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97" r:id="rId4"/>
    <p:sldId id="257" r:id="rId5"/>
    <p:sldId id="291" r:id="rId6"/>
    <p:sldId id="258" r:id="rId7"/>
    <p:sldId id="293" r:id="rId8"/>
    <p:sldId id="294" r:id="rId9"/>
    <p:sldId id="296" r:id="rId10"/>
    <p:sldId id="298" r:id="rId11"/>
    <p:sldId id="264" r:id="rId12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220680"/>
            <a:ext cx="9143280" cy="22788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6" name="CustomShape 2"/>
          <p:cNvSpPr/>
          <p:nvPr/>
        </p:nvSpPr>
        <p:spPr>
          <a:xfrm>
            <a:off x="0" y="0"/>
            <a:ext cx="9143280" cy="36504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2" name="Line 3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rgbClr val="D2533C"/>
            </a:solidFill>
            <a:round/>
          </a:ln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888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20680"/>
            <a:ext cx="9143280" cy="22788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40" name="CustomShape 2"/>
          <p:cNvSpPr/>
          <p:nvPr/>
        </p:nvSpPr>
        <p:spPr>
          <a:xfrm>
            <a:off x="0" y="0"/>
            <a:ext cx="9143280" cy="36504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85800" y="1371600"/>
            <a:ext cx="7848000" cy="1926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r>
              <a:rPr lang="en-US" sz="4400" dirty="0" err="1">
                <a:solidFill>
                  <a:srgbClr val="D2533C"/>
                </a:solidFill>
                <a:latin typeface="Arial"/>
                <a:ea typeface="DejaVu Sans"/>
              </a:rPr>
              <a:t>Fundamentos</a:t>
            </a:r>
            <a:r>
              <a:rPr lang="en-US" sz="4400" dirty="0">
                <a:solidFill>
                  <a:srgbClr val="D2533C"/>
                </a:solidFill>
                <a:latin typeface="Arial"/>
                <a:ea typeface="DejaVu Sans"/>
              </a:rPr>
              <a:t> para </a:t>
            </a:r>
            <a:r>
              <a:rPr lang="en-US" sz="4400" dirty="0" err="1">
                <a:solidFill>
                  <a:srgbClr val="D2533C"/>
                </a:solidFill>
                <a:latin typeface="Arial"/>
                <a:ea typeface="DejaVu Sans"/>
              </a:rPr>
              <a:t>Processamento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D2533C"/>
                </a:solidFill>
                <a:latin typeface="Arial"/>
                <a:ea typeface="DejaVu Sans"/>
              </a:rPr>
              <a:t>Digital de Imagens</a:t>
            </a:r>
            <a:endParaRPr dirty="0"/>
          </a:p>
        </p:txBody>
      </p:sp>
      <p:sp>
        <p:nvSpPr>
          <p:cNvPr id="116" name="CustomShape 2"/>
          <p:cNvSpPr/>
          <p:nvPr/>
        </p:nvSpPr>
        <p:spPr>
          <a:xfrm>
            <a:off x="685800" y="350532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 err="1" smtClean="0">
                <a:solidFill>
                  <a:srgbClr val="57576E"/>
                </a:solidFill>
                <a:latin typeface="Arial"/>
                <a:ea typeface="DejaVu Sans"/>
              </a:rPr>
              <a:t>Descritores</a:t>
            </a:r>
            <a:r>
              <a:rPr lang="en-US" sz="2400" dirty="0" smtClean="0">
                <a:solidFill>
                  <a:srgbClr val="57576E"/>
                </a:solidFill>
                <a:latin typeface="Arial"/>
                <a:ea typeface="DejaVu Sans"/>
              </a:rPr>
              <a:t> de </a:t>
            </a:r>
            <a:r>
              <a:rPr lang="en-US" sz="2400" dirty="0" err="1" smtClean="0">
                <a:solidFill>
                  <a:srgbClr val="57576E"/>
                </a:solidFill>
                <a:latin typeface="Arial"/>
                <a:ea typeface="DejaVu Sans"/>
              </a:rPr>
              <a:t>Textura</a:t>
            </a:r>
            <a:r>
              <a:rPr lang="en-US" sz="2400" dirty="0" smtClean="0">
                <a:solidFill>
                  <a:srgbClr val="57576E"/>
                </a:solidFill>
                <a:latin typeface="Arial"/>
                <a:ea typeface="DejaVu Sans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57576E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57576E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57576E"/>
                </a:solidFill>
                <a:latin typeface="Arial"/>
                <a:ea typeface="DejaVu Sans"/>
              </a:rPr>
              <a:t> </a:t>
            </a:r>
            <a:endParaRPr dirty="0"/>
          </a:p>
        </p:txBody>
      </p:sp>
      <p:sp>
        <p:nvSpPr>
          <p:cNvPr id="117" name="CustomShape 3"/>
          <p:cNvSpPr/>
          <p:nvPr/>
        </p:nvSpPr>
        <p:spPr>
          <a:xfrm>
            <a:off x="576806" y="4860532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 </a:t>
            </a:r>
            <a:r>
              <a:rPr lang="en-US" sz="2400" dirty="0" err="1">
                <a:solidFill>
                  <a:srgbClr val="57576E"/>
                </a:solidFill>
                <a:latin typeface="Arial"/>
                <a:ea typeface="DejaVu Sans"/>
              </a:rPr>
              <a:t>Equipe</a:t>
            </a: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: José Gerardo </a:t>
            </a:r>
            <a:r>
              <a:rPr lang="en-US" sz="2400" dirty="0" err="1">
                <a:solidFill>
                  <a:srgbClr val="57576E"/>
                </a:solidFill>
                <a:latin typeface="Arial"/>
                <a:ea typeface="DejaVu Sans"/>
              </a:rPr>
              <a:t>Fonteles</a:t>
            </a: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 Lopes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134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  <a:ea typeface="DejaVu Sans"/>
              </a:rPr>
              <a:t>Bibliografia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457200" y="1276162"/>
            <a:ext cx="8228880" cy="48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292934"/>
                </a:solidFill>
                <a:latin typeface="Arial"/>
                <a:ea typeface="DejaVu Sans"/>
              </a:rPr>
              <a:t>[1] GONZALES, </a:t>
            </a:r>
            <a:r>
              <a:rPr lang="en-US" sz="2000" dirty="0" err="1">
                <a:solidFill>
                  <a:srgbClr val="292934"/>
                </a:solidFill>
                <a:latin typeface="Arial"/>
                <a:ea typeface="DejaVu Sans"/>
              </a:rPr>
              <a:t>Rafae</a:t>
            </a:r>
            <a:r>
              <a:rPr lang="en-US" sz="2000" dirty="0">
                <a:solidFill>
                  <a:srgbClr val="292934"/>
                </a:solidFill>
                <a:latin typeface="Arial"/>
                <a:ea typeface="DejaVu Sans"/>
              </a:rPr>
              <a:t> C. Woods. Digital image processing. </a:t>
            </a:r>
            <a:r>
              <a:rPr lang="en-US" sz="2000" b="1" dirty="0">
                <a:solidFill>
                  <a:srgbClr val="292934"/>
                </a:solidFill>
                <a:latin typeface="Arial"/>
                <a:ea typeface="DejaVu Sans"/>
              </a:rPr>
              <a:t>New York: Addison</a:t>
            </a:r>
            <a:r>
              <a:rPr lang="en-US" sz="2000" dirty="0">
                <a:solidFill>
                  <a:srgbClr val="292934"/>
                </a:solidFill>
                <a:latin typeface="Arial"/>
                <a:ea typeface="DejaVu Sans"/>
              </a:rPr>
              <a:t>, 2002</a:t>
            </a:r>
            <a:r>
              <a:rPr lang="en-US" sz="2000" dirty="0" smtClean="0">
                <a:solidFill>
                  <a:srgbClr val="292934"/>
                </a:solidFill>
                <a:latin typeface="Arial"/>
                <a:ea typeface="DejaVu Sans"/>
              </a:rPr>
              <a:t>.</a:t>
            </a:r>
          </a:p>
          <a:p>
            <a:pPr algn="just"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dirty="0" err="1">
                <a:solidFill>
                  <a:srgbClr val="D2533C"/>
                </a:solidFill>
                <a:latin typeface="Arial"/>
                <a:ea typeface="DejaVu Sans"/>
              </a:rPr>
              <a:t>Introdução</a:t>
            </a:r>
            <a:endParaRPr dirty="0"/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09600" y="1388853"/>
            <a:ext cx="8228880" cy="501086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buSzPct val="85000"/>
              <a:buFont typeface="Arial"/>
              <a:buChar char="•"/>
            </a:pPr>
            <a:r>
              <a:rPr lang="pt-BR" sz="2000" dirty="0"/>
              <a:t>A parte mais importante para a </a:t>
            </a:r>
            <a:r>
              <a:rPr lang="pt-BR" sz="2000" dirty="0" smtClean="0"/>
              <a:t>descrição está </a:t>
            </a:r>
            <a:r>
              <a:rPr lang="pt-BR" sz="2000" dirty="0"/>
              <a:t>relacionada a escolha de atributos que as caracterizam adequadamente, pois a descrição permitirá que a classificação e o agrupamento sejam executados satisfatoriamente</a:t>
            </a:r>
            <a:r>
              <a:rPr lang="pt-BR" sz="2000" dirty="0" smtClean="0"/>
              <a:t>. Nesse trabalho, Foi escolhido dois descritores de textura: GLCM, LBP.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69" y="3386407"/>
            <a:ext cx="8298611" cy="211121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277374" y="5900468"/>
            <a:ext cx="481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Figura</a:t>
            </a:r>
            <a:r>
              <a:rPr lang="en-US" dirty="0" smtClean="0"/>
              <a:t> 1 </a:t>
            </a:r>
            <a:r>
              <a:rPr lang="en-US" dirty="0" smtClean="0"/>
              <a:t>– </a:t>
            </a:r>
            <a:r>
              <a:rPr lang="en-US" dirty="0" err="1" smtClean="0"/>
              <a:t>Extração</a:t>
            </a:r>
            <a:r>
              <a:rPr lang="en-US" dirty="0" smtClean="0"/>
              <a:t> de </a:t>
            </a:r>
            <a:r>
              <a:rPr lang="en-US" dirty="0" err="1" smtClean="0"/>
              <a:t>atributos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268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dirty="0" err="1">
                <a:solidFill>
                  <a:srgbClr val="D2533C"/>
                </a:solidFill>
                <a:latin typeface="Arial"/>
                <a:ea typeface="DejaVu Sans"/>
              </a:rPr>
              <a:t>Introdução</a:t>
            </a:r>
            <a:endParaRPr dirty="0"/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09600" y="1523520"/>
            <a:ext cx="8228880" cy="48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buSzPct val="85000"/>
              <a:buFont typeface="Arial"/>
              <a:buChar char="•"/>
            </a:pPr>
            <a:r>
              <a:rPr lang="pt-BR" sz="2000" dirty="0" smtClean="0"/>
              <a:t> A </a:t>
            </a:r>
            <a:r>
              <a:rPr lang="pt-BR" sz="2000" dirty="0"/>
              <a:t>Matriz de </a:t>
            </a:r>
            <a:r>
              <a:rPr lang="pt-BR" sz="2000" dirty="0" err="1"/>
              <a:t>Coocorrência</a:t>
            </a:r>
            <a:r>
              <a:rPr lang="pt-BR" sz="2000" dirty="0"/>
              <a:t> de Níveis de </a:t>
            </a:r>
            <a:r>
              <a:rPr lang="pt-BR" sz="2000" dirty="0" smtClean="0"/>
              <a:t>Cinza</a:t>
            </a:r>
          </a:p>
          <a:p>
            <a:pPr algn="just">
              <a:buSzPct val="85000"/>
            </a:pPr>
            <a:endParaRPr lang="pt-BR" sz="2000" dirty="0" smtClean="0"/>
          </a:p>
          <a:p>
            <a:pPr lvl="1" algn="just">
              <a:buSzPct val="85000"/>
              <a:buFont typeface="Arial"/>
              <a:buChar char="•"/>
            </a:pPr>
            <a:r>
              <a:rPr lang="pt-BR" sz="2000" dirty="0" smtClean="0"/>
              <a:t>É </a:t>
            </a:r>
            <a:r>
              <a:rPr lang="pt-BR" sz="2000" dirty="0"/>
              <a:t>uma técnica que tem como base a análise de textura em imagens. Na GLCM são analisadas as </a:t>
            </a:r>
            <a:r>
              <a:rPr lang="pt-BR" sz="2000" dirty="0" err="1"/>
              <a:t>coocorrências</a:t>
            </a:r>
            <a:r>
              <a:rPr lang="pt-BR" sz="2000" dirty="0"/>
              <a:t> existentes entre pares de pixels através de algum padrão.</a:t>
            </a:r>
            <a:endParaRPr lang="pt-BR" sz="2000" dirty="0" smtClean="0"/>
          </a:p>
        </p:txBody>
      </p:sp>
      <p:pic>
        <p:nvPicPr>
          <p:cNvPr id="1026" name="Picture 2" descr="C:\Users\Labvis\Desktop\glc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40" y="3110224"/>
            <a:ext cx="5200799" cy="258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277374" y="5900468"/>
            <a:ext cx="481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Figura</a:t>
            </a:r>
            <a:r>
              <a:rPr lang="en-US" dirty="0" smtClean="0"/>
              <a:t> </a:t>
            </a:r>
            <a:r>
              <a:rPr lang="en-US" dirty="0" smtClean="0"/>
              <a:t>2 </a:t>
            </a:r>
            <a:r>
              <a:rPr lang="en-US" dirty="0" smtClean="0"/>
              <a:t>– </a:t>
            </a:r>
            <a:r>
              <a:rPr lang="en-US" dirty="0" err="1" smtClean="0"/>
              <a:t>Matriz</a:t>
            </a:r>
            <a:r>
              <a:rPr lang="en-US" dirty="0" smtClean="0"/>
              <a:t> de GLCM.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D2533C"/>
                </a:solidFill>
              </a:rPr>
              <a:t>GLCM</a:t>
            </a:r>
            <a:endParaRPr lang="pt-BR" dirty="0"/>
          </a:p>
        </p:txBody>
      </p:sp>
      <p:sp>
        <p:nvSpPr>
          <p:cNvPr id="4" name="CustomShape 2"/>
          <p:cNvSpPr/>
          <p:nvPr/>
        </p:nvSpPr>
        <p:spPr>
          <a:xfrm>
            <a:off x="609600" y="1523520"/>
            <a:ext cx="8228880" cy="48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buSzPct val="85000"/>
              <a:buFont typeface="Arial"/>
              <a:buChar char="•"/>
            </a:pPr>
            <a:r>
              <a:rPr lang="pt-BR" sz="2000" dirty="0" smtClean="0"/>
              <a:t> Exemplo de matriz para uma imagem real:</a:t>
            </a:r>
            <a:endParaRPr lang="pt-BR" sz="2000" dirty="0" smtClean="0">
              <a:solidFill>
                <a:srgbClr val="57576E"/>
              </a:solidFill>
            </a:endParaRPr>
          </a:p>
          <a:p>
            <a:pPr algn="just">
              <a:buSzPct val="85000"/>
            </a:pPr>
            <a:endParaRPr lang="pt-BR" sz="2000" dirty="0" smtClean="0">
              <a:solidFill>
                <a:srgbClr val="57576E"/>
              </a:solid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78662" y="4920655"/>
            <a:ext cx="6400080" cy="5704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 </a:t>
            </a:r>
            <a:r>
              <a:rPr lang="en-US" sz="2400" dirty="0" err="1" smtClean="0">
                <a:latin typeface="Arial"/>
                <a:ea typeface="DejaVu Sans"/>
              </a:rPr>
              <a:t>Figura</a:t>
            </a:r>
            <a:r>
              <a:rPr lang="en-US" sz="2400" dirty="0" smtClean="0">
                <a:latin typeface="Arial"/>
                <a:ea typeface="DejaVu Sans"/>
              </a:rPr>
              <a:t> </a:t>
            </a:r>
            <a:r>
              <a:rPr lang="en-US" sz="2400" dirty="0" smtClean="0">
                <a:latin typeface="Arial"/>
                <a:ea typeface="DejaVu Sans"/>
              </a:rPr>
              <a:t>3: </a:t>
            </a:r>
            <a:r>
              <a:rPr lang="en-US" sz="2400" dirty="0" err="1" smtClean="0">
                <a:latin typeface="Arial"/>
                <a:ea typeface="DejaVu Sans"/>
              </a:rPr>
              <a:t>Matriz</a:t>
            </a:r>
            <a:r>
              <a:rPr lang="en-US" sz="2400" dirty="0" smtClean="0">
                <a:latin typeface="Arial"/>
                <a:ea typeface="DejaVu Sans"/>
              </a:rPr>
              <a:t> GLCM real.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	</a:t>
            </a:r>
            <a:endParaRPr dirty="0"/>
          </a:p>
        </p:txBody>
      </p:sp>
      <p:sp>
        <p:nvSpPr>
          <p:cNvPr id="9" name="Seta para a direita 8"/>
          <p:cNvSpPr/>
          <p:nvPr/>
        </p:nvSpPr>
        <p:spPr>
          <a:xfrm>
            <a:off x="3720825" y="3144328"/>
            <a:ext cx="1587261" cy="569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Labvis\Desktop\SIIM\resultados_segWarner Bros\5003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06" y="23907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47" y="2086208"/>
            <a:ext cx="3366033" cy="25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380283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  <a:ea typeface="DejaVu Sans"/>
              </a:rPr>
              <a:t>GLCM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ustomShape 2"/>
              <p:cNvSpPr/>
              <p:nvPr/>
            </p:nvSpPr>
            <p:spPr>
              <a:xfrm>
                <a:off x="457200" y="1345721"/>
                <a:ext cx="8228880" cy="54518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algn="just">
                  <a:lnSpc>
                    <a:spcPct val="100000"/>
                  </a:lnSpc>
                  <a:buSzPct val="85000"/>
                  <a:buFont typeface="Arial"/>
                  <a:buChar char="•"/>
                </a:pPr>
                <a:r>
                  <a:rPr lang="pt-BR" sz="2400" dirty="0" smtClean="0">
                    <a:solidFill>
                      <a:srgbClr val="292934"/>
                    </a:solidFill>
                    <a:latin typeface="Arial"/>
                  </a:rPr>
                  <a:t> Existem</a:t>
                </a:r>
                <a:r>
                  <a:rPr lang="pt-BR" sz="2400" dirty="0" smtClean="0">
                    <a:solidFill>
                      <a:srgbClr val="292934"/>
                    </a:solidFill>
                  </a:rPr>
                  <a:t> </a:t>
                </a:r>
                <a:r>
                  <a:rPr lang="pt-BR" sz="2400" dirty="0">
                    <a:solidFill>
                      <a:srgbClr val="292934"/>
                    </a:solidFill>
                  </a:rPr>
                  <a:t>14 </a:t>
                </a:r>
                <a:r>
                  <a:rPr lang="pt-BR" sz="2400" dirty="0" smtClean="0">
                    <a:solidFill>
                      <a:srgbClr val="292934"/>
                    </a:solidFill>
                  </a:rPr>
                  <a:t>características para </a:t>
                </a:r>
                <a:r>
                  <a:rPr lang="pt-BR" sz="2400" dirty="0">
                    <a:solidFill>
                      <a:srgbClr val="292934"/>
                    </a:solidFill>
                  </a:rPr>
                  <a:t>a </a:t>
                </a:r>
                <a:r>
                  <a:rPr lang="pt-BR" sz="2400" dirty="0" smtClean="0">
                    <a:solidFill>
                      <a:srgbClr val="292934"/>
                    </a:solidFill>
                  </a:rPr>
                  <a:t>GLCM. Nesse trabalho foram utilizadas as seguintes medidas:</a:t>
                </a:r>
              </a:p>
              <a:p>
                <a:pPr algn="just">
                  <a:lnSpc>
                    <a:spcPct val="100000"/>
                  </a:lnSpc>
                  <a:buSzPct val="85000"/>
                  <a:buFont typeface="Arial"/>
                  <a:buChar char="•"/>
                </a:pPr>
                <a:endParaRPr lang="pt-BR" sz="2400" dirty="0" smtClean="0">
                  <a:solidFill>
                    <a:srgbClr val="292934"/>
                  </a:solidFill>
                </a:endParaRPr>
              </a:p>
              <a:p>
                <a:pPr algn="ctr">
                  <a:lnSpc>
                    <a:spcPct val="100000"/>
                  </a:lnSpc>
                  <a:buSzPct val="85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𝐶𝑜𝑛𝑠𝑡𝑟𝑎𝑠𝑡𝑒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𝑖𝑗</m:t>
                              </m:r>
                            </m:sub>
                            <m:sup/>
                          </m:sSubSup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algn="ctr">
                  <a:lnSpc>
                    <a:spcPct val="100000"/>
                  </a:lnSpc>
                  <a:buSzPct val="85000"/>
                </a:pPr>
                <a:endParaRPr lang="pt-BR" dirty="0" smtClean="0"/>
              </a:p>
              <a:p>
                <a:pPr algn="ctr">
                  <a:lnSpc>
                    <a:spcPct val="100000"/>
                  </a:lnSpc>
                  <a:buSzPct val="85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𝐷𝑖𝑠𝑠𝑖𝑚𝑖𝑙𝑎𝑟𝑖𝑑𝑎𝑑𝑒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,</m:t>
                          </m:r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  <m:r>
                            <a:rPr lang="pt-BR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𝐿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𝑖𝑗</m:t>
                              </m:r>
                            </m:sub>
                            <m:sup/>
                          </m:sSubSup>
                          <m:r>
                            <a:rPr lang="pt-BR" b="0" i="1" smtClean="0">
                              <a:latin typeface="Cambria Math"/>
                            </a:rPr>
                            <m:t>|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algn="ctr">
                  <a:lnSpc>
                    <a:spcPct val="100000"/>
                  </a:lnSpc>
                  <a:buSzPct val="85000"/>
                </a:pPr>
                <a:endParaRPr lang="pt-BR" dirty="0" smtClean="0"/>
              </a:p>
              <a:p>
                <a:pPr algn="ctr">
                  <a:lnSpc>
                    <a:spcPct val="100000"/>
                  </a:lnSpc>
                  <a:buSzPct val="85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𝐻𝑜𝑚𝑜𝑔𝑒𝑛𝑒𝑖𝑑𝑎𝑑𝑒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,</m:t>
                          </m:r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  <m:r>
                            <a:rPr lang="pt-BR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𝐿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algn="ctr">
                  <a:lnSpc>
                    <a:spcPct val="100000"/>
                  </a:lnSpc>
                  <a:buSzPct val="85000"/>
                </a:pPr>
                <a:endParaRPr lang="pt-BR" dirty="0" smtClean="0"/>
              </a:p>
            </p:txBody>
          </p:sp>
        </mc:Choice>
        <mc:Fallback xmlns="">
          <p:sp>
            <p:nvSpPr>
              <p:cNvPr id="121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45721"/>
                <a:ext cx="8228880" cy="5451893"/>
              </a:xfrm>
              <a:prstGeom prst="rect">
                <a:avLst/>
              </a:prstGeom>
              <a:blipFill rotWithShape="1">
                <a:blip r:embed="rId2"/>
                <a:stretch>
                  <a:fillRect l="-1185" t="-783" r="-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stomShape 3"/>
          <p:cNvSpPr/>
          <p:nvPr/>
        </p:nvSpPr>
        <p:spPr>
          <a:xfrm>
            <a:off x="1528024" y="5706773"/>
            <a:ext cx="6059521" cy="5440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380283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  <a:ea typeface="DejaVu Sans"/>
              </a:rPr>
              <a:t>GLCM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ustomShape 2"/>
              <p:cNvSpPr/>
              <p:nvPr/>
            </p:nvSpPr>
            <p:spPr>
              <a:xfrm>
                <a:off x="457200" y="1345721"/>
                <a:ext cx="8228880" cy="54518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algn="ctr">
                  <a:buSzPct val="85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𝐸𝑛𝑒𝑟𝑔𝑖𝑎</m:t>
                      </m:r>
                      <m:r>
                        <a:rPr lang="pt-BR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i="1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 algn="ctr">
                  <a:buSzPct val="85000"/>
                </a:pPr>
                <a:endParaRPr lang="pt-BR" dirty="0" smtClean="0"/>
              </a:p>
              <a:p>
                <a:pPr algn="ctr">
                  <a:buSzPct val="85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𝐶𝑜𝑟𝑟𝑒𝑙𝑎</m:t>
                      </m:r>
                      <m:r>
                        <a:rPr lang="pt-BR" b="0" i="1" smtClean="0">
                          <a:latin typeface="Cambria Math"/>
                        </a:rPr>
                        <m:t>çã</m:t>
                      </m:r>
                      <m:r>
                        <a:rPr lang="pt-BR" b="0" i="1" smtClean="0">
                          <a:latin typeface="Cambria Math"/>
                        </a:rPr>
                        <m:t>𝑜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i="1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 algn="ctr">
                  <a:buSzPct val="85000"/>
                </a:pPr>
                <a:endParaRPr lang="pt-BR" dirty="0" smtClean="0"/>
              </a:p>
              <a:p>
                <a:pPr algn="ctr">
                  <a:buSzPct val="85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𝐴𝑆𝑀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,</m:t>
                          </m:r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  <m:r>
                            <a:rPr lang="pt-BR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𝐿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algn="ctr">
                  <a:buSzPct val="85000"/>
                </a:pPr>
                <a:endParaRPr lang="pt-BR" dirty="0"/>
              </a:p>
              <a:p>
                <a:pPr algn="ctr">
                  <a:lnSpc>
                    <a:spcPct val="100000"/>
                  </a:lnSpc>
                  <a:buSzPct val="85000"/>
                </a:pPr>
                <a:endParaRPr lang="pt-BR" dirty="0" smtClean="0"/>
              </a:p>
              <a:p>
                <a:pPr algn="ctr">
                  <a:lnSpc>
                    <a:spcPct val="100000"/>
                  </a:lnSpc>
                  <a:buSzPct val="85000"/>
                </a:pPr>
                <a:endParaRPr lang="pt-BR" dirty="0"/>
              </a:p>
            </p:txBody>
          </p:sp>
        </mc:Choice>
        <mc:Fallback xmlns="">
          <p:sp>
            <p:nvSpPr>
              <p:cNvPr id="121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45721"/>
                <a:ext cx="8228880" cy="54518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stomShape 3"/>
          <p:cNvSpPr/>
          <p:nvPr/>
        </p:nvSpPr>
        <p:spPr>
          <a:xfrm>
            <a:off x="1528024" y="5706773"/>
            <a:ext cx="6059521" cy="5440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81851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  <a:ea typeface="DejaVu Sans"/>
              </a:rPr>
              <a:t>LBP – Local binary pattern </a:t>
            </a:r>
            <a:endParaRPr dirty="0"/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09600" y="1523520"/>
            <a:ext cx="8228880" cy="48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buSzPct val="85000"/>
              <a:buFont typeface="Arial"/>
              <a:buChar char="•"/>
            </a:pPr>
            <a:r>
              <a:rPr lang="pt-BR" sz="2000" dirty="0" smtClean="0"/>
              <a:t> Local </a:t>
            </a:r>
            <a:r>
              <a:rPr lang="pt-BR" sz="2000" dirty="0" err="1" smtClean="0"/>
              <a:t>binary</a:t>
            </a:r>
            <a:r>
              <a:rPr lang="pt-BR" sz="2000" dirty="0" smtClean="0"/>
              <a:t> </a:t>
            </a:r>
            <a:r>
              <a:rPr lang="pt-BR" sz="2000" dirty="0" err="1" smtClean="0"/>
              <a:t>pattern</a:t>
            </a:r>
            <a:r>
              <a:rPr lang="pt-BR" sz="2000" dirty="0" smtClean="0"/>
              <a:t> (LBP):</a:t>
            </a:r>
          </a:p>
          <a:p>
            <a:pPr algn="just">
              <a:buSzPct val="85000"/>
            </a:pPr>
            <a:endParaRPr lang="pt-BR" sz="2000" dirty="0" smtClean="0"/>
          </a:p>
          <a:p>
            <a:pPr lvl="1" algn="just">
              <a:buSzPct val="85000"/>
              <a:buFont typeface="Arial"/>
              <a:buChar char="•"/>
            </a:pPr>
            <a:r>
              <a:rPr lang="pt-BR" sz="2000" dirty="0" smtClean="0"/>
              <a:t> </a:t>
            </a:r>
            <a:r>
              <a:rPr lang="pt-PT" sz="2000" dirty="0" smtClean="0"/>
              <a:t>O </a:t>
            </a:r>
            <a:r>
              <a:rPr lang="pt-PT" sz="2000" dirty="0"/>
              <a:t>método LBP extrai informação de textura local por</a:t>
            </a:r>
            <a:br>
              <a:rPr lang="pt-PT" sz="2000" dirty="0"/>
            </a:br>
            <a:r>
              <a:rPr lang="pt-PT" sz="2000" dirty="0"/>
              <a:t>estabelecer um limiar para um número P de vizinhos, sem valor</a:t>
            </a:r>
            <a:br>
              <a:rPr lang="pt-PT" sz="2000" dirty="0"/>
            </a:br>
            <a:r>
              <a:rPr lang="pt-PT" sz="2000" dirty="0"/>
              <a:t>do pixel central em uma vizinhança local</a:t>
            </a:r>
            <a:r>
              <a:rPr lang="pt-PT" sz="2000" dirty="0" smtClean="0"/>
              <a:t>.</a:t>
            </a:r>
            <a:endParaRPr lang="pt-BR" sz="2000" dirty="0" smtClean="0"/>
          </a:p>
          <a:p>
            <a:pPr lvl="2" algn="just">
              <a:buSzPct val="85000"/>
              <a:buFont typeface="Arial"/>
              <a:buChar char="•"/>
            </a:pPr>
            <a:endParaRPr lang="pt-BR" sz="2000" dirty="0" smtClean="0">
              <a:solidFill>
                <a:srgbClr val="57576E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18" y="3268210"/>
            <a:ext cx="3720450" cy="211366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277374" y="5641675"/>
            <a:ext cx="481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Figura</a:t>
            </a:r>
            <a:r>
              <a:rPr lang="en-US" dirty="0" smtClean="0"/>
              <a:t> </a:t>
            </a:r>
            <a:r>
              <a:rPr lang="en-US" dirty="0" smtClean="0"/>
              <a:t>4 </a:t>
            </a:r>
            <a:r>
              <a:rPr lang="en-US" dirty="0" smtClean="0"/>
              <a:t>– </a:t>
            </a:r>
            <a:r>
              <a:rPr lang="pt-BR" dirty="0"/>
              <a:t>Local </a:t>
            </a:r>
            <a:r>
              <a:rPr lang="pt-BR" dirty="0" err="1"/>
              <a:t>binary</a:t>
            </a:r>
            <a:r>
              <a:rPr lang="pt-BR" dirty="0"/>
              <a:t> </a:t>
            </a:r>
            <a:r>
              <a:rPr lang="pt-BR" dirty="0" err="1" smtClean="0"/>
              <a:t>pattern</a:t>
            </a:r>
            <a:r>
              <a:rPr lang="pt-B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643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D2533C"/>
                </a:solidFill>
              </a:rPr>
              <a:t>LBP – Local binary pattern </a:t>
            </a:r>
            <a:endParaRPr lang="pt-BR" dirty="0"/>
          </a:p>
        </p:txBody>
      </p:sp>
      <p:sp>
        <p:nvSpPr>
          <p:cNvPr id="4" name="CustomShape 2"/>
          <p:cNvSpPr/>
          <p:nvPr/>
        </p:nvSpPr>
        <p:spPr>
          <a:xfrm>
            <a:off x="609600" y="1523520"/>
            <a:ext cx="8228880" cy="48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buSzPct val="85000"/>
              <a:buFont typeface="Arial"/>
              <a:buChar char="•"/>
            </a:pPr>
            <a:r>
              <a:rPr lang="pt-BR" sz="2000" dirty="0" smtClean="0"/>
              <a:t> Exemplo de matriz para uma imagem real:</a:t>
            </a:r>
            <a:endParaRPr lang="pt-BR" sz="2000" dirty="0" smtClean="0">
              <a:solidFill>
                <a:srgbClr val="57576E"/>
              </a:solidFill>
            </a:endParaRPr>
          </a:p>
          <a:p>
            <a:pPr algn="just">
              <a:buSzPct val="85000"/>
            </a:pPr>
            <a:endParaRPr lang="pt-BR" sz="2000" dirty="0" smtClean="0">
              <a:solidFill>
                <a:srgbClr val="57576E"/>
              </a:solid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78662" y="4920655"/>
            <a:ext cx="6400080" cy="5704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 </a:t>
            </a:r>
            <a:r>
              <a:rPr lang="en-US" sz="2400" dirty="0" err="1" smtClean="0">
                <a:latin typeface="Arial"/>
                <a:ea typeface="DejaVu Sans"/>
              </a:rPr>
              <a:t>Figura</a:t>
            </a:r>
            <a:r>
              <a:rPr lang="en-US" sz="2400" dirty="0" smtClean="0">
                <a:latin typeface="Arial"/>
                <a:ea typeface="DejaVu Sans"/>
              </a:rPr>
              <a:t> </a:t>
            </a:r>
            <a:r>
              <a:rPr lang="en-US" sz="2400" dirty="0">
                <a:latin typeface="Arial"/>
                <a:ea typeface="DejaVu Sans"/>
              </a:rPr>
              <a:t>5</a:t>
            </a:r>
            <a:r>
              <a:rPr lang="en-US" sz="2400" dirty="0" smtClean="0">
                <a:latin typeface="Arial"/>
                <a:ea typeface="DejaVu Sans"/>
              </a:rPr>
              <a:t>: </a:t>
            </a:r>
            <a:r>
              <a:rPr lang="en-US" sz="2400" dirty="0" err="1" smtClean="0">
                <a:latin typeface="Arial"/>
                <a:ea typeface="DejaVu Sans"/>
              </a:rPr>
              <a:t>Matriz</a:t>
            </a:r>
            <a:r>
              <a:rPr lang="en-US" sz="2400" dirty="0" smtClean="0">
                <a:latin typeface="Arial"/>
                <a:ea typeface="DejaVu Sans"/>
              </a:rPr>
              <a:t> </a:t>
            </a:r>
            <a:r>
              <a:rPr lang="en-US" sz="2400" dirty="0" smtClean="0">
                <a:latin typeface="Arial"/>
                <a:ea typeface="DejaVu Sans"/>
              </a:rPr>
              <a:t>LBP </a:t>
            </a:r>
            <a:r>
              <a:rPr lang="en-US" sz="2400" dirty="0" smtClean="0">
                <a:latin typeface="Arial"/>
                <a:ea typeface="DejaVu Sans"/>
              </a:rPr>
              <a:t>real.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	</a:t>
            </a:r>
            <a:endParaRPr dirty="0"/>
          </a:p>
        </p:txBody>
      </p:sp>
      <p:sp>
        <p:nvSpPr>
          <p:cNvPr id="9" name="Seta para a direita 8"/>
          <p:cNvSpPr/>
          <p:nvPr/>
        </p:nvSpPr>
        <p:spPr>
          <a:xfrm>
            <a:off x="3720825" y="3144328"/>
            <a:ext cx="1587261" cy="569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Labvis\Desktop\SIIM\resultados_segWarner Bros\5003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06" y="23907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380" y="2101651"/>
            <a:ext cx="3324678" cy="24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6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D2533C"/>
                </a:solidFill>
              </a:rPr>
              <a:t>Base</a:t>
            </a:r>
            <a:endParaRPr lang="pt-BR" dirty="0"/>
          </a:p>
        </p:txBody>
      </p:sp>
      <p:sp>
        <p:nvSpPr>
          <p:cNvPr id="4" name="CustomShape 2"/>
          <p:cNvSpPr/>
          <p:nvPr/>
        </p:nvSpPr>
        <p:spPr>
          <a:xfrm>
            <a:off x="609600" y="1523520"/>
            <a:ext cx="8228880" cy="48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buSzPct val="85000"/>
              <a:buFont typeface="Arial"/>
              <a:buChar char="•"/>
            </a:pPr>
            <a:r>
              <a:rPr lang="pt-BR" sz="2000" dirty="0" smtClean="0"/>
              <a:t> </a:t>
            </a:r>
            <a:r>
              <a:rPr lang="pt-BR" sz="2000" dirty="0" smtClean="0"/>
              <a:t>A base utilizada é a uma base de pílulas ilícitas: </a:t>
            </a:r>
            <a:endParaRPr lang="pt-BR" sz="2000" dirty="0" smtClean="0">
              <a:solidFill>
                <a:srgbClr val="57576E"/>
              </a:solidFill>
            </a:endParaRPr>
          </a:p>
          <a:p>
            <a:pPr algn="just">
              <a:buSzPct val="85000"/>
            </a:pPr>
            <a:endParaRPr lang="pt-BR" sz="2000" dirty="0" smtClean="0">
              <a:solidFill>
                <a:srgbClr val="57576E"/>
              </a:solid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135810" y="6091235"/>
            <a:ext cx="6400080" cy="5704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 </a:t>
            </a:r>
            <a:r>
              <a:rPr lang="en-US" sz="2400" dirty="0" err="1" smtClean="0">
                <a:latin typeface="Arial"/>
                <a:ea typeface="DejaVu Sans"/>
              </a:rPr>
              <a:t>Figura</a:t>
            </a:r>
            <a:r>
              <a:rPr lang="en-US" sz="2400" dirty="0" smtClean="0">
                <a:latin typeface="Arial"/>
                <a:ea typeface="DejaVu Sans"/>
              </a:rPr>
              <a:t> </a:t>
            </a:r>
            <a:r>
              <a:rPr lang="en-US" sz="2400" dirty="0" smtClean="0">
                <a:latin typeface="Arial"/>
                <a:ea typeface="DejaVu Sans"/>
              </a:rPr>
              <a:t>6: </a:t>
            </a:r>
            <a:r>
              <a:rPr lang="en-US" sz="2400" dirty="0" err="1" smtClean="0">
                <a:latin typeface="Arial"/>
                <a:ea typeface="DejaVu Sans"/>
              </a:rPr>
              <a:t>Exemplares</a:t>
            </a:r>
            <a:r>
              <a:rPr lang="en-US" sz="2400" dirty="0" smtClean="0">
                <a:latin typeface="Arial"/>
                <a:ea typeface="DejaVu Sans"/>
              </a:rPr>
              <a:t> da base.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	</a:t>
            </a:r>
            <a:endParaRPr dirty="0"/>
          </a:p>
        </p:txBody>
      </p:sp>
      <p:pic>
        <p:nvPicPr>
          <p:cNvPr id="2050" name="Picture 2" descr="C:\Users\Labvis\Desktop\SIIM\resultados_segWarner Bros\5003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66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42" y="2056620"/>
            <a:ext cx="1970417" cy="1905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455" y="2056620"/>
            <a:ext cx="1905000" cy="1905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168" y="4135255"/>
            <a:ext cx="1905000" cy="1905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47" y="413525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5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391</Words>
  <Application>Microsoft Office PowerPoint</Application>
  <PresentationFormat>Apresentação na tela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GLCM</vt:lpstr>
      <vt:lpstr>Apresentação do PowerPoint</vt:lpstr>
      <vt:lpstr>Apresentação do PowerPoint</vt:lpstr>
      <vt:lpstr>Apresentação do PowerPoint</vt:lpstr>
      <vt:lpstr>LBP – Local binary pattern </vt:lpstr>
      <vt:lpstr>Base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Labvis Labvis</dc:creator>
  <cp:lastModifiedBy>Labvis Labvis</cp:lastModifiedBy>
  <cp:revision>124</cp:revision>
  <dcterms:modified xsi:type="dcterms:W3CDTF">2018-06-21T13:03:35Z</dcterms:modified>
</cp:coreProperties>
</file>