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82" r:id="rId6"/>
    <p:sldId id="286" r:id="rId7"/>
    <p:sldId id="288" r:id="rId8"/>
    <p:sldId id="289" r:id="rId9"/>
    <p:sldId id="269" r:id="rId10"/>
    <p:sldId id="279" r:id="rId11"/>
    <p:sldId id="285" r:id="rId12"/>
    <p:sldId id="274" r:id="rId13"/>
    <p:sldId id="290" r:id="rId14"/>
    <p:sldId id="283" r:id="rId15"/>
    <p:sldId id="264" r:id="rId16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6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2" name="Line 3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8880" cy="990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40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5800" y="1371600"/>
            <a:ext cx="7848000" cy="1926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n-US" sz="4400" dirty="0" err="1">
                <a:solidFill>
                  <a:srgbClr val="D2533C"/>
                </a:solidFill>
                <a:latin typeface="Arial"/>
                <a:ea typeface="DejaVu Sans"/>
              </a:rPr>
              <a:t>Fundamentos</a:t>
            </a:r>
            <a:r>
              <a:rPr lang="en-US" sz="4400" dirty="0">
                <a:solidFill>
                  <a:srgbClr val="D2533C"/>
                </a:solidFill>
                <a:latin typeface="Arial"/>
                <a:ea typeface="DejaVu Sans"/>
              </a:rPr>
              <a:t> para </a:t>
            </a:r>
            <a:r>
              <a:rPr lang="en-US" sz="4400" dirty="0" err="1">
                <a:solidFill>
                  <a:srgbClr val="D2533C"/>
                </a:solidFill>
                <a:latin typeface="Arial"/>
                <a:ea typeface="DejaVu Sans"/>
              </a:rPr>
              <a:t>Processamento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D2533C"/>
                </a:solidFill>
                <a:latin typeface="Arial"/>
                <a:ea typeface="DejaVu Sans"/>
              </a:rPr>
              <a:t>Digital de Imagens</a:t>
            </a:r>
            <a:endParaRPr dirty="0"/>
          </a:p>
        </p:txBody>
      </p:sp>
      <p:sp>
        <p:nvSpPr>
          <p:cNvPr id="116" name="CustomShape 2"/>
          <p:cNvSpPr/>
          <p:nvPr/>
        </p:nvSpPr>
        <p:spPr>
          <a:xfrm>
            <a:off x="685800" y="350532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 err="1" smtClean="0">
                <a:solidFill>
                  <a:srgbClr val="57576E"/>
                </a:solidFill>
                <a:latin typeface="Arial"/>
                <a:ea typeface="DejaVu Sans"/>
              </a:rPr>
              <a:t>Propriedades</a:t>
            </a:r>
            <a:r>
              <a:rPr lang="en-US" sz="2400" dirty="0" smtClean="0">
                <a:solidFill>
                  <a:srgbClr val="57576E"/>
                </a:solidFill>
                <a:latin typeface="Arial"/>
                <a:ea typeface="DejaVu Sans"/>
              </a:rPr>
              <a:t> da </a:t>
            </a:r>
            <a:r>
              <a:rPr lang="en-US" sz="2400" dirty="0" err="1" smtClean="0">
                <a:solidFill>
                  <a:srgbClr val="57576E"/>
                </a:solidFill>
                <a:latin typeface="Arial"/>
                <a:ea typeface="DejaVu Sans"/>
              </a:rPr>
              <a:t>Transformada</a:t>
            </a:r>
            <a:r>
              <a:rPr lang="en-US" sz="2400" dirty="0" smtClean="0">
                <a:solidFill>
                  <a:srgbClr val="57576E"/>
                </a:solidFill>
                <a:latin typeface="Arial"/>
                <a:ea typeface="DejaVu Sans"/>
              </a:rPr>
              <a:t> de Fourier 2D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57576E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57576E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57576E"/>
                </a:solidFill>
                <a:latin typeface="Arial"/>
                <a:ea typeface="DejaVu Sans"/>
              </a:rPr>
              <a:t> </a:t>
            </a:r>
            <a:endParaRPr dirty="0"/>
          </a:p>
        </p:txBody>
      </p:sp>
      <p:sp>
        <p:nvSpPr>
          <p:cNvPr id="117" name="CustomShape 3"/>
          <p:cNvSpPr/>
          <p:nvPr/>
        </p:nvSpPr>
        <p:spPr>
          <a:xfrm>
            <a:off x="576806" y="4860532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 </a:t>
            </a:r>
            <a:r>
              <a:rPr lang="en-US" sz="2400" dirty="0" err="1">
                <a:solidFill>
                  <a:srgbClr val="57576E"/>
                </a:solidFill>
                <a:latin typeface="Arial"/>
                <a:ea typeface="DejaVu Sans"/>
              </a:rPr>
              <a:t>Equipe</a:t>
            </a: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: José Gerardo </a:t>
            </a:r>
            <a:r>
              <a:rPr lang="en-US" sz="2400" dirty="0" err="1">
                <a:solidFill>
                  <a:srgbClr val="57576E"/>
                </a:solidFill>
                <a:latin typeface="Arial"/>
                <a:ea typeface="DejaVu Sans"/>
              </a:rPr>
              <a:t>Fonteles</a:t>
            </a: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 Lopes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57576E"/>
                </a:solidFill>
                <a:latin typeface="Arial"/>
                <a:ea typeface="DejaVu Sans"/>
              </a:rPr>
              <a:t>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1148"/>
            <a:ext cx="8229240" cy="114516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D2533C"/>
                </a:solidFill>
              </a:rPr>
              <a:t>Nível</a:t>
            </a:r>
            <a:r>
              <a:rPr lang="en-US" dirty="0">
                <a:solidFill>
                  <a:srgbClr val="D2533C"/>
                </a:solidFill>
              </a:rPr>
              <a:t> DC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/>
              </p:nvPr>
            </p:nvSpPr>
            <p:spPr>
              <a:xfrm>
                <a:off x="457200" y="1604520"/>
                <a:ext cx="8229240" cy="4740862"/>
              </a:xfrm>
            </p:spPr>
            <p:txBody>
              <a:bodyPr/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Pode-se concluir que o nível DC, ou valor médio em uma </a:t>
                </a:r>
                <a:r>
                  <a:rPr lang="pt-BR" sz="2000" dirty="0"/>
                  <a:t>imagem </a:t>
                </a:r>
                <a:r>
                  <a:rPr lang="pt-BR" sz="2000" dirty="0" smtClean="0"/>
                  <a:t>que é dado por:</a:t>
                </a:r>
              </a:p>
              <a:p>
                <a:pPr algn="just"/>
                <a:endParaRPr lang="pt-BR" sz="20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𝜇</m:t>
                      </m:r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𝑀𝑁</m:t>
                          </m:r>
                        </m:den>
                      </m:f>
                      <m:r>
                        <a:rPr lang="pt-BR" sz="2000" b="0" i="1" smtClean="0">
                          <a:latin typeface="Cambria Math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sz="2000" dirty="0" smtClean="0"/>
              </a:p>
              <a:p>
                <a:pPr marL="0" indent="0" algn="just">
                  <a:buNone/>
                </a:pPr>
                <a:endParaRPr lang="pt-BR" sz="200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É numericamente igual a seguinte expressão:</a:t>
                </a:r>
              </a:p>
              <a:p>
                <a:pPr algn="just"/>
                <a:endParaRPr lang="pt-BR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𝜇</m:t>
                    </m:r>
                  </m:oMath>
                </a14:m>
                <a:r>
                  <a:rPr lang="pt-BR" sz="2000" dirty="0" smtClean="0"/>
                  <a:t> =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latin typeface="Cambria Math"/>
                          </a:rPr>
                          <m:t>𝑀𝑁</m:t>
                        </m:r>
                      </m:den>
                    </m:f>
                    <m:r>
                      <a:rPr lang="pt-BR" sz="2000" b="0" i="1" smtClean="0">
                        <a:latin typeface="Cambria Math"/>
                      </a:rPr>
                      <m:t>⋅</m:t>
                    </m:r>
                    <m:r>
                      <a:rPr lang="pt-BR" sz="2000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0,0</m:t>
                        </m:r>
                      </m:e>
                    </m:d>
                  </m:oMath>
                </a14:m>
                <a:endParaRPr lang="pt-BR" sz="2000" dirty="0" smtClean="0"/>
              </a:p>
              <a:p>
                <a:pPr marL="0" indent="0" algn="just">
                  <a:buNone/>
                </a:pPr>
                <a:endParaRPr lang="en-CA" dirty="0">
                  <a:latin typeface="+mj-lt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457200" y="1604520"/>
                <a:ext cx="8229240" cy="4740862"/>
              </a:xfrm>
              <a:blipFill rotWithShape="0">
                <a:blip r:embed="rId2"/>
                <a:stretch>
                  <a:fillRect l="-1778" r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err="1" smtClean="0">
                <a:solidFill>
                  <a:srgbClr val="D2533C"/>
                </a:solidFill>
                <a:latin typeface="Arial"/>
                <a:ea typeface="DejaVu Sans"/>
              </a:rPr>
              <a:t>Rotação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stomShape 2"/>
              <p:cNvSpPr/>
              <p:nvPr/>
            </p:nvSpPr>
            <p:spPr>
              <a:xfrm>
                <a:off x="457200" y="1600200"/>
                <a:ext cx="8228880" cy="48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just">
                  <a:lnSpc>
                    <a:spcPct val="100000"/>
                  </a:lnSpc>
                  <a:buSzPct val="85000"/>
                  <a:buFont typeface="Arial"/>
                  <a:buChar char="•"/>
                </a:pP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</a:t>
                </a:r>
                <a:r>
                  <a:rPr lang="en-US" dirty="0" err="1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Por</a:t>
                </a: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ultimo, </a:t>
                </a:r>
                <a:r>
                  <a:rPr lang="en-US" dirty="0" err="1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iremos</a:t>
                </a: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</a:t>
                </a:r>
                <a:r>
                  <a:rPr lang="en-US" dirty="0" err="1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analisar</a:t>
                </a: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o </a:t>
                </a:r>
                <a:r>
                  <a:rPr lang="en-US" dirty="0" err="1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efeito</a:t>
                </a: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da </a:t>
                </a:r>
                <a:r>
                  <a:rPr lang="en-US" dirty="0" err="1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rotação</a:t>
                </a: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de </a:t>
                </a:r>
                <a:r>
                  <a:rPr lang="en-US" dirty="0" err="1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imagem</a:t>
                </a: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</a:t>
                </a:r>
                <a:r>
                  <a:rPr lang="en-US" dirty="0" err="1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na</a:t>
                </a: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</a:t>
                </a:r>
                <a:r>
                  <a:rPr lang="en-US" dirty="0" err="1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sua</a:t>
                </a: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</a:t>
                </a:r>
                <a:r>
                  <a:rPr lang="en-US" dirty="0" err="1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transformada</a:t>
                </a: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de Fourier 2D. </a:t>
                </a:r>
                <a:r>
                  <a:rPr lang="en-US" dirty="0" err="1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Considere</a:t>
                </a: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</a:t>
                </a:r>
                <a:r>
                  <a:rPr lang="en-US" dirty="0" err="1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uma</a:t>
                </a: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</a:t>
                </a:r>
                <a:r>
                  <a:rPr lang="en-US" dirty="0" err="1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imagem</a:t>
                </a: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</a:t>
                </a:r>
                <a:r>
                  <a:rPr lang="en-US" dirty="0" err="1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descrita</a:t>
                </a: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</a:t>
                </a:r>
                <a:r>
                  <a:rPr lang="en-US" dirty="0" err="1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pela</a:t>
                </a: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</a:t>
                </a:r>
                <a:r>
                  <a:rPr lang="en-US" dirty="0" err="1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função</a:t>
                </a:r>
                <a:r>
                  <a:rPr lang="en-US" dirty="0" smtClean="0">
                    <a:solidFill>
                      <a:srgbClr val="292934"/>
                    </a:solidFill>
                    <a:latin typeface="Arial"/>
                    <a:ea typeface="DejaVu Sans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DejaVu Sans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solidFill>
                              <a:srgbClr val="292934"/>
                            </a:solidFill>
                            <a:latin typeface="Cambria Math"/>
                            <a:ea typeface="DejaVu Sans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𝑥</m:t>
                        </m:r>
                        <m:r>
                          <a:rPr lang="en-CA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,</m:t>
                        </m:r>
                        <m:r>
                          <a:rPr lang="en-CA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 smtClean="0"/>
                  <a:t> e sua transformada de Fourier 2D descrita como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 Se introduzirmos as  coordenadas polares </a:t>
                </a:r>
              </a:p>
              <a:p>
                <a:pPr algn="just">
                  <a:lnSpc>
                    <a:spcPct val="100000"/>
                  </a:lnSpc>
                  <a:buSzPct val="85000"/>
                </a:pPr>
                <a:endParaRPr lang="pt-BR" sz="1600" dirty="0" smtClean="0"/>
              </a:p>
              <a:p>
                <a:pPr algn="just">
                  <a:lnSpc>
                    <a:spcPct val="100000"/>
                  </a:lnSpc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CA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CA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CA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CA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,       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CA" sz="16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,      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CA" sz="16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CA" sz="1600" b="0" i="1" dirty="0" smtClean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00000"/>
                  </a:lnSpc>
                  <a:buSzPct val="85000"/>
                </a:pPr>
                <a:endParaRPr lang="en-CA" sz="16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00000"/>
                  </a:lnSpc>
                  <a:buSzPct val="85000"/>
                </a:pPr>
                <a:r>
                  <a:rPr lang="en-CA" dirty="0" err="1">
                    <a:latin typeface="Cambria Math" panose="02040503050406030204" pitchFamily="18" charset="0"/>
                  </a:rPr>
                  <a:t>e</a:t>
                </a:r>
                <a:r>
                  <a:rPr lang="en-CA" dirty="0" smtClean="0">
                    <a:latin typeface="Cambria Math" panose="02040503050406030204" pitchFamily="18" charset="0"/>
                  </a:rPr>
                  <a:t>ntão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solidFill>
                              <a:srgbClr val="292934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/>
                      </a:rPr>
                      <m:t>𝑢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tornam-se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respectivamente. A substituição direta no par de transformadas de Fourier resulta em</a:t>
                </a:r>
              </a:p>
              <a:p>
                <a:pPr algn="just">
                  <a:lnSpc>
                    <a:spcPct val="100000"/>
                  </a:lnSpc>
                  <a:buSzPct val="85000"/>
                </a:pPr>
                <a:endParaRPr lang="en-CA" sz="1600" dirty="0" smtClean="0"/>
              </a:p>
              <a:p>
                <a:pPr algn="just">
                  <a:lnSpc>
                    <a:spcPct val="100000"/>
                  </a:lnSpc>
                  <a:buSzPct val="85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6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CA" sz="1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b="0" i="1" smtClean="0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1600" b="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6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CA" sz="16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1600" b="0" i="1" smtClean="0">
                              <a:solidFill>
                                <a:srgbClr val="292934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CA" sz="1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CA" sz="1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b="0" i="1" smtClean="0">
                                  <a:solidFill>
                                    <a:srgbClr val="292934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16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CA" sz="16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600" dirty="0"/>
              </a:p>
              <a:p>
                <a:pPr algn="just">
                  <a:lnSpc>
                    <a:spcPct val="100000"/>
                  </a:lnSpc>
                  <a:buSzPct val="85000"/>
                </a:pPr>
                <a:r>
                  <a:rPr lang="pt-BR" sz="1600" dirty="0" smtClean="0"/>
                  <a:t> </a:t>
                </a:r>
              </a:p>
              <a:p>
                <a:pPr algn="just">
                  <a:lnSpc>
                    <a:spcPct val="100000"/>
                  </a:lnSpc>
                  <a:buSzPct val="85000"/>
                </a:pPr>
                <a:r>
                  <a:rPr lang="en-CA" dirty="0" err="1" smtClean="0"/>
                  <a:t>Ou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seja</a:t>
                </a:r>
                <a:r>
                  <a:rPr lang="en-CA" dirty="0" smtClean="0"/>
                  <a:t>, é </a:t>
                </a:r>
                <a:r>
                  <a:rPr lang="en-CA" dirty="0" err="1" smtClean="0"/>
                  <a:t>esperado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que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uma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rotação</a:t>
                </a:r>
                <a:r>
                  <a:rPr lang="en-CA" dirty="0" smtClean="0"/>
                  <a:t> de um </a:t>
                </a:r>
                <a:r>
                  <a:rPr lang="en-CA" dirty="0" err="1" smtClean="0"/>
                  <a:t>ângulo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29293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na imagem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solidFill>
                              <a:srgbClr val="292934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pt-BR" dirty="0" smtClean="0"/>
                  <a:t> produza uma rotação pelo mesmo ângulo em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algn="just">
                  <a:lnSpc>
                    <a:spcPct val="100000"/>
                  </a:lnSpc>
                  <a:buSzPct val="85000"/>
                </a:pPr>
                <a:endParaRPr lang="en-CA" dirty="0"/>
              </a:p>
              <a:p>
                <a:pPr marL="285750" indent="-285750" algn="just">
                  <a:lnSpc>
                    <a:spcPct val="100000"/>
                  </a:lnSpc>
                  <a:buSzPct val="85000"/>
                  <a:buFont typeface="Arial" panose="020B0604020202020204" pitchFamily="34" charset="0"/>
                  <a:buChar char="•"/>
                </a:pPr>
                <a:r>
                  <a:rPr lang="en-CA" dirty="0" err="1" smtClean="0"/>
                  <a:t>Iremos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verificar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isso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na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prática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em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duas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imagens</a:t>
                </a:r>
                <a:r>
                  <a:rPr lang="en-CA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7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8880" cy="4876200"/>
              </a:xfrm>
              <a:prstGeom prst="rect">
                <a:avLst/>
              </a:prstGeom>
              <a:blipFill rotWithShape="0">
                <a:blip r:embed="rId2"/>
                <a:stretch>
                  <a:fillRect l="-667" t="-751" r="-5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1402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dirty="0" err="1" smtClean="0">
                <a:solidFill>
                  <a:srgbClr val="D2533C"/>
                </a:solidFill>
                <a:latin typeface="Arial"/>
                <a:ea typeface="DejaVu Sans"/>
              </a:rPr>
              <a:t>Transformada</a:t>
            </a:r>
            <a:r>
              <a:rPr lang="en-US" sz="3600" dirty="0" smtClean="0">
                <a:solidFill>
                  <a:srgbClr val="D2533C"/>
                </a:solidFill>
                <a:latin typeface="Arial"/>
                <a:ea typeface="DejaVu Sans"/>
              </a:rPr>
              <a:t> de Fourier 2-D</a:t>
            </a:r>
            <a:endParaRPr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8" y="1546350"/>
            <a:ext cx="3409308" cy="25463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7" y="4135349"/>
            <a:ext cx="3478318" cy="259786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60" y="3987862"/>
            <a:ext cx="3873260" cy="28928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487" y="1435551"/>
            <a:ext cx="3706007" cy="27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52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err="1" smtClean="0">
                <a:solidFill>
                  <a:srgbClr val="D2533C"/>
                </a:solidFill>
                <a:latin typeface="Arial"/>
                <a:ea typeface="DejaVu Sans"/>
              </a:rPr>
              <a:t>Conclusões</a:t>
            </a:r>
            <a:r>
              <a:rPr lang="en-US" sz="4000" dirty="0" smtClean="0">
                <a:solidFill>
                  <a:srgbClr val="D2533C"/>
                </a:solidFill>
                <a:latin typeface="Arial"/>
                <a:ea typeface="DejaVu Sans"/>
              </a:rPr>
              <a:t> </a:t>
            </a:r>
            <a:r>
              <a:rPr lang="en-US" sz="4000" dirty="0" err="1" smtClean="0">
                <a:solidFill>
                  <a:srgbClr val="D2533C"/>
                </a:solidFill>
                <a:latin typeface="Arial"/>
                <a:ea typeface="DejaVu Sans"/>
              </a:rPr>
              <a:t>Rotação</a:t>
            </a:r>
            <a:endParaRPr dirty="0"/>
          </a:p>
        </p:txBody>
      </p:sp>
      <p:sp>
        <p:nvSpPr>
          <p:cNvPr id="7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dirty="0" smtClean="0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lang="pt-BR" dirty="0" smtClean="0">
                <a:solidFill>
                  <a:srgbClr val="292934"/>
                </a:solidFill>
                <a:latin typeface="Arial"/>
                <a:ea typeface="DejaVu Sans"/>
              </a:rPr>
              <a:t>Pode-se perceber facilmente que o resultado previsto pela teoria foi observado na prática. </a:t>
            </a:r>
          </a:p>
          <a:p>
            <a:pPr algn="just">
              <a:lnSpc>
                <a:spcPct val="100000"/>
              </a:lnSpc>
              <a:buSzPct val="85000"/>
              <a:buFont typeface="Arial"/>
              <a:buChar char="•"/>
            </a:pPr>
            <a:endParaRPr lang="pt-BR" dirty="0" smtClean="0">
              <a:solidFill>
                <a:srgbClr val="292934"/>
              </a:solidFill>
              <a:latin typeface="Arial"/>
            </a:endParaRPr>
          </a:p>
          <a:p>
            <a:pPr algn="just">
              <a:lnSpc>
                <a:spcPct val="100000"/>
              </a:lnSpc>
              <a:buSzPct val="85000"/>
              <a:buFont typeface="Arial"/>
              <a:buChar char="•"/>
            </a:pPr>
            <a:r>
              <a:rPr lang="pt-BR" dirty="0" smtClean="0">
                <a:solidFill>
                  <a:srgbClr val="292934"/>
                </a:solidFill>
                <a:latin typeface="Arial"/>
              </a:rPr>
              <a:t> Para o primeiro caso, foi realizada uma rotação de 45º na imagem e a sua transformada de Fourier 2D também foi </a:t>
            </a:r>
            <a:r>
              <a:rPr lang="pt-BR" dirty="0" err="1" smtClean="0">
                <a:solidFill>
                  <a:srgbClr val="292934"/>
                </a:solidFill>
                <a:latin typeface="Arial"/>
              </a:rPr>
              <a:t>rotacionada</a:t>
            </a:r>
            <a:r>
              <a:rPr lang="pt-BR" dirty="0" smtClean="0">
                <a:solidFill>
                  <a:srgbClr val="292934"/>
                </a:solidFill>
                <a:latin typeface="Arial"/>
              </a:rPr>
              <a:t> em 45º.</a:t>
            </a:r>
          </a:p>
          <a:p>
            <a:pPr algn="just">
              <a:lnSpc>
                <a:spcPct val="100000"/>
              </a:lnSpc>
              <a:buSzPct val="85000"/>
              <a:buFont typeface="Arial"/>
              <a:buChar char="•"/>
            </a:pPr>
            <a:endParaRPr lang="pt-BR" dirty="0" smtClean="0">
              <a:solidFill>
                <a:srgbClr val="292934"/>
              </a:solidFill>
              <a:latin typeface="Arial"/>
            </a:endParaRPr>
          </a:p>
          <a:p>
            <a:pPr algn="just">
              <a:lnSpc>
                <a:spcPct val="100000"/>
              </a:lnSpc>
              <a:buSzPct val="85000"/>
              <a:buFont typeface="Arial"/>
              <a:buChar char="•"/>
            </a:pPr>
            <a:r>
              <a:rPr lang="pt-BR" dirty="0" smtClean="0">
                <a:solidFill>
                  <a:srgbClr val="292934"/>
                </a:solidFill>
                <a:latin typeface="Arial"/>
              </a:rPr>
              <a:t> No segundo caso, uma rotação de 90º na imagem original provocou uma rotação de 90º na transformada de Fourier dessa imagem.</a:t>
            </a:r>
          </a:p>
          <a:p>
            <a:pPr algn="just">
              <a:lnSpc>
                <a:spcPct val="100000"/>
              </a:lnSpc>
              <a:buSzPct val="85000"/>
              <a:buFont typeface="Arial"/>
              <a:buChar char="•"/>
            </a:pPr>
            <a:endParaRPr lang="pt-BR" dirty="0" smtClean="0">
              <a:solidFill>
                <a:srgbClr val="292934"/>
              </a:solidFill>
              <a:latin typeface="Arial"/>
            </a:endParaRPr>
          </a:p>
          <a:p>
            <a:pPr algn="just">
              <a:lnSpc>
                <a:spcPct val="100000"/>
              </a:lnSpc>
              <a:buSzPct val="85000"/>
              <a:buFont typeface="Arial"/>
              <a:buChar char="•"/>
            </a:pPr>
            <a:r>
              <a:rPr lang="pt-BR" dirty="0" smtClean="0">
                <a:solidFill>
                  <a:srgbClr val="292934"/>
                </a:solidFill>
                <a:latin typeface="Arial"/>
              </a:rPr>
              <a:t> Portanto, uma rotação realizada na imagem original por um determinado ângulo produz uma rotação por este mesmo ângulo na transformada de Fourier da imagem </a:t>
            </a:r>
            <a:r>
              <a:rPr lang="pt-BR" dirty="0" err="1" smtClean="0">
                <a:solidFill>
                  <a:srgbClr val="292934"/>
                </a:solidFill>
                <a:latin typeface="Arial"/>
              </a:rPr>
              <a:t>rotacionada</a:t>
            </a:r>
            <a:r>
              <a:rPr lang="pt-BR" dirty="0" smtClean="0">
                <a:solidFill>
                  <a:srgbClr val="292934"/>
                </a:solidFill>
                <a:latin typeface="Arial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923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3428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  <a:ea typeface="DejaVu Sans"/>
              </a:rPr>
              <a:t>Bibliografia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57200" y="1276162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292934"/>
                </a:solidFill>
                <a:latin typeface="Arial"/>
                <a:ea typeface="DejaVu Sans"/>
              </a:rPr>
              <a:t>[1] GONZALES, </a:t>
            </a:r>
            <a:r>
              <a:rPr lang="en-US" sz="2000" dirty="0" err="1">
                <a:solidFill>
                  <a:srgbClr val="292934"/>
                </a:solidFill>
                <a:latin typeface="Arial"/>
                <a:ea typeface="DejaVu Sans"/>
              </a:rPr>
              <a:t>Rafae</a:t>
            </a:r>
            <a:r>
              <a:rPr lang="en-US" sz="2000" dirty="0">
                <a:solidFill>
                  <a:srgbClr val="292934"/>
                </a:solidFill>
                <a:latin typeface="Arial"/>
                <a:ea typeface="DejaVu Sans"/>
              </a:rPr>
              <a:t> C. Woods. Digital image processing. </a:t>
            </a:r>
            <a:r>
              <a:rPr lang="en-US" sz="2000" b="1" dirty="0">
                <a:solidFill>
                  <a:srgbClr val="292934"/>
                </a:solidFill>
                <a:latin typeface="Arial"/>
                <a:ea typeface="DejaVu Sans"/>
              </a:rPr>
              <a:t>New York: Addison</a:t>
            </a:r>
            <a:r>
              <a:rPr lang="en-US" sz="2000" dirty="0">
                <a:solidFill>
                  <a:srgbClr val="292934"/>
                </a:solidFill>
                <a:latin typeface="Arial"/>
                <a:ea typeface="DejaVu Sans"/>
              </a:rPr>
              <a:t>, 2002</a:t>
            </a:r>
            <a:r>
              <a:rPr lang="en-US" sz="2000" dirty="0" smtClean="0">
                <a:solidFill>
                  <a:srgbClr val="292934"/>
                </a:solidFill>
                <a:latin typeface="Arial"/>
                <a:ea typeface="DejaVu Sans"/>
              </a:rPr>
              <a:t>.</a:t>
            </a:r>
          </a:p>
          <a:p>
            <a:pPr algn="just"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err="1">
                <a:solidFill>
                  <a:srgbClr val="D2533C"/>
                </a:solidFill>
                <a:latin typeface="Arial"/>
                <a:ea typeface="DejaVu Sans"/>
              </a:rPr>
              <a:t>Introdução</a:t>
            </a:r>
            <a:endParaRPr dirty="0"/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stomShape 2"/>
              <p:cNvSpPr/>
              <p:nvPr/>
            </p:nvSpPr>
            <p:spPr>
              <a:xfrm>
                <a:off x="609600" y="1523520"/>
                <a:ext cx="8228880" cy="48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just">
                  <a:lnSpc>
                    <a:spcPct val="100000"/>
                  </a:lnSpc>
                  <a:buSzPct val="85000"/>
                  <a:buFont typeface="Arial"/>
                  <a:buChar char="•"/>
                </a:pPr>
                <a:r>
                  <a:rPr lang="pt-BR" sz="2000" dirty="0" smtClean="0"/>
                  <a:t> A transformada discreta de fourier 2-D é definida da seguinte forma:</a:t>
                </a:r>
              </a:p>
              <a:p>
                <a:pPr algn="just">
                  <a:lnSpc>
                    <a:spcPct val="100000"/>
                  </a:lnSpc>
                  <a:buSzPct val="85000"/>
                  <a:buFont typeface="Arial"/>
                  <a:buChar char="•"/>
                </a:pPr>
                <a:endParaRPr lang="pt-BR" sz="2000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𝐹</m:t>
                      </m:r>
                      <m:r>
                        <a:rPr lang="pt-BR" sz="2000" b="0" i="1" smtClean="0">
                          <a:latin typeface="Cambria Math"/>
                        </a:rPr>
                        <m:t>(</m:t>
                      </m:r>
                      <m:r>
                        <a:rPr lang="pt-BR" sz="2000" b="0" i="1" smtClean="0">
                          <a:latin typeface="Cambria Math"/>
                        </a:rPr>
                        <m:t>𝑢</m:t>
                      </m:r>
                      <m:r>
                        <a:rPr lang="pt-BR" sz="2000" b="0" i="1" smtClean="0">
                          <a:latin typeface="Cambria Math"/>
                        </a:rPr>
                        <m:t>,</m:t>
                      </m:r>
                      <m:r>
                        <a:rPr lang="pt-BR" sz="2000" b="0" i="1" smtClean="0">
                          <a:latin typeface="Cambria Math"/>
                        </a:rPr>
                        <m:t>𝑣</m:t>
                      </m:r>
                      <m:r>
                        <a:rPr lang="pt-BR" sz="2000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/>
                            </a:rPr>
                            <m:t>𝑥</m:t>
                          </m:r>
                          <m:r>
                            <a:rPr lang="pt-BR" sz="20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2000" i="1">
                              <a:latin typeface="Cambria Math"/>
                            </a:rPr>
                            <m:t>𝑀</m:t>
                          </m:r>
                          <m:r>
                            <a:rPr lang="pt-BR" sz="20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pt-BR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type m:val="lin"/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𝑢𝑥</m:t>
                                  </m:r>
                                </m:num>
                                <m:den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𝑣𝑦</m:t>
                                  </m:r>
                                </m:num>
                                <m:den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:endParaRPr lang="pt-BR" sz="2000" dirty="0" smtClean="0"/>
              </a:p>
              <a:p>
                <a:pPr marL="342900" indent="-342900" algn="just">
                  <a:lnSpc>
                    <a:spcPct val="100000"/>
                  </a:lnSpc>
                  <a:buSzPct val="85000"/>
                  <a:buFont typeface="Arial" pitchFamily="34" charset="0"/>
                  <a:buChar char="•"/>
                </a:pPr>
                <a:r>
                  <a:rPr lang="pt-BR" sz="2000" dirty="0" smtClean="0"/>
                  <a:t>Onde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𝑓</m:t>
                    </m:r>
                    <m:r>
                      <a:rPr lang="pt-BR" sz="2000" i="1">
                        <a:latin typeface="Cambria Math"/>
                      </a:rPr>
                      <m:t>(</m:t>
                    </m:r>
                    <m:r>
                      <a:rPr lang="pt-BR" sz="2000" i="1">
                        <a:latin typeface="Cambria Math"/>
                      </a:rPr>
                      <m:t>𝑥</m:t>
                    </m:r>
                    <m:r>
                      <a:rPr lang="pt-BR" sz="2000" i="1">
                        <a:latin typeface="Cambria Math"/>
                      </a:rPr>
                      <m:t>,</m:t>
                    </m:r>
                    <m:r>
                      <a:rPr lang="pt-BR" sz="2000" i="1">
                        <a:latin typeface="Cambria Math"/>
                      </a:rPr>
                      <m:t>𝑦</m:t>
                    </m:r>
                    <m:r>
                      <a:rPr lang="pt-BR" sz="2000" i="1">
                        <a:latin typeface="Cambria Math"/>
                      </a:rPr>
                      <m:t>)</m:t>
                    </m:r>
                  </m:oMath>
                </a14:m>
                <a:r>
                  <a:rPr lang="pt-BR" sz="2000" dirty="0" smtClean="0"/>
                  <a:t> é uma imagem digitalizada de dimensões </a:t>
                </a:r>
                <a:r>
                  <a:rPr lang="pt-BR" sz="2000" i="1" dirty="0" smtClean="0"/>
                  <a:t>M x N. </a:t>
                </a:r>
                <a:r>
                  <a:rPr lang="pt-BR" sz="2000" dirty="0" smtClean="0"/>
                  <a:t>Dado a equação anterior pode-se obter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𝑓</m:t>
                    </m:r>
                    <m:r>
                      <a:rPr lang="pt-BR" sz="2000" i="1">
                        <a:latin typeface="Cambria Math"/>
                      </a:rPr>
                      <m:t>(</m:t>
                    </m:r>
                    <m:r>
                      <a:rPr lang="pt-BR" sz="2000" i="1">
                        <a:latin typeface="Cambria Math"/>
                      </a:rPr>
                      <m:t>𝑥</m:t>
                    </m:r>
                    <m:r>
                      <a:rPr lang="pt-BR" sz="2000" i="1" smtClean="0">
                        <a:latin typeface="Cambria Math"/>
                      </a:rPr>
                      <m:t>,</m:t>
                    </m:r>
                    <m:r>
                      <a:rPr lang="pt-BR" sz="2000" i="1" smtClean="0">
                        <a:latin typeface="Cambria Math"/>
                      </a:rPr>
                      <m:t>𝑦</m:t>
                    </m:r>
                    <m:r>
                      <a:rPr lang="pt-BR" sz="20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2000" i="1" dirty="0" smtClean="0"/>
                  <a:t> </a:t>
                </a:r>
                <a:r>
                  <a:rPr lang="pt-BR" sz="2000" dirty="0" smtClean="0"/>
                  <a:t>por meio de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𝐹</m:t>
                    </m:r>
                    <m:r>
                      <a:rPr lang="pt-BR" sz="2000" i="1">
                        <a:latin typeface="Cambria Math"/>
                      </a:rPr>
                      <m:t>(</m:t>
                    </m:r>
                    <m:r>
                      <a:rPr lang="pt-BR" sz="2000" i="1">
                        <a:latin typeface="Cambria Math"/>
                      </a:rPr>
                      <m:t>𝑢</m:t>
                    </m:r>
                    <m:r>
                      <a:rPr lang="pt-BR" sz="2000" i="1">
                        <a:latin typeface="Cambria Math"/>
                      </a:rPr>
                      <m:t>,</m:t>
                    </m:r>
                    <m:r>
                      <a:rPr lang="pt-BR" sz="2000" i="1">
                        <a:latin typeface="Cambria Math"/>
                      </a:rPr>
                      <m:t>𝑣</m:t>
                    </m:r>
                    <m:r>
                      <a:rPr lang="pt-BR" sz="2000" i="1">
                        <a:latin typeface="Cambria Math"/>
                      </a:rPr>
                      <m:t>)</m:t>
                    </m:r>
                  </m:oMath>
                </a14:m>
                <a:r>
                  <a:rPr lang="pt-BR" sz="2000" dirty="0" smtClean="0"/>
                  <a:t>:</a:t>
                </a:r>
              </a:p>
              <a:p>
                <a:pPr marL="342900" indent="-342900" algn="just">
                  <a:lnSpc>
                    <a:spcPct val="100000"/>
                  </a:lnSpc>
                  <a:buSzPct val="85000"/>
                  <a:buFont typeface="Arial" pitchFamily="34" charset="0"/>
                  <a:buChar char="•"/>
                </a:pPr>
                <a:endParaRPr lang="pt-BR" sz="2000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00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0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dirty="0" smtClean="0">
                              <a:latin typeface="Cambria Math"/>
                            </a:rPr>
                            <m:t>𝑀𝑁</m:t>
                          </m:r>
                        </m:den>
                      </m:f>
                      <m:r>
                        <a:rPr lang="pt-BR" sz="2000" b="0" i="1" smtClean="0">
                          <a:latin typeface="Cambria Math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/>
                            </a:rPr>
                            <m:t>𝑥</m:t>
                          </m:r>
                          <m:r>
                            <a:rPr lang="pt-BR" sz="20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2000" i="1">
                              <a:latin typeface="Cambria Math"/>
                            </a:rPr>
                            <m:t>𝑀</m:t>
                          </m:r>
                          <m:r>
                            <a:rPr lang="pt-BR" sz="20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type m:val="lin"/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/>
                                    </a:rPr>
                                    <m:t>𝑢𝑥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latin typeface="Cambria Math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/>
                                    </a:rPr>
                                    <m:t>𝑣𝑦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pt-BR" sz="20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:endParaRPr lang="pt-BR" sz="2000" dirty="0" smtClean="0"/>
              </a:p>
              <a:p>
                <a:pPr marL="342900" indent="-342900" algn="just">
                  <a:lnSpc>
                    <a:spcPct val="100000"/>
                  </a:lnSpc>
                  <a:buSzPct val="85000"/>
                  <a:buFont typeface="Arial" pitchFamily="34" charset="0"/>
                  <a:buChar char="•"/>
                </a:pPr>
                <a:r>
                  <a:rPr lang="pt-BR" sz="2000" dirty="0" smtClean="0"/>
                  <a:t>O objetivo desse trabalho é mostrar de forma pratica algumas propriedades da transformada discreta de fourier 2-D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3520"/>
                <a:ext cx="8228880" cy="4876200"/>
              </a:xfrm>
              <a:prstGeom prst="rect">
                <a:avLst/>
              </a:prstGeom>
              <a:blipFill rotWithShape="0">
                <a:blip r:embed="rId2"/>
                <a:stretch>
                  <a:fillRect l="-370" t="-625" r="-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err="1">
                <a:solidFill>
                  <a:srgbClr val="D2533C"/>
                </a:solidFill>
                <a:latin typeface="Arial"/>
                <a:ea typeface="DejaVu Sans"/>
              </a:rPr>
              <a:t>Metodologia</a:t>
            </a:r>
            <a:endParaRPr dirty="0"/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85000"/>
              <a:buFont typeface="Arial"/>
              <a:buChar char="•"/>
            </a:pPr>
            <a:r>
              <a:rPr lang="en-US" sz="2400" dirty="0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lang="pt-BR" sz="2400" dirty="0" smtClean="0">
                <a:solidFill>
                  <a:srgbClr val="292934"/>
                </a:solidFill>
                <a:latin typeface="Arial"/>
                <a:ea typeface="DejaVu Sans"/>
              </a:rPr>
              <a:t>A transformada de Fourier </a:t>
            </a:r>
            <a:r>
              <a:rPr lang="pt-BR" sz="2400" dirty="0" smtClean="0">
                <a:solidFill>
                  <a:srgbClr val="292934"/>
                </a:solidFill>
                <a:latin typeface="Arial"/>
                <a:ea typeface="DejaVu Sans"/>
              </a:rPr>
              <a:t>2-D </a:t>
            </a:r>
            <a:r>
              <a:rPr lang="pt-BR" sz="2400" dirty="0" smtClean="0">
                <a:solidFill>
                  <a:srgbClr val="292934"/>
                </a:solidFill>
                <a:latin typeface="Arial"/>
                <a:ea typeface="DejaVu Sans"/>
              </a:rPr>
              <a:t>possui várias propriedades que são exploradas pelos estudantes/pesquisadores da área de processamento digital de imagens.</a:t>
            </a:r>
          </a:p>
          <a:p>
            <a:pPr algn="just">
              <a:lnSpc>
                <a:spcPct val="100000"/>
              </a:lnSpc>
              <a:buSzPct val="85000"/>
              <a:buFont typeface="Arial"/>
              <a:buChar char="•"/>
            </a:pPr>
            <a:endParaRPr lang="pt-BR" sz="2400" dirty="0" smtClean="0">
              <a:solidFill>
                <a:srgbClr val="292934"/>
              </a:solidFill>
              <a:latin typeface="Arial"/>
              <a:ea typeface="DejaVu Sans"/>
            </a:endParaRPr>
          </a:p>
          <a:p>
            <a:pPr algn="just">
              <a:lnSpc>
                <a:spcPct val="100000"/>
              </a:lnSpc>
              <a:buSzPct val="85000"/>
              <a:buFont typeface="Arial"/>
              <a:buChar char="•"/>
            </a:pPr>
            <a:r>
              <a:rPr lang="pt-BR" sz="2400" dirty="0" smtClean="0">
                <a:solidFill>
                  <a:srgbClr val="292934"/>
                </a:solidFill>
                <a:latin typeface="Arial"/>
              </a:rPr>
              <a:t> Neste trabalho, iremos </a:t>
            </a:r>
            <a:r>
              <a:rPr lang="pt-BR" sz="2400" dirty="0" smtClean="0">
                <a:solidFill>
                  <a:srgbClr val="292934"/>
                </a:solidFill>
                <a:latin typeface="Arial"/>
              </a:rPr>
              <a:t>explorar propriedades dessa </a:t>
            </a:r>
            <a:r>
              <a:rPr lang="pt-BR" sz="2400" dirty="0" smtClean="0">
                <a:solidFill>
                  <a:srgbClr val="292934"/>
                </a:solidFill>
                <a:latin typeface="Arial"/>
              </a:rPr>
              <a:t>transformada</a:t>
            </a:r>
            <a:r>
              <a:rPr lang="pt-BR" sz="2400" dirty="0" smtClean="0">
                <a:solidFill>
                  <a:srgbClr val="292934"/>
                </a:solidFill>
                <a:latin typeface="Arial"/>
              </a:rPr>
              <a:t>. Em sinais 1-D e 2-D. </a:t>
            </a:r>
            <a:endParaRPr lang="pt-BR" sz="2400" dirty="0" smtClean="0">
              <a:solidFill>
                <a:srgbClr val="292934"/>
              </a:solidFill>
              <a:latin typeface="Arial"/>
            </a:endParaRPr>
          </a:p>
          <a:p>
            <a:pPr algn="just">
              <a:lnSpc>
                <a:spcPct val="100000"/>
              </a:lnSpc>
              <a:buSzPct val="85000"/>
              <a:buFont typeface="Arial"/>
              <a:buChar char="•"/>
            </a:pPr>
            <a:endParaRPr lang="pt-BR" sz="2400" dirty="0" smtClean="0">
              <a:solidFill>
                <a:srgbClr val="292934"/>
              </a:solidFill>
              <a:latin typeface="Arial"/>
            </a:endParaRPr>
          </a:p>
          <a:p>
            <a:pPr algn="just">
              <a:lnSpc>
                <a:spcPct val="100000"/>
              </a:lnSpc>
              <a:buSzPct val="85000"/>
              <a:buFont typeface="Arial"/>
              <a:buChar char="•"/>
            </a:pPr>
            <a:r>
              <a:rPr lang="pt-BR" sz="2400" dirty="0" smtClean="0">
                <a:solidFill>
                  <a:srgbClr val="292934"/>
                </a:solidFill>
                <a:latin typeface="Arial"/>
              </a:rPr>
              <a:t> Cada uma dessas características serão verificadas para duas imagens com diferentes níveis de detalhamento.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dirty="0" err="1" smtClean="0">
                <a:solidFill>
                  <a:srgbClr val="D2533C"/>
                </a:solidFill>
                <a:latin typeface="Arial"/>
                <a:ea typeface="DejaVu Sans"/>
              </a:rPr>
              <a:t>Transformada</a:t>
            </a:r>
            <a:r>
              <a:rPr lang="en-US" sz="3600" dirty="0" smtClean="0">
                <a:solidFill>
                  <a:srgbClr val="D2533C"/>
                </a:solidFill>
                <a:latin typeface="Arial"/>
                <a:ea typeface="DejaVu Sans"/>
              </a:rPr>
              <a:t> de Fourier 1-D</a:t>
            </a:r>
            <a:endParaRPr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78" y="3724932"/>
            <a:ext cx="3367968" cy="251545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92" y="1371602"/>
            <a:ext cx="3359342" cy="250900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27" y="3730020"/>
            <a:ext cx="3400539" cy="253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86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dirty="0" err="1" smtClean="0">
                <a:solidFill>
                  <a:srgbClr val="D2533C"/>
                </a:solidFill>
                <a:latin typeface="Arial"/>
                <a:ea typeface="DejaVu Sans"/>
              </a:rPr>
              <a:t>Transformada</a:t>
            </a:r>
            <a:r>
              <a:rPr lang="en-US" sz="3600" dirty="0" smtClean="0">
                <a:solidFill>
                  <a:srgbClr val="D2533C"/>
                </a:solidFill>
                <a:latin typeface="Arial"/>
                <a:ea typeface="DejaVu Sans"/>
              </a:rPr>
              <a:t> de Fourier 2-D</a:t>
            </a:r>
            <a:endParaRPr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" y="1259456"/>
            <a:ext cx="2654660" cy="19826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" y="3068368"/>
            <a:ext cx="2654660" cy="19826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8" y="4848045"/>
            <a:ext cx="2702702" cy="201858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68" y="3061760"/>
            <a:ext cx="2652528" cy="198110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084" y="4827197"/>
            <a:ext cx="2655012" cy="198296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02" y="1285822"/>
            <a:ext cx="2663637" cy="198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19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err="1" smtClean="0">
                <a:solidFill>
                  <a:srgbClr val="D2533C"/>
                </a:solidFill>
                <a:latin typeface="Arial"/>
                <a:ea typeface="DejaVu Sans"/>
              </a:rPr>
              <a:t>Fórmula</a:t>
            </a:r>
            <a:r>
              <a:rPr lang="en-US" sz="4000" dirty="0" smtClean="0">
                <a:solidFill>
                  <a:srgbClr val="D2533C"/>
                </a:solidFill>
                <a:latin typeface="Arial"/>
                <a:ea typeface="DejaVu Sans"/>
              </a:rPr>
              <a:t> </a:t>
            </a:r>
            <a:r>
              <a:rPr lang="en-US" sz="4000" dirty="0" err="1" smtClean="0">
                <a:solidFill>
                  <a:srgbClr val="D2533C"/>
                </a:solidFill>
                <a:latin typeface="Arial"/>
                <a:ea typeface="DejaVu Sans"/>
              </a:rPr>
              <a:t>Alternada</a:t>
            </a:r>
            <a:endParaRPr dirty="0"/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stomShape 2"/>
              <p:cNvSpPr/>
              <p:nvPr/>
            </p:nvSpPr>
            <p:spPr>
              <a:xfrm>
                <a:off x="609600" y="1523520"/>
                <a:ext cx="8228880" cy="48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just">
                  <a:lnSpc>
                    <a:spcPct val="100000"/>
                  </a:lnSpc>
                  <a:buSzPct val="85000"/>
                  <a:buFont typeface="Arial"/>
                  <a:buChar char="•"/>
                </a:pPr>
                <a:r>
                  <a:rPr lang="pt-BR" sz="2000" dirty="0" smtClean="0"/>
                  <a:t> A transformada de Fourier alternada pode ser obtida pela seguinte equação:</a:t>
                </a:r>
                <a:endParaRPr lang="pt-BR" sz="2000" dirty="0" smtClean="0"/>
              </a:p>
              <a:p>
                <a:pPr algn="just">
                  <a:lnSpc>
                    <a:spcPct val="100000"/>
                  </a:lnSpc>
                  <a:buSzPct val="85000"/>
                  <a:buFont typeface="Arial"/>
                  <a:buChar char="•"/>
                </a:pPr>
                <a:endParaRPr lang="pt-BR" sz="2000" dirty="0" smtClean="0"/>
              </a:p>
              <a:p>
                <a:pPr algn="ctr">
                  <a:lnSpc>
                    <a:spcPct val="100000"/>
                  </a:lnSpc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2000" i="1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−2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𝑗𝑓𝑡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t-BR" sz="2000" dirty="0" smtClean="0"/>
              </a:p>
              <a:p>
                <a:pPr marL="342900" indent="-342900" algn="just">
                  <a:lnSpc>
                    <a:spcPct val="100000"/>
                  </a:lnSpc>
                  <a:buSzPct val="85000"/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Os resultados obtidos para as próximas imagens foi utilizada a equação passada.</a:t>
                </a:r>
              </a:p>
              <a:p>
                <a:pPr marL="342900" indent="-342900">
                  <a:lnSpc>
                    <a:spcPct val="100000"/>
                  </a:lnSpc>
                  <a:buSzPct val="85000"/>
                  <a:buFont typeface="Arial" panose="020B0604020202020204" pitchFamily="34" charset="0"/>
                  <a:buChar char="•"/>
                </a:pPr>
                <a:endParaRPr lang="pt-BR" sz="2000" dirty="0" smtClean="0"/>
              </a:p>
            </p:txBody>
          </p:sp>
        </mc:Choice>
        <mc:Fallback>
          <p:sp>
            <p:nvSpPr>
              <p:cNvPr id="4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3520"/>
                <a:ext cx="8228880" cy="4876200"/>
              </a:xfrm>
              <a:prstGeom prst="rect">
                <a:avLst/>
              </a:prstGeom>
              <a:blipFill rotWithShape="1">
                <a:blip r:embed="rId2"/>
                <a:stretch>
                  <a:fillRect l="-815" t="-500" r="-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778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dirty="0" smtClean="0">
                <a:solidFill>
                  <a:srgbClr val="D2533C"/>
                </a:solidFill>
                <a:latin typeface="Arial"/>
                <a:ea typeface="DejaVu Sans"/>
              </a:rPr>
              <a:t>Inverso da </a:t>
            </a:r>
            <a:r>
              <a:rPr lang="pt-BR" sz="3600" dirty="0" smtClean="0">
                <a:solidFill>
                  <a:srgbClr val="D2533C"/>
                </a:solidFill>
                <a:latin typeface="Arial"/>
                <a:ea typeface="DejaVu Sans"/>
              </a:rPr>
              <a:t>T</a:t>
            </a:r>
            <a:r>
              <a:rPr lang="pt-BR" sz="3600" dirty="0" smtClean="0">
                <a:solidFill>
                  <a:srgbClr val="D2533C"/>
                </a:solidFill>
                <a:latin typeface="Arial"/>
                <a:ea typeface="DejaVu Sans"/>
              </a:rPr>
              <a:t>ransformada de Fourier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" y="1353980"/>
            <a:ext cx="3616199" cy="27008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24" y="1371231"/>
            <a:ext cx="3616199" cy="270084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3605"/>
            <a:ext cx="3710225" cy="262224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10" y="3983605"/>
            <a:ext cx="3710225" cy="26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79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err="1" smtClean="0">
                <a:solidFill>
                  <a:srgbClr val="D2533C"/>
                </a:solidFill>
                <a:latin typeface="Arial"/>
                <a:ea typeface="DejaVu Sans"/>
              </a:rPr>
              <a:t>Nível</a:t>
            </a:r>
            <a:r>
              <a:rPr lang="en-US" sz="4000" dirty="0" smtClean="0">
                <a:solidFill>
                  <a:srgbClr val="D2533C"/>
                </a:solidFill>
                <a:latin typeface="Arial"/>
                <a:ea typeface="DejaVu Sans"/>
              </a:rPr>
              <a:t> DC</a:t>
            </a:r>
            <a:endParaRPr dirty="0"/>
          </a:p>
        </p:txBody>
      </p:sp>
      <p:sp>
        <p:nvSpPr>
          <p:cNvPr id="7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50000"/>
              </a:lnSpc>
              <a:buSzPct val="85000"/>
              <a:buFont typeface="Arial"/>
              <a:buChar char="•"/>
            </a:pPr>
            <a:r>
              <a:rPr lang="en-US" dirty="0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lang="pt-BR" sz="2000" dirty="0" smtClean="0">
                <a:solidFill>
                  <a:srgbClr val="292934"/>
                </a:solidFill>
                <a:latin typeface="Arial"/>
                <a:ea typeface="DejaVu Sans"/>
              </a:rPr>
              <a:t>A outra propriedade que iremos analisar é a extração do nível DC (também chamado de valor médio) de uma imagem por meio de sua transformada de Fourier. Dado a imagem da Lena com uma baixa quantidade de detalhes e a imagem </a:t>
            </a:r>
            <a:r>
              <a:rPr lang="pt-BR" sz="2000" dirty="0" err="1" smtClean="0">
                <a:solidFill>
                  <a:srgbClr val="292934"/>
                </a:solidFill>
                <a:latin typeface="Arial"/>
                <a:ea typeface="DejaVu Sans"/>
              </a:rPr>
              <a:t>crown</a:t>
            </a:r>
            <a:r>
              <a:rPr lang="pt-BR" sz="2000" dirty="0" smtClean="0">
                <a:solidFill>
                  <a:srgbClr val="292934"/>
                </a:solidFill>
                <a:latin typeface="Arial"/>
                <a:ea typeface="DejaVu Sans"/>
              </a:rPr>
              <a:t> que possui uma alta quantidade de detalhes, determinou-se os níveis DC delas.</a:t>
            </a:r>
          </a:p>
          <a:p>
            <a:pPr algn="just">
              <a:lnSpc>
                <a:spcPct val="100000"/>
              </a:lnSpc>
              <a:buSzPct val="85000"/>
            </a:pPr>
            <a:endParaRPr lang="pt-BR" sz="1600" u="sng" dirty="0"/>
          </a:p>
        </p:txBody>
      </p:sp>
    </p:spTree>
    <p:extLst>
      <p:ext uri="{BB962C8B-B14F-4D97-AF65-F5344CB8AC3E}">
        <p14:creationId xmlns:p14="http://schemas.microsoft.com/office/powerpoint/2010/main" val="3206391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dirty="0" err="1" smtClean="0">
                <a:solidFill>
                  <a:srgbClr val="D2533C"/>
                </a:solidFill>
                <a:latin typeface="Arial"/>
                <a:ea typeface="DejaVu Sans"/>
              </a:rPr>
              <a:t>Nível</a:t>
            </a:r>
            <a:r>
              <a:rPr lang="en-US" sz="4000" dirty="0" smtClean="0">
                <a:solidFill>
                  <a:srgbClr val="D2533C"/>
                </a:solidFill>
                <a:latin typeface="Arial"/>
                <a:ea typeface="DejaVu Sans"/>
              </a:rPr>
              <a:t> DC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223261" y="6140769"/>
            <a:ext cx="1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Dc:  </a:t>
            </a:r>
            <a:r>
              <a:rPr lang="pt-BR" dirty="0" smtClean="0"/>
              <a:t>153,85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5707342" y="6140769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Dc: </a:t>
            </a:r>
            <a:r>
              <a:rPr lang="pt-BR" dirty="0" smtClean="0"/>
              <a:t>98,20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11" y="1274842"/>
            <a:ext cx="3736967" cy="27910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55" y="3860964"/>
            <a:ext cx="3000373" cy="21987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68" y="1415590"/>
            <a:ext cx="3095264" cy="23117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68" y="3653930"/>
            <a:ext cx="3095264" cy="23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196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752</Words>
  <Application>Microsoft Office PowerPoint</Application>
  <PresentationFormat>Apresentação na tela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Nível DC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Labvis Labvis</cp:lastModifiedBy>
  <cp:revision>84</cp:revision>
  <dcterms:modified xsi:type="dcterms:W3CDTF">2018-04-17T19:44:40Z</dcterms:modified>
</cp:coreProperties>
</file>