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91" r:id="rId5"/>
    <p:sldId id="258" r:id="rId6"/>
    <p:sldId id="293" r:id="rId7"/>
    <p:sldId id="294" r:id="rId8"/>
    <p:sldId id="296" r:id="rId9"/>
    <p:sldId id="264" r:id="rId1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6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888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4400" dirty="0" err="1">
                <a:solidFill>
                  <a:srgbClr val="D2533C"/>
                </a:solidFill>
                <a:latin typeface="Arial"/>
                <a:ea typeface="DejaVu Sans"/>
              </a:rPr>
              <a:t>Fundamentos</a:t>
            </a:r>
            <a:r>
              <a:rPr lang="en-US" sz="4400" dirty="0">
                <a:solidFill>
                  <a:srgbClr val="D2533C"/>
                </a:solidFill>
                <a:latin typeface="Arial"/>
                <a:ea typeface="DejaVu Sans"/>
              </a:rPr>
              <a:t> para </a:t>
            </a:r>
            <a:r>
              <a:rPr lang="en-US" sz="4400" dirty="0" err="1">
                <a:solidFill>
                  <a:srgbClr val="D2533C"/>
                </a:solidFill>
                <a:latin typeface="Arial"/>
                <a:ea typeface="DejaVu Sans"/>
              </a:rPr>
              <a:t>Processamento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D2533C"/>
                </a:solidFill>
                <a:latin typeface="Arial"/>
                <a:ea typeface="DejaVu Sans"/>
              </a:rPr>
              <a:t>Digital de Imagens</a:t>
            </a:r>
            <a:endParaRPr dirty="0"/>
          </a:p>
        </p:txBody>
      </p:sp>
      <p:sp>
        <p:nvSpPr>
          <p:cNvPr id="116" name="CustomShape 2"/>
          <p:cNvSpPr/>
          <p:nvPr/>
        </p:nvSpPr>
        <p:spPr>
          <a:xfrm>
            <a:off x="685800" y="350532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Descritores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de </a:t>
            </a: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Textura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.</a:t>
            </a:r>
            <a:endParaRPr lang="en-US" sz="2400" dirty="0" smtClean="0">
              <a:solidFill>
                <a:srgbClr val="57576E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57576E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57576E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endParaRPr dirty="0"/>
          </a:p>
        </p:txBody>
      </p:sp>
      <p:sp>
        <p:nvSpPr>
          <p:cNvPr id="117" name="CustomShape 3"/>
          <p:cNvSpPr/>
          <p:nvPr/>
        </p:nvSpPr>
        <p:spPr>
          <a:xfrm>
            <a:off x="576806" y="4860532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 err="1">
                <a:solidFill>
                  <a:srgbClr val="57576E"/>
                </a:solidFill>
                <a:latin typeface="Arial"/>
                <a:ea typeface="DejaVu Sans"/>
              </a:rPr>
              <a:t>Equipe</a:t>
            </a: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: José Gerardo </a:t>
            </a:r>
            <a:r>
              <a:rPr lang="en-US" sz="2400" dirty="0" err="1">
                <a:solidFill>
                  <a:srgbClr val="57576E"/>
                </a:solidFill>
                <a:latin typeface="Arial"/>
                <a:ea typeface="DejaVu Sans"/>
              </a:rPr>
              <a:t>Fonteles</a:t>
            </a: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Lopes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>
                <a:solidFill>
                  <a:srgbClr val="D2533C"/>
                </a:solidFill>
                <a:latin typeface="Arial"/>
                <a:ea typeface="DejaVu Sans"/>
              </a:rPr>
              <a:t>Introdução</a:t>
            </a:r>
            <a:endParaRPr dirty="0"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09600" y="15235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 smtClean="0"/>
              <a:t> A </a:t>
            </a:r>
            <a:r>
              <a:rPr lang="pt-BR" sz="2000" dirty="0"/>
              <a:t>Matriz de </a:t>
            </a:r>
            <a:r>
              <a:rPr lang="pt-BR" sz="2000" dirty="0" err="1"/>
              <a:t>Coocorrência</a:t>
            </a:r>
            <a:r>
              <a:rPr lang="pt-BR" sz="2000" dirty="0"/>
              <a:t> de Níveis de </a:t>
            </a:r>
            <a:r>
              <a:rPr lang="pt-BR" sz="2000" dirty="0" smtClean="0"/>
              <a:t>Cinza</a:t>
            </a:r>
          </a:p>
          <a:p>
            <a:pPr algn="just">
              <a:buSzPct val="85000"/>
            </a:pPr>
            <a:endParaRPr lang="pt-BR" sz="2000" dirty="0" smtClean="0"/>
          </a:p>
          <a:p>
            <a:pPr lvl="1" algn="just">
              <a:buSzPct val="85000"/>
              <a:buFont typeface="Arial"/>
              <a:buChar char="•"/>
            </a:pPr>
            <a:r>
              <a:rPr lang="pt-BR" sz="2000" dirty="0" smtClean="0"/>
              <a:t>É </a:t>
            </a:r>
            <a:r>
              <a:rPr lang="pt-BR" sz="2000" dirty="0"/>
              <a:t>uma técnica que tem como base a análise de textura em imagens. Na GLCM são analisadas as </a:t>
            </a:r>
            <a:r>
              <a:rPr lang="pt-BR" sz="2000" dirty="0" err="1"/>
              <a:t>coocorrências</a:t>
            </a:r>
            <a:r>
              <a:rPr lang="pt-BR" sz="2000" dirty="0"/>
              <a:t> existentes entre pares de pixels através de algum padrão.</a:t>
            </a:r>
            <a:endParaRPr lang="pt-BR" sz="2000" dirty="0" smtClean="0"/>
          </a:p>
        </p:txBody>
      </p:sp>
      <p:pic>
        <p:nvPicPr>
          <p:cNvPr id="1026" name="Picture 2" descr="C:\Users\Labvis\Desktop\glc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0" y="3110224"/>
            <a:ext cx="5200799" cy="25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277374" y="5900468"/>
            <a:ext cx="4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Figura</a:t>
            </a:r>
            <a:r>
              <a:rPr lang="en-US" dirty="0" smtClean="0"/>
              <a:t> 1 – </a:t>
            </a:r>
            <a:r>
              <a:rPr lang="en-US" dirty="0" err="1" smtClean="0"/>
              <a:t>Matriz</a:t>
            </a:r>
            <a:r>
              <a:rPr lang="en-US" dirty="0" smtClean="0"/>
              <a:t> de GLCM.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2533C"/>
                </a:solidFill>
              </a:rPr>
              <a:t>GLCM</a:t>
            </a: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609600" y="15235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 smtClean="0"/>
              <a:t> </a:t>
            </a:r>
            <a:r>
              <a:rPr lang="pt-BR" sz="2000" dirty="0" smtClean="0"/>
              <a:t>Exemplo de matriz para uma imagem real:</a:t>
            </a:r>
            <a:endParaRPr lang="pt-BR" sz="2000" dirty="0" smtClean="0">
              <a:solidFill>
                <a:srgbClr val="57576E"/>
              </a:solidFill>
            </a:endParaRPr>
          </a:p>
          <a:p>
            <a:pPr algn="just">
              <a:buSzPct val="85000"/>
            </a:pPr>
            <a:endParaRPr lang="pt-BR" sz="2000" dirty="0" smtClean="0">
              <a:solidFill>
                <a:srgbClr val="57576E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78662" y="4920655"/>
            <a:ext cx="6400080" cy="5704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Figura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2: </a:t>
            </a: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Matriz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GLCM real.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  <p:sp>
        <p:nvSpPr>
          <p:cNvPr id="9" name="Seta para a direita 8"/>
          <p:cNvSpPr/>
          <p:nvPr/>
        </p:nvSpPr>
        <p:spPr>
          <a:xfrm>
            <a:off x="3720825" y="3144328"/>
            <a:ext cx="1587261" cy="5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Labvis\Desktop\SIIM\resultados_segWarner Bros\5003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6" y="23907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47" y="2086208"/>
            <a:ext cx="3366033" cy="25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80283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GLCM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CustomShape 2"/>
              <p:cNvSpPr/>
              <p:nvPr/>
            </p:nvSpPr>
            <p:spPr>
              <a:xfrm>
                <a:off x="457200" y="1345721"/>
                <a:ext cx="8228880" cy="54518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just">
                  <a:lnSpc>
                    <a:spcPct val="100000"/>
                  </a:lnSpc>
                  <a:buSzPct val="85000"/>
                  <a:buFont typeface="Arial"/>
                  <a:buChar char="•"/>
                </a:pPr>
                <a:r>
                  <a:rPr lang="pt-BR" sz="2400" dirty="0" smtClean="0">
                    <a:solidFill>
                      <a:srgbClr val="292934"/>
                    </a:solidFill>
                    <a:latin typeface="Arial"/>
                  </a:rPr>
                  <a:t> Existem</a:t>
                </a:r>
                <a:r>
                  <a:rPr lang="pt-BR" sz="2400" dirty="0" smtClean="0">
                    <a:solidFill>
                      <a:srgbClr val="292934"/>
                    </a:solidFill>
                  </a:rPr>
                  <a:t> </a:t>
                </a:r>
                <a:r>
                  <a:rPr lang="pt-BR" sz="2400" dirty="0">
                    <a:solidFill>
                      <a:srgbClr val="292934"/>
                    </a:solidFill>
                  </a:rPr>
                  <a:t>14 </a:t>
                </a:r>
                <a:r>
                  <a:rPr lang="pt-BR" sz="2400" dirty="0" smtClean="0">
                    <a:solidFill>
                      <a:srgbClr val="292934"/>
                    </a:solidFill>
                  </a:rPr>
                  <a:t>características para </a:t>
                </a:r>
                <a:r>
                  <a:rPr lang="pt-BR" sz="2400" dirty="0">
                    <a:solidFill>
                      <a:srgbClr val="292934"/>
                    </a:solidFill>
                  </a:rPr>
                  <a:t>a </a:t>
                </a:r>
                <a:r>
                  <a:rPr lang="pt-BR" sz="2400" dirty="0" smtClean="0">
                    <a:solidFill>
                      <a:srgbClr val="292934"/>
                    </a:solidFill>
                  </a:rPr>
                  <a:t>GLCM. Nesse trabalho foram utilizadas as seguintes medidas:</a:t>
                </a:r>
              </a:p>
              <a:p>
                <a:pPr algn="just">
                  <a:lnSpc>
                    <a:spcPct val="100000"/>
                  </a:lnSpc>
                  <a:buSzPct val="85000"/>
                  <a:buFont typeface="Arial"/>
                  <a:buChar char="•"/>
                </a:pPr>
                <a:endParaRPr lang="pt-BR" sz="2400" dirty="0" smtClean="0">
                  <a:solidFill>
                    <a:srgbClr val="292934"/>
                  </a:solidFill>
                </a:endParaRPr>
              </a:p>
              <a:p>
                <a:pPr algn="ctr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𝐶𝑜𝑛𝑠𝑡𝑟𝑎𝑠𝑡𝑒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𝐷𝑖𝑠𝑠𝑖𝑚𝑖𝑙𝑎𝑟𝑖𝑑𝑎𝑑𝑒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𝐿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</m:sSubSup>
                          <m:r>
                            <a:rPr lang="pt-BR" b="0" i="1" smtClean="0">
                              <a:latin typeface="Cambria Math"/>
                            </a:rPr>
                            <m:t>|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𝐻𝑜𝑚𝑜𝑔𝑒𝑛𝑒𝑖𝑑𝑎𝑑𝑒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𝐿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 smtClean="0"/>
              </a:p>
            </p:txBody>
          </p:sp>
        </mc:Choice>
        <mc:Fallback>
          <p:sp>
            <p:nvSpPr>
              <p:cNvPr id="121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45721"/>
                <a:ext cx="8228880" cy="5451893"/>
              </a:xfrm>
              <a:prstGeom prst="rect">
                <a:avLst/>
              </a:prstGeom>
              <a:blipFill rotWithShape="1">
                <a:blip r:embed="rId2"/>
                <a:stretch>
                  <a:fillRect l="-1185" t="-783" r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stomShape 3"/>
          <p:cNvSpPr/>
          <p:nvPr/>
        </p:nvSpPr>
        <p:spPr>
          <a:xfrm>
            <a:off x="1528024" y="5706773"/>
            <a:ext cx="6059521" cy="5440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80283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GLCM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CustomShape 2"/>
              <p:cNvSpPr/>
              <p:nvPr/>
            </p:nvSpPr>
            <p:spPr>
              <a:xfrm>
                <a:off x="457200" y="1345721"/>
                <a:ext cx="8228880" cy="54518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ctr"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𝐸𝑛𝑒𝑟𝑔𝑖𝑎</m:t>
                      </m:r>
                      <m:r>
                        <a:rPr lang="pt-BR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algn="ctr">
                  <a:buSzPct val="85000"/>
                </a:pPr>
                <a:endParaRPr lang="pt-BR" dirty="0" smtClean="0"/>
              </a:p>
              <a:p>
                <a:pPr algn="ctr"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𝐶𝑜𝑟𝑟𝑒𝑙𝑎</m:t>
                      </m:r>
                      <m:r>
                        <a:rPr lang="pt-BR" b="0" i="1" smtClean="0">
                          <a:latin typeface="Cambria Math"/>
                        </a:rPr>
                        <m:t>çã</m:t>
                      </m:r>
                      <m:r>
                        <a:rPr lang="pt-BR" b="0" i="1" smtClean="0">
                          <a:latin typeface="Cambria Math"/>
                        </a:rPr>
                        <m:t>𝑜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algn="ctr">
                  <a:buSzPct val="85000"/>
                </a:pPr>
                <a:endParaRPr lang="pt-BR" dirty="0" smtClean="0"/>
              </a:p>
              <a:p>
                <a:pPr algn="ctr"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𝐴𝑆𝑀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𝐿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algn="ctr">
                  <a:buSzPct val="85000"/>
                </a:pPr>
                <a:endParaRPr lang="pt-BR" dirty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/>
              </a:p>
            </p:txBody>
          </p:sp>
        </mc:Choice>
        <mc:Fallback>
          <p:sp>
            <p:nvSpPr>
              <p:cNvPr id="121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45721"/>
                <a:ext cx="8228880" cy="54518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stomShape 3"/>
          <p:cNvSpPr/>
          <p:nvPr/>
        </p:nvSpPr>
        <p:spPr>
          <a:xfrm>
            <a:off x="1528024" y="5706773"/>
            <a:ext cx="6059521" cy="5440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185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LBP – Local binary pattern </a:t>
            </a:r>
            <a:endParaRPr dirty="0"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09600" y="15235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 smtClean="0"/>
              <a:t> Local </a:t>
            </a:r>
            <a:r>
              <a:rPr lang="pt-BR" sz="2000" dirty="0" err="1" smtClean="0"/>
              <a:t>binary</a:t>
            </a:r>
            <a:r>
              <a:rPr lang="pt-BR" sz="2000" dirty="0" smtClean="0"/>
              <a:t> </a:t>
            </a:r>
            <a:r>
              <a:rPr lang="pt-BR" sz="2000" dirty="0" err="1" smtClean="0"/>
              <a:t>pattern</a:t>
            </a:r>
            <a:r>
              <a:rPr lang="pt-BR" sz="2000" dirty="0" smtClean="0"/>
              <a:t> (LBP):</a:t>
            </a:r>
          </a:p>
          <a:p>
            <a:pPr algn="just">
              <a:buSzPct val="85000"/>
            </a:pPr>
            <a:endParaRPr lang="pt-BR" sz="2000" dirty="0" smtClean="0"/>
          </a:p>
          <a:p>
            <a:pPr lvl="1" algn="just">
              <a:buSzPct val="85000"/>
              <a:buFont typeface="Arial"/>
              <a:buChar char="•"/>
            </a:pPr>
            <a:r>
              <a:rPr lang="pt-BR" sz="2000" dirty="0" smtClean="0"/>
              <a:t> </a:t>
            </a:r>
            <a:r>
              <a:rPr lang="pt-PT" sz="2000" dirty="0" smtClean="0"/>
              <a:t>O </a:t>
            </a:r>
            <a:r>
              <a:rPr lang="pt-PT" sz="2000" dirty="0"/>
              <a:t>método LBP extrai informação de textura local por</a:t>
            </a:r>
            <a:br>
              <a:rPr lang="pt-PT" sz="2000" dirty="0"/>
            </a:br>
            <a:r>
              <a:rPr lang="pt-PT" sz="2000" dirty="0"/>
              <a:t>estabelecer um limiar para um número P de vizinhos, sem valor</a:t>
            </a:r>
            <a:br>
              <a:rPr lang="pt-PT" sz="2000" dirty="0"/>
            </a:br>
            <a:r>
              <a:rPr lang="pt-PT" sz="2000" dirty="0"/>
              <a:t>do pixel central em uma vizinhança local</a:t>
            </a:r>
            <a:r>
              <a:rPr lang="pt-PT" sz="2000" dirty="0" smtClean="0"/>
              <a:t>.</a:t>
            </a:r>
            <a:endParaRPr lang="pt-BR" sz="2000" dirty="0" smtClean="0"/>
          </a:p>
          <a:p>
            <a:pPr lvl="2" algn="just">
              <a:buSzPct val="85000"/>
              <a:buFont typeface="Arial"/>
              <a:buChar char="•"/>
            </a:pPr>
            <a:endParaRPr lang="pt-BR" sz="2000" dirty="0" smtClean="0">
              <a:solidFill>
                <a:srgbClr val="57576E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18" y="3268210"/>
            <a:ext cx="3720450" cy="211366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77374" y="5641675"/>
            <a:ext cx="4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Figura</a:t>
            </a:r>
            <a:r>
              <a:rPr lang="en-US" dirty="0" smtClean="0"/>
              <a:t> 3 – </a:t>
            </a:r>
            <a:r>
              <a:rPr lang="pt-BR" dirty="0"/>
              <a:t>Local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 smtClean="0"/>
              <a:t>pattern</a:t>
            </a:r>
            <a:r>
              <a:rPr lang="pt-BR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64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2533C"/>
                </a:solidFill>
              </a:rPr>
              <a:t>LBP – Local binary pattern </a:t>
            </a: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609600" y="15235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 smtClean="0"/>
              <a:t> </a:t>
            </a:r>
            <a:r>
              <a:rPr lang="pt-BR" sz="2000" dirty="0" smtClean="0"/>
              <a:t>Exemplo de matriz para uma imagem real:</a:t>
            </a:r>
            <a:endParaRPr lang="pt-BR" sz="2000" dirty="0" smtClean="0">
              <a:solidFill>
                <a:srgbClr val="57576E"/>
              </a:solidFill>
            </a:endParaRPr>
          </a:p>
          <a:p>
            <a:pPr algn="just">
              <a:buSzPct val="85000"/>
            </a:pPr>
            <a:endParaRPr lang="pt-BR" sz="2000" dirty="0" smtClean="0">
              <a:solidFill>
                <a:srgbClr val="57576E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78662" y="4920655"/>
            <a:ext cx="6400080" cy="5704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Figura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4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: </a:t>
            </a: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Matriz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GLCM real.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  <p:sp>
        <p:nvSpPr>
          <p:cNvPr id="9" name="Seta para a direita 8"/>
          <p:cNvSpPr/>
          <p:nvPr/>
        </p:nvSpPr>
        <p:spPr>
          <a:xfrm>
            <a:off x="3720825" y="3144328"/>
            <a:ext cx="1587261" cy="5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Labvis\Desktop\SIIM\resultados_segWarner Bros\5003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6" y="23907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80" y="2101651"/>
            <a:ext cx="3324678" cy="24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34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  <a:ea typeface="DejaVu Sans"/>
              </a:rPr>
              <a:t>Bibliografia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276162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292934"/>
                </a:solidFill>
                <a:latin typeface="Arial"/>
                <a:ea typeface="DejaVu Sans"/>
              </a:rPr>
              <a:t>[1] GONZALES, </a:t>
            </a:r>
            <a:r>
              <a:rPr lang="en-US" sz="2000" dirty="0" err="1">
                <a:solidFill>
                  <a:srgbClr val="292934"/>
                </a:solidFill>
                <a:latin typeface="Arial"/>
                <a:ea typeface="DejaVu Sans"/>
              </a:rPr>
              <a:t>Rafae</a:t>
            </a:r>
            <a:r>
              <a:rPr lang="en-US" sz="2000" dirty="0">
                <a:solidFill>
                  <a:srgbClr val="292934"/>
                </a:solidFill>
                <a:latin typeface="Arial"/>
                <a:ea typeface="DejaVu Sans"/>
              </a:rPr>
              <a:t> C. Woods. Digital image processing. </a:t>
            </a:r>
            <a:r>
              <a:rPr lang="en-US" sz="2000" b="1" dirty="0">
                <a:solidFill>
                  <a:srgbClr val="292934"/>
                </a:solidFill>
                <a:latin typeface="Arial"/>
                <a:ea typeface="DejaVu Sans"/>
              </a:rPr>
              <a:t>New York: Addison</a:t>
            </a:r>
            <a:r>
              <a:rPr lang="en-US" sz="2000" dirty="0">
                <a:solidFill>
                  <a:srgbClr val="292934"/>
                </a:solidFill>
                <a:latin typeface="Arial"/>
                <a:ea typeface="DejaVu Sans"/>
              </a:rPr>
              <a:t>, 2002</a:t>
            </a:r>
            <a:r>
              <a:rPr lang="en-US" sz="2000" dirty="0" smtClean="0">
                <a:solidFill>
                  <a:srgbClr val="292934"/>
                </a:solidFill>
                <a:latin typeface="Arial"/>
                <a:ea typeface="DejaVu Sans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316</Words>
  <Application>Microsoft Office PowerPoint</Application>
  <PresentationFormat>Apresentação na tela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Apresentação do PowerPoint</vt:lpstr>
      <vt:lpstr>Apresentação do PowerPoint</vt:lpstr>
      <vt:lpstr>GLCM</vt:lpstr>
      <vt:lpstr>Apresentação do PowerPoint</vt:lpstr>
      <vt:lpstr>Apresentação do PowerPoint</vt:lpstr>
      <vt:lpstr>Apresentação do PowerPoint</vt:lpstr>
      <vt:lpstr>LBP – Local binary pattern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Labvis Labvis</cp:lastModifiedBy>
  <cp:revision>117</cp:revision>
  <dcterms:modified xsi:type="dcterms:W3CDTF">2018-06-20T20:02:35Z</dcterms:modified>
</cp:coreProperties>
</file>