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1" r:id="rId3"/>
    <p:sldId id="292" r:id="rId4"/>
    <p:sldId id="294" r:id="rId5"/>
    <p:sldId id="298" r:id="rId6"/>
    <p:sldId id="295" r:id="rId7"/>
    <p:sldId id="299" r:id="rId8"/>
    <p:sldId id="296" r:id="rId9"/>
    <p:sldId id="297" r:id="rId10"/>
    <p:sldId id="290" r:id="rId11"/>
    <p:sldId id="28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05DF5A-2183-468F-BD74-E59AA82BAE87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6002A6-2CB4-47AA-A423-07B309AF3F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rdware.com.br/livros/hardware/antialiasing-anisotropic-filtering.html" TargetMode="External"/><Relationship Id="rId3" Type="http://schemas.openxmlformats.org/officeDocument/2006/relationships/hyperlink" Target="http://www.ic.unicamp.br/~cpg/material-didatico/mo442/200101/matlab%20/entregues/grupo1/lab1/exercicio_3/index.html" TargetMode="External"/><Relationship Id="rId7" Type="http://schemas.openxmlformats.org/officeDocument/2006/relationships/hyperlink" Target="http://www.tecmundo.com.br/video-game/737-o-que-e-anti-aliasing-.htm" TargetMode="External"/><Relationship Id="rId2" Type="http://schemas.openxmlformats.org/officeDocument/2006/relationships/hyperlink" Target="http://www.cin.ufpe.br/~cabm/pds/PDS_Aula09%20PD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signal.files.wordpress.com/2010/09/aula04_slides.pdf" TargetMode="External"/><Relationship Id="rId5" Type="http://schemas.openxmlformats.org/officeDocument/2006/relationships/hyperlink" Target="http://paginas.fe.up.pt/~mandrade/tvd/2006/trabalhos1-2005/TD-trab1-Filtragem-de-imagens.pdf" TargetMode="External"/><Relationship Id="rId4" Type="http://schemas.openxmlformats.org/officeDocument/2006/relationships/hyperlink" Target="http://paginas.fe.up.pt/~tavares/downloads/publications/relatorios/MEB_Diogo_Faria_TrabPratic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Processamento e análise de Imagens Digitais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43815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 </a:t>
            </a:r>
            <a:r>
              <a:rPr lang="en-CA" dirty="0" err="1" smtClean="0"/>
              <a:t>Aluno</a:t>
            </a:r>
            <a:r>
              <a:rPr lang="en-CA" dirty="0" smtClean="0"/>
              <a:t>: José Gerardo Fonteles Lopes</a:t>
            </a:r>
          </a:p>
          <a:p>
            <a:r>
              <a:rPr lang="en-CA" dirty="0"/>
              <a:t>	</a:t>
            </a:r>
            <a:r>
              <a:rPr lang="en-CA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A medida que vamos diminuindo a quantidade de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níveis de cinza que são utilizados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para representar uma imagem a qualidade da imagem é perdida gradativamente. Dependo do nível de detalhes, tal diminuição da qualidade é percebida mais lentamente ou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rapidamente, percebemos ainda que existe um aumento ou diminuição do “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” de acordo com 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a quantidade de bits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As imagens com altos níveis de detalhamento sofrem menos o impacto da quantização, já que a qualidade percebida neste tipo de imagem foi praticamente independente do número de tons de cinza. A razão para isso é que quando diminuir o número tons de cinza, aumentamos o contraste da imagem, e isso ajuda a manter a qualidade percebida em imagens com alto nível de detalhamento.</a:t>
            </a:r>
          </a:p>
          <a:p>
            <a:pPr marL="0" indent="0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876800"/>
          </a:xfrm>
        </p:spPr>
        <p:txBody>
          <a:bodyPr>
            <a:normAutofit/>
          </a:bodyPr>
          <a:lstStyle/>
          <a:p>
            <a:r>
              <a:rPr lang="pt-BR" sz="2000" dirty="0"/>
              <a:t>GONZALES, </a:t>
            </a:r>
            <a:r>
              <a:rPr lang="pt-BR" sz="2000" dirty="0" err="1"/>
              <a:t>Rafae</a:t>
            </a:r>
            <a:r>
              <a:rPr lang="pt-BR" sz="2000" dirty="0"/>
              <a:t> C. Woods. </a:t>
            </a:r>
            <a:r>
              <a:rPr lang="en-CA" sz="2000" dirty="0"/>
              <a:t>Digital image processing. </a:t>
            </a:r>
            <a:r>
              <a:rPr lang="en-CA" sz="2000" b="1" dirty="0"/>
              <a:t>New York: Addison</a:t>
            </a:r>
            <a:r>
              <a:rPr lang="en-CA" sz="2000" dirty="0"/>
              <a:t>, 2002.</a:t>
            </a:r>
            <a:endParaRPr lang="pt-BR" sz="2000" dirty="0"/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pt-BR" sz="2000" dirty="0">
                <a:latin typeface="Times New Roman" pitchFamily="18" charset="0"/>
                <a:cs typeface="Times New Roman" pitchFamily="18" charset="0"/>
                <a:hlinkClick r:id="rId2"/>
              </a:rPr>
              <a:t>://www.cin.ufpe.br/~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cabm/pds/PDS_Aula09%20PDI.pdf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3"/>
              </a:rPr>
              <a:t>http://www.ic.unicamp.br/~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cpg/material-didatico/mo442/200101/matlab /entregues/grupo1/lab1/exercicio_3/index.html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4"/>
              </a:rPr>
              <a:t>http://paginas.fe.up.pt/~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tavares/downloads/publications/relatorios/MEB_Diogo_Faria_TrabPraticos.pdf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5"/>
              </a:rPr>
              <a:t>http://paginas.fe.up.pt/~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mandrade/tvd/2006/trabalhos1-2005/TD-trab1-Filtragem-de-imagens.pdf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6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digitalsignal.files.wordpress.com/2010/09/aula04_slides.pdf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7"/>
              </a:rPr>
              <a:t>http://www.tecmundo.com.br/video-game/737-o-que-e-anti-aliasing-.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7"/>
              </a:rPr>
              <a:t>htm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8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8"/>
              </a:rPr>
              <a:t>www.hardware.com.br/livros/hardware/antialiasing-anisotropic-filtering.html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quantização</a:t>
            </a:r>
            <a:r>
              <a:rPr lang="en-CA" dirty="0" smtClean="0"/>
              <a:t> </a:t>
            </a:r>
            <a:r>
              <a:rPr lang="pt-BR" dirty="0" smtClean="0"/>
              <a:t>pode ser definida como uma atribuição de valores discretos a uma gama de valores contínuos. Para imagens, a quantização normalmente está relacionada a quantidade de tons de cinza que serão utilizados para representar a imagem. </a:t>
            </a:r>
          </a:p>
          <a:p>
            <a:pPr algn="just"/>
            <a:r>
              <a:rPr lang="pt-BR" dirty="0" smtClean="0"/>
              <a:t>O estudo do processo de quantização pode ser útil no sentido de que dependendo do nível de detalhes da imagem, não é necessário utilizar muitos níveis de cinza, o que ajuda a reduzir o tamanho de armazenamento da imagem.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4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Selecionou-se três imagens, sendo: </a:t>
            </a:r>
            <a:r>
              <a:rPr lang="pt-BR" dirty="0" err="1" smtClean="0"/>
              <a:t>lenna</a:t>
            </a:r>
            <a:r>
              <a:rPr lang="pt-BR" dirty="0" smtClean="0"/>
              <a:t> (baixo </a:t>
            </a:r>
            <a:r>
              <a:rPr lang="pt-BR" dirty="0"/>
              <a:t>nível de detalhes), o </a:t>
            </a:r>
            <a:r>
              <a:rPr lang="pt-BR" dirty="0" err="1"/>
              <a:t>cameraman</a:t>
            </a:r>
            <a:r>
              <a:rPr lang="pt-BR" dirty="0"/>
              <a:t> (nível médio de detalhes) e uma multidão no parque (nível alto de detalhamento). Tendo posse dessas imagens utilizou-se um </a:t>
            </a:r>
            <a:r>
              <a:rPr lang="pt-BR" dirty="0" smtClean="0"/>
              <a:t>script (</a:t>
            </a:r>
            <a:r>
              <a:rPr lang="pt-BR" dirty="0" err="1" smtClean="0"/>
              <a:t>Quantizacao.m</a:t>
            </a:r>
            <a:r>
              <a:rPr lang="pt-BR" dirty="0"/>
              <a:t>) no </a:t>
            </a:r>
            <a:r>
              <a:rPr lang="pt-BR" dirty="0" err="1"/>
              <a:t>Matlab</a:t>
            </a:r>
            <a:r>
              <a:rPr lang="pt-BR" dirty="0"/>
              <a:t> para a amostragem dessas </a:t>
            </a:r>
            <a:r>
              <a:rPr lang="pt-BR" dirty="0" smtClean="0"/>
              <a:t>imagens.</a:t>
            </a:r>
          </a:p>
          <a:p>
            <a:pPr algn="just"/>
            <a:r>
              <a:rPr lang="pt-BR" dirty="0"/>
              <a:t>As</a:t>
            </a:r>
            <a:r>
              <a:rPr lang="en-CA" dirty="0"/>
              <a:t> </a:t>
            </a:r>
            <a:r>
              <a:rPr lang="en-CA" dirty="0" err="1"/>
              <a:t>imagens</a:t>
            </a:r>
            <a:r>
              <a:rPr lang="en-CA" dirty="0"/>
              <a:t> </a:t>
            </a:r>
            <a:r>
              <a:rPr lang="en-CA" dirty="0" err="1"/>
              <a:t>serão</a:t>
            </a:r>
            <a:r>
              <a:rPr lang="en-CA" dirty="0"/>
              <a:t> </a:t>
            </a:r>
            <a:r>
              <a:rPr lang="en-CA" dirty="0" err="1"/>
              <a:t>apresentadas</a:t>
            </a:r>
            <a:r>
              <a:rPr lang="en-CA" dirty="0"/>
              <a:t> no </a:t>
            </a:r>
            <a:r>
              <a:rPr lang="en-CA" dirty="0" err="1"/>
              <a:t>seguinte</a:t>
            </a:r>
            <a:r>
              <a:rPr lang="en-CA" dirty="0"/>
              <a:t> </a:t>
            </a:r>
            <a:r>
              <a:rPr lang="en-CA" dirty="0" err="1"/>
              <a:t>padrão</a:t>
            </a:r>
            <a:r>
              <a:rPr lang="en-CA" dirty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00903" y="4437112"/>
            <a:ext cx="6471497" cy="1836756"/>
            <a:chOff x="1700903" y="4437112"/>
            <a:chExt cx="6471497" cy="18367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903" y="4437112"/>
              <a:ext cx="4752528" cy="1816873"/>
              <a:chOff x="2195736" y="4653136"/>
              <a:chExt cx="4752528" cy="181687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95736" y="4653136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31940" y="4653136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868144" y="4653136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5670757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31940" y="5677921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68144" y="5677921"/>
                <a:ext cx="1080120" cy="792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2330529" y="486451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8 bits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4203950" y="486451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CA" dirty="0" smtClean="0"/>
                  <a:t>7 bits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6034855" y="486451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6 bits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329274" y="588929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4 bits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4134486" y="588213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3 bits</a:t>
                </a:r>
                <a:endParaRPr lang="pt-BR" dirty="0"/>
              </a:p>
            </p:txBody>
          </p:sp>
          <p:sp>
            <p:nvSpPr>
              <p:cNvPr id="16" name="TextBox 14"/>
              <p:cNvSpPr txBox="1"/>
              <p:nvPr/>
            </p:nvSpPr>
            <p:spPr>
              <a:xfrm>
                <a:off x="5996384" y="587751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2 bits</a:t>
                </a:r>
                <a:endParaRPr lang="pt-BR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7092280" y="4437112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92280" y="5481780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" name="TextBox 14"/>
            <p:cNvSpPr txBox="1"/>
            <p:nvPr/>
          </p:nvSpPr>
          <p:spPr>
            <a:xfrm>
              <a:off x="7407701" y="5673275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1</a:t>
              </a:r>
              <a:r>
                <a:rPr lang="en-CA" dirty="0" smtClean="0"/>
                <a:t> bit</a:t>
              </a:r>
              <a:endParaRPr lang="pt-BR" dirty="0"/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7292285" y="464849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</a:t>
              </a:r>
              <a:r>
                <a:rPr lang="en-CA" dirty="0" smtClean="0"/>
                <a:t> bits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3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00" y="692696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Imagem de baixo detalhes</a:t>
            </a:r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93" y="4120814"/>
            <a:ext cx="2241979" cy="19832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1" y="4120815"/>
            <a:ext cx="2241979" cy="1983289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104151"/>
            <a:ext cx="2241979" cy="198328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1" y="4077072"/>
            <a:ext cx="2241979" cy="198328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94" y="1748266"/>
            <a:ext cx="2241979" cy="198328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29" y="1744191"/>
            <a:ext cx="2241979" cy="198328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50" y="1738915"/>
            <a:ext cx="2241979" cy="198328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0" y="1856548"/>
            <a:ext cx="1698067" cy="16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error – </a:t>
            </a:r>
            <a:r>
              <a:rPr lang="en-US" dirty="0" err="1" smtClean="0"/>
              <a:t>Lenna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596920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799,318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121,676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5,9437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0,4973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98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Imagem de medio detalhes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971429" cy="19619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56792"/>
            <a:ext cx="1971429" cy="19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1971429" cy="19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25235"/>
            <a:ext cx="1961905" cy="19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1971429" cy="19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67" y="3851524"/>
            <a:ext cx="1971429" cy="19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509" y="3851524"/>
            <a:ext cx="1980952" cy="1980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8" y="3861047"/>
            <a:ext cx="1961905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– </a:t>
            </a:r>
            <a:r>
              <a:rPr lang="en-US" dirty="0" smtClean="0"/>
              <a:t>Cameraman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68723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435,306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124,812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0,4983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de </a:t>
            </a:r>
            <a:r>
              <a:rPr lang="pt-BR" dirty="0" smtClean="0"/>
              <a:t>alto detalhes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1971429" cy="19619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94" y="1700808"/>
            <a:ext cx="1961905" cy="19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10332"/>
            <a:ext cx="1961905" cy="19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710332"/>
            <a:ext cx="1961905" cy="19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1971429" cy="19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933055"/>
            <a:ext cx="1971429" cy="19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933056"/>
            <a:ext cx="1980952" cy="1980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96" y="3933056"/>
            <a:ext cx="1980952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– </a:t>
            </a:r>
            <a:r>
              <a:rPr lang="en-US" dirty="0" smtClean="0"/>
              <a:t>Crown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258039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799,318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121,676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mtClean="0"/>
                        <a:t>0,4973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9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473</TotalTime>
  <Words>260</Words>
  <Application>Microsoft Office PowerPoint</Application>
  <PresentationFormat>Apresentação na tela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Brilho</vt:lpstr>
      <vt:lpstr>Processamento e análise de Imagens Digitais </vt:lpstr>
      <vt:lpstr>Introdução</vt:lpstr>
      <vt:lpstr>Metodologia</vt:lpstr>
      <vt:lpstr>Imagem de baixo detalhes</vt:lpstr>
      <vt:lpstr>Mean Square error – Lenna </vt:lpstr>
      <vt:lpstr>Imagem de medio detalhes</vt:lpstr>
      <vt:lpstr>Mean Square error – Cameraman</vt:lpstr>
      <vt:lpstr>Imagem de alto detalhes</vt:lpstr>
      <vt:lpstr>Mean Square error – Crown</vt:lpstr>
      <vt:lpstr>Conclusões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Labvis Labvis</cp:lastModifiedBy>
  <cp:revision>57</cp:revision>
  <dcterms:created xsi:type="dcterms:W3CDTF">2012-12-24T20:28:25Z</dcterms:created>
  <dcterms:modified xsi:type="dcterms:W3CDTF">2018-03-22T11:52:21Z</dcterms:modified>
</cp:coreProperties>
</file>