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707" r:id="rId2"/>
    <p:sldId id="714" r:id="rId3"/>
    <p:sldId id="715" r:id="rId4"/>
    <p:sldId id="716" r:id="rId5"/>
    <p:sldId id="718" r:id="rId6"/>
    <p:sldId id="717" r:id="rId7"/>
    <p:sldId id="719" r:id="rId8"/>
    <p:sldId id="720" r:id="rId9"/>
    <p:sldId id="721" r:id="rId10"/>
    <p:sldId id="722" r:id="rId11"/>
    <p:sldId id="723" r:id="rId12"/>
    <p:sldId id="724" r:id="rId13"/>
    <p:sldId id="725" r:id="rId14"/>
    <p:sldId id="726" r:id="rId15"/>
    <p:sldId id="727" r:id="rId16"/>
    <p:sldId id="728" r:id="rId17"/>
    <p:sldId id="729" r:id="rId18"/>
    <p:sldId id="730" r:id="rId19"/>
    <p:sldId id="731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Tejada García" userId="32d51906-0d8a-476e-838b-c95deaf8c732" providerId="ADAL" clId="{18F631F2-41EE-4A1D-9874-4497E6CE26CC}"/>
    <pc:docChg chg="delSld">
      <pc:chgData name="Eduardo Tejada García" userId="32d51906-0d8a-476e-838b-c95deaf8c732" providerId="ADAL" clId="{18F631F2-41EE-4A1D-9874-4497E6CE26CC}" dt="2024-09-02T00:24:13.077" v="0" actId="2696"/>
      <pc:docMkLst>
        <pc:docMk/>
      </pc:docMkLst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007876553" sldId="265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2823211585" sldId="266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4266519082" sldId="267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209857372" sldId="268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724952328" sldId="269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2737386612" sldId="270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426864926" sldId="271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828148921" sldId="273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903007293" sldId="274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382537670" sldId="275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669338591" sldId="276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276588340" sldId="277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436538827" sldId="278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35506424" sldId="279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2685938835" sldId="280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245418982" sldId="281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950990850" sldId="282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226792822" sldId="283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2015045564" sldId="284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575205978" sldId="285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2178157533" sldId="286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2542570835" sldId="287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023424546" sldId="288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051633485" sldId="289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835282752" sldId="290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2512861331" sldId="291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601235925" sldId="292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830922891" sldId="293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605844160" sldId="294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4137159288" sldId="295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165264041" sldId="296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97306117" sldId="297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2068430844" sldId="298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2394744294" sldId="299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005678446" sldId="300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88950580" sldId="301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2734361476" sldId="302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565005955" sldId="303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2672436675" sldId="304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804231901" sldId="305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213001588" sldId="306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4036985456" sldId="307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867199962" sldId="308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344895533" sldId="309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2478074256" sldId="310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2750125605" sldId="312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2709546814" sldId="313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32917570" sldId="314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264611984" sldId="315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536474384" sldId="316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756010657" sldId="317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2839129404" sldId="318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39078852" sldId="319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695947202" sldId="320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0" sldId="554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0" sldId="555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0" sldId="557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0" sldId="558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0" sldId="559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0" sldId="563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0" sldId="566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0" sldId="567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0" sldId="571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0" sldId="572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469588951" sldId="678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822249167" sldId="679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452025090" sldId="686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2265319441" sldId="687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449274757" sldId="688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858995048" sldId="689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290034402" sldId="690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463744762" sldId="691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503012075" sldId="692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157397240" sldId="693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773175632" sldId="694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92872910" sldId="695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791480183" sldId="696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2397923124" sldId="697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235062228" sldId="698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566868300" sldId="699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039078610" sldId="700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553471039" sldId="701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4010257764" sldId="702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831729147" sldId="703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891559649" sldId="704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117790330" sldId="705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2992040876" sldId="706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236944335" sldId="708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54022871" sldId="709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2804858322" sldId="710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1889484389" sldId="711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3437555030" sldId="712"/>
        </pc:sldMkLst>
      </pc:sldChg>
      <pc:sldChg chg="del">
        <pc:chgData name="Eduardo Tejada García" userId="32d51906-0d8a-476e-838b-c95deaf8c732" providerId="ADAL" clId="{18F631F2-41EE-4A1D-9874-4497E6CE26CC}" dt="2024-09-02T00:24:13.077" v="0" actId="2696"/>
        <pc:sldMkLst>
          <pc:docMk/>
          <pc:sldMk cId="4015402286" sldId="7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C5C1B-A965-402A-A706-45E9A3ACD55B}" type="datetimeFigureOut">
              <a:rPr lang="es-MX" smtClean="0"/>
              <a:t>01/09/2024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355E9-E65C-49FB-869D-3F7F3DA48B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839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BDC66-C596-DF41-301D-FEEBED991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40CDEB-E76B-3011-FDCD-AE4E6AD0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F5AEF8-8FB0-57D6-12E8-F9060A39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0DD-10CF-4A8C-AC68-16E13B63256D}" type="datetimeFigureOut">
              <a:rPr lang="es-MX" smtClean="0"/>
              <a:t>01/09/2024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91C15-5404-1574-56BC-6A29D90A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D607F-DA97-17FD-2F55-5CF6CDCF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A183-5628-4F93-8223-749A6C4F31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554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0186C-B06E-64AE-A21F-4621EA09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D20359-2AD6-8B63-A283-ACBCED235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B49453-7792-4EDC-FF66-B5D70122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0DD-10CF-4A8C-AC68-16E13B63256D}" type="datetimeFigureOut">
              <a:rPr lang="es-MX" smtClean="0"/>
              <a:t>01/09/2024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610D00-FEA3-D088-1B04-A36965F5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DD7CD2-04EB-9661-E3AA-48888D47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A183-5628-4F93-8223-749A6C4F31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363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DC8693-A7B0-30E6-0731-B7F1953AE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D81658-7EC7-B07C-154F-FE0B24A63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E7062D-D625-8B15-7655-9C65D790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0DD-10CF-4A8C-AC68-16E13B63256D}" type="datetimeFigureOut">
              <a:rPr lang="es-MX" smtClean="0"/>
              <a:t>01/09/2024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516E0C-DDBA-4E0E-BE7D-F19E04DE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0718E5-B2F0-8655-3673-6B5E746C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A183-5628-4F93-8223-749A6C4F31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653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BCCA9-11F3-F184-770A-CACC92A1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059D55-F8BD-43C0-D35B-9D6189A34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3255E7-F9EF-A871-1139-D2935959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0DD-10CF-4A8C-AC68-16E13B63256D}" type="datetimeFigureOut">
              <a:rPr lang="es-MX" smtClean="0"/>
              <a:t>01/09/2024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0F5360-B3FF-BD2E-142D-748B8193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67F70-1CE4-7CF8-E18F-7A513CF5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A183-5628-4F93-8223-749A6C4F31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675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6C3D8-9097-E3FC-321A-9B4682B2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BAE19A-38F8-511B-73CB-BD6C48358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B74580-4E91-FB29-1705-D2D209E5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0DD-10CF-4A8C-AC68-16E13B63256D}" type="datetimeFigureOut">
              <a:rPr lang="es-MX" smtClean="0"/>
              <a:t>01/09/2024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226E0-1971-759C-29CC-EFCDD2BA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08458-EE76-344E-AEE8-B4E0F998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A183-5628-4F93-8223-749A6C4F31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66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4AA81-3993-19BD-7205-0D5F4207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BAD594-189D-7449-282E-92D3C1F9C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C357F7-9571-DD75-9269-1D85B3C23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42ACFB-3B13-1284-5E69-DBFE301D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0DD-10CF-4A8C-AC68-16E13B63256D}" type="datetimeFigureOut">
              <a:rPr lang="es-MX" smtClean="0"/>
              <a:t>01/09/2024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D309B8-F7F3-17EB-031B-C9B2C79E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18105D-FBB5-E439-C140-CF96E34D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A183-5628-4F93-8223-749A6C4F31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878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18B49-3DE5-2D82-0578-5750886C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AA9ACA-53B3-915D-C19E-F20774D7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CB6800-86D4-2869-BCDC-F661E0EF7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51089-F9A9-DC2F-B53A-CF00CAC6C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298502-5BC4-B4D2-DB27-04C6FA78B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B09D5E-E969-F155-2B7F-11BB108C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0DD-10CF-4A8C-AC68-16E13B63256D}" type="datetimeFigureOut">
              <a:rPr lang="es-MX" smtClean="0"/>
              <a:t>01/09/2024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D3D87F-B87C-FEEE-7BB2-1FFEC54C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1F9D22-1480-BD4F-639B-100C7BB8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A183-5628-4F93-8223-749A6C4F31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74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8EBEA-B6EC-E5E0-104A-F57B2106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06A247-E3E8-4B43-B480-F64D9A7B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0DD-10CF-4A8C-AC68-16E13B63256D}" type="datetimeFigureOut">
              <a:rPr lang="es-MX" smtClean="0"/>
              <a:t>01/09/2024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B50BBD-42E8-5C48-7F56-BF848CAC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381FD5-1C28-5204-F297-F2282FDA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A183-5628-4F93-8223-749A6C4F31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6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D4AFB8-C112-3D5D-5034-B56E3461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0DD-10CF-4A8C-AC68-16E13B63256D}" type="datetimeFigureOut">
              <a:rPr lang="es-MX" smtClean="0"/>
              <a:t>01/09/2024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154C49-A195-6FE4-3650-0BCC6DA3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70C9DA-F5AE-4E66-45A9-4A7F1CC8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A183-5628-4F93-8223-749A6C4F31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933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A7294-7383-61BC-0D13-02378943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5D9BEC-409C-1A98-BB39-959A480D2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F99EF5-7F12-E6C9-C33A-716EDA5E5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27FD1B-32EB-8FB7-C58D-B4456F74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0DD-10CF-4A8C-AC68-16E13B63256D}" type="datetimeFigureOut">
              <a:rPr lang="es-MX" smtClean="0"/>
              <a:t>01/09/2024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005FBB-4423-71DA-0E4B-EC39F153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B96EC5-F798-E03C-884E-510A3B18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A183-5628-4F93-8223-749A6C4F31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845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32517-AF4A-2852-7C0F-F098AE80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C062D6-2D90-1BD4-49F0-04F82ACB6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72A93C-71DA-A845-6FD2-17F61623C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60B051-0759-3228-D5D2-5BABAFF1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0DD-10CF-4A8C-AC68-16E13B63256D}" type="datetimeFigureOut">
              <a:rPr lang="es-MX" smtClean="0"/>
              <a:t>01/09/2024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D95E37-9254-2D8A-8C11-AA520A7F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CC5498-3E4E-5037-FE69-0F74FEF7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A183-5628-4F93-8223-749A6C4F31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47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B20323-F203-7DF1-04E2-589747F6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D4243C-46A8-6682-4DD8-3A766931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C48932-5681-5656-0104-5BCCDA909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510DD-10CF-4A8C-AC68-16E13B63256D}" type="datetimeFigureOut">
              <a:rPr lang="es-MX" smtClean="0"/>
              <a:t>01/09/2024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0AAD4E-A5AC-8F73-5FCD-56D2B022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4B8E63-0517-A955-E88D-88FC5790D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73A183-5628-4F93-8223-749A6C4F31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0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21FFF-866F-BB5F-A287-A0B18A8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87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Óptica – </a:t>
            </a:r>
            <a:r>
              <a:rPr lang="es-ES" sz="5400"/>
              <a:t>Modelo Pin-</a:t>
            </a:r>
            <a:r>
              <a:rPr lang="es-ES" sz="5400" err="1"/>
              <a:t>hole</a:t>
            </a:r>
            <a:endParaRPr lang="es-MX" sz="540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C2A99-79E1-9577-DC88-B2D24FEC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1814073"/>
            <a:ext cx="11618681" cy="50526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/>
              <a:t>Es un modelo simplificado de una cámara donde un pequeño orificio (pin-</a:t>
            </a:r>
            <a:r>
              <a:rPr lang="es-ES" err="1"/>
              <a:t>hole</a:t>
            </a:r>
            <a:r>
              <a:rPr lang="es-ES"/>
              <a:t>) actúa como una lente, permitiendo que los rayos de luz entren en la cámara para formar una imagen en la superficie opuesta.</a:t>
            </a:r>
          </a:p>
          <a:p>
            <a:pPr marL="0" indent="0">
              <a:buNone/>
            </a:pPr>
            <a:r>
              <a:rPr lang="es-ES" b="1"/>
              <a:t>Principios del Modelo: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/>
              <a:t>Proyección</a:t>
            </a:r>
            <a:r>
              <a:rPr lang="es-ES"/>
              <a:t>: La imagen formada es una proyección en perspectiva de la escena, invertida y de menor tamaño.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/>
              <a:t>Simplicidad</a:t>
            </a:r>
            <a:r>
              <a:rPr lang="es-ES"/>
              <a:t>: No tiene lentes, por lo que no sufre de aberraciones ópticas, pero requiere tiempos de exposición largos debido a la limitada cantidad de luz que entra por el pin-</a:t>
            </a:r>
            <a:r>
              <a:rPr lang="es-ES" err="1"/>
              <a:t>hole</a:t>
            </a:r>
            <a:r>
              <a:rPr lang="es-ES"/>
              <a:t>.</a:t>
            </a:r>
          </a:p>
          <a:p>
            <a:pPr marL="0" indent="0">
              <a:buNone/>
            </a:pPr>
            <a:r>
              <a:rPr lang="es-ES" b="1"/>
              <a:t>Aplicaciones: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/>
              <a:t>Cámaras Pin-</a:t>
            </a:r>
            <a:r>
              <a:rPr lang="es-ES" b="1" err="1"/>
              <a:t>hole</a:t>
            </a:r>
            <a:r>
              <a:rPr lang="es-ES"/>
              <a:t>: Utilizadas en fotografía artística y en situaciones donde se desea un enfoque infinito y una gran profundidad de campo.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/>
              <a:t>Modelo Teórico</a:t>
            </a:r>
            <a:r>
              <a:rPr lang="es-ES"/>
              <a:t>: Usado como base en el estudio de la geometría de la proyección en visión por computadora.</a:t>
            </a:r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317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21FFF-866F-BB5F-A287-A0B18A8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ES" b="1"/>
              <a:t>Tarjetas de Adquisición y Procesamiento de Imágenes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C2A99-79E1-9577-DC88-B2D24FEC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061836"/>
            <a:ext cx="6008484" cy="4054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700" b="1" dirty="0"/>
              <a:t>¿Qué son las Tarjetas de Adquisición y Procesamiento de Imágenes?</a:t>
            </a:r>
          </a:p>
          <a:p>
            <a:r>
              <a:rPr lang="es-ES" sz="1700" dirty="0"/>
              <a:t>Las </a:t>
            </a:r>
            <a:r>
              <a:rPr lang="es-ES" sz="1700" b="1" dirty="0"/>
              <a:t>tarjetas de adquisición y procesamiento de imágenes</a:t>
            </a:r>
            <a:r>
              <a:rPr lang="es-ES" sz="1700" dirty="0"/>
              <a:t> son dispositivos de hardware que se utilizan para capturar, digitalizar y, en algunos casos, procesar imágenes provenientes de fuentes externas como cámaras, microscopios, escáneres y otros sensores de imagen. Estas tarjetas se conectan a un sistema informático, como una computadora, y permiten que las imágenes capturadas por los dispositivos externos se conviertan en datos digitales que pueden ser almacenados, visualizados y procesados.</a:t>
            </a:r>
          </a:p>
          <a:p>
            <a:pPr marL="0" indent="0">
              <a:buNone/>
            </a:pPr>
            <a:endParaRPr lang="es-ES" sz="1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0799E2-3941-E47A-3C8B-3FF15D53E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518" y="2671433"/>
            <a:ext cx="5026537" cy="2324773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0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21FFF-866F-BB5F-A287-A0B18A8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b="1" dirty="0"/>
              <a:t>Tarjetas de Adquisición y Procesamiento de Imágenes</a:t>
            </a:r>
            <a:endParaRPr lang="es-MX" sz="54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C2A99-79E1-9577-DC88-B2D24FEC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1750525"/>
            <a:ext cx="11618681" cy="505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Función Principal: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Captura de Imágenes</a:t>
            </a:r>
            <a:r>
              <a:rPr lang="es-ES" dirty="0"/>
              <a:t>: La función principal de estas tarjetas es tomar la señal de imagen generada por una cámara o un sensor y convertirla en un formato digital que puede ser interpretado por una computadora.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Digitalización</a:t>
            </a:r>
            <a:r>
              <a:rPr lang="es-ES" dirty="0"/>
              <a:t>: Las señales analógicas de las cámaras tradicionales son convertidas en señales digitales por medio de un convertidor analógico-digital (ADC) presente en la tarjeta.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Procesamiento</a:t>
            </a:r>
            <a:r>
              <a:rPr lang="es-ES" dirty="0"/>
              <a:t>: Algunas tarjetas no solo capturan imágenes, sino que también realizan un procesamiento inicial, como el filtrado de ruido, compresión de imágenes o ajustes de color, antes de enviar los datos al sistema principal.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226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21FFF-866F-BB5F-A287-A0B18A8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b="1" dirty="0"/>
              <a:t>Tarjetas de Adquisición y Procesamiento de Imágenes</a:t>
            </a:r>
            <a:endParaRPr lang="es-MX" sz="54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C2A99-79E1-9577-DC88-B2D24FEC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1750525"/>
            <a:ext cx="11618681" cy="5052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Tipos de Tarjetas: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Tarjetas de Video (</a:t>
            </a:r>
            <a:r>
              <a:rPr lang="es-ES" b="1" dirty="0" err="1"/>
              <a:t>Frame</a:t>
            </a:r>
            <a:r>
              <a:rPr lang="es-ES" b="1" dirty="0"/>
              <a:t> </a:t>
            </a:r>
            <a:r>
              <a:rPr lang="es-ES" b="1" dirty="0" err="1"/>
              <a:t>Grabbers</a:t>
            </a:r>
            <a:r>
              <a:rPr lang="es-ES" b="1" dirty="0"/>
              <a:t>)</a:t>
            </a:r>
            <a:r>
              <a:rPr lang="es-E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Diseñadas para capturar cuadros individuales de una señal de video en tiempo real.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Usadas en aplicaciones donde es necesario capturar imágenes de alta velocidad o con alta precisión.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Tarjetas de Cámara Digital</a:t>
            </a:r>
            <a:r>
              <a:rPr lang="es-E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Estas tarjetas están diseñadas para trabajar con cámaras digitales a través de interfaces como Camera Link, USB o </a:t>
            </a:r>
            <a:r>
              <a:rPr lang="es-ES" dirty="0" err="1"/>
              <a:t>GigE</a:t>
            </a:r>
            <a:r>
              <a:rPr lang="es-ES" dirty="0"/>
              <a:t> </a:t>
            </a:r>
            <a:r>
              <a:rPr lang="es-ES" dirty="0" err="1"/>
              <a:t>Vision</a:t>
            </a:r>
            <a:r>
              <a:rPr lang="es-E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Son esenciales para sistemas que requieren una alta calidad de imagen o alta velocidad de transmisión de datos.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Tarjetas de Procesamiento</a:t>
            </a:r>
            <a:r>
              <a:rPr lang="es-E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Además de capturar imágenes, estas tarjetas realizan procesamiento en tiempo real, como reconocimiento de patrones, compresión de datos, o incluso análisis de imágenes en su totalidad.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283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21FFF-866F-BB5F-A287-A0B18A8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b="1" dirty="0"/>
              <a:t>Tarjetas de Adquisición y Procesamiento de Imágenes</a:t>
            </a:r>
            <a:endParaRPr lang="es-MX" sz="54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C2A99-79E1-9577-DC88-B2D24FEC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1750525"/>
            <a:ext cx="11618681" cy="505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Aplicaciones: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Visión Artificial</a:t>
            </a:r>
            <a:r>
              <a:rPr lang="es-ES" dirty="0"/>
              <a:t>: En sistemas de automatización industrial, las tarjetas de adquisición capturan imágenes para inspección de calidad, detección de defectos o guía de robots.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Medicina</a:t>
            </a:r>
            <a:r>
              <a:rPr lang="es-ES" dirty="0"/>
              <a:t>: En la captura de imágenes médicas, como radiografías o imágenes de resonancia magnética, donde la calidad de la imagen es crucial para un diagnóstico preciso.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Seguridad</a:t>
            </a:r>
            <a:r>
              <a:rPr lang="es-ES" dirty="0"/>
              <a:t>: En sistemas de videovigilancia, donde las imágenes de múltiples cámaras se capturan y procesan en tiempo real para la detección de intrusos o reconocimiento facial.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286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21FFF-866F-BB5F-A287-A0B18A8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b="1" dirty="0"/>
              <a:t>Tarjetas de Adquisición y Procesamiento de Imágenes</a:t>
            </a:r>
            <a:endParaRPr lang="es-MX" sz="54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C2A99-79E1-9577-DC88-B2D24FEC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1750525"/>
            <a:ext cx="11618681" cy="505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Importancia:</a:t>
            </a:r>
          </a:p>
          <a:p>
            <a:r>
              <a:rPr lang="es-ES" dirty="0"/>
              <a:t>Estas tarjetas son cruciales en cualquier sistema que dependa de la captura de imágenes, ya que actúan como el puente entre los dispositivos de captura y los sistemas de procesamiento digital. Su capacidad para manejar grandes volúmenes de datos y realizar procesamiento en tiempo real es fundamental en aplicaciones que requieren alta precisión y velocidad.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969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21FFF-866F-BB5F-A287-A0B18A8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Conceptos de Visión Bidimensional y Visión Tridimensional</a:t>
            </a:r>
            <a:br>
              <a:rPr lang="es-ES" b="1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C2A99-79E1-9577-DC88-B2D24FEC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630838"/>
            <a:ext cx="11057641" cy="44852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Visión Bidimensional (2D)</a:t>
            </a:r>
          </a:p>
          <a:p>
            <a:r>
              <a:rPr lang="es-ES" b="1" dirty="0"/>
              <a:t>Definición</a:t>
            </a:r>
            <a:r>
              <a:rPr lang="es-ES" dirty="0"/>
              <a:t>: La visión bidimensional se refiere a la capacidad de capturar y procesar imágenes que tienen solo dos dimensiones: ancho y alto. En este tipo de visión, no se tiene en cuenta la profundidad, por lo que toda la información está proyectada en un plano.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Aplicaciones Comunes</a:t>
            </a:r>
            <a:r>
              <a:rPr lang="es-E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Reconocimiento de Patrones</a:t>
            </a:r>
            <a:r>
              <a:rPr lang="es-ES" dirty="0"/>
              <a:t>: Donde se analiza la disposición de características específicas en la imagen, como letras o números en OCR (reconocimiento óptico de caracteres).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Análisis de Textura</a:t>
            </a:r>
            <a:r>
              <a:rPr lang="es-ES" dirty="0"/>
              <a:t>: En campos como la inspección de superficies, donde se busca identificar irregularidades o patrones específicos en un plano.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Procesamiento de Imágenes Médicas</a:t>
            </a:r>
            <a:r>
              <a:rPr lang="es-ES" dirty="0"/>
              <a:t>: En radiografías y otros exámenes donde se analiza la estructura de órganos o tejidos en un plano bidimensional.</a:t>
            </a:r>
          </a:p>
          <a:p>
            <a:pPr marL="0" indent="0">
              <a:buNone/>
            </a:pPr>
            <a:endParaRPr lang="es-ES" sz="17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9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21FFF-866F-BB5F-A287-A0B18A8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Conceptos de Visión Bidimensional y Visión Tridimensional</a:t>
            </a:r>
            <a:br>
              <a:rPr lang="es-ES" b="1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C2A99-79E1-9577-DC88-B2D24FEC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630838"/>
            <a:ext cx="11057641" cy="44852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dirty="0"/>
              <a:t>Visión Bidimensional (2D)</a:t>
            </a:r>
          </a:p>
          <a:p>
            <a:pPr marL="0" indent="0">
              <a:buNone/>
            </a:pPr>
            <a:r>
              <a:rPr lang="es-ES" b="1" dirty="0"/>
              <a:t>Ventajas</a:t>
            </a:r>
            <a:r>
              <a:rPr lang="es-E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Simplicidad</a:t>
            </a:r>
            <a:r>
              <a:rPr lang="es-ES" dirty="0"/>
              <a:t>: El procesamiento de imágenes en 2D es generalmente más sencillo y rápido que en 3D.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Menor Costo Computacional</a:t>
            </a:r>
            <a:r>
              <a:rPr lang="es-ES" dirty="0"/>
              <a:t>: Requiere menos recursos de procesamiento, lo que lo hace más adecuado para tareas que no requieren información de profundidad.</a:t>
            </a:r>
          </a:p>
          <a:p>
            <a:r>
              <a:rPr lang="es-ES" b="1" dirty="0"/>
              <a:t>Limitaciones</a:t>
            </a:r>
            <a:r>
              <a:rPr lang="es-E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Falta de Profundidad</a:t>
            </a:r>
            <a:r>
              <a:rPr lang="es-ES" dirty="0"/>
              <a:t>: Las imágenes 2D no proporcionan información sobre la distancia de los objetos en la imagen, lo que puede ser una limitación en aplicaciones donde la posición y la forma tridimensional de los objetos son importantes.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Ambigüedad</a:t>
            </a:r>
            <a:r>
              <a:rPr lang="es-ES" dirty="0"/>
              <a:t>: La visión 2D puede resultar insuficiente en situaciones donde la orientación o la relación espacial entre objetos es crucial.</a:t>
            </a:r>
          </a:p>
          <a:p>
            <a:pPr marL="0" indent="0">
              <a:buNone/>
            </a:pPr>
            <a:endParaRPr lang="es-ES" sz="17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0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21FFF-866F-BB5F-A287-A0B18A8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Conceptos de Visión Bidimensional y Visión Tridimensional</a:t>
            </a:r>
            <a:br>
              <a:rPr lang="es-ES" b="1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C2A99-79E1-9577-DC88-B2D24FEC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630838"/>
            <a:ext cx="11172287" cy="48359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Visión Tridimensional (3D)</a:t>
            </a:r>
          </a:p>
          <a:p>
            <a:r>
              <a:rPr lang="es-ES" b="1" dirty="0"/>
              <a:t>Definición</a:t>
            </a:r>
            <a:r>
              <a:rPr lang="es-ES" dirty="0"/>
              <a:t>: La visión tridimensional incluye no solo el ancho y el alto de los objetos, sino también su profundidad, permitiendo así una representación completa del entorno. En visión 3D, es posible comprender la geometría y la posición de los objetos en un espacio tridimensional.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Métodos Comunes para Obtener Visión 3D</a:t>
            </a:r>
            <a:r>
              <a:rPr lang="es-E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Estereovisión</a:t>
            </a:r>
            <a:r>
              <a:rPr lang="es-ES" dirty="0"/>
              <a:t>: Utiliza dos cámaras para capturar imágenes desde diferentes ángulos, simulando la visión binocular humana. Las diferencias entre las imágenes permiten calcular la profundidad.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Sensores de Tiempo de Vuelo (</a:t>
            </a:r>
            <a:r>
              <a:rPr lang="es-ES" b="1" dirty="0" err="1"/>
              <a:t>ToF</a:t>
            </a:r>
            <a:r>
              <a:rPr lang="es-ES" b="1" dirty="0"/>
              <a:t>)</a:t>
            </a:r>
            <a:r>
              <a:rPr lang="es-ES" dirty="0"/>
              <a:t>: Miden el tiempo que tarda una señal (como un pulso de luz) en reflejarse en un objeto y volver al sensor, permitiendo calcular la distancia a cada punto de la escena.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 err="1"/>
              <a:t>Lidar</a:t>
            </a:r>
            <a:r>
              <a:rPr lang="es-ES" dirty="0"/>
              <a:t>: Utiliza un láser para escanear el entorno y medir distancias, creando un mapa 3D preciso del área.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0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21FFF-866F-BB5F-A287-A0B18A8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Conceptos de Visión Bidimensional y Visión Tridimensional</a:t>
            </a:r>
            <a:br>
              <a:rPr lang="es-ES" b="1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C2A99-79E1-9577-DC88-B2D24FEC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630838"/>
            <a:ext cx="11172287" cy="48359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/>
              <a:t>Visión Tridimensional (3D)</a:t>
            </a:r>
          </a:p>
          <a:p>
            <a:pPr marL="0" indent="0">
              <a:buNone/>
            </a:pPr>
            <a:r>
              <a:rPr lang="es-ES" b="1" dirty="0"/>
              <a:t>Aplicaciones Comunes</a:t>
            </a:r>
            <a:r>
              <a:rPr lang="es-E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Robótica</a:t>
            </a:r>
            <a:r>
              <a:rPr lang="es-ES" dirty="0"/>
              <a:t>: La visión 3D es esencial para que los robots naveguen en entornos complejos, manipulen objetos y eviten obstáculos.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Realidad Virtual y Aumentada</a:t>
            </a:r>
            <a:r>
              <a:rPr lang="es-ES" dirty="0"/>
              <a:t>: Para crear entornos inmersivos y fusionar elementos virtuales con el mundo real de manera coherente.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Medicina</a:t>
            </a:r>
            <a:r>
              <a:rPr lang="es-ES" dirty="0"/>
              <a:t>: En la creación de modelos tridimensionales a partir de tomografías computarizadas (CT) o resonancias magnéticas (MRI) para un diagnóstico más detallado.</a:t>
            </a:r>
          </a:p>
          <a:p>
            <a:pPr marL="0" indent="0">
              <a:buNone/>
            </a:pPr>
            <a:r>
              <a:rPr lang="es-ES" b="1" dirty="0"/>
              <a:t>Ventajas</a:t>
            </a:r>
            <a:r>
              <a:rPr lang="es-E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Información Completa</a:t>
            </a:r>
            <a:r>
              <a:rPr lang="es-ES" dirty="0"/>
              <a:t>: La visión 3D proporciona una representación más rica y detallada del entorno, esencial para tareas que requieren conocimiento de la posición y forma de los objetos en el espacio.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Mejor Percepción Espacial</a:t>
            </a:r>
            <a:r>
              <a:rPr lang="es-ES" dirty="0"/>
              <a:t>: Permite una mejor interpretación de la relación espacial entre los objetos, lo que es crucial en aplicaciones como la navegación autónoma y la cirugía asistida por computadora.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98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21FFF-866F-BB5F-A287-A0B18A8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Conceptos de Visión Bidimensional y Visión Tridimensional</a:t>
            </a:r>
            <a:br>
              <a:rPr lang="es-ES" b="1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C2A99-79E1-9577-DC88-B2D24FEC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630838"/>
            <a:ext cx="11172287" cy="48359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/>
              <a:t>Visión Tridimensional (3D)</a:t>
            </a:r>
          </a:p>
          <a:p>
            <a:pPr marL="0" indent="0">
              <a:buNone/>
            </a:pPr>
            <a:r>
              <a:rPr lang="es-ES" b="1" dirty="0"/>
              <a:t>Limitaciones</a:t>
            </a:r>
            <a:r>
              <a:rPr lang="es-E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Complejidad Computacional</a:t>
            </a:r>
            <a:r>
              <a:rPr lang="es-ES" dirty="0"/>
              <a:t>: Procesar y analizar datos 3D requiere más recursos computacionales y algoritmos más complejos que el procesamiento 2D.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Sensibilidad a Errores</a:t>
            </a:r>
            <a:r>
              <a:rPr lang="es-ES" dirty="0"/>
              <a:t>: Los métodos para capturar y calcular datos 3D pueden ser sensibles a errores, lo que puede afectar la precisión de la reconstrucción tridimensional.</a:t>
            </a:r>
          </a:p>
          <a:p>
            <a:pPr marL="0" indent="0">
              <a:buNone/>
            </a:pPr>
            <a:r>
              <a:rPr lang="es-ES" b="1" dirty="0"/>
              <a:t>Comparativo: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Visión 2D</a:t>
            </a:r>
            <a:r>
              <a:rPr lang="es-ES" dirty="0"/>
              <a:t>: Es más sencilla y rápida, adecuada para tareas donde la profundidad no es crítica, pero limitada en cuanto a la interpretación espacial y la percepción de distancia.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Visión 3D</a:t>
            </a:r>
            <a:r>
              <a:rPr lang="es-ES" dirty="0"/>
              <a:t>: Proporciona una comprensión completa del entorno en tres dimensiones, necesaria para aplicaciones avanzadas en robótica, realidad aumentada y medicina, aunque con mayores requisitos de procesamiento.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 elección entre visión 2D y 3D depende de la aplicación específica y de si la profundidad y la relación espacial entre objetos son aspectos cruciales para la tarea en cuestión.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6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21FFF-866F-BB5F-A287-A0B18A8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87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Óptica – </a:t>
            </a:r>
            <a:r>
              <a:rPr lang="es-ES" sz="5400"/>
              <a:t>Modelo Pin-</a:t>
            </a:r>
            <a:r>
              <a:rPr lang="es-ES" sz="5400" err="1"/>
              <a:t>hole</a:t>
            </a:r>
            <a:endParaRPr lang="es-MX" sz="540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5D08CC-05C8-AF7B-86E3-54D5F9BA5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59" y="1452286"/>
            <a:ext cx="5782482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21FFF-866F-BB5F-A287-A0B18A8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87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 dirty="0"/>
              <a:t>Óptica – </a:t>
            </a:r>
            <a:r>
              <a:rPr lang="es-ES" sz="3600" b="1" dirty="0"/>
              <a:t>Profundidad de Campo (DOF)</a:t>
            </a:r>
            <a:endParaRPr lang="es-MX" sz="54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C2A99-79E1-9577-DC88-B2D24FEC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1814073"/>
            <a:ext cx="11618681" cy="50526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dirty="0"/>
              <a:t>Definición:</a:t>
            </a:r>
          </a:p>
          <a:p>
            <a:pPr marL="0" indent="0">
              <a:buNone/>
            </a:pPr>
            <a:r>
              <a:rPr lang="es-ES" dirty="0"/>
              <a:t>Es la distancia entre el punto más cercano y el punto más lejano en la escena que aparece aceptablemente enfocado en la imagen.</a:t>
            </a:r>
          </a:p>
          <a:p>
            <a:pPr marL="0" indent="0">
              <a:buNone/>
            </a:pPr>
            <a:r>
              <a:rPr lang="es-ES" b="1" dirty="0"/>
              <a:t>Factores que Afectan la DOF: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Apertura</a:t>
            </a:r>
            <a:r>
              <a:rPr lang="es-ES" dirty="0"/>
              <a:t>: Una apertura más pequeña (mayor número f) aumenta la profundidad de campo.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Distancia Focal</a:t>
            </a:r>
            <a:r>
              <a:rPr lang="es-ES" dirty="0"/>
              <a:t>: Lentes con longitudes focales más largas tienen una profundidad de campo menor.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Distancia al Objeto</a:t>
            </a:r>
            <a:r>
              <a:rPr lang="es-ES" dirty="0"/>
              <a:t>: Cuanto más cerca está el sujeto de la cámara, menor será la profundidad de campo.</a:t>
            </a:r>
          </a:p>
          <a:p>
            <a:pPr marL="0" indent="0">
              <a:buNone/>
            </a:pPr>
            <a:r>
              <a:rPr lang="es-ES" b="1" dirty="0"/>
              <a:t>Aplicaciones: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Fotografía de Retrato</a:t>
            </a:r>
            <a:r>
              <a:rPr lang="es-ES" dirty="0"/>
              <a:t>: Una profundidad de campo reducida es ideal para aislar el sujeto del fondo.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Fotografía de Paisaje</a:t>
            </a:r>
            <a:r>
              <a:rPr lang="es-ES" dirty="0"/>
              <a:t>: Una gran profundidad de campo es deseable para mantener todo en la escena nítido y enfocado.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967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21FFF-866F-BB5F-A287-A0B18A8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sz="5400" dirty="0"/>
              <a:t>Óptica – </a:t>
            </a:r>
            <a:r>
              <a:rPr lang="es-ES" sz="3600" b="1" dirty="0"/>
              <a:t>Distancia Hiperfocal</a:t>
            </a:r>
            <a:br>
              <a:rPr lang="es-ES" sz="3600" b="1" dirty="0"/>
            </a:br>
            <a:endParaRPr lang="es-MX" sz="54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930D19-C8EB-8E41-6819-A37F48E2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Definición: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Distancia Hiperfocal</a:t>
            </a:r>
            <a:r>
              <a:rPr lang="es-ES" dirty="0"/>
              <a:t>: Es la distancia a la cual, cuando la lente está enfocada, todo desde la mitad de esa distancia hasta el infinito estará enfocado.</a:t>
            </a:r>
          </a:p>
          <a:p>
            <a:r>
              <a:rPr lang="es-ES" b="1" dirty="0"/>
              <a:t>Cálculo:</a:t>
            </a:r>
          </a:p>
          <a:p>
            <a:pPr marL="0" indent="0">
              <a:buNone/>
            </a:pPr>
            <a:r>
              <a:rPr lang="es-ES" b="1" dirty="0"/>
              <a:t>Aplicaciones: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Fotografía de Paisajes</a:t>
            </a:r>
            <a:r>
              <a:rPr lang="es-ES" dirty="0"/>
              <a:t>: Enfocar a la distancia hiperfocal permite maximizar la profundidad de campo, asegurando que tanto el primer plano como el fondo estén enfocados.</a:t>
            </a:r>
          </a:p>
          <a:p>
            <a:endParaRPr lang="es-ES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7EF1F7B-85C5-D2C8-2B0C-71B42CA4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861" y="3705251"/>
            <a:ext cx="1828090" cy="65288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7BA301D-15DE-4B1F-479D-3FF330EB7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581" y="3705251"/>
            <a:ext cx="623021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3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21FFF-866F-BB5F-A287-A0B18A8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87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 dirty="0"/>
              <a:t>Óptica – </a:t>
            </a:r>
            <a:r>
              <a:rPr lang="es-ES" sz="3600" b="1" dirty="0"/>
              <a:t>Aberraciones Ópticas</a:t>
            </a:r>
            <a:endParaRPr lang="es-MX" sz="54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C2A99-79E1-9577-DC88-B2D24FEC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1750525"/>
            <a:ext cx="11618681" cy="50526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/>
              <a:t>Definición: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Son defectos en la imagen que ocurren debido a imperfecciones en las lentes. Estas aberraciones pueden degradar la calidad de la imagen.</a:t>
            </a:r>
          </a:p>
          <a:p>
            <a:pPr marL="0" indent="0">
              <a:buNone/>
            </a:pPr>
            <a:r>
              <a:rPr lang="es-ES" b="1" dirty="0"/>
              <a:t>Tipos Comunes: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Aberración Esférica</a:t>
            </a:r>
            <a:r>
              <a:rPr lang="es-ES" dirty="0"/>
              <a:t>: Ocurre cuando los rayos de luz que pasan por los bordes de una lente convergen en un punto diferente que los rayos que pasan cerca del centro.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Aberración Cromática</a:t>
            </a:r>
            <a:r>
              <a:rPr lang="es-ES" dirty="0"/>
              <a:t>: Ocurre cuando diferentes longitudes de onda de luz se enfocan en diferentes puntos, resultando en franjas de color alrededor de los bordes de los objetos.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Distorsión</a:t>
            </a:r>
            <a:r>
              <a:rPr lang="es-ES" dirty="0"/>
              <a:t>: Desviación de la forma rectilínea de las líneas en la imagen, como la distorsión de barril o cojín.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Astigmatismo</a:t>
            </a:r>
            <a:r>
              <a:rPr lang="es-ES" dirty="0"/>
              <a:t>: Ocurre cuando una lente no puede enfocar un punto en una imagen nítida, resultando en un enfoque diferente en planos horizontales y verticales.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635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21FFF-866F-BB5F-A287-A0B18A8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87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 dirty="0"/>
              <a:t>Óptica – </a:t>
            </a:r>
            <a:r>
              <a:rPr lang="es-ES" sz="3600" b="1" dirty="0"/>
              <a:t>Aberraciones Ópticas</a:t>
            </a:r>
            <a:endParaRPr lang="es-MX" sz="54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C2A99-79E1-9577-DC88-B2D24FEC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1750525"/>
            <a:ext cx="11618681" cy="505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Mitigación: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Lentes Asféricas</a:t>
            </a:r>
            <a:r>
              <a:rPr lang="es-ES" dirty="0"/>
              <a:t>: Pueden corregir la aberración esférica.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Revestimientos de Lentes</a:t>
            </a:r>
            <a:r>
              <a:rPr lang="es-ES" dirty="0"/>
              <a:t>: Ayudan a reducir la aberración cromática.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Corrección en </a:t>
            </a:r>
            <a:r>
              <a:rPr lang="es-ES" b="1" dirty="0" err="1"/>
              <a:t>Post-procesamiento</a:t>
            </a:r>
            <a:r>
              <a:rPr lang="es-ES" dirty="0"/>
              <a:t>: Algunas aberraciones pueden ser corregidas digitalmente en el software de procesamiento de imágenes.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846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21FFF-866F-BB5F-A287-A0B18A8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87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 dirty="0"/>
              <a:t>Óptica – </a:t>
            </a:r>
            <a:r>
              <a:rPr lang="es-ES" sz="3600" b="1" dirty="0"/>
              <a:t>Filtros</a:t>
            </a:r>
            <a:endParaRPr lang="es-MX" sz="54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C2A99-79E1-9577-DC88-B2D24FEC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1750525"/>
            <a:ext cx="11618681" cy="50526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Son dispositivos que se colocan delante de la lente de la cámara para modificar la luz que entra, afectando la imagen final.</a:t>
            </a:r>
          </a:p>
          <a:p>
            <a:pPr marL="0" indent="0">
              <a:buNone/>
            </a:pPr>
            <a:r>
              <a:rPr lang="es-ES" b="1" dirty="0"/>
              <a:t>Tipos Comunes de Filtros: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Filtros UV</a:t>
            </a:r>
            <a:r>
              <a:rPr lang="es-ES" dirty="0"/>
              <a:t>: Absorben la luz ultravioleta, protegiendo la lente y reduciendo la neblina en fotografías de paisajes.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Filtros Polarizadores</a:t>
            </a:r>
            <a:r>
              <a:rPr lang="es-ES" dirty="0"/>
              <a:t>: Reducen los reflejos y aumentan el contraste en la imagen, especialmente en cielos azules y superficies reflectantes.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Filtros de Densidad Neutra (ND)</a:t>
            </a:r>
            <a:r>
              <a:rPr lang="es-ES" dirty="0"/>
              <a:t>: Reducen la cantidad de luz que entra en la lente sin afectar el color, permitiendo el uso de aperturas más grandes o velocidades de obturación más lentas.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Filtros de Color</a:t>
            </a:r>
            <a:r>
              <a:rPr lang="es-ES" dirty="0"/>
              <a:t>: Modifican el balance de colores en la imagen, siendo útiles en fotografía en blanco y negro y en corrección de color.</a:t>
            </a:r>
          </a:p>
          <a:p>
            <a:pPr marL="0" indent="0">
              <a:buNone/>
            </a:pPr>
            <a:r>
              <a:rPr lang="es-ES" b="1" dirty="0"/>
              <a:t>Aplicaciones: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Protección de Lentes</a:t>
            </a:r>
            <a:r>
              <a:rPr lang="es-ES" dirty="0"/>
              <a:t>: Filtros UV y protectores se utilizan para proteger la lente de daños físicos.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Control Creativo</a:t>
            </a:r>
            <a:r>
              <a:rPr lang="es-ES" dirty="0"/>
              <a:t>: Filtros ND y polarizadores permiten a los fotógrafos controlar la exposición y los reflejos para lograr efectos creativos.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625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21FFF-866F-BB5F-A287-A0B18A8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87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 dirty="0"/>
              <a:t>Óptica – </a:t>
            </a:r>
            <a:r>
              <a:rPr lang="es-ES" sz="3600" b="1" dirty="0"/>
              <a:t>Filtros</a:t>
            </a:r>
            <a:endParaRPr lang="es-MX" sz="54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C2A99-79E1-9577-DC88-B2D24FEC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1750525"/>
            <a:ext cx="11618681" cy="50526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Son dispositivos que se colocan delante de la lente de la cámara para modificar la luz que entra, afectando la imagen final.</a:t>
            </a:r>
          </a:p>
          <a:p>
            <a:pPr marL="0" indent="0">
              <a:buNone/>
            </a:pPr>
            <a:r>
              <a:rPr lang="es-ES" b="1" dirty="0"/>
              <a:t>Tipos Comunes de Filtros: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Filtros UV</a:t>
            </a:r>
            <a:r>
              <a:rPr lang="es-ES" dirty="0"/>
              <a:t>: Absorben la luz ultravioleta, protegiendo la lente y reduciendo la neblina en fotografías de paisajes.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Filtros Polarizadores</a:t>
            </a:r>
            <a:r>
              <a:rPr lang="es-ES" dirty="0"/>
              <a:t>: Reducen los reflejos y aumentan el contraste en la imagen, especialmente en cielos azules y superficies reflectantes.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Filtros de Densidad Neutra (ND)</a:t>
            </a:r>
            <a:r>
              <a:rPr lang="es-ES" dirty="0"/>
              <a:t>: Reducen la cantidad de luz que entra en la lente sin afectar el color, permitiendo el uso de aperturas más grandes o velocidades de obturación más lentas.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Filtros de Color</a:t>
            </a:r>
            <a:r>
              <a:rPr lang="es-ES" dirty="0"/>
              <a:t>: Modifican el balance de colores en la imagen, siendo útiles en fotografía en blanco y negro y en corrección de color.</a:t>
            </a:r>
          </a:p>
          <a:p>
            <a:pPr marL="0" indent="0">
              <a:buNone/>
            </a:pPr>
            <a:r>
              <a:rPr lang="es-ES" b="1" dirty="0"/>
              <a:t>Aplicaciones: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Protección de Lentes</a:t>
            </a:r>
            <a:r>
              <a:rPr lang="es-ES" dirty="0"/>
              <a:t>: Filtros UV y protectores se utilizan para proteger la lente de daños físicos.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Control Creativo</a:t>
            </a:r>
            <a:r>
              <a:rPr lang="es-ES" dirty="0"/>
              <a:t>: Filtros ND y polarizadores permiten a los fotógrafos controlar la exposición y los reflejos para lograr efectos creativos.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269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21FFF-866F-BB5F-A287-A0B18A8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87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 dirty="0"/>
              <a:t>Óptica – </a:t>
            </a:r>
            <a:r>
              <a:rPr lang="es-ES" sz="3600" b="1" dirty="0"/>
              <a:t>Filtros</a:t>
            </a:r>
            <a:endParaRPr lang="es-MX" sz="54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C2A99-79E1-9577-DC88-B2D24FEC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56" y="1801759"/>
            <a:ext cx="11618681" cy="505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Entender los principios ópticos es crucial en el procesamiento de imágenes digitales, ya que la calidad de las imágenes que procesamos depende en gran medida de las características y el rendimiento del sistema óptico utilizado. Este conocimiento nos permite no solo capturar imágenes de alta calidad, sino también realizar ajustes y correcciones necesarias para optimizar los resultados finales en diferentes aplicaciones.</a:t>
            </a:r>
          </a:p>
          <a:p>
            <a:pPr marL="0" indent="0">
              <a:buNone/>
            </a:pPr>
            <a:r>
              <a:rPr lang="es-ES" dirty="0"/>
              <a:t>Este tema es fundamental ya que establece una base sólida para comprender cómo interactúan la luz y la óptica en la captura y manipulación de imágenes digitales.</a:t>
            </a:r>
          </a:p>
          <a:p>
            <a:pPr marL="0" indent="0">
              <a:buNone/>
            </a:pPr>
            <a:r>
              <a:rPr lang="es-ES"/>
              <a:t> 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4894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3680</TotalTime>
  <Words>2248</Words>
  <Application>Microsoft Office PowerPoint</Application>
  <PresentationFormat>Panorámica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de Office</vt:lpstr>
      <vt:lpstr>Óptica – Modelo Pin-hole</vt:lpstr>
      <vt:lpstr>Óptica – Modelo Pin-hole</vt:lpstr>
      <vt:lpstr>Óptica – Profundidad de Campo (DOF)</vt:lpstr>
      <vt:lpstr>Óptica – Distancia Hiperfocal </vt:lpstr>
      <vt:lpstr>Óptica – Aberraciones Ópticas</vt:lpstr>
      <vt:lpstr>Óptica – Aberraciones Ópticas</vt:lpstr>
      <vt:lpstr>Óptica – Filtros</vt:lpstr>
      <vt:lpstr>Óptica – Filtros</vt:lpstr>
      <vt:lpstr>Óptica – Filtros</vt:lpstr>
      <vt:lpstr>Tarjetas de Adquisición y Procesamiento de Imágenes</vt:lpstr>
      <vt:lpstr>Tarjetas de Adquisición y Procesamiento de Imágenes</vt:lpstr>
      <vt:lpstr>Tarjetas de Adquisición y Procesamiento de Imágenes</vt:lpstr>
      <vt:lpstr>Tarjetas de Adquisición y Procesamiento de Imágenes</vt:lpstr>
      <vt:lpstr>Tarjetas de Adquisición y Procesamiento de Imágenes</vt:lpstr>
      <vt:lpstr>Conceptos de Visión Bidimensional y Visión Tridimensional </vt:lpstr>
      <vt:lpstr>Conceptos de Visión Bidimensional y Visión Tridimensional </vt:lpstr>
      <vt:lpstr>Conceptos de Visión Bidimensional y Visión Tridimensional </vt:lpstr>
      <vt:lpstr>Conceptos de Visión Bidimensional y Visión Tridimensional </vt:lpstr>
      <vt:lpstr>Conceptos de Visión Bidimensional y Visión Tridimensional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una Imagen Digital?</dc:title>
  <dc:creator>Eduardo Tejada García</dc:creator>
  <cp:lastModifiedBy>Eduardo Tejada García</cp:lastModifiedBy>
  <cp:revision>2</cp:revision>
  <dcterms:created xsi:type="dcterms:W3CDTF">2024-08-04T01:19:20Z</dcterms:created>
  <dcterms:modified xsi:type="dcterms:W3CDTF">2024-09-02T00:24:16Z</dcterms:modified>
</cp:coreProperties>
</file>