
<file path=[Content_Types].xml><?xml version="1.0" encoding="utf-8"?>
<Types xmlns="http://schemas.openxmlformats.org/package/2006/content-types">
  <Default Extension="glb" ContentType="model/gltf.binary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94" r:id="rId4"/>
    <p:sldId id="293" r:id="rId5"/>
    <p:sldId id="292" r:id="rId6"/>
    <p:sldId id="291" r:id="rId7"/>
    <p:sldId id="290" r:id="rId8"/>
    <p:sldId id="289" r:id="rId9"/>
    <p:sldId id="295" r:id="rId10"/>
    <p:sldId id="288" r:id="rId11"/>
    <p:sldId id="287" r:id="rId12"/>
    <p:sldId id="286" r:id="rId13"/>
    <p:sldId id="283" r:id="rId14"/>
    <p:sldId id="284" r:id="rId15"/>
    <p:sldId id="267" r:id="rId16"/>
    <p:sldId id="281" r:id="rId17"/>
    <p:sldId id="269" r:id="rId18"/>
    <p:sldId id="257" r:id="rId19"/>
    <p:sldId id="259" r:id="rId20"/>
    <p:sldId id="270" r:id="rId21"/>
    <p:sldId id="271" r:id="rId22"/>
    <p:sldId id="260" r:id="rId23"/>
    <p:sldId id="277" r:id="rId24"/>
    <p:sldId id="261" r:id="rId25"/>
    <p:sldId id="273" r:id="rId26"/>
    <p:sldId id="258" r:id="rId27"/>
    <p:sldId id="272" r:id="rId28"/>
    <p:sldId id="275" r:id="rId29"/>
    <p:sldId id="274" r:id="rId30"/>
    <p:sldId id="278" r:id="rId31"/>
    <p:sldId id="265" r:id="rId32"/>
    <p:sldId id="263" r:id="rId33"/>
    <p:sldId id="266" r:id="rId34"/>
    <p:sldId id="279" r:id="rId35"/>
    <p:sldId id="296" r:id="rId36"/>
    <p:sldId id="285" r:id="rId3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E3CA6-4E9D-47A1-9C91-9C09DABF4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75C5A1-058F-413B-9090-3066FF072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C81B4D-3287-4678-94D1-78C32961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2E5F-BF36-4543-89A9-300704DA2AEA}" type="datetimeFigureOut">
              <a:rPr lang="es-CO" smtClean="0"/>
              <a:t>20/08/2022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17BD17-EF7A-44BD-962A-76680987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BF47C6-2B8A-4420-9EC7-C75F4ECC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A8C6-3D0A-4DCC-BFCE-496FE69FE6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919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23163-E186-42B7-9ADF-B772A6B2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C0299E-7E4A-4323-9521-479FB5FF1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4FB5A5-E163-45CF-A3B4-BA84169E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2E5F-BF36-4543-89A9-300704DA2AEA}" type="datetimeFigureOut">
              <a:rPr lang="es-CO" smtClean="0"/>
              <a:t>20/08/2022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C59CC4-CF5A-43BB-A436-2ADBBFD0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499AAB-F042-40E8-9FF2-2F6697F3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A8C6-3D0A-4DCC-BFCE-496FE69FE6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942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A61830-8BE8-4E01-A9DB-283731449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639E2D-6AF0-4A89-B32C-67C49BF98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04F935-A5EE-40C3-8E3A-90356566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2E5F-BF36-4543-89A9-300704DA2AEA}" type="datetimeFigureOut">
              <a:rPr lang="es-CO" smtClean="0"/>
              <a:t>20/08/2022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CA05CF-B5ED-418E-91CE-D549646C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0F1B6B-3572-4DCD-A023-38355330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A8C6-3D0A-4DCC-BFCE-496FE69FE6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113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94B96-CE92-4DBB-AE58-B08F5E1C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76E802-77B8-4505-A37B-1FE32ACBF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A3357E-3DC5-49D0-80FA-6775E44D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2E5F-BF36-4543-89A9-300704DA2AEA}" type="datetimeFigureOut">
              <a:rPr lang="es-CO" smtClean="0"/>
              <a:t>20/08/2022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F22AC2-19AC-4115-9CFA-0F1802B3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963220-07A7-45A0-922B-00699F31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A8C6-3D0A-4DCC-BFCE-496FE69FE6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633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67210-6F1C-4377-B86D-FD1B24D2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556BAB-7ECE-4331-9303-F6A9BF75E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E40BBF-73F8-4496-84D3-FB9CA67D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2E5F-BF36-4543-89A9-300704DA2AEA}" type="datetimeFigureOut">
              <a:rPr lang="es-CO" smtClean="0"/>
              <a:t>20/08/2022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591BEF-E389-4737-9095-F1CCDE22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BA2C91-6832-478C-8062-26B08E4C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A8C6-3D0A-4DCC-BFCE-496FE69FE6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265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D7A99-C936-4B48-AAE3-48E442D4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439455-713A-4A27-A698-7C7A77F4D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DC1C40-F8F3-4143-97F1-4C05BABA8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21D4CB-65B9-44B8-8267-31E102FD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2E5F-BF36-4543-89A9-300704DA2AEA}" type="datetimeFigureOut">
              <a:rPr lang="es-CO" smtClean="0"/>
              <a:t>20/08/2022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10F7B2-2123-4F54-8674-F6F5F53C6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50F747-8FEF-4A64-897A-315E18F1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A8C6-3D0A-4DCC-BFCE-496FE69FE6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889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08F91-0F13-4D6A-9BFD-11F5D6600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4426D4-E454-4635-BF8C-2983EE1C5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D2A4F8-0C09-4C0F-B8E7-C0C132E62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6C7A30-628F-434F-A989-542CC02A0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721186-2367-4A6B-9413-948983035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6C36A2-CE92-4D35-B3F7-C85DCBC0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2E5F-BF36-4543-89A9-300704DA2AEA}" type="datetimeFigureOut">
              <a:rPr lang="es-CO" smtClean="0"/>
              <a:t>20/08/2022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E054B1-EFD1-417E-85F1-891EC242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252035-3DC8-4752-B162-D2EB537B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A8C6-3D0A-4DCC-BFCE-496FE69FE6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996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EB5B2-4EA6-4496-B6E7-2AAC7B278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D6CF8F-9280-4B51-8CFE-2147240A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2E5F-BF36-4543-89A9-300704DA2AEA}" type="datetimeFigureOut">
              <a:rPr lang="es-CO" smtClean="0"/>
              <a:t>20/08/2022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A0BF5E-73C6-42E1-AE76-B65115A3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3AD926-A058-4843-AEB8-61D95644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A8C6-3D0A-4DCC-BFCE-496FE69FE6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568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BFF5C45-1A31-4571-8D37-A04FD9673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2E5F-BF36-4543-89A9-300704DA2AEA}" type="datetimeFigureOut">
              <a:rPr lang="es-CO" smtClean="0"/>
              <a:t>20/08/2022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0A3ECF-3A04-450F-B836-0B6BEEE5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C8D1BE-CB14-4899-A1C1-575A6B20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A8C6-3D0A-4DCC-BFCE-496FE69FE6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406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60F17-6D5D-44F2-A38E-427D81434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51F0AA-DA4E-4E47-BBB5-CF816BA6B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E3AC44-F6D8-4536-A4B0-D7A89D5FC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F9B9CE-A588-469E-93C0-E4F013CC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2E5F-BF36-4543-89A9-300704DA2AEA}" type="datetimeFigureOut">
              <a:rPr lang="es-CO" smtClean="0"/>
              <a:t>20/08/2022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44DFC9-2E8D-4452-B526-5D4ED71C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EC06D8-1DAB-4439-8126-93728492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A8C6-3D0A-4DCC-BFCE-496FE69FE6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766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94E1E-33CB-48E3-80C3-675D8CD4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BC9D56-C87C-4D65-A28D-B3EAC03AE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07A5CE-8CDA-4F90-80BA-5461FEA15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997D56-B714-44B9-835A-CA01276C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2E5F-BF36-4543-89A9-300704DA2AEA}" type="datetimeFigureOut">
              <a:rPr lang="es-CO" smtClean="0"/>
              <a:t>20/08/2022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717408-5C8B-42E1-872C-85DDCF96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969610-71BC-436C-A6C5-3B08722C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2A8C6-3D0A-4DCC-BFCE-496FE69FE6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984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79F213E-3AD5-4083-A5DA-23C12584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99E470-0DF7-40C5-BF17-530FD4627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27AC69-B687-493D-AD34-0785678EC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22E5F-BF36-4543-89A9-300704DA2AEA}" type="datetimeFigureOut">
              <a:rPr lang="es-CO" smtClean="0"/>
              <a:t>20/08/2022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696705-56B4-4137-8E59-60F3AD6A1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069BA2-B2A6-45AD-BB68-B18AAEC28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2A8C6-3D0A-4DCC-BFCE-496FE69FE6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251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microsoft.com/office/2017/06/relationships/model3d" Target="../media/model3d1.glb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image" Target="../media/image2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6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5" Type="http://schemas.openxmlformats.org/officeDocument/2006/relationships/image" Target="../media/image310.png"/><Relationship Id="rId4" Type="http://schemas.openxmlformats.org/officeDocument/2006/relationships/image" Target="../media/image2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7.png"/><Relationship Id="rId7" Type="http://schemas.openxmlformats.org/officeDocument/2006/relationships/image" Target="../media/image6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5" Type="http://schemas.openxmlformats.org/officeDocument/2006/relationships/image" Target="../media/image310.png"/><Relationship Id="rId4" Type="http://schemas.openxmlformats.org/officeDocument/2006/relationships/image" Target="../media/image2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3" Type="http://schemas.openxmlformats.org/officeDocument/2006/relationships/image" Target="../media/image24.png"/><Relationship Id="rId7" Type="http://schemas.openxmlformats.org/officeDocument/2006/relationships/image" Target="../media/image511.png"/><Relationship Id="rId12" Type="http://schemas.openxmlformats.org/officeDocument/2006/relationships/image" Target="../media/image13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120.png"/><Relationship Id="rId5" Type="http://schemas.openxmlformats.org/officeDocument/2006/relationships/image" Target="../media/image210.png"/><Relationship Id="rId10" Type="http://schemas.openxmlformats.org/officeDocument/2006/relationships/image" Target="../media/image25.png"/><Relationship Id="rId4" Type="http://schemas.openxmlformats.org/officeDocument/2006/relationships/image" Target="../media/image90.png"/><Relationship Id="rId9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Relationship Id="rId9" Type="http://schemas.openxmlformats.org/officeDocument/2006/relationships/image" Target="../media/image2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1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34.png"/><Relationship Id="rId5" Type="http://schemas.openxmlformats.org/officeDocument/2006/relationships/image" Target="../media/image37.png"/><Relationship Id="rId10" Type="http://schemas.openxmlformats.org/officeDocument/2006/relationships/image" Target="../media/image69.png"/><Relationship Id="rId9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3" Type="http://schemas.openxmlformats.org/officeDocument/2006/relationships/image" Target="../media/image360.png"/><Relationship Id="rId7" Type="http://schemas.openxmlformats.org/officeDocument/2006/relationships/image" Target="../media/image39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microsoft.com/office/2017/06/relationships/model3d" Target="../media/model3d1.glb"/><Relationship Id="rId4" Type="http://schemas.openxmlformats.org/officeDocument/2006/relationships/image" Target="../media/image370.png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1.png"/><Relationship Id="rId7" Type="http://schemas.microsoft.com/office/2017/06/relationships/model3d" Target="../media/model3d1.glb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70.png"/><Relationship Id="rId10" Type="http://schemas.openxmlformats.org/officeDocument/2006/relationships/image" Target="../media/image42.png"/><Relationship Id="rId4" Type="http://schemas.openxmlformats.org/officeDocument/2006/relationships/image" Target="../media/image360.png"/><Relationship Id="rId9" Type="http://schemas.microsoft.com/office/2017/06/relationships/model3d" Target="../media/model3d2.glb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17/06/relationships/model3d" Target="../media/model3d1.glb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46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44.png"/><Relationship Id="rId5" Type="http://schemas.openxmlformats.org/officeDocument/2006/relationships/image" Target="../media/image370.png"/><Relationship Id="rId10" Type="http://schemas.microsoft.com/office/2017/06/relationships/model3d" Target="../media/model3d2.glb"/><Relationship Id="rId4" Type="http://schemas.openxmlformats.org/officeDocument/2006/relationships/image" Target="../media/image360.png"/><Relationship Id="rId9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17/06/relationships/model3d" Target="../media/model3d1.glb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46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42.png"/><Relationship Id="rId5" Type="http://schemas.openxmlformats.org/officeDocument/2006/relationships/image" Target="../media/image370.png"/><Relationship Id="rId10" Type="http://schemas.microsoft.com/office/2017/06/relationships/model3d" Target="../media/model3d2.glb"/><Relationship Id="rId4" Type="http://schemas.openxmlformats.org/officeDocument/2006/relationships/image" Target="../media/image360.png"/><Relationship Id="rId9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17/06/relationships/model3d" Target="../media/model3d1.glb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4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42.png"/><Relationship Id="rId5" Type="http://schemas.openxmlformats.org/officeDocument/2006/relationships/image" Target="../media/image370.png"/><Relationship Id="rId10" Type="http://schemas.microsoft.com/office/2017/06/relationships/model3d" Target="../media/model3d2.glb"/><Relationship Id="rId4" Type="http://schemas.openxmlformats.org/officeDocument/2006/relationships/image" Target="../media/image360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17/06/relationships/model3d" Target="../media/model3d1.glb"/><Relationship Id="rId13" Type="http://schemas.openxmlformats.org/officeDocument/2006/relationships/image" Target="../media/image50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49.png"/><Relationship Id="rId5" Type="http://schemas.openxmlformats.org/officeDocument/2006/relationships/image" Target="../media/image370.png"/><Relationship Id="rId15" Type="http://schemas.openxmlformats.org/officeDocument/2006/relationships/image" Target="../media/image56.png"/><Relationship Id="rId10" Type="http://schemas.microsoft.com/office/2017/06/relationships/model3d" Target="../media/model3d2.glb"/><Relationship Id="rId4" Type="http://schemas.openxmlformats.org/officeDocument/2006/relationships/image" Target="../media/image360.png"/><Relationship Id="rId9" Type="http://schemas.openxmlformats.org/officeDocument/2006/relationships/image" Target="../media/image36.png"/><Relationship Id="rId1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17/06/relationships/model3d" Target="../media/model3d1.glb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4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2.png"/><Relationship Id="rId5" Type="http://schemas.openxmlformats.org/officeDocument/2006/relationships/image" Target="../media/image510.png"/><Relationship Id="rId10" Type="http://schemas.microsoft.com/office/2017/06/relationships/model3d" Target="../media/model3d2.glb"/><Relationship Id="rId4" Type="http://schemas.openxmlformats.org/officeDocument/2006/relationships/image" Target="../media/image360.png"/><Relationship Id="rId9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17/06/relationships/model3d" Target="../media/model3d1.glb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6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2.png"/><Relationship Id="rId5" Type="http://schemas.openxmlformats.org/officeDocument/2006/relationships/image" Target="../media/image510.png"/><Relationship Id="rId10" Type="http://schemas.microsoft.com/office/2017/06/relationships/model3d" Target="../media/model3d2.glb"/><Relationship Id="rId4" Type="http://schemas.openxmlformats.org/officeDocument/2006/relationships/image" Target="../media/image360.png"/><Relationship Id="rId9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0.png"/><Relationship Id="rId5" Type="http://schemas.openxmlformats.org/officeDocument/2006/relationships/image" Target="../media/image57.png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17/06/relationships/model3d" Target="../media/model3d1.glb"/><Relationship Id="rId13" Type="http://schemas.openxmlformats.org/officeDocument/2006/relationships/image" Target="../media/image65.png"/><Relationship Id="rId18" Type="http://schemas.openxmlformats.org/officeDocument/2006/relationships/image" Target="../media/image73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50.png"/><Relationship Id="rId17" Type="http://schemas.openxmlformats.org/officeDocument/2006/relationships/image" Target="../media/image72.png"/><Relationship Id="rId2" Type="http://schemas.openxmlformats.org/officeDocument/2006/relationships/image" Target="../media/image59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49.png"/><Relationship Id="rId5" Type="http://schemas.openxmlformats.org/officeDocument/2006/relationships/image" Target="../media/image62.png"/><Relationship Id="rId15" Type="http://schemas.openxmlformats.org/officeDocument/2006/relationships/image" Target="../media/image67.png"/><Relationship Id="rId10" Type="http://schemas.microsoft.com/office/2017/06/relationships/model3d" Target="../media/model3d2.glb"/><Relationship Id="rId4" Type="http://schemas.openxmlformats.org/officeDocument/2006/relationships/image" Target="../media/image61.png"/><Relationship Id="rId9" Type="http://schemas.openxmlformats.org/officeDocument/2006/relationships/image" Target="../media/image36.png"/><Relationship Id="rId1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17/06/relationships/model3d" Target="../media/model3d1.glb"/><Relationship Id="rId13" Type="http://schemas.openxmlformats.org/officeDocument/2006/relationships/image" Target="../media/image76.png"/><Relationship Id="rId3" Type="http://schemas.openxmlformats.org/officeDocument/2006/relationships/image" Target="../media/image75.png"/><Relationship Id="rId7" Type="http://schemas.openxmlformats.org/officeDocument/2006/relationships/image" Target="../media/image64.png"/><Relationship Id="rId12" Type="http://schemas.openxmlformats.org/officeDocument/2006/relationships/image" Target="../media/image71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image" Target="../media/image49.png"/><Relationship Id="rId5" Type="http://schemas.openxmlformats.org/officeDocument/2006/relationships/image" Target="../media/image61.png"/><Relationship Id="rId10" Type="http://schemas.microsoft.com/office/2017/06/relationships/model3d" Target="../media/model3d2.glb"/><Relationship Id="rId4" Type="http://schemas.openxmlformats.org/officeDocument/2006/relationships/image" Target="../media/image60.png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2D4AE-D82A-4B39-9C79-C53286BD09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DB9E83-357C-440C-87DF-DA4721BCF3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2822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ángulo 91">
            <a:extLst>
              <a:ext uri="{FF2B5EF4-FFF2-40B4-BE49-F238E27FC236}">
                <a16:creationId xmlns:a16="http://schemas.microsoft.com/office/drawing/2014/main" id="{10C1338A-A650-35DA-85A2-7E2E5637E066}"/>
              </a:ext>
            </a:extLst>
          </p:cNvPr>
          <p:cNvSpPr/>
          <p:nvPr/>
        </p:nvSpPr>
        <p:spPr>
          <a:xfrm>
            <a:off x="30110" y="-77071"/>
            <a:ext cx="4298679" cy="3177741"/>
          </a:xfrm>
          <a:custGeom>
            <a:avLst/>
            <a:gdLst>
              <a:gd name="connsiteX0" fmla="*/ 0 w 4298679"/>
              <a:gd name="connsiteY0" fmla="*/ 0 h 3177741"/>
              <a:gd name="connsiteX1" fmla="*/ 580322 w 4298679"/>
              <a:gd name="connsiteY1" fmla="*/ 0 h 3177741"/>
              <a:gd name="connsiteX2" fmla="*/ 1117657 w 4298679"/>
              <a:gd name="connsiteY2" fmla="*/ 0 h 3177741"/>
              <a:gd name="connsiteX3" fmla="*/ 1740965 w 4298679"/>
              <a:gd name="connsiteY3" fmla="*/ 0 h 3177741"/>
              <a:gd name="connsiteX4" fmla="*/ 2321287 w 4298679"/>
              <a:gd name="connsiteY4" fmla="*/ 0 h 3177741"/>
              <a:gd name="connsiteX5" fmla="*/ 2815635 w 4298679"/>
              <a:gd name="connsiteY5" fmla="*/ 0 h 3177741"/>
              <a:gd name="connsiteX6" fmla="*/ 3395956 w 4298679"/>
              <a:gd name="connsiteY6" fmla="*/ 0 h 3177741"/>
              <a:gd name="connsiteX7" fmla="*/ 4298679 w 4298679"/>
              <a:gd name="connsiteY7" fmla="*/ 0 h 3177741"/>
              <a:gd name="connsiteX8" fmla="*/ 4298679 w 4298679"/>
              <a:gd name="connsiteY8" fmla="*/ 529624 h 3177741"/>
              <a:gd name="connsiteX9" fmla="*/ 4298679 w 4298679"/>
              <a:gd name="connsiteY9" fmla="*/ 995692 h 3177741"/>
              <a:gd name="connsiteX10" fmla="*/ 4298679 w 4298679"/>
              <a:gd name="connsiteY10" fmla="*/ 1461761 h 3177741"/>
              <a:gd name="connsiteX11" fmla="*/ 4298679 w 4298679"/>
              <a:gd name="connsiteY11" fmla="*/ 2023162 h 3177741"/>
              <a:gd name="connsiteX12" fmla="*/ 4298679 w 4298679"/>
              <a:gd name="connsiteY12" fmla="*/ 2489230 h 3177741"/>
              <a:gd name="connsiteX13" fmla="*/ 4298679 w 4298679"/>
              <a:gd name="connsiteY13" fmla="*/ 3177741 h 3177741"/>
              <a:gd name="connsiteX14" fmla="*/ 3847318 w 4298679"/>
              <a:gd name="connsiteY14" fmla="*/ 3177741 h 3177741"/>
              <a:gd name="connsiteX15" fmla="*/ 3224009 w 4298679"/>
              <a:gd name="connsiteY15" fmla="*/ 3177741 h 3177741"/>
              <a:gd name="connsiteX16" fmla="*/ 2729661 w 4298679"/>
              <a:gd name="connsiteY16" fmla="*/ 3177741 h 3177741"/>
              <a:gd name="connsiteX17" fmla="*/ 2321287 w 4298679"/>
              <a:gd name="connsiteY17" fmla="*/ 3177741 h 3177741"/>
              <a:gd name="connsiteX18" fmla="*/ 1912912 w 4298679"/>
              <a:gd name="connsiteY18" fmla="*/ 3177741 h 3177741"/>
              <a:gd name="connsiteX19" fmla="*/ 1332590 w 4298679"/>
              <a:gd name="connsiteY19" fmla="*/ 3177741 h 3177741"/>
              <a:gd name="connsiteX20" fmla="*/ 752269 w 4298679"/>
              <a:gd name="connsiteY20" fmla="*/ 3177741 h 3177741"/>
              <a:gd name="connsiteX21" fmla="*/ 0 w 4298679"/>
              <a:gd name="connsiteY21" fmla="*/ 3177741 h 3177741"/>
              <a:gd name="connsiteX22" fmla="*/ 0 w 4298679"/>
              <a:gd name="connsiteY22" fmla="*/ 2711672 h 3177741"/>
              <a:gd name="connsiteX23" fmla="*/ 0 w 4298679"/>
              <a:gd name="connsiteY23" fmla="*/ 2150271 h 3177741"/>
              <a:gd name="connsiteX24" fmla="*/ 0 w 4298679"/>
              <a:gd name="connsiteY24" fmla="*/ 1620648 h 3177741"/>
              <a:gd name="connsiteX25" fmla="*/ 0 w 4298679"/>
              <a:gd name="connsiteY25" fmla="*/ 1154579 h 3177741"/>
              <a:gd name="connsiteX26" fmla="*/ 0 w 4298679"/>
              <a:gd name="connsiteY26" fmla="*/ 593178 h 3177741"/>
              <a:gd name="connsiteX27" fmla="*/ 0 w 4298679"/>
              <a:gd name="connsiteY27" fmla="*/ 0 h 3177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298679" h="3177741" extrusionOk="0">
                <a:moveTo>
                  <a:pt x="0" y="0"/>
                </a:moveTo>
                <a:cubicBezTo>
                  <a:pt x="200415" y="-11458"/>
                  <a:pt x="305873" y="16512"/>
                  <a:pt x="580322" y="0"/>
                </a:cubicBezTo>
                <a:cubicBezTo>
                  <a:pt x="854771" y="-16512"/>
                  <a:pt x="909801" y="3716"/>
                  <a:pt x="1117657" y="0"/>
                </a:cubicBezTo>
                <a:cubicBezTo>
                  <a:pt x="1325513" y="-3716"/>
                  <a:pt x="1580482" y="9297"/>
                  <a:pt x="1740965" y="0"/>
                </a:cubicBezTo>
                <a:cubicBezTo>
                  <a:pt x="1901448" y="-9297"/>
                  <a:pt x="2167150" y="15357"/>
                  <a:pt x="2321287" y="0"/>
                </a:cubicBezTo>
                <a:cubicBezTo>
                  <a:pt x="2475424" y="-15357"/>
                  <a:pt x="2654163" y="8447"/>
                  <a:pt x="2815635" y="0"/>
                </a:cubicBezTo>
                <a:cubicBezTo>
                  <a:pt x="2977107" y="-8447"/>
                  <a:pt x="3151185" y="1307"/>
                  <a:pt x="3395956" y="0"/>
                </a:cubicBezTo>
                <a:cubicBezTo>
                  <a:pt x="3640727" y="-1307"/>
                  <a:pt x="3884450" y="86075"/>
                  <a:pt x="4298679" y="0"/>
                </a:cubicBezTo>
                <a:cubicBezTo>
                  <a:pt x="4315441" y="201919"/>
                  <a:pt x="4249722" y="315798"/>
                  <a:pt x="4298679" y="529624"/>
                </a:cubicBezTo>
                <a:cubicBezTo>
                  <a:pt x="4347636" y="743450"/>
                  <a:pt x="4279390" y="853383"/>
                  <a:pt x="4298679" y="995692"/>
                </a:cubicBezTo>
                <a:cubicBezTo>
                  <a:pt x="4317968" y="1138001"/>
                  <a:pt x="4287408" y="1255330"/>
                  <a:pt x="4298679" y="1461761"/>
                </a:cubicBezTo>
                <a:cubicBezTo>
                  <a:pt x="4309950" y="1668192"/>
                  <a:pt x="4254057" y="1884129"/>
                  <a:pt x="4298679" y="2023162"/>
                </a:cubicBezTo>
                <a:cubicBezTo>
                  <a:pt x="4343301" y="2162195"/>
                  <a:pt x="4246381" y="2341703"/>
                  <a:pt x="4298679" y="2489230"/>
                </a:cubicBezTo>
                <a:cubicBezTo>
                  <a:pt x="4350977" y="2636757"/>
                  <a:pt x="4283555" y="2887695"/>
                  <a:pt x="4298679" y="3177741"/>
                </a:cubicBezTo>
                <a:cubicBezTo>
                  <a:pt x="4164079" y="3200374"/>
                  <a:pt x="3958531" y="3154179"/>
                  <a:pt x="3847318" y="3177741"/>
                </a:cubicBezTo>
                <a:cubicBezTo>
                  <a:pt x="3736105" y="3201303"/>
                  <a:pt x="3446183" y="3130530"/>
                  <a:pt x="3224009" y="3177741"/>
                </a:cubicBezTo>
                <a:cubicBezTo>
                  <a:pt x="3001835" y="3224952"/>
                  <a:pt x="2862039" y="3154892"/>
                  <a:pt x="2729661" y="3177741"/>
                </a:cubicBezTo>
                <a:cubicBezTo>
                  <a:pt x="2597283" y="3200590"/>
                  <a:pt x="2467618" y="3169908"/>
                  <a:pt x="2321287" y="3177741"/>
                </a:cubicBezTo>
                <a:cubicBezTo>
                  <a:pt x="2174956" y="3185574"/>
                  <a:pt x="2016318" y="3151850"/>
                  <a:pt x="1912912" y="3177741"/>
                </a:cubicBezTo>
                <a:cubicBezTo>
                  <a:pt x="1809506" y="3203632"/>
                  <a:pt x="1562067" y="3126449"/>
                  <a:pt x="1332590" y="3177741"/>
                </a:cubicBezTo>
                <a:cubicBezTo>
                  <a:pt x="1103113" y="3229033"/>
                  <a:pt x="913856" y="3116358"/>
                  <a:pt x="752269" y="3177741"/>
                </a:cubicBezTo>
                <a:cubicBezTo>
                  <a:pt x="590682" y="3239124"/>
                  <a:pt x="348845" y="3098763"/>
                  <a:pt x="0" y="3177741"/>
                </a:cubicBezTo>
                <a:cubicBezTo>
                  <a:pt x="-27061" y="2986365"/>
                  <a:pt x="1063" y="2855976"/>
                  <a:pt x="0" y="2711672"/>
                </a:cubicBezTo>
                <a:cubicBezTo>
                  <a:pt x="-1063" y="2567368"/>
                  <a:pt x="63219" y="2281824"/>
                  <a:pt x="0" y="2150271"/>
                </a:cubicBezTo>
                <a:cubicBezTo>
                  <a:pt x="-63219" y="2018718"/>
                  <a:pt x="14575" y="1855660"/>
                  <a:pt x="0" y="1620648"/>
                </a:cubicBezTo>
                <a:cubicBezTo>
                  <a:pt x="-14575" y="1385636"/>
                  <a:pt x="18303" y="1369557"/>
                  <a:pt x="0" y="1154579"/>
                </a:cubicBezTo>
                <a:cubicBezTo>
                  <a:pt x="-18303" y="939601"/>
                  <a:pt x="11106" y="747669"/>
                  <a:pt x="0" y="593178"/>
                </a:cubicBezTo>
                <a:cubicBezTo>
                  <a:pt x="-11106" y="438687"/>
                  <a:pt x="6652" y="152452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30982726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FF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CFB037-9DB6-8283-D515-CE0BA783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645" y="285106"/>
            <a:ext cx="3456846" cy="1325563"/>
          </a:xfrm>
        </p:spPr>
        <p:txBody>
          <a:bodyPr/>
          <a:lstStyle/>
          <a:p>
            <a:r>
              <a:rPr lang="es-MX" dirty="0"/>
              <a:t>Operaciones entre vectores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/>
              <p:nvPr/>
            </p:nvSpPr>
            <p:spPr>
              <a:xfrm>
                <a:off x="30110" y="29843"/>
                <a:ext cx="3271985" cy="9044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dirty="0"/>
                  <a:t>Escalar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MX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MX" dirty="0"/>
                  <a:t> </a:t>
                </a:r>
                <a:r>
                  <a:rPr lang="es-MX" b="1" dirty="0"/>
                  <a:t>por</a:t>
                </a:r>
                <a:r>
                  <a:rPr lang="es-MX" dirty="0"/>
                  <a:t>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=5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5(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5(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0" y="29843"/>
                <a:ext cx="3271985" cy="904415"/>
              </a:xfrm>
              <a:prstGeom prst="rect">
                <a:avLst/>
              </a:prstGeom>
              <a:blipFill>
                <a:blip r:embed="rId2"/>
                <a:stretch>
                  <a:fillRect l="-1113" t="-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85E155-8640-73BE-D73E-EA711C8805EC}"/>
                  </a:ext>
                </a:extLst>
              </p:cNvPr>
              <p:cNvSpPr txBox="1"/>
              <p:nvPr/>
            </p:nvSpPr>
            <p:spPr>
              <a:xfrm>
                <a:off x="30110" y="1041172"/>
                <a:ext cx="3728328" cy="836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Suma</a:t>
                </a:r>
                <a:r>
                  <a:rPr lang="es-MX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85E155-8640-73BE-D73E-EA711C880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0" y="1041172"/>
                <a:ext cx="3728328" cy="836832"/>
              </a:xfrm>
              <a:prstGeom prst="rect">
                <a:avLst/>
              </a:prstGeom>
              <a:blipFill>
                <a:blip r:embed="rId3"/>
                <a:stretch>
                  <a:fillRect t="-93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64960D-6FB3-3D50-0FDA-3396771CFE30}"/>
                  </a:ext>
                </a:extLst>
              </p:cNvPr>
              <p:cNvSpPr txBox="1"/>
              <p:nvPr/>
            </p:nvSpPr>
            <p:spPr>
              <a:xfrm>
                <a:off x="7819356" y="30622"/>
                <a:ext cx="4342534" cy="9044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Opuesto</a:t>
                </a:r>
                <a:r>
                  <a:rPr lang="es-MX" dirty="0"/>
                  <a:t> del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(−1)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−1(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−1(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64960D-6FB3-3D50-0FDA-3396771CF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356" y="30622"/>
                <a:ext cx="4342534" cy="904415"/>
              </a:xfrm>
              <a:prstGeom prst="rect">
                <a:avLst/>
              </a:prstGeom>
              <a:blipFill>
                <a:blip r:embed="rId4"/>
                <a:stretch>
                  <a:fillRect t="-2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6D0A07E-16AD-A04C-62E3-2062F9786E2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302095" y="482051"/>
            <a:ext cx="4517261" cy="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F04B16-8AAC-8894-4E6F-759F0FD69A10}"/>
                  </a:ext>
                </a:extLst>
              </p:cNvPr>
              <p:cNvSpPr txBox="1"/>
              <p:nvPr/>
            </p:nvSpPr>
            <p:spPr>
              <a:xfrm>
                <a:off x="6847321" y="1310936"/>
                <a:ext cx="5242141" cy="8358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Resta</a:t>
                </a:r>
                <a:r>
                  <a:rPr lang="es-MX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F04B16-8AAC-8894-4E6F-759F0FD69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321" y="1310936"/>
                <a:ext cx="5242141" cy="835870"/>
              </a:xfrm>
              <a:prstGeom prst="rect">
                <a:avLst/>
              </a:prstGeom>
              <a:blipFill>
                <a:blip r:embed="rId5"/>
                <a:stretch>
                  <a:fillRect t="-93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B111F6D-0942-A645-9FB7-339DAD5DA58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758438" y="1459588"/>
            <a:ext cx="3088883" cy="26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E78DC14-AC5C-6B9A-5A2D-94316AA1A369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9468392" y="935037"/>
            <a:ext cx="522231" cy="375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90E9B6A-D177-BEFB-915E-AEE21EDDEA2A}"/>
                  </a:ext>
                </a:extLst>
              </p:cNvPr>
              <p:cNvSpPr txBox="1"/>
              <p:nvPr/>
            </p:nvSpPr>
            <p:spPr>
              <a:xfrm>
                <a:off x="30110" y="1992409"/>
                <a:ext cx="4176208" cy="8294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Producto Punto</a:t>
                </a:r>
                <a:r>
                  <a:rPr lang="es-MX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90E9B6A-D177-BEFB-915E-AEE21EDDE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0" y="1992409"/>
                <a:ext cx="4176208" cy="829458"/>
              </a:xfrm>
              <a:prstGeom prst="rect">
                <a:avLst/>
              </a:prstGeom>
              <a:blipFill>
                <a:blip r:embed="rId6"/>
                <a:stretch>
                  <a:fillRect l="-728" t="-94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E6C9118-E399-B2F4-CA55-DB42AB6E2788}"/>
                  </a:ext>
                </a:extLst>
              </p:cNvPr>
              <p:cNvSpPr txBox="1"/>
              <p:nvPr/>
            </p:nvSpPr>
            <p:spPr>
              <a:xfrm>
                <a:off x="-40415" y="3299373"/>
                <a:ext cx="5353580" cy="9330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Magnitud </a:t>
                </a:r>
                <a:r>
                  <a:rPr lang="es-MX" dirty="0"/>
                  <a:t>de un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⃗"/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MX" b="1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ra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rad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E6C9118-E399-B2F4-CA55-DB42AB6E2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415" y="3299373"/>
                <a:ext cx="5353580" cy="933012"/>
              </a:xfrm>
              <a:prstGeom prst="rect">
                <a:avLst/>
              </a:prstGeom>
              <a:blipFill>
                <a:blip r:embed="rId7"/>
                <a:stretch>
                  <a:fillRect t="-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EB877CF-E287-41E1-9935-167FDC8527D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2118214" y="2821867"/>
            <a:ext cx="518161" cy="47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F1321FC-A8F1-5401-917B-ABC82D760248}"/>
                  </a:ext>
                </a:extLst>
              </p:cNvPr>
              <p:cNvSpPr txBox="1"/>
              <p:nvPr/>
            </p:nvSpPr>
            <p:spPr>
              <a:xfrm>
                <a:off x="4398392" y="2465175"/>
                <a:ext cx="7793608" cy="110645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Distancia entre</a:t>
                </a:r>
                <a:r>
                  <a:rPr lang="es-MX" dirty="0"/>
                  <a:t>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𝐷𝑖𝑠𝑡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𝑖𝑠𝑡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MX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e>
                      </m:rad>
                    </m:oMath>
                  </m:oMathPara>
                </a14:m>
                <a:endParaRPr lang="es-CO" dirty="0"/>
              </a:p>
              <a:p>
                <a:endParaRPr lang="es-CO" dirty="0"/>
              </a:p>
            </p:txBody>
          </p:sp>
        </mc:Choice>
        <mc:Fallback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F1321FC-A8F1-5401-917B-ABC82D760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392" y="2465175"/>
                <a:ext cx="7793608" cy="1106457"/>
              </a:xfrm>
              <a:prstGeom prst="rect">
                <a:avLst/>
              </a:prstGeom>
              <a:blipFill>
                <a:blip r:embed="rId8"/>
                <a:stretch>
                  <a:fillRect t="-70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C4A85AD8-A3F1-EA17-E295-DAE9FF9A89E4}"/>
              </a:ext>
            </a:extLst>
          </p:cNvPr>
          <p:cNvCxnSpPr>
            <a:cxnSpLocks/>
            <a:stCxn id="22" idx="3"/>
            <a:endCxn id="34" idx="2"/>
          </p:cNvCxnSpPr>
          <p:nvPr/>
        </p:nvCxnSpPr>
        <p:spPr>
          <a:xfrm flipV="1">
            <a:off x="5313165" y="3571632"/>
            <a:ext cx="2982031" cy="194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882FBCDF-DF09-5169-4210-6A22956DFD22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 flipH="1">
            <a:off x="8295196" y="2146806"/>
            <a:ext cx="1173196" cy="318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83BABD46-5BE0-4D86-9E7C-98FD3B2FB291}"/>
                  </a:ext>
                </a:extLst>
              </p:cNvPr>
              <p:cNvSpPr txBox="1"/>
              <p:nvPr/>
            </p:nvSpPr>
            <p:spPr>
              <a:xfrm>
                <a:off x="497941" y="4410383"/>
                <a:ext cx="3622145" cy="10339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Vector unitario </a:t>
                </a:r>
                <a:r>
                  <a:rPr lang="es-MX" dirty="0"/>
                  <a:t>de un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83BABD46-5BE0-4D86-9E7C-98FD3B2FB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41" y="4410383"/>
                <a:ext cx="3622145" cy="1033937"/>
              </a:xfrm>
              <a:prstGeom prst="rect">
                <a:avLst/>
              </a:prstGeom>
              <a:blipFill>
                <a:blip r:embed="rId9"/>
                <a:stretch>
                  <a:fillRect l="-671" t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EFF15872-9258-09B0-80AA-799D344A7C13}"/>
              </a:ext>
            </a:extLst>
          </p:cNvPr>
          <p:cNvCxnSpPr>
            <a:cxnSpLocks/>
            <a:stCxn id="22" idx="2"/>
            <a:endCxn id="69" idx="0"/>
          </p:cNvCxnSpPr>
          <p:nvPr/>
        </p:nvCxnSpPr>
        <p:spPr>
          <a:xfrm flipH="1">
            <a:off x="2309014" y="4232385"/>
            <a:ext cx="327361" cy="177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03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ángulo 91">
            <a:extLst>
              <a:ext uri="{FF2B5EF4-FFF2-40B4-BE49-F238E27FC236}">
                <a16:creationId xmlns:a16="http://schemas.microsoft.com/office/drawing/2014/main" id="{10C1338A-A650-35DA-85A2-7E2E5637E066}"/>
              </a:ext>
            </a:extLst>
          </p:cNvPr>
          <p:cNvSpPr/>
          <p:nvPr/>
        </p:nvSpPr>
        <p:spPr>
          <a:xfrm>
            <a:off x="30110" y="-77071"/>
            <a:ext cx="4298679" cy="3177741"/>
          </a:xfrm>
          <a:custGeom>
            <a:avLst/>
            <a:gdLst>
              <a:gd name="connsiteX0" fmla="*/ 0 w 4298679"/>
              <a:gd name="connsiteY0" fmla="*/ 0 h 3177741"/>
              <a:gd name="connsiteX1" fmla="*/ 580322 w 4298679"/>
              <a:gd name="connsiteY1" fmla="*/ 0 h 3177741"/>
              <a:gd name="connsiteX2" fmla="*/ 1117657 w 4298679"/>
              <a:gd name="connsiteY2" fmla="*/ 0 h 3177741"/>
              <a:gd name="connsiteX3" fmla="*/ 1740965 w 4298679"/>
              <a:gd name="connsiteY3" fmla="*/ 0 h 3177741"/>
              <a:gd name="connsiteX4" fmla="*/ 2321287 w 4298679"/>
              <a:gd name="connsiteY4" fmla="*/ 0 h 3177741"/>
              <a:gd name="connsiteX5" fmla="*/ 2815635 w 4298679"/>
              <a:gd name="connsiteY5" fmla="*/ 0 h 3177741"/>
              <a:gd name="connsiteX6" fmla="*/ 3395956 w 4298679"/>
              <a:gd name="connsiteY6" fmla="*/ 0 h 3177741"/>
              <a:gd name="connsiteX7" fmla="*/ 4298679 w 4298679"/>
              <a:gd name="connsiteY7" fmla="*/ 0 h 3177741"/>
              <a:gd name="connsiteX8" fmla="*/ 4298679 w 4298679"/>
              <a:gd name="connsiteY8" fmla="*/ 529624 h 3177741"/>
              <a:gd name="connsiteX9" fmla="*/ 4298679 w 4298679"/>
              <a:gd name="connsiteY9" fmla="*/ 995692 h 3177741"/>
              <a:gd name="connsiteX10" fmla="*/ 4298679 w 4298679"/>
              <a:gd name="connsiteY10" fmla="*/ 1461761 h 3177741"/>
              <a:gd name="connsiteX11" fmla="*/ 4298679 w 4298679"/>
              <a:gd name="connsiteY11" fmla="*/ 2023162 h 3177741"/>
              <a:gd name="connsiteX12" fmla="*/ 4298679 w 4298679"/>
              <a:gd name="connsiteY12" fmla="*/ 2489230 h 3177741"/>
              <a:gd name="connsiteX13" fmla="*/ 4298679 w 4298679"/>
              <a:gd name="connsiteY13" fmla="*/ 3177741 h 3177741"/>
              <a:gd name="connsiteX14" fmla="*/ 3847318 w 4298679"/>
              <a:gd name="connsiteY14" fmla="*/ 3177741 h 3177741"/>
              <a:gd name="connsiteX15" fmla="*/ 3224009 w 4298679"/>
              <a:gd name="connsiteY15" fmla="*/ 3177741 h 3177741"/>
              <a:gd name="connsiteX16" fmla="*/ 2729661 w 4298679"/>
              <a:gd name="connsiteY16" fmla="*/ 3177741 h 3177741"/>
              <a:gd name="connsiteX17" fmla="*/ 2321287 w 4298679"/>
              <a:gd name="connsiteY17" fmla="*/ 3177741 h 3177741"/>
              <a:gd name="connsiteX18" fmla="*/ 1912912 w 4298679"/>
              <a:gd name="connsiteY18" fmla="*/ 3177741 h 3177741"/>
              <a:gd name="connsiteX19" fmla="*/ 1332590 w 4298679"/>
              <a:gd name="connsiteY19" fmla="*/ 3177741 h 3177741"/>
              <a:gd name="connsiteX20" fmla="*/ 752269 w 4298679"/>
              <a:gd name="connsiteY20" fmla="*/ 3177741 h 3177741"/>
              <a:gd name="connsiteX21" fmla="*/ 0 w 4298679"/>
              <a:gd name="connsiteY21" fmla="*/ 3177741 h 3177741"/>
              <a:gd name="connsiteX22" fmla="*/ 0 w 4298679"/>
              <a:gd name="connsiteY22" fmla="*/ 2711672 h 3177741"/>
              <a:gd name="connsiteX23" fmla="*/ 0 w 4298679"/>
              <a:gd name="connsiteY23" fmla="*/ 2150271 h 3177741"/>
              <a:gd name="connsiteX24" fmla="*/ 0 w 4298679"/>
              <a:gd name="connsiteY24" fmla="*/ 1620648 h 3177741"/>
              <a:gd name="connsiteX25" fmla="*/ 0 w 4298679"/>
              <a:gd name="connsiteY25" fmla="*/ 1154579 h 3177741"/>
              <a:gd name="connsiteX26" fmla="*/ 0 w 4298679"/>
              <a:gd name="connsiteY26" fmla="*/ 593178 h 3177741"/>
              <a:gd name="connsiteX27" fmla="*/ 0 w 4298679"/>
              <a:gd name="connsiteY27" fmla="*/ 0 h 3177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298679" h="3177741" extrusionOk="0">
                <a:moveTo>
                  <a:pt x="0" y="0"/>
                </a:moveTo>
                <a:cubicBezTo>
                  <a:pt x="200415" y="-11458"/>
                  <a:pt x="305873" y="16512"/>
                  <a:pt x="580322" y="0"/>
                </a:cubicBezTo>
                <a:cubicBezTo>
                  <a:pt x="854771" y="-16512"/>
                  <a:pt x="909801" y="3716"/>
                  <a:pt x="1117657" y="0"/>
                </a:cubicBezTo>
                <a:cubicBezTo>
                  <a:pt x="1325513" y="-3716"/>
                  <a:pt x="1580482" y="9297"/>
                  <a:pt x="1740965" y="0"/>
                </a:cubicBezTo>
                <a:cubicBezTo>
                  <a:pt x="1901448" y="-9297"/>
                  <a:pt x="2167150" y="15357"/>
                  <a:pt x="2321287" y="0"/>
                </a:cubicBezTo>
                <a:cubicBezTo>
                  <a:pt x="2475424" y="-15357"/>
                  <a:pt x="2654163" y="8447"/>
                  <a:pt x="2815635" y="0"/>
                </a:cubicBezTo>
                <a:cubicBezTo>
                  <a:pt x="2977107" y="-8447"/>
                  <a:pt x="3151185" y="1307"/>
                  <a:pt x="3395956" y="0"/>
                </a:cubicBezTo>
                <a:cubicBezTo>
                  <a:pt x="3640727" y="-1307"/>
                  <a:pt x="3884450" y="86075"/>
                  <a:pt x="4298679" y="0"/>
                </a:cubicBezTo>
                <a:cubicBezTo>
                  <a:pt x="4315441" y="201919"/>
                  <a:pt x="4249722" y="315798"/>
                  <a:pt x="4298679" y="529624"/>
                </a:cubicBezTo>
                <a:cubicBezTo>
                  <a:pt x="4347636" y="743450"/>
                  <a:pt x="4279390" y="853383"/>
                  <a:pt x="4298679" y="995692"/>
                </a:cubicBezTo>
                <a:cubicBezTo>
                  <a:pt x="4317968" y="1138001"/>
                  <a:pt x="4287408" y="1255330"/>
                  <a:pt x="4298679" y="1461761"/>
                </a:cubicBezTo>
                <a:cubicBezTo>
                  <a:pt x="4309950" y="1668192"/>
                  <a:pt x="4254057" y="1884129"/>
                  <a:pt x="4298679" y="2023162"/>
                </a:cubicBezTo>
                <a:cubicBezTo>
                  <a:pt x="4343301" y="2162195"/>
                  <a:pt x="4246381" y="2341703"/>
                  <a:pt x="4298679" y="2489230"/>
                </a:cubicBezTo>
                <a:cubicBezTo>
                  <a:pt x="4350977" y="2636757"/>
                  <a:pt x="4283555" y="2887695"/>
                  <a:pt x="4298679" y="3177741"/>
                </a:cubicBezTo>
                <a:cubicBezTo>
                  <a:pt x="4164079" y="3200374"/>
                  <a:pt x="3958531" y="3154179"/>
                  <a:pt x="3847318" y="3177741"/>
                </a:cubicBezTo>
                <a:cubicBezTo>
                  <a:pt x="3736105" y="3201303"/>
                  <a:pt x="3446183" y="3130530"/>
                  <a:pt x="3224009" y="3177741"/>
                </a:cubicBezTo>
                <a:cubicBezTo>
                  <a:pt x="3001835" y="3224952"/>
                  <a:pt x="2862039" y="3154892"/>
                  <a:pt x="2729661" y="3177741"/>
                </a:cubicBezTo>
                <a:cubicBezTo>
                  <a:pt x="2597283" y="3200590"/>
                  <a:pt x="2467618" y="3169908"/>
                  <a:pt x="2321287" y="3177741"/>
                </a:cubicBezTo>
                <a:cubicBezTo>
                  <a:pt x="2174956" y="3185574"/>
                  <a:pt x="2016318" y="3151850"/>
                  <a:pt x="1912912" y="3177741"/>
                </a:cubicBezTo>
                <a:cubicBezTo>
                  <a:pt x="1809506" y="3203632"/>
                  <a:pt x="1562067" y="3126449"/>
                  <a:pt x="1332590" y="3177741"/>
                </a:cubicBezTo>
                <a:cubicBezTo>
                  <a:pt x="1103113" y="3229033"/>
                  <a:pt x="913856" y="3116358"/>
                  <a:pt x="752269" y="3177741"/>
                </a:cubicBezTo>
                <a:cubicBezTo>
                  <a:pt x="590682" y="3239124"/>
                  <a:pt x="348845" y="3098763"/>
                  <a:pt x="0" y="3177741"/>
                </a:cubicBezTo>
                <a:cubicBezTo>
                  <a:pt x="-27061" y="2986365"/>
                  <a:pt x="1063" y="2855976"/>
                  <a:pt x="0" y="2711672"/>
                </a:cubicBezTo>
                <a:cubicBezTo>
                  <a:pt x="-1063" y="2567368"/>
                  <a:pt x="63219" y="2281824"/>
                  <a:pt x="0" y="2150271"/>
                </a:cubicBezTo>
                <a:cubicBezTo>
                  <a:pt x="-63219" y="2018718"/>
                  <a:pt x="14575" y="1855660"/>
                  <a:pt x="0" y="1620648"/>
                </a:cubicBezTo>
                <a:cubicBezTo>
                  <a:pt x="-14575" y="1385636"/>
                  <a:pt x="18303" y="1369557"/>
                  <a:pt x="0" y="1154579"/>
                </a:cubicBezTo>
                <a:cubicBezTo>
                  <a:pt x="-18303" y="939601"/>
                  <a:pt x="11106" y="747669"/>
                  <a:pt x="0" y="593178"/>
                </a:cubicBezTo>
                <a:cubicBezTo>
                  <a:pt x="-11106" y="438687"/>
                  <a:pt x="6652" y="152452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30982726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FF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CFB037-9DB6-8283-D515-CE0BA783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645" y="285106"/>
            <a:ext cx="3456846" cy="1325563"/>
          </a:xfrm>
        </p:spPr>
        <p:txBody>
          <a:bodyPr/>
          <a:lstStyle/>
          <a:p>
            <a:r>
              <a:rPr lang="es-MX" dirty="0"/>
              <a:t>Operaciones entre vectores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/>
              <p:nvPr/>
            </p:nvSpPr>
            <p:spPr>
              <a:xfrm>
                <a:off x="30110" y="29843"/>
                <a:ext cx="3271985" cy="9044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dirty="0"/>
                  <a:t>Escalar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MX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MX" dirty="0"/>
                  <a:t> </a:t>
                </a:r>
                <a:r>
                  <a:rPr lang="es-MX" b="1" dirty="0"/>
                  <a:t>por</a:t>
                </a:r>
                <a:r>
                  <a:rPr lang="es-MX" dirty="0"/>
                  <a:t>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=5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5(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5(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0" y="29843"/>
                <a:ext cx="3271985" cy="904415"/>
              </a:xfrm>
              <a:prstGeom prst="rect">
                <a:avLst/>
              </a:prstGeom>
              <a:blipFill>
                <a:blip r:embed="rId2"/>
                <a:stretch>
                  <a:fillRect l="-1113" t="-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85E155-8640-73BE-D73E-EA711C8805EC}"/>
                  </a:ext>
                </a:extLst>
              </p:cNvPr>
              <p:cNvSpPr txBox="1"/>
              <p:nvPr/>
            </p:nvSpPr>
            <p:spPr>
              <a:xfrm>
                <a:off x="30110" y="1041172"/>
                <a:ext cx="3728328" cy="836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Suma</a:t>
                </a:r>
                <a:r>
                  <a:rPr lang="es-MX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85E155-8640-73BE-D73E-EA711C880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0" y="1041172"/>
                <a:ext cx="3728328" cy="836832"/>
              </a:xfrm>
              <a:prstGeom prst="rect">
                <a:avLst/>
              </a:prstGeom>
              <a:blipFill>
                <a:blip r:embed="rId3"/>
                <a:stretch>
                  <a:fillRect t="-93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64960D-6FB3-3D50-0FDA-3396771CFE30}"/>
                  </a:ext>
                </a:extLst>
              </p:cNvPr>
              <p:cNvSpPr txBox="1"/>
              <p:nvPr/>
            </p:nvSpPr>
            <p:spPr>
              <a:xfrm>
                <a:off x="7819356" y="30622"/>
                <a:ext cx="4342534" cy="9044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Opuesto</a:t>
                </a:r>
                <a:r>
                  <a:rPr lang="es-MX" dirty="0"/>
                  <a:t> del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(−1)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−1(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−1(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64960D-6FB3-3D50-0FDA-3396771CF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356" y="30622"/>
                <a:ext cx="4342534" cy="904415"/>
              </a:xfrm>
              <a:prstGeom prst="rect">
                <a:avLst/>
              </a:prstGeom>
              <a:blipFill>
                <a:blip r:embed="rId4"/>
                <a:stretch>
                  <a:fillRect t="-2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6D0A07E-16AD-A04C-62E3-2062F9786E2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302095" y="482051"/>
            <a:ext cx="4517261" cy="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F04B16-8AAC-8894-4E6F-759F0FD69A10}"/>
                  </a:ext>
                </a:extLst>
              </p:cNvPr>
              <p:cNvSpPr txBox="1"/>
              <p:nvPr/>
            </p:nvSpPr>
            <p:spPr>
              <a:xfrm>
                <a:off x="6847321" y="1310936"/>
                <a:ext cx="5242141" cy="8358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Resta</a:t>
                </a:r>
                <a:r>
                  <a:rPr lang="es-MX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F04B16-8AAC-8894-4E6F-759F0FD69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321" y="1310936"/>
                <a:ext cx="5242141" cy="835870"/>
              </a:xfrm>
              <a:prstGeom prst="rect">
                <a:avLst/>
              </a:prstGeom>
              <a:blipFill>
                <a:blip r:embed="rId5"/>
                <a:stretch>
                  <a:fillRect t="-93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B111F6D-0942-A645-9FB7-339DAD5DA58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758438" y="1459588"/>
            <a:ext cx="3088883" cy="26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E78DC14-AC5C-6B9A-5A2D-94316AA1A369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9468392" y="935037"/>
            <a:ext cx="522231" cy="375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90E9B6A-D177-BEFB-915E-AEE21EDDEA2A}"/>
                  </a:ext>
                </a:extLst>
              </p:cNvPr>
              <p:cNvSpPr txBox="1"/>
              <p:nvPr/>
            </p:nvSpPr>
            <p:spPr>
              <a:xfrm>
                <a:off x="30110" y="1992409"/>
                <a:ext cx="4176208" cy="8294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Producto Punto</a:t>
                </a:r>
                <a:r>
                  <a:rPr lang="es-MX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90E9B6A-D177-BEFB-915E-AEE21EDDE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0" y="1992409"/>
                <a:ext cx="4176208" cy="829458"/>
              </a:xfrm>
              <a:prstGeom prst="rect">
                <a:avLst/>
              </a:prstGeom>
              <a:blipFill>
                <a:blip r:embed="rId6"/>
                <a:stretch>
                  <a:fillRect l="-728" t="-94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E6C9118-E399-B2F4-CA55-DB42AB6E2788}"/>
                  </a:ext>
                </a:extLst>
              </p:cNvPr>
              <p:cNvSpPr txBox="1"/>
              <p:nvPr/>
            </p:nvSpPr>
            <p:spPr>
              <a:xfrm>
                <a:off x="-40415" y="3299373"/>
                <a:ext cx="5353580" cy="9330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Magnitud </a:t>
                </a:r>
                <a:r>
                  <a:rPr lang="es-MX" dirty="0"/>
                  <a:t>de un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⃗"/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MX" b="1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ra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rad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E6C9118-E399-B2F4-CA55-DB42AB6E2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415" y="3299373"/>
                <a:ext cx="5353580" cy="933012"/>
              </a:xfrm>
              <a:prstGeom prst="rect">
                <a:avLst/>
              </a:prstGeom>
              <a:blipFill>
                <a:blip r:embed="rId7"/>
                <a:stretch>
                  <a:fillRect t="-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EB877CF-E287-41E1-9935-167FDC8527D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2118214" y="2821867"/>
            <a:ext cx="518161" cy="47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F1321FC-A8F1-5401-917B-ABC82D760248}"/>
                  </a:ext>
                </a:extLst>
              </p:cNvPr>
              <p:cNvSpPr txBox="1"/>
              <p:nvPr/>
            </p:nvSpPr>
            <p:spPr>
              <a:xfrm>
                <a:off x="4398392" y="2465175"/>
                <a:ext cx="7793608" cy="110645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Distancia entre</a:t>
                </a:r>
                <a:r>
                  <a:rPr lang="es-MX" dirty="0"/>
                  <a:t>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𝐷𝑖𝑠𝑡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𝑖𝑠𝑡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MX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e>
                      </m:rad>
                    </m:oMath>
                  </m:oMathPara>
                </a14:m>
                <a:endParaRPr lang="es-CO" dirty="0"/>
              </a:p>
              <a:p>
                <a:endParaRPr lang="es-CO" dirty="0"/>
              </a:p>
            </p:txBody>
          </p:sp>
        </mc:Choice>
        <mc:Fallback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F1321FC-A8F1-5401-917B-ABC82D760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392" y="2465175"/>
                <a:ext cx="7793608" cy="1106457"/>
              </a:xfrm>
              <a:prstGeom prst="rect">
                <a:avLst/>
              </a:prstGeom>
              <a:blipFill>
                <a:blip r:embed="rId8"/>
                <a:stretch>
                  <a:fillRect t="-70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C4A85AD8-A3F1-EA17-E295-DAE9FF9A89E4}"/>
              </a:ext>
            </a:extLst>
          </p:cNvPr>
          <p:cNvCxnSpPr>
            <a:cxnSpLocks/>
            <a:stCxn id="22" idx="3"/>
            <a:endCxn id="34" idx="2"/>
          </p:cNvCxnSpPr>
          <p:nvPr/>
        </p:nvCxnSpPr>
        <p:spPr>
          <a:xfrm flipV="1">
            <a:off x="5313165" y="3571632"/>
            <a:ext cx="2982031" cy="194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882FBCDF-DF09-5169-4210-6A22956DFD22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 flipH="1">
            <a:off x="8295196" y="2146806"/>
            <a:ext cx="1173196" cy="318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D3DA5933-F20D-3708-FA35-4322FA768206}"/>
                  </a:ext>
                </a:extLst>
              </p:cNvPr>
              <p:cNvSpPr txBox="1"/>
              <p:nvPr/>
            </p:nvSpPr>
            <p:spPr>
              <a:xfrm>
                <a:off x="5233950" y="4049138"/>
                <a:ext cx="7021987" cy="132940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Ángulo entre</a:t>
                </a:r>
                <a:r>
                  <a:rPr lang="es-MX" dirty="0"/>
                  <a:t>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||</m:t>
                          </m:r>
                          <m:acc>
                            <m:accPr>
                              <m:chr m:val="⃗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MX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MX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MX" i="1" dirty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MX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MX" i="1" dirty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MX" i="1" dirty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den>
                      </m:f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) (</m:t>
                          </m:r>
                          <m:rad>
                            <m:radPr>
                              <m:degHide m:val="on"/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rad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)  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D3DA5933-F20D-3708-FA35-4322FA768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950" y="4049138"/>
                <a:ext cx="7021987" cy="1329403"/>
              </a:xfrm>
              <a:prstGeom prst="rect">
                <a:avLst/>
              </a:prstGeom>
              <a:blipFill>
                <a:blip r:embed="rId9"/>
                <a:stretch>
                  <a:fillRect t="-5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23E42519-07E2-2BD6-D44E-FF4EC7412D2E}"/>
              </a:ext>
            </a:extLst>
          </p:cNvPr>
          <p:cNvCxnSpPr>
            <a:cxnSpLocks/>
            <a:stCxn id="22" idx="3"/>
            <a:endCxn id="64" idx="0"/>
          </p:cNvCxnSpPr>
          <p:nvPr/>
        </p:nvCxnSpPr>
        <p:spPr>
          <a:xfrm>
            <a:off x="5313165" y="3765879"/>
            <a:ext cx="3431779" cy="283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83BABD46-5BE0-4D86-9E7C-98FD3B2FB291}"/>
                  </a:ext>
                </a:extLst>
              </p:cNvPr>
              <p:cNvSpPr txBox="1"/>
              <p:nvPr/>
            </p:nvSpPr>
            <p:spPr>
              <a:xfrm>
                <a:off x="497941" y="4410383"/>
                <a:ext cx="3622145" cy="10339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Vector unitario </a:t>
                </a:r>
                <a:r>
                  <a:rPr lang="es-MX" dirty="0"/>
                  <a:t>de un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83BABD46-5BE0-4D86-9E7C-98FD3B2FB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41" y="4410383"/>
                <a:ext cx="3622145" cy="1033937"/>
              </a:xfrm>
              <a:prstGeom prst="rect">
                <a:avLst/>
              </a:prstGeom>
              <a:blipFill>
                <a:blip r:embed="rId10"/>
                <a:stretch>
                  <a:fillRect l="-671" t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EFF15872-9258-09B0-80AA-799D344A7C13}"/>
              </a:ext>
            </a:extLst>
          </p:cNvPr>
          <p:cNvCxnSpPr>
            <a:cxnSpLocks/>
            <a:stCxn id="22" idx="2"/>
            <a:endCxn id="69" idx="0"/>
          </p:cNvCxnSpPr>
          <p:nvPr/>
        </p:nvCxnSpPr>
        <p:spPr>
          <a:xfrm flipH="1">
            <a:off x="2309014" y="4232385"/>
            <a:ext cx="327361" cy="177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909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ángulo 91">
            <a:extLst>
              <a:ext uri="{FF2B5EF4-FFF2-40B4-BE49-F238E27FC236}">
                <a16:creationId xmlns:a16="http://schemas.microsoft.com/office/drawing/2014/main" id="{10C1338A-A650-35DA-85A2-7E2E5637E066}"/>
              </a:ext>
            </a:extLst>
          </p:cNvPr>
          <p:cNvSpPr/>
          <p:nvPr/>
        </p:nvSpPr>
        <p:spPr>
          <a:xfrm>
            <a:off x="30110" y="-77071"/>
            <a:ext cx="4298679" cy="3177741"/>
          </a:xfrm>
          <a:custGeom>
            <a:avLst/>
            <a:gdLst>
              <a:gd name="connsiteX0" fmla="*/ 0 w 4298679"/>
              <a:gd name="connsiteY0" fmla="*/ 0 h 3177741"/>
              <a:gd name="connsiteX1" fmla="*/ 580322 w 4298679"/>
              <a:gd name="connsiteY1" fmla="*/ 0 h 3177741"/>
              <a:gd name="connsiteX2" fmla="*/ 1117657 w 4298679"/>
              <a:gd name="connsiteY2" fmla="*/ 0 h 3177741"/>
              <a:gd name="connsiteX3" fmla="*/ 1740965 w 4298679"/>
              <a:gd name="connsiteY3" fmla="*/ 0 h 3177741"/>
              <a:gd name="connsiteX4" fmla="*/ 2321287 w 4298679"/>
              <a:gd name="connsiteY4" fmla="*/ 0 h 3177741"/>
              <a:gd name="connsiteX5" fmla="*/ 2815635 w 4298679"/>
              <a:gd name="connsiteY5" fmla="*/ 0 h 3177741"/>
              <a:gd name="connsiteX6" fmla="*/ 3395956 w 4298679"/>
              <a:gd name="connsiteY6" fmla="*/ 0 h 3177741"/>
              <a:gd name="connsiteX7" fmla="*/ 4298679 w 4298679"/>
              <a:gd name="connsiteY7" fmla="*/ 0 h 3177741"/>
              <a:gd name="connsiteX8" fmla="*/ 4298679 w 4298679"/>
              <a:gd name="connsiteY8" fmla="*/ 529624 h 3177741"/>
              <a:gd name="connsiteX9" fmla="*/ 4298679 w 4298679"/>
              <a:gd name="connsiteY9" fmla="*/ 995692 h 3177741"/>
              <a:gd name="connsiteX10" fmla="*/ 4298679 w 4298679"/>
              <a:gd name="connsiteY10" fmla="*/ 1461761 h 3177741"/>
              <a:gd name="connsiteX11" fmla="*/ 4298679 w 4298679"/>
              <a:gd name="connsiteY11" fmla="*/ 2023162 h 3177741"/>
              <a:gd name="connsiteX12" fmla="*/ 4298679 w 4298679"/>
              <a:gd name="connsiteY12" fmla="*/ 2489230 h 3177741"/>
              <a:gd name="connsiteX13" fmla="*/ 4298679 w 4298679"/>
              <a:gd name="connsiteY13" fmla="*/ 3177741 h 3177741"/>
              <a:gd name="connsiteX14" fmla="*/ 3847318 w 4298679"/>
              <a:gd name="connsiteY14" fmla="*/ 3177741 h 3177741"/>
              <a:gd name="connsiteX15" fmla="*/ 3224009 w 4298679"/>
              <a:gd name="connsiteY15" fmla="*/ 3177741 h 3177741"/>
              <a:gd name="connsiteX16" fmla="*/ 2729661 w 4298679"/>
              <a:gd name="connsiteY16" fmla="*/ 3177741 h 3177741"/>
              <a:gd name="connsiteX17" fmla="*/ 2321287 w 4298679"/>
              <a:gd name="connsiteY17" fmla="*/ 3177741 h 3177741"/>
              <a:gd name="connsiteX18" fmla="*/ 1912912 w 4298679"/>
              <a:gd name="connsiteY18" fmla="*/ 3177741 h 3177741"/>
              <a:gd name="connsiteX19" fmla="*/ 1332590 w 4298679"/>
              <a:gd name="connsiteY19" fmla="*/ 3177741 h 3177741"/>
              <a:gd name="connsiteX20" fmla="*/ 752269 w 4298679"/>
              <a:gd name="connsiteY20" fmla="*/ 3177741 h 3177741"/>
              <a:gd name="connsiteX21" fmla="*/ 0 w 4298679"/>
              <a:gd name="connsiteY21" fmla="*/ 3177741 h 3177741"/>
              <a:gd name="connsiteX22" fmla="*/ 0 w 4298679"/>
              <a:gd name="connsiteY22" fmla="*/ 2711672 h 3177741"/>
              <a:gd name="connsiteX23" fmla="*/ 0 w 4298679"/>
              <a:gd name="connsiteY23" fmla="*/ 2150271 h 3177741"/>
              <a:gd name="connsiteX24" fmla="*/ 0 w 4298679"/>
              <a:gd name="connsiteY24" fmla="*/ 1620648 h 3177741"/>
              <a:gd name="connsiteX25" fmla="*/ 0 w 4298679"/>
              <a:gd name="connsiteY25" fmla="*/ 1154579 h 3177741"/>
              <a:gd name="connsiteX26" fmla="*/ 0 w 4298679"/>
              <a:gd name="connsiteY26" fmla="*/ 593178 h 3177741"/>
              <a:gd name="connsiteX27" fmla="*/ 0 w 4298679"/>
              <a:gd name="connsiteY27" fmla="*/ 0 h 3177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298679" h="3177741" extrusionOk="0">
                <a:moveTo>
                  <a:pt x="0" y="0"/>
                </a:moveTo>
                <a:cubicBezTo>
                  <a:pt x="200415" y="-11458"/>
                  <a:pt x="305873" y="16512"/>
                  <a:pt x="580322" y="0"/>
                </a:cubicBezTo>
                <a:cubicBezTo>
                  <a:pt x="854771" y="-16512"/>
                  <a:pt x="909801" y="3716"/>
                  <a:pt x="1117657" y="0"/>
                </a:cubicBezTo>
                <a:cubicBezTo>
                  <a:pt x="1325513" y="-3716"/>
                  <a:pt x="1580482" y="9297"/>
                  <a:pt x="1740965" y="0"/>
                </a:cubicBezTo>
                <a:cubicBezTo>
                  <a:pt x="1901448" y="-9297"/>
                  <a:pt x="2167150" y="15357"/>
                  <a:pt x="2321287" y="0"/>
                </a:cubicBezTo>
                <a:cubicBezTo>
                  <a:pt x="2475424" y="-15357"/>
                  <a:pt x="2654163" y="8447"/>
                  <a:pt x="2815635" y="0"/>
                </a:cubicBezTo>
                <a:cubicBezTo>
                  <a:pt x="2977107" y="-8447"/>
                  <a:pt x="3151185" y="1307"/>
                  <a:pt x="3395956" y="0"/>
                </a:cubicBezTo>
                <a:cubicBezTo>
                  <a:pt x="3640727" y="-1307"/>
                  <a:pt x="3884450" y="86075"/>
                  <a:pt x="4298679" y="0"/>
                </a:cubicBezTo>
                <a:cubicBezTo>
                  <a:pt x="4315441" y="201919"/>
                  <a:pt x="4249722" y="315798"/>
                  <a:pt x="4298679" y="529624"/>
                </a:cubicBezTo>
                <a:cubicBezTo>
                  <a:pt x="4347636" y="743450"/>
                  <a:pt x="4279390" y="853383"/>
                  <a:pt x="4298679" y="995692"/>
                </a:cubicBezTo>
                <a:cubicBezTo>
                  <a:pt x="4317968" y="1138001"/>
                  <a:pt x="4287408" y="1255330"/>
                  <a:pt x="4298679" y="1461761"/>
                </a:cubicBezTo>
                <a:cubicBezTo>
                  <a:pt x="4309950" y="1668192"/>
                  <a:pt x="4254057" y="1884129"/>
                  <a:pt x="4298679" y="2023162"/>
                </a:cubicBezTo>
                <a:cubicBezTo>
                  <a:pt x="4343301" y="2162195"/>
                  <a:pt x="4246381" y="2341703"/>
                  <a:pt x="4298679" y="2489230"/>
                </a:cubicBezTo>
                <a:cubicBezTo>
                  <a:pt x="4350977" y="2636757"/>
                  <a:pt x="4283555" y="2887695"/>
                  <a:pt x="4298679" y="3177741"/>
                </a:cubicBezTo>
                <a:cubicBezTo>
                  <a:pt x="4164079" y="3200374"/>
                  <a:pt x="3958531" y="3154179"/>
                  <a:pt x="3847318" y="3177741"/>
                </a:cubicBezTo>
                <a:cubicBezTo>
                  <a:pt x="3736105" y="3201303"/>
                  <a:pt x="3446183" y="3130530"/>
                  <a:pt x="3224009" y="3177741"/>
                </a:cubicBezTo>
                <a:cubicBezTo>
                  <a:pt x="3001835" y="3224952"/>
                  <a:pt x="2862039" y="3154892"/>
                  <a:pt x="2729661" y="3177741"/>
                </a:cubicBezTo>
                <a:cubicBezTo>
                  <a:pt x="2597283" y="3200590"/>
                  <a:pt x="2467618" y="3169908"/>
                  <a:pt x="2321287" y="3177741"/>
                </a:cubicBezTo>
                <a:cubicBezTo>
                  <a:pt x="2174956" y="3185574"/>
                  <a:pt x="2016318" y="3151850"/>
                  <a:pt x="1912912" y="3177741"/>
                </a:cubicBezTo>
                <a:cubicBezTo>
                  <a:pt x="1809506" y="3203632"/>
                  <a:pt x="1562067" y="3126449"/>
                  <a:pt x="1332590" y="3177741"/>
                </a:cubicBezTo>
                <a:cubicBezTo>
                  <a:pt x="1103113" y="3229033"/>
                  <a:pt x="913856" y="3116358"/>
                  <a:pt x="752269" y="3177741"/>
                </a:cubicBezTo>
                <a:cubicBezTo>
                  <a:pt x="590682" y="3239124"/>
                  <a:pt x="348845" y="3098763"/>
                  <a:pt x="0" y="3177741"/>
                </a:cubicBezTo>
                <a:cubicBezTo>
                  <a:pt x="-27061" y="2986365"/>
                  <a:pt x="1063" y="2855976"/>
                  <a:pt x="0" y="2711672"/>
                </a:cubicBezTo>
                <a:cubicBezTo>
                  <a:pt x="-1063" y="2567368"/>
                  <a:pt x="63219" y="2281824"/>
                  <a:pt x="0" y="2150271"/>
                </a:cubicBezTo>
                <a:cubicBezTo>
                  <a:pt x="-63219" y="2018718"/>
                  <a:pt x="14575" y="1855660"/>
                  <a:pt x="0" y="1620648"/>
                </a:cubicBezTo>
                <a:cubicBezTo>
                  <a:pt x="-14575" y="1385636"/>
                  <a:pt x="18303" y="1369557"/>
                  <a:pt x="0" y="1154579"/>
                </a:cubicBezTo>
                <a:cubicBezTo>
                  <a:pt x="-18303" y="939601"/>
                  <a:pt x="11106" y="747669"/>
                  <a:pt x="0" y="593178"/>
                </a:cubicBezTo>
                <a:cubicBezTo>
                  <a:pt x="-11106" y="438687"/>
                  <a:pt x="6652" y="152452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30982726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FF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CFB037-9DB6-8283-D515-CE0BA783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645" y="285106"/>
            <a:ext cx="3456846" cy="1325563"/>
          </a:xfrm>
        </p:spPr>
        <p:txBody>
          <a:bodyPr/>
          <a:lstStyle/>
          <a:p>
            <a:r>
              <a:rPr lang="es-MX" dirty="0"/>
              <a:t>Operaciones entre vectores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/>
              <p:nvPr/>
            </p:nvSpPr>
            <p:spPr>
              <a:xfrm>
                <a:off x="30110" y="29843"/>
                <a:ext cx="3271985" cy="9044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dirty="0"/>
                  <a:t>Escalar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MX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MX" dirty="0"/>
                  <a:t> </a:t>
                </a:r>
                <a:r>
                  <a:rPr lang="es-MX" b="1" dirty="0"/>
                  <a:t>por</a:t>
                </a:r>
                <a:r>
                  <a:rPr lang="es-MX" dirty="0"/>
                  <a:t>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=5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5(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5(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0" y="29843"/>
                <a:ext cx="3271985" cy="904415"/>
              </a:xfrm>
              <a:prstGeom prst="rect">
                <a:avLst/>
              </a:prstGeom>
              <a:blipFill>
                <a:blip r:embed="rId2"/>
                <a:stretch>
                  <a:fillRect l="-1113" t="-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85E155-8640-73BE-D73E-EA711C8805EC}"/>
                  </a:ext>
                </a:extLst>
              </p:cNvPr>
              <p:cNvSpPr txBox="1"/>
              <p:nvPr/>
            </p:nvSpPr>
            <p:spPr>
              <a:xfrm>
                <a:off x="30110" y="1041172"/>
                <a:ext cx="3728328" cy="836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Suma</a:t>
                </a:r>
                <a:r>
                  <a:rPr lang="es-MX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85E155-8640-73BE-D73E-EA711C880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0" y="1041172"/>
                <a:ext cx="3728328" cy="836832"/>
              </a:xfrm>
              <a:prstGeom prst="rect">
                <a:avLst/>
              </a:prstGeom>
              <a:blipFill>
                <a:blip r:embed="rId3"/>
                <a:stretch>
                  <a:fillRect t="-93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64960D-6FB3-3D50-0FDA-3396771CFE30}"/>
                  </a:ext>
                </a:extLst>
              </p:cNvPr>
              <p:cNvSpPr txBox="1"/>
              <p:nvPr/>
            </p:nvSpPr>
            <p:spPr>
              <a:xfrm>
                <a:off x="7819356" y="30622"/>
                <a:ext cx="4342534" cy="9044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Opuesto</a:t>
                </a:r>
                <a:r>
                  <a:rPr lang="es-MX" dirty="0"/>
                  <a:t> del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(−1)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−1(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−1(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64960D-6FB3-3D50-0FDA-3396771CF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356" y="30622"/>
                <a:ext cx="4342534" cy="904415"/>
              </a:xfrm>
              <a:prstGeom prst="rect">
                <a:avLst/>
              </a:prstGeom>
              <a:blipFill>
                <a:blip r:embed="rId4"/>
                <a:stretch>
                  <a:fillRect t="-2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6D0A07E-16AD-A04C-62E3-2062F9786E2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302095" y="482051"/>
            <a:ext cx="4517261" cy="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F04B16-8AAC-8894-4E6F-759F0FD69A10}"/>
                  </a:ext>
                </a:extLst>
              </p:cNvPr>
              <p:cNvSpPr txBox="1"/>
              <p:nvPr/>
            </p:nvSpPr>
            <p:spPr>
              <a:xfrm>
                <a:off x="6847321" y="1310936"/>
                <a:ext cx="5242141" cy="8358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Resta</a:t>
                </a:r>
                <a:r>
                  <a:rPr lang="es-MX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F04B16-8AAC-8894-4E6F-759F0FD69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321" y="1310936"/>
                <a:ext cx="5242141" cy="835870"/>
              </a:xfrm>
              <a:prstGeom prst="rect">
                <a:avLst/>
              </a:prstGeom>
              <a:blipFill>
                <a:blip r:embed="rId5"/>
                <a:stretch>
                  <a:fillRect t="-93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B111F6D-0942-A645-9FB7-339DAD5DA58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758438" y="1459588"/>
            <a:ext cx="3088883" cy="26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E78DC14-AC5C-6B9A-5A2D-94316AA1A369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9468392" y="935037"/>
            <a:ext cx="522231" cy="375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90E9B6A-D177-BEFB-915E-AEE21EDDEA2A}"/>
                  </a:ext>
                </a:extLst>
              </p:cNvPr>
              <p:cNvSpPr txBox="1"/>
              <p:nvPr/>
            </p:nvSpPr>
            <p:spPr>
              <a:xfrm>
                <a:off x="30110" y="1992409"/>
                <a:ext cx="4176208" cy="8294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Producto Punto</a:t>
                </a:r>
                <a:r>
                  <a:rPr lang="es-MX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90E9B6A-D177-BEFB-915E-AEE21EDDE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0" y="1992409"/>
                <a:ext cx="4176208" cy="829458"/>
              </a:xfrm>
              <a:prstGeom prst="rect">
                <a:avLst/>
              </a:prstGeom>
              <a:blipFill>
                <a:blip r:embed="rId6"/>
                <a:stretch>
                  <a:fillRect l="-728" t="-94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E6C9118-E399-B2F4-CA55-DB42AB6E2788}"/>
                  </a:ext>
                </a:extLst>
              </p:cNvPr>
              <p:cNvSpPr txBox="1"/>
              <p:nvPr/>
            </p:nvSpPr>
            <p:spPr>
              <a:xfrm>
                <a:off x="-40415" y="3299373"/>
                <a:ext cx="5353580" cy="9330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Magnitud </a:t>
                </a:r>
                <a:r>
                  <a:rPr lang="es-MX" dirty="0"/>
                  <a:t>de un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⃗"/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MX" b="1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ra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rad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E6C9118-E399-B2F4-CA55-DB42AB6E2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415" y="3299373"/>
                <a:ext cx="5353580" cy="933012"/>
              </a:xfrm>
              <a:prstGeom prst="rect">
                <a:avLst/>
              </a:prstGeom>
              <a:blipFill>
                <a:blip r:embed="rId7"/>
                <a:stretch>
                  <a:fillRect t="-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EB877CF-E287-41E1-9935-167FDC8527D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2118214" y="2821867"/>
            <a:ext cx="518161" cy="47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F1321FC-A8F1-5401-917B-ABC82D760248}"/>
                  </a:ext>
                </a:extLst>
              </p:cNvPr>
              <p:cNvSpPr txBox="1"/>
              <p:nvPr/>
            </p:nvSpPr>
            <p:spPr>
              <a:xfrm>
                <a:off x="4398392" y="2465175"/>
                <a:ext cx="7793608" cy="110645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Distancia entre</a:t>
                </a:r>
                <a:r>
                  <a:rPr lang="es-MX" dirty="0"/>
                  <a:t>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𝐷𝑖𝑠𝑡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𝑖𝑠𝑡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MX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e>
                      </m:rad>
                    </m:oMath>
                  </m:oMathPara>
                </a14:m>
                <a:endParaRPr lang="es-CO" dirty="0"/>
              </a:p>
              <a:p>
                <a:endParaRPr lang="es-CO" dirty="0"/>
              </a:p>
            </p:txBody>
          </p:sp>
        </mc:Choice>
        <mc:Fallback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F1321FC-A8F1-5401-917B-ABC82D760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392" y="2465175"/>
                <a:ext cx="7793608" cy="1106457"/>
              </a:xfrm>
              <a:prstGeom prst="rect">
                <a:avLst/>
              </a:prstGeom>
              <a:blipFill>
                <a:blip r:embed="rId8"/>
                <a:stretch>
                  <a:fillRect t="-70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C4A85AD8-A3F1-EA17-E295-DAE9FF9A89E4}"/>
              </a:ext>
            </a:extLst>
          </p:cNvPr>
          <p:cNvCxnSpPr>
            <a:cxnSpLocks/>
            <a:stCxn id="22" idx="3"/>
            <a:endCxn id="34" idx="2"/>
          </p:cNvCxnSpPr>
          <p:nvPr/>
        </p:nvCxnSpPr>
        <p:spPr>
          <a:xfrm flipV="1">
            <a:off x="5313165" y="3571632"/>
            <a:ext cx="2982031" cy="194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882FBCDF-DF09-5169-4210-6A22956DFD22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 flipH="1">
            <a:off x="8295196" y="2146806"/>
            <a:ext cx="1173196" cy="318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D3DA5933-F20D-3708-FA35-4322FA768206}"/>
                  </a:ext>
                </a:extLst>
              </p:cNvPr>
              <p:cNvSpPr txBox="1"/>
              <p:nvPr/>
            </p:nvSpPr>
            <p:spPr>
              <a:xfrm>
                <a:off x="5233950" y="4049138"/>
                <a:ext cx="7021987" cy="132940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Ángulo entre</a:t>
                </a:r>
                <a:r>
                  <a:rPr lang="es-MX" dirty="0"/>
                  <a:t>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||</m:t>
                          </m:r>
                          <m:acc>
                            <m:accPr>
                              <m:chr m:val="⃗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MX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MX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MX" i="1" dirty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MX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MX" i="1" dirty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MX" i="1" dirty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den>
                      </m:f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) (</m:t>
                          </m:r>
                          <m:rad>
                            <m:radPr>
                              <m:degHide m:val="on"/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rad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)  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D3DA5933-F20D-3708-FA35-4322FA768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950" y="4049138"/>
                <a:ext cx="7021987" cy="1329403"/>
              </a:xfrm>
              <a:prstGeom prst="rect">
                <a:avLst/>
              </a:prstGeom>
              <a:blipFill>
                <a:blip r:embed="rId9"/>
                <a:stretch>
                  <a:fillRect t="-5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23E42519-07E2-2BD6-D44E-FF4EC7412D2E}"/>
              </a:ext>
            </a:extLst>
          </p:cNvPr>
          <p:cNvCxnSpPr>
            <a:cxnSpLocks/>
            <a:stCxn id="22" idx="3"/>
            <a:endCxn id="64" idx="0"/>
          </p:cNvCxnSpPr>
          <p:nvPr/>
        </p:nvCxnSpPr>
        <p:spPr>
          <a:xfrm>
            <a:off x="5313165" y="3765879"/>
            <a:ext cx="3431779" cy="283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83BABD46-5BE0-4D86-9E7C-98FD3B2FB291}"/>
                  </a:ext>
                </a:extLst>
              </p:cNvPr>
              <p:cNvSpPr txBox="1"/>
              <p:nvPr/>
            </p:nvSpPr>
            <p:spPr>
              <a:xfrm>
                <a:off x="497941" y="4410383"/>
                <a:ext cx="3622145" cy="10339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Vector unitario </a:t>
                </a:r>
                <a:r>
                  <a:rPr lang="es-MX" dirty="0"/>
                  <a:t>de un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83BABD46-5BE0-4D86-9E7C-98FD3B2FB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41" y="4410383"/>
                <a:ext cx="3622145" cy="1033937"/>
              </a:xfrm>
              <a:prstGeom prst="rect">
                <a:avLst/>
              </a:prstGeom>
              <a:blipFill>
                <a:blip r:embed="rId10"/>
                <a:stretch>
                  <a:fillRect l="-671" t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EFF15872-9258-09B0-80AA-799D344A7C13}"/>
              </a:ext>
            </a:extLst>
          </p:cNvPr>
          <p:cNvCxnSpPr>
            <a:cxnSpLocks/>
            <a:stCxn id="22" idx="2"/>
            <a:endCxn id="69" idx="0"/>
          </p:cNvCxnSpPr>
          <p:nvPr/>
        </p:nvCxnSpPr>
        <p:spPr>
          <a:xfrm flipH="1">
            <a:off x="2309014" y="4232385"/>
            <a:ext cx="327361" cy="177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CuadroTexto 113">
                <a:extLst>
                  <a:ext uri="{FF2B5EF4-FFF2-40B4-BE49-F238E27FC236}">
                    <a16:creationId xmlns:a16="http://schemas.microsoft.com/office/drawing/2014/main" id="{ABB0890A-680A-38F9-1F22-8AFA84669B47}"/>
                  </a:ext>
                </a:extLst>
              </p:cNvPr>
              <p:cNvSpPr txBox="1"/>
              <p:nvPr/>
            </p:nvSpPr>
            <p:spPr>
              <a:xfrm>
                <a:off x="4540490" y="5542790"/>
                <a:ext cx="6445867" cy="12641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dirty="0"/>
                  <a:t>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MX" dirty="0"/>
                  <a:t> son </a:t>
                </a:r>
                <a:r>
                  <a:rPr lang="es-MX" b="1" dirty="0"/>
                  <a:t>ortogonales</a:t>
                </a:r>
                <a:r>
                  <a:rPr lang="es-MX" dirty="0"/>
                  <a:t> si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MX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dirty="0"/>
                  <a:t>0, </a:t>
                </a:r>
              </a:p>
              <a:p>
                <a:pPr algn="ctr"/>
                <a:r>
                  <a:rPr lang="es-MX" dirty="0"/>
                  <a:t>i.e. los vectores son perpendiculares</a:t>
                </a: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𝑂𝑟𝑡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MX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s-MX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MX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MX" b="0" i="1" dirty="0" smtClean="0">
                                <a:latin typeface="Cambria Math" panose="02040503050406030204" pitchFamily="18" charset="0"/>
                              </a:rPr>
                              <m:t>𝑉𝑒𝑟𝑑𝑎𝑑𝑒𝑟𝑜</m:t>
                            </m:r>
                            <m:r>
                              <a:rPr lang="es-MX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b="0" i="1" dirty="0" smtClean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s-MX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⃗"/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s-MX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s-MX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s-MX" b="0" i="1" dirty="0" smtClean="0">
                                <a:latin typeface="Cambria Math" panose="02040503050406030204" pitchFamily="18" charset="0"/>
                              </a:rPr>
                              <m:t>𝐹𝑎𝑙𝑠𝑜</m:t>
                            </m:r>
                            <m:r>
                              <a:rPr lang="es-MX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i="1" dirty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s-MX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⃗"/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s-MX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s-MX" b="0" i="1" dirty="0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s-MX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s-CO" dirty="0"/>
                  <a:t>    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𝑂𝑟𝑡</m:t>
                    </m:r>
                    <m:d>
                      <m:dPr>
                        <m:ctrlPr>
                          <a:rPr lang="es-MX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MX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s-MX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MX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𝐹𝑎𝑙𝑠𝑜</m:t>
                    </m:r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114" name="CuadroTexto 113">
                <a:extLst>
                  <a:ext uri="{FF2B5EF4-FFF2-40B4-BE49-F238E27FC236}">
                    <a16:creationId xmlns:a16="http://schemas.microsoft.com/office/drawing/2014/main" id="{ABB0890A-680A-38F9-1F22-8AFA84669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490" y="5542790"/>
                <a:ext cx="6445867" cy="1264192"/>
              </a:xfrm>
              <a:prstGeom prst="rect">
                <a:avLst/>
              </a:prstGeom>
              <a:blipFill>
                <a:blip r:embed="rId11"/>
                <a:stretch>
                  <a:fillRect t="-61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2540D2B3-88A0-974E-1A96-8B0311626A87}"/>
              </a:ext>
            </a:extLst>
          </p:cNvPr>
          <p:cNvCxnSpPr>
            <a:stCxn id="64" idx="2"/>
            <a:endCxn id="114" idx="0"/>
          </p:cNvCxnSpPr>
          <p:nvPr/>
        </p:nvCxnSpPr>
        <p:spPr>
          <a:xfrm flipH="1">
            <a:off x="7763424" y="5378541"/>
            <a:ext cx="981520" cy="16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646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FC305-8F90-BEAB-3D65-242F970B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Espacio generado por un sólo vector (diferente del vector cero)</a:t>
            </a:r>
            <a:endParaRPr lang="es-CO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0396344-F5EC-AEC6-32FD-27923283F877}"/>
              </a:ext>
            </a:extLst>
          </p:cNvPr>
          <p:cNvCxnSpPr/>
          <p:nvPr/>
        </p:nvCxnSpPr>
        <p:spPr>
          <a:xfrm>
            <a:off x="823426" y="5033414"/>
            <a:ext cx="4323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19AE0285-57C1-BE86-5D9D-86CC1E9F9083}"/>
              </a:ext>
            </a:extLst>
          </p:cNvPr>
          <p:cNvCxnSpPr/>
          <p:nvPr/>
        </p:nvCxnSpPr>
        <p:spPr>
          <a:xfrm flipV="1">
            <a:off x="985779" y="2425710"/>
            <a:ext cx="0" cy="305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0DFC663F-6528-5930-3049-0D73655885FC}"/>
              </a:ext>
            </a:extLst>
          </p:cNvPr>
          <p:cNvSpPr/>
          <p:nvPr/>
        </p:nvSpPr>
        <p:spPr>
          <a:xfrm>
            <a:off x="1369767" y="4743566"/>
            <a:ext cx="143658" cy="174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74D73AE3-A90B-11EF-E313-D20B033090CD}"/>
                  </a:ext>
                </a:extLst>
              </p:cNvPr>
              <p:cNvSpPr/>
              <p:nvPr/>
            </p:nvSpPr>
            <p:spPr>
              <a:xfrm>
                <a:off x="1548488" y="4703398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74D73AE3-A90B-11EF-E313-D20B033090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488" y="4703398"/>
                <a:ext cx="369332" cy="369332"/>
              </a:xfrm>
              <a:prstGeom prst="rect">
                <a:avLst/>
              </a:prstGeom>
              <a:blipFill>
                <a:blip r:embed="rId2"/>
                <a:stretch>
                  <a:fillRect t="-23333" r="-2786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ECC940F-204C-2834-C3C0-CF20F4BC526D}"/>
              </a:ext>
            </a:extLst>
          </p:cNvPr>
          <p:cNvCxnSpPr>
            <a:cxnSpLocks/>
          </p:cNvCxnSpPr>
          <p:nvPr/>
        </p:nvCxnSpPr>
        <p:spPr>
          <a:xfrm flipV="1">
            <a:off x="465442" y="3298432"/>
            <a:ext cx="4948530" cy="1930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A3634D0B-6587-49A2-7C9D-6F9F73EEBD10}"/>
              </a:ext>
            </a:extLst>
          </p:cNvPr>
          <p:cNvSpPr/>
          <p:nvPr/>
        </p:nvSpPr>
        <p:spPr>
          <a:xfrm>
            <a:off x="2303761" y="4362473"/>
            <a:ext cx="143658" cy="174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354F1FC4-110F-D8B6-242E-784B9DFF7C10}"/>
                  </a:ext>
                </a:extLst>
              </p:cNvPr>
              <p:cNvSpPr/>
              <p:nvPr/>
            </p:nvSpPr>
            <p:spPr>
              <a:xfrm>
                <a:off x="2375590" y="4393563"/>
                <a:ext cx="5027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𝑘</m:t>
                      </m:r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354F1FC4-110F-D8B6-242E-784B9DFF7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590" y="4393563"/>
                <a:ext cx="502702" cy="369332"/>
              </a:xfrm>
              <a:prstGeom prst="rect">
                <a:avLst/>
              </a:prstGeom>
              <a:blipFill>
                <a:blip r:embed="rId3"/>
                <a:stretch>
                  <a:fillRect t="-23333" r="-4634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CF228BF-BF52-E7A2-01F4-4324CD6B9F78}"/>
                  </a:ext>
                </a:extLst>
              </p:cNvPr>
              <p:cNvSpPr txBox="1"/>
              <p:nvPr/>
            </p:nvSpPr>
            <p:spPr>
              <a:xfrm rot="20289561">
                <a:off x="2639547" y="3427912"/>
                <a:ext cx="3052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Espacio generado por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s-MX">
                        <a:latin typeface="Cambria Math" panose="02040503050406030204" pitchFamily="18" charset="0"/>
                      </a:rPr>
                      <m:t>G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{"/>
                        <m:endChr m:val="}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CF228BF-BF52-E7A2-01F4-4324CD6B9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89561">
                <a:off x="2639547" y="3427912"/>
                <a:ext cx="3052310" cy="369332"/>
              </a:xfrm>
              <a:prstGeom prst="rect">
                <a:avLst/>
              </a:prstGeom>
              <a:blipFill>
                <a:blip r:embed="rId4"/>
                <a:stretch>
                  <a:fillRect l="-1840" t="-9465" r="-4703" b="-699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1D306D8-2A63-C19A-EA1F-E17DDD77E435}"/>
                  </a:ext>
                </a:extLst>
              </p:cNvPr>
              <p:cNvSpPr txBox="1"/>
              <p:nvPr/>
            </p:nvSpPr>
            <p:spPr>
              <a:xfrm>
                <a:off x="6233772" y="2156090"/>
                <a:ext cx="5492786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400" dirty="0"/>
                  <a:t>El </a:t>
                </a:r>
                <a:r>
                  <a:rPr lang="es-MX" sz="2400" b="1" dirty="0"/>
                  <a:t>espacio generado </a:t>
                </a:r>
                <a:r>
                  <a:rPr lang="es-MX" sz="2400" dirty="0"/>
                  <a:t>por un vector</a:t>
                </a:r>
                <a:r>
                  <a:rPr lang="es-MX" sz="24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MX" sz="2400" dirty="0"/>
                  <a:t> </a:t>
                </a:r>
              </a:p>
              <a:p>
                <a:r>
                  <a:rPr lang="es-MX" sz="2400" dirty="0"/>
                  <a:t>(diferente del vector cero) es el conjunto </a:t>
                </a:r>
              </a:p>
              <a:p>
                <a:r>
                  <a:rPr lang="es-MX" sz="2400" dirty="0"/>
                  <a:t>de múltiplos del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CO" sz="2400" dirty="0"/>
                  <a:t>, lo cual forma </a:t>
                </a:r>
              </a:p>
              <a:p>
                <a:r>
                  <a:rPr lang="es-CO" sz="2400" dirty="0"/>
                  <a:t>una </a:t>
                </a:r>
                <a:r>
                  <a:rPr lang="es-CO" sz="2400" u="sng" dirty="0"/>
                  <a:t>recta</a:t>
                </a:r>
                <a:r>
                  <a:rPr lang="es-CO" sz="2400" dirty="0"/>
                  <a:t> que pasa por el origen. </a:t>
                </a:r>
              </a:p>
              <a:p>
                <a:endParaRPr lang="es-CO" sz="2400" dirty="0"/>
              </a:p>
              <a:p>
                <a:r>
                  <a:rPr lang="es-CO" sz="2400" dirty="0"/>
                  <a:t>Se denota así.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24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acc>
                            <m:accPr>
                              <m:chr m:val="⃗"/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</m:d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1D306D8-2A63-C19A-EA1F-E17DDD77E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772" y="2156090"/>
                <a:ext cx="5492786" cy="2677656"/>
              </a:xfrm>
              <a:prstGeom prst="rect">
                <a:avLst/>
              </a:prstGeom>
              <a:blipFill>
                <a:blip r:embed="rId5"/>
                <a:stretch>
                  <a:fillRect l="-1776" t="-34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951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ralelogramo 41">
            <a:extLst>
              <a:ext uri="{FF2B5EF4-FFF2-40B4-BE49-F238E27FC236}">
                <a16:creationId xmlns:a16="http://schemas.microsoft.com/office/drawing/2014/main" id="{4709BC3A-9B00-38AD-AB80-88480A10AF69}"/>
              </a:ext>
            </a:extLst>
          </p:cNvPr>
          <p:cNvSpPr/>
          <p:nvPr/>
        </p:nvSpPr>
        <p:spPr>
          <a:xfrm rot="20945589">
            <a:off x="318519" y="2454975"/>
            <a:ext cx="5482632" cy="2162663"/>
          </a:xfrm>
          <a:prstGeom prst="parallelogram">
            <a:avLst>
              <a:gd name="adj" fmla="val 10337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BFC305-8F90-BEAB-3D65-242F970B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Espacio generado por dos vectores (linealmente) independientes</a:t>
            </a:r>
            <a:endParaRPr lang="es-CO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0CD558BC-C390-7A8F-2E38-20F763D40FDD}"/>
              </a:ext>
            </a:extLst>
          </p:cNvPr>
          <p:cNvCxnSpPr/>
          <p:nvPr/>
        </p:nvCxnSpPr>
        <p:spPr>
          <a:xfrm>
            <a:off x="389628" y="5126056"/>
            <a:ext cx="4323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8FEEE78-9CD5-6A9B-34B2-8798EBC56DEC}"/>
              </a:ext>
            </a:extLst>
          </p:cNvPr>
          <p:cNvCxnSpPr/>
          <p:nvPr/>
        </p:nvCxnSpPr>
        <p:spPr>
          <a:xfrm flipV="1">
            <a:off x="551981" y="2518352"/>
            <a:ext cx="0" cy="305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ED79EF94-C25D-1812-1F5A-006E84F24244}"/>
                  </a:ext>
                </a:extLst>
              </p:cNvPr>
              <p:cNvSpPr/>
              <p:nvPr/>
            </p:nvSpPr>
            <p:spPr>
              <a:xfrm>
                <a:off x="1379217" y="4810701"/>
                <a:ext cx="4623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ED79EF94-C25D-1812-1F5A-006E84F242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217" y="4810701"/>
                <a:ext cx="462371" cy="369332"/>
              </a:xfrm>
              <a:prstGeom prst="rect">
                <a:avLst/>
              </a:prstGeom>
              <a:blipFill>
                <a:blip r:embed="rId2"/>
                <a:stretch>
                  <a:fillRect t="-22951" r="-2368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07386925-5E7F-F559-A78A-3E1F601E0802}"/>
              </a:ext>
            </a:extLst>
          </p:cNvPr>
          <p:cNvCxnSpPr>
            <a:cxnSpLocks/>
          </p:cNvCxnSpPr>
          <p:nvPr/>
        </p:nvCxnSpPr>
        <p:spPr>
          <a:xfrm flipV="1">
            <a:off x="551981" y="3590282"/>
            <a:ext cx="2436025" cy="152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FC19A10-A5A9-4B3D-2038-8D21C0CE41A4}"/>
              </a:ext>
            </a:extLst>
          </p:cNvPr>
          <p:cNvCxnSpPr>
            <a:cxnSpLocks/>
          </p:cNvCxnSpPr>
          <p:nvPr/>
        </p:nvCxnSpPr>
        <p:spPr>
          <a:xfrm flipV="1">
            <a:off x="567416" y="4577488"/>
            <a:ext cx="1478127" cy="54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628FE876-D0D3-C3E7-3835-8061320ED54D}"/>
                  </a:ext>
                </a:extLst>
              </p:cNvPr>
              <p:cNvSpPr/>
              <p:nvPr/>
            </p:nvSpPr>
            <p:spPr>
              <a:xfrm>
                <a:off x="950764" y="3973589"/>
                <a:ext cx="467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628FE876-D0D3-C3E7-3835-8061320ED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764" y="3973589"/>
                <a:ext cx="467692" cy="369332"/>
              </a:xfrm>
              <a:prstGeom prst="rect">
                <a:avLst/>
              </a:prstGeom>
              <a:blipFill>
                <a:blip r:embed="rId3"/>
                <a:stretch>
                  <a:fillRect t="-23333" r="-220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5853BBC0-C25E-08CC-36F4-5A0B2EA4EFDF}"/>
              </a:ext>
            </a:extLst>
          </p:cNvPr>
          <p:cNvCxnSpPr>
            <a:cxnSpLocks/>
          </p:cNvCxnSpPr>
          <p:nvPr/>
        </p:nvCxnSpPr>
        <p:spPr>
          <a:xfrm flipV="1">
            <a:off x="544334" y="4366832"/>
            <a:ext cx="742483" cy="75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B3ADBC8-EDD5-5274-BFC2-54353E0D5FA1}"/>
              </a:ext>
            </a:extLst>
          </p:cNvPr>
          <p:cNvCxnSpPr>
            <a:cxnSpLocks/>
          </p:cNvCxnSpPr>
          <p:nvPr/>
        </p:nvCxnSpPr>
        <p:spPr>
          <a:xfrm flipV="1">
            <a:off x="2119917" y="3576487"/>
            <a:ext cx="945043" cy="95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58F6D1A7-398C-4767-6916-A53E5141251D}"/>
                  </a:ext>
                </a:extLst>
              </p:cNvPr>
              <p:cNvSpPr/>
              <p:nvPr/>
            </p:nvSpPr>
            <p:spPr>
              <a:xfrm>
                <a:off x="2043261" y="4537843"/>
                <a:ext cx="691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58F6D1A7-398C-4767-6916-A53E514125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261" y="4537843"/>
                <a:ext cx="691023" cy="369332"/>
              </a:xfrm>
              <a:prstGeom prst="rect">
                <a:avLst/>
              </a:prstGeom>
              <a:blipFill>
                <a:blip r:embed="rId4"/>
                <a:stretch>
                  <a:fillRect t="-22951" r="-2368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F0A5A8A9-CBE3-A39B-8599-F734ED9B14BB}"/>
                  </a:ext>
                </a:extLst>
              </p:cNvPr>
              <p:cNvSpPr/>
              <p:nvPr/>
            </p:nvSpPr>
            <p:spPr>
              <a:xfrm>
                <a:off x="3064667" y="3118117"/>
                <a:ext cx="12705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F0A5A8A9-CBE3-A39B-8599-F734ED9B1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67" y="3118117"/>
                <a:ext cx="1270541" cy="369332"/>
              </a:xfrm>
              <a:prstGeom prst="rect">
                <a:avLst/>
              </a:prstGeom>
              <a:blipFill>
                <a:blip r:embed="rId5"/>
                <a:stretch>
                  <a:fillRect t="-23333" r="-13942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uerda 31">
            <a:extLst>
              <a:ext uri="{FF2B5EF4-FFF2-40B4-BE49-F238E27FC236}">
                <a16:creationId xmlns:a16="http://schemas.microsoft.com/office/drawing/2014/main" id="{1B92146A-CF60-6B74-7495-F30BFB3B4907}"/>
              </a:ext>
            </a:extLst>
          </p:cNvPr>
          <p:cNvSpPr/>
          <p:nvPr/>
        </p:nvSpPr>
        <p:spPr>
          <a:xfrm>
            <a:off x="1269889" y="4217076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Cuerda 32">
            <a:extLst>
              <a:ext uri="{FF2B5EF4-FFF2-40B4-BE49-F238E27FC236}">
                <a16:creationId xmlns:a16="http://schemas.microsoft.com/office/drawing/2014/main" id="{0E41DD87-DCC1-627B-2440-FDDF63689740}"/>
              </a:ext>
            </a:extLst>
          </p:cNvPr>
          <p:cNvSpPr/>
          <p:nvPr/>
        </p:nvSpPr>
        <p:spPr>
          <a:xfrm>
            <a:off x="1433558" y="4694463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3FBA0A79-2FA2-2FA4-3657-975E115D2320}"/>
              </a:ext>
            </a:extLst>
          </p:cNvPr>
          <p:cNvCxnSpPr>
            <a:cxnSpLocks/>
          </p:cNvCxnSpPr>
          <p:nvPr/>
        </p:nvCxnSpPr>
        <p:spPr>
          <a:xfrm flipV="1">
            <a:off x="544044" y="4783986"/>
            <a:ext cx="877203" cy="32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erda 34">
            <a:extLst>
              <a:ext uri="{FF2B5EF4-FFF2-40B4-BE49-F238E27FC236}">
                <a16:creationId xmlns:a16="http://schemas.microsoft.com/office/drawing/2014/main" id="{BCF5C995-4599-68EE-0721-11DDE112A0BC}"/>
              </a:ext>
            </a:extLst>
          </p:cNvPr>
          <p:cNvSpPr/>
          <p:nvPr/>
        </p:nvSpPr>
        <p:spPr>
          <a:xfrm>
            <a:off x="2079706" y="4459208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erda 35">
            <a:extLst>
              <a:ext uri="{FF2B5EF4-FFF2-40B4-BE49-F238E27FC236}">
                <a16:creationId xmlns:a16="http://schemas.microsoft.com/office/drawing/2014/main" id="{C98191DE-B299-8562-A6C0-082F82FAE700}"/>
              </a:ext>
            </a:extLst>
          </p:cNvPr>
          <p:cNvSpPr/>
          <p:nvPr/>
        </p:nvSpPr>
        <p:spPr>
          <a:xfrm>
            <a:off x="2983409" y="3416903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7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70412027-7DFD-C97D-A774-F71356C1E2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755359">
              <a:off x="2886313" y="3242715"/>
              <a:ext cx="313984" cy="340612"/>
            </p:xfrm>
            <a:graphic>
              <a:graphicData uri="http://schemas.microsoft.com/office/drawing/2017/model3d">
                <am3d:model3d r:embed="rId6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7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70412027-7DFD-C97D-A774-F71356C1E2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9755359">
                <a:off x="2886313" y="3242715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8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DB80C134-2471-3526-A8BD-8B4C72B6BEB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755359">
              <a:off x="2006070" y="4296616"/>
              <a:ext cx="313984" cy="340612"/>
            </p:xfrm>
            <a:graphic>
              <a:graphicData uri="http://schemas.microsoft.com/office/drawing/2017/model3d">
                <am3d:model3d r:embed="rId6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8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DB80C134-2471-3526-A8BD-8B4C72B6BE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9755359">
                <a:off x="2006070" y="4296616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9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07AA909E-1FCF-54B3-9651-ECC68E477BF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755359">
              <a:off x="1382197" y="4526387"/>
              <a:ext cx="313984" cy="340612"/>
            </p:xfrm>
            <a:graphic>
              <a:graphicData uri="http://schemas.microsoft.com/office/drawing/2017/model3d">
                <am3d:model3d r:embed="rId6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9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07AA909E-1FCF-54B3-9651-ECC68E477B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9755359">
                <a:off x="1382197" y="4526387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85B774CD-F404-141A-B67A-D767F23F5ED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755359">
              <a:off x="1211639" y="4068469"/>
              <a:ext cx="313984" cy="340612"/>
            </p:xfrm>
            <a:graphic>
              <a:graphicData uri="http://schemas.microsoft.com/office/drawing/2017/model3d">
                <am3d:model3d r:embed="rId6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85B774CD-F404-141A-B67A-D767F23F5E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9755359">
                <a:off x="1211639" y="4068469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749EB537-9537-DBC6-4DDA-529BED787A26}"/>
                  </a:ext>
                </a:extLst>
              </p:cNvPr>
              <p:cNvSpPr txBox="1"/>
              <p:nvPr/>
            </p:nvSpPr>
            <p:spPr>
              <a:xfrm>
                <a:off x="6233772" y="2156090"/>
                <a:ext cx="6037807" cy="3046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400" dirty="0"/>
                  <a:t>El </a:t>
                </a:r>
                <a:r>
                  <a:rPr lang="es-MX" sz="2400" b="1" dirty="0"/>
                  <a:t>espacio generado </a:t>
                </a:r>
                <a:r>
                  <a:rPr lang="es-MX" sz="2400" dirty="0"/>
                  <a:t>por dos vectores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MX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MX" sz="2400" dirty="0"/>
                  <a:t> (linealmente) independientes</a:t>
                </a:r>
              </a:p>
              <a:p>
                <a:r>
                  <a:rPr lang="es-MX" sz="2400" dirty="0"/>
                  <a:t>es el conjunto de las combinaciones</a:t>
                </a:r>
              </a:p>
              <a:p>
                <a:r>
                  <a:rPr lang="es-MX" sz="2400" dirty="0"/>
                  <a:t>(lineales) de los dos vectores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MX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CO" sz="2400" dirty="0"/>
                  <a:t> </a:t>
                </a:r>
              </a:p>
              <a:p>
                <a:r>
                  <a:rPr lang="es-CO" sz="2400" dirty="0"/>
                  <a:t>Lo cual forma un </a:t>
                </a:r>
                <a:r>
                  <a:rPr lang="es-CO" sz="2400" u="sng" dirty="0"/>
                  <a:t>plano</a:t>
                </a:r>
                <a:r>
                  <a:rPr lang="es-CO" sz="2400" dirty="0"/>
                  <a:t> que pasa por el origen. </a:t>
                </a:r>
              </a:p>
              <a:p>
                <a:endParaRPr lang="es-CO" sz="2400" dirty="0"/>
              </a:p>
              <a:p>
                <a:r>
                  <a:rPr lang="es-CO" sz="2400" dirty="0"/>
                  <a:t>Se denota así.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24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MX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MX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MX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MX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MX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</m:d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749EB537-9537-DBC6-4DDA-529BED787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772" y="2156090"/>
                <a:ext cx="6037807" cy="3046988"/>
              </a:xfrm>
              <a:prstGeom prst="rect">
                <a:avLst/>
              </a:prstGeom>
              <a:blipFill>
                <a:blip r:embed="rId8"/>
                <a:stretch>
                  <a:fillRect l="-1616" t="-1600" r="-60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8F43E5AE-9739-B70D-38D9-388C335E4BB0}"/>
                  </a:ext>
                </a:extLst>
              </p:cNvPr>
              <p:cNvSpPr txBox="1"/>
              <p:nvPr/>
            </p:nvSpPr>
            <p:spPr>
              <a:xfrm rot="20935050">
                <a:off x="1759179" y="2233337"/>
                <a:ext cx="40214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Espacio generado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MX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m:rPr>
                        <m:sty m:val="p"/>
                      </m:rPr>
                      <a:rPr lang="es-MX">
                        <a:latin typeface="Cambria Math" panose="02040503050406030204" pitchFamily="18" charset="0"/>
                      </a:rPr>
                      <m:t>G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{"/>
                        <m:endChr m:val="}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s-MX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MX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8F43E5AE-9739-B70D-38D9-388C335E4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35050">
                <a:off x="1759179" y="2233337"/>
                <a:ext cx="4021486" cy="369332"/>
              </a:xfrm>
              <a:prstGeom prst="rect">
                <a:avLst/>
              </a:prstGeom>
              <a:blipFill>
                <a:blip r:embed="rId9"/>
                <a:stretch>
                  <a:fillRect l="-1212" t="-6952" b="-8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A1C65FE7-E56E-0C87-58D9-2AA4B1F336BB}"/>
              </a:ext>
            </a:extLst>
          </p:cNvPr>
          <p:cNvCxnSpPr>
            <a:cxnSpLocks/>
          </p:cNvCxnSpPr>
          <p:nvPr/>
        </p:nvCxnSpPr>
        <p:spPr>
          <a:xfrm flipV="1">
            <a:off x="570770" y="4101705"/>
            <a:ext cx="945043" cy="95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erda 46">
            <a:extLst>
              <a:ext uri="{FF2B5EF4-FFF2-40B4-BE49-F238E27FC236}">
                <a16:creationId xmlns:a16="http://schemas.microsoft.com/office/drawing/2014/main" id="{3E702C58-78E3-3986-8DC8-19413655BD9D}"/>
              </a:ext>
            </a:extLst>
          </p:cNvPr>
          <p:cNvSpPr/>
          <p:nvPr/>
        </p:nvSpPr>
        <p:spPr>
          <a:xfrm>
            <a:off x="1498100" y="4021085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C5C98CD6-21DA-81FE-B026-861A964CFBAF}"/>
                  </a:ext>
                </a:extLst>
              </p:cNvPr>
              <p:cNvSpPr txBox="1"/>
              <p:nvPr/>
            </p:nvSpPr>
            <p:spPr>
              <a:xfrm>
                <a:off x="1384949" y="3673148"/>
                <a:ext cx="7899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C5C98CD6-21DA-81FE-B026-861A964CF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949" y="3673148"/>
                <a:ext cx="789915" cy="369332"/>
              </a:xfrm>
              <a:prstGeom prst="rect">
                <a:avLst/>
              </a:prstGeom>
              <a:blipFill>
                <a:blip r:embed="rId10"/>
                <a:stretch>
                  <a:fillRect t="-23333" r="-146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612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1D24EF7-D182-4439-9608-B6793C14B1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10209" y="129504"/>
                <a:ext cx="10515600" cy="1325563"/>
              </a:xfrm>
            </p:spPr>
            <p:txBody>
              <a:bodyPr/>
              <a:lstStyle/>
              <a:p>
                <a:pPr algn="ctr"/>
                <a:r>
                  <a:rPr lang="es-CO" dirty="0"/>
                  <a:t>Distancia mínima de un punto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</a:t>
                </a:r>
                <a:br>
                  <a:rPr lang="es-CO" dirty="0"/>
                </a:br>
                <a:r>
                  <a:rPr lang="es-CO" dirty="0"/>
                  <a:t>a la recta generada por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1D24EF7-D182-4439-9608-B6793C14B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0209" y="129504"/>
                <a:ext cx="10515600" cy="1325563"/>
              </a:xfrm>
              <a:blipFill>
                <a:blip r:embed="rId2"/>
                <a:stretch>
                  <a:fillRect t="-13303" b="-2064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8A6F14-B1C9-4DA2-B176-74FD848CE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208" y="1550120"/>
                <a:ext cx="4834235" cy="5046623"/>
              </a:xfrm>
            </p:spPr>
            <p:txBody>
              <a:bodyPr>
                <a:normAutofit/>
              </a:bodyPr>
              <a:lstStyle/>
              <a:p>
                <a:r>
                  <a:rPr lang="es-CO" dirty="0"/>
                  <a:t>Sean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CO" dirty="0"/>
                  <a:t> dos vectores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8A6F14-B1C9-4DA2-B176-74FD848CE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208" y="1550120"/>
                <a:ext cx="4834235" cy="5046623"/>
              </a:xfrm>
              <a:blipFill>
                <a:blip r:embed="rId3"/>
                <a:stretch>
                  <a:fillRect l="-2270" t="-193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5C87BDA-8A57-46F3-8DD2-2DEE2A23D8F9}"/>
              </a:ext>
            </a:extLst>
          </p:cNvPr>
          <p:cNvCxnSpPr/>
          <p:nvPr/>
        </p:nvCxnSpPr>
        <p:spPr>
          <a:xfrm>
            <a:off x="823426" y="5033414"/>
            <a:ext cx="4323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760EA64E-D1F4-4B79-B3F4-2BCD6AB4825C}"/>
              </a:ext>
            </a:extLst>
          </p:cNvPr>
          <p:cNvCxnSpPr/>
          <p:nvPr/>
        </p:nvCxnSpPr>
        <p:spPr>
          <a:xfrm flipV="1">
            <a:off x="985779" y="2425710"/>
            <a:ext cx="0" cy="305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E6C36530-D263-48D9-B206-5E1BFFE3905B}"/>
              </a:ext>
            </a:extLst>
          </p:cNvPr>
          <p:cNvSpPr/>
          <p:nvPr/>
        </p:nvSpPr>
        <p:spPr>
          <a:xfrm>
            <a:off x="2370443" y="4380270"/>
            <a:ext cx="143658" cy="174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2EBB4B8-9308-4A9B-A925-8E189D76CF15}"/>
              </a:ext>
            </a:extLst>
          </p:cNvPr>
          <p:cNvSpPr/>
          <p:nvPr/>
        </p:nvSpPr>
        <p:spPr>
          <a:xfrm>
            <a:off x="3259649" y="2733212"/>
            <a:ext cx="143658" cy="174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83012CA6-5E30-43DC-8E1B-CD12205340D2}"/>
                  </a:ext>
                </a:extLst>
              </p:cNvPr>
              <p:cNvSpPr/>
              <p:nvPr/>
            </p:nvSpPr>
            <p:spPr>
              <a:xfrm>
                <a:off x="2985329" y="2471706"/>
                <a:ext cx="376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83012CA6-5E30-43DC-8E1B-CD1220534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329" y="2471706"/>
                <a:ext cx="3764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61F47D16-11ED-44B3-A62A-DFABB82A396B}"/>
                  </a:ext>
                </a:extLst>
              </p:cNvPr>
              <p:cNvSpPr/>
              <p:nvPr/>
            </p:nvSpPr>
            <p:spPr>
              <a:xfrm>
                <a:off x="2549164" y="4340102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61F47D16-11ED-44B3-A62A-DFABB82A3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164" y="4340102"/>
                <a:ext cx="369332" cy="369332"/>
              </a:xfrm>
              <a:prstGeom prst="rect">
                <a:avLst/>
              </a:prstGeom>
              <a:blipFill>
                <a:blip r:embed="rId5"/>
                <a:stretch>
                  <a:fillRect t="-22951" r="-2786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B4BA6D2-0D19-44CF-AC96-0BF32C6C3491}"/>
              </a:ext>
            </a:extLst>
          </p:cNvPr>
          <p:cNvCxnSpPr>
            <a:cxnSpLocks/>
          </p:cNvCxnSpPr>
          <p:nvPr/>
        </p:nvCxnSpPr>
        <p:spPr>
          <a:xfrm flipV="1">
            <a:off x="465442" y="3685627"/>
            <a:ext cx="3955869" cy="1543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929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1D24EF7-D182-4439-9608-B6793C14B1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10209" y="129504"/>
                <a:ext cx="10515600" cy="1325563"/>
              </a:xfrm>
            </p:spPr>
            <p:txBody>
              <a:bodyPr/>
              <a:lstStyle/>
              <a:p>
                <a:pPr algn="ctr"/>
                <a:r>
                  <a:rPr lang="es-CO" dirty="0"/>
                  <a:t>Distancia mínima de un punto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</a:t>
                </a:r>
                <a:br>
                  <a:rPr lang="es-CO" dirty="0"/>
                </a:br>
                <a:r>
                  <a:rPr lang="es-CO" dirty="0"/>
                  <a:t>a la recta generada por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1D24EF7-D182-4439-9608-B6793C14B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0209" y="129504"/>
                <a:ext cx="10515600" cy="1325563"/>
              </a:xfrm>
              <a:blipFill>
                <a:blip r:embed="rId2"/>
                <a:stretch>
                  <a:fillRect t="-13303" b="-2064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8A6F14-B1C9-4DA2-B176-74FD848CE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209" y="1550120"/>
                <a:ext cx="4323806" cy="5046623"/>
              </a:xfrm>
            </p:spPr>
            <p:txBody>
              <a:bodyPr>
                <a:normAutofit fontScale="92500"/>
              </a:bodyPr>
              <a:lstStyle/>
              <a:p>
                <a:r>
                  <a:rPr lang="es-CO" dirty="0"/>
                  <a:t>Sean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CO" dirty="0"/>
                  <a:t> dos vectores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O" dirty="0"/>
                  <a:t> y sea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dirty="0"/>
                  <a:t>.</a:t>
                </a:r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r>
                  <a:rPr lang="es-CO" dirty="0"/>
                  <a:t>¿Cuál es el valor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O" dirty="0"/>
                  <a:t> para obtener el menor valor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s-CO" dirty="0"/>
                  <a:t>?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8A6F14-B1C9-4DA2-B176-74FD848CE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209" y="1550120"/>
                <a:ext cx="4323806" cy="5046623"/>
              </a:xfrm>
              <a:blipFill>
                <a:blip r:embed="rId3"/>
                <a:stretch>
                  <a:fillRect l="-2257" t="-1812" r="-1128" b="-289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o 29">
            <a:extLst>
              <a:ext uri="{FF2B5EF4-FFF2-40B4-BE49-F238E27FC236}">
                <a16:creationId xmlns:a16="http://schemas.microsoft.com/office/drawing/2014/main" id="{7E10A58F-5DC1-4E1E-8CF0-401869729075}"/>
              </a:ext>
            </a:extLst>
          </p:cNvPr>
          <p:cNvGrpSpPr/>
          <p:nvPr/>
        </p:nvGrpSpPr>
        <p:grpSpPr>
          <a:xfrm>
            <a:off x="465442" y="2425710"/>
            <a:ext cx="4681790" cy="3059326"/>
            <a:chOff x="838200" y="3061576"/>
            <a:chExt cx="4681790" cy="3059326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25C87BDA-8A57-46F3-8DD2-2DEE2A23D8F9}"/>
                </a:ext>
              </a:extLst>
            </p:cNvPr>
            <p:cNvCxnSpPr/>
            <p:nvPr/>
          </p:nvCxnSpPr>
          <p:spPr>
            <a:xfrm>
              <a:off x="1196184" y="5669280"/>
              <a:ext cx="43238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760EA64E-D1F4-4B79-B3F4-2BCD6AB4825C}"/>
                </a:ext>
              </a:extLst>
            </p:cNvPr>
            <p:cNvCxnSpPr/>
            <p:nvPr/>
          </p:nvCxnSpPr>
          <p:spPr>
            <a:xfrm flipV="1">
              <a:off x="1358537" y="3061576"/>
              <a:ext cx="0" cy="3059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6C36530-D263-48D9-B206-5E1BFFE3905B}"/>
                </a:ext>
              </a:extLst>
            </p:cNvPr>
            <p:cNvSpPr/>
            <p:nvPr/>
          </p:nvSpPr>
          <p:spPr>
            <a:xfrm>
              <a:off x="2743201" y="5016136"/>
              <a:ext cx="143658" cy="174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2EBB4B8-9308-4A9B-A925-8E189D76CF15}"/>
                </a:ext>
              </a:extLst>
            </p:cNvPr>
            <p:cNvSpPr/>
            <p:nvPr/>
          </p:nvSpPr>
          <p:spPr>
            <a:xfrm>
              <a:off x="3632407" y="3369078"/>
              <a:ext cx="143658" cy="174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83012CA6-5E30-43DC-8E1B-CD12205340D2}"/>
                    </a:ext>
                  </a:extLst>
                </p:cNvPr>
                <p:cNvSpPr/>
                <p:nvPr/>
              </p:nvSpPr>
              <p:spPr>
                <a:xfrm>
                  <a:off x="3358087" y="3107572"/>
                  <a:ext cx="3764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83012CA6-5E30-43DC-8E1B-CD12205340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8087" y="3107572"/>
                  <a:ext cx="37644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61F47D16-11ED-44B3-A62A-DFABB82A396B}"/>
                    </a:ext>
                  </a:extLst>
                </p:cNvPr>
                <p:cNvSpPr/>
                <p:nvPr/>
              </p:nvSpPr>
              <p:spPr>
                <a:xfrm>
                  <a:off x="2921922" y="4975968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61F47D16-11ED-44B3-A62A-DFABB82A39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1922" y="4975968"/>
                  <a:ext cx="36933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22951" r="-27869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3C28C16B-F456-4BE8-B664-9329059666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4321493"/>
              <a:ext cx="3955869" cy="1543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F58FD47F-BFF1-427E-B5CB-AA1740F64167}"/>
                </a:ext>
              </a:extLst>
            </p:cNvPr>
            <p:cNvCxnSpPr>
              <a:cxnSpLocks/>
              <a:stCxn id="15" idx="5"/>
            </p:cNvCxnSpPr>
            <p:nvPr/>
          </p:nvCxnSpPr>
          <p:spPr>
            <a:xfrm>
              <a:off x="3755027" y="3517703"/>
              <a:ext cx="660219" cy="97592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0529AF3D-474D-46A3-BE0D-3B73E025DDC9}"/>
                    </a:ext>
                  </a:extLst>
                </p:cNvPr>
                <p:cNvSpPr txBox="1"/>
                <p:nvPr/>
              </p:nvSpPr>
              <p:spPr>
                <a:xfrm flipH="1">
                  <a:off x="3632407" y="3707809"/>
                  <a:ext cx="9274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0529AF3D-474D-46A3-BE0D-3B73E025DD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32407" y="3707809"/>
                  <a:ext cx="92746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C1DED111-6DF4-43C2-805B-93C96ABD5EDE}"/>
                    </a:ext>
                  </a:extLst>
                </p:cNvPr>
                <p:cNvSpPr/>
                <p:nvPr/>
              </p:nvSpPr>
              <p:spPr>
                <a:xfrm>
                  <a:off x="4405142" y="4426721"/>
                  <a:ext cx="5027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C1DED111-6DF4-43C2-805B-93C96ABD5E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5142" y="4426721"/>
                  <a:ext cx="502702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3333" r="-4578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4EEAB916-74F7-436F-8A6A-9659CBB543D9}"/>
                </a:ext>
              </a:extLst>
            </p:cNvPr>
            <p:cNvSpPr/>
            <p:nvPr/>
          </p:nvSpPr>
          <p:spPr>
            <a:xfrm>
              <a:off x="4333313" y="4382035"/>
              <a:ext cx="143658" cy="174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4273145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1D24EF7-D182-4439-9608-B6793C14B1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10209" y="129504"/>
                <a:ext cx="10515600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s-CO" dirty="0"/>
                  <a:t>Distancia mínima de un punto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</a:t>
                </a:r>
                <a:br>
                  <a:rPr lang="es-CO" dirty="0"/>
                </a:br>
                <a:r>
                  <a:rPr lang="es-CO" dirty="0"/>
                  <a:t>a la recta generada por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1D24EF7-D182-4439-9608-B6793C14B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0209" y="129504"/>
                <a:ext cx="10515600" cy="1325563"/>
              </a:xfrm>
              <a:blipFill>
                <a:blip r:embed="rId2"/>
                <a:stretch>
                  <a:fillRect t="-13303" b="-2064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8A6F14-B1C9-4DA2-B176-74FD848CE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208" y="1550120"/>
                <a:ext cx="7473179" cy="5046623"/>
              </a:xfrm>
            </p:spPr>
            <p:txBody>
              <a:bodyPr>
                <a:normAutofit/>
              </a:bodyPr>
              <a:lstStyle/>
              <a:p>
                <a:r>
                  <a:rPr lang="es-CO" dirty="0"/>
                  <a:t>Sean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s-CO" dirty="0"/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s-CO" dirty="0"/>
                  <a:t> dos vectores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r>
                  <a:rPr lang="es-CO" dirty="0"/>
                  <a:t>¿Cuál es el valor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O" dirty="0"/>
                  <a:t> para obtener el menor valor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s-CO" dirty="0"/>
                  <a:t>?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8A6F14-B1C9-4DA2-B176-74FD848CE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208" y="1550120"/>
                <a:ext cx="7473179" cy="5046623"/>
              </a:xfrm>
              <a:blipFill>
                <a:blip r:embed="rId3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o 29">
            <a:extLst>
              <a:ext uri="{FF2B5EF4-FFF2-40B4-BE49-F238E27FC236}">
                <a16:creationId xmlns:a16="http://schemas.microsoft.com/office/drawing/2014/main" id="{7E10A58F-5DC1-4E1E-8CF0-401869729075}"/>
              </a:ext>
            </a:extLst>
          </p:cNvPr>
          <p:cNvGrpSpPr/>
          <p:nvPr/>
        </p:nvGrpSpPr>
        <p:grpSpPr>
          <a:xfrm>
            <a:off x="465442" y="2425710"/>
            <a:ext cx="4681790" cy="3059326"/>
            <a:chOff x="838200" y="3061576"/>
            <a:chExt cx="4681790" cy="3059326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25C87BDA-8A57-46F3-8DD2-2DEE2A23D8F9}"/>
                </a:ext>
              </a:extLst>
            </p:cNvPr>
            <p:cNvCxnSpPr/>
            <p:nvPr/>
          </p:nvCxnSpPr>
          <p:spPr>
            <a:xfrm>
              <a:off x="1196184" y="5669280"/>
              <a:ext cx="43238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760EA64E-D1F4-4B79-B3F4-2BCD6AB4825C}"/>
                </a:ext>
              </a:extLst>
            </p:cNvPr>
            <p:cNvCxnSpPr/>
            <p:nvPr/>
          </p:nvCxnSpPr>
          <p:spPr>
            <a:xfrm flipV="1">
              <a:off x="1358537" y="3061576"/>
              <a:ext cx="0" cy="3059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6C36530-D263-48D9-B206-5E1BFFE3905B}"/>
                </a:ext>
              </a:extLst>
            </p:cNvPr>
            <p:cNvSpPr/>
            <p:nvPr/>
          </p:nvSpPr>
          <p:spPr>
            <a:xfrm>
              <a:off x="2743201" y="5016136"/>
              <a:ext cx="143658" cy="174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2EBB4B8-9308-4A9B-A925-8E189D76CF15}"/>
                </a:ext>
              </a:extLst>
            </p:cNvPr>
            <p:cNvSpPr/>
            <p:nvPr/>
          </p:nvSpPr>
          <p:spPr>
            <a:xfrm>
              <a:off x="3632407" y="3369078"/>
              <a:ext cx="143658" cy="174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83012CA6-5E30-43DC-8E1B-CD12205340D2}"/>
                    </a:ext>
                  </a:extLst>
                </p:cNvPr>
                <p:cNvSpPr/>
                <p:nvPr/>
              </p:nvSpPr>
              <p:spPr>
                <a:xfrm>
                  <a:off x="3358087" y="3107572"/>
                  <a:ext cx="3764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83012CA6-5E30-43DC-8E1B-CD12205340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8087" y="3107572"/>
                  <a:ext cx="37644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61F47D16-11ED-44B3-A62A-DFABB82A396B}"/>
                    </a:ext>
                  </a:extLst>
                </p:cNvPr>
                <p:cNvSpPr/>
                <p:nvPr/>
              </p:nvSpPr>
              <p:spPr>
                <a:xfrm>
                  <a:off x="2921922" y="4975968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61F47D16-11ED-44B3-A62A-DFABB82A39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1922" y="4975968"/>
                  <a:ext cx="36933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22951" r="-27869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3C28C16B-F456-4BE8-B664-9329059666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4321493"/>
              <a:ext cx="3955869" cy="1543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F58FD47F-BFF1-427E-B5CB-AA1740F64167}"/>
                </a:ext>
              </a:extLst>
            </p:cNvPr>
            <p:cNvCxnSpPr>
              <a:cxnSpLocks/>
              <a:stCxn id="15" idx="5"/>
            </p:cNvCxnSpPr>
            <p:nvPr/>
          </p:nvCxnSpPr>
          <p:spPr>
            <a:xfrm>
              <a:off x="3755027" y="3517703"/>
              <a:ext cx="660219" cy="97592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0529AF3D-474D-46A3-BE0D-3B73E025DDC9}"/>
                    </a:ext>
                  </a:extLst>
                </p:cNvPr>
                <p:cNvSpPr txBox="1"/>
                <p:nvPr/>
              </p:nvSpPr>
              <p:spPr>
                <a:xfrm flipH="1">
                  <a:off x="3632407" y="3707809"/>
                  <a:ext cx="9274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0529AF3D-474D-46A3-BE0D-3B73E025DD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32407" y="3707809"/>
                  <a:ext cx="92746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C1DED111-6DF4-43C2-805B-93C96ABD5EDE}"/>
                    </a:ext>
                  </a:extLst>
                </p:cNvPr>
                <p:cNvSpPr/>
                <p:nvPr/>
              </p:nvSpPr>
              <p:spPr>
                <a:xfrm>
                  <a:off x="4405142" y="4426721"/>
                  <a:ext cx="5027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C1DED111-6DF4-43C2-805B-93C96ABD5E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5142" y="4426721"/>
                  <a:ext cx="502702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3333" r="-4578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4EEAB916-74F7-436F-8A6A-9659CBB543D9}"/>
                </a:ext>
              </a:extLst>
            </p:cNvPr>
            <p:cNvSpPr/>
            <p:nvPr/>
          </p:nvSpPr>
          <p:spPr>
            <a:xfrm>
              <a:off x="4333313" y="4382035"/>
              <a:ext cx="143658" cy="174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C62FCED-B328-442E-BC82-0056ECB04944}"/>
                  </a:ext>
                </a:extLst>
              </p:cNvPr>
              <p:cNvSpPr/>
              <p:nvPr/>
            </p:nvSpPr>
            <p:spPr>
              <a:xfrm>
                <a:off x="5965100" y="2656372"/>
                <a:ext cx="6198685" cy="2030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s-CO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40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acc>
                            <m:accPr>
                              <m:chr m:val="⃗"/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s-CO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acc>
                            <m:accPr>
                              <m:chr m:val="⃗"/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CO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acc>
                                <m:accPr>
                                  <m:chr m:val="⃗"/>
                                  <m:ctrlPr>
                                    <a:rPr lang="es-CO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⋅(</m:t>
                          </m:r>
                          <m:acc>
                            <m:accPr>
                              <m:chr m:val="⃗"/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acc>
                            <m:accPr>
                              <m:chr m:val="⃗"/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s-CO" sz="2400" b="0" dirty="0"/>
              </a:p>
              <a:p>
                <a14:m>
                  <m:oMath xmlns:m="http://schemas.openxmlformats.org/officeDocument/2006/math">
                    <m:r>
                      <a:rPr lang="es-CO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  <m:r>
                      <a:rPr lang="es-MX" sz="2400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CO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CO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s-CO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CO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CO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CO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CO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s-CO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CO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CO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s-CO" sz="2400" dirty="0"/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C62FCED-B328-442E-BC82-0056ECB04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00" y="2656372"/>
                <a:ext cx="6198685" cy="2030236"/>
              </a:xfrm>
              <a:prstGeom prst="rect">
                <a:avLst/>
              </a:prstGeom>
              <a:blipFill>
                <a:blip r:embed="rId8"/>
                <a:stretch>
                  <a:fillRect t="-45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75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24EF7-D182-4439-9608-B6793C1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09" y="129504"/>
            <a:ext cx="10515600" cy="1325563"/>
          </a:xfrm>
        </p:spPr>
        <p:txBody>
          <a:bodyPr/>
          <a:lstStyle/>
          <a:p>
            <a:r>
              <a:rPr lang="es-CO" dirty="0"/>
              <a:t>Distancia mínima usando derivadas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8A6F14-B1C9-4DA2-B176-74FD848CE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209" y="1550120"/>
                <a:ext cx="4323806" cy="5046623"/>
              </a:xfrm>
            </p:spPr>
            <p:txBody>
              <a:bodyPr>
                <a:normAutofit fontScale="92500"/>
              </a:bodyPr>
              <a:lstStyle/>
              <a:p>
                <a:r>
                  <a:rPr lang="es-CO" dirty="0"/>
                  <a:t>Sean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CO" dirty="0"/>
                  <a:t> dos vectores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O" dirty="0"/>
                  <a:t> y sea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dirty="0"/>
                  <a:t>.</a:t>
                </a:r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r>
                  <a:rPr lang="es-CO" dirty="0"/>
                  <a:t>¿Cuál es el valor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O" dirty="0"/>
                  <a:t> para obtener el menor valor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s-CO" dirty="0"/>
                  <a:t>?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8A6F14-B1C9-4DA2-B176-74FD848CE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209" y="1550120"/>
                <a:ext cx="4323806" cy="5046623"/>
              </a:xfrm>
              <a:blipFill>
                <a:blip r:embed="rId2"/>
                <a:stretch>
                  <a:fillRect l="-2257" t="-1812" r="-1128" b="-289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B6F3AD79-5270-464C-AFAE-6194C8E5A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425" y="2747010"/>
            <a:ext cx="4143375" cy="1181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12101F3-AF1F-44D4-8DB9-9E3DDE362090}"/>
                  </a:ext>
                </a:extLst>
              </p:cNvPr>
              <p:cNvSpPr txBox="1"/>
              <p:nvPr/>
            </p:nvSpPr>
            <p:spPr>
              <a:xfrm flipH="1">
                <a:off x="6616336" y="2847703"/>
                <a:ext cx="927465" cy="676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0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s-CO" sz="20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12101F3-AF1F-44D4-8DB9-9E3DDE362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16336" y="2847703"/>
                <a:ext cx="927465" cy="676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o 29">
            <a:extLst>
              <a:ext uri="{FF2B5EF4-FFF2-40B4-BE49-F238E27FC236}">
                <a16:creationId xmlns:a16="http://schemas.microsoft.com/office/drawing/2014/main" id="{7E10A58F-5DC1-4E1E-8CF0-401869729075}"/>
              </a:ext>
            </a:extLst>
          </p:cNvPr>
          <p:cNvGrpSpPr/>
          <p:nvPr/>
        </p:nvGrpSpPr>
        <p:grpSpPr>
          <a:xfrm>
            <a:off x="465442" y="2425710"/>
            <a:ext cx="4681790" cy="3059326"/>
            <a:chOff x="838200" y="3061576"/>
            <a:chExt cx="4681790" cy="3059326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25C87BDA-8A57-46F3-8DD2-2DEE2A23D8F9}"/>
                </a:ext>
              </a:extLst>
            </p:cNvPr>
            <p:cNvCxnSpPr/>
            <p:nvPr/>
          </p:nvCxnSpPr>
          <p:spPr>
            <a:xfrm>
              <a:off x="1196184" y="5669280"/>
              <a:ext cx="43238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760EA64E-D1F4-4B79-B3F4-2BCD6AB4825C}"/>
                </a:ext>
              </a:extLst>
            </p:cNvPr>
            <p:cNvCxnSpPr/>
            <p:nvPr/>
          </p:nvCxnSpPr>
          <p:spPr>
            <a:xfrm flipV="1">
              <a:off x="1358537" y="3061576"/>
              <a:ext cx="0" cy="3059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6C36530-D263-48D9-B206-5E1BFFE3905B}"/>
                </a:ext>
              </a:extLst>
            </p:cNvPr>
            <p:cNvSpPr/>
            <p:nvPr/>
          </p:nvSpPr>
          <p:spPr>
            <a:xfrm>
              <a:off x="2743201" y="5016136"/>
              <a:ext cx="143658" cy="174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2EBB4B8-9308-4A9B-A925-8E189D76CF15}"/>
                </a:ext>
              </a:extLst>
            </p:cNvPr>
            <p:cNvSpPr/>
            <p:nvPr/>
          </p:nvSpPr>
          <p:spPr>
            <a:xfrm>
              <a:off x="3632407" y="3369078"/>
              <a:ext cx="143658" cy="174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83012CA6-5E30-43DC-8E1B-CD12205340D2}"/>
                    </a:ext>
                  </a:extLst>
                </p:cNvPr>
                <p:cNvSpPr/>
                <p:nvPr/>
              </p:nvSpPr>
              <p:spPr>
                <a:xfrm>
                  <a:off x="3358087" y="3107572"/>
                  <a:ext cx="3764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83012CA6-5E30-43DC-8E1B-CD12205340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8087" y="3107572"/>
                  <a:ext cx="37644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61F47D16-11ED-44B3-A62A-DFABB82A396B}"/>
                    </a:ext>
                  </a:extLst>
                </p:cNvPr>
                <p:cNvSpPr/>
                <p:nvPr/>
              </p:nvSpPr>
              <p:spPr>
                <a:xfrm>
                  <a:off x="2921922" y="4975968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61F47D16-11ED-44B3-A62A-DFABB82A39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1922" y="4975968"/>
                  <a:ext cx="369332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2951" r="-27869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3C28C16B-F456-4BE8-B664-9329059666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4321493"/>
              <a:ext cx="3955869" cy="1543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F58FD47F-BFF1-427E-B5CB-AA1740F64167}"/>
                </a:ext>
              </a:extLst>
            </p:cNvPr>
            <p:cNvCxnSpPr>
              <a:cxnSpLocks/>
              <a:stCxn id="15" idx="5"/>
            </p:cNvCxnSpPr>
            <p:nvPr/>
          </p:nvCxnSpPr>
          <p:spPr>
            <a:xfrm>
              <a:off x="3755027" y="3517703"/>
              <a:ext cx="660219" cy="97592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0529AF3D-474D-46A3-BE0D-3B73E025DDC9}"/>
                    </a:ext>
                  </a:extLst>
                </p:cNvPr>
                <p:cNvSpPr txBox="1"/>
                <p:nvPr/>
              </p:nvSpPr>
              <p:spPr>
                <a:xfrm flipH="1">
                  <a:off x="3632407" y="3707809"/>
                  <a:ext cx="9274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0529AF3D-474D-46A3-BE0D-3B73E025DD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32407" y="3707809"/>
                  <a:ext cx="92746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C1DED111-6DF4-43C2-805B-93C96ABD5EDE}"/>
                    </a:ext>
                  </a:extLst>
                </p:cNvPr>
                <p:cNvSpPr/>
                <p:nvPr/>
              </p:nvSpPr>
              <p:spPr>
                <a:xfrm>
                  <a:off x="4405142" y="4426721"/>
                  <a:ext cx="5027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C1DED111-6DF4-43C2-805B-93C96ABD5E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5142" y="4426721"/>
                  <a:ext cx="502702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3333" r="-4578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4EEAB916-74F7-436F-8A6A-9659CBB543D9}"/>
                </a:ext>
              </a:extLst>
            </p:cNvPr>
            <p:cNvSpPr/>
            <p:nvPr/>
          </p:nvSpPr>
          <p:spPr>
            <a:xfrm>
              <a:off x="4333313" y="4382035"/>
              <a:ext cx="143658" cy="174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281D87B8-8826-4124-812B-B13C02EEE352}"/>
                  </a:ext>
                </a:extLst>
              </p:cNvPr>
              <p:cNvSpPr txBox="1"/>
              <p:nvPr/>
            </p:nvSpPr>
            <p:spPr>
              <a:xfrm flipH="1">
                <a:off x="6762115" y="4334589"/>
                <a:ext cx="9274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281D87B8-8826-4124-812B-B13C02EEE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62115" y="4334589"/>
                <a:ext cx="927465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Imagen 32">
            <a:extLst>
              <a:ext uri="{FF2B5EF4-FFF2-40B4-BE49-F238E27FC236}">
                <a16:creationId xmlns:a16="http://schemas.microsoft.com/office/drawing/2014/main" id="{92E2A70F-B7DA-4B2F-8986-58DC22E48B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65979" y="5398186"/>
            <a:ext cx="1574346" cy="8053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6B8E3FD7-0C42-43E7-A6EF-3B8B65647999}"/>
                  </a:ext>
                </a:extLst>
              </p:cNvPr>
              <p:cNvSpPr txBox="1"/>
              <p:nvPr/>
            </p:nvSpPr>
            <p:spPr>
              <a:xfrm flipH="1">
                <a:off x="6851195" y="5485036"/>
                <a:ext cx="9274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6B8E3FD7-0C42-43E7-A6EF-3B8B65647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851195" y="5485036"/>
                <a:ext cx="927465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69C9BBD9-B48B-419C-A02D-1ADBA512A6EC}"/>
                  </a:ext>
                </a:extLst>
              </p:cNvPr>
              <p:cNvSpPr/>
              <p:nvPr/>
            </p:nvSpPr>
            <p:spPr>
              <a:xfrm>
                <a:off x="7092226" y="1681424"/>
                <a:ext cx="3457228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69C9BBD9-B48B-419C-A02D-1ADBA512A6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26" y="1681424"/>
                <a:ext cx="3457228" cy="6560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D71B2B3F-619D-AE33-E58B-E28721A86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915" y="4115115"/>
            <a:ext cx="41433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48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24EF7-D182-4439-9608-B6793C1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09" y="129504"/>
            <a:ext cx="10515600" cy="1325563"/>
          </a:xfrm>
        </p:spPr>
        <p:txBody>
          <a:bodyPr/>
          <a:lstStyle/>
          <a:p>
            <a:r>
              <a:rPr lang="es-CO" dirty="0"/>
              <a:t>Distancia mínima usando el producto punto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8A6F14-B1C9-4DA2-B176-74FD848CE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209" y="1550120"/>
                <a:ext cx="4323806" cy="5046623"/>
              </a:xfrm>
            </p:spPr>
            <p:txBody>
              <a:bodyPr>
                <a:normAutofit fontScale="92500"/>
              </a:bodyPr>
              <a:lstStyle/>
              <a:p>
                <a:r>
                  <a:rPr lang="es-CO" dirty="0"/>
                  <a:t>Sean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CO" dirty="0"/>
                  <a:t> dos vectores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CO" dirty="0"/>
                  <a:t> y sea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dirty="0"/>
                  <a:t>.</a:t>
                </a:r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r>
                  <a:rPr lang="es-CO" dirty="0"/>
                  <a:t>¿Cuál es el valor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O" dirty="0"/>
                  <a:t> para obtener el menor valor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s-CO" dirty="0"/>
                  <a:t>?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8A6F14-B1C9-4DA2-B176-74FD848CE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209" y="1550120"/>
                <a:ext cx="4323806" cy="5046623"/>
              </a:xfrm>
              <a:blipFill>
                <a:blip r:embed="rId2"/>
                <a:stretch>
                  <a:fillRect l="-2257" t="-1812" r="-1128" b="-289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o 29">
            <a:extLst>
              <a:ext uri="{FF2B5EF4-FFF2-40B4-BE49-F238E27FC236}">
                <a16:creationId xmlns:a16="http://schemas.microsoft.com/office/drawing/2014/main" id="{7E10A58F-5DC1-4E1E-8CF0-401869729075}"/>
              </a:ext>
            </a:extLst>
          </p:cNvPr>
          <p:cNvGrpSpPr/>
          <p:nvPr/>
        </p:nvGrpSpPr>
        <p:grpSpPr>
          <a:xfrm>
            <a:off x="311044" y="2425710"/>
            <a:ext cx="4681790" cy="3059326"/>
            <a:chOff x="838200" y="3061576"/>
            <a:chExt cx="4681790" cy="3059326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25C87BDA-8A57-46F3-8DD2-2DEE2A23D8F9}"/>
                </a:ext>
              </a:extLst>
            </p:cNvPr>
            <p:cNvCxnSpPr/>
            <p:nvPr/>
          </p:nvCxnSpPr>
          <p:spPr>
            <a:xfrm>
              <a:off x="1196184" y="5669280"/>
              <a:ext cx="43238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760EA64E-D1F4-4B79-B3F4-2BCD6AB4825C}"/>
                </a:ext>
              </a:extLst>
            </p:cNvPr>
            <p:cNvCxnSpPr/>
            <p:nvPr/>
          </p:nvCxnSpPr>
          <p:spPr>
            <a:xfrm flipV="1">
              <a:off x="1358537" y="3061576"/>
              <a:ext cx="0" cy="3059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6C36530-D263-48D9-B206-5E1BFFE3905B}"/>
                </a:ext>
              </a:extLst>
            </p:cNvPr>
            <p:cNvSpPr/>
            <p:nvPr/>
          </p:nvSpPr>
          <p:spPr>
            <a:xfrm>
              <a:off x="2743201" y="5016136"/>
              <a:ext cx="143658" cy="174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2EBB4B8-9308-4A9B-A925-8E189D76CF15}"/>
                </a:ext>
              </a:extLst>
            </p:cNvPr>
            <p:cNvSpPr/>
            <p:nvPr/>
          </p:nvSpPr>
          <p:spPr>
            <a:xfrm>
              <a:off x="3632407" y="3369078"/>
              <a:ext cx="143658" cy="174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83012CA6-5E30-43DC-8E1B-CD12205340D2}"/>
                    </a:ext>
                  </a:extLst>
                </p:cNvPr>
                <p:cNvSpPr/>
                <p:nvPr/>
              </p:nvSpPr>
              <p:spPr>
                <a:xfrm>
                  <a:off x="3358087" y="3107572"/>
                  <a:ext cx="3764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83012CA6-5E30-43DC-8E1B-CD12205340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8087" y="3107572"/>
                  <a:ext cx="37644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61F47D16-11ED-44B3-A62A-DFABB82A396B}"/>
                    </a:ext>
                  </a:extLst>
                </p:cNvPr>
                <p:cNvSpPr/>
                <p:nvPr/>
              </p:nvSpPr>
              <p:spPr>
                <a:xfrm>
                  <a:off x="2921922" y="4975968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61F47D16-11ED-44B3-A62A-DFABB82A39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1922" y="4975968"/>
                  <a:ext cx="36933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2951" r="-2833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3C28C16B-F456-4BE8-B664-9329059666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4108326"/>
              <a:ext cx="4502371" cy="175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F58FD47F-BFF1-427E-B5CB-AA1740F64167}"/>
                </a:ext>
              </a:extLst>
            </p:cNvPr>
            <p:cNvCxnSpPr>
              <a:cxnSpLocks/>
              <a:stCxn id="15" idx="5"/>
              <a:endCxn id="29" idx="1"/>
            </p:cNvCxnSpPr>
            <p:nvPr/>
          </p:nvCxnSpPr>
          <p:spPr>
            <a:xfrm>
              <a:off x="3755027" y="3517703"/>
              <a:ext cx="934149" cy="796483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0529AF3D-474D-46A3-BE0D-3B73E025DDC9}"/>
                    </a:ext>
                  </a:extLst>
                </p:cNvPr>
                <p:cNvSpPr txBox="1"/>
                <p:nvPr/>
              </p:nvSpPr>
              <p:spPr>
                <a:xfrm flipH="1">
                  <a:off x="3761711" y="3568162"/>
                  <a:ext cx="9274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0529AF3D-474D-46A3-BE0D-3B73E025DD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61711" y="3568162"/>
                  <a:ext cx="92746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C1DED111-6DF4-43C2-805B-93C96ABD5EDE}"/>
                    </a:ext>
                  </a:extLst>
                </p:cNvPr>
                <p:cNvSpPr/>
                <p:nvPr/>
              </p:nvSpPr>
              <p:spPr>
                <a:xfrm>
                  <a:off x="4405142" y="4426721"/>
                  <a:ext cx="5027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C1DED111-6DF4-43C2-805B-93C96ABD5E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5142" y="4426721"/>
                  <a:ext cx="502702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3333" r="-4578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4EEAB916-74F7-436F-8A6A-9659CBB543D9}"/>
                </a:ext>
              </a:extLst>
            </p:cNvPr>
            <p:cNvSpPr/>
            <p:nvPr/>
          </p:nvSpPr>
          <p:spPr>
            <a:xfrm>
              <a:off x="4668138" y="4288686"/>
              <a:ext cx="143658" cy="174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>
                  <a:extLst>
                    <a:ext uri="{FF2B5EF4-FFF2-40B4-BE49-F238E27FC236}">
                      <a16:creationId xmlns:a16="http://schemas.microsoft.com/office/drawing/2014/main" id="{B89C27A8-30BC-4AB4-A37B-6AF1321A6C1B}"/>
                    </a:ext>
                  </a:extLst>
                </p:cNvPr>
                <p:cNvSpPr txBox="1"/>
                <p:nvPr/>
              </p:nvSpPr>
              <p:spPr>
                <a:xfrm flipH="1">
                  <a:off x="3368689" y="3906274"/>
                  <a:ext cx="9274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5" name="CuadroTexto 34">
                  <a:extLst>
                    <a:ext uri="{FF2B5EF4-FFF2-40B4-BE49-F238E27FC236}">
                      <a16:creationId xmlns:a16="http://schemas.microsoft.com/office/drawing/2014/main" id="{B89C27A8-30BC-4AB4-A37B-6AF1321A6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68689" y="3906274"/>
                  <a:ext cx="92746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>
                  <a:extLst>
                    <a:ext uri="{FF2B5EF4-FFF2-40B4-BE49-F238E27FC236}">
                      <a16:creationId xmlns:a16="http://schemas.microsoft.com/office/drawing/2014/main" id="{8B998F21-05B5-4AF0-9642-EB7704FFABF6}"/>
                    </a:ext>
                  </a:extLst>
                </p:cNvPr>
                <p:cNvSpPr txBox="1"/>
                <p:nvPr/>
              </p:nvSpPr>
              <p:spPr>
                <a:xfrm flipH="1">
                  <a:off x="3851420" y="4231847"/>
                  <a:ext cx="9274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6" name="CuadroTexto 35">
                  <a:extLst>
                    <a:ext uri="{FF2B5EF4-FFF2-40B4-BE49-F238E27FC236}">
                      <a16:creationId xmlns:a16="http://schemas.microsoft.com/office/drawing/2014/main" id="{8B998F21-05B5-4AF0-9642-EB7704FFA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851420" y="4231847"/>
                  <a:ext cx="92746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522437C2-7E12-46E9-86DC-ED98080FBA48}"/>
              </a:ext>
            </a:extLst>
          </p:cNvPr>
          <p:cNvCxnSpPr>
            <a:cxnSpLocks/>
          </p:cNvCxnSpPr>
          <p:nvPr/>
        </p:nvCxnSpPr>
        <p:spPr>
          <a:xfrm>
            <a:off x="3213310" y="2932296"/>
            <a:ext cx="396057" cy="10183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347E66E5-551F-48C1-910C-85C8F54FD14C}"/>
                  </a:ext>
                </a:extLst>
              </p:cNvPr>
              <p:cNvSpPr txBox="1"/>
              <p:nvPr/>
            </p:nvSpPr>
            <p:spPr>
              <a:xfrm flipH="1">
                <a:off x="7175181" y="1270401"/>
                <a:ext cx="4323806" cy="2312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CO" dirty="0"/>
              </a:p>
              <a:p>
                <a:pPr algn="ctr"/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s-CO" dirty="0"/>
                  <a:t> es mínimo cuando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CO" dirty="0"/>
              </a:p>
              <a:p>
                <a:pPr algn="ctr"/>
                <a:endParaRPr lang="es-CO" dirty="0"/>
              </a:p>
              <a:p>
                <a:pPr algn="ctr"/>
                <a:r>
                  <a:rPr lang="es-CO" dirty="0"/>
                  <a:t>por lo tanto</a:t>
                </a:r>
              </a:p>
              <a:p>
                <a:pPr algn="ctr"/>
                <a:endParaRPr lang="es-CO" dirty="0"/>
              </a:p>
              <a:p>
                <a:pPr algn="ctr"/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s-CO" dirty="0"/>
                  <a:t> es mínimo cuando el vector que va de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CO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CO" dirty="0"/>
                  <a:t> a</a:t>
                </a:r>
                <a14:m>
                  <m:oMath xmlns:m="http://schemas.openxmlformats.org/officeDocument/2006/math">
                    <m:r>
                      <a:rPr lang="es-CO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es perpendicular a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s-CO" dirty="0"/>
              </a:p>
              <a:p>
                <a:pPr algn="ctr"/>
                <a:endParaRPr lang="es-CO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347E66E5-551F-48C1-910C-85C8F54FD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175181" y="1270401"/>
                <a:ext cx="4323806" cy="23120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39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ángulo 91">
            <a:extLst>
              <a:ext uri="{FF2B5EF4-FFF2-40B4-BE49-F238E27FC236}">
                <a16:creationId xmlns:a16="http://schemas.microsoft.com/office/drawing/2014/main" id="{10C1338A-A650-35DA-85A2-7E2E5637E066}"/>
              </a:ext>
            </a:extLst>
          </p:cNvPr>
          <p:cNvSpPr/>
          <p:nvPr/>
        </p:nvSpPr>
        <p:spPr>
          <a:xfrm>
            <a:off x="30110" y="-77071"/>
            <a:ext cx="4298679" cy="3177741"/>
          </a:xfrm>
          <a:custGeom>
            <a:avLst/>
            <a:gdLst>
              <a:gd name="connsiteX0" fmla="*/ 0 w 4298679"/>
              <a:gd name="connsiteY0" fmla="*/ 0 h 3177741"/>
              <a:gd name="connsiteX1" fmla="*/ 580322 w 4298679"/>
              <a:gd name="connsiteY1" fmla="*/ 0 h 3177741"/>
              <a:gd name="connsiteX2" fmla="*/ 1117657 w 4298679"/>
              <a:gd name="connsiteY2" fmla="*/ 0 h 3177741"/>
              <a:gd name="connsiteX3" fmla="*/ 1740965 w 4298679"/>
              <a:gd name="connsiteY3" fmla="*/ 0 h 3177741"/>
              <a:gd name="connsiteX4" fmla="*/ 2321287 w 4298679"/>
              <a:gd name="connsiteY4" fmla="*/ 0 h 3177741"/>
              <a:gd name="connsiteX5" fmla="*/ 2815635 w 4298679"/>
              <a:gd name="connsiteY5" fmla="*/ 0 h 3177741"/>
              <a:gd name="connsiteX6" fmla="*/ 3395956 w 4298679"/>
              <a:gd name="connsiteY6" fmla="*/ 0 h 3177741"/>
              <a:gd name="connsiteX7" fmla="*/ 4298679 w 4298679"/>
              <a:gd name="connsiteY7" fmla="*/ 0 h 3177741"/>
              <a:gd name="connsiteX8" fmla="*/ 4298679 w 4298679"/>
              <a:gd name="connsiteY8" fmla="*/ 529624 h 3177741"/>
              <a:gd name="connsiteX9" fmla="*/ 4298679 w 4298679"/>
              <a:gd name="connsiteY9" fmla="*/ 995692 h 3177741"/>
              <a:gd name="connsiteX10" fmla="*/ 4298679 w 4298679"/>
              <a:gd name="connsiteY10" fmla="*/ 1461761 h 3177741"/>
              <a:gd name="connsiteX11" fmla="*/ 4298679 w 4298679"/>
              <a:gd name="connsiteY11" fmla="*/ 2023162 h 3177741"/>
              <a:gd name="connsiteX12" fmla="*/ 4298679 w 4298679"/>
              <a:gd name="connsiteY12" fmla="*/ 2489230 h 3177741"/>
              <a:gd name="connsiteX13" fmla="*/ 4298679 w 4298679"/>
              <a:gd name="connsiteY13" fmla="*/ 3177741 h 3177741"/>
              <a:gd name="connsiteX14" fmla="*/ 3847318 w 4298679"/>
              <a:gd name="connsiteY14" fmla="*/ 3177741 h 3177741"/>
              <a:gd name="connsiteX15" fmla="*/ 3224009 w 4298679"/>
              <a:gd name="connsiteY15" fmla="*/ 3177741 h 3177741"/>
              <a:gd name="connsiteX16" fmla="*/ 2729661 w 4298679"/>
              <a:gd name="connsiteY16" fmla="*/ 3177741 h 3177741"/>
              <a:gd name="connsiteX17" fmla="*/ 2321287 w 4298679"/>
              <a:gd name="connsiteY17" fmla="*/ 3177741 h 3177741"/>
              <a:gd name="connsiteX18" fmla="*/ 1912912 w 4298679"/>
              <a:gd name="connsiteY18" fmla="*/ 3177741 h 3177741"/>
              <a:gd name="connsiteX19" fmla="*/ 1332590 w 4298679"/>
              <a:gd name="connsiteY19" fmla="*/ 3177741 h 3177741"/>
              <a:gd name="connsiteX20" fmla="*/ 752269 w 4298679"/>
              <a:gd name="connsiteY20" fmla="*/ 3177741 h 3177741"/>
              <a:gd name="connsiteX21" fmla="*/ 0 w 4298679"/>
              <a:gd name="connsiteY21" fmla="*/ 3177741 h 3177741"/>
              <a:gd name="connsiteX22" fmla="*/ 0 w 4298679"/>
              <a:gd name="connsiteY22" fmla="*/ 2711672 h 3177741"/>
              <a:gd name="connsiteX23" fmla="*/ 0 w 4298679"/>
              <a:gd name="connsiteY23" fmla="*/ 2150271 h 3177741"/>
              <a:gd name="connsiteX24" fmla="*/ 0 w 4298679"/>
              <a:gd name="connsiteY24" fmla="*/ 1620648 h 3177741"/>
              <a:gd name="connsiteX25" fmla="*/ 0 w 4298679"/>
              <a:gd name="connsiteY25" fmla="*/ 1154579 h 3177741"/>
              <a:gd name="connsiteX26" fmla="*/ 0 w 4298679"/>
              <a:gd name="connsiteY26" fmla="*/ 593178 h 3177741"/>
              <a:gd name="connsiteX27" fmla="*/ 0 w 4298679"/>
              <a:gd name="connsiteY27" fmla="*/ 0 h 3177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298679" h="3177741" extrusionOk="0">
                <a:moveTo>
                  <a:pt x="0" y="0"/>
                </a:moveTo>
                <a:cubicBezTo>
                  <a:pt x="200415" y="-11458"/>
                  <a:pt x="305873" y="16512"/>
                  <a:pt x="580322" y="0"/>
                </a:cubicBezTo>
                <a:cubicBezTo>
                  <a:pt x="854771" y="-16512"/>
                  <a:pt x="909801" y="3716"/>
                  <a:pt x="1117657" y="0"/>
                </a:cubicBezTo>
                <a:cubicBezTo>
                  <a:pt x="1325513" y="-3716"/>
                  <a:pt x="1580482" y="9297"/>
                  <a:pt x="1740965" y="0"/>
                </a:cubicBezTo>
                <a:cubicBezTo>
                  <a:pt x="1901448" y="-9297"/>
                  <a:pt x="2167150" y="15357"/>
                  <a:pt x="2321287" y="0"/>
                </a:cubicBezTo>
                <a:cubicBezTo>
                  <a:pt x="2475424" y="-15357"/>
                  <a:pt x="2654163" y="8447"/>
                  <a:pt x="2815635" y="0"/>
                </a:cubicBezTo>
                <a:cubicBezTo>
                  <a:pt x="2977107" y="-8447"/>
                  <a:pt x="3151185" y="1307"/>
                  <a:pt x="3395956" y="0"/>
                </a:cubicBezTo>
                <a:cubicBezTo>
                  <a:pt x="3640727" y="-1307"/>
                  <a:pt x="3884450" y="86075"/>
                  <a:pt x="4298679" y="0"/>
                </a:cubicBezTo>
                <a:cubicBezTo>
                  <a:pt x="4315441" y="201919"/>
                  <a:pt x="4249722" y="315798"/>
                  <a:pt x="4298679" y="529624"/>
                </a:cubicBezTo>
                <a:cubicBezTo>
                  <a:pt x="4347636" y="743450"/>
                  <a:pt x="4279390" y="853383"/>
                  <a:pt x="4298679" y="995692"/>
                </a:cubicBezTo>
                <a:cubicBezTo>
                  <a:pt x="4317968" y="1138001"/>
                  <a:pt x="4287408" y="1255330"/>
                  <a:pt x="4298679" y="1461761"/>
                </a:cubicBezTo>
                <a:cubicBezTo>
                  <a:pt x="4309950" y="1668192"/>
                  <a:pt x="4254057" y="1884129"/>
                  <a:pt x="4298679" y="2023162"/>
                </a:cubicBezTo>
                <a:cubicBezTo>
                  <a:pt x="4343301" y="2162195"/>
                  <a:pt x="4246381" y="2341703"/>
                  <a:pt x="4298679" y="2489230"/>
                </a:cubicBezTo>
                <a:cubicBezTo>
                  <a:pt x="4350977" y="2636757"/>
                  <a:pt x="4283555" y="2887695"/>
                  <a:pt x="4298679" y="3177741"/>
                </a:cubicBezTo>
                <a:cubicBezTo>
                  <a:pt x="4164079" y="3200374"/>
                  <a:pt x="3958531" y="3154179"/>
                  <a:pt x="3847318" y="3177741"/>
                </a:cubicBezTo>
                <a:cubicBezTo>
                  <a:pt x="3736105" y="3201303"/>
                  <a:pt x="3446183" y="3130530"/>
                  <a:pt x="3224009" y="3177741"/>
                </a:cubicBezTo>
                <a:cubicBezTo>
                  <a:pt x="3001835" y="3224952"/>
                  <a:pt x="2862039" y="3154892"/>
                  <a:pt x="2729661" y="3177741"/>
                </a:cubicBezTo>
                <a:cubicBezTo>
                  <a:pt x="2597283" y="3200590"/>
                  <a:pt x="2467618" y="3169908"/>
                  <a:pt x="2321287" y="3177741"/>
                </a:cubicBezTo>
                <a:cubicBezTo>
                  <a:pt x="2174956" y="3185574"/>
                  <a:pt x="2016318" y="3151850"/>
                  <a:pt x="1912912" y="3177741"/>
                </a:cubicBezTo>
                <a:cubicBezTo>
                  <a:pt x="1809506" y="3203632"/>
                  <a:pt x="1562067" y="3126449"/>
                  <a:pt x="1332590" y="3177741"/>
                </a:cubicBezTo>
                <a:cubicBezTo>
                  <a:pt x="1103113" y="3229033"/>
                  <a:pt x="913856" y="3116358"/>
                  <a:pt x="752269" y="3177741"/>
                </a:cubicBezTo>
                <a:cubicBezTo>
                  <a:pt x="590682" y="3239124"/>
                  <a:pt x="348845" y="3098763"/>
                  <a:pt x="0" y="3177741"/>
                </a:cubicBezTo>
                <a:cubicBezTo>
                  <a:pt x="-27061" y="2986365"/>
                  <a:pt x="1063" y="2855976"/>
                  <a:pt x="0" y="2711672"/>
                </a:cubicBezTo>
                <a:cubicBezTo>
                  <a:pt x="-1063" y="2567368"/>
                  <a:pt x="63219" y="2281824"/>
                  <a:pt x="0" y="2150271"/>
                </a:cubicBezTo>
                <a:cubicBezTo>
                  <a:pt x="-63219" y="2018718"/>
                  <a:pt x="14575" y="1855660"/>
                  <a:pt x="0" y="1620648"/>
                </a:cubicBezTo>
                <a:cubicBezTo>
                  <a:pt x="-14575" y="1385636"/>
                  <a:pt x="18303" y="1369557"/>
                  <a:pt x="0" y="1154579"/>
                </a:cubicBezTo>
                <a:cubicBezTo>
                  <a:pt x="-18303" y="939601"/>
                  <a:pt x="11106" y="747669"/>
                  <a:pt x="0" y="593178"/>
                </a:cubicBezTo>
                <a:cubicBezTo>
                  <a:pt x="-11106" y="438687"/>
                  <a:pt x="6652" y="152452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30982726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FF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CFB037-9DB6-8283-D515-CE0BA783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645" y="285106"/>
            <a:ext cx="3456846" cy="1325563"/>
          </a:xfrm>
        </p:spPr>
        <p:txBody>
          <a:bodyPr/>
          <a:lstStyle/>
          <a:p>
            <a:r>
              <a:rPr lang="es-MX" dirty="0"/>
              <a:t>Operaciones entre vectores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/>
              <p:nvPr/>
            </p:nvSpPr>
            <p:spPr>
              <a:xfrm>
                <a:off x="30110" y="29843"/>
                <a:ext cx="3271985" cy="9044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dirty="0"/>
                  <a:t>Escalar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MX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MX" dirty="0"/>
                  <a:t> </a:t>
                </a:r>
                <a:r>
                  <a:rPr lang="es-MX" b="1" dirty="0"/>
                  <a:t>por</a:t>
                </a:r>
                <a:r>
                  <a:rPr lang="es-MX" dirty="0"/>
                  <a:t>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=5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5(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5(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0" y="29843"/>
                <a:ext cx="3271985" cy="904415"/>
              </a:xfrm>
              <a:prstGeom prst="rect">
                <a:avLst/>
              </a:prstGeom>
              <a:blipFill>
                <a:blip r:embed="rId2"/>
                <a:stretch>
                  <a:fillRect l="-1113" t="-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122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24EF7-D182-4439-9608-B6793C1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09" y="129504"/>
            <a:ext cx="10515600" cy="1325563"/>
          </a:xfrm>
        </p:spPr>
        <p:txBody>
          <a:bodyPr/>
          <a:lstStyle/>
          <a:p>
            <a:r>
              <a:rPr lang="es-CO" dirty="0"/>
              <a:t>Distancia mínima usando el producto punto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8A6F14-B1C9-4DA2-B176-74FD848CE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209" y="1550120"/>
                <a:ext cx="4323806" cy="5046623"/>
              </a:xfrm>
            </p:spPr>
            <p:txBody>
              <a:bodyPr>
                <a:normAutofit fontScale="92500"/>
              </a:bodyPr>
              <a:lstStyle/>
              <a:p>
                <a:r>
                  <a:rPr lang="es-CO" dirty="0"/>
                  <a:t>Sean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CO" dirty="0"/>
                  <a:t> dos vectores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CO" dirty="0"/>
                  <a:t> y sea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dirty="0"/>
                  <a:t>.</a:t>
                </a:r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r>
                  <a:rPr lang="es-CO" dirty="0"/>
                  <a:t>¿Cuál es el valor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O" dirty="0"/>
                  <a:t> para obtener el menor valor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s-CO" dirty="0"/>
                  <a:t>?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8A6F14-B1C9-4DA2-B176-74FD848CE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209" y="1550120"/>
                <a:ext cx="4323806" cy="5046623"/>
              </a:xfrm>
              <a:blipFill>
                <a:blip r:embed="rId2"/>
                <a:stretch>
                  <a:fillRect l="-2257" t="-1812" r="-1128" b="-289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o 29">
            <a:extLst>
              <a:ext uri="{FF2B5EF4-FFF2-40B4-BE49-F238E27FC236}">
                <a16:creationId xmlns:a16="http://schemas.microsoft.com/office/drawing/2014/main" id="{7E10A58F-5DC1-4E1E-8CF0-401869729075}"/>
              </a:ext>
            </a:extLst>
          </p:cNvPr>
          <p:cNvGrpSpPr/>
          <p:nvPr/>
        </p:nvGrpSpPr>
        <p:grpSpPr>
          <a:xfrm>
            <a:off x="1472808" y="2440224"/>
            <a:ext cx="4681790" cy="3059326"/>
            <a:chOff x="838200" y="3061576"/>
            <a:chExt cx="4681790" cy="3059326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25C87BDA-8A57-46F3-8DD2-2DEE2A23D8F9}"/>
                </a:ext>
              </a:extLst>
            </p:cNvPr>
            <p:cNvCxnSpPr/>
            <p:nvPr/>
          </p:nvCxnSpPr>
          <p:spPr>
            <a:xfrm>
              <a:off x="1196184" y="5669280"/>
              <a:ext cx="43238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760EA64E-D1F4-4B79-B3F4-2BCD6AB4825C}"/>
                </a:ext>
              </a:extLst>
            </p:cNvPr>
            <p:cNvCxnSpPr/>
            <p:nvPr/>
          </p:nvCxnSpPr>
          <p:spPr>
            <a:xfrm flipV="1">
              <a:off x="1358537" y="3061576"/>
              <a:ext cx="0" cy="3059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6C36530-D263-48D9-B206-5E1BFFE3905B}"/>
                </a:ext>
              </a:extLst>
            </p:cNvPr>
            <p:cNvSpPr/>
            <p:nvPr/>
          </p:nvSpPr>
          <p:spPr>
            <a:xfrm>
              <a:off x="2743201" y="5016136"/>
              <a:ext cx="143658" cy="174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2EBB4B8-9308-4A9B-A925-8E189D76CF15}"/>
                </a:ext>
              </a:extLst>
            </p:cNvPr>
            <p:cNvSpPr/>
            <p:nvPr/>
          </p:nvSpPr>
          <p:spPr>
            <a:xfrm>
              <a:off x="3632407" y="3369078"/>
              <a:ext cx="143658" cy="174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83012CA6-5E30-43DC-8E1B-CD12205340D2}"/>
                    </a:ext>
                  </a:extLst>
                </p:cNvPr>
                <p:cNvSpPr/>
                <p:nvPr/>
              </p:nvSpPr>
              <p:spPr>
                <a:xfrm>
                  <a:off x="3358087" y="3107572"/>
                  <a:ext cx="3764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83012CA6-5E30-43DC-8E1B-CD12205340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8087" y="3107572"/>
                  <a:ext cx="37644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61F47D16-11ED-44B3-A62A-DFABB82A396B}"/>
                    </a:ext>
                  </a:extLst>
                </p:cNvPr>
                <p:cNvSpPr/>
                <p:nvPr/>
              </p:nvSpPr>
              <p:spPr>
                <a:xfrm>
                  <a:off x="2921922" y="4975968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61F47D16-11ED-44B3-A62A-DFABB82A39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1922" y="4975968"/>
                  <a:ext cx="36933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2951" r="-27869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3C28C16B-F456-4BE8-B664-9329059666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4108326"/>
              <a:ext cx="4502371" cy="175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C1DED111-6DF4-43C2-805B-93C96ABD5EDE}"/>
                    </a:ext>
                  </a:extLst>
                </p:cNvPr>
                <p:cNvSpPr/>
                <p:nvPr/>
              </p:nvSpPr>
              <p:spPr>
                <a:xfrm>
                  <a:off x="3947652" y="4669383"/>
                  <a:ext cx="5027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C1DED111-6DF4-43C2-805B-93C96ABD5E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7652" y="4669383"/>
                  <a:ext cx="50270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22951" r="-46341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4EEAB916-74F7-436F-8A6A-9659CBB543D9}"/>
                </a:ext>
              </a:extLst>
            </p:cNvPr>
            <p:cNvSpPr/>
            <p:nvPr/>
          </p:nvSpPr>
          <p:spPr>
            <a:xfrm>
              <a:off x="4055345" y="4486458"/>
              <a:ext cx="143658" cy="174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61452653-74A7-4657-BF39-E157093FB1AA}"/>
                </a:ext>
              </a:extLst>
            </p:cNvPr>
            <p:cNvSpPr/>
            <p:nvPr/>
          </p:nvSpPr>
          <p:spPr>
            <a:xfrm>
              <a:off x="890653" y="4504176"/>
              <a:ext cx="143658" cy="174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522437C2-7E12-46E9-86DC-ED98080FBA48}"/>
              </a:ext>
            </a:extLst>
          </p:cNvPr>
          <p:cNvCxnSpPr>
            <a:cxnSpLocks/>
          </p:cNvCxnSpPr>
          <p:nvPr/>
        </p:nvCxnSpPr>
        <p:spPr>
          <a:xfrm>
            <a:off x="4375074" y="2932296"/>
            <a:ext cx="396057" cy="1018368"/>
          </a:xfrm>
          <a:prstGeom prst="line">
            <a:avLst/>
          </a:prstGeom>
          <a:ln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347E66E5-551F-48C1-910C-85C8F54FD14C}"/>
                  </a:ext>
                </a:extLst>
              </p:cNvPr>
              <p:cNvSpPr txBox="1"/>
              <p:nvPr/>
            </p:nvSpPr>
            <p:spPr>
              <a:xfrm flipH="1">
                <a:off x="7175181" y="1270401"/>
                <a:ext cx="432380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dirty="0"/>
                  <a:t>El vector que va de</a:t>
                </a:r>
                <a14:m>
                  <m:oMath xmlns:m="http://schemas.openxmlformats.org/officeDocument/2006/math">
                    <m:r>
                      <a:rPr lang="es-CO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i="1" dirty="0" err="1"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CO" dirty="0"/>
                  <a:t> 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O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s-CO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i="1" dirty="0">
                            <a:latin typeface="Cambria Math" panose="02040503050406030204" pitchFamily="18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s-CO" dirty="0"/>
              </a:p>
              <a:p>
                <a:pPr algn="ctr"/>
                <a:endParaRPr lang="es-CO" dirty="0"/>
              </a:p>
              <a:p>
                <a:pPr algn="ctr"/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s-CO" dirty="0"/>
                  <a:t> es mínimo cuando</a:t>
                </a:r>
              </a:p>
              <a:p>
                <a:pPr algn="ctr"/>
                <a:r>
                  <a:rPr lang="es-CO" dirty="0"/>
                  <a:t> el vector que va de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i="1" dirty="0" err="1" smtClean="0"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CO" dirty="0"/>
                  <a:t> 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</a:t>
                </a:r>
              </a:p>
              <a:p>
                <a:pPr algn="ctr"/>
                <a:r>
                  <a:rPr lang="es-CO" dirty="0"/>
                  <a:t>es perpendicular a</a:t>
                </a:r>
                <a14:m>
                  <m:oMath xmlns:m="http://schemas.openxmlformats.org/officeDocument/2006/math">
                    <m:r>
                      <a:rPr lang="es-CO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s-CO" dirty="0"/>
              </a:p>
              <a:p>
                <a:pPr algn="ctr"/>
                <a:endParaRPr lang="es-CO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347E66E5-551F-48C1-910C-85C8F54FD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175181" y="1270401"/>
                <a:ext cx="4323806" cy="1754326"/>
              </a:xfrm>
              <a:prstGeom prst="rect">
                <a:avLst/>
              </a:prstGeom>
              <a:blipFill>
                <a:blip r:embed="rId6"/>
                <a:stretch>
                  <a:fillRect t="-486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6C581F6-FACA-4226-A57B-F4590199325F}"/>
              </a:ext>
            </a:extLst>
          </p:cNvPr>
          <p:cNvCxnSpPr>
            <a:cxnSpLocks/>
          </p:cNvCxnSpPr>
          <p:nvPr/>
        </p:nvCxnSpPr>
        <p:spPr>
          <a:xfrm>
            <a:off x="4890559" y="3608694"/>
            <a:ext cx="99722" cy="256412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89F3751-73E7-4A06-ABD6-CBD581CE6C4F}"/>
              </a:ext>
            </a:extLst>
          </p:cNvPr>
          <p:cNvCxnSpPr>
            <a:cxnSpLocks/>
          </p:cNvCxnSpPr>
          <p:nvPr/>
        </p:nvCxnSpPr>
        <p:spPr>
          <a:xfrm flipV="1">
            <a:off x="4664583" y="3608694"/>
            <a:ext cx="217026" cy="84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32424393-5562-4E79-AC82-54351B3CED2C}"/>
                  </a:ext>
                </a:extLst>
              </p:cNvPr>
              <p:cNvSpPr/>
              <p:nvPr/>
            </p:nvSpPr>
            <p:spPr>
              <a:xfrm>
                <a:off x="4435834" y="2999853"/>
                <a:ext cx="11088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32424393-5562-4E79-AC82-54351B3CED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834" y="2999853"/>
                <a:ext cx="1108893" cy="369332"/>
              </a:xfrm>
              <a:prstGeom prst="rect">
                <a:avLst/>
              </a:prstGeom>
              <a:blipFill>
                <a:blip r:embed="rId7"/>
                <a:stretch>
                  <a:fillRect t="-22951" r="-1428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4AC76E28-00EB-471C-B34B-D776D557CF6F}"/>
              </a:ext>
            </a:extLst>
          </p:cNvPr>
          <p:cNvCxnSpPr>
            <a:cxnSpLocks/>
          </p:cNvCxnSpPr>
          <p:nvPr/>
        </p:nvCxnSpPr>
        <p:spPr>
          <a:xfrm>
            <a:off x="1605798" y="4032192"/>
            <a:ext cx="396057" cy="1018368"/>
          </a:xfrm>
          <a:prstGeom prst="line">
            <a:avLst/>
          </a:prstGeom>
          <a:ln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214CE929-9DAF-4AF7-8E38-0D21953BA3FB}"/>
                  </a:ext>
                </a:extLst>
              </p:cNvPr>
              <p:cNvSpPr/>
              <p:nvPr/>
            </p:nvSpPr>
            <p:spPr>
              <a:xfrm>
                <a:off x="1570517" y="3789387"/>
                <a:ext cx="11088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214CE929-9DAF-4AF7-8E38-0D21953BA3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517" y="3789387"/>
                <a:ext cx="1108893" cy="369332"/>
              </a:xfrm>
              <a:prstGeom prst="rect">
                <a:avLst/>
              </a:prstGeom>
              <a:blipFill>
                <a:blip r:embed="rId8"/>
                <a:stretch>
                  <a:fillRect t="-23333" r="-1428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602E5470-BDB5-4DBE-9462-0DB72636FC7C}"/>
              </a:ext>
            </a:extLst>
          </p:cNvPr>
          <p:cNvCxnSpPr>
            <a:cxnSpLocks/>
          </p:cNvCxnSpPr>
          <p:nvPr/>
        </p:nvCxnSpPr>
        <p:spPr>
          <a:xfrm>
            <a:off x="2117344" y="4680213"/>
            <a:ext cx="99722" cy="256412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6D5E3B53-E071-4BC6-8B69-F2EFCCCE1B31}"/>
              </a:ext>
            </a:extLst>
          </p:cNvPr>
          <p:cNvCxnSpPr>
            <a:cxnSpLocks/>
          </p:cNvCxnSpPr>
          <p:nvPr/>
        </p:nvCxnSpPr>
        <p:spPr>
          <a:xfrm flipV="1">
            <a:off x="1891368" y="4680213"/>
            <a:ext cx="217026" cy="84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295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24EF7-D182-4439-9608-B6793C1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09" y="129504"/>
            <a:ext cx="10515600" cy="1325563"/>
          </a:xfrm>
        </p:spPr>
        <p:txBody>
          <a:bodyPr/>
          <a:lstStyle/>
          <a:p>
            <a:r>
              <a:rPr lang="es-CO" dirty="0"/>
              <a:t>Distancia mínima usando el producto punto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8A6F14-B1C9-4DA2-B176-74FD848CE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209" y="1550120"/>
                <a:ext cx="4323806" cy="5046623"/>
              </a:xfrm>
            </p:spPr>
            <p:txBody>
              <a:bodyPr>
                <a:normAutofit fontScale="92500"/>
              </a:bodyPr>
              <a:lstStyle/>
              <a:p>
                <a:r>
                  <a:rPr lang="es-CO" dirty="0"/>
                  <a:t>Sean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CO" dirty="0"/>
                  <a:t> dos vectores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CO" dirty="0"/>
                  <a:t> y sea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dirty="0"/>
                  <a:t>.</a:t>
                </a:r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r>
                  <a:rPr lang="es-CO" dirty="0"/>
                  <a:t>¿Cuál es el valor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O" dirty="0"/>
                  <a:t> para obtener el menor valor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s-CO" dirty="0"/>
                  <a:t>?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8A6F14-B1C9-4DA2-B176-74FD848CE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209" y="1550120"/>
                <a:ext cx="4323806" cy="5046623"/>
              </a:xfrm>
              <a:blipFill>
                <a:blip r:embed="rId2"/>
                <a:stretch>
                  <a:fillRect l="-2257" t="-1812" r="-1128" b="-289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o 29">
            <a:extLst>
              <a:ext uri="{FF2B5EF4-FFF2-40B4-BE49-F238E27FC236}">
                <a16:creationId xmlns:a16="http://schemas.microsoft.com/office/drawing/2014/main" id="{7E10A58F-5DC1-4E1E-8CF0-401869729075}"/>
              </a:ext>
            </a:extLst>
          </p:cNvPr>
          <p:cNvGrpSpPr/>
          <p:nvPr/>
        </p:nvGrpSpPr>
        <p:grpSpPr>
          <a:xfrm>
            <a:off x="1472808" y="2440224"/>
            <a:ext cx="4681790" cy="3059326"/>
            <a:chOff x="838200" y="3061576"/>
            <a:chExt cx="4681790" cy="3059326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25C87BDA-8A57-46F3-8DD2-2DEE2A23D8F9}"/>
                </a:ext>
              </a:extLst>
            </p:cNvPr>
            <p:cNvCxnSpPr/>
            <p:nvPr/>
          </p:nvCxnSpPr>
          <p:spPr>
            <a:xfrm>
              <a:off x="1196184" y="5669280"/>
              <a:ext cx="43238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760EA64E-D1F4-4B79-B3F4-2BCD6AB4825C}"/>
                </a:ext>
              </a:extLst>
            </p:cNvPr>
            <p:cNvCxnSpPr/>
            <p:nvPr/>
          </p:nvCxnSpPr>
          <p:spPr>
            <a:xfrm flipV="1">
              <a:off x="1358537" y="3061576"/>
              <a:ext cx="0" cy="3059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6C36530-D263-48D9-B206-5E1BFFE3905B}"/>
                </a:ext>
              </a:extLst>
            </p:cNvPr>
            <p:cNvSpPr/>
            <p:nvPr/>
          </p:nvSpPr>
          <p:spPr>
            <a:xfrm>
              <a:off x="2743201" y="5016136"/>
              <a:ext cx="143658" cy="174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2EBB4B8-9308-4A9B-A925-8E189D76CF15}"/>
                </a:ext>
              </a:extLst>
            </p:cNvPr>
            <p:cNvSpPr/>
            <p:nvPr/>
          </p:nvSpPr>
          <p:spPr>
            <a:xfrm>
              <a:off x="3632407" y="3369078"/>
              <a:ext cx="143658" cy="174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83012CA6-5E30-43DC-8E1B-CD12205340D2}"/>
                    </a:ext>
                  </a:extLst>
                </p:cNvPr>
                <p:cNvSpPr/>
                <p:nvPr/>
              </p:nvSpPr>
              <p:spPr>
                <a:xfrm>
                  <a:off x="3358087" y="3107572"/>
                  <a:ext cx="3764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83012CA6-5E30-43DC-8E1B-CD12205340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8087" y="3107572"/>
                  <a:ext cx="37644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61F47D16-11ED-44B3-A62A-DFABB82A396B}"/>
                    </a:ext>
                  </a:extLst>
                </p:cNvPr>
                <p:cNvSpPr/>
                <p:nvPr/>
              </p:nvSpPr>
              <p:spPr>
                <a:xfrm>
                  <a:off x="2921922" y="4975968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61F47D16-11ED-44B3-A62A-DFABB82A39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1922" y="4975968"/>
                  <a:ext cx="36933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2951" r="-27869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3C28C16B-F456-4BE8-B664-9329059666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4108326"/>
              <a:ext cx="4502371" cy="175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C1DED111-6DF4-43C2-805B-93C96ABD5EDE}"/>
                    </a:ext>
                  </a:extLst>
                </p:cNvPr>
                <p:cNvSpPr/>
                <p:nvPr/>
              </p:nvSpPr>
              <p:spPr>
                <a:xfrm>
                  <a:off x="3947652" y="4669383"/>
                  <a:ext cx="5027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C1DED111-6DF4-43C2-805B-93C96ABD5E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7652" y="4669383"/>
                  <a:ext cx="50270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22951" r="-46341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4EEAB916-74F7-436F-8A6A-9659CBB543D9}"/>
                </a:ext>
              </a:extLst>
            </p:cNvPr>
            <p:cNvSpPr/>
            <p:nvPr/>
          </p:nvSpPr>
          <p:spPr>
            <a:xfrm>
              <a:off x="4055345" y="4486458"/>
              <a:ext cx="143658" cy="174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522437C2-7E12-46E9-86DC-ED98080FBA48}"/>
              </a:ext>
            </a:extLst>
          </p:cNvPr>
          <p:cNvCxnSpPr>
            <a:cxnSpLocks/>
          </p:cNvCxnSpPr>
          <p:nvPr/>
        </p:nvCxnSpPr>
        <p:spPr>
          <a:xfrm>
            <a:off x="4375074" y="2932296"/>
            <a:ext cx="396057" cy="1018368"/>
          </a:xfrm>
          <a:prstGeom prst="line">
            <a:avLst/>
          </a:prstGeom>
          <a:ln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347E66E5-551F-48C1-910C-85C8F54FD14C}"/>
                  </a:ext>
                </a:extLst>
              </p:cNvPr>
              <p:cNvSpPr txBox="1"/>
              <p:nvPr/>
            </p:nvSpPr>
            <p:spPr>
              <a:xfrm flipH="1">
                <a:off x="7175181" y="1270401"/>
                <a:ext cx="4323806" cy="3996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dirty="0"/>
                  <a:t>El vector que va de</a:t>
                </a:r>
                <a14:m>
                  <m:oMath xmlns:m="http://schemas.openxmlformats.org/officeDocument/2006/math">
                    <m:r>
                      <a:rPr lang="es-CO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i="1" dirty="0" err="1"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CO" dirty="0"/>
                  <a:t> 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O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s-CO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i="1" dirty="0">
                            <a:latin typeface="Cambria Math" panose="02040503050406030204" pitchFamily="18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s-CO" dirty="0"/>
              </a:p>
              <a:p>
                <a:pPr algn="ctr"/>
                <a:endParaRPr lang="es-CO" dirty="0"/>
              </a:p>
              <a:p>
                <a:pPr algn="ctr"/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s-CO" dirty="0"/>
                  <a:t> es mínimo cuando</a:t>
                </a:r>
              </a:p>
              <a:p>
                <a:pPr algn="ctr"/>
                <a:r>
                  <a:rPr lang="es-CO" dirty="0"/>
                  <a:t> el vector que va de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i="1" dirty="0" err="1" smtClean="0"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CO" dirty="0"/>
                  <a:t> 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</a:t>
                </a:r>
              </a:p>
              <a:p>
                <a:pPr algn="ctr"/>
                <a:r>
                  <a:rPr lang="es-CO" dirty="0"/>
                  <a:t>es perpendicular a</a:t>
                </a:r>
                <a14:m>
                  <m:oMath xmlns:m="http://schemas.openxmlformats.org/officeDocument/2006/math">
                    <m:r>
                      <a:rPr lang="es-CO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s-CO" dirty="0"/>
              </a:p>
              <a:p>
                <a:pPr algn="ctr"/>
                <a:endParaRPr lang="es-CO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s-CO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O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CO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i="1" dirty="0">
                          <a:latin typeface="Cambria Math" panose="02040503050406030204" pitchFamily="18" charset="0"/>
                        </a:rPr>
                        <m:t>𝑘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CO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CO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O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CO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i="1" dirty="0">
                          <a:latin typeface="Cambria Math" panose="02040503050406030204" pitchFamily="18" charset="0"/>
                        </a:rPr>
                        <m:t>𝑘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CO" i="1" dirty="0">
                          <a:latin typeface="Cambria Math" panose="02040503050406030204" pitchFamily="18" charset="0"/>
                        </a:rPr>
                        <m:t> ∙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CO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den>
                      </m:f>
                      <m:r>
                        <a:rPr lang="es-CO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i="1" dirty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s-CO" dirty="0"/>
              </a:p>
              <a:p>
                <a:pPr algn="ctr"/>
                <a:endParaRPr lang="es-CO" dirty="0"/>
              </a:p>
              <a:p>
                <a:pPr algn="ctr"/>
                <a:r>
                  <a:rPr lang="es-CO" dirty="0"/>
                  <a:t>Este resultado es más sencillo de obtener y más general que el obtenido con derivadas</a:t>
                </a:r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347E66E5-551F-48C1-910C-85C8F54FD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175181" y="1270401"/>
                <a:ext cx="4323806" cy="3996735"/>
              </a:xfrm>
              <a:prstGeom prst="rect">
                <a:avLst/>
              </a:prstGeom>
              <a:blipFill>
                <a:blip r:embed="rId6"/>
                <a:stretch>
                  <a:fillRect t="-2134" r="-846" b="-137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6C581F6-FACA-4226-A57B-F4590199325F}"/>
              </a:ext>
            </a:extLst>
          </p:cNvPr>
          <p:cNvCxnSpPr>
            <a:cxnSpLocks/>
          </p:cNvCxnSpPr>
          <p:nvPr/>
        </p:nvCxnSpPr>
        <p:spPr>
          <a:xfrm>
            <a:off x="4890559" y="3608694"/>
            <a:ext cx="99722" cy="256412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89F3751-73E7-4A06-ABD6-CBD581CE6C4F}"/>
              </a:ext>
            </a:extLst>
          </p:cNvPr>
          <p:cNvCxnSpPr>
            <a:cxnSpLocks/>
          </p:cNvCxnSpPr>
          <p:nvPr/>
        </p:nvCxnSpPr>
        <p:spPr>
          <a:xfrm flipV="1">
            <a:off x="4664583" y="3608694"/>
            <a:ext cx="217026" cy="84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32424393-5562-4E79-AC82-54351B3CED2C}"/>
                  </a:ext>
                </a:extLst>
              </p:cNvPr>
              <p:cNvSpPr/>
              <p:nvPr/>
            </p:nvSpPr>
            <p:spPr>
              <a:xfrm>
                <a:off x="4435834" y="2999853"/>
                <a:ext cx="11088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32424393-5562-4E79-AC82-54351B3CED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834" y="2999853"/>
                <a:ext cx="1108893" cy="369332"/>
              </a:xfrm>
              <a:prstGeom prst="rect">
                <a:avLst/>
              </a:prstGeom>
              <a:blipFill>
                <a:blip r:embed="rId7"/>
                <a:stretch>
                  <a:fillRect t="-22951" r="-1428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3F80AE4-3751-44D2-A100-674259A9AF31}"/>
              </a:ext>
            </a:extLst>
          </p:cNvPr>
          <p:cNvCxnSpPr>
            <a:cxnSpLocks/>
          </p:cNvCxnSpPr>
          <p:nvPr/>
        </p:nvCxnSpPr>
        <p:spPr>
          <a:xfrm>
            <a:off x="1605798" y="4032192"/>
            <a:ext cx="396057" cy="1018368"/>
          </a:xfrm>
          <a:prstGeom prst="line">
            <a:avLst/>
          </a:prstGeom>
          <a:ln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806BE41F-C0DB-4ECD-AC7A-51966C837C47}"/>
                  </a:ext>
                </a:extLst>
              </p:cNvPr>
              <p:cNvSpPr/>
              <p:nvPr/>
            </p:nvSpPr>
            <p:spPr>
              <a:xfrm>
                <a:off x="1445434" y="3599761"/>
                <a:ext cx="11088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806BE41F-C0DB-4ECD-AC7A-51966C837C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434" y="3599761"/>
                <a:ext cx="1108893" cy="369332"/>
              </a:xfrm>
              <a:prstGeom prst="rect">
                <a:avLst/>
              </a:prstGeom>
              <a:blipFill>
                <a:blip r:embed="rId8"/>
                <a:stretch>
                  <a:fillRect t="-23333" r="-1483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FFCA240-8213-470D-B19F-91AC8B20DC00}"/>
              </a:ext>
            </a:extLst>
          </p:cNvPr>
          <p:cNvCxnSpPr>
            <a:cxnSpLocks/>
          </p:cNvCxnSpPr>
          <p:nvPr/>
        </p:nvCxnSpPr>
        <p:spPr>
          <a:xfrm>
            <a:off x="2117344" y="4680213"/>
            <a:ext cx="99722" cy="256412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7C07443-58D6-4799-9959-071C31BE69C0}"/>
              </a:ext>
            </a:extLst>
          </p:cNvPr>
          <p:cNvCxnSpPr>
            <a:cxnSpLocks/>
          </p:cNvCxnSpPr>
          <p:nvPr/>
        </p:nvCxnSpPr>
        <p:spPr>
          <a:xfrm flipV="1">
            <a:off x="1891368" y="4680213"/>
            <a:ext cx="217026" cy="84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2CE57975-7BB0-48F5-B014-EA7F0D30D636}"/>
              </a:ext>
            </a:extLst>
          </p:cNvPr>
          <p:cNvSpPr/>
          <p:nvPr/>
        </p:nvSpPr>
        <p:spPr>
          <a:xfrm>
            <a:off x="1525261" y="3882824"/>
            <a:ext cx="143658" cy="174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7240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1D24EF7-D182-4439-9608-B6793C14B1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10209" y="129504"/>
                <a:ext cx="10515600" cy="1325563"/>
              </a:xfrm>
            </p:spPr>
            <p:txBody>
              <a:bodyPr/>
              <a:lstStyle/>
              <a:p>
                <a:r>
                  <a:rPr lang="es-CO" dirty="0"/>
                  <a:t>Proyección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O" dirty="0"/>
                  <a:t> sobre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1D24EF7-D182-4439-9608-B6793C14B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0209" y="129504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8A6F14-B1C9-4DA2-B176-74FD848CE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2981" y="1279698"/>
                <a:ext cx="4866691" cy="5046623"/>
              </a:xfrm>
            </p:spPr>
            <p:txBody>
              <a:bodyPr>
                <a:normAutofit/>
              </a:bodyPr>
              <a:lstStyle/>
              <a:p>
                <a:r>
                  <a:rPr lang="es-CO" dirty="0"/>
                  <a:t>Sean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CO" dirty="0"/>
                  <a:t> dos vectores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8A6F14-B1C9-4DA2-B176-74FD848CE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2981" y="1279698"/>
                <a:ext cx="4866691" cy="5046623"/>
              </a:xfrm>
              <a:blipFill>
                <a:blip r:embed="rId3"/>
                <a:stretch>
                  <a:fillRect l="-2256" t="-205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5C87BDA-8A57-46F3-8DD2-2DEE2A23D8F9}"/>
              </a:ext>
            </a:extLst>
          </p:cNvPr>
          <p:cNvCxnSpPr/>
          <p:nvPr/>
        </p:nvCxnSpPr>
        <p:spPr>
          <a:xfrm>
            <a:off x="3107428" y="4931814"/>
            <a:ext cx="4323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760EA64E-D1F4-4B79-B3F4-2BCD6AB4825C}"/>
              </a:ext>
            </a:extLst>
          </p:cNvPr>
          <p:cNvCxnSpPr/>
          <p:nvPr/>
        </p:nvCxnSpPr>
        <p:spPr>
          <a:xfrm flipV="1">
            <a:off x="3269781" y="2324110"/>
            <a:ext cx="0" cy="305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E6C36530-D263-48D9-B206-5E1BFFE3905B}"/>
              </a:ext>
            </a:extLst>
          </p:cNvPr>
          <p:cNvSpPr/>
          <p:nvPr/>
        </p:nvSpPr>
        <p:spPr>
          <a:xfrm>
            <a:off x="4654445" y="4278670"/>
            <a:ext cx="143658" cy="174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2EBB4B8-9308-4A9B-A925-8E189D76CF15}"/>
              </a:ext>
            </a:extLst>
          </p:cNvPr>
          <p:cNvSpPr/>
          <p:nvPr/>
        </p:nvSpPr>
        <p:spPr>
          <a:xfrm>
            <a:off x="5543651" y="2631612"/>
            <a:ext cx="143658" cy="174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83012CA6-5E30-43DC-8E1B-CD12205340D2}"/>
                  </a:ext>
                </a:extLst>
              </p:cNvPr>
              <p:cNvSpPr/>
              <p:nvPr/>
            </p:nvSpPr>
            <p:spPr>
              <a:xfrm>
                <a:off x="5269331" y="2370106"/>
                <a:ext cx="376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83012CA6-5E30-43DC-8E1B-CD1220534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331" y="2370106"/>
                <a:ext cx="3764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61F47D16-11ED-44B3-A62A-DFABB82A396B}"/>
                  </a:ext>
                </a:extLst>
              </p:cNvPr>
              <p:cNvSpPr/>
              <p:nvPr/>
            </p:nvSpPr>
            <p:spPr>
              <a:xfrm>
                <a:off x="4833166" y="4238502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61F47D16-11ED-44B3-A62A-DFABB82A3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166" y="4238502"/>
                <a:ext cx="369332" cy="369332"/>
              </a:xfrm>
              <a:prstGeom prst="rect">
                <a:avLst/>
              </a:prstGeom>
              <a:blipFill>
                <a:blip r:embed="rId5"/>
                <a:stretch>
                  <a:fillRect t="-22951" r="-28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>
            <a:extLst>
              <a:ext uri="{FF2B5EF4-FFF2-40B4-BE49-F238E27FC236}">
                <a16:creationId xmlns:a16="http://schemas.microsoft.com/office/drawing/2014/main" id="{4EEAB916-74F7-436F-8A6A-9659CBB543D9}"/>
              </a:ext>
            </a:extLst>
          </p:cNvPr>
          <p:cNvSpPr/>
          <p:nvPr/>
        </p:nvSpPr>
        <p:spPr>
          <a:xfrm>
            <a:off x="6010809" y="3776914"/>
            <a:ext cx="143658" cy="174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347E66E5-551F-48C1-910C-85C8F54FD14C}"/>
                  </a:ext>
                </a:extLst>
              </p:cNvPr>
              <p:cNvSpPr txBox="1"/>
              <p:nvPr/>
            </p:nvSpPr>
            <p:spPr>
              <a:xfrm flipH="1">
                <a:off x="4843738" y="3762059"/>
                <a:ext cx="4323806" cy="725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es-CO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s-CO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s-CO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CO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CO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s-CO" sz="24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sz="2400" i="1" dirty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s-CO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s-CO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347E66E5-551F-48C1-910C-85C8F54FD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43738" y="3762059"/>
                <a:ext cx="4323806" cy="7256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7E7A509-CDCD-49FE-B9C6-1FC2BDAF0F5F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269781" y="3863977"/>
            <a:ext cx="2741028" cy="106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F652123-FFB5-4B43-AD41-16C3E98C596F}"/>
              </a:ext>
            </a:extLst>
          </p:cNvPr>
          <p:cNvCxnSpPr>
            <a:cxnSpLocks/>
          </p:cNvCxnSpPr>
          <p:nvPr/>
        </p:nvCxnSpPr>
        <p:spPr>
          <a:xfrm flipV="1">
            <a:off x="3285216" y="4423168"/>
            <a:ext cx="1369228" cy="50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5643B83-88DC-4AFD-B8FE-F7F22BB50761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3285215" y="2780237"/>
            <a:ext cx="2279474" cy="215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B62CEBD6-68D8-46C1-9E30-88B60B451EDD}"/>
              </a:ext>
            </a:extLst>
          </p:cNvPr>
          <p:cNvCxnSpPr>
            <a:cxnSpLocks/>
          </p:cNvCxnSpPr>
          <p:nvPr/>
        </p:nvCxnSpPr>
        <p:spPr>
          <a:xfrm flipH="1" flipV="1">
            <a:off x="5678171" y="2782989"/>
            <a:ext cx="399928" cy="109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EB023371-8FB6-40D5-AA37-69E692CA1850}"/>
              </a:ext>
            </a:extLst>
          </p:cNvPr>
          <p:cNvCxnSpPr>
            <a:cxnSpLocks/>
          </p:cNvCxnSpPr>
          <p:nvPr/>
        </p:nvCxnSpPr>
        <p:spPr>
          <a:xfrm flipH="1" flipV="1">
            <a:off x="5756261" y="3705603"/>
            <a:ext cx="84346" cy="2300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89F37E08-5B1C-474A-8350-F373EED37710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824420" y="3544196"/>
            <a:ext cx="84346" cy="2300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569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1D24EF7-D182-4439-9608-B6793C14B1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52697" y="299322"/>
                <a:ext cx="5865223" cy="784896"/>
              </a:xfrm>
            </p:spPr>
            <p:txBody>
              <a:bodyPr/>
              <a:lstStyle/>
              <a:p>
                <a:r>
                  <a:rPr lang="es-CO" dirty="0"/>
                  <a:t>Proyección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O" dirty="0"/>
                  <a:t> sobre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1D24EF7-D182-4439-9608-B6793C14B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2697" y="299322"/>
                <a:ext cx="5865223" cy="784896"/>
              </a:xfrm>
              <a:blipFill>
                <a:blip r:embed="rId9"/>
                <a:stretch>
                  <a:fillRect l="-4262" t="-18605" b="-3100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8A6F14-B1C9-4DA2-B176-74FD848CE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838" y="1240509"/>
                <a:ext cx="4866691" cy="5046623"/>
              </a:xfrm>
            </p:spPr>
            <p:txBody>
              <a:bodyPr>
                <a:normAutofit/>
              </a:bodyPr>
              <a:lstStyle/>
              <a:p>
                <a:r>
                  <a:rPr lang="es-CO" dirty="0"/>
                  <a:t>Sean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CO" dirty="0"/>
                  <a:t> dos vectores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8A6F14-B1C9-4DA2-B176-74FD848CE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838" y="1240509"/>
                <a:ext cx="4866691" cy="5046623"/>
              </a:xfrm>
              <a:blipFill>
                <a:blip r:embed="rId3"/>
                <a:stretch>
                  <a:fillRect l="-2256" t="-193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5C87BDA-8A57-46F3-8DD2-2DEE2A23D8F9}"/>
              </a:ext>
            </a:extLst>
          </p:cNvPr>
          <p:cNvCxnSpPr/>
          <p:nvPr/>
        </p:nvCxnSpPr>
        <p:spPr>
          <a:xfrm>
            <a:off x="899805" y="4566053"/>
            <a:ext cx="4323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760EA64E-D1F4-4B79-B3F4-2BCD6AB4825C}"/>
              </a:ext>
            </a:extLst>
          </p:cNvPr>
          <p:cNvCxnSpPr/>
          <p:nvPr/>
        </p:nvCxnSpPr>
        <p:spPr>
          <a:xfrm flipV="1">
            <a:off x="1062158" y="1958349"/>
            <a:ext cx="0" cy="305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E6C36530-D263-48D9-B206-5E1BFFE3905B}"/>
              </a:ext>
            </a:extLst>
          </p:cNvPr>
          <p:cNvSpPr/>
          <p:nvPr/>
        </p:nvSpPr>
        <p:spPr>
          <a:xfrm>
            <a:off x="2446822" y="3912909"/>
            <a:ext cx="143658" cy="174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2EBB4B8-9308-4A9B-A925-8E189D76CF15}"/>
              </a:ext>
            </a:extLst>
          </p:cNvPr>
          <p:cNvSpPr/>
          <p:nvPr/>
        </p:nvSpPr>
        <p:spPr>
          <a:xfrm>
            <a:off x="3336028" y="2265851"/>
            <a:ext cx="143658" cy="174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83012CA6-5E30-43DC-8E1B-CD12205340D2}"/>
                  </a:ext>
                </a:extLst>
              </p:cNvPr>
              <p:cNvSpPr/>
              <p:nvPr/>
            </p:nvSpPr>
            <p:spPr>
              <a:xfrm>
                <a:off x="3453594" y="2030471"/>
                <a:ext cx="1529906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𝑝𝑟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83012CA6-5E30-43DC-8E1B-CD1220534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94" y="2030471"/>
                <a:ext cx="1529906" cy="390748"/>
              </a:xfrm>
              <a:prstGeom prst="rect">
                <a:avLst/>
              </a:prstGeom>
              <a:blipFill>
                <a:blip r:embed="rId10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61F47D16-11ED-44B3-A62A-DFABB82A396B}"/>
                  </a:ext>
                </a:extLst>
              </p:cNvPr>
              <p:cNvSpPr/>
              <p:nvPr/>
            </p:nvSpPr>
            <p:spPr>
              <a:xfrm>
                <a:off x="2625543" y="3872741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61F47D16-11ED-44B3-A62A-DFABB82A3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543" y="3872741"/>
                <a:ext cx="369332" cy="369332"/>
              </a:xfrm>
              <a:prstGeom prst="rect">
                <a:avLst/>
              </a:prstGeom>
              <a:blipFill>
                <a:blip r:embed="rId5"/>
                <a:stretch>
                  <a:fillRect t="-22951" r="-28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>
            <a:extLst>
              <a:ext uri="{FF2B5EF4-FFF2-40B4-BE49-F238E27FC236}">
                <a16:creationId xmlns:a16="http://schemas.microsoft.com/office/drawing/2014/main" id="{4EEAB916-74F7-436F-8A6A-9659CBB543D9}"/>
              </a:ext>
            </a:extLst>
          </p:cNvPr>
          <p:cNvSpPr/>
          <p:nvPr/>
        </p:nvSpPr>
        <p:spPr>
          <a:xfrm>
            <a:off x="3803186" y="3411153"/>
            <a:ext cx="143658" cy="174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347E66E5-551F-48C1-910C-85C8F54FD14C}"/>
                  </a:ext>
                </a:extLst>
              </p:cNvPr>
              <p:cNvSpPr txBox="1"/>
              <p:nvPr/>
            </p:nvSpPr>
            <p:spPr>
              <a:xfrm flipH="1">
                <a:off x="3576641" y="3148103"/>
                <a:ext cx="4323806" cy="821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s-CO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</m:t>
                          </m:r>
                        </m:sub>
                      </m:sSub>
                      <m:r>
                        <a:rPr lang="es-CO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es-CO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s-CO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CO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s-CO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CO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4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CO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s-CO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⃗"/>
                              <m:ctrlPr>
                                <a:rPr lang="es-CO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4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CO" sz="2400" i="1" dirty="0"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s-CO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den>
                      </m:f>
                      <m:acc>
                        <m:accPr>
                          <m:chr m:val="⃗"/>
                          <m:ctrlPr>
                            <a:rPr lang="es-CO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347E66E5-551F-48C1-910C-85C8F54FD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576641" y="3148103"/>
                <a:ext cx="4323806" cy="8211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7E7A509-CDCD-49FE-B9C6-1FC2BDAF0F5F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1062158" y="3498216"/>
            <a:ext cx="2741028" cy="106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F652123-FFB5-4B43-AD41-16C3E98C596F}"/>
              </a:ext>
            </a:extLst>
          </p:cNvPr>
          <p:cNvCxnSpPr>
            <a:cxnSpLocks/>
          </p:cNvCxnSpPr>
          <p:nvPr/>
        </p:nvCxnSpPr>
        <p:spPr>
          <a:xfrm flipV="1">
            <a:off x="1077593" y="4057407"/>
            <a:ext cx="1369228" cy="50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5643B83-88DC-4AFD-B8FE-F7F22BB50761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1077592" y="2414476"/>
            <a:ext cx="2279474" cy="215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B62CEBD6-68D8-46C1-9E30-88B60B451EDD}"/>
              </a:ext>
            </a:extLst>
          </p:cNvPr>
          <p:cNvCxnSpPr>
            <a:cxnSpLocks/>
          </p:cNvCxnSpPr>
          <p:nvPr/>
        </p:nvCxnSpPr>
        <p:spPr>
          <a:xfrm flipH="1" flipV="1">
            <a:off x="3470548" y="2417228"/>
            <a:ext cx="399928" cy="109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EB023371-8FB6-40D5-AA37-69E692CA1850}"/>
              </a:ext>
            </a:extLst>
          </p:cNvPr>
          <p:cNvCxnSpPr>
            <a:cxnSpLocks/>
          </p:cNvCxnSpPr>
          <p:nvPr/>
        </p:nvCxnSpPr>
        <p:spPr>
          <a:xfrm flipH="1" flipV="1">
            <a:off x="3548638" y="3339842"/>
            <a:ext cx="84346" cy="2300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89F37E08-5B1C-474A-8350-F373EED37710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616797" y="3178435"/>
            <a:ext cx="84346" cy="2300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BB9E998-307A-4E1C-AA2E-DF8EAFFEF328}"/>
              </a:ext>
            </a:extLst>
          </p:cNvPr>
          <p:cNvCxnSpPr>
            <a:cxnSpLocks/>
          </p:cNvCxnSpPr>
          <p:nvPr/>
        </p:nvCxnSpPr>
        <p:spPr>
          <a:xfrm flipH="1" flipV="1">
            <a:off x="662034" y="3475320"/>
            <a:ext cx="399928" cy="109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E504F408-701A-4046-8ADB-B68131567CBE}"/>
              </a:ext>
            </a:extLst>
          </p:cNvPr>
          <p:cNvSpPr/>
          <p:nvPr/>
        </p:nvSpPr>
        <p:spPr>
          <a:xfrm>
            <a:off x="552708" y="3325080"/>
            <a:ext cx="143658" cy="174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DEE4041-A179-4915-BBFA-A9210370FE0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39156"/>
          <a:stretch/>
        </p:blipFill>
        <p:spPr>
          <a:xfrm>
            <a:off x="5367209" y="4219302"/>
            <a:ext cx="6824791" cy="26386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BEF88B15-190E-4F87-BC55-8F1F49ECCAC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4188" b="63855"/>
          <a:stretch/>
        </p:blipFill>
        <p:spPr>
          <a:xfrm>
            <a:off x="6335486" y="-39189"/>
            <a:ext cx="5856514" cy="156754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7B654071-70C1-4365-BE9B-A434A0DDB5FD}"/>
                  </a:ext>
                </a:extLst>
              </p:cNvPr>
              <p:cNvSpPr/>
              <p:nvPr/>
            </p:nvSpPr>
            <p:spPr>
              <a:xfrm>
                <a:off x="396885" y="2957934"/>
                <a:ext cx="470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7B654071-70C1-4365-BE9B-A434A0DD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85" y="2957934"/>
                <a:ext cx="4704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6">
            <a:extLst>
              <a:ext uri="{FF2B5EF4-FFF2-40B4-BE49-F238E27FC236}">
                <a16:creationId xmlns:a16="http://schemas.microsoft.com/office/drawing/2014/main" id="{A6FEDA86-0F1F-4DC9-A225-7FA191B877EA}"/>
              </a:ext>
            </a:extLst>
          </p:cNvPr>
          <p:cNvSpPr/>
          <p:nvPr/>
        </p:nvSpPr>
        <p:spPr>
          <a:xfrm>
            <a:off x="7981406" y="91440"/>
            <a:ext cx="966651" cy="248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9DEEA16-9AD7-4958-AAFE-83A377B674F8}"/>
              </a:ext>
            </a:extLst>
          </p:cNvPr>
          <p:cNvSpPr/>
          <p:nvPr/>
        </p:nvSpPr>
        <p:spPr>
          <a:xfrm>
            <a:off x="7837715" y="927463"/>
            <a:ext cx="966651" cy="248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9176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2C062-D8D1-4E7B-A044-BE8C93DF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CDB98D1-8F52-4378-A3E5-224AAA4239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/>
                  <a:t>Ejemplo</a:t>
                </a:r>
              </a:p>
              <a:p>
                <a:r>
                  <a:rPr lang="es-CO" dirty="0"/>
                  <a:t>Encontrar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𝑝𝑟𝑜</m:t>
                    </m:r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s-CO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sub>
                    </m:sSub>
                    <m:r>
                      <a:rPr lang="es-CO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s-CO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dirty="0"/>
                  <a:t> si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O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CO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CO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CO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O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O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CO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CDB98D1-8F52-4378-A3E5-224AAA4239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653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ralelogramo 17">
            <a:extLst>
              <a:ext uri="{FF2B5EF4-FFF2-40B4-BE49-F238E27FC236}">
                <a16:creationId xmlns:a16="http://schemas.microsoft.com/office/drawing/2014/main" id="{E3DDA365-F2E1-4481-9F5E-DF0648AEEF55}"/>
              </a:ext>
            </a:extLst>
          </p:cNvPr>
          <p:cNvSpPr/>
          <p:nvPr/>
        </p:nvSpPr>
        <p:spPr>
          <a:xfrm rot="20945589">
            <a:off x="318519" y="2454975"/>
            <a:ext cx="5482632" cy="2162663"/>
          </a:xfrm>
          <a:prstGeom prst="parallelogram">
            <a:avLst>
              <a:gd name="adj" fmla="val 10337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09430B5-503B-41AB-9D1A-62CEB10CB0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CO" dirty="0"/>
                  <a:t>Proyección ortogonal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O" dirty="0"/>
                  <a:t> sobre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𝐺𝑒𝑛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09430B5-503B-41AB-9D1A-62CEB10CB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C0C5E62-DCE0-460A-942E-2E195F9D43A3}"/>
              </a:ext>
            </a:extLst>
          </p:cNvPr>
          <p:cNvCxnSpPr/>
          <p:nvPr/>
        </p:nvCxnSpPr>
        <p:spPr>
          <a:xfrm>
            <a:off x="389628" y="5126056"/>
            <a:ext cx="4323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B3E3AAC-9469-4C53-A721-CF51C9ED1999}"/>
              </a:ext>
            </a:extLst>
          </p:cNvPr>
          <p:cNvCxnSpPr/>
          <p:nvPr/>
        </p:nvCxnSpPr>
        <p:spPr>
          <a:xfrm flipV="1">
            <a:off x="551981" y="2518352"/>
            <a:ext cx="0" cy="305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03C45B1-FE82-4832-A9DD-D57D49C70C1E}"/>
                  </a:ext>
                </a:extLst>
              </p:cNvPr>
              <p:cNvSpPr/>
              <p:nvPr/>
            </p:nvSpPr>
            <p:spPr>
              <a:xfrm>
                <a:off x="1379217" y="4810701"/>
                <a:ext cx="4623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03C45B1-FE82-4832-A9DD-D57D49C70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217" y="4810701"/>
                <a:ext cx="46237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F077D881-6D69-485C-B3BD-09C51B931FEF}"/>
                  </a:ext>
                </a:extLst>
              </p:cNvPr>
              <p:cNvSpPr/>
              <p:nvPr/>
            </p:nvSpPr>
            <p:spPr>
              <a:xfrm>
                <a:off x="1376556" y="3857648"/>
                <a:ext cx="467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F077D881-6D69-485C-B3BD-09C51B931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556" y="3857648"/>
                <a:ext cx="4676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A68F767-115D-41AA-A8E0-49022F7D3C93}"/>
              </a:ext>
            </a:extLst>
          </p:cNvPr>
          <p:cNvCxnSpPr>
            <a:cxnSpLocks/>
          </p:cNvCxnSpPr>
          <p:nvPr/>
        </p:nvCxnSpPr>
        <p:spPr>
          <a:xfrm flipV="1">
            <a:off x="544334" y="4366832"/>
            <a:ext cx="742483" cy="75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erda 50">
            <a:extLst>
              <a:ext uri="{FF2B5EF4-FFF2-40B4-BE49-F238E27FC236}">
                <a16:creationId xmlns:a16="http://schemas.microsoft.com/office/drawing/2014/main" id="{77AB54DE-41C5-4583-9AD2-0BA35487CEA9}"/>
              </a:ext>
            </a:extLst>
          </p:cNvPr>
          <p:cNvSpPr/>
          <p:nvPr/>
        </p:nvSpPr>
        <p:spPr>
          <a:xfrm>
            <a:off x="1269889" y="4217076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Cuerda 51">
            <a:extLst>
              <a:ext uri="{FF2B5EF4-FFF2-40B4-BE49-F238E27FC236}">
                <a16:creationId xmlns:a16="http://schemas.microsoft.com/office/drawing/2014/main" id="{0F43EE36-7BC2-4504-B8D4-1AE45F12CD48}"/>
              </a:ext>
            </a:extLst>
          </p:cNvPr>
          <p:cNvSpPr/>
          <p:nvPr/>
        </p:nvSpPr>
        <p:spPr>
          <a:xfrm>
            <a:off x="1433558" y="4694463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C3179FDD-5CDD-4226-881B-21E1ABC7B12A}"/>
              </a:ext>
            </a:extLst>
          </p:cNvPr>
          <p:cNvCxnSpPr>
            <a:cxnSpLocks/>
          </p:cNvCxnSpPr>
          <p:nvPr/>
        </p:nvCxnSpPr>
        <p:spPr>
          <a:xfrm flipV="1">
            <a:off x="544044" y="4783986"/>
            <a:ext cx="877203" cy="32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88E8D722-AD77-4C06-AA64-8DA37BDDF3E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755359">
              <a:off x="1382197" y="4526387"/>
              <a:ext cx="313984" cy="340612"/>
            </p:xfrm>
            <a:graphic>
              <a:graphicData uri="http://schemas.microsoft.com/office/drawing/2017/model3d">
                <am3d:model3d r:embed="rId5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88E8D722-AD77-4C06-AA64-8DA37BDDF3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9755359">
                <a:off x="1382197" y="4526387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73449F54-33DC-44DD-8E93-CF3706B87A0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755359">
              <a:off x="1211639" y="4068469"/>
              <a:ext cx="313984" cy="340612"/>
            </p:xfrm>
            <a:graphic>
              <a:graphicData uri="http://schemas.microsoft.com/office/drawing/2017/model3d">
                <am3d:model3d r:embed="rId5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73449F54-33DC-44DD-8E93-CF3706B87A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9755359">
                <a:off x="1211639" y="4068469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9592C1EF-3300-41DB-B8A9-9EE58C15EF94}"/>
                  </a:ext>
                </a:extLst>
              </p:cNvPr>
              <p:cNvSpPr/>
              <p:nvPr/>
            </p:nvSpPr>
            <p:spPr>
              <a:xfrm>
                <a:off x="2024256" y="1651355"/>
                <a:ext cx="376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9592C1EF-3300-41DB-B8A9-9EE58C15E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256" y="1651355"/>
                <a:ext cx="3764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9" name="Modelo 3D 28" descr="Esfera">
                <a:extLst>
                  <a:ext uri="{FF2B5EF4-FFF2-40B4-BE49-F238E27FC236}">
                    <a16:creationId xmlns:a16="http://schemas.microsoft.com/office/drawing/2014/main" id="{552F3D69-DFF6-41DA-903D-B382871768C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6377890"/>
                  </p:ext>
                </p:extLst>
              </p:nvPr>
            </p:nvGraphicFramePr>
            <p:xfrm>
              <a:off x="2047388" y="1947097"/>
              <a:ext cx="280013" cy="280013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280013" cy="280013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49945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9" name="Modelo 3D 28" descr="Esfera">
                <a:extLst>
                  <a:ext uri="{FF2B5EF4-FFF2-40B4-BE49-F238E27FC236}">
                    <a16:creationId xmlns:a16="http://schemas.microsoft.com/office/drawing/2014/main" id="{552F3D69-DFF6-41DA-903D-B382871768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47388" y="1947097"/>
                <a:ext cx="280013" cy="2800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7856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ralelogramo 17">
            <a:extLst>
              <a:ext uri="{FF2B5EF4-FFF2-40B4-BE49-F238E27FC236}">
                <a16:creationId xmlns:a16="http://schemas.microsoft.com/office/drawing/2014/main" id="{E3DDA365-F2E1-4481-9F5E-DF0648AEEF55}"/>
              </a:ext>
            </a:extLst>
          </p:cNvPr>
          <p:cNvSpPr/>
          <p:nvPr/>
        </p:nvSpPr>
        <p:spPr>
          <a:xfrm rot="20945589">
            <a:off x="318519" y="2454975"/>
            <a:ext cx="5482632" cy="2162663"/>
          </a:xfrm>
          <a:prstGeom prst="parallelogram">
            <a:avLst>
              <a:gd name="adj" fmla="val 10337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09430B5-503B-41AB-9D1A-62CEB10CB0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CO" dirty="0"/>
                  <a:t>Coordenadas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O" dirty="0"/>
                  <a:t> sobre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𝐺𝑒𝑛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09430B5-503B-41AB-9D1A-62CEB10CB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C0C5E62-DCE0-460A-942E-2E195F9D43A3}"/>
              </a:ext>
            </a:extLst>
          </p:cNvPr>
          <p:cNvCxnSpPr/>
          <p:nvPr/>
        </p:nvCxnSpPr>
        <p:spPr>
          <a:xfrm>
            <a:off x="389628" y="5126056"/>
            <a:ext cx="4323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B3E3AAC-9469-4C53-A721-CF51C9ED1999}"/>
              </a:ext>
            </a:extLst>
          </p:cNvPr>
          <p:cNvCxnSpPr/>
          <p:nvPr/>
        </p:nvCxnSpPr>
        <p:spPr>
          <a:xfrm flipV="1">
            <a:off x="551981" y="2518352"/>
            <a:ext cx="0" cy="305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969A98D-7A5C-4AF4-ACD4-CE47237EE66B}"/>
                  </a:ext>
                </a:extLst>
              </p:cNvPr>
              <p:cNvSpPr/>
              <p:nvPr/>
            </p:nvSpPr>
            <p:spPr>
              <a:xfrm>
                <a:off x="2024256" y="1651355"/>
                <a:ext cx="175227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𝑝𝑟𝑜𝑦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969A98D-7A5C-4AF4-ACD4-CE47237EE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256" y="1651355"/>
                <a:ext cx="1752275" cy="391261"/>
              </a:xfrm>
              <a:prstGeom prst="rect">
                <a:avLst/>
              </a:prstGeom>
              <a:blipFill>
                <a:blip r:embed="rId3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03C45B1-FE82-4832-A9DD-D57D49C70C1E}"/>
                  </a:ext>
                </a:extLst>
              </p:cNvPr>
              <p:cNvSpPr/>
              <p:nvPr/>
            </p:nvSpPr>
            <p:spPr>
              <a:xfrm>
                <a:off x="1379217" y="4810701"/>
                <a:ext cx="4623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03C45B1-FE82-4832-A9DD-D57D49C70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217" y="4810701"/>
                <a:ext cx="4623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C74AF2C-9A44-45C5-82D8-12E95169C51C}"/>
              </a:ext>
            </a:extLst>
          </p:cNvPr>
          <p:cNvCxnSpPr>
            <a:cxnSpLocks/>
          </p:cNvCxnSpPr>
          <p:nvPr/>
        </p:nvCxnSpPr>
        <p:spPr>
          <a:xfrm flipV="1">
            <a:off x="551981" y="3590282"/>
            <a:ext cx="2436025" cy="152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93808D9-85A1-49C9-837A-552C7FF0B63F}"/>
              </a:ext>
            </a:extLst>
          </p:cNvPr>
          <p:cNvCxnSpPr>
            <a:cxnSpLocks/>
          </p:cNvCxnSpPr>
          <p:nvPr/>
        </p:nvCxnSpPr>
        <p:spPr>
          <a:xfrm flipV="1">
            <a:off x="551980" y="2189283"/>
            <a:ext cx="1560290" cy="293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D169A116-36EC-4B57-B066-A6B79B1BC1BE}"/>
              </a:ext>
            </a:extLst>
          </p:cNvPr>
          <p:cNvGrpSpPr/>
          <p:nvPr/>
        </p:nvGrpSpPr>
        <p:grpSpPr>
          <a:xfrm rot="20714065">
            <a:off x="2741652" y="3354106"/>
            <a:ext cx="230082" cy="318621"/>
            <a:chOff x="3694152" y="3667864"/>
            <a:chExt cx="230082" cy="318621"/>
          </a:xfrm>
        </p:grpSpPr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E3A40BB6-68E8-4A59-8418-18EA3688D3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98861" y="3756403"/>
              <a:ext cx="84346" cy="2300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7153DB23-97C2-4F75-8AB0-3EBE8EDE231B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767020" y="3594996"/>
              <a:ext cx="84346" cy="2300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F077D881-6D69-485C-B3BD-09C51B931FEF}"/>
                  </a:ext>
                </a:extLst>
              </p:cNvPr>
              <p:cNvSpPr/>
              <p:nvPr/>
            </p:nvSpPr>
            <p:spPr>
              <a:xfrm>
                <a:off x="1376556" y="3857648"/>
                <a:ext cx="467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F077D881-6D69-485C-B3BD-09C51B931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556" y="3857648"/>
                <a:ext cx="4676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882099D-09B3-43EC-A630-E09EFD6A9588}"/>
              </a:ext>
            </a:extLst>
          </p:cNvPr>
          <p:cNvCxnSpPr>
            <a:cxnSpLocks/>
          </p:cNvCxnSpPr>
          <p:nvPr/>
        </p:nvCxnSpPr>
        <p:spPr>
          <a:xfrm flipH="1" flipV="1">
            <a:off x="2212481" y="2181292"/>
            <a:ext cx="805306" cy="128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A68F767-115D-41AA-A8E0-49022F7D3C93}"/>
              </a:ext>
            </a:extLst>
          </p:cNvPr>
          <p:cNvCxnSpPr>
            <a:cxnSpLocks/>
          </p:cNvCxnSpPr>
          <p:nvPr/>
        </p:nvCxnSpPr>
        <p:spPr>
          <a:xfrm flipV="1">
            <a:off x="544334" y="4366832"/>
            <a:ext cx="742483" cy="75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2D7CE3FB-76ED-403D-9728-D9A929AA641A}"/>
                  </a:ext>
                </a:extLst>
              </p:cNvPr>
              <p:cNvSpPr/>
              <p:nvPr/>
            </p:nvSpPr>
            <p:spPr>
              <a:xfrm>
                <a:off x="3064667" y="3118117"/>
                <a:ext cx="786626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𝑝𝑟𝑜𝑦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2D7CE3FB-76ED-403D-9728-D9A929AA6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67" y="3118117"/>
                <a:ext cx="786626" cy="391261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uerda 50">
            <a:extLst>
              <a:ext uri="{FF2B5EF4-FFF2-40B4-BE49-F238E27FC236}">
                <a16:creationId xmlns:a16="http://schemas.microsoft.com/office/drawing/2014/main" id="{77AB54DE-41C5-4583-9AD2-0BA35487CEA9}"/>
              </a:ext>
            </a:extLst>
          </p:cNvPr>
          <p:cNvSpPr/>
          <p:nvPr/>
        </p:nvSpPr>
        <p:spPr>
          <a:xfrm>
            <a:off x="1269889" y="4217076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Cuerda 51">
            <a:extLst>
              <a:ext uri="{FF2B5EF4-FFF2-40B4-BE49-F238E27FC236}">
                <a16:creationId xmlns:a16="http://schemas.microsoft.com/office/drawing/2014/main" id="{0F43EE36-7BC2-4504-B8D4-1AE45F12CD48}"/>
              </a:ext>
            </a:extLst>
          </p:cNvPr>
          <p:cNvSpPr/>
          <p:nvPr/>
        </p:nvSpPr>
        <p:spPr>
          <a:xfrm>
            <a:off x="1433558" y="4694463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C3179FDD-5CDD-4226-881B-21E1ABC7B12A}"/>
              </a:ext>
            </a:extLst>
          </p:cNvPr>
          <p:cNvCxnSpPr>
            <a:cxnSpLocks/>
          </p:cNvCxnSpPr>
          <p:nvPr/>
        </p:nvCxnSpPr>
        <p:spPr>
          <a:xfrm flipV="1">
            <a:off x="544044" y="4783986"/>
            <a:ext cx="877203" cy="32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erda 56">
            <a:extLst>
              <a:ext uri="{FF2B5EF4-FFF2-40B4-BE49-F238E27FC236}">
                <a16:creationId xmlns:a16="http://schemas.microsoft.com/office/drawing/2014/main" id="{65B0B069-11B9-4DEA-BBB3-37C1B1426D3E}"/>
              </a:ext>
            </a:extLst>
          </p:cNvPr>
          <p:cNvSpPr/>
          <p:nvPr/>
        </p:nvSpPr>
        <p:spPr>
          <a:xfrm>
            <a:off x="2983409" y="3416903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58008D68-8DD3-4856-A4F4-68F627037C86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70707488"/>
                  </p:ext>
                </p:extLst>
              </p:nvPr>
            </p:nvGraphicFramePr>
            <p:xfrm rot="19755359">
              <a:off x="2886313" y="3242715"/>
              <a:ext cx="313984" cy="340612"/>
            </p:xfrm>
            <a:graphic>
              <a:graphicData uri="http://schemas.microsoft.com/office/drawing/2017/model3d">
                <am3d:model3d r:embed="rId7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58008D68-8DD3-4856-A4F4-68F627037C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9755359">
                <a:off x="2886313" y="3242715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88E8D722-AD77-4C06-AA64-8DA37BDDF3E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02970788"/>
                  </p:ext>
                </p:extLst>
              </p:nvPr>
            </p:nvGraphicFramePr>
            <p:xfrm rot="19755359">
              <a:off x="1382197" y="4526387"/>
              <a:ext cx="313984" cy="340612"/>
            </p:xfrm>
            <a:graphic>
              <a:graphicData uri="http://schemas.microsoft.com/office/drawing/2017/model3d">
                <am3d:model3d r:embed="rId7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88E8D722-AD77-4C06-AA64-8DA37BDDF3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9755359">
                <a:off x="1382197" y="4526387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73449F54-33DC-44DD-8E93-CF3706B87A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67038138"/>
                  </p:ext>
                </p:extLst>
              </p:nvPr>
            </p:nvGraphicFramePr>
            <p:xfrm rot="19755359">
              <a:off x="1211639" y="4068469"/>
              <a:ext cx="313984" cy="340612"/>
            </p:xfrm>
            <a:graphic>
              <a:graphicData uri="http://schemas.microsoft.com/office/drawing/2017/model3d">
                <am3d:model3d r:embed="rId7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73449F54-33DC-44DD-8E93-CF3706B87A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9755359">
                <a:off x="1211639" y="4068469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Modelo 3D 66" descr="Esfera">
                <a:extLst>
                  <a:ext uri="{FF2B5EF4-FFF2-40B4-BE49-F238E27FC236}">
                    <a16:creationId xmlns:a16="http://schemas.microsoft.com/office/drawing/2014/main" id="{77763B87-BCF2-492C-92DF-07376472A5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17278494"/>
                  </p:ext>
                </p:extLst>
              </p:nvPr>
            </p:nvGraphicFramePr>
            <p:xfrm>
              <a:off x="2016410" y="1916119"/>
              <a:ext cx="341968" cy="341968"/>
            </p:xfrm>
            <a:graphic>
              <a:graphicData uri="http://schemas.microsoft.com/office/drawing/2017/model3d">
                <am3d:model3d r:embed="rId9">
                  <am3d:spPr>
                    <a:xfrm>
                      <a:off x="0" y="0"/>
                      <a:ext cx="341968" cy="3419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49946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Modelo 3D 66" descr="Esfera">
                <a:extLst>
                  <a:ext uri="{FF2B5EF4-FFF2-40B4-BE49-F238E27FC236}">
                    <a16:creationId xmlns:a16="http://schemas.microsoft.com/office/drawing/2014/main" id="{77763B87-BCF2-492C-92DF-07376472A5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16410" y="1916119"/>
                <a:ext cx="341968" cy="34196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3797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ralelogramo 17">
            <a:extLst>
              <a:ext uri="{FF2B5EF4-FFF2-40B4-BE49-F238E27FC236}">
                <a16:creationId xmlns:a16="http://schemas.microsoft.com/office/drawing/2014/main" id="{E3DDA365-F2E1-4481-9F5E-DF0648AEEF55}"/>
              </a:ext>
            </a:extLst>
          </p:cNvPr>
          <p:cNvSpPr/>
          <p:nvPr/>
        </p:nvSpPr>
        <p:spPr>
          <a:xfrm rot="20945589">
            <a:off x="318519" y="2454975"/>
            <a:ext cx="5482632" cy="2162663"/>
          </a:xfrm>
          <a:prstGeom prst="parallelogram">
            <a:avLst>
              <a:gd name="adj" fmla="val 10337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09430B5-503B-41AB-9D1A-62CEB10CB0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CO" dirty="0"/>
                  <a:t>Coordenadas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O" dirty="0"/>
                  <a:t> sobre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𝐺𝑒𝑛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09430B5-503B-41AB-9D1A-62CEB10CB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C0C5E62-DCE0-460A-942E-2E195F9D43A3}"/>
              </a:ext>
            </a:extLst>
          </p:cNvPr>
          <p:cNvCxnSpPr/>
          <p:nvPr/>
        </p:nvCxnSpPr>
        <p:spPr>
          <a:xfrm>
            <a:off x="389628" y="5126056"/>
            <a:ext cx="4323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B3E3AAC-9469-4C53-A721-CF51C9ED1999}"/>
              </a:ext>
            </a:extLst>
          </p:cNvPr>
          <p:cNvCxnSpPr/>
          <p:nvPr/>
        </p:nvCxnSpPr>
        <p:spPr>
          <a:xfrm flipV="1">
            <a:off x="551981" y="2518352"/>
            <a:ext cx="0" cy="305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969A98D-7A5C-4AF4-ACD4-CE47237EE66B}"/>
                  </a:ext>
                </a:extLst>
              </p:cNvPr>
              <p:cNvSpPr/>
              <p:nvPr/>
            </p:nvSpPr>
            <p:spPr>
              <a:xfrm>
                <a:off x="2024256" y="1651355"/>
                <a:ext cx="175227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𝑝𝑟𝑜𝑦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969A98D-7A5C-4AF4-ACD4-CE47237EE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256" y="1651355"/>
                <a:ext cx="1752275" cy="391261"/>
              </a:xfrm>
              <a:prstGeom prst="rect">
                <a:avLst/>
              </a:prstGeom>
              <a:blipFill>
                <a:blip r:embed="rId3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03C45B1-FE82-4832-A9DD-D57D49C70C1E}"/>
                  </a:ext>
                </a:extLst>
              </p:cNvPr>
              <p:cNvSpPr/>
              <p:nvPr/>
            </p:nvSpPr>
            <p:spPr>
              <a:xfrm>
                <a:off x="1379217" y="4810701"/>
                <a:ext cx="4623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03C45B1-FE82-4832-A9DD-D57D49C70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217" y="4810701"/>
                <a:ext cx="4623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C74AF2C-9A44-45C5-82D8-12E95169C51C}"/>
              </a:ext>
            </a:extLst>
          </p:cNvPr>
          <p:cNvCxnSpPr>
            <a:cxnSpLocks/>
          </p:cNvCxnSpPr>
          <p:nvPr/>
        </p:nvCxnSpPr>
        <p:spPr>
          <a:xfrm flipV="1">
            <a:off x="551981" y="3590282"/>
            <a:ext cx="2436025" cy="152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F8DCC84-AA23-4E1E-B029-A5C182C7EF05}"/>
              </a:ext>
            </a:extLst>
          </p:cNvPr>
          <p:cNvCxnSpPr>
            <a:cxnSpLocks/>
          </p:cNvCxnSpPr>
          <p:nvPr/>
        </p:nvCxnSpPr>
        <p:spPr>
          <a:xfrm flipV="1">
            <a:off x="567416" y="4577488"/>
            <a:ext cx="1478127" cy="54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93808D9-85A1-49C9-837A-552C7FF0B63F}"/>
              </a:ext>
            </a:extLst>
          </p:cNvPr>
          <p:cNvCxnSpPr>
            <a:cxnSpLocks/>
          </p:cNvCxnSpPr>
          <p:nvPr/>
        </p:nvCxnSpPr>
        <p:spPr>
          <a:xfrm flipV="1">
            <a:off x="551980" y="2189283"/>
            <a:ext cx="1560290" cy="293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D169A116-36EC-4B57-B066-A6B79B1BC1BE}"/>
              </a:ext>
            </a:extLst>
          </p:cNvPr>
          <p:cNvGrpSpPr/>
          <p:nvPr/>
        </p:nvGrpSpPr>
        <p:grpSpPr>
          <a:xfrm rot="20714065">
            <a:off x="2741652" y="3354106"/>
            <a:ext cx="230082" cy="318621"/>
            <a:chOff x="3694152" y="3667864"/>
            <a:chExt cx="230082" cy="318621"/>
          </a:xfrm>
        </p:grpSpPr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E3A40BB6-68E8-4A59-8418-18EA3688D3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98861" y="3756403"/>
              <a:ext cx="84346" cy="2300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7153DB23-97C2-4F75-8AB0-3EBE8EDE231B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767020" y="3594996"/>
              <a:ext cx="84346" cy="2300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F077D881-6D69-485C-B3BD-09C51B931FEF}"/>
                  </a:ext>
                </a:extLst>
              </p:cNvPr>
              <p:cNvSpPr/>
              <p:nvPr/>
            </p:nvSpPr>
            <p:spPr>
              <a:xfrm>
                <a:off x="1376556" y="3857648"/>
                <a:ext cx="467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F077D881-6D69-485C-B3BD-09C51B931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556" y="3857648"/>
                <a:ext cx="4676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882099D-09B3-43EC-A630-E09EFD6A9588}"/>
              </a:ext>
            </a:extLst>
          </p:cNvPr>
          <p:cNvCxnSpPr>
            <a:cxnSpLocks/>
          </p:cNvCxnSpPr>
          <p:nvPr/>
        </p:nvCxnSpPr>
        <p:spPr>
          <a:xfrm flipH="1" flipV="1">
            <a:off x="2212481" y="2181292"/>
            <a:ext cx="805306" cy="128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A68F767-115D-41AA-A8E0-49022F7D3C93}"/>
              </a:ext>
            </a:extLst>
          </p:cNvPr>
          <p:cNvCxnSpPr>
            <a:cxnSpLocks/>
          </p:cNvCxnSpPr>
          <p:nvPr/>
        </p:nvCxnSpPr>
        <p:spPr>
          <a:xfrm flipV="1">
            <a:off x="544334" y="4366832"/>
            <a:ext cx="742483" cy="75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9DF4265D-177B-46D3-B48D-650C975CC91F}"/>
              </a:ext>
            </a:extLst>
          </p:cNvPr>
          <p:cNvCxnSpPr>
            <a:cxnSpLocks/>
          </p:cNvCxnSpPr>
          <p:nvPr/>
        </p:nvCxnSpPr>
        <p:spPr>
          <a:xfrm flipV="1">
            <a:off x="2119917" y="3576487"/>
            <a:ext cx="945043" cy="95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9C0983C6-47D7-4517-8AD7-FB361A340696}"/>
                  </a:ext>
                </a:extLst>
              </p:cNvPr>
              <p:cNvSpPr/>
              <p:nvPr/>
            </p:nvSpPr>
            <p:spPr>
              <a:xfrm>
                <a:off x="2043046" y="4620283"/>
                <a:ext cx="691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9C0983C6-47D7-4517-8AD7-FB361A340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046" y="4620283"/>
                <a:ext cx="6910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2D7CE3FB-76ED-403D-9728-D9A929AA641A}"/>
                  </a:ext>
                </a:extLst>
              </p:cNvPr>
              <p:cNvSpPr/>
              <p:nvPr/>
            </p:nvSpPr>
            <p:spPr>
              <a:xfrm>
                <a:off x="3064667" y="3118117"/>
                <a:ext cx="212096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𝑝𝑟𝑜𝑦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2D7CE3FB-76ED-403D-9728-D9A929AA6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67" y="3118117"/>
                <a:ext cx="2120965" cy="391261"/>
              </a:xfrm>
              <a:prstGeom prst="rect">
                <a:avLst/>
              </a:prstGeom>
              <a:blipFill>
                <a:blip r:embed="rId7"/>
                <a:stretch>
                  <a:fillRect t="-20313" b="-203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uerda 50">
            <a:extLst>
              <a:ext uri="{FF2B5EF4-FFF2-40B4-BE49-F238E27FC236}">
                <a16:creationId xmlns:a16="http://schemas.microsoft.com/office/drawing/2014/main" id="{77AB54DE-41C5-4583-9AD2-0BA35487CEA9}"/>
              </a:ext>
            </a:extLst>
          </p:cNvPr>
          <p:cNvSpPr/>
          <p:nvPr/>
        </p:nvSpPr>
        <p:spPr>
          <a:xfrm>
            <a:off x="1269889" y="4217076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Cuerda 51">
            <a:extLst>
              <a:ext uri="{FF2B5EF4-FFF2-40B4-BE49-F238E27FC236}">
                <a16:creationId xmlns:a16="http://schemas.microsoft.com/office/drawing/2014/main" id="{0F43EE36-7BC2-4504-B8D4-1AE45F12CD48}"/>
              </a:ext>
            </a:extLst>
          </p:cNvPr>
          <p:cNvSpPr/>
          <p:nvPr/>
        </p:nvSpPr>
        <p:spPr>
          <a:xfrm>
            <a:off x="1433558" y="4694463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C3179FDD-5CDD-4226-881B-21E1ABC7B12A}"/>
              </a:ext>
            </a:extLst>
          </p:cNvPr>
          <p:cNvCxnSpPr>
            <a:cxnSpLocks/>
          </p:cNvCxnSpPr>
          <p:nvPr/>
        </p:nvCxnSpPr>
        <p:spPr>
          <a:xfrm flipV="1">
            <a:off x="544044" y="4783986"/>
            <a:ext cx="877203" cy="32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erda 55">
            <a:extLst>
              <a:ext uri="{FF2B5EF4-FFF2-40B4-BE49-F238E27FC236}">
                <a16:creationId xmlns:a16="http://schemas.microsoft.com/office/drawing/2014/main" id="{B6B468C5-D86F-4D37-8E25-39E37007427F}"/>
              </a:ext>
            </a:extLst>
          </p:cNvPr>
          <p:cNvSpPr/>
          <p:nvPr/>
        </p:nvSpPr>
        <p:spPr>
          <a:xfrm>
            <a:off x="2079706" y="4459208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Cuerda 56">
            <a:extLst>
              <a:ext uri="{FF2B5EF4-FFF2-40B4-BE49-F238E27FC236}">
                <a16:creationId xmlns:a16="http://schemas.microsoft.com/office/drawing/2014/main" id="{65B0B069-11B9-4DEA-BBB3-37C1B1426D3E}"/>
              </a:ext>
            </a:extLst>
          </p:cNvPr>
          <p:cNvSpPr/>
          <p:nvPr/>
        </p:nvSpPr>
        <p:spPr>
          <a:xfrm>
            <a:off x="2983409" y="3416903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58008D68-8DD3-4856-A4F4-68F627037C86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</p:nvPr>
            </p:nvGraphicFramePr>
            <p:xfrm rot="19755359">
              <a:off x="2886313" y="3242715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58008D68-8DD3-4856-A4F4-68F627037C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2886313" y="3242715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DD12C2F4-018C-4F38-AB97-923014D261C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755359">
              <a:off x="2006070" y="4296616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DD12C2F4-018C-4F38-AB97-923014D261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2006070" y="4296616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88E8D722-AD77-4C06-AA64-8DA37BDDF3E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755359">
              <a:off x="1382197" y="4526387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88E8D722-AD77-4C06-AA64-8DA37BDDF3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1382197" y="4526387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73449F54-33DC-44DD-8E93-CF3706B87A0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755359">
              <a:off x="1211639" y="4068469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73449F54-33DC-44DD-8E93-CF3706B87A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1211639" y="4068469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Modelo 3D 66" descr="Esfera">
                <a:extLst>
                  <a:ext uri="{FF2B5EF4-FFF2-40B4-BE49-F238E27FC236}">
                    <a16:creationId xmlns:a16="http://schemas.microsoft.com/office/drawing/2014/main" id="{77763B87-BCF2-492C-92DF-07376472A5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80779529"/>
                  </p:ext>
                </p:extLst>
              </p:nvPr>
            </p:nvGraphicFramePr>
            <p:xfrm>
              <a:off x="2016410" y="1916119"/>
              <a:ext cx="341968" cy="341968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341968" cy="3419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49946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Modelo 3D 66" descr="Esfera">
                <a:extLst>
                  <a:ext uri="{FF2B5EF4-FFF2-40B4-BE49-F238E27FC236}">
                    <a16:creationId xmlns:a16="http://schemas.microsoft.com/office/drawing/2014/main" id="{77763B87-BCF2-492C-92DF-07376472A5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16410" y="1916119"/>
                <a:ext cx="341968" cy="341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F3A5E5B4-AEED-4FA3-9642-954BB3C48E74}"/>
                  </a:ext>
                </a:extLst>
              </p:cNvPr>
              <p:cNvSpPr/>
              <p:nvPr/>
            </p:nvSpPr>
            <p:spPr>
              <a:xfrm>
                <a:off x="6118587" y="1537492"/>
                <a:ext cx="3882858" cy="2053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𝑝𝑟𝑜𝑦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</m:oMath>
                </a14:m>
                <a:endParaRPr lang="es-CO" dirty="0"/>
              </a:p>
              <a:p>
                <a:endParaRPr lang="es-CO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s-CO" dirty="0"/>
                      <m:t>+ 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</m:oMath>
                </a14:m>
                <a:endParaRPr lang="es-CO" dirty="0"/>
              </a:p>
              <a:p>
                <a:endParaRPr lang="es-CO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s-CO" dirty="0"/>
                      <m:t>+ 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CO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s-CO" dirty="0"/>
                      <m:t>+ 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F3A5E5B4-AEED-4FA3-9642-954BB3C48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587" y="1537492"/>
                <a:ext cx="3882858" cy="2053254"/>
              </a:xfrm>
              <a:prstGeom prst="rect">
                <a:avLst/>
              </a:prstGeom>
              <a:blipFill>
                <a:blip r:embed="rId12"/>
                <a:stretch>
                  <a:fillRect t="-1187" r="-376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306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ralelogramo 17">
            <a:extLst>
              <a:ext uri="{FF2B5EF4-FFF2-40B4-BE49-F238E27FC236}">
                <a16:creationId xmlns:a16="http://schemas.microsoft.com/office/drawing/2014/main" id="{E3DDA365-F2E1-4481-9F5E-DF0648AEEF55}"/>
              </a:ext>
            </a:extLst>
          </p:cNvPr>
          <p:cNvSpPr/>
          <p:nvPr/>
        </p:nvSpPr>
        <p:spPr>
          <a:xfrm rot="20945589">
            <a:off x="318519" y="2454975"/>
            <a:ext cx="5482632" cy="2162663"/>
          </a:xfrm>
          <a:prstGeom prst="parallelogram">
            <a:avLst>
              <a:gd name="adj" fmla="val 10337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09430B5-503B-41AB-9D1A-62CEB10CB0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CO" dirty="0"/>
                  <a:t>Coordenadas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O" dirty="0"/>
                  <a:t> sobre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𝐺𝑒𝑛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09430B5-503B-41AB-9D1A-62CEB10CB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C0C5E62-DCE0-460A-942E-2E195F9D43A3}"/>
              </a:ext>
            </a:extLst>
          </p:cNvPr>
          <p:cNvCxnSpPr/>
          <p:nvPr/>
        </p:nvCxnSpPr>
        <p:spPr>
          <a:xfrm>
            <a:off x="389628" y="5126056"/>
            <a:ext cx="4323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B3E3AAC-9469-4C53-A721-CF51C9ED1999}"/>
              </a:ext>
            </a:extLst>
          </p:cNvPr>
          <p:cNvCxnSpPr/>
          <p:nvPr/>
        </p:nvCxnSpPr>
        <p:spPr>
          <a:xfrm flipV="1">
            <a:off x="551981" y="2518352"/>
            <a:ext cx="0" cy="305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969A98D-7A5C-4AF4-ACD4-CE47237EE66B}"/>
                  </a:ext>
                </a:extLst>
              </p:cNvPr>
              <p:cNvSpPr/>
              <p:nvPr/>
            </p:nvSpPr>
            <p:spPr>
              <a:xfrm>
                <a:off x="2024256" y="1651355"/>
                <a:ext cx="175227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𝑝𝑟𝑜𝑦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969A98D-7A5C-4AF4-ACD4-CE47237EE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256" y="1651355"/>
                <a:ext cx="1752275" cy="391261"/>
              </a:xfrm>
              <a:prstGeom prst="rect">
                <a:avLst/>
              </a:prstGeom>
              <a:blipFill>
                <a:blip r:embed="rId3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03C45B1-FE82-4832-A9DD-D57D49C70C1E}"/>
                  </a:ext>
                </a:extLst>
              </p:cNvPr>
              <p:cNvSpPr/>
              <p:nvPr/>
            </p:nvSpPr>
            <p:spPr>
              <a:xfrm>
                <a:off x="1379217" y="4810701"/>
                <a:ext cx="4623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03C45B1-FE82-4832-A9DD-D57D49C70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217" y="4810701"/>
                <a:ext cx="4623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C74AF2C-9A44-45C5-82D8-12E95169C51C}"/>
              </a:ext>
            </a:extLst>
          </p:cNvPr>
          <p:cNvCxnSpPr>
            <a:cxnSpLocks/>
          </p:cNvCxnSpPr>
          <p:nvPr/>
        </p:nvCxnSpPr>
        <p:spPr>
          <a:xfrm flipV="1">
            <a:off x="551981" y="3590282"/>
            <a:ext cx="2436025" cy="152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F8DCC84-AA23-4E1E-B029-A5C182C7EF05}"/>
              </a:ext>
            </a:extLst>
          </p:cNvPr>
          <p:cNvCxnSpPr>
            <a:cxnSpLocks/>
          </p:cNvCxnSpPr>
          <p:nvPr/>
        </p:nvCxnSpPr>
        <p:spPr>
          <a:xfrm flipV="1">
            <a:off x="567416" y="4577488"/>
            <a:ext cx="1478127" cy="54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93808D9-85A1-49C9-837A-552C7FF0B63F}"/>
              </a:ext>
            </a:extLst>
          </p:cNvPr>
          <p:cNvCxnSpPr>
            <a:cxnSpLocks/>
          </p:cNvCxnSpPr>
          <p:nvPr/>
        </p:nvCxnSpPr>
        <p:spPr>
          <a:xfrm flipV="1">
            <a:off x="551980" y="2189283"/>
            <a:ext cx="1560290" cy="293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D169A116-36EC-4B57-B066-A6B79B1BC1BE}"/>
              </a:ext>
            </a:extLst>
          </p:cNvPr>
          <p:cNvGrpSpPr/>
          <p:nvPr/>
        </p:nvGrpSpPr>
        <p:grpSpPr>
          <a:xfrm rot="20714065">
            <a:off x="2741652" y="3354106"/>
            <a:ext cx="230082" cy="318621"/>
            <a:chOff x="3694152" y="3667864"/>
            <a:chExt cx="230082" cy="318621"/>
          </a:xfrm>
        </p:grpSpPr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E3A40BB6-68E8-4A59-8418-18EA3688D3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98861" y="3756403"/>
              <a:ext cx="84346" cy="2300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7153DB23-97C2-4F75-8AB0-3EBE8EDE231B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767020" y="3594996"/>
              <a:ext cx="84346" cy="2300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F077D881-6D69-485C-B3BD-09C51B931FEF}"/>
                  </a:ext>
                </a:extLst>
              </p:cNvPr>
              <p:cNvSpPr/>
              <p:nvPr/>
            </p:nvSpPr>
            <p:spPr>
              <a:xfrm>
                <a:off x="1376556" y="3857648"/>
                <a:ext cx="467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F077D881-6D69-485C-B3BD-09C51B931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556" y="3857648"/>
                <a:ext cx="4676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882099D-09B3-43EC-A630-E09EFD6A9588}"/>
              </a:ext>
            </a:extLst>
          </p:cNvPr>
          <p:cNvCxnSpPr>
            <a:cxnSpLocks/>
          </p:cNvCxnSpPr>
          <p:nvPr/>
        </p:nvCxnSpPr>
        <p:spPr>
          <a:xfrm flipH="1" flipV="1">
            <a:off x="2212481" y="2181292"/>
            <a:ext cx="805306" cy="128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A68F767-115D-41AA-A8E0-49022F7D3C93}"/>
              </a:ext>
            </a:extLst>
          </p:cNvPr>
          <p:cNvCxnSpPr>
            <a:cxnSpLocks/>
          </p:cNvCxnSpPr>
          <p:nvPr/>
        </p:nvCxnSpPr>
        <p:spPr>
          <a:xfrm flipV="1">
            <a:off x="544334" y="4366832"/>
            <a:ext cx="742483" cy="75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9DF4265D-177B-46D3-B48D-650C975CC91F}"/>
              </a:ext>
            </a:extLst>
          </p:cNvPr>
          <p:cNvCxnSpPr>
            <a:cxnSpLocks/>
          </p:cNvCxnSpPr>
          <p:nvPr/>
        </p:nvCxnSpPr>
        <p:spPr>
          <a:xfrm flipV="1">
            <a:off x="2119917" y="3576487"/>
            <a:ext cx="945043" cy="95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9C0983C6-47D7-4517-8AD7-FB361A340696}"/>
                  </a:ext>
                </a:extLst>
              </p:cNvPr>
              <p:cNvSpPr/>
              <p:nvPr/>
            </p:nvSpPr>
            <p:spPr>
              <a:xfrm>
                <a:off x="2043046" y="4620283"/>
                <a:ext cx="691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9C0983C6-47D7-4517-8AD7-FB361A340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046" y="4620283"/>
                <a:ext cx="6910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2D7CE3FB-76ED-403D-9728-D9A929AA641A}"/>
                  </a:ext>
                </a:extLst>
              </p:cNvPr>
              <p:cNvSpPr/>
              <p:nvPr/>
            </p:nvSpPr>
            <p:spPr>
              <a:xfrm>
                <a:off x="3064667" y="3118117"/>
                <a:ext cx="212096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𝑝𝑟𝑜𝑦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2D7CE3FB-76ED-403D-9728-D9A929AA6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67" y="3118117"/>
                <a:ext cx="2120965" cy="391261"/>
              </a:xfrm>
              <a:prstGeom prst="rect">
                <a:avLst/>
              </a:prstGeom>
              <a:blipFill>
                <a:blip r:embed="rId7"/>
                <a:stretch>
                  <a:fillRect t="-20313" b="-203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uerda 50">
            <a:extLst>
              <a:ext uri="{FF2B5EF4-FFF2-40B4-BE49-F238E27FC236}">
                <a16:creationId xmlns:a16="http://schemas.microsoft.com/office/drawing/2014/main" id="{77AB54DE-41C5-4583-9AD2-0BA35487CEA9}"/>
              </a:ext>
            </a:extLst>
          </p:cNvPr>
          <p:cNvSpPr/>
          <p:nvPr/>
        </p:nvSpPr>
        <p:spPr>
          <a:xfrm>
            <a:off x="1269889" y="4217076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Cuerda 51">
            <a:extLst>
              <a:ext uri="{FF2B5EF4-FFF2-40B4-BE49-F238E27FC236}">
                <a16:creationId xmlns:a16="http://schemas.microsoft.com/office/drawing/2014/main" id="{0F43EE36-7BC2-4504-B8D4-1AE45F12CD48}"/>
              </a:ext>
            </a:extLst>
          </p:cNvPr>
          <p:cNvSpPr/>
          <p:nvPr/>
        </p:nvSpPr>
        <p:spPr>
          <a:xfrm>
            <a:off x="1433558" y="4694463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C3179FDD-5CDD-4226-881B-21E1ABC7B12A}"/>
              </a:ext>
            </a:extLst>
          </p:cNvPr>
          <p:cNvCxnSpPr>
            <a:cxnSpLocks/>
          </p:cNvCxnSpPr>
          <p:nvPr/>
        </p:nvCxnSpPr>
        <p:spPr>
          <a:xfrm flipV="1">
            <a:off x="544044" y="4783986"/>
            <a:ext cx="877203" cy="32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erda 55">
            <a:extLst>
              <a:ext uri="{FF2B5EF4-FFF2-40B4-BE49-F238E27FC236}">
                <a16:creationId xmlns:a16="http://schemas.microsoft.com/office/drawing/2014/main" id="{B6B468C5-D86F-4D37-8E25-39E37007427F}"/>
              </a:ext>
            </a:extLst>
          </p:cNvPr>
          <p:cNvSpPr/>
          <p:nvPr/>
        </p:nvSpPr>
        <p:spPr>
          <a:xfrm>
            <a:off x="2079706" y="4459208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Cuerda 56">
            <a:extLst>
              <a:ext uri="{FF2B5EF4-FFF2-40B4-BE49-F238E27FC236}">
                <a16:creationId xmlns:a16="http://schemas.microsoft.com/office/drawing/2014/main" id="{65B0B069-11B9-4DEA-BBB3-37C1B1426D3E}"/>
              </a:ext>
            </a:extLst>
          </p:cNvPr>
          <p:cNvSpPr/>
          <p:nvPr/>
        </p:nvSpPr>
        <p:spPr>
          <a:xfrm>
            <a:off x="2983409" y="3416903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58008D68-8DD3-4856-A4F4-68F627037C86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</p:nvPr>
            </p:nvGraphicFramePr>
            <p:xfrm rot="19755359">
              <a:off x="2886313" y="3242715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58008D68-8DD3-4856-A4F4-68F627037C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2886313" y="3242715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DD12C2F4-018C-4F38-AB97-923014D261C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755359">
              <a:off x="2006070" y="4296616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DD12C2F4-018C-4F38-AB97-923014D261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2006070" y="4296616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88E8D722-AD77-4C06-AA64-8DA37BDDF3E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755359">
              <a:off x="1382197" y="4526387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88E8D722-AD77-4C06-AA64-8DA37BDDF3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1382197" y="4526387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73449F54-33DC-44DD-8E93-CF3706B87A0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755359">
              <a:off x="1211639" y="4068469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73449F54-33DC-44DD-8E93-CF3706B87A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1211639" y="4068469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Modelo 3D 66" descr="Esfera">
                <a:extLst>
                  <a:ext uri="{FF2B5EF4-FFF2-40B4-BE49-F238E27FC236}">
                    <a16:creationId xmlns:a16="http://schemas.microsoft.com/office/drawing/2014/main" id="{77763B87-BCF2-492C-92DF-07376472A5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46604999"/>
                  </p:ext>
                </p:extLst>
              </p:nvPr>
            </p:nvGraphicFramePr>
            <p:xfrm>
              <a:off x="2016410" y="1916119"/>
              <a:ext cx="341968" cy="341968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341968" cy="3419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49946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Modelo 3D 66" descr="Esfera">
                <a:extLst>
                  <a:ext uri="{FF2B5EF4-FFF2-40B4-BE49-F238E27FC236}">
                    <a16:creationId xmlns:a16="http://schemas.microsoft.com/office/drawing/2014/main" id="{77763B87-BCF2-492C-92DF-07376472A5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16410" y="1916119"/>
                <a:ext cx="341968" cy="341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F3A5E5B4-AEED-4FA3-9642-954BB3C48E74}"/>
                  </a:ext>
                </a:extLst>
              </p:cNvPr>
              <p:cNvSpPr/>
              <p:nvPr/>
            </p:nvSpPr>
            <p:spPr>
              <a:xfrm>
                <a:off x="6118587" y="1537492"/>
                <a:ext cx="3882858" cy="2053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𝑝𝑟𝑜𝑦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</m:oMath>
                </a14:m>
                <a:endParaRPr lang="es-CO" dirty="0"/>
              </a:p>
              <a:p>
                <a:endParaRPr lang="es-CO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s-CO" dirty="0"/>
                      <m:t>+ 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</m:oMath>
                </a14:m>
                <a:endParaRPr lang="es-CO" dirty="0"/>
              </a:p>
              <a:p>
                <a:endParaRPr lang="es-CO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s-CO" dirty="0"/>
                      <m:t>+ 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CO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s-CO" dirty="0"/>
                      <m:t>+ 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F3A5E5B4-AEED-4FA3-9642-954BB3C48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587" y="1537492"/>
                <a:ext cx="3882858" cy="2053254"/>
              </a:xfrm>
              <a:prstGeom prst="rect">
                <a:avLst/>
              </a:prstGeom>
              <a:blipFill>
                <a:blip r:embed="rId12"/>
                <a:stretch>
                  <a:fillRect t="-1187" r="-376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64801A65-7E46-4CB3-B490-C5D6CD0D03D9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9042400" y="2710026"/>
            <a:ext cx="791069" cy="2744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89925251-C0EB-43CE-B35B-2118BA9151FE}"/>
              </a:ext>
            </a:extLst>
          </p:cNvPr>
          <p:cNvSpPr txBox="1"/>
          <p:nvPr/>
        </p:nvSpPr>
        <p:spPr>
          <a:xfrm>
            <a:off x="9833469" y="2525360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F466FE53-1842-4FF0-AFE8-A59CB9327A3F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9042400" y="3102273"/>
            <a:ext cx="928473" cy="1223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050E4BBC-A056-4AE6-A0E7-7F768E88B521}"/>
              </a:ext>
            </a:extLst>
          </p:cNvPr>
          <p:cNvSpPr txBox="1"/>
          <p:nvPr/>
        </p:nvSpPr>
        <p:spPr>
          <a:xfrm>
            <a:off x="9970873" y="3039909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55426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ralelogramo 17">
            <a:extLst>
              <a:ext uri="{FF2B5EF4-FFF2-40B4-BE49-F238E27FC236}">
                <a16:creationId xmlns:a16="http://schemas.microsoft.com/office/drawing/2014/main" id="{E3DDA365-F2E1-4481-9F5E-DF0648AEEF55}"/>
              </a:ext>
            </a:extLst>
          </p:cNvPr>
          <p:cNvSpPr/>
          <p:nvPr/>
        </p:nvSpPr>
        <p:spPr>
          <a:xfrm rot="20945589">
            <a:off x="318519" y="2454975"/>
            <a:ext cx="5482632" cy="2162663"/>
          </a:xfrm>
          <a:prstGeom prst="parallelogram">
            <a:avLst>
              <a:gd name="adj" fmla="val 10337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09430B5-503B-41AB-9D1A-62CEB10CB0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CO" dirty="0"/>
                  <a:t>Coordenadas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O" dirty="0"/>
                  <a:t> sobre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𝐺𝑒𝑛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09430B5-503B-41AB-9D1A-62CEB10CB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C0C5E62-DCE0-460A-942E-2E195F9D43A3}"/>
              </a:ext>
            </a:extLst>
          </p:cNvPr>
          <p:cNvCxnSpPr/>
          <p:nvPr/>
        </p:nvCxnSpPr>
        <p:spPr>
          <a:xfrm>
            <a:off x="389628" y="5126056"/>
            <a:ext cx="4323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B3E3AAC-9469-4C53-A721-CF51C9ED1999}"/>
              </a:ext>
            </a:extLst>
          </p:cNvPr>
          <p:cNvCxnSpPr/>
          <p:nvPr/>
        </p:nvCxnSpPr>
        <p:spPr>
          <a:xfrm flipV="1">
            <a:off x="551981" y="2518352"/>
            <a:ext cx="0" cy="305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969A98D-7A5C-4AF4-ACD4-CE47237EE66B}"/>
                  </a:ext>
                </a:extLst>
              </p:cNvPr>
              <p:cNvSpPr/>
              <p:nvPr/>
            </p:nvSpPr>
            <p:spPr>
              <a:xfrm>
                <a:off x="2024256" y="1651355"/>
                <a:ext cx="175227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𝑝𝑟𝑜𝑦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969A98D-7A5C-4AF4-ACD4-CE47237EE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256" y="1651355"/>
                <a:ext cx="1752275" cy="391261"/>
              </a:xfrm>
              <a:prstGeom prst="rect">
                <a:avLst/>
              </a:prstGeom>
              <a:blipFill>
                <a:blip r:embed="rId3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03C45B1-FE82-4832-A9DD-D57D49C70C1E}"/>
                  </a:ext>
                </a:extLst>
              </p:cNvPr>
              <p:cNvSpPr/>
              <p:nvPr/>
            </p:nvSpPr>
            <p:spPr>
              <a:xfrm>
                <a:off x="1379217" y="4810701"/>
                <a:ext cx="4623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03C45B1-FE82-4832-A9DD-D57D49C70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217" y="4810701"/>
                <a:ext cx="4623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C74AF2C-9A44-45C5-82D8-12E95169C51C}"/>
              </a:ext>
            </a:extLst>
          </p:cNvPr>
          <p:cNvCxnSpPr>
            <a:cxnSpLocks/>
          </p:cNvCxnSpPr>
          <p:nvPr/>
        </p:nvCxnSpPr>
        <p:spPr>
          <a:xfrm flipV="1">
            <a:off x="551981" y="3590282"/>
            <a:ext cx="2436025" cy="152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F8DCC84-AA23-4E1E-B029-A5C182C7EF05}"/>
              </a:ext>
            </a:extLst>
          </p:cNvPr>
          <p:cNvCxnSpPr>
            <a:cxnSpLocks/>
          </p:cNvCxnSpPr>
          <p:nvPr/>
        </p:nvCxnSpPr>
        <p:spPr>
          <a:xfrm flipV="1">
            <a:off x="567416" y="4577488"/>
            <a:ext cx="1478127" cy="54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93808D9-85A1-49C9-837A-552C7FF0B63F}"/>
              </a:ext>
            </a:extLst>
          </p:cNvPr>
          <p:cNvCxnSpPr>
            <a:cxnSpLocks/>
          </p:cNvCxnSpPr>
          <p:nvPr/>
        </p:nvCxnSpPr>
        <p:spPr>
          <a:xfrm flipV="1">
            <a:off x="551980" y="2189283"/>
            <a:ext cx="1560290" cy="293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D169A116-36EC-4B57-B066-A6B79B1BC1BE}"/>
              </a:ext>
            </a:extLst>
          </p:cNvPr>
          <p:cNvGrpSpPr/>
          <p:nvPr/>
        </p:nvGrpSpPr>
        <p:grpSpPr>
          <a:xfrm rot="20714065">
            <a:off x="2741652" y="3354106"/>
            <a:ext cx="230082" cy="318621"/>
            <a:chOff x="3694152" y="3667864"/>
            <a:chExt cx="230082" cy="318621"/>
          </a:xfrm>
        </p:grpSpPr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E3A40BB6-68E8-4A59-8418-18EA3688D3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98861" y="3756403"/>
              <a:ext cx="84346" cy="2300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7153DB23-97C2-4F75-8AB0-3EBE8EDE231B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767020" y="3594996"/>
              <a:ext cx="84346" cy="2300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F077D881-6D69-485C-B3BD-09C51B931FEF}"/>
                  </a:ext>
                </a:extLst>
              </p:cNvPr>
              <p:cNvSpPr/>
              <p:nvPr/>
            </p:nvSpPr>
            <p:spPr>
              <a:xfrm>
                <a:off x="1376556" y="3857648"/>
                <a:ext cx="467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F077D881-6D69-485C-B3BD-09C51B931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556" y="3857648"/>
                <a:ext cx="4676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882099D-09B3-43EC-A630-E09EFD6A9588}"/>
              </a:ext>
            </a:extLst>
          </p:cNvPr>
          <p:cNvCxnSpPr>
            <a:cxnSpLocks/>
          </p:cNvCxnSpPr>
          <p:nvPr/>
        </p:nvCxnSpPr>
        <p:spPr>
          <a:xfrm flipH="1" flipV="1">
            <a:off x="2212481" y="2181292"/>
            <a:ext cx="805306" cy="128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A68F767-115D-41AA-A8E0-49022F7D3C93}"/>
              </a:ext>
            </a:extLst>
          </p:cNvPr>
          <p:cNvCxnSpPr>
            <a:cxnSpLocks/>
          </p:cNvCxnSpPr>
          <p:nvPr/>
        </p:nvCxnSpPr>
        <p:spPr>
          <a:xfrm flipV="1">
            <a:off x="544334" y="4366832"/>
            <a:ext cx="742483" cy="75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9DF4265D-177B-46D3-B48D-650C975CC91F}"/>
              </a:ext>
            </a:extLst>
          </p:cNvPr>
          <p:cNvCxnSpPr>
            <a:cxnSpLocks/>
          </p:cNvCxnSpPr>
          <p:nvPr/>
        </p:nvCxnSpPr>
        <p:spPr>
          <a:xfrm flipV="1">
            <a:off x="2119917" y="3576487"/>
            <a:ext cx="945043" cy="95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9C0983C6-47D7-4517-8AD7-FB361A340696}"/>
                  </a:ext>
                </a:extLst>
              </p:cNvPr>
              <p:cNvSpPr/>
              <p:nvPr/>
            </p:nvSpPr>
            <p:spPr>
              <a:xfrm>
                <a:off x="2043046" y="4620283"/>
                <a:ext cx="691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9C0983C6-47D7-4517-8AD7-FB361A340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046" y="4620283"/>
                <a:ext cx="6910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2D7CE3FB-76ED-403D-9728-D9A929AA641A}"/>
                  </a:ext>
                </a:extLst>
              </p:cNvPr>
              <p:cNvSpPr/>
              <p:nvPr/>
            </p:nvSpPr>
            <p:spPr>
              <a:xfrm>
                <a:off x="3064667" y="3118117"/>
                <a:ext cx="212096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𝑝𝑟𝑜𝑦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2D7CE3FB-76ED-403D-9728-D9A929AA6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67" y="3118117"/>
                <a:ext cx="2120965" cy="391261"/>
              </a:xfrm>
              <a:prstGeom prst="rect">
                <a:avLst/>
              </a:prstGeom>
              <a:blipFill>
                <a:blip r:embed="rId7"/>
                <a:stretch>
                  <a:fillRect t="-20313" b="-203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uerda 50">
            <a:extLst>
              <a:ext uri="{FF2B5EF4-FFF2-40B4-BE49-F238E27FC236}">
                <a16:creationId xmlns:a16="http://schemas.microsoft.com/office/drawing/2014/main" id="{77AB54DE-41C5-4583-9AD2-0BA35487CEA9}"/>
              </a:ext>
            </a:extLst>
          </p:cNvPr>
          <p:cNvSpPr/>
          <p:nvPr/>
        </p:nvSpPr>
        <p:spPr>
          <a:xfrm>
            <a:off x="1269889" y="4217076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Cuerda 51">
            <a:extLst>
              <a:ext uri="{FF2B5EF4-FFF2-40B4-BE49-F238E27FC236}">
                <a16:creationId xmlns:a16="http://schemas.microsoft.com/office/drawing/2014/main" id="{0F43EE36-7BC2-4504-B8D4-1AE45F12CD48}"/>
              </a:ext>
            </a:extLst>
          </p:cNvPr>
          <p:cNvSpPr/>
          <p:nvPr/>
        </p:nvSpPr>
        <p:spPr>
          <a:xfrm>
            <a:off x="1433558" y="4694463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C3179FDD-5CDD-4226-881B-21E1ABC7B12A}"/>
              </a:ext>
            </a:extLst>
          </p:cNvPr>
          <p:cNvCxnSpPr>
            <a:cxnSpLocks/>
          </p:cNvCxnSpPr>
          <p:nvPr/>
        </p:nvCxnSpPr>
        <p:spPr>
          <a:xfrm flipV="1">
            <a:off x="544044" y="4783986"/>
            <a:ext cx="877203" cy="32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erda 55">
            <a:extLst>
              <a:ext uri="{FF2B5EF4-FFF2-40B4-BE49-F238E27FC236}">
                <a16:creationId xmlns:a16="http://schemas.microsoft.com/office/drawing/2014/main" id="{B6B468C5-D86F-4D37-8E25-39E37007427F}"/>
              </a:ext>
            </a:extLst>
          </p:cNvPr>
          <p:cNvSpPr/>
          <p:nvPr/>
        </p:nvSpPr>
        <p:spPr>
          <a:xfrm>
            <a:off x="2079706" y="4459208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Cuerda 56">
            <a:extLst>
              <a:ext uri="{FF2B5EF4-FFF2-40B4-BE49-F238E27FC236}">
                <a16:creationId xmlns:a16="http://schemas.microsoft.com/office/drawing/2014/main" id="{65B0B069-11B9-4DEA-BBB3-37C1B1426D3E}"/>
              </a:ext>
            </a:extLst>
          </p:cNvPr>
          <p:cNvSpPr/>
          <p:nvPr/>
        </p:nvSpPr>
        <p:spPr>
          <a:xfrm>
            <a:off x="2983409" y="3416903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58008D68-8DD3-4856-A4F4-68F627037C86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</p:nvPr>
            </p:nvGraphicFramePr>
            <p:xfrm rot="19755359">
              <a:off x="2886313" y="3242715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58008D68-8DD3-4856-A4F4-68F627037C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2886313" y="3242715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DD12C2F4-018C-4F38-AB97-923014D261C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755359">
              <a:off x="2006070" y="4296616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DD12C2F4-018C-4F38-AB97-923014D261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2006070" y="4296616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88E8D722-AD77-4C06-AA64-8DA37BDDF3E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755359">
              <a:off x="1382197" y="4526387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88E8D722-AD77-4C06-AA64-8DA37BDDF3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1382197" y="4526387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73449F54-33DC-44DD-8E93-CF3706B87A0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755359">
              <a:off x="1211639" y="4068469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73449F54-33DC-44DD-8E93-CF3706B87A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1211639" y="4068469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Modelo 3D 66" descr="Esfera">
                <a:extLst>
                  <a:ext uri="{FF2B5EF4-FFF2-40B4-BE49-F238E27FC236}">
                    <a16:creationId xmlns:a16="http://schemas.microsoft.com/office/drawing/2014/main" id="{77763B87-BCF2-492C-92DF-07376472A5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76276763"/>
                  </p:ext>
                </p:extLst>
              </p:nvPr>
            </p:nvGraphicFramePr>
            <p:xfrm>
              <a:off x="2016410" y="1916119"/>
              <a:ext cx="341968" cy="341968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341968" cy="3419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49946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Modelo 3D 66" descr="Esfera">
                <a:extLst>
                  <a:ext uri="{FF2B5EF4-FFF2-40B4-BE49-F238E27FC236}">
                    <a16:creationId xmlns:a16="http://schemas.microsoft.com/office/drawing/2014/main" id="{77763B87-BCF2-492C-92DF-07376472A5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16410" y="1916119"/>
                <a:ext cx="341968" cy="341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F3A5E5B4-AEED-4FA3-9642-954BB3C48E74}"/>
                  </a:ext>
                </a:extLst>
              </p:cNvPr>
              <p:cNvSpPr/>
              <p:nvPr/>
            </p:nvSpPr>
            <p:spPr>
              <a:xfrm>
                <a:off x="6118587" y="1537492"/>
                <a:ext cx="4400372" cy="3715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𝑝𝑟𝑜𝑦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</m:oMath>
                </a14:m>
                <a:endParaRPr lang="es-CO" dirty="0"/>
              </a:p>
              <a:p>
                <a:endParaRPr lang="es-CO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s-CO" dirty="0"/>
                      <m:t>+ 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</m:oMath>
                </a14:m>
                <a:endParaRPr lang="es-CO" dirty="0"/>
              </a:p>
              <a:p>
                <a:endParaRPr lang="es-CO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s-CO" dirty="0"/>
                      <m:t>+ 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CO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s-CO" dirty="0"/>
                      <m:t>+ 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O" dirty="0"/>
              </a:p>
              <a:p>
                <a:endParaRPr lang="es-CO" dirty="0"/>
              </a:p>
              <a:p>
                <a:r>
                  <a:rPr lang="es-CO" dirty="0"/>
                  <a:t>Como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dirty="0"/>
                  <a:t> son conocidos entonces</a:t>
                </a:r>
              </a:p>
              <a:p>
                <a:r>
                  <a:rPr lang="es-CO" dirty="0"/>
                  <a:t>para encontrar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dirty="0"/>
                  <a:t>; basta con resolver </a:t>
                </a:r>
              </a:p>
              <a:p>
                <a:r>
                  <a:rPr lang="es-CO" dirty="0"/>
                  <a:t>el sistema de dos ecuaciones, dos incógnitas.</a:t>
                </a:r>
              </a:p>
              <a:p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s-CO" dirty="0"/>
                        <m:t>+ 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s-CO" dirty="0"/>
                        <m:t>+ 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F3A5E5B4-AEED-4FA3-9642-954BB3C48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587" y="1537492"/>
                <a:ext cx="4400372" cy="3715248"/>
              </a:xfrm>
              <a:prstGeom prst="rect">
                <a:avLst/>
              </a:prstGeom>
              <a:blipFill>
                <a:blip r:embed="rId12"/>
                <a:stretch>
                  <a:fillRect l="-1247" t="-656" r="-554" b="-49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64801A65-7E46-4CB3-B490-C5D6CD0D03D9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9042400" y="2710026"/>
            <a:ext cx="791069" cy="2744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89925251-C0EB-43CE-B35B-2118BA9151FE}"/>
              </a:ext>
            </a:extLst>
          </p:cNvPr>
          <p:cNvSpPr txBox="1"/>
          <p:nvPr/>
        </p:nvSpPr>
        <p:spPr>
          <a:xfrm>
            <a:off x="9833469" y="2525360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F466FE53-1842-4FF0-AFE8-A59CB9327A3F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9042400" y="3102273"/>
            <a:ext cx="928473" cy="1223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050E4BBC-A056-4AE6-A0E7-7F768E88B521}"/>
              </a:ext>
            </a:extLst>
          </p:cNvPr>
          <p:cNvSpPr txBox="1"/>
          <p:nvPr/>
        </p:nvSpPr>
        <p:spPr>
          <a:xfrm>
            <a:off x="9970873" y="3039909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3402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ángulo 91">
            <a:extLst>
              <a:ext uri="{FF2B5EF4-FFF2-40B4-BE49-F238E27FC236}">
                <a16:creationId xmlns:a16="http://schemas.microsoft.com/office/drawing/2014/main" id="{10C1338A-A650-35DA-85A2-7E2E5637E066}"/>
              </a:ext>
            </a:extLst>
          </p:cNvPr>
          <p:cNvSpPr/>
          <p:nvPr/>
        </p:nvSpPr>
        <p:spPr>
          <a:xfrm>
            <a:off x="30110" y="-77071"/>
            <a:ext cx="4298679" cy="3177741"/>
          </a:xfrm>
          <a:custGeom>
            <a:avLst/>
            <a:gdLst>
              <a:gd name="connsiteX0" fmla="*/ 0 w 4298679"/>
              <a:gd name="connsiteY0" fmla="*/ 0 h 3177741"/>
              <a:gd name="connsiteX1" fmla="*/ 580322 w 4298679"/>
              <a:gd name="connsiteY1" fmla="*/ 0 h 3177741"/>
              <a:gd name="connsiteX2" fmla="*/ 1117657 w 4298679"/>
              <a:gd name="connsiteY2" fmla="*/ 0 h 3177741"/>
              <a:gd name="connsiteX3" fmla="*/ 1740965 w 4298679"/>
              <a:gd name="connsiteY3" fmla="*/ 0 h 3177741"/>
              <a:gd name="connsiteX4" fmla="*/ 2321287 w 4298679"/>
              <a:gd name="connsiteY4" fmla="*/ 0 h 3177741"/>
              <a:gd name="connsiteX5" fmla="*/ 2815635 w 4298679"/>
              <a:gd name="connsiteY5" fmla="*/ 0 h 3177741"/>
              <a:gd name="connsiteX6" fmla="*/ 3395956 w 4298679"/>
              <a:gd name="connsiteY6" fmla="*/ 0 h 3177741"/>
              <a:gd name="connsiteX7" fmla="*/ 4298679 w 4298679"/>
              <a:gd name="connsiteY7" fmla="*/ 0 h 3177741"/>
              <a:gd name="connsiteX8" fmla="*/ 4298679 w 4298679"/>
              <a:gd name="connsiteY8" fmla="*/ 529624 h 3177741"/>
              <a:gd name="connsiteX9" fmla="*/ 4298679 w 4298679"/>
              <a:gd name="connsiteY9" fmla="*/ 995692 h 3177741"/>
              <a:gd name="connsiteX10" fmla="*/ 4298679 w 4298679"/>
              <a:gd name="connsiteY10" fmla="*/ 1461761 h 3177741"/>
              <a:gd name="connsiteX11" fmla="*/ 4298679 w 4298679"/>
              <a:gd name="connsiteY11" fmla="*/ 2023162 h 3177741"/>
              <a:gd name="connsiteX12" fmla="*/ 4298679 w 4298679"/>
              <a:gd name="connsiteY12" fmla="*/ 2489230 h 3177741"/>
              <a:gd name="connsiteX13" fmla="*/ 4298679 w 4298679"/>
              <a:gd name="connsiteY13" fmla="*/ 3177741 h 3177741"/>
              <a:gd name="connsiteX14" fmla="*/ 3847318 w 4298679"/>
              <a:gd name="connsiteY14" fmla="*/ 3177741 h 3177741"/>
              <a:gd name="connsiteX15" fmla="*/ 3224009 w 4298679"/>
              <a:gd name="connsiteY15" fmla="*/ 3177741 h 3177741"/>
              <a:gd name="connsiteX16" fmla="*/ 2729661 w 4298679"/>
              <a:gd name="connsiteY16" fmla="*/ 3177741 h 3177741"/>
              <a:gd name="connsiteX17" fmla="*/ 2321287 w 4298679"/>
              <a:gd name="connsiteY17" fmla="*/ 3177741 h 3177741"/>
              <a:gd name="connsiteX18" fmla="*/ 1912912 w 4298679"/>
              <a:gd name="connsiteY18" fmla="*/ 3177741 h 3177741"/>
              <a:gd name="connsiteX19" fmla="*/ 1332590 w 4298679"/>
              <a:gd name="connsiteY19" fmla="*/ 3177741 h 3177741"/>
              <a:gd name="connsiteX20" fmla="*/ 752269 w 4298679"/>
              <a:gd name="connsiteY20" fmla="*/ 3177741 h 3177741"/>
              <a:gd name="connsiteX21" fmla="*/ 0 w 4298679"/>
              <a:gd name="connsiteY21" fmla="*/ 3177741 h 3177741"/>
              <a:gd name="connsiteX22" fmla="*/ 0 w 4298679"/>
              <a:gd name="connsiteY22" fmla="*/ 2711672 h 3177741"/>
              <a:gd name="connsiteX23" fmla="*/ 0 w 4298679"/>
              <a:gd name="connsiteY23" fmla="*/ 2150271 h 3177741"/>
              <a:gd name="connsiteX24" fmla="*/ 0 w 4298679"/>
              <a:gd name="connsiteY24" fmla="*/ 1620648 h 3177741"/>
              <a:gd name="connsiteX25" fmla="*/ 0 w 4298679"/>
              <a:gd name="connsiteY25" fmla="*/ 1154579 h 3177741"/>
              <a:gd name="connsiteX26" fmla="*/ 0 w 4298679"/>
              <a:gd name="connsiteY26" fmla="*/ 593178 h 3177741"/>
              <a:gd name="connsiteX27" fmla="*/ 0 w 4298679"/>
              <a:gd name="connsiteY27" fmla="*/ 0 h 3177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298679" h="3177741" extrusionOk="0">
                <a:moveTo>
                  <a:pt x="0" y="0"/>
                </a:moveTo>
                <a:cubicBezTo>
                  <a:pt x="200415" y="-11458"/>
                  <a:pt x="305873" y="16512"/>
                  <a:pt x="580322" y="0"/>
                </a:cubicBezTo>
                <a:cubicBezTo>
                  <a:pt x="854771" y="-16512"/>
                  <a:pt x="909801" y="3716"/>
                  <a:pt x="1117657" y="0"/>
                </a:cubicBezTo>
                <a:cubicBezTo>
                  <a:pt x="1325513" y="-3716"/>
                  <a:pt x="1580482" y="9297"/>
                  <a:pt x="1740965" y="0"/>
                </a:cubicBezTo>
                <a:cubicBezTo>
                  <a:pt x="1901448" y="-9297"/>
                  <a:pt x="2167150" y="15357"/>
                  <a:pt x="2321287" y="0"/>
                </a:cubicBezTo>
                <a:cubicBezTo>
                  <a:pt x="2475424" y="-15357"/>
                  <a:pt x="2654163" y="8447"/>
                  <a:pt x="2815635" y="0"/>
                </a:cubicBezTo>
                <a:cubicBezTo>
                  <a:pt x="2977107" y="-8447"/>
                  <a:pt x="3151185" y="1307"/>
                  <a:pt x="3395956" y="0"/>
                </a:cubicBezTo>
                <a:cubicBezTo>
                  <a:pt x="3640727" y="-1307"/>
                  <a:pt x="3884450" y="86075"/>
                  <a:pt x="4298679" y="0"/>
                </a:cubicBezTo>
                <a:cubicBezTo>
                  <a:pt x="4315441" y="201919"/>
                  <a:pt x="4249722" y="315798"/>
                  <a:pt x="4298679" y="529624"/>
                </a:cubicBezTo>
                <a:cubicBezTo>
                  <a:pt x="4347636" y="743450"/>
                  <a:pt x="4279390" y="853383"/>
                  <a:pt x="4298679" y="995692"/>
                </a:cubicBezTo>
                <a:cubicBezTo>
                  <a:pt x="4317968" y="1138001"/>
                  <a:pt x="4287408" y="1255330"/>
                  <a:pt x="4298679" y="1461761"/>
                </a:cubicBezTo>
                <a:cubicBezTo>
                  <a:pt x="4309950" y="1668192"/>
                  <a:pt x="4254057" y="1884129"/>
                  <a:pt x="4298679" y="2023162"/>
                </a:cubicBezTo>
                <a:cubicBezTo>
                  <a:pt x="4343301" y="2162195"/>
                  <a:pt x="4246381" y="2341703"/>
                  <a:pt x="4298679" y="2489230"/>
                </a:cubicBezTo>
                <a:cubicBezTo>
                  <a:pt x="4350977" y="2636757"/>
                  <a:pt x="4283555" y="2887695"/>
                  <a:pt x="4298679" y="3177741"/>
                </a:cubicBezTo>
                <a:cubicBezTo>
                  <a:pt x="4164079" y="3200374"/>
                  <a:pt x="3958531" y="3154179"/>
                  <a:pt x="3847318" y="3177741"/>
                </a:cubicBezTo>
                <a:cubicBezTo>
                  <a:pt x="3736105" y="3201303"/>
                  <a:pt x="3446183" y="3130530"/>
                  <a:pt x="3224009" y="3177741"/>
                </a:cubicBezTo>
                <a:cubicBezTo>
                  <a:pt x="3001835" y="3224952"/>
                  <a:pt x="2862039" y="3154892"/>
                  <a:pt x="2729661" y="3177741"/>
                </a:cubicBezTo>
                <a:cubicBezTo>
                  <a:pt x="2597283" y="3200590"/>
                  <a:pt x="2467618" y="3169908"/>
                  <a:pt x="2321287" y="3177741"/>
                </a:cubicBezTo>
                <a:cubicBezTo>
                  <a:pt x="2174956" y="3185574"/>
                  <a:pt x="2016318" y="3151850"/>
                  <a:pt x="1912912" y="3177741"/>
                </a:cubicBezTo>
                <a:cubicBezTo>
                  <a:pt x="1809506" y="3203632"/>
                  <a:pt x="1562067" y="3126449"/>
                  <a:pt x="1332590" y="3177741"/>
                </a:cubicBezTo>
                <a:cubicBezTo>
                  <a:pt x="1103113" y="3229033"/>
                  <a:pt x="913856" y="3116358"/>
                  <a:pt x="752269" y="3177741"/>
                </a:cubicBezTo>
                <a:cubicBezTo>
                  <a:pt x="590682" y="3239124"/>
                  <a:pt x="348845" y="3098763"/>
                  <a:pt x="0" y="3177741"/>
                </a:cubicBezTo>
                <a:cubicBezTo>
                  <a:pt x="-27061" y="2986365"/>
                  <a:pt x="1063" y="2855976"/>
                  <a:pt x="0" y="2711672"/>
                </a:cubicBezTo>
                <a:cubicBezTo>
                  <a:pt x="-1063" y="2567368"/>
                  <a:pt x="63219" y="2281824"/>
                  <a:pt x="0" y="2150271"/>
                </a:cubicBezTo>
                <a:cubicBezTo>
                  <a:pt x="-63219" y="2018718"/>
                  <a:pt x="14575" y="1855660"/>
                  <a:pt x="0" y="1620648"/>
                </a:cubicBezTo>
                <a:cubicBezTo>
                  <a:pt x="-14575" y="1385636"/>
                  <a:pt x="18303" y="1369557"/>
                  <a:pt x="0" y="1154579"/>
                </a:cubicBezTo>
                <a:cubicBezTo>
                  <a:pt x="-18303" y="939601"/>
                  <a:pt x="11106" y="747669"/>
                  <a:pt x="0" y="593178"/>
                </a:cubicBezTo>
                <a:cubicBezTo>
                  <a:pt x="-11106" y="438687"/>
                  <a:pt x="6652" y="152452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30982726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FF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CFB037-9DB6-8283-D515-CE0BA783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645" y="285106"/>
            <a:ext cx="3456846" cy="1325563"/>
          </a:xfrm>
        </p:spPr>
        <p:txBody>
          <a:bodyPr/>
          <a:lstStyle/>
          <a:p>
            <a:r>
              <a:rPr lang="es-MX" dirty="0"/>
              <a:t>Operaciones entre vectores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/>
              <p:nvPr/>
            </p:nvSpPr>
            <p:spPr>
              <a:xfrm>
                <a:off x="30110" y="29843"/>
                <a:ext cx="3271985" cy="9044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dirty="0"/>
                  <a:t>Escalar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MX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MX" dirty="0"/>
                  <a:t> </a:t>
                </a:r>
                <a:r>
                  <a:rPr lang="es-MX" b="1" dirty="0"/>
                  <a:t>por</a:t>
                </a:r>
                <a:r>
                  <a:rPr lang="es-MX" dirty="0"/>
                  <a:t>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=5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5(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5(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0" y="29843"/>
                <a:ext cx="3271985" cy="904415"/>
              </a:xfrm>
              <a:prstGeom prst="rect">
                <a:avLst/>
              </a:prstGeom>
              <a:blipFill>
                <a:blip r:embed="rId2"/>
                <a:stretch>
                  <a:fillRect l="-1113" t="-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85E155-8640-73BE-D73E-EA711C8805EC}"/>
                  </a:ext>
                </a:extLst>
              </p:cNvPr>
              <p:cNvSpPr txBox="1"/>
              <p:nvPr/>
            </p:nvSpPr>
            <p:spPr>
              <a:xfrm>
                <a:off x="30110" y="1041172"/>
                <a:ext cx="3728328" cy="836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Suma</a:t>
                </a:r>
                <a:r>
                  <a:rPr lang="es-MX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85E155-8640-73BE-D73E-EA711C880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0" y="1041172"/>
                <a:ext cx="3728328" cy="836832"/>
              </a:xfrm>
              <a:prstGeom prst="rect">
                <a:avLst/>
              </a:prstGeom>
              <a:blipFill>
                <a:blip r:embed="rId3"/>
                <a:stretch>
                  <a:fillRect t="-93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66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Diagrama&#10;&#10;Descripción generada automáticamente">
            <a:extLst>
              <a:ext uri="{FF2B5EF4-FFF2-40B4-BE49-F238E27FC236}">
                <a16:creationId xmlns:a16="http://schemas.microsoft.com/office/drawing/2014/main" id="{99CC40C3-AFBC-4FC3-BA50-1EFD81875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7" y="853440"/>
            <a:ext cx="1210918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62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ralelogramo 17">
            <a:extLst>
              <a:ext uri="{FF2B5EF4-FFF2-40B4-BE49-F238E27FC236}">
                <a16:creationId xmlns:a16="http://schemas.microsoft.com/office/drawing/2014/main" id="{E3DDA365-F2E1-4481-9F5E-DF0648AEEF55}"/>
              </a:ext>
            </a:extLst>
          </p:cNvPr>
          <p:cNvSpPr/>
          <p:nvPr/>
        </p:nvSpPr>
        <p:spPr>
          <a:xfrm rot="20945589">
            <a:off x="318519" y="2454975"/>
            <a:ext cx="5482632" cy="2162663"/>
          </a:xfrm>
          <a:prstGeom prst="parallelogram">
            <a:avLst>
              <a:gd name="adj" fmla="val 10337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09430B5-503B-41AB-9D1A-62CEB10CB0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CO" dirty="0"/>
                  <a:t>Coordenadas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O" dirty="0"/>
                  <a:t> sobre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𝐺𝑒𝑛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CO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09430B5-503B-41AB-9D1A-62CEB10CB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C0C5E62-DCE0-460A-942E-2E195F9D43A3}"/>
              </a:ext>
            </a:extLst>
          </p:cNvPr>
          <p:cNvCxnSpPr/>
          <p:nvPr/>
        </p:nvCxnSpPr>
        <p:spPr>
          <a:xfrm>
            <a:off x="389628" y="5126056"/>
            <a:ext cx="4323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B3E3AAC-9469-4C53-A721-CF51C9ED1999}"/>
              </a:ext>
            </a:extLst>
          </p:cNvPr>
          <p:cNvCxnSpPr/>
          <p:nvPr/>
        </p:nvCxnSpPr>
        <p:spPr>
          <a:xfrm flipV="1">
            <a:off x="551981" y="2518352"/>
            <a:ext cx="0" cy="305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969A98D-7A5C-4AF4-ACD4-CE47237EE66B}"/>
                  </a:ext>
                </a:extLst>
              </p:cNvPr>
              <p:cNvSpPr/>
              <p:nvPr/>
            </p:nvSpPr>
            <p:spPr>
              <a:xfrm>
                <a:off x="2024256" y="1651355"/>
                <a:ext cx="175227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𝑝𝑟𝑜𝑦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969A98D-7A5C-4AF4-ACD4-CE47237EE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256" y="1651355"/>
                <a:ext cx="1752275" cy="391261"/>
              </a:xfrm>
              <a:prstGeom prst="rect">
                <a:avLst/>
              </a:prstGeom>
              <a:blipFill>
                <a:blip r:embed="rId3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03C45B1-FE82-4832-A9DD-D57D49C70C1E}"/>
                  </a:ext>
                </a:extLst>
              </p:cNvPr>
              <p:cNvSpPr/>
              <p:nvPr/>
            </p:nvSpPr>
            <p:spPr>
              <a:xfrm>
                <a:off x="1379217" y="4810701"/>
                <a:ext cx="4623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03C45B1-FE82-4832-A9DD-D57D49C70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217" y="4810701"/>
                <a:ext cx="4623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C74AF2C-9A44-45C5-82D8-12E95169C51C}"/>
              </a:ext>
            </a:extLst>
          </p:cNvPr>
          <p:cNvCxnSpPr>
            <a:cxnSpLocks/>
          </p:cNvCxnSpPr>
          <p:nvPr/>
        </p:nvCxnSpPr>
        <p:spPr>
          <a:xfrm flipV="1">
            <a:off x="551981" y="3590282"/>
            <a:ext cx="2436025" cy="152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F8DCC84-AA23-4E1E-B029-A5C182C7EF05}"/>
              </a:ext>
            </a:extLst>
          </p:cNvPr>
          <p:cNvCxnSpPr>
            <a:cxnSpLocks/>
          </p:cNvCxnSpPr>
          <p:nvPr/>
        </p:nvCxnSpPr>
        <p:spPr>
          <a:xfrm flipV="1">
            <a:off x="567416" y="4577488"/>
            <a:ext cx="1478127" cy="54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93808D9-85A1-49C9-837A-552C7FF0B63F}"/>
              </a:ext>
            </a:extLst>
          </p:cNvPr>
          <p:cNvCxnSpPr>
            <a:cxnSpLocks/>
          </p:cNvCxnSpPr>
          <p:nvPr/>
        </p:nvCxnSpPr>
        <p:spPr>
          <a:xfrm flipV="1">
            <a:off x="551980" y="2189283"/>
            <a:ext cx="1560290" cy="293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D169A116-36EC-4B57-B066-A6B79B1BC1BE}"/>
              </a:ext>
            </a:extLst>
          </p:cNvPr>
          <p:cNvGrpSpPr/>
          <p:nvPr/>
        </p:nvGrpSpPr>
        <p:grpSpPr>
          <a:xfrm rot="20714065">
            <a:off x="2741652" y="3354106"/>
            <a:ext cx="230082" cy="318621"/>
            <a:chOff x="3694152" y="3667864"/>
            <a:chExt cx="230082" cy="318621"/>
          </a:xfrm>
        </p:grpSpPr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E3A40BB6-68E8-4A59-8418-18EA3688D3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98861" y="3756403"/>
              <a:ext cx="84346" cy="2300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7153DB23-97C2-4F75-8AB0-3EBE8EDE231B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767020" y="3594996"/>
              <a:ext cx="84346" cy="2300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F077D881-6D69-485C-B3BD-09C51B931FEF}"/>
                  </a:ext>
                </a:extLst>
              </p:cNvPr>
              <p:cNvSpPr/>
              <p:nvPr/>
            </p:nvSpPr>
            <p:spPr>
              <a:xfrm>
                <a:off x="1376556" y="3857648"/>
                <a:ext cx="467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F077D881-6D69-485C-B3BD-09C51B931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556" y="3857648"/>
                <a:ext cx="4676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882099D-09B3-43EC-A630-E09EFD6A9588}"/>
              </a:ext>
            </a:extLst>
          </p:cNvPr>
          <p:cNvCxnSpPr>
            <a:cxnSpLocks/>
          </p:cNvCxnSpPr>
          <p:nvPr/>
        </p:nvCxnSpPr>
        <p:spPr>
          <a:xfrm flipH="1" flipV="1">
            <a:off x="2212481" y="2181292"/>
            <a:ext cx="805306" cy="128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A68F767-115D-41AA-A8E0-49022F7D3C93}"/>
              </a:ext>
            </a:extLst>
          </p:cNvPr>
          <p:cNvCxnSpPr>
            <a:cxnSpLocks/>
          </p:cNvCxnSpPr>
          <p:nvPr/>
        </p:nvCxnSpPr>
        <p:spPr>
          <a:xfrm flipV="1">
            <a:off x="544334" y="4366832"/>
            <a:ext cx="742483" cy="75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9DF4265D-177B-46D3-B48D-650C975CC91F}"/>
              </a:ext>
            </a:extLst>
          </p:cNvPr>
          <p:cNvCxnSpPr>
            <a:cxnSpLocks/>
          </p:cNvCxnSpPr>
          <p:nvPr/>
        </p:nvCxnSpPr>
        <p:spPr>
          <a:xfrm flipV="1">
            <a:off x="2119917" y="3576487"/>
            <a:ext cx="945043" cy="95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9C0983C6-47D7-4517-8AD7-FB361A340696}"/>
                  </a:ext>
                </a:extLst>
              </p:cNvPr>
              <p:cNvSpPr/>
              <p:nvPr/>
            </p:nvSpPr>
            <p:spPr>
              <a:xfrm>
                <a:off x="2043046" y="4620283"/>
                <a:ext cx="691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9C0983C6-47D7-4517-8AD7-FB361A340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046" y="4620283"/>
                <a:ext cx="6910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2D7CE3FB-76ED-403D-9728-D9A929AA641A}"/>
                  </a:ext>
                </a:extLst>
              </p:cNvPr>
              <p:cNvSpPr/>
              <p:nvPr/>
            </p:nvSpPr>
            <p:spPr>
              <a:xfrm>
                <a:off x="3064667" y="3118117"/>
                <a:ext cx="212096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𝑝𝑟𝑜𝑦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2D7CE3FB-76ED-403D-9728-D9A929AA6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67" y="3118117"/>
                <a:ext cx="2120965" cy="391261"/>
              </a:xfrm>
              <a:prstGeom prst="rect">
                <a:avLst/>
              </a:prstGeom>
              <a:blipFill>
                <a:blip r:embed="rId7"/>
                <a:stretch>
                  <a:fillRect t="-20313" b="-203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uerda 50">
            <a:extLst>
              <a:ext uri="{FF2B5EF4-FFF2-40B4-BE49-F238E27FC236}">
                <a16:creationId xmlns:a16="http://schemas.microsoft.com/office/drawing/2014/main" id="{77AB54DE-41C5-4583-9AD2-0BA35487CEA9}"/>
              </a:ext>
            </a:extLst>
          </p:cNvPr>
          <p:cNvSpPr/>
          <p:nvPr/>
        </p:nvSpPr>
        <p:spPr>
          <a:xfrm>
            <a:off x="1269889" y="4217076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Cuerda 51">
            <a:extLst>
              <a:ext uri="{FF2B5EF4-FFF2-40B4-BE49-F238E27FC236}">
                <a16:creationId xmlns:a16="http://schemas.microsoft.com/office/drawing/2014/main" id="{0F43EE36-7BC2-4504-B8D4-1AE45F12CD48}"/>
              </a:ext>
            </a:extLst>
          </p:cNvPr>
          <p:cNvSpPr/>
          <p:nvPr/>
        </p:nvSpPr>
        <p:spPr>
          <a:xfrm>
            <a:off x="1433558" y="4694463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C3179FDD-5CDD-4226-881B-21E1ABC7B12A}"/>
              </a:ext>
            </a:extLst>
          </p:cNvPr>
          <p:cNvCxnSpPr>
            <a:cxnSpLocks/>
          </p:cNvCxnSpPr>
          <p:nvPr/>
        </p:nvCxnSpPr>
        <p:spPr>
          <a:xfrm flipV="1">
            <a:off x="544044" y="4783986"/>
            <a:ext cx="877203" cy="32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erda 55">
            <a:extLst>
              <a:ext uri="{FF2B5EF4-FFF2-40B4-BE49-F238E27FC236}">
                <a16:creationId xmlns:a16="http://schemas.microsoft.com/office/drawing/2014/main" id="{B6B468C5-D86F-4D37-8E25-39E37007427F}"/>
              </a:ext>
            </a:extLst>
          </p:cNvPr>
          <p:cNvSpPr/>
          <p:nvPr/>
        </p:nvSpPr>
        <p:spPr>
          <a:xfrm>
            <a:off x="2079706" y="4459208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Cuerda 56">
            <a:extLst>
              <a:ext uri="{FF2B5EF4-FFF2-40B4-BE49-F238E27FC236}">
                <a16:creationId xmlns:a16="http://schemas.microsoft.com/office/drawing/2014/main" id="{65B0B069-11B9-4DEA-BBB3-37C1B1426D3E}"/>
              </a:ext>
            </a:extLst>
          </p:cNvPr>
          <p:cNvSpPr/>
          <p:nvPr/>
        </p:nvSpPr>
        <p:spPr>
          <a:xfrm>
            <a:off x="2983409" y="3416903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58008D68-8DD3-4856-A4F4-68F627037C86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</p:nvPr>
            </p:nvGraphicFramePr>
            <p:xfrm rot="19755359">
              <a:off x="2886313" y="3242715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58008D68-8DD3-4856-A4F4-68F627037C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2886313" y="3242715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DD12C2F4-018C-4F38-AB97-923014D261C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755359">
              <a:off x="2006070" y="4296616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DD12C2F4-018C-4F38-AB97-923014D261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2006070" y="4296616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88E8D722-AD77-4C06-AA64-8DA37BDDF3E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98126973"/>
                  </p:ext>
                </p:extLst>
              </p:nvPr>
            </p:nvGraphicFramePr>
            <p:xfrm rot="19755359">
              <a:off x="1382197" y="4526387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88E8D722-AD77-4C06-AA64-8DA37BDDF3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1382197" y="4526387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73449F54-33DC-44DD-8E93-CF3706B87A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18931210"/>
                  </p:ext>
                </p:extLst>
              </p:nvPr>
            </p:nvGraphicFramePr>
            <p:xfrm rot="19755359">
              <a:off x="1222928" y="4079758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73449F54-33DC-44DD-8E93-CF3706B87A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1222928" y="4079758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Modelo 3D 66" descr="Esfera">
                <a:extLst>
                  <a:ext uri="{FF2B5EF4-FFF2-40B4-BE49-F238E27FC236}">
                    <a16:creationId xmlns:a16="http://schemas.microsoft.com/office/drawing/2014/main" id="{77763B87-BCF2-492C-92DF-07376472A5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44292430"/>
                  </p:ext>
                </p:extLst>
              </p:nvPr>
            </p:nvGraphicFramePr>
            <p:xfrm>
              <a:off x="2016410" y="1916119"/>
              <a:ext cx="341968" cy="341968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341968" cy="3419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49946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Modelo 3D 66" descr="Esfera">
                <a:extLst>
                  <a:ext uri="{FF2B5EF4-FFF2-40B4-BE49-F238E27FC236}">
                    <a16:creationId xmlns:a16="http://schemas.microsoft.com/office/drawing/2014/main" id="{77763B87-BCF2-492C-92DF-07376472A5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16410" y="1916119"/>
                <a:ext cx="341968" cy="341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F3A5E5B4-AEED-4FA3-9642-954BB3C48E74}"/>
                  </a:ext>
                </a:extLst>
              </p:cNvPr>
              <p:cNvSpPr/>
              <p:nvPr/>
            </p:nvSpPr>
            <p:spPr>
              <a:xfrm>
                <a:off x="6118587" y="1537492"/>
                <a:ext cx="5526641" cy="2862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/>
                  <a:t>De manera similar se puede extender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s-CO" dirty="0"/>
                  <a:t>.</a:t>
                </a:r>
              </a:p>
              <a:p>
                <a:r>
                  <a:rPr lang="es-CO" dirty="0"/>
                  <a:t> </a:t>
                </a:r>
              </a:p>
              <a:p>
                <a:r>
                  <a:rPr lang="es-CO" dirty="0"/>
                  <a:t>Como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CO" dirty="0"/>
                  <a:t>son conocidos entonces</a:t>
                </a:r>
              </a:p>
              <a:p>
                <a:r>
                  <a:rPr lang="es-CO" dirty="0"/>
                  <a:t>para encontrar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s-CO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CO" dirty="0"/>
                  <a:t>; basta con resolver </a:t>
                </a:r>
              </a:p>
              <a:p>
                <a:r>
                  <a:rPr lang="es-CO" dirty="0"/>
                  <a:t>el sistema de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O" dirty="0"/>
                  <a:t> ecuaciones con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O" dirty="0"/>
                  <a:t> incógnitas.</a:t>
                </a:r>
              </a:p>
              <a:p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s-CO" dirty="0"/>
                        <m:t> 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+⋯</m:t>
                      </m:r>
                      <m:r>
                        <m:rPr>
                          <m:nor/>
                        </m:rPr>
                        <a:rPr lang="es-CO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s-CO" dirty="0"/>
                        <m:t> 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s-CO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s-CO" dirty="0"/>
                        <m:t> 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+⋯</m:t>
                      </m:r>
                      <m:r>
                        <m:rPr>
                          <m:nor/>
                        </m:rPr>
                        <a:rPr lang="es-CO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s-CO" dirty="0"/>
                        <m:t> 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s-CO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s-CO" dirty="0"/>
                        <m:t> 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+⋯</m:t>
                      </m:r>
                      <m:r>
                        <m:rPr>
                          <m:nor/>
                        </m:rPr>
                        <a:rPr lang="es-CO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s-CO" dirty="0"/>
                        <m:t> 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F3A5E5B4-AEED-4FA3-9642-954BB3C48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587" y="1537492"/>
                <a:ext cx="5526641" cy="2862322"/>
              </a:xfrm>
              <a:prstGeom prst="rect">
                <a:avLst/>
              </a:prstGeom>
              <a:blipFill>
                <a:blip r:embed="rId12"/>
                <a:stretch>
                  <a:fillRect l="-993" t="-1064" b="-85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B25F1B3A-F9B0-48B8-A499-4D01C78A9B9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96000" y="5615832"/>
            <a:ext cx="4945809" cy="12421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674947B-8A2E-48BB-A7D2-C121CCA1ABBF}"/>
                  </a:ext>
                </a:extLst>
              </p:cNvPr>
              <p:cNvSpPr txBox="1"/>
              <p:nvPr/>
            </p:nvSpPr>
            <p:spPr>
              <a:xfrm>
                <a:off x="6165442" y="4729879"/>
                <a:ext cx="2477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⋯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674947B-8A2E-48BB-A7D2-C121CCA1A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442" y="4729879"/>
                <a:ext cx="2477473" cy="369332"/>
              </a:xfrm>
              <a:prstGeom prst="rect">
                <a:avLst/>
              </a:prstGeom>
              <a:blipFill>
                <a:blip r:embed="rId14"/>
                <a:stretch>
                  <a:fillRect t="-23333" r="-270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9D97693-34A0-4EFC-A8AA-54E8F941D17F}"/>
                  </a:ext>
                </a:extLst>
              </p:cNvPr>
              <p:cNvSpPr txBox="1"/>
              <p:nvPr/>
            </p:nvSpPr>
            <p:spPr>
              <a:xfrm>
                <a:off x="9124644" y="4333070"/>
                <a:ext cx="1302216" cy="1159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9D97693-34A0-4EFC-A8AA-54E8F941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644" y="4333070"/>
                <a:ext cx="1302216" cy="115916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642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ralelogramo 17">
            <a:extLst>
              <a:ext uri="{FF2B5EF4-FFF2-40B4-BE49-F238E27FC236}">
                <a16:creationId xmlns:a16="http://schemas.microsoft.com/office/drawing/2014/main" id="{E3DDA365-F2E1-4481-9F5E-DF0648AEEF55}"/>
              </a:ext>
            </a:extLst>
          </p:cNvPr>
          <p:cNvSpPr/>
          <p:nvPr/>
        </p:nvSpPr>
        <p:spPr>
          <a:xfrm rot="20945589">
            <a:off x="318519" y="2454975"/>
            <a:ext cx="5482632" cy="2162663"/>
          </a:xfrm>
          <a:prstGeom prst="parallelogram">
            <a:avLst>
              <a:gd name="adj" fmla="val 4666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09430B5-503B-41AB-9D1A-62CEB10CB0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63436" y="-143001"/>
                <a:ext cx="10515600" cy="1325563"/>
              </a:xfrm>
            </p:spPr>
            <p:txBody>
              <a:bodyPr/>
              <a:lstStyle/>
              <a:p>
                <a:r>
                  <a:rPr lang="es-CO" dirty="0"/>
                  <a:t>Coordenadas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O" dirty="0"/>
                  <a:t> sobre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𝐺𝑒𝑛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dirty="0"/>
                  <a:t>  </a:t>
                </a:r>
                <a:br>
                  <a:rPr lang="es-CO" dirty="0"/>
                </a:br>
                <a:r>
                  <a:rPr lang="es-CO" dirty="0"/>
                  <a:t>cuando </a:t>
                </a:r>
                <a14:m>
                  <m:oMath xmlns:m="http://schemas.openxmlformats.org/officeDocument/2006/math">
                    <m:r>
                      <a:rPr lang="es-CO" b="0" i="0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s-C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CO" dirty="0"/>
                  <a:t> es ortogonal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09430B5-503B-41AB-9D1A-62CEB10CB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3436" y="-143001"/>
                <a:ext cx="10515600" cy="1325563"/>
              </a:xfrm>
              <a:blipFill>
                <a:blip r:embed="rId2"/>
                <a:stretch>
                  <a:fillRect l="-2377" t="-13825" b="-2119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C0C5E62-DCE0-460A-942E-2E195F9D43A3}"/>
              </a:ext>
            </a:extLst>
          </p:cNvPr>
          <p:cNvCxnSpPr/>
          <p:nvPr/>
        </p:nvCxnSpPr>
        <p:spPr>
          <a:xfrm>
            <a:off x="389628" y="5126056"/>
            <a:ext cx="4323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B3E3AAC-9469-4C53-A721-CF51C9ED1999}"/>
              </a:ext>
            </a:extLst>
          </p:cNvPr>
          <p:cNvCxnSpPr/>
          <p:nvPr/>
        </p:nvCxnSpPr>
        <p:spPr>
          <a:xfrm flipV="1">
            <a:off x="551981" y="2518352"/>
            <a:ext cx="0" cy="305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969A98D-7A5C-4AF4-ACD4-CE47237EE66B}"/>
                  </a:ext>
                </a:extLst>
              </p:cNvPr>
              <p:cNvSpPr/>
              <p:nvPr/>
            </p:nvSpPr>
            <p:spPr>
              <a:xfrm>
                <a:off x="2024256" y="1651355"/>
                <a:ext cx="175227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𝑝𝑟𝑜𝑦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969A98D-7A5C-4AF4-ACD4-CE47237EE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256" y="1651355"/>
                <a:ext cx="1752275" cy="391261"/>
              </a:xfrm>
              <a:prstGeom prst="rect">
                <a:avLst/>
              </a:prstGeom>
              <a:blipFill>
                <a:blip r:embed="rId3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03C45B1-FE82-4832-A9DD-D57D49C70C1E}"/>
                  </a:ext>
                </a:extLst>
              </p:cNvPr>
              <p:cNvSpPr/>
              <p:nvPr/>
            </p:nvSpPr>
            <p:spPr>
              <a:xfrm>
                <a:off x="1379217" y="4810701"/>
                <a:ext cx="4623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03C45B1-FE82-4832-A9DD-D57D49C70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217" y="4810701"/>
                <a:ext cx="4623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C74AF2C-9A44-45C5-82D8-12E95169C51C}"/>
              </a:ext>
            </a:extLst>
          </p:cNvPr>
          <p:cNvCxnSpPr>
            <a:cxnSpLocks/>
          </p:cNvCxnSpPr>
          <p:nvPr/>
        </p:nvCxnSpPr>
        <p:spPr>
          <a:xfrm flipV="1">
            <a:off x="551981" y="3590282"/>
            <a:ext cx="2436025" cy="152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F8DCC84-AA23-4E1E-B029-A5C182C7EF05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567416" y="4346729"/>
            <a:ext cx="2044069" cy="77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D169A116-36EC-4B57-B066-A6B79B1BC1BE}"/>
              </a:ext>
            </a:extLst>
          </p:cNvPr>
          <p:cNvGrpSpPr/>
          <p:nvPr/>
        </p:nvGrpSpPr>
        <p:grpSpPr>
          <a:xfrm rot="20714065">
            <a:off x="2741652" y="3354106"/>
            <a:ext cx="230082" cy="318621"/>
            <a:chOff x="3694152" y="3667864"/>
            <a:chExt cx="230082" cy="318621"/>
          </a:xfrm>
        </p:grpSpPr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E3A40BB6-68E8-4A59-8418-18EA3688D3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98861" y="3756403"/>
              <a:ext cx="84346" cy="2300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7153DB23-97C2-4F75-8AB0-3EBE8EDE231B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767020" y="3594996"/>
              <a:ext cx="84346" cy="2300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F077D881-6D69-485C-B3BD-09C51B931FEF}"/>
                  </a:ext>
                </a:extLst>
              </p:cNvPr>
              <p:cNvSpPr/>
              <p:nvPr/>
            </p:nvSpPr>
            <p:spPr>
              <a:xfrm>
                <a:off x="795226" y="3603723"/>
                <a:ext cx="467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F077D881-6D69-485C-B3BD-09C51B931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26" y="3603723"/>
                <a:ext cx="4676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882099D-09B3-43EC-A630-E09EFD6A9588}"/>
              </a:ext>
            </a:extLst>
          </p:cNvPr>
          <p:cNvCxnSpPr>
            <a:cxnSpLocks/>
          </p:cNvCxnSpPr>
          <p:nvPr/>
        </p:nvCxnSpPr>
        <p:spPr>
          <a:xfrm flipH="1" flipV="1">
            <a:off x="2212481" y="2181292"/>
            <a:ext cx="805306" cy="128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A68F767-115D-41AA-A8E0-49022F7D3C93}"/>
              </a:ext>
            </a:extLst>
          </p:cNvPr>
          <p:cNvCxnSpPr>
            <a:cxnSpLocks/>
          </p:cNvCxnSpPr>
          <p:nvPr/>
        </p:nvCxnSpPr>
        <p:spPr>
          <a:xfrm flipV="1">
            <a:off x="544334" y="4217076"/>
            <a:ext cx="370570" cy="90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9C0983C6-47D7-4517-8AD7-FB361A340696}"/>
                  </a:ext>
                </a:extLst>
              </p:cNvPr>
              <p:cNvSpPr/>
              <p:nvPr/>
            </p:nvSpPr>
            <p:spPr>
              <a:xfrm>
                <a:off x="2043046" y="4620283"/>
                <a:ext cx="691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9C0983C6-47D7-4517-8AD7-FB361A340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046" y="4620283"/>
                <a:ext cx="6910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2D7CE3FB-76ED-403D-9728-D9A929AA641A}"/>
                  </a:ext>
                </a:extLst>
              </p:cNvPr>
              <p:cNvSpPr/>
              <p:nvPr/>
            </p:nvSpPr>
            <p:spPr>
              <a:xfrm>
                <a:off x="3064667" y="3118117"/>
                <a:ext cx="212096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𝑝𝑟𝑜𝑦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2D7CE3FB-76ED-403D-9728-D9A929AA6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67" y="3118117"/>
                <a:ext cx="2120965" cy="391261"/>
              </a:xfrm>
              <a:prstGeom prst="rect">
                <a:avLst/>
              </a:prstGeom>
              <a:blipFill>
                <a:blip r:embed="rId7"/>
                <a:stretch>
                  <a:fillRect t="-20313" b="-203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uerda 51">
            <a:extLst>
              <a:ext uri="{FF2B5EF4-FFF2-40B4-BE49-F238E27FC236}">
                <a16:creationId xmlns:a16="http://schemas.microsoft.com/office/drawing/2014/main" id="{0F43EE36-7BC2-4504-B8D4-1AE45F12CD48}"/>
              </a:ext>
            </a:extLst>
          </p:cNvPr>
          <p:cNvSpPr/>
          <p:nvPr/>
        </p:nvSpPr>
        <p:spPr>
          <a:xfrm>
            <a:off x="1433558" y="4694463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C3179FDD-5CDD-4226-881B-21E1ABC7B12A}"/>
              </a:ext>
            </a:extLst>
          </p:cNvPr>
          <p:cNvCxnSpPr>
            <a:cxnSpLocks/>
          </p:cNvCxnSpPr>
          <p:nvPr/>
        </p:nvCxnSpPr>
        <p:spPr>
          <a:xfrm flipV="1">
            <a:off x="544044" y="4783986"/>
            <a:ext cx="877203" cy="32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erda 56">
            <a:extLst>
              <a:ext uri="{FF2B5EF4-FFF2-40B4-BE49-F238E27FC236}">
                <a16:creationId xmlns:a16="http://schemas.microsoft.com/office/drawing/2014/main" id="{65B0B069-11B9-4DEA-BBB3-37C1B1426D3E}"/>
              </a:ext>
            </a:extLst>
          </p:cNvPr>
          <p:cNvSpPr/>
          <p:nvPr/>
        </p:nvSpPr>
        <p:spPr>
          <a:xfrm>
            <a:off x="2983409" y="3416903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58008D68-8DD3-4856-A4F4-68F627037C86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</p:nvPr>
            </p:nvGraphicFramePr>
            <p:xfrm rot="19755359">
              <a:off x="2886313" y="3242715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58008D68-8DD3-4856-A4F4-68F627037C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2886313" y="3242715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DD12C2F4-018C-4F38-AB97-923014D261C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26734555"/>
                  </p:ext>
                </p:extLst>
              </p:nvPr>
            </p:nvGraphicFramePr>
            <p:xfrm rot="19755359">
              <a:off x="2589421" y="4096168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DD12C2F4-018C-4F38-AB97-923014D261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2589421" y="4096168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88E8D722-AD77-4C06-AA64-8DA37BDDF3E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755359">
              <a:off x="1393486" y="4515098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88E8D722-AD77-4C06-AA64-8DA37BDDF3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1393486" y="4515098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73449F54-33DC-44DD-8E93-CF3706B87A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51246025"/>
                  </p:ext>
                </p:extLst>
              </p:nvPr>
            </p:nvGraphicFramePr>
            <p:xfrm rot="19755359">
              <a:off x="813954" y="3880100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73449F54-33DC-44DD-8E93-CF3706B87A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813954" y="3880100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Modelo 3D 66" descr="Esfera">
                <a:extLst>
                  <a:ext uri="{FF2B5EF4-FFF2-40B4-BE49-F238E27FC236}">
                    <a16:creationId xmlns:a16="http://schemas.microsoft.com/office/drawing/2014/main" id="{77763B87-BCF2-492C-92DF-07376472A5D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47388" y="1947097"/>
              <a:ext cx="280013" cy="280013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280013" cy="280013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49945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Modelo 3D 66" descr="Esfera">
                <a:extLst>
                  <a:ext uri="{FF2B5EF4-FFF2-40B4-BE49-F238E27FC236}">
                    <a16:creationId xmlns:a16="http://schemas.microsoft.com/office/drawing/2014/main" id="{77763B87-BCF2-492C-92DF-07376472A5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47388" y="1947097"/>
                <a:ext cx="280013" cy="280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F3A5E5B4-AEED-4FA3-9642-954BB3C48E74}"/>
                  </a:ext>
                </a:extLst>
              </p:cNvPr>
              <p:cNvSpPr/>
              <p:nvPr/>
            </p:nvSpPr>
            <p:spPr>
              <a:xfrm>
                <a:off x="6033134" y="1002649"/>
                <a:ext cx="5165388" cy="60606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s-CO" dirty="0"/>
                        <m:t>+ 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s-CO" dirty="0"/>
                        <m:t>+ 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  <a:p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s-CO" dirty="0"/>
                        <m:t>+ 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s-CO" dirty="0"/>
                        <m:t>+ 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  <a:p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  <a:p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O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  <a:p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  <a:p>
                <a:endParaRPr lang="es-CO" dirty="0"/>
              </a:p>
              <a:p>
                <a:r>
                  <a:rPr lang="es-CO" dirty="0"/>
                  <a:t>Ya no es necesario resolver un sistema de ecuaciones</a:t>
                </a:r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F3A5E5B4-AEED-4FA3-9642-954BB3C48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134" y="1002649"/>
                <a:ext cx="5165388" cy="6060633"/>
              </a:xfrm>
              <a:prstGeom prst="rect">
                <a:avLst/>
              </a:prstGeom>
              <a:blipFill>
                <a:blip r:embed="rId12"/>
                <a:stretch>
                  <a:fillRect l="-1063" t="-1407" r="-23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64801A65-7E46-4CB3-B490-C5D6CD0D03D9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8312956" y="1827241"/>
            <a:ext cx="791069" cy="2744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89925251-C0EB-43CE-B35B-2118BA9151FE}"/>
              </a:ext>
            </a:extLst>
          </p:cNvPr>
          <p:cNvSpPr txBox="1"/>
          <p:nvPr/>
        </p:nvSpPr>
        <p:spPr>
          <a:xfrm>
            <a:off x="9104025" y="1642575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F466FE53-1842-4FF0-AFE8-A59CB9327A3F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7142219" y="2193309"/>
            <a:ext cx="615892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050E4BBC-A056-4AE6-A0E7-7F768E88B521}"/>
              </a:ext>
            </a:extLst>
          </p:cNvPr>
          <p:cNvSpPr txBox="1"/>
          <p:nvPr/>
        </p:nvSpPr>
        <p:spPr>
          <a:xfrm>
            <a:off x="6850119" y="2193309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93808D9-85A1-49C9-837A-552C7FF0B63F}"/>
              </a:ext>
            </a:extLst>
          </p:cNvPr>
          <p:cNvCxnSpPr>
            <a:cxnSpLocks/>
          </p:cNvCxnSpPr>
          <p:nvPr/>
        </p:nvCxnSpPr>
        <p:spPr>
          <a:xfrm flipV="1">
            <a:off x="551980" y="2189283"/>
            <a:ext cx="1560290" cy="293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EDE695F-C227-49B3-A3B0-8E81DE5F68FE}"/>
              </a:ext>
            </a:extLst>
          </p:cNvPr>
          <p:cNvCxnSpPr>
            <a:cxnSpLocks/>
          </p:cNvCxnSpPr>
          <p:nvPr/>
        </p:nvCxnSpPr>
        <p:spPr>
          <a:xfrm flipV="1">
            <a:off x="804684" y="4804950"/>
            <a:ext cx="95670" cy="2329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D87DF21B-0B3D-49E4-9AA3-461DC199093E}"/>
              </a:ext>
            </a:extLst>
          </p:cNvPr>
          <p:cNvCxnSpPr>
            <a:cxnSpLocks/>
          </p:cNvCxnSpPr>
          <p:nvPr/>
        </p:nvCxnSpPr>
        <p:spPr>
          <a:xfrm flipV="1">
            <a:off x="637662" y="4811363"/>
            <a:ext cx="252221" cy="9246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92BBB1B0-B31B-42E6-96A3-5A2077093282}"/>
              </a:ext>
            </a:extLst>
          </p:cNvPr>
          <p:cNvCxnSpPr>
            <a:cxnSpLocks/>
          </p:cNvCxnSpPr>
          <p:nvPr/>
        </p:nvCxnSpPr>
        <p:spPr>
          <a:xfrm flipV="1">
            <a:off x="2795875" y="3569793"/>
            <a:ext cx="249858" cy="60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E1A2D4BB-29A5-4DC0-A19C-07A9BC203396}"/>
              </a:ext>
            </a:extLst>
          </p:cNvPr>
          <p:cNvCxnSpPr>
            <a:cxnSpLocks/>
          </p:cNvCxnSpPr>
          <p:nvPr/>
        </p:nvCxnSpPr>
        <p:spPr>
          <a:xfrm flipV="1">
            <a:off x="2469445" y="4172985"/>
            <a:ext cx="95670" cy="2329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28E9DA4F-C939-40CB-891E-8D1903922902}"/>
              </a:ext>
            </a:extLst>
          </p:cNvPr>
          <p:cNvCxnSpPr>
            <a:cxnSpLocks/>
          </p:cNvCxnSpPr>
          <p:nvPr/>
        </p:nvCxnSpPr>
        <p:spPr>
          <a:xfrm flipV="1">
            <a:off x="2569094" y="4071311"/>
            <a:ext cx="273199" cy="10015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058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ralelogramo 17">
            <a:extLst>
              <a:ext uri="{FF2B5EF4-FFF2-40B4-BE49-F238E27FC236}">
                <a16:creationId xmlns:a16="http://schemas.microsoft.com/office/drawing/2014/main" id="{E3DDA365-F2E1-4481-9F5E-DF0648AEEF55}"/>
              </a:ext>
            </a:extLst>
          </p:cNvPr>
          <p:cNvSpPr/>
          <p:nvPr/>
        </p:nvSpPr>
        <p:spPr>
          <a:xfrm rot="20945589">
            <a:off x="318519" y="2454975"/>
            <a:ext cx="5482632" cy="2162663"/>
          </a:xfrm>
          <a:prstGeom prst="parallelogram">
            <a:avLst>
              <a:gd name="adj" fmla="val 4666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09430B5-503B-41AB-9D1A-62CEB10CB0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71083" y="34440"/>
                <a:ext cx="10515600" cy="1325563"/>
              </a:xfrm>
            </p:spPr>
            <p:txBody>
              <a:bodyPr/>
              <a:lstStyle/>
              <a:p>
                <a:r>
                  <a:rPr lang="es-CO" dirty="0"/>
                  <a:t>Coordenadas de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O" dirty="0"/>
                  <a:t> sobre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𝐺𝑒𝑛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C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CO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dirty="0"/>
                  <a:t>  </a:t>
                </a:r>
                <a:br>
                  <a:rPr lang="es-CO" dirty="0"/>
                </a:br>
                <a:r>
                  <a:rPr lang="es-CO" dirty="0"/>
                  <a:t>cuando </a:t>
                </a:r>
                <a14:m>
                  <m:oMath xmlns:m="http://schemas.openxmlformats.org/officeDocument/2006/math">
                    <m:r>
                      <a:rPr lang="es-CO" b="0" i="0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s-C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s-CO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O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CO" dirty="0"/>
                  <a:t> es ortogonal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09430B5-503B-41AB-9D1A-62CEB10CB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71083" y="34440"/>
                <a:ext cx="10515600" cy="1325563"/>
              </a:xfrm>
              <a:blipFill>
                <a:blip r:embed="rId2"/>
                <a:stretch>
                  <a:fillRect l="-2377" t="-13825" b="-2119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C0C5E62-DCE0-460A-942E-2E195F9D43A3}"/>
              </a:ext>
            </a:extLst>
          </p:cNvPr>
          <p:cNvCxnSpPr/>
          <p:nvPr/>
        </p:nvCxnSpPr>
        <p:spPr>
          <a:xfrm>
            <a:off x="389628" y="5126056"/>
            <a:ext cx="4323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B3E3AAC-9469-4C53-A721-CF51C9ED1999}"/>
              </a:ext>
            </a:extLst>
          </p:cNvPr>
          <p:cNvCxnSpPr/>
          <p:nvPr/>
        </p:nvCxnSpPr>
        <p:spPr>
          <a:xfrm flipV="1">
            <a:off x="551981" y="2518352"/>
            <a:ext cx="0" cy="305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969A98D-7A5C-4AF4-ACD4-CE47237EE66B}"/>
                  </a:ext>
                </a:extLst>
              </p:cNvPr>
              <p:cNvSpPr/>
              <p:nvPr/>
            </p:nvSpPr>
            <p:spPr>
              <a:xfrm>
                <a:off x="2024256" y="1651355"/>
                <a:ext cx="175227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𝑝𝑟𝑜𝑦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969A98D-7A5C-4AF4-ACD4-CE47237EE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256" y="1651355"/>
                <a:ext cx="1752275" cy="391261"/>
              </a:xfrm>
              <a:prstGeom prst="rect">
                <a:avLst/>
              </a:prstGeom>
              <a:blipFill>
                <a:blip r:embed="rId3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03C45B1-FE82-4832-A9DD-D57D49C70C1E}"/>
                  </a:ext>
                </a:extLst>
              </p:cNvPr>
              <p:cNvSpPr/>
              <p:nvPr/>
            </p:nvSpPr>
            <p:spPr>
              <a:xfrm>
                <a:off x="1379217" y="4810701"/>
                <a:ext cx="4623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03C45B1-FE82-4832-A9DD-D57D49C70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217" y="4810701"/>
                <a:ext cx="4623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C74AF2C-9A44-45C5-82D8-12E95169C51C}"/>
              </a:ext>
            </a:extLst>
          </p:cNvPr>
          <p:cNvCxnSpPr>
            <a:cxnSpLocks/>
          </p:cNvCxnSpPr>
          <p:nvPr/>
        </p:nvCxnSpPr>
        <p:spPr>
          <a:xfrm flipV="1">
            <a:off x="551981" y="3590282"/>
            <a:ext cx="2436025" cy="152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F8DCC84-AA23-4E1E-B029-A5C182C7EF05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567416" y="4346729"/>
            <a:ext cx="2044069" cy="77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D169A116-36EC-4B57-B066-A6B79B1BC1BE}"/>
              </a:ext>
            </a:extLst>
          </p:cNvPr>
          <p:cNvGrpSpPr/>
          <p:nvPr/>
        </p:nvGrpSpPr>
        <p:grpSpPr>
          <a:xfrm rot="20714065">
            <a:off x="2741652" y="3354106"/>
            <a:ext cx="230082" cy="318621"/>
            <a:chOff x="3694152" y="3667864"/>
            <a:chExt cx="230082" cy="318621"/>
          </a:xfrm>
        </p:grpSpPr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E3A40BB6-68E8-4A59-8418-18EA3688D3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98861" y="3756403"/>
              <a:ext cx="84346" cy="2300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7153DB23-97C2-4F75-8AB0-3EBE8EDE231B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767020" y="3594996"/>
              <a:ext cx="84346" cy="2300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F077D881-6D69-485C-B3BD-09C51B931FEF}"/>
                  </a:ext>
                </a:extLst>
              </p:cNvPr>
              <p:cNvSpPr/>
              <p:nvPr/>
            </p:nvSpPr>
            <p:spPr>
              <a:xfrm>
                <a:off x="795226" y="3603723"/>
                <a:ext cx="467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F077D881-6D69-485C-B3BD-09C51B931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26" y="3603723"/>
                <a:ext cx="4676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882099D-09B3-43EC-A630-E09EFD6A9588}"/>
              </a:ext>
            </a:extLst>
          </p:cNvPr>
          <p:cNvCxnSpPr>
            <a:cxnSpLocks/>
          </p:cNvCxnSpPr>
          <p:nvPr/>
        </p:nvCxnSpPr>
        <p:spPr>
          <a:xfrm flipH="1" flipV="1">
            <a:off x="2212481" y="2181292"/>
            <a:ext cx="805306" cy="128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A68F767-115D-41AA-A8E0-49022F7D3C93}"/>
              </a:ext>
            </a:extLst>
          </p:cNvPr>
          <p:cNvCxnSpPr>
            <a:cxnSpLocks/>
          </p:cNvCxnSpPr>
          <p:nvPr/>
        </p:nvCxnSpPr>
        <p:spPr>
          <a:xfrm flipV="1">
            <a:off x="544334" y="4217076"/>
            <a:ext cx="370570" cy="90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9C0983C6-47D7-4517-8AD7-FB361A340696}"/>
                  </a:ext>
                </a:extLst>
              </p:cNvPr>
              <p:cNvSpPr/>
              <p:nvPr/>
            </p:nvSpPr>
            <p:spPr>
              <a:xfrm>
                <a:off x="2043046" y="4620283"/>
                <a:ext cx="691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9C0983C6-47D7-4517-8AD7-FB361A340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046" y="4620283"/>
                <a:ext cx="6910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2D7CE3FB-76ED-403D-9728-D9A929AA641A}"/>
                  </a:ext>
                </a:extLst>
              </p:cNvPr>
              <p:cNvSpPr/>
              <p:nvPr/>
            </p:nvSpPr>
            <p:spPr>
              <a:xfrm>
                <a:off x="3064667" y="3118117"/>
                <a:ext cx="212096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𝑝𝑟𝑜𝑦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2D7CE3FB-76ED-403D-9728-D9A929AA6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67" y="3118117"/>
                <a:ext cx="2120965" cy="391261"/>
              </a:xfrm>
              <a:prstGeom prst="rect">
                <a:avLst/>
              </a:prstGeom>
              <a:blipFill>
                <a:blip r:embed="rId7"/>
                <a:stretch>
                  <a:fillRect t="-20313" b="-203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uerda 51">
            <a:extLst>
              <a:ext uri="{FF2B5EF4-FFF2-40B4-BE49-F238E27FC236}">
                <a16:creationId xmlns:a16="http://schemas.microsoft.com/office/drawing/2014/main" id="{0F43EE36-7BC2-4504-B8D4-1AE45F12CD48}"/>
              </a:ext>
            </a:extLst>
          </p:cNvPr>
          <p:cNvSpPr/>
          <p:nvPr/>
        </p:nvSpPr>
        <p:spPr>
          <a:xfrm>
            <a:off x="1433558" y="4694463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C3179FDD-5CDD-4226-881B-21E1ABC7B12A}"/>
              </a:ext>
            </a:extLst>
          </p:cNvPr>
          <p:cNvCxnSpPr>
            <a:cxnSpLocks/>
          </p:cNvCxnSpPr>
          <p:nvPr/>
        </p:nvCxnSpPr>
        <p:spPr>
          <a:xfrm flipV="1">
            <a:off x="544044" y="4783986"/>
            <a:ext cx="877203" cy="32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erda 56">
            <a:extLst>
              <a:ext uri="{FF2B5EF4-FFF2-40B4-BE49-F238E27FC236}">
                <a16:creationId xmlns:a16="http://schemas.microsoft.com/office/drawing/2014/main" id="{65B0B069-11B9-4DEA-BBB3-37C1B1426D3E}"/>
              </a:ext>
            </a:extLst>
          </p:cNvPr>
          <p:cNvSpPr/>
          <p:nvPr/>
        </p:nvSpPr>
        <p:spPr>
          <a:xfrm>
            <a:off x="2983409" y="3416903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58008D68-8DD3-4856-A4F4-68F627037C86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</p:nvPr>
            </p:nvGraphicFramePr>
            <p:xfrm rot="19755359">
              <a:off x="2886313" y="3242715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58008D68-8DD3-4856-A4F4-68F627037C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2886313" y="3242715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DD12C2F4-018C-4F38-AB97-923014D261C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755359">
              <a:off x="2589421" y="4096168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DD12C2F4-018C-4F38-AB97-923014D261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2589421" y="4096168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88E8D722-AD77-4C06-AA64-8DA37BDDF3E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755359">
              <a:off x="1393486" y="4515098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88E8D722-AD77-4C06-AA64-8DA37BDDF3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1393486" y="4515098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73449F54-33DC-44DD-8E93-CF3706B87A0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755359">
              <a:off x="813954" y="3880100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73449F54-33DC-44DD-8E93-CF3706B87A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813954" y="3880100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Modelo 3D 66" descr="Esfera">
                <a:extLst>
                  <a:ext uri="{FF2B5EF4-FFF2-40B4-BE49-F238E27FC236}">
                    <a16:creationId xmlns:a16="http://schemas.microsoft.com/office/drawing/2014/main" id="{77763B87-BCF2-492C-92DF-07376472A5D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47388" y="1947097"/>
              <a:ext cx="280013" cy="280013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280013" cy="280013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49945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Modelo 3D 66" descr="Esfera">
                <a:extLst>
                  <a:ext uri="{FF2B5EF4-FFF2-40B4-BE49-F238E27FC236}">
                    <a16:creationId xmlns:a16="http://schemas.microsoft.com/office/drawing/2014/main" id="{77763B87-BCF2-492C-92DF-07376472A5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47388" y="1947097"/>
                <a:ext cx="280013" cy="280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F3A5E5B4-AEED-4FA3-9642-954BB3C48E74}"/>
                  </a:ext>
                </a:extLst>
              </p:cNvPr>
              <p:cNvSpPr/>
              <p:nvPr/>
            </p:nvSpPr>
            <p:spPr>
              <a:xfrm>
                <a:off x="5721295" y="1358242"/>
                <a:ext cx="5165388" cy="38082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/>
                  <a:t>De manera similar se puede extender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s-CO" dirty="0"/>
                  <a:t>.</a:t>
                </a:r>
              </a:p>
              <a:p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CO" b="0" dirty="0"/>
              </a:p>
              <a:p>
                <a:endParaRPr lang="es-CO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O" dirty="0"/>
              </a:p>
              <a:p>
                <a:endParaRPr lang="es-CO" dirty="0"/>
              </a:p>
              <a:p>
                <a:r>
                  <a:rPr lang="es-CO" dirty="0"/>
                  <a:t>Ya no es necesario resolver un sistema de ecuaciones</a:t>
                </a:r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F3A5E5B4-AEED-4FA3-9642-954BB3C48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295" y="1358242"/>
                <a:ext cx="5165388" cy="3808287"/>
              </a:xfrm>
              <a:prstGeom prst="rect">
                <a:avLst/>
              </a:prstGeom>
              <a:blipFill>
                <a:blip r:embed="rId12"/>
                <a:stretch>
                  <a:fillRect l="-1063" t="-960" r="-23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93808D9-85A1-49C9-837A-552C7FF0B63F}"/>
              </a:ext>
            </a:extLst>
          </p:cNvPr>
          <p:cNvCxnSpPr>
            <a:cxnSpLocks/>
          </p:cNvCxnSpPr>
          <p:nvPr/>
        </p:nvCxnSpPr>
        <p:spPr>
          <a:xfrm flipV="1">
            <a:off x="551980" y="2189283"/>
            <a:ext cx="1560290" cy="293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EDE695F-C227-49B3-A3B0-8E81DE5F68FE}"/>
              </a:ext>
            </a:extLst>
          </p:cNvPr>
          <p:cNvCxnSpPr>
            <a:cxnSpLocks/>
          </p:cNvCxnSpPr>
          <p:nvPr/>
        </p:nvCxnSpPr>
        <p:spPr>
          <a:xfrm flipV="1">
            <a:off x="804684" y="4804950"/>
            <a:ext cx="95670" cy="2329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D87DF21B-0B3D-49E4-9AA3-461DC199093E}"/>
              </a:ext>
            </a:extLst>
          </p:cNvPr>
          <p:cNvCxnSpPr>
            <a:cxnSpLocks/>
          </p:cNvCxnSpPr>
          <p:nvPr/>
        </p:nvCxnSpPr>
        <p:spPr>
          <a:xfrm flipV="1">
            <a:off x="637662" y="4811363"/>
            <a:ext cx="252221" cy="9246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92BBB1B0-B31B-42E6-96A3-5A2077093282}"/>
              </a:ext>
            </a:extLst>
          </p:cNvPr>
          <p:cNvCxnSpPr>
            <a:cxnSpLocks/>
          </p:cNvCxnSpPr>
          <p:nvPr/>
        </p:nvCxnSpPr>
        <p:spPr>
          <a:xfrm flipV="1">
            <a:off x="2795875" y="3569793"/>
            <a:ext cx="249858" cy="60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E1A2D4BB-29A5-4DC0-A19C-07A9BC203396}"/>
              </a:ext>
            </a:extLst>
          </p:cNvPr>
          <p:cNvCxnSpPr>
            <a:cxnSpLocks/>
          </p:cNvCxnSpPr>
          <p:nvPr/>
        </p:nvCxnSpPr>
        <p:spPr>
          <a:xfrm flipV="1">
            <a:off x="2469445" y="4172985"/>
            <a:ext cx="95670" cy="2329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28E9DA4F-C939-40CB-891E-8D1903922902}"/>
              </a:ext>
            </a:extLst>
          </p:cNvPr>
          <p:cNvCxnSpPr>
            <a:cxnSpLocks/>
          </p:cNvCxnSpPr>
          <p:nvPr/>
        </p:nvCxnSpPr>
        <p:spPr>
          <a:xfrm flipV="1">
            <a:off x="2569094" y="4071311"/>
            <a:ext cx="273199" cy="10015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963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3EE7581-D208-4201-ABF0-5A0A8BC5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B2ED762-2942-4751-B077-61F0F159FB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8" b="10015"/>
          <a:stretch/>
        </p:blipFill>
        <p:spPr>
          <a:xfrm>
            <a:off x="-47664" y="1809508"/>
            <a:ext cx="6643399" cy="3491784"/>
          </a:xfrm>
          <a:prstGeom prst="rect">
            <a:avLst/>
          </a:prstGeom>
        </p:spPr>
      </p:pic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71FB2315-07AB-44CB-9DB5-09D6C8249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978" y="5742322"/>
            <a:ext cx="3291841" cy="826765"/>
          </a:xfrm>
          <a:prstGeom prst="rect">
            <a:avLst/>
          </a:prstGeom>
        </p:spPr>
      </p:pic>
      <p:pic>
        <p:nvPicPr>
          <p:cNvPr id="8" name="Imagen 7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FA31FD97-7DC1-4B14-B587-9570FDB3C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781" y="1871925"/>
            <a:ext cx="5761219" cy="1265030"/>
          </a:xfrm>
          <a:prstGeom prst="rect">
            <a:avLst/>
          </a:prstGeom>
        </p:spPr>
      </p:pic>
      <p:pic>
        <p:nvPicPr>
          <p:cNvPr id="10" name="Imagen 9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8A91663F-8EAE-48ED-9018-E6E69834F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79" y="4671218"/>
            <a:ext cx="4995545" cy="10220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90545EC-1693-4C16-81DF-C1E8C08FEA2B}"/>
                  </a:ext>
                </a:extLst>
              </p:cNvPr>
              <p:cNvSpPr txBox="1"/>
              <p:nvPr/>
            </p:nvSpPr>
            <p:spPr>
              <a:xfrm>
                <a:off x="6275704" y="3468244"/>
                <a:ext cx="5916296" cy="2936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b="0" dirty="0"/>
                  <a:t>Si las columnas de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b="0" dirty="0"/>
                  <a:t>son ortogonales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 =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MX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s-MX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MX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s-MX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MX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s-MX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MX" i="1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s-MX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MX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MX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s-MX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s-MX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MX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MX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MX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MX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s-MX" i="1" dirty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s-MX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i="1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MX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MX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MX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MX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s-MX" i="1" dirty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s-MX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MX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MX" i="1" dirty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MX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MX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MX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MX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s-MX" i="1" dirty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s-MX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i="1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MX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MX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MX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s-MX" i="1" dirty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s-MX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MX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MX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MX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s-CO" dirty="0"/>
              </a:p>
              <a:p>
                <a:endParaRPr lang="es-CO" dirty="0"/>
              </a:p>
              <a:p>
                <a:r>
                  <a:rPr lang="es-CO" dirty="0"/>
                  <a:t>Si las columnas de A son ortonormales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i="1">
                          <a:latin typeface="Cambria Math" panose="02040503050406030204" pitchFamily="18" charset="0"/>
                        </a:rPr>
                        <m:t>  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den>
                          </m:f>
                        </m:e>
                      </m:d>
                    </m:oMath>
                  </m:oMathPara>
                </a14:m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90545EC-1693-4C16-81DF-C1E8C08FE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704" y="3468244"/>
                <a:ext cx="5916296" cy="2936510"/>
              </a:xfrm>
              <a:prstGeom prst="rect">
                <a:avLst/>
              </a:prstGeom>
              <a:blipFill>
                <a:blip r:embed="rId6"/>
                <a:stretch>
                  <a:fillRect l="-824" t="-124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4C88E1F3-FC94-4FD3-AD4B-90F70979EC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859" y="5759619"/>
            <a:ext cx="1937383" cy="692511"/>
          </a:xfrm>
          <a:prstGeom prst="rect">
            <a:avLst/>
          </a:prstGeom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C85D31B-5008-4EFE-BB8B-E72DA490250C}"/>
              </a:ext>
            </a:extLst>
          </p:cNvPr>
          <p:cNvCxnSpPr/>
          <p:nvPr/>
        </p:nvCxnSpPr>
        <p:spPr>
          <a:xfrm>
            <a:off x="6275704" y="1556708"/>
            <a:ext cx="0" cy="522671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795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ralelogramo 17">
            <a:extLst>
              <a:ext uri="{FF2B5EF4-FFF2-40B4-BE49-F238E27FC236}">
                <a16:creationId xmlns:a16="http://schemas.microsoft.com/office/drawing/2014/main" id="{E3DDA365-F2E1-4481-9F5E-DF0648AEEF55}"/>
              </a:ext>
            </a:extLst>
          </p:cNvPr>
          <p:cNvSpPr/>
          <p:nvPr/>
        </p:nvSpPr>
        <p:spPr>
          <a:xfrm rot="20945589">
            <a:off x="1501981" y="2494308"/>
            <a:ext cx="5482632" cy="2162663"/>
          </a:xfrm>
          <a:prstGeom prst="parallelogram">
            <a:avLst>
              <a:gd name="adj" fmla="val 10337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09430B5-503B-41AB-9D1A-62CEB10CB0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CO" dirty="0"/>
                  <a:t>Coordenadas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sobre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𝐺𝑒𝑛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MX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MX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CO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09430B5-503B-41AB-9D1A-62CEB10CB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C0C5E62-DCE0-460A-942E-2E195F9D43A3}"/>
              </a:ext>
            </a:extLst>
          </p:cNvPr>
          <p:cNvCxnSpPr/>
          <p:nvPr/>
        </p:nvCxnSpPr>
        <p:spPr>
          <a:xfrm>
            <a:off x="1573090" y="5165389"/>
            <a:ext cx="4323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B3E3AAC-9469-4C53-A721-CF51C9ED1999}"/>
              </a:ext>
            </a:extLst>
          </p:cNvPr>
          <p:cNvCxnSpPr/>
          <p:nvPr/>
        </p:nvCxnSpPr>
        <p:spPr>
          <a:xfrm flipV="1">
            <a:off x="1735443" y="2557685"/>
            <a:ext cx="0" cy="305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969A98D-7A5C-4AF4-ACD4-CE47237EE66B}"/>
                  </a:ext>
                </a:extLst>
              </p:cNvPr>
              <p:cNvSpPr/>
              <p:nvPr/>
            </p:nvSpPr>
            <p:spPr>
              <a:xfrm>
                <a:off x="3207718" y="1690688"/>
                <a:ext cx="175227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𝑝𝑟𝑜𝑦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969A98D-7A5C-4AF4-ACD4-CE47237EE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718" y="1690688"/>
                <a:ext cx="1752275" cy="391261"/>
              </a:xfrm>
              <a:prstGeom prst="rect">
                <a:avLst/>
              </a:prstGeom>
              <a:blipFill>
                <a:blip r:embed="rId3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03C45B1-FE82-4832-A9DD-D57D49C70C1E}"/>
                  </a:ext>
                </a:extLst>
              </p:cNvPr>
              <p:cNvSpPr/>
              <p:nvPr/>
            </p:nvSpPr>
            <p:spPr>
              <a:xfrm>
                <a:off x="2562679" y="4850034"/>
                <a:ext cx="4623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03C45B1-FE82-4832-A9DD-D57D49C70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79" y="4850034"/>
                <a:ext cx="4623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C74AF2C-9A44-45C5-82D8-12E95169C51C}"/>
              </a:ext>
            </a:extLst>
          </p:cNvPr>
          <p:cNvCxnSpPr>
            <a:cxnSpLocks/>
          </p:cNvCxnSpPr>
          <p:nvPr/>
        </p:nvCxnSpPr>
        <p:spPr>
          <a:xfrm flipV="1">
            <a:off x="1735443" y="3629615"/>
            <a:ext cx="2436025" cy="152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F8DCC84-AA23-4E1E-B029-A5C182C7EF05}"/>
              </a:ext>
            </a:extLst>
          </p:cNvPr>
          <p:cNvCxnSpPr>
            <a:cxnSpLocks/>
          </p:cNvCxnSpPr>
          <p:nvPr/>
        </p:nvCxnSpPr>
        <p:spPr>
          <a:xfrm flipV="1">
            <a:off x="1750878" y="4616821"/>
            <a:ext cx="1478127" cy="54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93808D9-85A1-49C9-837A-552C7FF0B63F}"/>
              </a:ext>
            </a:extLst>
          </p:cNvPr>
          <p:cNvCxnSpPr>
            <a:cxnSpLocks/>
          </p:cNvCxnSpPr>
          <p:nvPr/>
        </p:nvCxnSpPr>
        <p:spPr>
          <a:xfrm flipV="1">
            <a:off x="1735442" y="2228616"/>
            <a:ext cx="1560290" cy="293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D169A116-36EC-4B57-B066-A6B79B1BC1BE}"/>
              </a:ext>
            </a:extLst>
          </p:cNvPr>
          <p:cNvGrpSpPr/>
          <p:nvPr/>
        </p:nvGrpSpPr>
        <p:grpSpPr>
          <a:xfrm rot="20714065">
            <a:off x="3925114" y="3393439"/>
            <a:ext cx="230082" cy="318621"/>
            <a:chOff x="3694152" y="3667864"/>
            <a:chExt cx="230082" cy="318621"/>
          </a:xfrm>
        </p:grpSpPr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E3A40BB6-68E8-4A59-8418-18EA3688D3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98861" y="3756403"/>
              <a:ext cx="84346" cy="2300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7153DB23-97C2-4F75-8AB0-3EBE8EDE231B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767020" y="3594996"/>
              <a:ext cx="84346" cy="2300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F077D881-6D69-485C-B3BD-09C51B931FEF}"/>
                  </a:ext>
                </a:extLst>
              </p:cNvPr>
              <p:cNvSpPr/>
              <p:nvPr/>
            </p:nvSpPr>
            <p:spPr>
              <a:xfrm>
                <a:off x="2281742" y="3863166"/>
                <a:ext cx="467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F077D881-6D69-485C-B3BD-09C51B931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742" y="3863166"/>
                <a:ext cx="4676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882099D-09B3-43EC-A630-E09EFD6A9588}"/>
              </a:ext>
            </a:extLst>
          </p:cNvPr>
          <p:cNvCxnSpPr>
            <a:cxnSpLocks/>
          </p:cNvCxnSpPr>
          <p:nvPr/>
        </p:nvCxnSpPr>
        <p:spPr>
          <a:xfrm flipH="1" flipV="1">
            <a:off x="3395943" y="2220625"/>
            <a:ext cx="805306" cy="128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A68F767-115D-41AA-A8E0-49022F7D3C93}"/>
              </a:ext>
            </a:extLst>
          </p:cNvPr>
          <p:cNvCxnSpPr>
            <a:cxnSpLocks/>
          </p:cNvCxnSpPr>
          <p:nvPr/>
        </p:nvCxnSpPr>
        <p:spPr>
          <a:xfrm flipV="1">
            <a:off x="1727796" y="4406165"/>
            <a:ext cx="742483" cy="75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9DF4265D-177B-46D3-B48D-650C975CC91F}"/>
              </a:ext>
            </a:extLst>
          </p:cNvPr>
          <p:cNvCxnSpPr>
            <a:cxnSpLocks/>
          </p:cNvCxnSpPr>
          <p:nvPr/>
        </p:nvCxnSpPr>
        <p:spPr>
          <a:xfrm flipV="1">
            <a:off x="3303379" y="3615820"/>
            <a:ext cx="945043" cy="95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9C0983C6-47D7-4517-8AD7-FB361A340696}"/>
                  </a:ext>
                </a:extLst>
              </p:cNvPr>
              <p:cNvSpPr/>
              <p:nvPr/>
            </p:nvSpPr>
            <p:spPr>
              <a:xfrm>
                <a:off x="3226508" y="4659616"/>
                <a:ext cx="691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9C0983C6-47D7-4517-8AD7-FB361A340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508" y="4659616"/>
                <a:ext cx="6910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2D7CE3FB-76ED-403D-9728-D9A929AA641A}"/>
                  </a:ext>
                </a:extLst>
              </p:cNvPr>
              <p:cNvSpPr/>
              <p:nvPr/>
            </p:nvSpPr>
            <p:spPr>
              <a:xfrm>
                <a:off x="4046790" y="2993613"/>
                <a:ext cx="2109745" cy="690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O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𝑝𝑟𝑜𝑦</m:t>
                        </m:r>
                      </m:sub>
                    </m:sSub>
                  </m:oMath>
                </a14:m>
                <a:endParaRPr lang="es-MX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𝑝𝑟𝑜𝑦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2D7CE3FB-76ED-403D-9728-D9A929AA6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790" y="2993613"/>
                <a:ext cx="2109745" cy="690189"/>
              </a:xfrm>
              <a:prstGeom prst="rect">
                <a:avLst/>
              </a:prstGeom>
              <a:blipFill>
                <a:blip r:embed="rId7"/>
                <a:stretch>
                  <a:fillRect t="-11504" b="-177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uerda 50">
            <a:extLst>
              <a:ext uri="{FF2B5EF4-FFF2-40B4-BE49-F238E27FC236}">
                <a16:creationId xmlns:a16="http://schemas.microsoft.com/office/drawing/2014/main" id="{77AB54DE-41C5-4583-9AD2-0BA35487CEA9}"/>
              </a:ext>
            </a:extLst>
          </p:cNvPr>
          <p:cNvSpPr/>
          <p:nvPr/>
        </p:nvSpPr>
        <p:spPr>
          <a:xfrm>
            <a:off x="2453351" y="4256409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Cuerda 51">
            <a:extLst>
              <a:ext uri="{FF2B5EF4-FFF2-40B4-BE49-F238E27FC236}">
                <a16:creationId xmlns:a16="http://schemas.microsoft.com/office/drawing/2014/main" id="{0F43EE36-7BC2-4504-B8D4-1AE45F12CD48}"/>
              </a:ext>
            </a:extLst>
          </p:cNvPr>
          <p:cNvSpPr/>
          <p:nvPr/>
        </p:nvSpPr>
        <p:spPr>
          <a:xfrm>
            <a:off x="2617020" y="4733796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C3179FDD-5CDD-4226-881B-21E1ABC7B12A}"/>
              </a:ext>
            </a:extLst>
          </p:cNvPr>
          <p:cNvCxnSpPr>
            <a:cxnSpLocks/>
          </p:cNvCxnSpPr>
          <p:nvPr/>
        </p:nvCxnSpPr>
        <p:spPr>
          <a:xfrm flipV="1">
            <a:off x="1727506" y="4823319"/>
            <a:ext cx="877203" cy="32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erda 55">
            <a:extLst>
              <a:ext uri="{FF2B5EF4-FFF2-40B4-BE49-F238E27FC236}">
                <a16:creationId xmlns:a16="http://schemas.microsoft.com/office/drawing/2014/main" id="{B6B468C5-D86F-4D37-8E25-39E37007427F}"/>
              </a:ext>
            </a:extLst>
          </p:cNvPr>
          <p:cNvSpPr/>
          <p:nvPr/>
        </p:nvSpPr>
        <p:spPr>
          <a:xfrm>
            <a:off x="3263168" y="4498541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Cuerda 56">
            <a:extLst>
              <a:ext uri="{FF2B5EF4-FFF2-40B4-BE49-F238E27FC236}">
                <a16:creationId xmlns:a16="http://schemas.microsoft.com/office/drawing/2014/main" id="{65B0B069-11B9-4DEA-BBB3-37C1B1426D3E}"/>
              </a:ext>
            </a:extLst>
          </p:cNvPr>
          <p:cNvSpPr/>
          <p:nvPr/>
        </p:nvSpPr>
        <p:spPr>
          <a:xfrm>
            <a:off x="4166871" y="3456236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58008D68-8DD3-4856-A4F4-68F627037C86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99233966"/>
                  </p:ext>
                </p:extLst>
              </p:nvPr>
            </p:nvGraphicFramePr>
            <p:xfrm rot="19755359">
              <a:off x="4069775" y="3282048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58008D68-8DD3-4856-A4F4-68F627037C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4069775" y="3282048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DD12C2F4-018C-4F38-AB97-923014D261C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31334510"/>
                  </p:ext>
                </p:extLst>
              </p:nvPr>
            </p:nvGraphicFramePr>
            <p:xfrm rot="19755359">
              <a:off x="3189532" y="4335949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DD12C2F4-018C-4F38-AB97-923014D261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3189532" y="4335949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88E8D722-AD77-4C06-AA64-8DA37BDDF3E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02260406"/>
                  </p:ext>
                </p:extLst>
              </p:nvPr>
            </p:nvGraphicFramePr>
            <p:xfrm rot="19755359">
              <a:off x="2565659" y="4565720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88E8D722-AD77-4C06-AA64-8DA37BDDF3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2565659" y="4565720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73449F54-33DC-44DD-8E93-CF3706B87A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3369244"/>
                  </p:ext>
                </p:extLst>
              </p:nvPr>
            </p:nvGraphicFramePr>
            <p:xfrm rot="19755359">
              <a:off x="2406390" y="4119091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73449F54-33DC-44DD-8E93-CF3706B87A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2406390" y="4119091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Modelo 3D 66" descr="Esfera">
                <a:extLst>
                  <a:ext uri="{FF2B5EF4-FFF2-40B4-BE49-F238E27FC236}">
                    <a16:creationId xmlns:a16="http://schemas.microsoft.com/office/drawing/2014/main" id="{77763B87-BCF2-492C-92DF-07376472A5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80073508"/>
                  </p:ext>
                </p:extLst>
              </p:nvPr>
            </p:nvGraphicFramePr>
            <p:xfrm>
              <a:off x="3199872" y="1955452"/>
              <a:ext cx="341968" cy="341968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341968" cy="3419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49946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Modelo 3D 66" descr="Esfera">
                <a:extLst>
                  <a:ext uri="{FF2B5EF4-FFF2-40B4-BE49-F238E27FC236}">
                    <a16:creationId xmlns:a16="http://schemas.microsoft.com/office/drawing/2014/main" id="{77763B87-BCF2-492C-92DF-07376472A5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99872" y="1955452"/>
                <a:ext cx="341968" cy="341968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B25F1B3A-F9B0-48B8-A499-4D01C78A9B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70254" y="2998128"/>
            <a:ext cx="4945809" cy="12421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674947B-8A2E-48BB-A7D2-C121CCA1ABBF}"/>
                  </a:ext>
                </a:extLst>
              </p:cNvPr>
              <p:cNvSpPr txBox="1"/>
              <p:nvPr/>
            </p:nvSpPr>
            <p:spPr>
              <a:xfrm>
                <a:off x="7139696" y="2112175"/>
                <a:ext cx="2477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⋯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674947B-8A2E-48BB-A7D2-C121CCA1A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696" y="2112175"/>
                <a:ext cx="2477473" cy="369332"/>
              </a:xfrm>
              <a:prstGeom prst="rect">
                <a:avLst/>
              </a:prstGeom>
              <a:blipFill>
                <a:blip r:embed="rId13"/>
                <a:stretch>
                  <a:fillRect t="-22951" r="-270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9D97693-34A0-4EFC-A8AA-54E8F941D17F}"/>
                  </a:ext>
                </a:extLst>
              </p:cNvPr>
              <p:cNvSpPr txBox="1"/>
              <p:nvPr/>
            </p:nvSpPr>
            <p:spPr>
              <a:xfrm>
                <a:off x="10098898" y="1715366"/>
                <a:ext cx="1302216" cy="1159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9D97693-34A0-4EFC-A8AA-54E8F941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898" y="1715366"/>
                <a:ext cx="1302216" cy="11591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84165D61-ACF9-82A0-D7E6-07859CE171EF}"/>
              </a:ext>
            </a:extLst>
          </p:cNvPr>
          <p:cNvCxnSpPr>
            <a:cxnSpLocks/>
          </p:cNvCxnSpPr>
          <p:nvPr/>
        </p:nvCxnSpPr>
        <p:spPr>
          <a:xfrm flipH="1" flipV="1">
            <a:off x="922843" y="3894004"/>
            <a:ext cx="805306" cy="128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6CE4214-38CE-0CCC-9470-B5C50BD92BF2}"/>
                  </a:ext>
                </a:extLst>
              </p:cNvPr>
              <p:cNvSpPr txBox="1"/>
              <p:nvPr/>
            </p:nvSpPr>
            <p:spPr>
              <a:xfrm>
                <a:off x="222525" y="3177994"/>
                <a:ext cx="1782235" cy="668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</m:oMath>
                </a14:m>
                <a:r>
                  <a:rPr lang="es-CO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𝑝𝑟𝑜𝑦</m:t>
                        </m:r>
                      </m:sub>
                    </m:sSub>
                  </m:oMath>
                </a14:m>
                <a:endParaRPr lang="es-MX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</m:oMath>
                </a14:m>
                <a:r>
                  <a:rPr lang="es-CO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6CE4214-38CE-0CCC-9470-B5C50BD92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25" y="3177994"/>
                <a:ext cx="1782235" cy="668260"/>
              </a:xfrm>
              <a:prstGeom prst="rect">
                <a:avLst/>
              </a:prstGeom>
              <a:blipFill>
                <a:blip r:embed="rId15"/>
                <a:stretch>
                  <a:fillRect t="-3636" b="-1363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FED2DBE-9417-B31B-1482-19176084DF99}"/>
                  </a:ext>
                </a:extLst>
              </p:cNvPr>
              <p:cNvSpPr txBox="1"/>
              <p:nvPr/>
            </p:nvSpPr>
            <p:spPr>
              <a:xfrm>
                <a:off x="424117" y="4240296"/>
                <a:ext cx="10922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𝑜𝑟𝑡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FED2DBE-9417-B31B-1482-19176084D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17" y="4240296"/>
                <a:ext cx="109227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7FFD15B-E95E-464C-AF75-951B0D59B66D}"/>
                  </a:ext>
                </a:extLst>
              </p:cNvPr>
              <p:cNvSpPr txBox="1"/>
              <p:nvPr/>
            </p:nvSpPr>
            <p:spPr>
              <a:xfrm>
                <a:off x="6581869" y="4659616"/>
                <a:ext cx="5113579" cy="1565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La diferencia entre el valor buscado y el obtenido es: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CO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s-MX" dirty="0"/>
                            <m:t>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s-CO" dirty="0"/>
              </a:p>
              <a:p>
                <a:r>
                  <a:rPr lang="es-CO" dirty="0"/>
                  <a:t>Como hay que encontrar el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s-CO" dirty="0"/>
                  <a:t> que produce la </a:t>
                </a:r>
              </a:p>
              <a:p>
                <a:r>
                  <a:rPr lang="es-CO" dirty="0"/>
                  <a:t>mínima diferencia, esto se denota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O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CO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s-MX" dirty="0"/>
                                <m:t> 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acc>
                                <m:accPr>
                                  <m:chr m:val="⃗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7FFD15B-E95E-464C-AF75-951B0D59B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869" y="4659616"/>
                <a:ext cx="5113579" cy="1565750"/>
              </a:xfrm>
              <a:prstGeom prst="rect">
                <a:avLst/>
              </a:prstGeom>
              <a:blipFill>
                <a:blip r:embed="rId17"/>
                <a:stretch>
                  <a:fillRect l="-1073" t="-194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AB07CBA-4C02-A01B-1E49-8863A5DD423A}"/>
              </a:ext>
            </a:extLst>
          </p:cNvPr>
          <p:cNvCxnSpPr>
            <a:cxnSpLocks/>
          </p:cNvCxnSpPr>
          <p:nvPr/>
        </p:nvCxnSpPr>
        <p:spPr>
          <a:xfrm flipV="1">
            <a:off x="1836925" y="4087348"/>
            <a:ext cx="945043" cy="95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4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6BFEC512-2042-F7A2-A643-CB11CC423F2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47376104"/>
                  </p:ext>
                </p:extLst>
              </p:nvPr>
            </p:nvGraphicFramePr>
            <p:xfrm rot="19755359">
              <a:off x="2711022" y="3773752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4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6BFEC512-2042-F7A2-A643-CB11CC423F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2711022" y="3773752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ACB0723A-F565-7D36-AE77-5188C928DC06}"/>
                  </a:ext>
                </a:extLst>
              </p:cNvPr>
              <p:cNvSpPr txBox="1"/>
              <p:nvPr/>
            </p:nvSpPr>
            <p:spPr>
              <a:xfrm>
                <a:off x="2505064" y="3482367"/>
                <a:ext cx="9560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CO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ACB0723A-F565-7D36-AE77-5188C928D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64" y="3482367"/>
                <a:ext cx="956022" cy="369332"/>
              </a:xfrm>
              <a:prstGeom prst="rect">
                <a:avLst/>
              </a:prstGeom>
              <a:blipFill>
                <a:blip r:embed="rId18"/>
                <a:stretch>
                  <a:fillRect t="-2295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565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elogramo 39">
            <a:extLst>
              <a:ext uri="{FF2B5EF4-FFF2-40B4-BE49-F238E27FC236}">
                <a16:creationId xmlns:a16="http://schemas.microsoft.com/office/drawing/2014/main" id="{04494F03-321F-1D43-13B4-08E4255466ED}"/>
              </a:ext>
            </a:extLst>
          </p:cNvPr>
          <p:cNvSpPr/>
          <p:nvPr/>
        </p:nvSpPr>
        <p:spPr>
          <a:xfrm rot="20945589">
            <a:off x="1501981" y="2494308"/>
            <a:ext cx="5482632" cy="2162663"/>
          </a:xfrm>
          <a:prstGeom prst="parallelogram">
            <a:avLst>
              <a:gd name="adj" fmla="val 10337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ED8C05-3721-1D8A-6CEE-BDA3B82C0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Lasso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C03CA0-E2D7-A9F9-3386-0C766853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818" y="3669804"/>
            <a:ext cx="4515480" cy="2815031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A6B3322-9DC8-13D3-B176-8480D0966F38}"/>
              </a:ext>
            </a:extLst>
          </p:cNvPr>
          <p:cNvCxnSpPr/>
          <p:nvPr/>
        </p:nvCxnSpPr>
        <p:spPr>
          <a:xfrm flipH="1">
            <a:off x="9300517" y="3163338"/>
            <a:ext cx="1459149" cy="201362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DAC7989-3C01-8E77-862C-81C05741221A}"/>
              </a:ext>
            </a:extLst>
          </p:cNvPr>
          <p:cNvCxnSpPr/>
          <p:nvPr/>
        </p:nvCxnSpPr>
        <p:spPr>
          <a:xfrm flipH="1">
            <a:off x="7181709" y="2897970"/>
            <a:ext cx="1459149" cy="201362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1A942A7-1AAB-948B-9B9A-7DE620B343F8}"/>
                  </a:ext>
                </a:extLst>
              </p:cNvPr>
              <p:cNvSpPr txBox="1"/>
              <p:nvPr/>
            </p:nvSpPr>
            <p:spPr>
              <a:xfrm>
                <a:off x="7022392" y="555369"/>
                <a:ext cx="5018874" cy="2124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>
                    <a:latin typeface="Cambria Math" panose="02040503050406030204" pitchFamily="18" charset="0"/>
                  </a:rPr>
                  <a:t>Lasso es un modelo que no sólo busca el </a:t>
                </a:r>
              </a:p>
              <a:p>
                <a:r>
                  <a:rPr lang="es-MX" dirty="0">
                    <a:latin typeface="Cambria Math" panose="02040503050406030204" pitchFamily="18" charset="0"/>
                  </a:rPr>
                  <a:t>punto más cercano, sino que además busca </a:t>
                </a:r>
              </a:p>
              <a:p>
                <a:r>
                  <a:rPr lang="es-MX" dirty="0">
                    <a:latin typeface="Cambria Math" panose="02040503050406030204" pitchFamily="18" charset="0"/>
                  </a:rPr>
                  <a:t>hacer cero algunos de los coeficientes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r>
                  <a:rPr lang="es-MX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s-MX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O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CO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s-MX" dirty="0"/>
                                        <m:t> 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s-CO" dirty="0"/>
              </a:p>
              <a:p>
                <a:endParaRPr lang="es-CO" dirty="0"/>
              </a:p>
              <a:p>
                <a:r>
                  <a:rPr lang="es-CO" dirty="0"/>
                  <a:t>Donde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CO" dirty="0"/>
                  <a:t> es una constante que ‘presiona’ los ceros. </a:t>
                </a:r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1A942A7-1AAB-948B-9B9A-7DE620B34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392" y="555369"/>
                <a:ext cx="5018874" cy="2124877"/>
              </a:xfrm>
              <a:prstGeom prst="rect">
                <a:avLst/>
              </a:prstGeom>
              <a:blipFill>
                <a:blip r:embed="rId3"/>
                <a:stretch>
                  <a:fillRect l="-1094" t="-1719" r="-122" b="-343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9746A96-BA5D-DED2-FEDE-7B1119843D4D}"/>
              </a:ext>
            </a:extLst>
          </p:cNvPr>
          <p:cNvCxnSpPr/>
          <p:nvPr/>
        </p:nvCxnSpPr>
        <p:spPr>
          <a:xfrm>
            <a:off x="1573090" y="5165389"/>
            <a:ext cx="4323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1C619A3-FB0F-DACA-F6AB-B28EE5870581}"/>
              </a:ext>
            </a:extLst>
          </p:cNvPr>
          <p:cNvCxnSpPr/>
          <p:nvPr/>
        </p:nvCxnSpPr>
        <p:spPr>
          <a:xfrm flipV="1">
            <a:off x="1735443" y="2557685"/>
            <a:ext cx="0" cy="305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9A567AEE-1599-5EE5-A508-AB1539369F4E}"/>
                  </a:ext>
                </a:extLst>
              </p:cNvPr>
              <p:cNvSpPr/>
              <p:nvPr/>
            </p:nvSpPr>
            <p:spPr>
              <a:xfrm>
                <a:off x="3207718" y="1690688"/>
                <a:ext cx="175227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𝑝𝑟𝑜𝑦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9A567AEE-1599-5EE5-A508-AB1539369F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718" y="1690688"/>
                <a:ext cx="1752275" cy="391261"/>
              </a:xfrm>
              <a:prstGeom prst="rect">
                <a:avLst/>
              </a:prstGeom>
              <a:blipFill>
                <a:blip r:embed="rId4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37422674-F6AA-3B83-CD71-B1489FDBB6FC}"/>
                  </a:ext>
                </a:extLst>
              </p:cNvPr>
              <p:cNvSpPr/>
              <p:nvPr/>
            </p:nvSpPr>
            <p:spPr>
              <a:xfrm>
                <a:off x="2562679" y="4850034"/>
                <a:ext cx="4623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37422674-F6AA-3B83-CD71-B1489FDBB6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79" y="4850034"/>
                <a:ext cx="46237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C7F2585-DD69-1C0B-9C79-144CCFECC2AC}"/>
              </a:ext>
            </a:extLst>
          </p:cNvPr>
          <p:cNvCxnSpPr>
            <a:cxnSpLocks/>
          </p:cNvCxnSpPr>
          <p:nvPr/>
        </p:nvCxnSpPr>
        <p:spPr>
          <a:xfrm flipV="1">
            <a:off x="1735443" y="3629615"/>
            <a:ext cx="2436025" cy="152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4F4C602D-A792-3C3D-B0DF-744883F35725}"/>
              </a:ext>
            </a:extLst>
          </p:cNvPr>
          <p:cNvCxnSpPr>
            <a:cxnSpLocks/>
          </p:cNvCxnSpPr>
          <p:nvPr/>
        </p:nvCxnSpPr>
        <p:spPr>
          <a:xfrm flipV="1">
            <a:off x="1750878" y="4599874"/>
            <a:ext cx="1524354" cy="55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FEC41C9-78E5-D18A-F679-01700040D071}"/>
              </a:ext>
            </a:extLst>
          </p:cNvPr>
          <p:cNvCxnSpPr>
            <a:cxnSpLocks/>
          </p:cNvCxnSpPr>
          <p:nvPr/>
        </p:nvCxnSpPr>
        <p:spPr>
          <a:xfrm flipV="1">
            <a:off x="1735442" y="2228616"/>
            <a:ext cx="1560290" cy="293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>
            <a:extLst>
              <a:ext uri="{FF2B5EF4-FFF2-40B4-BE49-F238E27FC236}">
                <a16:creationId xmlns:a16="http://schemas.microsoft.com/office/drawing/2014/main" id="{6D59CD06-44E7-31EC-B99A-7D99B1EE290D}"/>
              </a:ext>
            </a:extLst>
          </p:cNvPr>
          <p:cNvGrpSpPr/>
          <p:nvPr/>
        </p:nvGrpSpPr>
        <p:grpSpPr>
          <a:xfrm rot="20714065">
            <a:off x="3925114" y="3393439"/>
            <a:ext cx="230082" cy="318621"/>
            <a:chOff x="3694152" y="3667864"/>
            <a:chExt cx="230082" cy="318621"/>
          </a:xfrm>
        </p:grpSpPr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90128DBC-1864-74E2-2E04-DC715EE96F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98861" y="3756403"/>
              <a:ext cx="84346" cy="2300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A6910894-519C-B331-14E2-41006CB15A5A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767020" y="3594996"/>
              <a:ext cx="84346" cy="2300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ACE1D78F-7401-250C-B306-A68AF1940BB4}"/>
                  </a:ext>
                </a:extLst>
              </p:cNvPr>
              <p:cNvSpPr/>
              <p:nvPr/>
            </p:nvSpPr>
            <p:spPr>
              <a:xfrm>
                <a:off x="2281742" y="3863166"/>
                <a:ext cx="467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ACE1D78F-7401-250C-B306-A68AF1940B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742" y="3863166"/>
                <a:ext cx="4676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5B255EC-4866-545E-7EA8-67C536E38DE9}"/>
              </a:ext>
            </a:extLst>
          </p:cNvPr>
          <p:cNvCxnSpPr>
            <a:cxnSpLocks/>
          </p:cNvCxnSpPr>
          <p:nvPr/>
        </p:nvCxnSpPr>
        <p:spPr>
          <a:xfrm flipH="1" flipV="1">
            <a:off x="3395943" y="2220625"/>
            <a:ext cx="805306" cy="128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7B8EEF2-7D5D-2EA7-5408-3765864E82F7}"/>
              </a:ext>
            </a:extLst>
          </p:cNvPr>
          <p:cNvCxnSpPr>
            <a:cxnSpLocks/>
          </p:cNvCxnSpPr>
          <p:nvPr/>
        </p:nvCxnSpPr>
        <p:spPr>
          <a:xfrm flipV="1">
            <a:off x="1727796" y="4406165"/>
            <a:ext cx="742483" cy="75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817E183-8C6A-3226-A343-78DBB96C1EC0}"/>
              </a:ext>
            </a:extLst>
          </p:cNvPr>
          <p:cNvCxnSpPr>
            <a:cxnSpLocks/>
          </p:cNvCxnSpPr>
          <p:nvPr/>
        </p:nvCxnSpPr>
        <p:spPr>
          <a:xfrm flipV="1">
            <a:off x="3303379" y="3615820"/>
            <a:ext cx="945043" cy="95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49934ECD-3A65-4649-BF4E-2D19F8261F6C}"/>
                  </a:ext>
                </a:extLst>
              </p:cNvPr>
              <p:cNvSpPr/>
              <p:nvPr/>
            </p:nvSpPr>
            <p:spPr>
              <a:xfrm>
                <a:off x="4046790" y="2993613"/>
                <a:ext cx="2109745" cy="690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O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𝑝𝑟𝑜𝑦</m:t>
                        </m:r>
                      </m:sub>
                    </m:sSub>
                  </m:oMath>
                </a14:m>
                <a:endParaRPr lang="es-MX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𝑝𝑟𝑜𝑦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49934ECD-3A65-4649-BF4E-2D19F8261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790" y="2993613"/>
                <a:ext cx="2109745" cy="690189"/>
              </a:xfrm>
              <a:prstGeom prst="rect">
                <a:avLst/>
              </a:prstGeom>
              <a:blipFill>
                <a:blip r:embed="rId7"/>
                <a:stretch>
                  <a:fillRect t="-11504" b="-177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uerda 24">
            <a:extLst>
              <a:ext uri="{FF2B5EF4-FFF2-40B4-BE49-F238E27FC236}">
                <a16:creationId xmlns:a16="http://schemas.microsoft.com/office/drawing/2014/main" id="{200E8224-F303-BC8D-7D80-FCC3E9708981}"/>
              </a:ext>
            </a:extLst>
          </p:cNvPr>
          <p:cNvSpPr/>
          <p:nvPr/>
        </p:nvSpPr>
        <p:spPr>
          <a:xfrm>
            <a:off x="2453351" y="4256409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erda 25">
            <a:extLst>
              <a:ext uri="{FF2B5EF4-FFF2-40B4-BE49-F238E27FC236}">
                <a16:creationId xmlns:a16="http://schemas.microsoft.com/office/drawing/2014/main" id="{EB745837-8B7B-DED3-A38D-3646703A7439}"/>
              </a:ext>
            </a:extLst>
          </p:cNvPr>
          <p:cNvSpPr/>
          <p:nvPr/>
        </p:nvSpPr>
        <p:spPr>
          <a:xfrm>
            <a:off x="2617020" y="4733796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17F0300-459C-76AC-99E1-37D8FDFE1FA4}"/>
              </a:ext>
            </a:extLst>
          </p:cNvPr>
          <p:cNvCxnSpPr>
            <a:cxnSpLocks/>
          </p:cNvCxnSpPr>
          <p:nvPr/>
        </p:nvCxnSpPr>
        <p:spPr>
          <a:xfrm flipV="1">
            <a:off x="1727506" y="4823319"/>
            <a:ext cx="877203" cy="32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erda 28">
            <a:extLst>
              <a:ext uri="{FF2B5EF4-FFF2-40B4-BE49-F238E27FC236}">
                <a16:creationId xmlns:a16="http://schemas.microsoft.com/office/drawing/2014/main" id="{6F540D8D-0A74-4085-DC6E-C85EF150B497}"/>
              </a:ext>
            </a:extLst>
          </p:cNvPr>
          <p:cNvSpPr/>
          <p:nvPr/>
        </p:nvSpPr>
        <p:spPr>
          <a:xfrm>
            <a:off x="4166871" y="3456236"/>
            <a:ext cx="177800" cy="177800"/>
          </a:xfrm>
          <a:prstGeom prst="chord">
            <a:avLst>
              <a:gd name="adj1" fmla="val 8314204"/>
              <a:gd name="adj2" fmla="val 1978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0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477E6CF1-640E-3080-1043-DCFFA5C933A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78539033"/>
                  </p:ext>
                </p:extLst>
              </p:nvPr>
            </p:nvGraphicFramePr>
            <p:xfrm rot="19755359">
              <a:off x="4069775" y="3282048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0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477E6CF1-640E-3080-1043-DCFFA5C933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4069775" y="3282048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2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A4FFA989-DB76-22C2-4B4E-F0C1CADAC5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9618878"/>
                  </p:ext>
                </p:extLst>
              </p:nvPr>
            </p:nvGraphicFramePr>
            <p:xfrm rot="19755359">
              <a:off x="2565659" y="4565720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2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A4FFA989-DB76-22C2-4B4E-F0C1CADAC5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2565659" y="4565720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3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3CE28965-DE36-2A07-B6E7-ED84170ED8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65851916"/>
                  </p:ext>
                </p:extLst>
              </p:nvPr>
            </p:nvGraphicFramePr>
            <p:xfrm rot="19755359">
              <a:off x="2406390" y="4119091"/>
              <a:ext cx="313984" cy="340612"/>
            </p:xfrm>
            <a:graphic>
              <a:graphicData uri="http://schemas.microsoft.com/office/drawing/2017/model3d">
                <am3d:model3d r:embed="rId8">
                  <am3d:spPr>
                    <a:xfrm rot="19755359">
                      <a:off x="0" y="0"/>
                      <a:ext cx="313984" cy="340612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553948" ay="-3003819" az="-2109186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070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3" name="Marcador de contenido 62" descr="Hemisferio de color gris oscuro">
                <a:extLst>
                  <a:ext uri="{FF2B5EF4-FFF2-40B4-BE49-F238E27FC236}">
                    <a16:creationId xmlns:a16="http://schemas.microsoft.com/office/drawing/2014/main" id="{3CE28965-DE36-2A07-B6E7-ED84170ED8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9755359">
                <a:off x="2406390" y="4119091"/>
                <a:ext cx="313984" cy="340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4" name="Modelo 3D 33" descr="Esfera">
                <a:extLst>
                  <a:ext uri="{FF2B5EF4-FFF2-40B4-BE49-F238E27FC236}">
                    <a16:creationId xmlns:a16="http://schemas.microsoft.com/office/drawing/2014/main" id="{6973A0B7-31A7-B2B7-4DEA-135197EEC6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82494857"/>
                  </p:ext>
                </p:extLst>
              </p:nvPr>
            </p:nvGraphicFramePr>
            <p:xfrm>
              <a:off x="3199872" y="1955452"/>
              <a:ext cx="341968" cy="341968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341968" cy="3419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49946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4" name="Modelo 3D 33" descr="Esfera">
                <a:extLst>
                  <a:ext uri="{FF2B5EF4-FFF2-40B4-BE49-F238E27FC236}">
                    <a16:creationId xmlns:a16="http://schemas.microsoft.com/office/drawing/2014/main" id="{6973A0B7-31A7-B2B7-4DEA-135197EEC6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99872" y="1955452"/>
                <a:ext cx="341968" cy="341968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F86FA0FE-7755-9720-4661-DA6DB0B82734}"/>
              </a:ext>
            </a:extLst>
          </p:cNvPr>
          <p:cNvCxnSpPr>
            <a:cxnSpLocks/>
          </p:cNvCxnSpPr>
          <p:nvPr/>
        </p:nvCxnSpPr>
        <p:spPr>
          <a:xfrm flipH="1" flipV="1">
            <a:off x="922843" y="3894004"/>
            <a:ext cx="805306" cy="128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B866E205-EBDB-9177-9548-CE2E823D5A53}"/>
                  </a:ext>
                </a:extLst>
              </p:cNvPr>
              <p:cNvSpPr txBox="1"/>
              <p:nvPr/>
            </p:nvSpPr>
            <p:spPr>
              <a:xfrm>
                <a:off x="424117" y="4240296"/>
                <a:ext cx="10922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𝑜𝑟𝑡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B866E205-EBDB-9177-9548-CE2E823D5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17" y="4240296"/>
                <a:ext cx="10922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ADFA01C6-62F2-E052-1280-F89709706CD8}"/>
                  </a:ext>
                </a:extLst>
              </p:cNvPr>
              <p:cNvSpPr txBox="1"/>
              <p:nvPr/>
            </p:nvSpPr>
            <p:spPr>
              <a:xfrm>
                <a:off x="243753" y="3451339"/>
                <a:ext cx="17822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</m:oMath>
                </a14:m>
                <a:r>
                  <a:rPr lang="es-CO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ADFA01C6-62F2-E052-1280-F89709706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53" y="3451339"/>
                <a:ext cx="1782235" cy="369332"/>
              </a:xfrm>
              <a:prstGeom prst="rect">
                <a:avLst/>
              </a:prstGeom>
              <a:blipFill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81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ángulo 91">
            <a:extLst>
              <a:ext uri="{FF2B5EF4-FFF2-40B4-BE49-F238E27FC236}">
                <a16:creationId xmlns:a16="http://schemas.microsoft.com/office/drawing/2014/main" id="{10C1338A-A650-35DA-85A2-7E2E5637E066}"/>
              </a:ext>
            </a:extLst>
          </p:cNvPr>
          <p:cNvSpPr/>
          <p:nvPr/>
        </p:nvSpPr>
        <p:spPr>
          <a:xfrm>
            <a:off x="30110" y="-77071"/>
            <a:ext cx="4298679" cy="3177741"/>
          </a:xfrm>
          <a:custGeom>
            <a:avLst/>
            <a:gdLst>
              <a:gd name="connsiteX0" fmla="*/ 0 w 4298679"/>
              <a:gd name="connsiteY0" fmla="*/ 0 h 3177741"/>
              <a:gd name="connsiteX1" fmla="*/ 580322 w 4298679"/>
              <a:gd name="connsiteY1" fmla="*/ 0 h 3177741"/>
              <a:gd name="connsiteX2" fmla="*/ 1117657 w 4298679"/>
              <a:gd name="connsiteY2" fmla="*/ 0 h 3177741"/>
              <a:gd name="connsiteX3" fmla="*/ 1740965 w 4298679"/>
              <a:gd name="connsiteY3" fmla="*/ 0 h 3177741"/>
              <a:gd name="connsiteX4" fmla="*/ 2321287 w 4298679"/>
              <a:gd name="connsiteY4" fmla="*/ 0 h 3177741"/>
              <a:gd name="connsiteX5" fmla="*/ 2815635 w 4298679"/>
              <a:gd name="connsiteY5" fmla="*/ 0 h 3177741"/>
              <a:gd name="connsiteX6" fmla="*/ 3395956 w 4298679"/>
              <a:gd name="connsiteY6" fmla="*/ 0 h 3177741"/>
              <a:gd name="connsiteX7" fmla="*/ 4298679 w 4298679"/>
              <a:gd name="connsiteY7" fmla="*/ 0 h 3177741"/>
              <a:gd name="connsiteX8" fmla="*/ 4298679 w 4298679"/>
              <a:gd name="connsiteY8" fmla="*/ 529624 h 3177741"/>
              <a:gd name="connsiteX9" fmla="*/ 4298679 w 4298679"/>
              <a:gd name="connsiteY9" fmla="*/ 995692 h 3177741"/>
              <a:gd name="connsiteX10" fmla="*/ 4298679 w 4298679"/>
              <a:gd name="connsiteY10" fmla="*/ 1461761 h 3177741"/>
              <a:gd name="connsiteX11" fmla="*/ 4298679 w 4298679"/>
              <a:gd name="connsiteY11" fmla="*/ 2023162 h 3177741"/>
              <a:gd name="connsiteX12" fmla="*/ 4298679 w 4298679"/>
              <a:gd name="connsiteY12" fmla="*/ 2489230 h 3177741"/>
              <a:gd name="connsiteX13" fmla="*/ 4298679 w 4298679"/>
              <a:gd name="connsiteY13" fmla="*/ 3177741 h 3177741"/>
              <a:gd name="connsiteX14" fmla="*/ 3847318 w 4298679"/>
              <a:gd name="connsiteY14" fmla="*/ 3177741 h 3177741"/>
              <a:gd name="connsiteX15" fmla="*/ 3224009 w 4298679"/>
              <a:gd name="connsiteY15" fmla="*/ 3177741 h 3177741"/>
              <a:gd name="connsiteX16" fmla="*/ 2729661 w 4298679"/>
              <a:gd name="connsiteY16" fmla="*/ 3177741 h 3177741"/>
              <a:gd name="connsiteX17" fmla="*/ 2321287 w 4298679"/>
              <a:gd name="connsiteY17" fmla="*/ 3177741 h 3177741"/>
              <a:gd name="connsiteX18" fmla="*/ 1912912 w 4298679"/>
              <a:gd name="connsiteY18" fmla="*/ 3177741 h 3177741"/>
              <a:gd name="connsiteX19" fmla="*/ 1332590 w 4298679"/>
              <a:gd name="connsiteY19" fmla="*/ 3177741 h 3177741"/>
              <a:gd name="connsiteX20" fmla="*/ 752269 w 4298679"/>
              <a:gd name="connsiteY20" fmla="*/ 3177741 h 3177741"/>
              <a:gd name="connsiteX21" fmla="*/ 0 w 4298679"/>
              <a:gd name="connsiteY21" fmla="*/ 3177741 h 3177741"/>
              <a:gd name="connsiteX22" fmla="*/ 0 w 4298679"/>
              <a:gd name="connsiteY22" fmla="*/ 2711672 h 3177741"/>
              <a:gd name="connsiteX23" fmla="*/ 0 w 4298679"/>
              <a:gd name="connsiteY23" fmla="*/ 2150271 h 3177741"/>
              <a:gd name="connsiteX24" fmla="*/ 0 w 4298679"/>
              <a:gd name="connsiteY24" fmla="*/ 1620648 h 3177741"/>
              <a:gd name="connsiteX25" fmla="*/ 0 w 4298679"/>
              <a:gd name="connsiteY25" fmla="*/ 1154579 h 3177741"/>
              <a:gd name="connsiteX26" fmla="*/ 0 w 4298679"/>
              <a:gd name="connsiteY26" fmla="*/ 593178 h 3177741"/>
              <a:gd name="connsiteX27" fmla="*/ 0 w 4298679"/>
              <a:gd name="connsiteY27" fmla="*/ 0 h 3177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298679" h="3177741" extrusionOk="0">
                <a:moveTo>
                  <a:pt x="0" y="0"/>
                </a:moveTo>
                <a:cubicBezTo>
                  <a:pt x="200415" y="-11458"/>
                  <a:pt x="305873" y="16512"/>
                  <a:pt x="580322" y="0"/>
                </a:cubicBezTo>
                <a:cubicBezTo>
                  <a:pt x="854771" y="-16512"/>
                  <a:pt x="909801" y="3716"/>
                  <a:pt x="1117657" y="0"/>
                </a:cubicBezTo>
                <a:cubicBezTo>
                  <a:pt x="1325513" y="-3716"/>
                  <a:pt x="1580482" y="9297"/>
                  <a:pt x="1740965" y="0"/>
                </a:cubicBezTo>
                <a:cubicBezTo>
                  <a:pt x="1901448" y="-9297"/>
                  <a:pt x="2167150" y="15357"/>
                  <a:pt x="2321287" y="0"/>
                </a:cubicBezTo>
                <a:cubicBezTo>
                  <a:pt x="2475424" y="-15357"/>
                  <a:pt x="2654163" y="8447"/>
                  <a:pt x="2815635" y="0"/>
                </a:cubicBezTo>
                <a:cubicBezTo>
                  <a:pt x="2977107" y="-8447"/>
                  <a:pt x="3151185" y="1307"/>
                  <a:pt x="3395956" y="0"/>
                </a:cubicBezTo>
                <a:cubicBezTo>
                  <a:pt x="3640727" y="-1307"/>
                  <a:pt x="3884450" y="86075"/>
                  <a:pt x="4298679" y="0"/>
                </a:cubicBezTo>
                <a:cubicBezTo>
                  <a:pt x="4315441" y="201919"/>
                  <a:pt x="4249722" y="315798"/>
                  <a:pt x="4298679" y="529624"/>
                </a:cubicBezTo>
                <a:cubicBezTo>
                  <a:pt x="4347636" y="743450"/>
                  <a:pt x="4279390" y="853383"/>
                  <a:pt x="4298679" y="995692"/>
                </a:cubicBezTo>
                <a:cubicBezTo>
                  <a:pt x="4317968" y="1138001"/>
                  <a:pt x="4287408" y="1255330"/>
                  <a:pt x="4298679" y="1461761"/>
                </a:cubicBezTo>
                <a:cubicBezTo>
                  <a:pt x="4309950" y="1668192"/>
                  <a:pt x="4254057" y="1884129"/>
                  <a:pt x="4298679" y="2023162"/>
                </a:cubicBezTo>
                <a:cubicBezTo>
                  <a:pt x="4343301" y="2162195"/>
                  <a:pt x="4246381" y="2341703"/>
                  <a:pt x="4298679" y="2489230"/>
                </a:cubicBezTo>
                <a:cubicBezTo>
                  <a:pt x="4350977" y="2636757"/>
                  <a:pt x="4283555" y="2887695"/>
                  <a:pt x="4298679" y="3177741"/>
                </a:cubicBezTo>
                <a:cubicBezTo>
                  <a:pt x="4164079" y="3200374"/>
                  <a:pt x="3958531" y="3154179"/>
                  <a:pt x="3847318" y="3177741"/>
                </a:cubicBezTo>
                <a:cubicBezTo>
                  <a:pt x="3736105" y="3201303"/>
                  <a:pt x="3446183" y="3130530"/>
                  <a:pt x="3224009" y="3177741"/>
                </a:cubicBezTo>
                <a:cubicBezTo>
                  <a:pt x="3001835" y="3224952"/>
                  <a:pt x="2862039" y="3154892"/>
                  <a:pt x="2729661" y="3177741"/>
                </a:cubicBezTo>
                <a:cubicBezTo>
                  <a:pt x="2597283" y="3200590"/>
                  <a:pt x="2467618" y="3169908"/>
                  <a:pt x="2321287" y="3177741"/>
                </a:cubicBezTo>
                <a:cubicBezTo>
                  <a:pt x="2174956" y="3185574"/>
                  <a:pt x="2016318" y="3151850"/>
                  <a:pt x="1912912" y="3177741"/>
                </a:cubicBezTo>
                <a:cubicBezTo>
                  <a:pt x="1809506" y="3203632"/>
                  <a:pt x="1562067" y="3126449"/>
                  <a:pt x="1332590" y="3177741"/>
                </a:cubicBezTo>
                <a:cubicBezTo>
                  <a:pt x="1103113" y="3229033"/>
                  <a:pt x="913856" y="3116358"/>
                  <a:pt x="752269" y="3177741"/>
                </a:cubicBezTo>
                <a:cubicBezTo>
                  <a:pt x="590682" y="3239124"/>
                  <a:pt x="348845" y="3098763"/>
                  <a:pt x="0" y="3177741"/>
                </a:cubicBezTo>
                <a:cubicBezTo>
                  <a:pt x="-27061" y="2986365"/>
                  <a:pt x="1063" y="2855976"/>
                  <a:pt x="0" y="2711672"/>
                </a:cubicBezTo>
                <a:cubicBezTo>
                  <a:pt x="-1063" y="2567368"/>
                  <a:pt x="63219" y="2281824"/>
                  <a:pt x="0" y="2150271"/>
                </a:cubicBezTo>
                <a:cubicBezTo>
                  <a:pt x="-63219" y="2018718"/>
                  <a:pt x="14575" y="1855660"/>
                  <a:pt x="0" y="1620648"/>
                </a:cubicBezTo>
                <a:cubicBezTo>
                  <a:pt x="-14575" y="1385636"/>
                  <a:pt x="18303" y="1369557"/>
                  <a:pt x="0" y="1154579"/>
                </a:cubicBezTo>
                <a:cubicBezTo>
                  <a:pt x="-18303" y="939601"/>
                  <a:pt x="11106" y="747669"/>
                  <a:pt x="0" y="593178"/>
                </a:cubicBezTo>
                <a:cubicBezTo>
                  <a:pt x="-11106" y="438687"/>
                  <a:pt x="6652" y="152452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30982726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FF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CFB037-9DB6-8283-D515-CE0BA783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645" y="285106"/>
            <a:ext cx="3456846" cy="1325563"/>
          </a:xfrm>
        </p:spPr>
        <p:txBody>
          <a:bodyPr/>
          <a:lstStyle/>
          <a:p>
            <a:r>
              <a:rPr lang="es-MX" dirty="0"/>
              <a:t>Operaciones entre vectores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/>
              <p:nvPr/>
            </p:nvSpPr>
            <p:spPr>
              <a:xfrm>
                <a:off x="30110" y="29843"/>
                <a:ext cx="3271985" cy="9044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dirty="0"/>
                  <a:t>Escalar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MX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MX" dirty="0"/>
                  <a:t> </a:t>
                </a:r>
                <a:r>
                  <a:rPr lang="es-MX" b="1" dirty="0"/>
                  <a:t>por</a:t>
                </a:r>
                <a:r>
                  <a:rPr lang="es-MX" dirty="0"/>
                  <a:t>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=5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5(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5(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0" y="29843"/>
                <a:ext cx="3271985" cy="904415"/>
              </a:xfrm>
              <a:prstGeom prst="rect">
                <a:avLst/>
              </a:prstGeom>
              <a:blipFill>
                <a:blip r:embed="rId2"/>
                <a:stretch>
                  <a:fillRect l="-1113" t="-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85E155-8640-73BE-D73E-EA711C8805EC}"/>
                  </a:ext>
                </a:extLst>
              </p:cNvPr>
              <p:cNvSpPr txBox="1"/>
              <p:nvPr/>
            </p:nvSpPr>
            <p:spPr>
              <a:xfrm>
                <a:off x="30110" y="1041172"/>
                <a:ext cx="3728328" cy="836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Suma</a:t>
                </a:r>
                <a:r>
                  <a:rPr lang="es-MX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85E155-8640-73BE-D73E-EA711C880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0" y="1041172"/>
                <a:ext cx="3728328" cy="836832"/>
              </a:xfrm>
              <a:prstGeom prst="rect">
                <a:avLst/>
              </a:prstGeom>
              <a:blipFill>
                <a:blip r:embed="rId3"/>
                <a:stretch>
                  <a:fillRect t="-93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64960D-6FB3-3D50-0FDA-3396771CFE30}"/>
                  </a:ext>
                </a:extLst>
              </p:cNvPr>
              <p:cNvSpPr txBox="1"/>
              <p:nvPr/>
            </p:nvSpPr>
            <p:spPr>
              <a:xfrm>
                <a:off x="7819356" y="30622"/>
                <a:ext cx="4342534" cy="9044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Opuesto</a:t>
                </a:r>
                <a:r>
                  <a:rPr lang="es-MX" dirty="0"/>
                  <a:t> del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(−1)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−1(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−1(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64960D-6FB3-3D50-0FDA-3396771CF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356" y="30622"/>
                <a:ext cx="4342534" cy="904415"/>
              </a:xfrm>
              <a:prstGeom prst="rect">
                <a:avLst/>
              </a:prstGeom>
              <a:blipFill>
                <a:blip r:embed="rId4"/>
                <a:stretch>
                  <a:fillRect t="-2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6D0A07E-16AD-A04C-62E3-2062F9786E2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302095" y="482051"/>
            <a:ext cx="4517261" cy="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39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ángulo 91">
            <a:extLst>
              <a:ext uri="{FF2B5EF4-FFF2-40B4-BE49-F238E27FC236}">
                <a16:creationId xmlns:a16="http://schemas.microsoft.com/office/drawing/2014/main" id="{10C1338A-A650-35DA-85A2-7E2E5637E066}"/>
              </a:ext>
            </a:extLst>
          </p:cNvPr>
          <p:cNvSpPr/>
          <p:nvPr/>
        </p:nvSpPr>
        <p:spPr>
          <a:xfrm>
            <a:off x="30110" y="-77071"/>
            <a:ext cx="4298679" cy="3177741"/>
          </a:xfrm>
          <a:custGeom>
            <a:avLst/>
            <a:gdLst>
              <a:gd name="connsiteX0" fmla="*/ 0 w 4298679"/>
              <a:gd name="connsiteY0" fmla="*/ 0 h 3177741"/>
              <a:gd name="connsiteX1" fmla="*/ 580322 w 4298679"/>
              <a:gd name="connsiteY1" fmla="*/ 0 h 3177741"/>
              <a:gd name="connsiteX2" fmla="*/ 1117657 w 4298679"/>
              <a:gd name="connsiteY2" fmla="*/ 0 h 3177741"/>
              <a:gd name="connsiteX3" fmla="*/ 1740965 w 4298679"/>
              <a:gd name="connsiteY3" fmla="*/ 0 h 3177741"/>
              <a:gd name="connsiteX4" fmla="*/ 2321287 w 4298679"/>
              <a:gd name="connsiteY4" fmla="*/ 0 h 3177741"/>
              <a:gd name="connsiteX5" fmla="*/ 2815635 w 4298679"/>
              <a:gd name="connsiteY5" fmla="*/ 0 h 3177741"/>
              <a:gd name="connsiteX6" fmla="*/ 3395956 w 4298679"/>
              <a:gd name="connsiteY6" fmla="*/ 0 h 3177741"/>
              <a:gd name="connsiteX7" fmla="*/ 4298679 w 4298679"/>
              <a:gd name="connsiteY7" fmla="*/ 0 h 3177741"/>
              <a:gd name="connsiteX8" fmla="*/ 4298679 w 4298679"/>
              <a:gd name="connsiteY8" fmla="*/ 529624 h 3177741"/>
              <a:gd name="connsiteX9" fmla="*/ 4298679 w 4298679"/>
              <a:gd name="connsiteY9" fmla="*/ 995692 h 3177741"/>
              <a:gd name="connsiteX10" fmla="*/ 4298679 w 4298679"/>
              <a:gd name="connsiteY10" fmla="*/ 1461761 h 3177741"/>
              <a:gd name="connsiteX11" fmla="*/ 4298679 w 4298679"/>
              <a:gd name="connsiteY11" fmla="*/ 2023162 h 3177741"/>
              <a:gd name="connsiteX12" fmla="*/ 4298679 w 4298679"/>
              <a:gd name="connsiteY12" fmla="*/ 2489230 h 3177741"/>
              <a:gd name="connsiteX13" fmla="*/ 4298679 w 4298679"/>
              <a:gd name="connsiteY13" fmla="*/ 3177741 h 3177741"/>
              <a:gd name="connsiteX14" fmla="*/ 3847318 w 4298679"/>
              <a:gd name="connsiteY14" fmla="*/ 3177741 h 3177741"/>
              <a:gd name="connsiteX15" fmla="*/ 3224009 w 4298679"/>
              <a:gd name="connsiteY15" fmla="*/ 3177741 h 3177741"/>
              <a:gd name="connsiteX16" fmla="*/ 2729661 w 4298679"/>
              <a:gd name="connsiteY16" fmla="*/ 3177741 h 3177741"/>
              <a:gd name="connsiteX17" fmla="*/ 2321287 w 4298679"/>
              <a:gd name="connsiteY17" fmla="*/ 3177741 h 3177741"/>
              <a:gd name="connsiteX18" fmla="*/ 1912912 w 4298679"/>
              <a:gd name="connsiteY18" fmla="*/ 3177741 h 3177741"/>
              <a:gd name="connsiteX19" fmla="*/ 1332590 w 4298679"/>
              <a:gd name="connsiteY19" fmla="*/ 3177741 h 3177741"/>
              <a:gd name="connsiteX20" fmla="*/ 752269 w 4298679"/>
              <a:gd name="connsiteY20" fmla="*/ 3177741 h 3177741"/>
              <a:gd name="connsiteX21" fmla="*/ 0 w 4298679"/>
              <a:gd name="connsiteY21" fmla="*/ 3177741 h 3177741"/>
              <a:gd name="connsiteX22" fmla="*/ 0 w 4298679"/>
              <a:gd name="connsiteY22" fmla="*/ 2711672 h 3177741"/>
              <a:gd name="connsiteX23" fmla="*/ 0 w 4298679"/>
              <a:gd name="connsiteY23" fmla="*/ 2150271 h 3177741"/>
              <a:gd name="connsiteX24" fmla="*/ 0 w 4298679"/>
              <a:gd name="connsiteY24" fmla="*/ 1620648 h 3177741"/>
              <a:gd name="connsiteX25" fmla="*/ 0 w 4298679"/>
              <a:gd name="connsiteY25" fmla="*/ 1154579 h 3177741"/>
              <a:gd name="connsiteX26" fmla="*/ 0 w 4298679"/>
              <a:gd name="connsiteY26" fmla="*/ 593178 h 3177741"/>
              <a:gd name="connsiteX27" fmla="*/ 0 w 4298679"/>
              <a:gd name="connsiteY27" fmla="*/ 0 h 3177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298679" h="3177741" extrusionOk="0">
                <a:moveTo>
                  <a:pt x="0" y="0"/>
                </a:moveTo>
                <a:cubicBezTo>
                  <a:pt x="200415" y="-11458"/>
                  <a:pt x="305873" y="16512"/>
                  <a:pt x="580322" y="0"/>
                </a:cubicBezTo>
                <a:cubicBezTo>
                  <a:pt x="854771" y="-16512"/>
                  <a:pt x="909801" y="3716"/>
                  <a:pt x="1117657" y="0"/>
                </a:cubicBezTo>
                <a:cubicBezTo>
                  <a:pt x="1325513" y="-3716"/>
                  <a:pt x="1580482" y="9297"/>
                  <a:pt x="1740965" y="0"/>
                </a:cubicBezTo>
                <a:cubicBezTo>
                  <a:pt x="1901448" y="-9297"/>
                  <a:pt x="2167150" y="15357"/>
                  <a:pt x="2321287" y="0"/>
                </a:cubicBezTo>
                <a:cubicBezTo>
                  <a:pt x="2475424" y="-15357"/>
                  <a:pt x="2654163" y="8447"/>
                  <a:pt x="2815635" y="0"/>
                </a:cubicBezTo>
                <a:cubicBezTo>
                  <a:pt x="2977107" y="-8447"/>
                  <a:pt x="3151185" y="1307"/>
                  <a:pt x="3395956" y="0"/>
                </a:cubicBezTo>
                <a:cubicBezTo>
                  <a:pt x="3640727" y="-1307"/>
                  <a:pt x="3884450" y="86075"/>
                  <a:pt x="4298679" y="0"/>
                </a:cubicBezTo>
                <a:cubicBezTo>
                  <a:pt x="4315441" y="201919"/>
                  <a:pt x="4249722" y="315798"/>
                  <a:pt x="4298679" y="529624"/>
                </a:cubicBezTo>
                <a:cubicBezTo>
                  <a:pt x="4347636" y="743450"/>
                  <a:pt x="4279390" y="853383"/>
                  <a:pt x="4298679" y="995692"/>
                </a:cubicBezTo>
                <a:cubicBezTo>
                  <a:pt x="4317968" y="1138001"/>
                  <a:pt x="4287408" y="1255330"/>
                  <a:pt x="4298679" y="1461761"/>
                </a:cubicBezTo>
                <a:cubicBezTo>
                  <a:pt x="4309950" y="1668192"/>
                  <a:pt x="4254057" y="1884129"/>
                  <a:pt x="4298679" y="2023162"/>
                </a:cubicBezTo>
                <a:cubicBezTo>
                  <a:pt x="4343301" y="2162195"/>
                  <a:pt x="4246381" y="2341703"/>
                  <a:pt x="4298679" y="2489230"/>
                </a:cubicBezTo>
                <a:cubicBezTo>
                  <a:pt x="4350977" y="2636757"/>
                  <a:pt x="4283555" y="2887695"/>
                  <a:pt x="4298679" y="3177741"/>
                </a:cubicBezTo>
                <a:cubicBezTo>
                  <a:pt x="4164079" y="3200374"/>
                  <a:pt x="3958531" y="3154179"/>
                  <a:pt x="3847318" y="3177741"/>
                </a:cubicBezTo>
                <a:cubicBezTo>
                  <a:pt x="3736105" y="3201303"/>
                  <a:pt x="3446183" y="3130530"/>
                  <a:pt x="3224009" y="3177741"/>
                </a:cubicBezTo>
                <a:cubicBezTo>
                  <a:pt x="3001835" y="3224952"/>
                  <a:pt x="2862039" y="3154892"/>
                  <a:pt x="2729661" y="3177741"/>
                </a:cubicBezTo>
                <a:cubicBezTo>
                  <a:pt x="2597283" y="3200590"/>
                  <a:pt x="2467618" y="3169908"/>
                  <a:pt x="2321287" y="3177741"/>
                </a:cubicBezTo>
                <a:cubicBezTo>
                  <a:pt x="2174956" y="3185574"/>
                  <a:pt x="2016318" y="3151850"/>
                  <a:pt x="1912912" y="3177741"/>
                </a:cubicBezTo>
                <a:cubicBezTo>
                  <a:pt x="1809506" y="3203632"/>
                  <a:pt x="1562067" y="3126449"/>
                  <a:pt x="1332590" y="3177741"/>
                </a:cubicBezTo>
                <a:cubicBezTo>
                  <a:pt x="1103113" y="3229033"/>
                  <a:pt x="913856" y="3116358"/>
                  <a:pt x="752269" y="3177741"/>
                </a:cubicBezTo>
                <a:cubicBezTo>
                  <a:pt x="590682" y="3239124"/>
                  <a:pt x="348845" y="3098763"/>
                  <a:pt x="0" y="3177741"/>
                </a:cubicBezTo>
                <a:cubicBezTo>
                  <a:pt x="-27061" y="2986365"/>
                  <a:pt x="1063" y="2855976"/>
                  <a:pt x="0" y="2711672"/>
                </a:cubicBezTo>
                <a:cubicBezTo>
                  <a:pt x="-1063" y="2567368"/>
                  <a:pt x="63219" y="2281824"/>
                  <a:pt x="0" y="2150271"/>
                </a:cubicBezTo>
                <a:cubicBezTo>
                  <a:pt x="-63219" y="2018718"/>
                  <a:pt x="14575" y="1855660"/>
                  <a:pt x="0" y="1620648"/>
                </a:cubicBezTo>
                <a:cubicBezTo>
                  <a:pt x="-14575" y="1385636"/>
                  <a:pt x="18303" y="1369557"/>
                  <a:pt x="0" y="1154579"/>
                </a:cubicBezTo>
                <a:cubicBezTo>
                  <a:pt x="-18303" y="939601"/>
                  <a:pt x="11106" y="747669"/>
                  <a:pt x="0" y="593178"/>
                </a:cubicBezTo>
                <a:cubicBezTo>
                  <a:pt x="-11106" y="438687"/>
                  <a:pt x="6652" y="152452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30982726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FF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CFB037-9DB6-8283-D515-CE0BA783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645" y="285106"/>
            <a:ext cx="3456846" cy="1325563"/>
          </a:xfrm>
        </p:spPr>
        <p:txBody>
          <a:bodyPr/>
          <a:lstStyle/>
          <a:p>
            <a:r>
              <a:rPr lang="es-MX" dirty="0"/>
              <a:t>Operaciones entre vectores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/>
              <p:nvPr/>
            </p:nvSpPr>
            <p:spPr>
              <a:xfrm>
                <a:off x="30110" y="29843"/>
                <a:ext cx="3271985" cy="9044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dirty="0"/>
                  <a:t>Escalar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MX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MX" dirty="0"/>
                  <a:t> </a:t>
                </a:r>
                <a:r>
                  <a:rPr lang="es-MX" b="1" dirty="0"/>
                  <a:t>por</a:t>
                </a:r>
                <a:r>
                  <a:rPr lang="es-MX" dirty="0"/>
                  <a:t>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=5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5(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5(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0" y="29843"/>
                <a:ext cx="3271985" cy="904415"/>
              </a:xfrm>
              <a:prstGeom prst="rect">
                <a:avLst/>
              </a:prstGeom>
              <a:blipFill>
                <a:blip r:embed="rId2"/>
                <a:stretch>
                  <a:fillRect l="-1113" t="-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85E155-8640-73BE-D73E-EA711C8805EC}"/>
                  </a:ext>
                </a:extLst>
              </p:cNvPr>
              <p:cNvSpPr txBox="1"/>
              <p:nvPr/>
            </p:nvSpPr>
            <p:spPr>
              <a:xfrm>
                <a:off x="30110" y="1041172"/>
                <a:ext cx="3728328" cy="836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Suma</a:t>
                </a:r>
                <a:r>
                  <a:rPr lang="es-MX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85E155-8640-73BE-D73E-EA711C880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0" y="1041172"/>
                <a:ext cx="3728328" cy="836832"/>
              </a:xfrm>
              <a:prstGeom prst="rect">
                <a:avLst/>
              </a:prstGeom>
              <a:blipFill>
                <a:blip r:embed="rId3"/>
                <a:stretch>
                  <a:fillRect t="-93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64960D-6FB3-3D50-0FDA-3396771CFE30}"/>
                  </a:ext>
                </a:extLst>
              </p:cNvPr>
              <p:cNvSpPr txBox="1"/>
              <p:nvPr/>
            </p:nvSpPr>
            <p:spPr>
              <a:xfrm>
                <a:off x="7819356" y="30622"/>
                <a:ext cx="4342534" cy="9044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Opuesto</a:t>
                </a:r>
                <a:r>
                  <a:rPr lang="es-MX" dirty="0"/>
                  <a:t> del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(−1)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−1(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−1(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64960D-6FB3-3D50-0FDA-3396771CF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356" y="30622"/>
                <a:ext cx="4342534" cy="904415"/>
              </a:xfrm>
              <a:prstGeom prst="rect">
                <a:avLst/>
              </a:prstGeom>
              <a:blipFill>
                <a:blip r:embed="rId4"/>
                <a:stretch>
                  <a:fillRect t="-2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6D0A07E-16AD-A04C-62E3-2062F9786E2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302095" y="482051"/>
            <a:ext cx="4517261" cy="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F04B16-8AAC-8894-4E6F-759F0FD69A10}"/>
                  </a:ext>
                </a:extLst>
              </p:cNvPr>
              <p:cNvSpPr txBox="1"/>
              <p:nvPr/>
            </p:nvSpPr>
            <p:spPr>
              <a:xfrm>
                <a:off x="6847321" y="1310936"/>
                <a:ext cx="5242141" cy="8358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Resta</a:t>
                </a:r>
                <a:r>
                  <a:rPr lang="es-MX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F04B16-8AAC-8894-4E6F-759F0FD69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321" y="1310936"/>
                <a:ext cx="5242141" cy="835870"/>
              </a:xfrm>
              <a:prstGeom prst="rect">
                <a:avLst/>
              </a:prstGeom>
              <a:blipFill>
                <a:blip r:embed="rId5"/>
                <a:stretch>
                  <a:fillRect t="-93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B111F6D-0942-A645-9FB7-339DAD5DA58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758438" y="1459588"/>
            <a:ext cx="3088883" cy="26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E78DC14-AC5C-6B9A-5A2D-94316AA1A369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9468392" y="935037"/>
            <a:ext cx="522231" cy="375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25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ángulo 91">
            <a:extLst>
              <a:ext uri="{FF2B5EF4-FFF2-40B4-BE49-F238E27FC236}">
                <a16:creationId xmlns:a16="http://schemas.microsoft.com/office/drawing/2014/main" id="{10C1338A-A650-35DA-85A2-7E2E5637E066}"/>
              </a:ext>
            </a:extLst>
          </p:cNvPr>
          <p:cNvSpPr/>
          <p:nvPr/>
        </p:nvSpPr>
        <p:spPr>
          <a:xfrm>
            <a:off x="30110" y="-77071"/>
            <a:ext cx="4298679" cy="3177741"/>
          </a:xfrm>
          <a:custGeom>
            <a:avLst/>
            <a:gdLst>
              <a:gd name="connsiteX0" fmla="*/ 0 w 4298679"/>
              <a:gd name="connsiteY0" fmla="*/ 0 h 3177741"/>
              <a:gd name="connsiteX1" fmla="*/ 580322 w 4298679"/>
              <a:gd name="connsiteY1" fmla="*/ 0 h 3177741"/>
              <a:gd name="connsiteX2" fmla="*/ 1117657 w 4298679"/>
              <a:gd name="connsiteY2" fmla="*/ 0 h 3177741"/>
              <a:gd name="connsiteX3" fmla="*/ 1740965 w 4298679"/>
              <a:gd name="connsiteY3" fmla="*/ 0 h 3177741"/>
              <a:gd name="connsiteX4" fmla="*/ 2321287 w 4298679"/>
              <a:gd name="connsiteY4" fmla="*/ 0 h 3177741"/>
              <a:gd name="connsiteX5" fmla="*/ 2815635 w 4298679"/>
              <a:gd name="connsiteY5" fmla="*/ 0 h 3177741"/>
              <a:gd name="connsiteX6" fmla="*/ 3395956 w 4298679"/>
              <a:gd name="connsiteY6" fmla="*/ 0 h 3177741"/>
              <a:gd name="connsiteX7" fmla="*/ 4298679 w 4298679"/>
              <a:gd name="connsiteY7" fmla="*/ 0 h 3177741"/>
              <a:gd name="connsiteX8" fmla="*/ 4298679 w 4298679"/>
              <a:gd name="connsiteY8" fmla="*/ 529624 h 3177741"/>
              <a:gd name="connsiteX9" fmla="*/ 4298679 w 4298679"/>
              <a:gd name="connsiteY9" fmla="*/ 995692 h 3177741"/>
              <a:gd name="connsiteX10" fmla="*/ 4298679 w 4298679"/>
              <a:gd name="connsiteY10" fmla="*/ 1461761 h 3177741"/>
              <a:gd name="connsiteX11" fmla="*/ 4298679 w 4298679"/>
              <a:gd name="connsiteY11" fmla="*/ 2023162 h 3177741"/>
              <a:gd name="connsiteX12" fmla="*/ 4298679 w 4298679"/>
              <a:gd name="connsiteY12" fmla="*/ 2489230 h 3177741"/>
              <a:gd name="connsiteX13" fmla="*/ 4298679 w 4298679"/>
              <a:gd name="connsiteY13" fmla="*/ 3177741 h 3177741"/>
              <a:gd name="connsiteX14" fmla="*/ 3847318 w 4298679"/>
              <a:gd name="connsiteY14" fmla="*/ 3177741 h 3177741"/>
              <a:gd name="connsiteX15" fmla="*/ 3224009 w 4298679"/>
              <a:gd name="connsiteY15" fmla="*/ 3177741 h 3177741"/>
              <a:gd name="connsiteX16" fmla="*/ 2729661 w 4298679"/>
              <a:gd name="connsiteY16" fmla="*/ 3177741 h 3177741"/>
              <a:gd name="connsiteX17" fmla="*/ 2321287 w 4298679"/>
              <a:gd name="connsiteY17" fmla="*/ 3177741 h 3177741"/>
              <a:gd name="connsiteX18" fmla="*/ 1912912 w 4298679"/>
              <a:gd name="connsiteY18" fmla="*/ 3177741 h 3177741"/>
              <a:gd name="connsiteX19" fmla="*/ 1332590 w 4298679"/>
              <a:gd name="connsiteY19" fmla="*/ 3177741 h 3177741"/>
              <a:gd name="connsiteX20" fmla="*/ 752269 w 4298679"/>
              <a:gd name="connsiteY20" fmla="*/ 3177741 h 3177741"/>
              <a:gd name="connsiteX21" fmla="*/ 0 w 4298679"/>
              <a:gd name="connsiteY21" fmla="*/ 3177741 h 3177741"/>
              <a:gd name="connsiteX22" fmla="*/ 0 w 4298679"/>
              <a:gd name="connsiteY22" fmla="*/ 2711672 h 3177741"/>
              <a:gd name="connsiteX23" fmla="*/ 0 w 4298679"/>
              <a:gd name="connsiteY23" fmla="*/ 2150271 h 3177741"/>
              <a:gd name="connsiteX24" fmla="*/ 0 w 4298679"/>
              <a:gd name="connsiteY24" fmla="*/ 1620648 h 3177741"/>
              <a:gd name="connsiteX25" fmla="*/ 0 w 4298679"/>
              <a:gd name="connsiteY25" fmla="*/ 1154579 h 3177741"/>
              <a:gd name="connsiteX26" fmla="*/ 0 w 4298679"/>
              <a:gd name="connsiteY26" fmla="*/ 593178 h 3177741"/>
              <a:gd name="connsiteX27" fmla="*/ 0 w 4298679"/>
              <a:gd name="connsiteY27" fmla="*/ 0 h 3177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298679" h="3177741" extrusionOk="0">
                <a:moveTo>
                  <a:pt x="0" y="0"/>
                </a:moveTo>
                <a:cubicBezTo>
                  <a:pt x="200415" y="-11458"/>
                  <a:pt x="305873" y="16512"/>
                  <a:pt x="580322" y="0"/>
                </a:cubicBezTo>
                <a:cubicBezTo>
                  <a:pt x="854771" y="-16512"/>
                  <a:pt x="909801" y="3716"/>
                  <a:pt x="1117657" y="0"/>
                </a:cubicBezTo>
                <a:cubicBezTo>
                  <a:pt x="1325513" y="-3716"/>
                  <a:pt x="1580482" y="9297"/>
                  <a:pt x="1740965" y="0"/>
                </a:cubicBezTo>
                <a:cubicBezTo>
                  <a:pt x="1901448" y="-9297"/>
                  <a:pt x="2167150" y="15357"/>
                  <a:pt x="2321287" y="0"/>
                </a:cubicBezTo>
                <a:cubicBezTo>
                  <a:pt x="2475424" y="-15357"/>
                  <a:pt x="2654163" y="8447"/>
                  <a:pt x="2815635" y="0"/>
                </a:cubicBezTo>
                <a:cubicBezTo>
                  <a:pt x="2977107" y="-8447"/>
                  <a:pt x="3151185" y="1307"/>
                  <a:pt x="3395956" y="0"/>
                </a:cubicBezTo>
                <a:cubicBezTo>
                  <a:pt x="3640727" y="-1307"/>
                  <a:pt x="3884450" y="86075"/>
                  <a:pt x="4298679" y="0"/>
                </a:cubicBezTo>
                <a:cubicBezTo>
                  <a:pt x="4315441" y="201919"/>
                  <a:pt x="4249722" y="315798"/>
                  <a:pt x="4298679" y="529624"/>
                </a:cubicBezTo>
                <a:cubicBezTo>
                  <a:pt x="4347636" y="743450"/>
                  <a:pt x="4279390" y="853383"/>
                  <a:pt x="4298679" y="995692"/>
                </a:cubicBezTo>
                <a:cubicBezTo>
                  <a:pt x="4317968" y="1138001"/>
                  <a:pt x="4287408" y="1255330"/>
                  <a:pt x="4298679" y="1461761"/>
                </a:cubicBezTo>
                <a:cubicBezTo>
                  <a:pt x="4309950" y="1668192"/>
                  <a:pt x="4254057" y="1884129"/>
                  <a:pt x="4298679" y="2023162"/>
                </a:cubicBezTo>
                <a:cubicBezTo>
                  <a:pt x="4343301" y="2162195"/>
                  <a:pt x="4246381" y="2341703"/>
                  <a:pt x="4298679" y="2489230"/>
                </a:cubicBezTo>
                <a:cubicBezTo>
                  <a:pt x="4350977" y="2636757"/>
                  <a:pt x="4283555" y="2887695"/>
                  <a:pt x="4298679" y="3177741"/>
                </a:cubicBezTo>
                <a:cubicBezTo>
                  <a:pt x="4164079" y="3200374"/>
                  <a:pt x="3958531" y="3154179"/>
                  <a:pt x="3847318" y="3177741"/>
                </a:cubicBezTo>
                <a:cubicBezTo>
                  <a:pt x="3736105" y="3201303"/>
                  <a:pt x="3446183" y="3130530"/>
                  <a:pt x="3224009" y="3177741"/>
                </a:cubicBezTo>
                <a:cubicBezTo>
                  <a:pt x="3001835" y="3224952"/>
                  <a:pt x="2862039" y="3154892"/>
                  <a:pt x="2729661" y="3177741"/>
                </a:cubicBezTo>
                <a:cubicBezTo>
                  <a:pt x="2597283" y="3200590"/>
                  <a:pt x="2467618" y="3169908"/>
                  <a:pt x="2321287" y="3177741"/>
                </a:cubicBezTo>
                <a:cubicBezTo>
                  <a:pt x="2174956" y="3185574"/>
                  <a:pt x="2016318" y="3151850"/>
                  <a:pt x="1912912" y="3177741"/>
                </a:cubicBezTo>
                <a:cubicBezTo>
                  <a:pt x="1809506" y="3203632"/>
                  <a:pt x="1562067" y="3126449"/>
                  <a:pt x="1332590" y="3177741"/>
                </a:cubicBezTo>
                <a:cubicBezTo>
                  <a:pt x="1103113" y="3229033"/>
                  <a:pt x="913856" y="3116358"/>
                  <a:pt x="752269" y="3177741"/>
                </a:cubicBezTo>
                <a:cubicBezTo>
                  <a:pt x="590682" y="3239124"/>
                  <a:pt x="348845" y="3098763"/>
                  <a:pt x="0" y="3177741"/>
                </a:cubicBezTo>
                <a:cubicBezTo>
                  <a:pt x="-27061" y="2986365"/>
                  <a:pt x="1063" y="2855976"/>
                  <a:pt x="0" y="2711672"/>
                </a:cubicBezTo>
                <a:cubicBezTo>
                  <a:pt x="-1063" y="2567368"/>
                  <a:pt x="63219" y="2281824"/>
                  <a:pt x="0" y="2150271"/>
                </a:cubicBezTo>
                <a:cubicBezTo>
                  <a:pt x="-63219" y="2018718"/>
                  <a:pt x="14575" y="1855660"/>
                  <a:pt x="0" y="1620648"/>
                </a:cubicBezTo>
                <a:cubicBezTo>
                  <a:pt x="-14575" y="1385636"/>
                  <a:pt x="18303" y="1369557"/>
                  <a:pt x="0" y="1154579"/>
                </a:cubicBezTo>
                <a:cubicBezTo>
                  <a:pt x="-18303" y="939601"/>
                  <a:pt x="11106" y="747669"/>
                  <a:pt x="0" y="593178"/>
                </a:cubicBezTo>
                <a:cubicBezTo>
                  <a:pt x="-11106" y="438687"/>
                  <a:pt x="6652" y="152452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30982726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FF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CFB037-9DB6-8283-D515-CE0BA783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645" y="285106"/>
            <a:ext cx="3456846" cy="1325563"/>
          </a:xfrm>
        </p:spPr>
        <p:txBody>
          <a:bodyPr/>
          <a:lstStyle/>
          <a:p>
            <a:r>
              <a:rPr lang="es-MX" dirty="0"/>
              <a:t>Operaciones entre vectores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/>
              <p:nvPr/>
            </p:nvSpPr>
            <p:spPr>
              <a:xfrm>
                <a:off x="30110" y="29843"/>
                <a:ext cx="3271985" cy="9044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dirty="0"/>
                  <a:t>Escalar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MX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MX" dirty="0"/>
                  <a:t> </a:t>
                </a:r>
                <a:r>
                  <a:rPr lang="es-MX" b="1" dirty="0"/>
                  <a:t>por</a:t>
                </a:r>
                <a:r>
                  <a:rPr lang="es-MX" dirty="0"/>
                  <a:t>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=5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5(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5(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0" y="29843"/>
                <a:ext cx="3271985" cy="904415"/>
              </a:xfrm>
              <a:prstGeom prst="rect">
                <a:avLst/>
              </a:prstGeom>
              <a:blipFill>
                <a:blip r:embed="rId2"/>
                <a:stretch>
                  <a:fillRect l="-1113" t="-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85E155-8640-73BE-D73E-EA711C8805EC}"/>
                  </a:ext>
                </a:extLst>
              </p:cNvPr>
              <p:cNvSpPr txBox="1"/>
              <p:nvPr/>
            </p:nvSpPr>
            <p:spPr>
              <a:xfrm>
                <a:off x="30110" y="1041172"/>
                <a:ext cx="3728328" cy="836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Suma</a:t>
                </a:r>
                <a:r>
                  <a:rPr lang="es-MX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85E155-8640-73BE-D73E-EA711C880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0" y="1041172"/>
                <a:ext cx="3728328" cy="836832"/>
              </a:xfrm>
              <a:prstGeom prst="rect">
                <a:avLst/>
              </a:prstGeom>
              <a:blipFill>
                <a:blip r:embed="rId3"/>
                <a:stretch>
                  <a:fillRect t="-93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64960D-6FB3-3D50-0FDA-3396771CFE30}"/>
                  </a:ext>
                </a:extLst>
              </p:cNvPr>
              <p:cNvSpPr txBox="1"/>
              <p:nvPr/>
            </p:nvSpPr>
            <p:spPr>
              <a:xfrm>
                <a:off x="7819356" y="30622"/>
                <a:ext cx="4342534" cy="9044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Opuesto</a:t>
                </a:r>
                <a:r>
                  <a:rPr lang="es-MX" dirty="0"/>
                  <a:t> del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(−1)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−1(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−1(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64960D-6FB3-3D50-0FDA-3396771CF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356" y="30622"/>
                <a:ext cx="4342534" cy="904415"/>
              </a:xfrm>
              <a:prstGeom prst="rect">
                <a:avLst/>
              </a:prstGeom>
              <a:blipFill>
                <a:blip r:embed="rId4"/>
                <a:stretch>
                  <a:fillRect t="-2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6D0A07E-16AD-A04C-62E3-2062F9786E2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302095" y="482051"/>
            <a:ext cx="4517261" cy="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F04B16-8AAC-8894-4E6F-759F0FD69A10}"/>
                  </a:ext>
                </a:extLst>
              </p:cNvPr>
              <p:cNvSpPr txBox="1"/>
              <p:nvPr/>
            </p:nvSpPr>
            <p:spPr>
              <a:xfrm>
                <a:off x="6847321" y="1310936"/>
                <a:ext cx="5242141" cy="8358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Resta</a:t>
                </a:r>
                <a:r>
                  <a:rPr lang="es-MX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F04B16-8AAC-8894-4E6F-759F0FD69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321" y="1310936"/>
                <a:ext cx="5242141" cy="835870"/>
              </a:xfrm>
              <a:prstGeom prst="rect">
                <a:avLst/>
              </a:prstGeom>
              <a:blipFill>
                <a:blip r:embed="rId5"/>
                <a:stretch>
                  <a:fillRect t="-93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B111F6D-0942-A645-9FB7-339DAD5DA58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758438" y="1459588"/>
            <a:ext cx="3088883" cy="26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E78DC14-AC5C-6B9A-5A2D-94316AA1A369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9468392" y="935037"/>
            <a:ext cx="522231" cy="375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90E9B6A-D177-BEFB-915E-AEE21EDDEA2A}"/>
                  </a:ext>
                </a:extLst>
              </p:cNvPr>
              <p:cNvSpPr txBox="1"/>
              <p:nvPr/>
            </p:nvSpPr>
            <p:spPr>
              <a:xfrm>
                <a:off x="30110" y="1992409"/>
                <a:ext cx="4176208" cy="8294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Producto Punto</a:t>
                </a:r>
                <a:r>
                  <a:rPr lang="es-MX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90E9B6A-D177-BEFB-915E-AEE21EDDE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0" y="1992409"/>
                <a:ext cx="4176208" cy="829458"/>
              </a:xfrm>
              <a:prstGeom prst="rect">
                <a:avLst/>
              </a:prstGeom>
              <a:blipFill>
                <a:blip r:embed="rId6"/>
                <a:stretch>
                  <a:fillRect l="-728" t="-94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52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ángulo 91">
            <a:extLst>
              <a:ext uri="{FF2B5EF4-FFF2-40B4-BE49-F238E27FC236}">
                <a16:creationId xmlns:a16="http://schemas.microsoft.com/office/drawing/2014/main" id="{10C1338A-A650-35DA-85A2-7E2E5637E066}"/>
              </a:ext>
            </a:extLst>
          </p:cNvPr>
          <p:cNvSpPr/>
          <p:nvPr/>
        </p:nvSpPr>
        <p:spPr>
          <a:xfrm>
            <a:off x="30110" y="-77071"/>
            <a:ext cx="4298679" cy="3177741"/>
          </a:xfrm>
          <a:custGeom>
            <a:avLst/>
            <a:gdLst>
              <a:gd name="connsiteX0" fmla="*/ 0 w 4298679"/>
              <a:gd name="connsiteY0" fmla="*/ 0 h 3177741"/>
              <a:gd name="connsiteX1" fmla="*/ 580322 w 4298679"/>
              <a:gd name="connsiteY1" fmla="*/ 0 h 3177741"/>
              <a:gd name="connsiteX2" fmla="*/ 1117657 w 4298679"/>
              <a:gd name="connsiteY2" fmla="*/ 0 h 3177741"/>
              <a:gd name="connsiteX3" fmla="*/ 1740965 w 4298679"/>
              <a:gd name="connsiteY3" fmla="*/ 0 h 3177741"/>
              <a:gd name="connsiteX4" fmla="*/ 2321287 w 4298679"/>
              <a:gd name="connsiteY4" fmla="*/ 0 h 3177741"/>
              <a:gd name="connsiteX5" fmla="*/ 2815635 w 4298679"/>
              <a:gd name="connsiteY5" fmla="*/ 0 h 3177741"/>
              <a:gd name="connsiteX6" fmla="*/ 3395956 w 4298679"/>
              <a:gd name="connsiteY6" fmla="*/ 0 h 3177741"/>
              <a:gd name="connsiteX7" fmla="*/ 4298679 w 4298679"/>
              <a:gd name="connsiteY7" fmla="*/ 0 h 3177741"/>
              <a:gd name="connsiteX8" fmla="*/ 4298679 w 4298679"/>
              <a:gd name="connsiteY8" fmla="*/ 529624 h 3177741"/>
              <a:gd name="connsiteX9" fmla="*/ 4298679 w 4298679"/>
              <a:gd name="connsiteY9" fmla="*/ 995692 h 3177741"/>
              <a:gd name="connsiteX10" fmla="*/ 4298679 w 4298679"/>
              <a:gd name="connsiteY10" fmla="*/ 1461761 h 3177741"/>
              <a:gd name="connsiteX11" fmla="*/ 4298679 w 4298679"/>
              <a:gd name="connsiteY11" fmla="*/ 2023162 h 3177741"/>
              <a:gd name="connsiteX12" fmla="*/ 4298679 w 4298679"/>
              <a:gd name="connsiteY12" fmla="*/ 2489230 h 3177741"/>
              <a:gd name="connsiteX13" fmla="*/ 4298679 w 4298679"/>
              <a:gd name="connsiteY13" fmla="*/ 3177741 h 3177741"/>
              <a:gd name="connsiteX14" fmla="*/ 3847318 w 4298679"/>
              <a:gd name="connsiteY14" fmla="*/ 3177741 h 3177741"/>
              <a:gd name="connsiteX15" fmla="*/ 3224009 w 4298679"/>
              <a:gd name="connsiteY15" fmla="*/ 3177741 h 3177741"/>
              <a:gd name="connsiteX16" fmla="*/ 2729661 w 4298679"/>
              <a:gd name="connsiteY16" fmla="*/ 3177741 h 3177741"/>
              <a:gd name="connsiteX17" fmla="*/ 2321287 w 4298679"/>
              <a:gd name="connsiteY17" fmla="*/ 3177741 h 3177741"/>
              <a:gd name="connsiteX18" fmla="*/ 1912912 w 4298679"/>
              <a:gd name="connsiteY18" fmla="*/ 3177741 h 3177741"/>
              <a:gd name="connsiteX19" fmla="*/ 1332590 w 4298679"/>
              <a:gd name="connsiteY19" fmla="*/ 3177741 h 3177741"/>
              <a:gd name="connsiteX20" fmla="*/ 752269 w 4298679"/>
              <a:gd name="connsiteY20" fmla="*/ 3177741 h 3177741"/>
              <a:gd name="connsiteX21" fmla="*/ 0 w 4298679"/>
              <a:gd name="connsiteY21" fmla="*/ 3177741 h 3177741"/>
              <a:gd name="connsiteX22" fmla="*/ 0 w 4298679"/>
              <a:gd name="connsiteY22" fmla="*/ 2711672 h 3177741"/>
              <a:gd name="connsiteX23" fmla="*/ 0 w 4298679"/>
              <a:gd name="connsiteY23" fmla="*/ 2150271 h 3177741"/>
              <a:gd name="connsiteX24" fmla="*/ 0 w 4298679"/>
              <a:gd name="connsiteY24" fmla="*/ 1620648 h 3177741"/>
              <a:gd name="connsiteX25" fmla="*/ 0 w 4298679"/>
              <a:gd name="connsiteY25" fmla="*/ 1154579 h 3177741"/>
              <a:gd name="connsiteX26" fmla="*/ 0 w 4298679"/>
              <a:gd name="connsiteY26" fmla="*/ 593178 h 3177741"/>
              <a:gd name="connsiteX27" fmla="*/ 0 w 4298679"/>
              <a:gd name="connsiteY27" fmla="*/ 0 h 3177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298679" h="3177741" extrusionOk="0">
                <a:moveTo>
                  <a:pt x="0" y="0"/>
                </a:moveTo>
                <a:cubicBezTo>
                  <a:pt x="200415" y="-11458"/>
                  <a:pt x="305873" y="16512"/>
                  <a:pt x="580322" y="0"/>
                </a:cubicBezTo>
                <a:cubicBezTo>
                  <a:pt x="854771" y="-16512"/>
                  <a:pt x="909801" y="3716"/>
                  <a:pt x="1117657" y="0"/>
                </a:cubicBezTo>
                <a:cubicBezTo>
                  <a:pt x="1325513" y="-3716"/>
                  <a:pt x="1580482" y="9297"/>
                  <a:pt x="1740965" y="0"/>
                </a:cubicBezTo>
                <a:cubicBezTo>
                  <a:pt x="1901448" y="-9297"/>
                  <a:pt x="2167150" y="15357"/>
                  <a:pt x="2321287" y="0"/>
                </a:cubicBezTo>
                <a:cubicBezTo>
                  <a:pt x="2475424" y="-15357"/>
                  <a:pt x="2654163" y="8447"/>
                  <a:pt x="2815635" y="0"/>
                </a:cubicBezTo>
                <a:cubicBezTo>
                  <a:pt x="2977107" y="-8447"/>
                  <a:pt x="3151185" y="1307"/>
                  <a:pt x="3395956" y="0"/>
                </a:cubicBezTo>
                <a:cubicBezTo>
                  <a:pt x="3640727" y="-1307"/>
                  <a:pt x="3884450" y="86075"/>
                  <a:pt x="4298679" y="0"/>
                </a:cubicBezTo>
                <a:cubicBezTo>
                  <a:pt x="4315441" y="201919"/>
                  <a:pt x="4249722" y="315798"/>
                  <a:pt x="4298679" y="529624"/>
                </a:cubicBezTo>
                <a:cubicBezTo>
                  <a:pt x="4347636" y="743450"/>
                  <a:pt x="4279390" y="853383"/>
                  <a:pt x="4298679" y="995692"/>
                </a:cubicBezTo>
                <a:cubicBezTo>
                  <a:pt x="4317968" y="1138001"/>
                  <a:pt x="4287408" y="1255330"/>
                  <a:pt x="4298679" y="1461761"/>
                </a:cubicBezTo>
                <a:cubicBezTo>
                  <a:pt x="4309950" y="1668192"/>
                  <a:pt x="4254057" y="1884129"/>
                  <a:pt x="4298679" y="2023162"/>
                </a:cubicBezTo>
                <a:cubicBezTo>
                  <a:pt x="4343301" y="2162195"/>
                  <a:pt x="4246381" y="2341703"/>
                  <a:pt x="4298679" y="2489230"/>
                </a:cubicBezTo>
                <a:cubicBezTo>
                  <a:pt x="4350977" y="2636757"/>
                  <a:pt x="4283555" y="2887695"/>
                  <a:pt x="4298679" y="3177741"/>
                </a:cubicBezTo>
                <a:cubicBezTo>
                  <a:pt x="4164079" y="3200374"/>
                  <a:pt x="3958531" y="3154179"/>
                  <a:pt x="3847318" y="3177741"/>
                </a:cubicBezTo>
                <a:cubicBezTo>
                  <a:pt x="3736105" y="3201303"/>
                  <a:pt x="3446183" y="3130530"/>
                  <a:pt x="3224009" y="3177741"/>
                </a:cubicBezTo>
                <a:cubicBezTo>
                  <a:pt x="3001835" y="3224952"/>
                  <a:pt x="2862039" y="3154892"/>
                  <a:pt x="2729661" y="3177741"/>
                </a:cubicBezTo>
                <a:cubicBezTo>
                  <a:pt x="2597283" y="3200590"/>
                  <a:pt x="2467618" y="3169908"/>
                  <a:pt x="2321287" y="3177741"/>
                </a:cubicBezTo>
                <a:cubicBezTo>
                  <a:pt x="2174956" y="3185574"/>
                  <a:pt x="2016318" y="3151850"/>
                  <a:pt x="1912912" y="3177741"/>
                </a:cubicBezTo>
                <a:cubicBezTo>
                  <a:pt x="1809506" y="3203632"/>
                  <a:pt x="1562067" y="3126449"/>
                  <a:pt x="1332590" y="3177741"/>
                </a:cubicBezTo>
                <a:cubicBezTo>
                  <a:pt x="1103113" y="3229033"/>
                  <a:pt x="913856" y="3116358"/>
                  <a:pt x="752269" y="3177741"/>
                </a:cubicBezTo>
                <a:cubicBezTo>
                  <a:pt x="590682" y="3239124"/>
                  <a:pt x="348845" y="3098763"/>
                  <a:pt x="0" y="3177741"/>
                </a:cubicBezTo>
                <a:cubicBezTo>
                  <a:pt x="-27061" y="2986365"/>
                  <a:pt x="1063" y="2855976"/>
                  <a:pt x="0" y="2711672"/>
                </a:cubicBezTo>
                <a:cubicBezTo>
                  <a:pt x="-1063" y="2567368"/>
                  <a:pt x="63219" y="2281824"/>
                  <a:pt x="0" y="2150271"/>
                </a:cubicBezTo>
                <a:cubicBezTo>
                  <a:pt x="-63219" y="2018718"/>
                  <a:pt x="14575" y="1855660"/>
                  <a:pt x="0" y="1620648"/>
                </a:cubicBezTo>
                <a:cubicBezTo>
                  <a:pt x="-14575" y="1385636"/>
                  <a:pt x="18303" y="1369557"/>
                  <a:pt x="0" y="1154579"/>
                </a:cubicBezTo>
                <a:cubicBezTo>
                  <a:pt x="-18303" y="939601"/>
                  <a:pt x="11106" y="747669"/>
                  <a:pt x="0" y="593178"/>
                </a:cubicBezTo>
                <a:cubicBezTo>
                  <a:pt x="-11106" y="438687"/>
                  <a:pt x="6652" y="152452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30982726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FF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CFB037-9DB6-8283-D515-CE0BA783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645" y="285106"/>
            <a:ext cx="3456846" cy="1325563"/>
          </a:xfrm>
        </p:spPr>
        <p:txBody>
          <a:bodyPr/>
          <a:lstStyle/>
          <a:p>
            <a:r>
              <a:rPr lang="es-MX" dirty="0"/>
              <a:t>Operaciones entre vectores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/>
              <p:nvPr/>
            </p:nvSpPr>
            <p:spPr>
              <a:xfrm>
                <a:off x="30110" y="29843"/>
                <a:ext cx="3271985" cy="9044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dirty="0"/>
                  <a:t>Escalar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MX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MX" dirty="0"/>
                  <a:t> </a:t>
                </a:r>
                <a:r>
                  <a:rPr lang="es-MX" b="1" dirty="0"/>
                  <a:t>por</a:t>
                </a:r>
                <a:r>
                  <a:rPr lang="es-MX" dirty="0"/>
                  <a:t>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=5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5(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5(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0" y="29843"/>
                <a:ext cx="3271985" cy="904415"/>
              </a:xfrm>
              <a:prstGeom prst="rect">
                <a:avLst/>
              </a:prstGeom>
              <a:blipFill>
                <a:blip r:embed="rId2"/>
                <a:stretch>
                  <a:fillRect l="-1113" t="-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85E155-8640-73BE-D73E-EA711C8805EC}"/>
                  </a:ext>
                </a:extLst>
              </p:cNvPr>
              <p:cNvSpPr txBox="1"/>
              <p:nvPr/>
            </p:nvSpPr>
            <p:spPr>
              <a:xfrm>
                <a:off x="30110" y="1041172"/>
                <a:ext cx="3728328" cy="836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Suma</a:t>
                </a:r>
                <a:r>
                  <a:rPr lang="es-MX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85E155-8640-73BE-D73E-EA711C880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0" y="1041172"/>
                <a:ext cx="3728328" cy="836832"/>
              </a:xfrm>
              <a:prstGeom prst="rect">
                <a:avLst/>
              </a:prstGeom>
              <a:blipFill>
                <a:blip r:embed="rId3"/>
                <a:stretch>
                  <a:fillRect t="-93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64960D-6FB3-3D50-0FDA-3396771CFE30}"/>
                  </a:ext>
                </a:extLst>
              </p:cNvPr>
              <p:cNvSpPr txBox="1"/>
              <p:nvPr/>
            </p:nvSpPr>
            <p:spPr>
              <a:xfrm>
                <a:off x="7819356" y="30622"/>
                <a:ext cx="4342534" cy="9044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Opuesto</a:t>
                </a:r>
                <a:r>
                  <a:rPr lang="es-MX" dirty="0"/>
                  <a:t> del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(−1)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−1(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−1(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64960D-6FB3-3D50-0FDA-3396771CF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356" y="30622"/>
                <a:ext cx="4342534" cy="904415"/>
              </a:xfrm>
              <a:prstGeom prst="rect">
                <a:avLst/>
              </a:prstGeom>
              <a:blipFill>
                <a:blip r:embed="rId4"/>
                <a:stretch>
                  <a:fillRect t="-2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6D0A07E-16AD-A04C-62E3-2062F9786E2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302095" y="482051"/>
            <a:ext cx="4517261" cy="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F04B16-8AAC-8894-4E6F-759F0FD69A10}"/>
                  </a:ext>
                </a:extLst>
              </p:cNvPr>
              <p:cNvSpPr txBox="1"/>
              <p:nvPr/>
            </p:nvSpPr>
            <p:spPr>
              <a:xfrm>
                <a:off x="6847321" y="1310936"/>
                <a:ext cx="5242141" cy="8358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Resta</a:t>
                </a:r>
                <a:r>
                  <a:rPr lang="es-MX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F04B16-8AAC-8894-4E6F-759F0FD69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321" y="1310936"/>
                <a:ext cx="5242141" cy="835870"/>
              </a:xfrm>
              <a:prstGeom prst="rect">
                <a:avLst/>
              </a:prstGeom>
              <a:blipFill>
                <a:blip r:embed="rId5"/>
                <a:stretch>
                  <a:fillRect t="-93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B111F6D-0942-A645-9FB7-339DAD5DA58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758438" y="1459588"/>
            <a:ext cx="3088883" cy="26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E78DC14-AC5C-6B9A-5A2D-94316AA1A369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9468392" y="935037"/>
            <a:ext cx="522231" cy="375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90E9B6A-D177-BEFB-915E-AEE21EDDEA2A}"/>
                  </a:ext>
                </a:extLst>
              </p:cNvPr>
              <p:cNvSpPr txBox="1"/>
              <p:nvPr/>
            </p:nvSpPr>
            <p:spPr>
              <a:xfrm>
                <a:off x="30110" y="1992409"/>
                <a:ext cx="4176208" cy="8294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Producto Punto</a:t>
                </a:r>
                <a:r>
                  <a:rPr lang="es-MX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90E9B6A-D177-BEFB-915E-AEE21EDDE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0" y="1992409"/>
                <a:ext cx="4176208" cy="829458"/>
              </a:xfrm>
              <a:prstGeom prst="rect">
                <a:avLst/>
              </a:prstGeom>
              <a:blipFill>
                <a:blip r:embed="rId6"/>
                <a:stretch>
                  <a:fillRect l="-728" t="-94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E6C9118-E399-B2F4-CA55-DB42AB6E2788}"/>
                  </a:ext>
                </a:extLst>
              </p:cNvPr>
              <p:cNvSpPr txBox="1"/>
              <p:nvPr/>
            </p:nvSpPr>
            <p:spPr>
              <a:xfrm>
                <a:off x="-40415" y="3299373"/>
                <a:ext cx="5353580" cy="9330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Magnitud </a:t>
                </a:r>
                <a:r>
                  <a:rPr lang="es-MX" dirty="0"/>
                  <a:t>de un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⃗"/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MX" b="1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ra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rad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E6C9118-E399-B2F4-CA55-DB42AB6E2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415" y="3299373"/>
                <a:ext cx="5353580" cy="933012"/>
              </a:xfrm>
              <a:prstGeom prst="rect">
                <a:avLst/>
              </a:prstGeom>
              <a:blipFill>
                <a:blip r:embed="rId7"/>
                <a:stretch>
                  <a:fillRect t="-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EB877CF-E287-41E1-9935-167FDC8527D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2118214" y="2821867"/>
            <a:ext cx="518161" cy="47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7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ángulo 91">
            <a:extLst>
              <a:ext uri="{FF2B5EF4-FFF2-40B4-BE49-F238E27FC236}">
                <a16:creationId xmlns:a16="http://schemas.microsoft.com/office/drawing/2014/main" id="{10C1338A-A650-35DA-85A2-7E2E5637E066}"/>
              </a:ext>
            </a:extLst>
          </p:cNvPr>
          <p:cNvSpPr/>
          <p:nvPr/>
        </p:nvSpPr>
        <p:spPr>
          <a:xfrm>
            <a:off x="30110" y="-77071"/>
            <a:ext cx="4298679" cy="3177741"/>
          </a:xfrm>
          <a:custGeom>
            <a:avLst/>
            <a:gdLst>
              <a:gd name="connsiteX0" fmla="*/ 0 w 4298679"/>
              <a:gd name="connsiteY0" fmla="*/ 0 h 3177741"/>
              <a:gd name="connsiteX1" fmla="*/ 580322 w 4298679"/>
              <a:gd name="connsiteY1" fmla="*/ 0 h 3177741"/>
              <a:gd name="connsiteX2" fmla="*/ 1117657 w 4298679"/>
              <a:gd name="connsiteY2" fmla="*/ 0 h 3177741"/>
              <a:gd name="connsiteX3" fmla="*/ 1740965 w 4298679"/>
              <a:gd name="connsiteY3" fmla="*/ 0 h 3177741"/>
              <a:gd name="connsiteX4" fmla="*/ 2321287 w 4298679"/>
              <a:gd name="connsiteY4" fmla="*/ 0 h 3177741"/>
              <a:gd name="connsiteX5" fmla="*/ 2815635 w 4298679"/>
              <a:gd name="connsiteY5" fmla="*/ 0 h 3177741"/>
              <a:gd name="connsiteX6" fmla="*/ 3395956 w 4298679"/>
              <a:gd name="connsiteY6" fmla="*/ 0 h 3177741"/>
              <a:gd name="connsiteX7" fmla="*/ 4298679 w 4298679"/>
              <a:gd name="connsiteY7" fmla="*/ 0 h 3177741"/>
              <a:gd name="connsiteX8" fmla="*/ 4298679 w 4298679"/>
              <a:gd name="connsiteY8" fmla="*/ 529624 h 3177741"/>
              <a:gd name="connsiteX9" fmla="*/ 4298679 w 4298679"/>
              <a:gd name="connsiteY9" fmla="*/ 995692 h 3177741"/>
              <a:gd name="connsiteX10" fmla="*/ 4298679 w 4298679"/>
              <a:gd name="connsiteY10" fmla="*/ 1461761 h 3177741"/>
              <a:gd name="connsiteX11" fmla="*/ 4298679 w 4298679"/>
              <a:gd name="connsiteY11" fmla="*/ 2023162 h 3177741"/>
              <a:gd name="connsiteX12" fmla="*/ 4298679 w 4298679"/>
              <a:gd name="connsiteY12" fmla="*/ 2489230 h 3177741"/>
              <a:gd name="connsiteX13" fmla="*/ 4298679 w 4298679"/>
              <a:gd name="connsiteY13" fmla="*/ 3177741 h 3177741"/>
              <a:gd name="connsiteX14" fmla="*/ 3847318 w 4298679"/>
              <a:gd name="connsiteY14" fmla="*/ 3177741 h 3177741"/>
              <a:gd name="connsiteX15" fmla="*/ 3224009 w 4298679"/>
              <a:gd name="connsiteY15" fmla="*/ 3177741 h 3177741"/>
              <a:gd name="connsiteX16" fmla="*/ 2729661 w 4298679"/>
              <a:gd name="connsiteY16" fmla="*/ 3177741 h 3177741"/>
              <a:gd name="connsiteX17" fmla="*/ 2321287 w 4298679"/>
              <a:gd name="connsiteY17" fmla="*/ 3177741 h 3177741"/>
              <a:gd name="connsiteX18" fmla="*/ 1912912 w 4298679"/>
              <a:gd name="connsiteY18" fmla="*/ 3177741 h 3177741"/>
              <a:gd name="connsiteX19" fmla="*/ 1332590 w 4298679"/>
              <a:gd name="connsiteY19" fmla="*/ 3177741 h 3177741"/>
              <a:gd name="connsiteX20" fmla="*/ 752269 w 4298679"/>
              <a:gd name="connsiteY20" fmla="*/ 3177741 h 3177741"/>
              <a:gd name="connsiteX21" fmla="*/ 0 w 4298679"/>
              <a:gd name="connsiteY21" fmla="*/ 3177741 h 3177741"/>
              <a:gd name="connsiteX22" fmla="*/ 0 w 4298679"/>
              <a:gd name="connsiteY22" fmla="*/ 2711672 h 3177741"/>
              <a:gd name="connsiteX23" fmla="*/ 0 w 4298679"/>
              <a:gd name="connsiteY23" fmla="*/ 2150271 h 3177741"/>
              <a:gd name="connsiteX24" fmla="*/ 0 w 4298679"/>
              <a:gd name="connsiteY24" fmla="*/ 1620648 h 3177741"/>
              <a:gd name="connsiteX25" fmla="*/ 0 w 4298679"/>
              <a:gd name="connsiteY25" fmla="*/ 1154579 h 3177741"/>
              <a:gd name="connsiteX26" fmla="*/ 0 w 4298679"/>
              <a:gd name="connsiteY26" fmla="*/ 593178 h 3177741"/>
              <a:gd name="connsiteX27" fmla="*/ 0 w 4298679"/>
              <a:gd name="connsiteY27" fmla="*/ 0 h 3177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298679" h="3177741" extrusionOk="0">
                <a:moveTo>
                  <a:pt x="0" y="0"/>
                </a:moveTo>
                <a:cubicBezTo>
                  <a:pt x="200415" y="-11458"/>
                  <a:pt x="305873" y="16512"/>
                  <a:pt x="580322" y="0"/>
                </a:cubicBezTo>
                <a:cubicBezTo>
                  <a:pt x="854771" y="-16512"/>
                  <a:pt x="909801" y="3716"/>
                  <a:pt x="1117657" y="0"/>
                </a:cubicBezTo>
                <a:cubicBezTo>
                  <a:pt x="1325513" y="-3716"/>
                  <a:pt x="1580482" y="9297"/>
                  <a:pt x="1740965" y="0"/>
                </a:cubicBezTo>
                <a:cubicBezTo>
                  <a:pt x="1901448" y="-9297"/>
                  <a:pt x="2167150" y="15357"/>
                  <a:pt x="2321287" y="0"/>
                </a:cubicBezTo>
                <a:cubicBezTo>
                  <a:pt x="2475424" y="-15357"/>
                  <a:pt x="2654163" y="8447"/>
                  <a:pt x="2815635" y="0"/>
                </a:cubicBezTo>
                <a:cubicBezTo>
                  <a:pt x="2977107" y="-8447"/>
                  <a:pt x="3151185" y="1307"/>
                  <a:pt x="3395956" y="0"/>
                </a:cubicBezTo>
                <a:cubicBezTo>
                  <a:pt x="3640727" y="-1307"/>
                  <a:pt x="3884450" y="86075"/>
                  <a:pt x="4298679" y="0"/>
                </a:cubicBezTo>
                <a:cubicBezTo>
                  <a:pt x="4315441" y="201919"/>
                  <a:pt x="4249722" y="315798"/>
                  <a:pt x="4298679" y="529624"/>
                </a:cubicBezTo>
                <a:cubicBezTo>
                  <a:pt x="4347636" y="743450"/>
                  <a:pt x="4279390" y="853383"/>
                  <a:pt x="4298679" y="995692"/>
                </a:cubicBezTo>
                <a:cubicBezTo>
                  <a:pt x="4317968" y="1138001"/>
                  <a:pt x="4287408" y="1255330"/>
                  <a:pt x="4298679" y="1461761"/>
                </a:cubicBezTo>
                <a:cubicBezTo>
                  <a:pt x="4309950" y="1668192"/>
                  <a:pt x="4254057" y="1884129"/>
                  <a:pt x="4298679" y="2023162"/>
                </a:cubicBezTo>
                <a:cubicBezTo>
                  <a:pt x="4343301" y="2162195"/>
                  <a:pt x="4246381" y="2341703"/>
                  <a:pt x="4298679" y="2489230"/>
                </a:cubicBezTo>
                <a:cubicBezTo>
                  <a:pt x="4350977" y="2636757"/>
                  <a:pt x="4283555" y="2887695"/>
                  <a:pt x="4298679" y="3177741"/>
                </a:cubicBezTo>
                <a:cubicBezTo>
                  <a:pt x="4164079" y="3200374"/>
                  <a:pt x="3958531" y="3154179"/>
                  <a:pt x="3847318" y="3177741"/>
                </a:cubicBezTo>
                <a:cubicBezTo>
                  <a:pt x="3736105" y="3201303"/>
                  <a:pt x="3446183" y="3130530"/>
                  <a:pt x="3224009" y="3177741"/>
                </a:cubicBezTo>
                <a:cubicBezTo>
                  <a:pt x="3001835" y="3224952"/>
                  <a:pt x="2862039" y="3154892"/>
                  <a:pt x="2729661" y="3177741"/>
                </a:cubicBezTo>
                <a:cubicBezTo>
                  <a:pt x="2597283" y="3200590"/>
                  <a:pt x="2467618" y="3169908"/>
                  <a:pt x="2321287" y="3177741"/>
                </a:cubicBezTo>
                <a:cubicBezTo>
                  <a:pt x="2174956" y="3185574"/>
                  <a:pt x="2016318" y="3151850"/>
                  <a:pt x="1912912" y="3177741"/>
                </a:cubicBezTo>
                <a:cubicBezTo>
                  <a:pt x="1809506" y="3203632"/>
                  <a:pt x="1562067" y="3126449"/>
                  <a:pt x="1332590" y="3177741"/>
                </a:cubicBezTo>
                <a:cubicBezTo>
                  <a:pt x="1103113" y="3229033"/>
                  <a:pt x="913856" y="3116358"/>
                  <a:pt x="752269" y="3177741"/>
                </a:cubicBezTo>
                <a:cubicBezTo>
                  <a:pt x="590682" y="3239124"/>
                  <a:pt x="348845" y="3098763"/>
                  <a:pt x="0" y="3177741"/>
                </a:cubicBezTo>
                <a:cubicBezTo>
                  <a:pt x="-27061" y="2986365"/>
                  <a:pt x="1063" y="2855976"/>
                  <a:pt x="0" y="2711672"/>
                </a:cubicBezTo>
                <a:cubicBezTo>
                  <a:pt x="-1063" y="2567368"/>
                  <a:pt x="63219" y="2281824"/>
                  <a:pt x="0" y="2150271"/>
                </a:cubicBezTo>
                <a:cubicBezTo>
                  <a:pt x="-63219" y="2018718"/>
                  <a:pt x="14575" y="1855660"/>
                  <a:pt x="0" y="1620648"/>
                </a:cubicBezTo>
                <a:cubicBezTo>
                  <a:pt x="-14575" y="1385636"/>
                  <a:pt x="18303" y="1369557"/>
                  <a:pt x="0" y="1154579"/>
                </a:cubicBezTo>
                <a:cubicBezTo>
                  <a:pt x="-18303" y="939601"/>
                  <a:pt x="11106" y="747669"/>
                  <a:pt x="0" y="593178"/>
                </a:cubicBezTo>
                <a:cubicBezTo>
                  <a:pt x="-11106" y="438687"/>
                  <a:pt x="6652" y="152452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30982726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FF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CFB037-9DB6-8283-D515-CE0BA783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645" y="285106"/>
            <a:ext cx="3456846" cy="1325563"/>
          </a:xfrm>
        </p:spPr>
        <p:txBody>
          <a:bodyPr/>
          <a:lstStyle/>
          <a:p>
            <a:r>
              <a:rPr lang="es-MX" dirty="0"/>
              <a:t>Operaciones entre vectores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/>
              <p:nvPr/>
            </p:nvSpPr>
            <p:spPr>
              <a:xfrm>
                <a:off x="30110" y="29843"/>
                <a:ext cx="3271985" cy="9044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dirty="0"/>
                  <a:t>Escalar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MX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MX" dirty="0"/>
                  <a:t> </a:t>
                </a:r>
                <a:r>
                  <a:rPr lang="es-MX" b="1" dirty="0"/>
                  <a:t>por</a:t>
                </a:r>
                <a:r>
                  <a:rPr lang="es-MX" dirty="0"/>
                  <a:t>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=5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5(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5(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0" y="29843"/>
                <a:ext cx="3271985" cy="904415"/>
              </a:xfrm>
              <a:prstGeom prst="rect">
                <a:avLst/>
              </a:prstGeom>
              <a:blipFill>
                <a:blip r:embed="rId2"/>
                <a:stretch>
                  <a:fillRect l="-1113" t="-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85E155-8640-73BE-D73E-EA711C8805EC}"/>
                  </a:ext>
                </a:extLst>
              </p:cNvPr>
              <p:cNvSpPr txBox="1"/>
              <p:nvPr/>
            </p:nvSpPr>
            <p:spPr>
              <a:xfrm>
                <a:off x="30110" y="1041172"/>
                <a:ext cx="3728328" cy="836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Suma</a:t>
                </a:r>
                <a:r>
                  <a:rPr lang="es-MX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85E155-8640-73BE-D73E-EA711C880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0" y="1041172"/>
                <a:ext cx="3728328" cy="836832"/>
              </a:xfrm>
              <a:prstGeom prst="rect">
                <a:avLst/>
              </a:prstGeom>
              <a:blipFill>
                <a:blip r:embed="rId3"/>
                <a:stretch>
                  <a:fillRect t="-93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64960D-6FB3-3D50-0FDA-3396771CFE30}"/>
                  </a:ext>
                </a:extLst>
              </p:cNvPr>
              <p:cNvSpPr txBox="1"/>
              <p:nvPr/>
            </p:nvSpPr>
            <p:spPr>
              <a:xfrm>
                <a:off x="7819356" y="30622"/>
                <a:ext cx="4342534" cy="9044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Opuesto</a:t>
                </a:r>
                <a:r>
                  <a:rPr lang="es-MX" dirty="0"/>
                  <a:t> del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(−1)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−1(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−1(</m:t>
                                </m:r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64960D-6FB3-3D50-0FDA-3396771CF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356" y="30622"/>
                <a:ext cx="4342534" cy="904415"/>
              </a:xfrm>
              <a:prstGeom prst="rect">
                <a:avLst/>
              </a:prstGeom>
              <a:blipFill>
                <a:blip r:embed="rId4"/>
                <a:stretch>
                  <a:fillRect t="-2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6D0A07E-16AD-A04C-62E3-2062F9786E2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302095" y="482051"/>
            <a:ext cx="4517261" cy="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F04B16-8AAC-8894-4E6F-759F0FD69A10}"/>
                  </a:ext>
                </a:extLst>
              </p:cNvPr>
              <p:cNvSpPr txBox="1"/>
              <p:nvPr/>
            </p:nvSpPr>
            <p:spPr>
              <a:xfrm>
                <a:off x="6847321" y="1310936"/>
                <a:ext cx="5242141" cy="8358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Resta</a:t>
                </a:r>
                <a:r>
                  <a:rPr lang="es-MX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F04B16-8AAC-8894-4E6F-759F0FD69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321" y="1310936"/>
                <a:ext cx="5242141" cy="835870"/>
              </a:xfrm>
              <a:prstGeom prst="rect">
                <a:avLst/>
              </a:prstGeom>
              <a:blipFill>
                <a:blip r:embed="rId5"/>
                <a:stretch>
                  <a:fillRect t="-93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B111F6D-0942-A645-9FB7-339DAD5DA58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758438" y="1459588"/>
            <a:ext cx="3088883" cy="26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E78DC14-AC5C-6B9A-5A2D-94316AA1A369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9468392" y="935037"/>
            <a:ext cx="522231" cy="375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90E9B6A-D177-BEFB-915E-AEE21EDDEA2A}"/>
                  </a:ext>
                </a:extLst>
              </p:cNvPr>
              <p:cNvSpPr txBox="1"/>
              <p:nvPr/>
            </p:nvSpPr>
            <p:spPr>
              <a:xfrm>
                <a:off x="30110" y="1992409"/>
                <a:ext cx="4176208" cy="8294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Producto Punto</a:t>
                </a:r>
                <a:r>
                  <a:rPr lang="es-MX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90E9B6A-D177-BEFB-915E-AEE21EDDE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0" y="1992409"/>
                <a:ext cx="4176208" cy="829458"/>
              </a:xfrm>
              <a:prstGeom prst="rect">
                <a:avLst/>
              </a:prstGeom>
              <a:blipFill>
                <a:blip r:embed="rId6"/>
                <a:stretch>
                  <a:fillRect l="-728" t="-94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E6C9118-E399-B2F4-CA55-DB42AB6E2788}"/>
                  </a:ext>
                </a:extLst>
              </p:cNvPr>
              <p:cNvSpPr txBox="1"/>
              <p:nvPr/>
            </p:nvSpPr>
            <p:spPr>
              <a:xfrm>
                <a:off x="-40415" y="3299373"/>
                <a:ext cx="5353580" cy="9330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Magnitud </a:t>
                </a:r>
                <a:r>
                  <a:rPr lang="es-MX" dirty="0"/>
                  <a:t>de un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⃗"/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MX" b="1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ra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rad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E6C9118-E399-B2F4-CA55-DB42AB6E2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415" y="3299373"/>
                <a:ext cx="5353580" cy="933012"/>
              </a:xfrm>
              <a:prstGeom prst="rect">
                <a:avLst/>
              </a:prstGeom>
              <a:blipFill>
                <a:blip r:embed="rId7"/>
                <a:stretch>
                  <a:fillRect t="-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EB877CF-E287-41E1-9935-167FDC8527D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2118214" y="2821867"/>
            <a:ext cx="518161" cy="47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F1321FC-A8F1-5401-917B-ABC82D760248}"/>
                  </a:ext>
                </a:extLst>
              </p:cNvPr>
              <p:cNvSpPr txBox="1"/>
              <p:nvPr/>
            </p:nvSpPr>
            <p:spPr>
              <a:xfrm>
                <a:off x="4398392" y="2465175"/>
                <a:ext cx="7793608" cy="110645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b="1" dirty="0"/>
                  <a:t>Distancia entre</a:t>
                </a:r>
                <a:r>
                  <a:rPr lang="es-MX" dirty="0"/>
                  <a:t>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𝐷𝑖𝑠𝑡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i="1" dirty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𝑖𝑠𝑡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MX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 dirty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s-MX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MX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e>
                      </m:rad>
                    </m:oMath>
                  </m:oMathPara>
                </a14:m>
                <a:endParaRPr lang="es-CO" dirty="0"/>
              </a:p>
              <a:p>
                <a:endParaRPr lang="es-CO" dirty="0"/>
              </a:p>
            </p:txBody>
          </p:sp>
        </mc:Choice>
        <mc:Fallback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F1321FC-A8F1-5401-917B-ABC82D760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392" y="2465175"/>
                <a:ext cx="7793608" cy="1106457"/>
              </a:xfrm>
              <a:prstGeom prst="rect">
                <a:avLst/>
              </a:prstGeom>
              <a:blipFill>
                <a:blip r:embed="rId8"/>
                <a:stretch>
                  <a:fillRect t="-70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C4A85AD8-A3F1-EA17-E295-DAE9FF9A89E4}"/>
              </a:ext>
            </a:extLst>
          </p:cNvPr>
          <p:cNvCxnSpPr>
            <a:cxnSpLocks/>
            <a:stCxn id="22" idx="3"/>
            <a:endCxn id="34" idx="2"/>
          </p:cNvCxnSpPr>
          <p:nvPr/>
        </p:nvCxnSpPr>
        <p:spPr>
          <a:xfrm flipV="1">
            <a:off x="5313165" y="3571632"/>
            <a:ext cx="2982031" cy="194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882FBCDF-DF09-5169-4210-6A22956DFD22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 flipH="1">
            <a:off x="8295196" y="2146806"/>
            <a:ext cx="1173196" cy="318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95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B05398F-E788-015B-E126-1FC01673E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3572"/>
            <a:ext cx="12192000" cy="511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01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15162</TotalTime>
  <Words>2715</Words>
  <Application>Microsoft Office PowerPoint</Application>
  <PresentationFormat>Panorámica</PresentationFormat>
  <Paragraphs>448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Operaciones entre vectores</vt:lpstr>
      <vt:lpstr>Operaciones entre vectores</vt:lpstr>
      <vt:lpstr>Operaciones entre vectores</vt:lpstr>
      <vt:lpstr>Operaciones entre vectores</vt:lpstr>
      <vt:lpstr>Operaciones entre vectores</vt:lpstr>
      <vt:lpstr>Operaciones entre vectores</vt:lpstr>
      <vt:lpstr>Operaciones entre vectores</vt:lpstr>
      <vt:lpstr>Presentación de PowerPoint</vt:lpstr>
      <vt:lpstr>Operaciones entre vectores</vt:lpstr>
      <vt:lpstr>Operaciones entre vectores</vt:lpstr>
      <vt:lpstr>Operaciones entre vectores</vt:lpstr>
      <vt:lpstr>Espacio generado por un sólo vector (diferente del vector cero)</vt:lpstr>
      <vt:lpstr>Espacio generado por dos vectores (linealmente) independientes</vt:lpstr>
      <vt:lpstr>Distancia mínima de un punto u ⃗  a la recta generada por v ⃗</vt:lpstr>
      <vt:lpstr>Distancia mínima de un punto u ⃗  a la recta generada por v ⃗</vt:lpstr>
      <vt:lpstr>Distancia mínima de un punto u ⃗  a la recta generada por v ⃗</vt:lpstr>
      <vt:lpstr>Distancia mínima usando derivadas</vt:lpstr>
      <vt:lpstr>Distancia mínima usando el producto punto</vt:lpstr>
      <vt:lpstr>Distancia mínima usando el producto punto</vt:lpstr>
      <vt:lpstr>Distancia mínima usando el producto punto</vt:lpstr>
      <vt:lpstr>Proyección de u sobre v</vt:lpstr>
      <vt:lpstr>Proyección de u sobre v</vt:lpstr>
      <vt:lpstr>Presentación de PowerPoint</vt:lpstr>
      <vt:lpstr>Proyección ortogonal de u sobre Gen(v_1,v_2)</vt:lpstr>
      <vt:lpstr>Coordenadas de u sobre Gen(v_1,v_2)</vt:lpstr>
      <vt:lpstr>Coordenadas de u sobre Gen(v_1,v_2)</vt:lpstr>
      <vt:lpstr>Coordenadas de u sobre Gen(v_1,v_2)</vt:lpstr>
      <vt:lpstr>Coordenadas de u sobre Gen(v_1,v_2)</vt:lpstr>
      <vt:lpstr>Presentación de PowerPoint</vt:lpstr>
      <vt:lpstr>Coordenadas de u sobre Gen(v_1,…,v_n)</vt:lpstr>
      <vt:lpstr>Coordenadas de u sobre Gen(v_1,v_2)   cuando {v_1,v_2} es ortogonal</vt:lpstr>
      <vt:lpstr>Coordenadas de u sobre Gen(v_1,v_2,…,v_n)   cuando {v_1,v_2,…,v_n} es ortogonal</vt:lpstr>
      <vt:lpstr>Presentación de PowerPoint</vt:lpstr>
      <vt:lpstr>Coordenadas de u ⃗ sobre Gen(v ⃗_1,…,v ⃗_n)</vt:lpstr>
      <vt:lpstr>Lasso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Munoz</dc:creator>
  <cp:lastModifiedBy>Gerardo Munoz</cp:lastModifiedBy>
  <cp:revision>56</cp:revision>
  <dcterms:created xsi:type="dcterms:W3CDTF">2020-06-28T02:53:30Z</dcterms:created>
  <dcterms:modified xsi:type="dcterms:W3CDTF">2022-08-22T02:52:41Z</dcterms:modified>
</cp:coreProperties>
</file>