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8" r:id="rId4"/>
    <p:sldId id="276" r:id="rId5"/>
    <p:sldId id="277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75" r:id="rId14"/>
    <p:sldId id="261" r:id="rId15"/>
    <p:sldId id="262" r:id="rId16"/>
    <p:sldId id="263" r:id="rId17"/>
    <p:sldId id="273" r:id="rId18"/>
    <p:sldId id="264" r:id="rId19"/>
    <p:sldId id="265" r:id="rId20"/>
    <p:sldId id="266" r:id="rId21"/>
    <p:sldId id="267" r:id="rId22"/>
    <p:sldId id="268" r:id="rId23"/>
    <p:sldId id="269" r:id="rId24"/>
    <p:sldId id="284" r:id="rId25"/>
    <p:sldId id="288" r:id="rId26"/>
    <p:sldId id="292" r:id="rId27"/>
    <p:sldId id="258" r:id="rId28"/>
    <p:sldId id="293" r:id="rId29"/>
    <p:sldId id="294" r:id="rId30"/>
    <p:sldId id="295" r:id="rId31"/>
    <p:sldId id="259" r:id="rId32"/>
    <p:sldId id="296" r:id="rId33"/>
    <p:sldId id="297" r:id="rId34"/>
    <p:sldId id="298" r:id="rId35"/>
    <p:sldId id="299" r:id="rId36"/>
    <p:sldId id="290" r:id="rId37"/>
    <p:sldId id="291" r:id="rId38"/>
    <p:sldId id="274" r:id="rId39"/>
    <p:sldId id="289" r:id="rId4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ardo Munoz" initials="GM" lastIdx="1" clrIdx="0">
    <p:extLst>
      <p:ext uri="{19B8F6BF-5375-455C-9EA6-DF929625EA0E}">
        <p15:presenceInfo xmlns:p15="http://schemas.microsoft.com/office/powerpoint/2012/main" userId="f5f206c20cb40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7F1"/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BB2DE-4655-43D8-A4EA-ACDB00AE9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2E6A6-56EF-4E81-809B-418371FB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5D051-F4F4-4D5D-B908-805F02BA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6271D-F37A-4C63-B88D-5F61D7CA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08150-2E3B-4B76-8307-24C3948F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98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10B2A-9B24-48A6-97F7-8ABCC45C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F1B80C-4E0C-45BA-83A1-27962C97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A755E-5533-4053-A787-35A3ABDB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5C519-4609-44D7-A95D-A3B62D9B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A9AC-7820-4965-B08E-4FF2F14B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0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96832F-E1E2-4E5A-882D-B2D960FB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A21CCC-3F35-41CC-A88E-A5DF8A35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4019F-23E3-4C70-B4A6-4F874D73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E95B2-7EEB-4CF4-BAA2-A4EDB88A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D58C6-4E12-4FEA-B04E-3F6AEE6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1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69F69-410F-4EBD-8E08-C86EE038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06C8A-241F-47B9-BBC8-FADDCEC5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FF674-D9C4-49DB-9C0F-6961F6FE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6AD31-203D-4FA9-A74E-08380285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7C03D-29EB-4CDA-A518-0261EB22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42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BAF70-63E8-4B0E-97B6-535C4A07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381766-9822-43E3-AA65-848230B3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E066B-7BE4-496A-BA5F-4564D5FF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6E497-17E4-4AB7-A493-FB5638DB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F5900-CD02-476F-B3B9-B8D3424A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7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BAC0A-A948-4E93-9CF2-F01E1C7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A3229-AFAB-4740-B48E-D5FB8F5E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B3F803-897C-4C4D-BB1B-AB419A134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067C90-08CC-4E24-9977-5E08743F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41EAFB-7ADD-46A7-BAF7-417229E4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2D607-A0F6-4FEC-9824-EE633006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04842-150F-4786-AE88-4E84D04C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B83437-1995-4640-B29A-04B2270F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433337-AF31-4C25-803A-F9F389AB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6EA1AF-08A9-4D42-92D9-7FF3CE2E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F7B065-D7A6-4E0F-BC3F-8470D5E5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3F4D48-218F-42F6-BA1A-9C1B9393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EEB9C6-4E0B-45FD-AA36-576D4DD3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E4E540-7ACB-48E3-97C1-E8968C08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350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2A086-A4E4-46E6-A26F-31F0F499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93B3CB-6ECC-45CE-810C-EE8A3008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76E712-E04E-461B-B559-99DD9CC1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4B3B1E-E399-4886-944A-2DF49378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358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22FC26-6784-48D0-AB03-19A4D8B4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E41C70-410D-42E7-AA20-15D66C67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809DC7-0509-4FE4-B4B8-C71735EC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40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D1081-89B9-4CBE-9155-1D3C475B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EFFF9-62D0-4D93-BDD7-48432D08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5DE935-F350-4228-A37A-CD5E06093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861507-0943-48E0-B79B-9968AB7B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42CCF-5E7B-4C1C-A69A-3814D4F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594C6C-3573-4699-9BE0-96133B5C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09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F65ED-CAE7-4C4C-A6A2-1E1FE9EE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274583-48B4-42B6-8939-B655C542E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AAEC5B-1AA4-40AA-B395-9A71DF67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4B9CBA-A7F5-4DA4-B877-2A13B13B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814D1D-36CA-4A2D-BE90-81B110BF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7F97B1-44E0-4784-A07D-955E898C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94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0CEEA1-FDDB-4147-BA19-3C0C4145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47B37-5873-4ABD-8446-34FF873F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03C72-C32C-46AC-BB54-30DAD57CA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3B5E-6984-4242-8318-3D491973610C}" type="datetimeFigureOut">
              <a:rPr lang="es-CO" smtClean="0"/>
              <a:t>15/04/2021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720FB-EC89-4F1C-83FD-A7008F2D4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BB8D3-5BA9-44F8-9EC6-3F0C92593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8A4E-D44B-42C9-9DD9-04594DAC78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38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100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100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39.png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70.png"/><Relationship Id="rId7" Type="http://schemas.openxmlformats.org/officeDocument/2006/relationships/image" Target="../media/image1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101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70.png"/><Relationship Id="rId7" Type="http://schemas.openxmlformats.org/officeDocument/2006/relationships/image" Target="../media/image5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39.png"/><Relationship Id="rId4" Type="http://schemas.openxmlformats.org/officeDocument/2006/relationships/image" Target="../media/image120.png"/><Relationship Id="rId9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30.png"/><Relationship Id="rId7" Type="http://schemas.openxmlformats.org/officeDocument/2006/relationships/image" Target="../media/image1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10.png"/><Relationship Id="rId4" Type="http://schemas.openxmlformats.org/officeDocument/2006/relationships/image" Target="../media/image39.png"/><Relationship Id="rId9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30.png"/><Relationship Id="rId7" Type="http://schemas.openxmlformats.org/officeDocument/2006/relationships/image" Target="../media/image1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10.png"/><Relationship Id="rId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9.png"/><Relationship Id="rId9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380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9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BF946FA-489C-4E5A-99D2-0BA578D233BB}"/>
              </a:ext>
            </a:extLst>
          </p:cNvPr>
          <p:cNvCxnSpPr/>
          <p:nvPr/>
        </p:nvCxnSpPr>
        <p:spPr>
          <a:xfrm flipV="1">
            <a:off x="6648994" y="-52251"/>
            <a:ext cx="0" cy="5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696000" y="2709000"/>
                <a:ext cx="288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09000"/>
                <a:ext cx="28800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/>
          <p:nvPr/>
        </p:nvCxnSpPr>
        <p:spPr>
          <a:xfrm>
            <a:off x="8976000" y="1269000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8976000" y="909000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4D26313-3E30-4569-8C53-8F3F8AA41326}"/>
              </a:ext>
            </a:extLst>
          </p:cNvPr>
          <p:cNvCxnSpPr/>
          <p:nvPr/>
        </p:nvCxnSpPr>
        <p:spPr>
          <a:xfrm flipV="1">
            <a:off x="8976000" y="2709000"/>
            <a:ext cx="108000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B3719DC-17EE-4CD9-9CD2-975C8DD5D5F6}"/>
              </a:ext>
            </a:extLst>
          </p:cNvPr>
          <p:cNvCxnSpPr>
            <a:cxnSpLocks/>
          </p:cNvCxnSpPr>
          <p:nvPr/>
        </p:nvCxnSpPr>
        <p:spPr>
          <a:xfrm flipH="1" flipV="1">
            <a:off x="8256000" y="3069000"/>
            <a:ext cx="7200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91EE14F-02DF-4705-8117-1F04C2052E8A}"/>
              </a:ext>
            </a:extLst>
          </p:cNvPr>
          <p:cNvCxnSpPr>
            <a:cxnSpLocks/>
          </p:cNvCxnSpPr>
          <p:nvPr/>
        </p:nvCxnSpPr>
        <p:spPr>
          <a:xfrm flipH="1">
            <a:off x="8616000" y="3429000"/>
            <a:ext cx="36000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9696000" y="2349000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000" y="2349000"/>
                <a:ext cx="386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7896000" y="270900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00" y="2709000"/>
                <a:ext cx="97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A259F05-C344-4C88-AEB9-F4E9AB47DAD7}"/>
                  </a:ext>
                </a:extLst>
              </p:cNvPr>
              <p:cNvSpPr txBox="1"/>
              <p:nvPr/>
            </p:nvSpPr>
            <p:spPr>
              <a:xfrm>
                <a:off x="7896000" y="3789000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A259F05-C344-4C88-AEB9-F4E9AB47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00" y="3789000"/>
                <a:ext cx="10789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4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Resta de dos vectores (versión geométrica)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3517011" y="1196013"/>
                <a:ext cx="54986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>
                    <a:latin typeface="Cambria Math" panose="02040503050406030204" pitchFamily="18" charset="0"/>
                  </a:rPr>
                  <a:t>Al restar se suma el opuesto</a:t>
                </a:r>
                <a:endParaRPr lang="es-CO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011" y="1196013"/>
                <a:ext cx="5498652" cy="1200329"/>
              </a:xfrm>
              <a:prstGeom prst="rect">
                <a:avLst/>
              </a:prstGeom>
              <a:blipFill>
                <a:blip r:embed="rId4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/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DFE51CD2-D031-4111-AD23-0227B6BC4AD2}"/>
              </a:ext>
            </a:extLst>
          </p:cNvPr>
          <p:cNvSpPr/>
          <p:nvPr/>
        </p:nvSpPr>
        <p:spPr>
          <a:xfrm>
            <a:off x="7829632" y="5223927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A4982F3-723F-4D8A-9F8B-9F0FF84C78DF}"/>
              </a:ext>
            </a:extLst>
          </p:cNvPr>
          <p:cNvSpPr/>
          <p:nvPr/>
        </p:nvSpPr>
        <p:spPr>
          <a:xfrm>
            <a:off x="5348368" y="515549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463CF7C-6C45-4BFF-8DE8-8AFA6E4A8EFB}"/>
              </a:ext>
            </a:extLst>
          </p:cNvPr>
          <p:cNvSpPr/>
          <p:nvPr/>
        </p:nvSpPr>
        <p:spPr>
          <a:xfrm>
            <a:off x="7818853" y="521966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0.05093 L -0.00078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59 -0.06157 L -0.00079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DC167D8E-C255-49C2-8E4E-354972A758E3}"/>
              </a:ext>
            </a:extLst>
          </p:cNvPr>
          <p:cNvSpPr/>
          <p:nvPr/>
        </p:nvSpPr>
        <p:spPr>
          <a:xfrm>
            <a:off x="4203031" y="5897695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5052789-E2C9-410D-9EE7-A4D657F940AA}"/>
              </a:ext>
            </a:extLst>
          </p:cNvPr>
          <p:cNvSpPr/>
          <p:nvPr/>
        </p:nvSpPr>
        <p:spPr>
          <a:xfrm>
            <a:off x="7123779" y="4806832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Resta de dos vectores (versión geométrica)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3517011" y="1196013"/>
                <a:ext cx="549865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>
                    <a:latin typeface="Cambria Math" panose="02040503050406030204" pitchFamily="18" charset="0"/>
                  </a:rPr>
                  <a:t>Al restar se suma el opuesto</a:t>
                </a:r>
                <a:endParaRPr lang="es-CO" sz="2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pPr algn="ctr"/>
                <a:r>
                  <a:rPr lang="es-CO" sz="2400" b="0" dirty="0"/>
                  <a:t>La resta no es conmutativa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pPr algn="ctr"/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011" y="1196013"/>
                <a:ext cx="5498652" cy="1938992"/>
              </a:xfrm>
              <a:prstGeom prst="rect">
                <a:avLst/>
              </a:prstGeom>
              <a:blipFill>
                <a:blip r:embed="rId4"/>
                <a:stretch>
                  <a:fillRect t="-25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/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DA4982F3-723F-4D8A-9F8B-9F0FF84C78DF}"/>
              </a:ext>
            </a:extLst>
          </p:cNvPr>
          <p:cNvSpPr/>
          <p:nvPr/>
        </p:nvSpPr>
        <p:spPr>
          <a:xfrm>
            <a:off x="5316284" y="515549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2D8C3E2-DE91-4E1D-8223-E703D737C8F1}"/>
              </a:ext>
            </a:extLst>
          </p:cNvPr>
          <p:cNvSpPr/>
          <p:nvPr/>
        </p:nvSpPr>
        <p:spPr>
          <a:xfrm>
            <a:off x="7834895" y="5219667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E47F55-38BE-47B6-B605-226550834B6A}"/>
                  </a:ext>
                </a:extLst>
              </p:cNvPr>
              <p:cNvSpPr txBox="1"/>
              <p:nvPr/>
            </p:nvSpPr>
            <p:spPr>
              <a:xfrm>
                <a:off x="4213895" y="565141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E47F55-38BE-47B6-B605-226550834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95" y="5651410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329FE8B2-B418-47CD-AAEE-543108056A2E}"/>
              </a:ext>
            </a:extLst>
          </p:cNvPr>
          <p:cNvSpPr/>
          <p:nvPr/>
        </p:nvSpPr>
        <p:spPr>
          <a:xfrm>
            <a:off x="4177295" y="58934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59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1 -0.10787 L 6.25E-7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19 0.10695 L -0.0007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>
            <a:extLst>
              <a:ext uri="{FF2B5EF4-FFF2-40B4-BE49-F238E27FC236}">
                <a16:creationId xmlns:a16="http://schemas.microsoft.com/office/drawing/2014/main" id="{DC167D8E-C255-49C2-8E4E-354972A758E3}"/>
              </a:ext>
            </a:extLst>
          </p:cNvPr>
          <p:cNvSpPr/>
          <p:nvPr/>
        </p:nvSpPr>
        <p:spPr>
          <a:xfrm>
            <a:off x="4203031" y="5897695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5052789-E2C9-410D-9EE7-A4D657F940AA}"/>
              </a:ext>
            </a:extLst>
          </p:cNvPr>
          <p:cNvSpPr/>
          <p:nvPr/>
        </p:nvSpPr>
        <p:spPr>
          <a:xfrm>
            <a:off x="7813590" y="5223927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Resta de dos vectores (versión geométrica)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3517011" y="1196013"/>
                <a:ext cx="549865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>
                    <a:latin typeface="Cambria Math" panose="02040503050406030204" pitchFamily="18" charset="0"/>
                  </a:rPr>
                  <a:t>Al restar se suma el opuesto</a:t>
                </a:r>
                <a:endParaRPr lang="es-CO" sz="2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pPr algn="ctr"/>
                <a:r>
                  <a:rPr lang="es-CO" sz="2400" b="0" dirty="0"/>
                  <a:t>La resta no es conmutativa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+(−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b="0" dirty="0"/>
              </a:p>
              <a:p>
                <a:pPr algn="ctr"/>
                <a:r>
                  <a:rPr lang="es-CO" sz="2400" dirty="0"/>
                  <a:t>Pero la resta sí es </a:t>
                </a:r>
                <a:r>
                  <a:rPr lang="es-CO" sz="2400" dirty="0" err="1"/>
                  <a:t>anti-conmutativa</a:t>
                </a:r>
                <a:endParaRPr lang="es-CO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s-CO" sz="2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2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dirty="0"/>
              </a:p>
              <a:p>
                <a:pPr algn="ctr"/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011" y="1196013"/>
                <a:ext cx="5498652" cy="2677656"/>
              </a:xfrm>
              <a:prstGeom prst="rect">
                <a:avLst/>
              </a:prstGeom>
              <a:blipFill>
                <a:blip r:embed="rId4"/>
                <a:stretch>
                  <a:fillRect t="-18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096958" y="4818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/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4D8770-F9C8-44A9-A7D4-0C30EADA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95" y="4977641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DA4982F3-723F-4D8A-9F8B-9F0FF84C78DF}"/>
              </a:ext>
            </a:extLst>
          </p:cNvPr>
          <p:cNvSpPr/>
          <p:nvPr/>
        </p:nvSpPr>
        <p:spPr>
          <a:xfrm>
            <a:off x="5316284" y="515549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2D8C3E2-DE91-4E1D-8223-E703D737C8F1}"/>
              </a:ext>
            </a:extLst>
          </p:cNvPr>
          <p:cNvSpPr/>
          <p:nvPr/>
        </p:nvSpPr>
        <p:spPr>
          <a:xfrm>
            <a:off x="7834895" y="5219667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E47F55-38BE-47B6-B605-226550834B6A}"/>
                  </a:ext>
                </a:extLst>
              </p:cNvPr>
              <p:cNvSpPr txBox="1"/>
              <p:nvPr/>
            </p:nvSpPr>
            <p:spPr>
              <a:xfrm>
                <a:off x="4213895" y="565141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9E47F55-38BE-47B6-B605-226550834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95" y="5651410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329FE8B2-B418-47CD-AAEE-543108056A2E}"/>
              </a:ext>
            </a:extLst>
          </p:cNvPr>
          <p:cNvSpPr/>
          <p:nvPr/>
        </p:nvSpPr>
        <p:spPr>
          <a:xfrm>
            <a:off x="4177295" y="58934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38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39 -0.05694 L 6.25E-7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2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7 0.04375 L -0.0007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019833" y="1548939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33" y="1548939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14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4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7967455-C503-4AC2-97CA-E8FB89E79DB5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7967455-C503-4AC2-97CA-E8FB89E7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1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0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D2A0C7C9-AFD6-4761-9847-E65D36A59B84}"/>
              </a:ext>
            </a:extLst>
          </p:cNvPr>
          <p:cNvSpPr/>
          <p:nvPr/>
        </p:nvSpPr>
        <p:spPr>
          <a:xfrm>
            <a:off x="5337086" y="260954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/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blipFill>
                <a:blip r:embed="rId1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DC4E31E-336A-43CD-AFDF-2C0195C3CB90}"/>
              </a:ext>
            </a:extLst>
          </p:cNvPr>
          <p:cNvCxnSpPr>
            <a:cxnSpLocks/>
          </p:cNvCxnSpPr>
          <p:nvPr/>
        </p:nvCxnSpPr>
        <p:spPr>
          <a:xfrm>
            <a:off x="5363248" y="268860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9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Vectores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16927"/>
                <a:ext cx="97991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b="0" dirty="0"/>
                  <a:t>Geométricamente hablando,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400" b="0" dirty="0"/>
                  <a:t>es una posición respecto al origen</a:t>
                </a:r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16927"/>
                <a:ext cx="9799128" cy="830997"/>
              </a:xfrm>
              <a:prstGeom prst="rect">
                <a:avLst/>
              </a:prstGeom>
              <a:blipFill>
                <a:blip r:embed="rId5"/>
                <a:stretch>
                  <a:fillRect l="-933" t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4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41 0.10671 L -0.0007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D2A0C7C9-AFD6-4761-9847-E65D36A59B84}"/>
              </a:ext>
            </a:extLst>
          </p:cNvPr>
          <p:cNvSpPr/>
          <p:nvPr/>
        </p:nvSpPr>
        <p:spPr>
          <a:xfrm>
            <a:off x="5337086" y="260954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/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blipFill>
                <a:blip r:embed="rId1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DC4E31E-336A-43CD-AFDF-2C0195C3CB90}"/>
              </a:ext>
            </a:extLst>
          </p:cNvPr>
          <p:cNvCxnSpPr>
            <a:cxnSpLocks/>
          </p:cNvCxnSpPr>
          <p:nvPr/>
        </p:nvCxnSpPr>
        <p:spPr>
          <a:xfrm>
            <a:off x="5363248" y="268860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9F5B232E-26FC-44AB-A987-CBD1F48A655F}"/>
              </a:ext>
            </a:extLst>
          </p:cNvPr>
          <p:cNvSpPr/>
          <p:nvPr/>
        </p:nvSpPr>
        <p:spPr>
          <a:xfrm>
            <a:off x="4968597" y="37150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/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A33F8B6-7518-462B-BE7F-B86990D05654}"/>
              </a:ext>
            </a:extLst>
          </p:cNvPr>
          <p:cNvCxnSpPr>
            <a:cxnSpLocks/>
          </p:cNvCxnSpPr>
          <p:nvPr/>
        </p:nvCxnSpPr>
        <p:spPr>
          <a:xfrm flipH="1">
            <a:off x="5022053" y="2691432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D2A0C7C9-AFD6-4761-9847-E65D36A59B84}"/>
              </a:ext>
            </a:extLst>
          </p:cNvPr>
          <p:cNvSpPr/>
          <p:nvPr/>
        </p:nvSpPr>
        <p:spPr>
          <a:xfrm>
            <a:off x="5337086" y="260954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/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blipFill>
                <a:blip r:embed="rId1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DC4E31E-336A-43CD-AFDF-2C0195C3CB90}"/>
              </a:ext>
            </a:extLst>
          </p:cNvPr>
          <p:cNvCxnSpPr>
            <a:cxnSpLocks/>
          </p:cNvCxnSpPr>
          <p:nvPr/>
        </p:nvCxnSpPr>
        <p:spPr>
          <a:xfrm>
            <a:off x="5363248" y="268860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9F5B232E-26FC-44AB-A987-CBD1F48A655F}"/>
              </a:ext>
            </a:extLst>
          </p:cNvPr>
          <p:cNvSpPr/>
          <p:nvPr/>
        </p:nvSpPr>
        <p:spPr>
          <a:xfrm>
            <a:off x="4968597" y="37150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/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A33F8B6-7518-462B-BE7F-B86990D05654}"/>
              </a:ext>
            </a:extLst>
          </p:cNvPr>
          <p:cNvCxnSpPr>
            <a:cxnSpLocks/>
          </p:cNvCxnSpPr>
          <p:nvPr/>
        </p:nvCxnSpPr>
        <p:spPr>
          <a:xfrm flipH="1">
            <a:off x="5022053" y="2691432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276AA522-08DA-4EC4-A165-DA5AE4679F57}"/>
              </a:ext>
            </a:extLst>
          </p:cNvPr>
          <p:cNvSpPr/>
          <p:nvPr/>
        </p:nvSpPr>
        <p:spPr>
          <a:xfrm>
            <a:off x="4600108" y="477953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CD3E1D88-20D5-4643-A59E-049DD6B39A77}"/>
                  </a:ext>
                </a:extLst>
              </p:cNvPr>
              <p:cNvSpPr txBox="1"/>
              <p:nvPr/>
            </p:nvSpPr>
            <p:spPr>
              <a:xfrm>
                <a:off x="2742878" y="4601562"/>
                <a:ext cx="2019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CD3E1D88-20D5-4643-A59E-049DD6B3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78" y="4601562"/>
                <a:ext cx="20198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B923CBF-1D15-44E2-8F64-3841FFDAC08C}"/>
              </a:ext>
            </a:extLst>
          </p:cNvPr>
          <p:cNvCxnSpPr>
            <a:cxnSpLocks/>
          </p:cNvCxnSpPr>
          <p:nvPr/>
        </p:nvCxnSpPr>
        <p:spPr>
          <a:xfrm flipH="1">
            <a:off x="4653564" y="3755957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81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/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657619-A8BA-421D-9A63-111BEE200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38" y="3805259"/>
                <a:ext cx="5811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>
            <a:extLst>
              <a:ext uri="{FF2B5EF4-FFF2-40B4-BE49-F238E27FC236}">
                <a16:creationId xmlns:a16="http://schemas.microsoft.com/office/drawing/2014/main" id="{54698431-95E4-4D07-8410-151FDD74969C}"/>
              </a:ext>
            </a:extLst>
          </p:cNvPr>
          <p:cNvSpPr/>
          <p:nvPr/>
        </p:nvSpPr>
        <p:spPr>
          <a:xfrm>
            <a:off x="8198850" y="410248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6ACBAB-5BA6-4E0D-8411-DB7275CD523C}"/>
              </a:ext>
            </a:extLst>
          </p:cNvPr>
          <p:cNvSpPr/>
          <p:nvPr/>
        </p:nvSpPr>
        <p:spPr>
          <a:xfrm>
            <a:off x="7470188" y="37167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/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39FB148-8282-4747-A760-6A09A557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62" y="3279435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 r="-49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>
            <a:extLst>
              <a:ext uri="{FF2B5EF4-FFF2-40B4-BE49-F238E27FC236}">
                <a16:creationId xmlns:a16="http://schemas.microsoft.com/office/drawing/2014/main" id="{A81DA65F-A3F7-4E3A-95E7-ABF9275F37CE}"/>
              </a:ext>
            </a:extLst>
          </p:cNvPr>
          <p:cNvSpPr/>
          <p:nvPr/>
        </p:nvSpPr>
        <p:spPr>
          <a:xfrm>
            <a:off x="6770101" y="337382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/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0D18C85-4ACF-435C-9C01-9AA0865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337" y="2936535"/>
                <a:ext cx="977728" cy="369332"/>
              </a:xfrm>
              <a:prstGeom prst="rect">
                <a:avLst/>
              </a:prstGeom>
              <a:blipFill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98F049BF-0925-4BBF-A34E-B2AC37C17606}"/>
              </a:ext>
            </a:extLst>
          </p:cNvPr>
          <p:cNvSpPr/>
          <p:nvPr/>
        </p:nvSpPr>
        <p:spPr>
          <a:xfrm>
            <a:off x="6087713" y="297803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/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4C88F4-2CD1-4760-9FFA-1D76FF04B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49" y="2540750"/>
                <a:ext cx="977728" cy="369332"/>
              </a:xfrm>
              <a:prstGeom prst="rect">
                <a:avLst/>
              </a:prstGeom>
              <a:blipFill>
                <a:blip r:embed="rId10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CB5312-8E54-47FD-97C9-94E5AFF6F43B}"/>
              </a:ext>
            </a:extLst>
          </p:cNvPr>
          <p:cNvCxnSpPr>
            <a:cxnSpLocks/>
          </p:cNvCxnSpPr>
          <p:nvPr/>
        </p:nvCxnSpPr>
        <p:spPr>
          <a:xfrm flipV="1">
            <a:off x="6113874" y="4844955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F66CD4B-5BFC-46AF-A673-50D919192EB2}"/>
              </a:ext>
            </a:extLst>
          </p:cNvPr>
          <p:cNvCxnSpPr>
            <a:cxnSpLocks/>
          </p:cNvCxnSpPr>
          <p:nvPr/>
        </p:nvCxnSpPr>
        <p:spPr>
          <a:xfrm>
            <a:off x="7546890" y="3794077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67198ED-8E8D-4A4E-8A78-19D54B5077F0}"/>
              </a:ext>
            </a:extLst>
          </p:cNvPr>
          <p:cNvCxnSpPr>
            <a:cxnSpLocks/>
          </p:cNvCxnSpPr>
          <p:nvPr/>
        </p:nvCxnSpPr>
        <p:spPr>
          <a:xfrm flipV="1">
            <a:off x="7151104" y="4162567"/>
            <a:ext cx="1064526" cy="7233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E0FA86-446B-4C5C-BEFC-6883561E8594}"/>
              </a:ext>
            </a:extLst>
          </p:cNvPr>
          <p:cNvCxnSpPr>
            <a:cxnSpLocks/>
          </p:cNvCxnSpPr>
          <p:nvPr/>
        </p:nvCxnSpPr>
        <p:spPr>
          <a:xfrm>
            <a:off x="6796263" y="3411940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24F9A95-809C-40C2-BA02-72542A789A3D}"/>
              </a:ext>
            </a:extLst>
          </p:cNvPr>
          <p:cNvCxnSpPr>
            <a:cxnSpLocks/>
          </p:cNvCxnSpPr>
          <p:nvPr/>
        </p:nvCxnSpPr>
        <p:spPr>
          <a:xfrm>
            <a:off x="6113875" y="305709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D2A0C7C9-AFD6-4761-9847-E65D36A59B84}"/>
              </a:ext>
            </a:extLst>
          </p:cNvPr>
          <p:cNvSpPr/>
          <p:nvPr/>
        </p:nvSpPr>
        <p:spPr>
          <a:xfrm>
            <a:off x="5337086" y="260954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/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AC0F3A-2069-4EBC-9BF1-6D78E059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322" y="2172260"/>
                <a:ext cx="977728" cy="369332"/>
              </a:xfrm>
              <a:prstGeom prst="rect">
                <a:avLst/>
              </a:prstGeom>
              <a:blipFill>
                <a:blip r:embed="rId1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DC4E31E-336A-43CD-AFDF-2C0195C3CB90}"/>
              </a:ext>
            </a:extLst>
          </p:cNvPr>
          <p:cNvCxnSpPr>
            <a:cxnSpLocks/>
          </p:cNvCxnSpPr>
          <p:nvPr/>
        </p:nvCxnSpPr>
        <p:spPr>
          <a:xfrm>
            <a:off x="5363248" y="2688608"/>
            <a:ext cx="709684" cy="3548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9F5B232E-26FC-44AB-A987-CBD1F48A655F}"/>
              </a:ext>
            </a:extLst>
          </p:cNvPr>
          <p:cNvSpPr/>
          <p:nvPr/>
        </p:nvSpPr>
        <p:spPr>
          <a:xfrm>
            <a:off x="4968597" y="37150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/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BE3EE7F-4F35-43A2-B34A-73BC01C8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02" y="3496093"/>
                <a:ext cx="19831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A33F8B6-7518-462B-BE7F-B86990D05654}"/>
              </a:ext>
            </a:extLst>
          </p:cNvPr>
          <p:cNvCxnSpPr>
            <a:cxnSpLocks/>
          </p:cNvCxnSpPr>
          <p:nvPr/>
        </p:nvCxnSpPr>
        <p:spPr>
          <a:xfrm flipH="1">
            <a:off x="5022053" y="2691432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276AA522-08DA-4EC4-A165-DA5AE4679F57}"/>
              </a:ext>
            </a:extLst>
          </p:cNvPr>
          <p:cNvSpPr/>
          <p:nvPr/>
        </p:nvSpPr>
        <p:spPr>
          <a:xfrm>
            <a:off x="4600108" y="477953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CD3E1D88-20D5-4643-A59E-049DD6B39A77}"/>
                  </a:ext>
                </a:extLst>
              </p:cNvPr>
              <p:cNvSpPr txBox="1"/>
              <p:nvPr/>
            </p:nvSpPr>
            <p:spPr>
              <a:xfrm>
                <a:off x="2742878" y="4601562"/>
                <a:ext cx="2019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CD3E1D88-20D5-4643-A59E-049DD6B3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78" y="4601562"/>
                <a:ext cx="20198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B923CBF-1D15-44E2-8F64-3841FFDAC08C}"/>
              </a:ext>
            </a:extLst>
          </p:cNvPr>
          <p:cNvCxnSpPr>
            <a:cxnSpLocks/>
          </p:cNvCxnSpPr>
          <p:nvPr/>
        </p:nvCxnSpPr>
        <p:spPr>
          <a:xfrm flipH="1">
            <a:off x="4653564" y="3755957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EEA9CCFB-7C9E-44EA-8F86-D9B1E95C7E29}"/>
              </a:ext>
            </a:extLst>
          </p:cNvPr>
          <p:cNvSpPr/>
          <p:nvPr/>
        </p:nvSpPr>
        <p:spPr>
          <a:xfrm>
            <a:off x="4231618" y="5898655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7E1C5E1-A203-48DF-A664-F6F610AE01D1}"/>
                  </a:ext>
                </a:extLst>
              </p:cNvPr>
              <p:cNvSpPr txBox="1"/>
              <p:nvPr/>
            </p:nvSpPr>
            <p:spPr>
              <a:xfrm>
                <a:off x="2374388" y="5720678"/>
                <a:ext cx="2019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7E1C5E1-A203-48DF-A664-F6F610AE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388" y="5720678"/>
                <a:ext cx="20198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2677E31-66D5-4A43-BB59-8E96E3D44C05}"/>
              </a:ext>
            </a:extLst>
          </p:cNvPr>
          <p:cNvCxnSpPr>
            <a:cxnSpLocks/>
          </p:cNvCxnSpPr>
          <p:nvPr/>
        </p:nvCxnSpPr>
        <p:spPr>
          <a:xfrm flipH="1">
            <a:off x="4285074" y="4875073"/>
            <a:ext cx="374995" cy="11162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08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Combinación lineal de vectores</a:t>
            </a:r>
            <a:br>
              <a:rPr lang="es-CO" dirty="0"/>
            </a:br>
            <a:r>
              <a:rPr lang="es-CO" dirty="0"/>
              <a:t>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027" y="1658122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/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DF9C4EA-096F-427E-93DF-E0FFF3B4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83" y="4184786"/>
                <a:ext cx="10789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0C5857B3-21EA-4E7F-85C4-5C1DAB214686}"/>
              </a:ext>
            </a:extLst>
          </p:cNvPr>
          <p:cNvSpPr/>
          <p:nvPr/>
        </p:nvSpPr>
        <p:spPr>
          <a:xfrm>
            <a:off x="6389171" y="4480286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EA9CCFB-7C9E-44EA-8F86-D9B1E95C7E29}"/>
              </a:ext>
            </a:extLst>
          </p:cNvPr>
          <p:cNvSpPr/>
          <p:nvPr/>
        </p:nvSpPr>
        <p:spPr>
          <a:xfrm>
            <a:off x="4231618" y="5898655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7E1C5E1-A203-48DF-A664-F6F610AE01D1}"/>
                  </a:ext>
                </a:extLst>
              </p:cNvPr>
              <p:cNvSpPr txBox="1"/>
              <p:nvPr/>
            </p:nvSpPr>
            <p:spPr>
              <a:xfrm>
                <a:off x="2374388" y="5720678"/>
                <a:ext cx="2019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7E1C5E1-A203-48DF-A664-F6F610AE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388" y="5720678"/>
                <a:ext cx="20198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27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4FE1BD-4DE5-4952-BF3E-005CFA3B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250C73-E0C1-43FA-93EC-F5CC3DC1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Comprobar analíticamente (es decir, haciendo las operaciones) las versiones geométricas presentadas anteriormente (no hay que entregar estas comprobaciones. Pero si surge alguna pregunta, no dude en enviarla)</a:t>
            </a:r>
          </a:p>
        </p:txBody>
      </p:sp>
    </p:spTree>
    <p:extLst>
      <p:ext uri="{BB962C8B-B14F-4D97-AF65-F5344CB8AC3E}">
        <p14:creationId xmlns:p14="http://schemas.microsoft.com/office/powerpoint/2010/main" val="304167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E12A0-C579-44F6-ACDC-E3EAAD22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905" y="333041"/>
            <a:ext cx="11193379" cy="1325563"/>
          </a:xfrm>
        </p:spPr>
        <p:txBody>
          <a:bodyPr/>
          <a:lstStyle/>
          <a:p>
            <a:pPr algn="ctr"/>
            <a:r>
              <a:rPr lang="es-CO" dirty="0"/>
              <a:t>Con </a:t>
            </a:r>
            <a:r>
              <a:rPr lang="es-CO" u="sng" dirty="0"/>
              <a:t>un sólo l-pivote</a:t>
            </a:r>
            <a:r>
              <a:rPr lang="es-CO" dirty="0"/>
              <a:t>, </a:t>
            </a:r>
            <a:br>
              <a:rPr lang="es-CO" dirty="0"/>
            </a:br>
            <a:r>
              <a:rPr lang="es-CO" dirty="0"/>
              <a:t>el espacio columna es una </a:t>
            </a:r>
            <a:r>
              <a:rPr lang="es-CO" u="sng" dirty="0"/>
              <a:t>recta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A177199-6869-4D9E-9654-D596F8280C1E}"/>
              </a:ext>
            </a:extLst>
          </p:cNvPr>
          <p:cNvGrpSpPr/>
          <p:nvPr/>
        </p:nvGrpSpPr>
        <p:grpSpPr>
          <a:xfrm>
            <a:off x="289048" y="2101516"/>
            <a:ext cx="8322937" cy="581925"/>
            <a:chOff x="497304" y="1796716"/>
            <a:chExt cx="8322937" cy="581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63AB298-9AE0-406C-8E89-14CE400C7636}"/>
                    </a:ext>
                  </a:extLst>
                </p:cNvPr>
                <p:cNvSpPr txBox="1"/>
                <p:nvPr/>
              </p:nvSpPr>
              <p:spPr>
                <a:xfrm>
                  <a:off x="497304" y="1824387"/>
                  <a:ext cx="8322937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 dirty="0"/>
                    <a:t>,   </a:t>
                  </a:r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𝐶𝑜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s-CO" dirty="0"/>
                    <a:t>  es una recta 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s-CO" dirty="0"/>
                    <a:t>, que pasa por el origen.</a:t>
                  </a:r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63AB298-9AE0-406C-8E89-14CE400C7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04" y="1824387"/>
                  <a:ext cx="8322937" cy="554254"/>
                </a:xfrm>
                <a:prstGeom prst="rect">
                  <a:avLst/>
                </a:prstGeom>
                <a:blipFill>
                  <a:blip r:embed="rId4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3DF4E8E-D385-4445-9A6B-43791A976A62}"/>
                </a:ext>
              </a:extLst>
            </p:cNvPr>
            <p:cNvSpPr/>
            <p:nvPr/>
          </p:nvSpPr>
          <p:spPr>
            <a:xfrm>
              <a:off x="2309188" y="1812758"/>
              <a:ext cx="256674" cy="3208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D1305ED-86CD-4345-9508-F321B29635E2}"/>
                </a:ext>
              </a:extLst>
            </p:cNvPr>
            <p:cNvSpPr/>
            <p:nvPr/>
          </p:nvSpPr>
          <p:spPr>
            <a:xfrm>
              <a:off x="1009778" y="1796716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ED1B5B7-A00D-4B4A-951F-8470955454BA}"/>
              </a:ext>
            </a:extLst>
          </p:cNvPr>
          <p:cNvCxnSpPr>
            <a:cxnSpLocks/>
          </p:cNvCxnSpPr>
          <p:nvPr/>
        </p:nvCxnSpPr>
        <p:spPr>
          <a:xfrm>
            <a:off x="8983579" y="1636295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C8FE65C-4F97-46A4-9661-76EBA45F7E77}"/>
              </a:ext>
            </a:extLst>
          </p:cNvPr>
          <p:cNvCxnSpPr>
            <a:cxnSpLocks/>
          </p:cNvCxnSpPr>
          <p:nvPr/>
        </p:nvCxnSpPr>
        <p:spPr>
          <a:xfrm flipH="1">
            <a:off x="8614610" y="2711116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58CC2649-63C6-484C-967B-7DF377086B9B}"/>
              </a:ext>
            </a:extLst>
          </p:cNvPr>
          <p:cNvSpPr/>
          <p:nvPr/>
        </p:nvSpPr>
        <p:spPr>
          <a:xfrm>
            <a:off x="9272336" y="1957137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728DEA2-E896-445A-BD3A-C248F0ACE160}"/>
              </a:ext>
            </a:extLst>
          </p:cNvPr>
          <p:cNvCxnSpPr>
            <a:cxnSpLocks/>
          </p:cNvCxnSpPr>
          <p:nvPr/>
        </p:nvCxnSpPr>
        <p:spPr>
          <a:xfrm flipV="1">
            <a:off x="8855242" y="775552"/>
            <a:ext cx="1138990" cy="21601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/>
              <p:nvPr/>
            </p:nvSpPr>
            <p:spPr>
              <a:xfrm>
                <a:off x="9288380" y="1828801"/>
                <a:ext cx="59215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80" y="1828801"/>
                <a:ext cx="592150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76F26F-B4A1-47D5-B5D5-8AE3737049DD}"/>
                  </a:ext>
                </a:extLst>
              </p:cNvPr>
              <p:cNvSpPr txBox="1"/>
              <p:nvPr/>
            </p:nvSpPr>
            <p:spPr>
              <a:xfrm rot="17969563">
                <a:off x="9192127" y="825985"/>
                <a:ext cx="994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76F26F-B4A1-47D5-B5D5-8AE373704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9563">
                <a:off x="9192127" y="825985"/>
                <a:ext cx="99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CD99E2B6-D7FC-43BC-8245-7C80C57C4EC4}"/>
              </a:ext>
            </a:extLst>
          </p:cNvPr>
          <p:cNvGrpSpPr/>
          <p:nvPr/>
        </p:nvGrpSpPr>
        <p:grpSpPr>
          <a:xfrm>
            <a:off x="289048" y="4989678"/>
            <a:ext cx="8090181" cy="834156"/>
            <a:chOff x="497304" y="1813341"/>
            <a:chExt cx="8090181" cy="8341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53D5F4E5-AC65-4F02-9C44-4A51FA595B51}"/>
                    </a:ext>
                  </a:extLst>
                </p:cNvPr>
                <p:cNvSpPr txBox="1"/>
                <p:nvPr/>
              </p:nvSpPr>
              <p:spPr>
                <a:xfrm>
                  <a:off x="497304" y="1824387"/>
                  <a:ext cx="8090181" cy="823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 dirty="0"/>
                    <a:t>,   </a:t>
                  </a:r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𝐶𝑜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s-CO" dirty="0"/>
                    <a:t>  es una recta 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s-CO" dirty="0"/>
                    <a:t>, que pasa por el origen.</a:t>
                  </a:r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53D5F4E5-AC65-4F02-9C44-4A51FA595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04" y="1824387"/>
                  <a:ext cx="8090181" cy="823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282B8D7-59CF-463F-B282-D46B35B9BFAA}"/>
                </a:ext>
              </a:extLst>
            </p:cNvPr>
            <p:cNvSpPr/>
            <p:nvPr/>
          </p:nvSpPr>
          <p:spPr>
            <a:xfrm>
              <a:off x="2342440" y="1829383"/>
              <a:ext cx="256674" cy="3208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74F3B06-DC72-4887-8CA8-8223AAE85FDC}"/>
                </a:ext>
              </a:extLst>
            </p:cNvPr>
            <p:cNvSpPr/>
            <p:nvPr/>
          </p:nvSpPr>
          <p:spPr>
            <a:xfrm>
              <a:off x="1043030" y="1813341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E6B04E-787E-4BC2-8741-3A2B9A63ADEF}"/>
              </a:ext>
            </a:extLst>
          </p:cNvPr>
          <p:cNvCxnSpPr>
            <a:cxnSpLocks/>
          </p:cNvCxnSpPr>
          <p:nvPr/>
        </p:nvCxnSpPr>
        <p:spPr>
          <a:xfrm>
            <a:off x="8983579" y="4507832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423D9E4-2CA0-4CC3-9B27-2815998557D2}"/>
              </a:ext>
            </a:extLst>
          </p:cNvPr>
          <p:cNvCxnSpPr>
            <a:cxnSpLocks/>
          </p:cNvCxnSpPr>
          <p:nvPr/>
        </p:nvCxnSpPr>
        <p:spPr>
          <a:xfrm flipH="1">
            <a:off x="8614610" y="5582653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F539261-6A2A-4C7C-AC92-19E6689951D2}"/>
              </a:ext>
            </a:extLst>
          </p:cNvPr>
          <p:cNvSpPr/>
          <p:nvPr/>
        </p:nvSpPr>
        <p:spPr>
          <a:xfrm>
            <a:off x="9897978" y="4812632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476AA7E-6686-411E-901B-2EAD2AC52197}"/>
              </a:ext>
            </a:extLst>
          </p:cNvPr>
          <p:cNvCxnSpPr>
            <a:cxnSpLocks/>
          </p:cNvCxnSpPr>
          <p:nvPr/>
        </p:nvCxnSpPr>
        <p:spPr>
          <a:xfrm flipV="1">
            <a:off x="8518358" y="3689684"/>
            <a:ext cx="2951747" cy="22458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9AA356B-C14A-4DF3-828A-195B79070919}"/>
                  </a:ext>
                </a:extLst>
              </p:cNvPr>
              <p:cNvSpPr txBox="1"/>
              <p:nvPr/>
            </p:nvSpPr>
            <p:spPr>
              <a:xfrm>
                <a:off x="9496927" y="4090738"/>
                <a:ext cx="64716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9AA356B-C14A-4DF3-828A-195B7907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927" y="4090738"/>
                <a:ext cx="647165" cy="8249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59C8EE0-A974-47C0-8AF9-A46F8DC246EE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5438274"/>
            <a:ext cx="866274" cy="86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B6EF846-4A72-4AD0-87DC-8C94134485F4}"/>
              </a:ext>
            </a:extLst>
          </p:cNvPr>
          <p:cNvCxnSpPr>
            <a:cxnSpLocks/>
          </p:cNvCxnSpPr>
          <p:nvPr/>
        </p:nvCxnSpPr>
        <p:spPr>
          <a:xfrm>
            <a:off x="9673389" y="5614737"/>
            <a:ext cx="336884" cy="3071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F97191C-35BC-4BD2-9C14-47048F1A7107}"/>
              </a:ext>
            </a:extLst>
          </p:cNvPr>
          <p:cNvCxnSpPr>
            <a:cxnSpLocks/>
          </p:cNvCxnSpPr>
          <p:nvPr/>
        </p:nvCxnSpPr>
        <p:spPr>
          <a:xfrm>
            <a:off x="9288379" y="5927558"/>
            <a:ext cx="7058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26D26E2-7ADA-429D-818F-1AD18CCD9E3E}"/>
              </a:ext>
            </a:extLst>
          </p:cNvPr>
          <p:cNvCxnSpPr>
            <a:cxnSpLocks/>
          </p:cNvCxnSpPr>
          <p:nvPr/>
        </p:nvCxnSpPr>
        <p:spPr>
          <a:xfrm flipV="1">
            <a:off x="9970168" y="4844715"/>
            <a:ext cx="0" cy="1130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ECE2FA2-E723-49B8-98D0-1EE402BD75B0}"/>
              </a:ext>
            </a:extLst>
          </p:cNvPr>
          <p:cNvSpPr txBox="1"/>
          <p:nvPr/>
        </p:nvSpPr>
        <p:spPr>
          <a:xfrm>
            <a:off x="9031706" y="5791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89671F9-BE2D-44C0-8D5A-760C736737AA}"/>
              </a:ext>
            </a:extLst>
          </p:cNvPr>
          <p:cNvSpPr txBox="1"/>
          <p:nvPr/>
        </p:nvSpPr>
        <p:spPr>
          <a:xfrm>
            <a:off x="9593180" y="5293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C2918F4-D3A3-43DB-A435-219C851E9300}"/>
              </a:ext>
            </a:extLst>
          </p:cNvPr>
          <p:cNvSpPr txBox="1"/>
          <p:nvPr/>
        </p:nvSpPr>
        <p:spPr>
          <a:xfrm>
            <a:off x="8646696" y="4283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6656251-81C9-46AC-8A83-73AF7F268ED5}"/>
              </a:ext>
            </a:extLst>
          </p:cNvPr>
          <p:cNvSpPr txBox="1"/>
          <p:nvPr/>
        </p:nvSpPr>
        <p:spPr>
          <a:xfrm>
            <a:off x="9224211" y="2807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1DAEA6-D0A1-472E-A8EC-8ABD0B462451}"/>
              </a:ext>
            </a:extLst>
          </p:cNvPr>
          <p:cNvSpPr txBox="1"/>
          <p:nvPr/>
        </p:nvSpPr>
        <p:spPr>
          <a:xfrm>
            <a:off x="8662738" y="1796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A0F6B021-4C2C-4313-9FCB-A3F4EBD4320F}"/>
                  </a:ext>
                </a:extLst>
              </p:cNvPr>
              <p:cNvSpPr txBox="1"/>
              <p:nvPr/>
            </p:nvSpPr>
            <p:spPr>
              <a:xfrm rot="19226411">
                <a:off x="10411325" y="3713563"/>
                <a:ext cx="994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A0F6B021-4C2C-4313-9FCB-A3F4EBD4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26411">
                <a:off x="10411325" y="3713563"/>
                <a:ext cx="9946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24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48958-06F9-4A54-AA16-6165ED450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Espacio generado por</a:t>
            </a:r>
            <a:br>
              <a:rPr lang="es-CO" dirty="0"/>
            </a:br>
            <a:r>
              <a:rPr lang="es-CO" dirty="0"/>
              <a:t>2 vectores 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FF630-3742-44C2-9E88-A4BF419B1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2536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82326B21-0C02-4865-9AF3-F0A2BBF7F836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2859D2B-6F2A-42C9-8792-CD492D8D4D5D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2859D2B-6F2A-42C9-8792-CD492D8D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>
            <a:extLst>
              <a:ext uri="{FF2B5EF4-FFF2-40B4-BE49-F238E27FC236}">
                <a16:creationId xmlns:a16="http://schemas.microsoft.com/office/drawing/2014/main" id="{6F262E0C-0C50-442F-A6E1-316CC6964F63}"/>
              </a:ext>
            </a:extLst>
          </p:cNvPr>
          <p:cNvSpPr/>
          <p:nvPr/>
        </p:nvSpPr>
        <p:spPr>
          <a:xfrm>
            <a:off x="3735977" y="3741091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E933C3-C1AB-45C5-875F-B321C2DC65C7}"/>
                  </a:ext>
                </a:extLst>
              </p:cNvPr>
              <p:cNvSpPr txBox="1"/>
              <p:nvPr/>
            </p:nvSpPr>
            <p:spPr>
              <a:xfrm flipH="1">
                <a:off x="3739232" y="3835785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E933C3-C1AB-45C5-875F-B321C2DC6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39232" y="3835785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7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77CAB9B-DC3A-4989-ADC0-F87C867E19FA}"/>
              </a:ext>
            </a:extLst>
          </p:cNvPr>
          <p:cNvSpPr/>
          <p:nvPr/>
        </p:nvSpPr>
        <p:spPr>
          <a:xfrm>
            <a:off x="3735977" y="3741091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3739232" y="3835785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39232" y="3835785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93339B63-4D82-42B0-B504-2768333DE522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D88F8A4-2BF4-4778-B648-8B531970F0C1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D88F8A4-2BF4-4778-B648-8B531970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3569414" y="4019375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69414" y="4019375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8D7ACCF-10C8-4827-AF81-EBA7A58558F4}"/>
                  </a:ext>
                </a:extLst>
              </p:cNvPr>
              <p:cNvSpPr txBox="1"/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8D7ACCF-10C8-4827-AF81-EBA7A5855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DE01D8AC-68BF-4400-A2C2-458C384E7920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37D34FB-3257-4668-B6D2-15B51AE79132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5068E4E-D13E-4C02-80EE-EF90D9310D8D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5068E4E-D13E-4C02-80EE-EF90D9310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2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Suma de dos vectores (versión geométrica)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4656000" y="1163928"/>
                <a:ext cx="288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000" y="1163928"/>
                <a:ext cx="28800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3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0.05093 L -0.00078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77CAB9B-DC3A-4989-ADC0-F87C867E19FA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3980899" y="4039361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80899" y="4039361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EEE7697-60A7-4272-B374-134E7F42EFC5}"/>
                  </a:ext>
                </a:extLst>
              </p:cNvPr>
              <p:cNvSpPr txBox="1"/>
              <p:nvPr/>
            </p:nvSpPr>
            <p:spPr>
              <a:xfrm flipH="1">
                <a:off x="3268284" y="660366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EEE7697-60A7-4272-B374-134E7F42E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68284" y="660366"/>
                <a:ext cx="294690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1084EA-32A9-4981-8453-599B9A646139}"/>
                  </a:ext>
                </a:extLst>
              </p:cNvPr>
              <p:cNvSpPr txBox="1"/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21084EA-32A9-4981-8453-599B9A64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>
            <a:extLst>
              <a:ext uri="{FF2B5EF4-FFF2-40B4-BE49-F238E27FC236}">
                <a16:creationId xmlns:a16="http://schemas.microsoft.com/office/drawing/2014/main" id="{471421BC-051A-4277-B9EF-F88260AA9D6D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CE74E5B-B9F0-4A32-88AD-ABAC2250A010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CE74E5B-B9F0-4A32-88AD-ABAC2250A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73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77CAB9B-DC3A-4989-ADC0-F87C867E19FA}"/>
              </a:ext>
            </a:extLst>
          </p:cNvPr>
          <p:cNvSpPr/>
          <p:nvPr/>
        </p:nvSpPr>
        <p:spPr>
          <a:xfrm>
            <a:off x="5200077" y="17167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/>
              <p:nvPr/>
            </p:nvSpPr>
            <p:spPr>
              <a:xfrm flipH="1">
                <a:off x="2687801" y="1139716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87801" y="1139716"/>
                <a:ext cx="294690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/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45091" y="396153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45091" y="3961539"/>
                <a:ext cx="8817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4E258DED-2416-4811-AECF-87F4209BEF9D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9943CA3-6988-4A1A-BE43-B4F9DC6FC53C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231D3D8-717D-4A1F-9FB0-0F09326DBEF2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231D3D8-717D-4A1F-9FB0-0F09326D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706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A77CAB9B-DC3A-4989-ADC0-F87C867E19FA}"/>
              </a:ext>
            </a:extLst>
          </p:cNvPr>
          <p:cNvSpPr/>
          <p:nvPr/>
        </p:nvSpPr>
        <p:spPr>
          <a:xfrm>
            <a:off x="5200077" y="17167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/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5D68D09-86D8-4335-B8E9-E2EAC181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/>
              <p:nvPr/>
            </p:nvSpPr>
            <p:spPr>
              <a:xfrm flipH="1">
                <a:off x="6031085" y="132114"/>
                <a:ext cx="234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0" dirty="0"/>
                  <a:t>{1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31085" y="132114"/>
                <a:ext cx="2340708" cy="369332"/>
              </a:xfrm>
              <a:prstGeom prst="rect">
                <a:avLst/>
              </a:prstGeom>
              <a:blipFill>
                <a:blip r:embed="rId4"/>
                <a:stretch>
                  <a:fillRect l="-2083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/>
              <p:nvPr/>
            </p:nvSpPr>
            <p:spPr>
              <a:xfrm flipH="1">
                <a:off x="2687801" y="1139716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87801" y="1139716"/>
                <a:ext cx="294690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/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4742" y="1254034"/>
                <a:ext cx="311671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A9C32F6-EE3F-4C4A-AA0B-4DC34A4B5662}"/>
              </a:ext>
            </a:extLst>
          </p:cNvPr>
          <p:cNvCxnSpPr>
            <a:cxnSpLocks/>
          </p:cNvCxnSpPr>
          <p:nvPr/>
        </p:nvCxnSpPr>
        <p:spPr>
          <a:xfrm flipV="1">
            <a:off x="2513278" y="404949"/>
            <a:ext cx="3727269" cy="5403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45091" y="396153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45091" y="3961539"/>
                <a:ext cx="8817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4E258DED-2416-4811-AECF-87F4209BEF9D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5243CA6-6F77-4A3F-B4C3-03EF26A9635C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4590B8E-2C2E-4CCC-B9B6-2062FA9166BA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4590B8E-2C2E-4CCC-B9B6-2062FA916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16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/>
              <p:nvPr/>
            </p:nvSpPr>
            <p:spPr>
              <a:xfrm flipH="1">
                <a:off x="5246034" y="41231"/>
                <a:ext cx="234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0" dirty="0"/>
                  <a:t>{1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6034" y="41231"/>
                <a:ext cx="2340708" cy="369332"/>
              </a:xfrm>
              <a:prstGeom prst="rect">
                <a:avLst/>
              </a:prstGeom>
              <a:blipFill>
                <a:blip r:embed="rId3"/>
                <a:stretch>
                  <a:fillRect l="-2344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/>
              <p:nvPr/>
            </p:nvSpPr>
            <p:spPr>
              <a:xfrm flipH="1">
                <a:off x="2763347" y="914400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914400"/>
                <a:ext cx="294690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/>
              <p:nvPr/>
            </p:nvSpPr>
            <p:spPr>
              <a:xfrm flipH="1">
                <a:off x="7219775" y="1777596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19775" y="1777596"/>
                <a:ext cx="31167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2F1463AD-302B-4D4D-A415-C8D8789F3559}"/>
              </a:ext>
            </a:extLst>
          </p:cNvPr>
          <p:cNvSpPr/>
          <p:nvPr/>
        </p:nvSpPr>
        <p:spPr>
          <a:xfrm>
            <a:off x="7716857" y="23632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E52572-09D1-483C-A6EA-4D1DB647D324}"/>
                  </a:ext>
                </a:extLst>
              </p:cNvPr>
              <p:cNvSpPr txBox="1"/>
              <p:nvPr/>
            </p:nvSpPr>
            <p:spPr>
              <a:xfrm flipH="1">
                <a:off x="7681446" y="219495"/>
                <a:ext cx="130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E52572-09D1-483C-A6EA-4D1DB647D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81446" y="219495"/>
                <a:ext cx="13055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16BD7C19-8C31-47B6-AF13-D459C80A6AAB}"/>
              </a:ext>
            </a:extLst>
          </p:cNvPr>
          <p:cNvSpPr/>
          <p:nvPr/>
        </p:nvSpPr>
        <p:spPr>
          <a:xfrm>
            <a:off x="5200077" y="17167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22DC206-8465-4E45-A5B4-C38414C0E7C5}"/>
                  </a:ext>
                </a:extLst>
              </p:cNvPr>
              <p:cNvSpPr txBox="1"/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22DC206-8465-4E45-A5B4-C38414C0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DD2F34E-957A-4423-8CF4-0BB2A98B8536}"/>
              </a:ext>
            </a:extLst>
          </p:cNvPr>
          <p:cNvCxnSpPr>
            <a:cxnSpLocks/>
          </p:cNvCxnSpPr>
          <p:nvPr/>
        </p:nvCxnSpPr>
        <p:spPr>
          <a:xfrm flipV="1">
            <a:off x="2513278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F4F1449-C12C-417C-B322-1889A4CA04AD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CDCCCD0-9FAE-4E87-BC18-6A1819279D89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C8925F5-C003-4C42-AF81-42FFC3D78A98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C8925F5-C003-4C42-AF81-42FFC3D78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229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/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/>
          <p:nvPr/>
        </p:nvCxnSpPr>
        <p:spPr>
          <a:xfrm flipV="1">
            <a:off x="809897" y="1593669"/>
            <a:ext cx="7014754" cy="401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/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B861B49-B762-4786-AB42-D5EB86F8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3106784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/>
              <p:nvPr/>
            </p:nvSpPr>
            <p:spPr>
              <a:xfrm flipH="1">
                <a:off x="5246034" y="41231"/>
                <a:ext cx="234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0" dirty="0"/>
                  <a:t>{1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025458B-D999-46FF-8500-BA97E1E5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6034" y="41231"/>
                <a:ext cx="2340708" cy="369332"/>
              </a:xfrm>
              <a:prstGeom prst="rect">
                <a:avLst/>
              </a:prstGeom>
              <a:blipFill>
                <a:blip r:embed="rId3"/>
                <a:stretch>
                  <a:fillRect l="-2344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313984" y="232955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16968" y="2449683"/>
                <a:ext cx="8817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/>
              <p:nvPr/>
            </p:nvSpPr>
            <p:spPr>
              <a:xfrm flipH="1">
                <a:off x="2763347" y="914400"/>
                <a:ext cx="29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Gen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1A75E45-7633-4A1B-8FEF-FDEAE587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63347" y="914400"/>
                <a:ext cx="294690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/>
              <p:nvPr/>
            </p:nvSpPr>
            <p:spPr>
              <a:xfrm flipH="1">
                <a:off x="7219775" y="1777596"/>
                <a:ext cx="3116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Gen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27924DA-0551-4399-8825-31B9369B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19775" y="1777596"/>
                <a:ext cx="31167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2F1463AD-302B-4D4D-A415-C8D8789F3559}"/>
              </a:ext>
            </a:extLst>
          </p:cNvPr>
          <p:cNvSpPr/>
          <p:nvPr/>
        </p:nvSpPr>
        <p:spPr>
          <a:xfrm>
            <a:off x="7716857" y="23632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E52572-09D1-483C-A6EA-4D1DB647D324}"/>
                  </a:ext>
                </a:extLst>
              </p:cNvPr>
              <p:cNvSpPr txBox="1"/>
              <p:nvPr/>
            </p:nvSpPr>
            <p:spPr>
              <a:xfrm flipH="1">
                <a:off x="7681446" y="219495"/>
                <a:ext cx="130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FE52572-09D1-483C-A6EA-4D1DB647D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81446" y="219495"/>
                <a:ext cx="13055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7FF1C63-4398-45AC-A644-F7C2E0B0D6FE}"/>
                  </a:ext>
                </a:extLst>
              </p:cNvPr>
              <p:cNvSpPr txBox="1"/>
              <p:nvPr/>
            </p:nvSpPr>
            <p:spPr>
              <a:xfrm flipH="1">
                <a:off x="4847619" y="4624769"/>
                <a:ext cx="234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0" dirty="0"/>
                  <a:t>{2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7FF1C63-4398-45AC-A644-F7C2E0B0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7619" y="4624769"/>
                <a:ext cx="2340708" cy="369332"/>
              </a:xfrm>
              <a:prstGeom prst="rect">
                <a:avLst/>
              </a:prstGeom>
              <a:blipFill>
                <a:blip r:embed="rId9"/>
                <a:stretch>
                  <a:fillRect l="-2083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8923DA2-14D2-4EDC-9350-A0AB578413E9}"/>
              </a:ext>
            </a:extLst>
          </p:cNvPr>
          <p:cNvCxnSpPr>
            <a:cxnSpLocks/>
          </p:cNvCxnSpPr>
          <p:nvPr/>
        </p:nvCxnSpPr>
        <p:spPr>
          <a:xfrm flipV="1">
            <a:off x="4191658" y="210798"/>
            <a:ext cx="3727269" cy="5403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16BD7C19-8C31-47B6-AF13-D459C80A6AAB}"/>
              </a:ext>
            </a:extLst>
          </p:cNvPr>
          <p:cNvSpPr/>
          <p:nvPr/>
        </p:nvSpPr>
        <p:spPr>
          <a:xfrm>
            <a:off x="5200077" y="17167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22DC206-8465-4E45-A5B4-C38414C0E7C5}"/>
                  </a:ext>
                </a:extLst>
              </p:cNvPr>
              <p:cNvSpPr txBox="1"/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22DC206-8465-4E45-A5B4-C38414C0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0732" y="1757869"/>
                <a:ext cx="102062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DD2F34E-957A-4423-8CF4-0BB2A98B8536}"/>
              </a:ext>
            </a:extLst>
          </p:cNvPr>
          <p:cNvCxnSpPr>
            <a:cxnSpLocks/>
          </p:cNvCxnSpPr>
          <p:nvPr/>
        </p:nvCxnSpPr>
        <p:spPr>
          <a:xfrm flipV="1">
            <a:off x="2513278" y="404949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F4F1449-C12C-417C-B322-1889A4CA04AD}"/>
              </a:ext>
            </a:extLst>
          </p:cNvPr>
          <p:cNvSpPr/>
          <p:nvPr/>
        </p:nvSpPr>
        <p:spPr>
          <a:xfrm>
            <a:off x="3772037" y="379368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C5C7377-10A6-49D1-B093-CA6ECFF0A13D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463E7DA-04BC-4509-A6B9-56B20C28AB76}"/>
                  </a:ext>
                </a:extLst>
              </p:cNvPr>
              <p:cNvSpPr txBox="1"/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463E7DA-04BC-4509-A6B9-56B20C28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135" y="4911791"/>
                <a:ext cx="881744" cy="4047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61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8B6A83-E85D-4D37-8206-0D22CE58536F}"/>
              </a:ext>
            </a:extLst>
          </p:cNvPr>
          <p:cNvCxnSpPr>
            <a:cxnSpLocks/>
          </p:cNvCxnSpPr>
          <p:nvPr/>
        </p:nvCxnSpPr>
        <p:spPr>
          <a:xfrm>
            <a:off x="1301931" y="803365"/>
            <a:ext cx="0" cy="525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ECF4E6-1E23-415E-9D9B-5486FD62DEE4}"/>
              </a:ext>
            </a:extLst>
          </p:cNvPr>
          <p:cNvCxnSpPr>
            <a:cxnSpLocks/>
          </p:cNvCxnSpPr>
          <p:nvPr/>
        </p:nvCxnSpPr>
        <p:spPr>
          <a:xfrm>
            <a:off x="509451" y="5316583"/>
            <a:ext cx="1043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D85D953-E087-4753-91CA-FF28688365CA}"/>
              </a:ext>
            </a:extLst>
          </p:cNvPr>
          <p:cNvCxnSpPr>
            <a:cxnSpLocks/>
          </p:cNvCxnSpPr>
          <p:nvPr/>
        </p:nvCxnSpPr>
        <p:spPr>
          <a:xfrm flipV="1">
            <a:off x="809897" y="196733"/>
            <a:ext cx="9526595" cy="5407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9365BC-C1BE-4432-BEC8-2E6985A24698}"/>
              </a:ext>
            </a:extLst>
          </p:cNvPr>
          <p:cNvCxnSpPr>
            <a:cxnSpLocks/>
          </p:cNvCxnSpPr>
          <p:nvPr/>
        </p:nvCxnSpPr>
        <p:spPr>
          <a:xfrm flipV="1">
            <a:off x="963925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6668D8C-2CFD-4589-89A7-2184623EC597}"/>
              </a:ext>
            </a:extLst>
          </p:cNvPr>
          <p:cNvSpPr/>
          <p:nvPr/>
        </p:nvSpPr>
        <p:spPr>
          <a:xfrm>
            <a:off x="2647422" y="3155770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CB62759-15A7-47DA-897D-11BE8B04B7F4}"/>
              </a:ext>
            </a:extLst>
          </p:cNvPr>
          <p:cNvSpPr/>
          <p:nvPr/>
        </p:nvSpPr>
        <p:spPr>
          <a:xfrm>
            <a:off x="6078349" y="250570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/>
              <p:nvPr/>
            </p:nvSpPr>
            <p:spPr>
              <a:xfrm flipH="1">
                <a:off x="2139789" y="2920665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335A0DF-8396-4E2B-B6B9-8D35FB7D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39789" y="2920665"/>
                <a:ext cx="8817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/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0C934D4-CD40-4BC9-8F3D-B38C1FD7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66366" y="3867549"/>
                <a:ext cx="8817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8923DA2-14D2-4EDC-9350-A0AB578413E9}"/>
              </a:ext>
            </a:extLst>
          </p:cNvPr>
          <p:cNvCxnSpPr>
            <a:cxnSpLocks/>
          </p:cNvCxnSpPr>
          <p:nvPr/>
        </p:nvCxnSpPr>
        <p:spPr>
          <a:xfrm flipV="1">
            <a:off x="3859635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DD2F34E-957A-4423-8CF4-0BB2A98B8536}"/>
              </a:ext>
            </a:extLst>
          </p:cNvPr>
          <p:cNvCxnSpPr>
            <a:cxnSpLocks/>
          </p:cNvCxnSpPr>
          <p:nvPr/>
        </p:nvCxnSpPr>
        <p:spPr>
          <a:xfrm flipV="1">
            <a:off x="2411780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F4F1449-C12C-417C-B322-1889A4CA04AD}"/>
              </a:ext>
            </a:extLst>
          </p:cNvPr>
          <p:cNvSpPr/>
          <p:nvPr/>
        </p:nvSpPr>
        <p:spPr>
          <a:xfrm>
            <a:off x="3705988" y="3848133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0990660-D3B7-42FC-98C0-E270A9DDAA0F}"/>
              </a:ext>
            </a:extLst>
          </p:cNvPr>
          <p:cNvCxnSpPr>
            <a:cxnSpLocks/>
          </p:cNvCxnSpPr>
          <p:nvPr/>
        </p:nvCxnSpPr>
        <p:spPr>
          <a:xfrm flipV="1">
            <a:off x="1253496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62C12A8-507A-4148-A2FF-DBB1F7BC5703}"/>
              </a:ext>
            </a:extLst>
          </p:cNvPr>
          <p:cNvCxnSpPr>
            <a:cxnSpLocks/>
          </p:cNvCxnSpPr>
          <p:nvPr/>
        </p:nvCxnSpPr>
        <p:spPr>
          <a:xfrm flipV="1">
            <a:off x="1543067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7B0D92D-41A1-4800-B469-D0B367C6AB4E}"/>
              </a:ext>
            </a:extLst>
          </p:cNvPr>
          <p:cNvCxnSpPr>
            <a:cxnSpLocks/>
          </p:cNvCxnSpPr>
          <p:nvPr/>
        </p:nvCxnSpPr>
        <p:spPr>
          <a:xfrm flipV="1">
            <a:off x="1832638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C44C42E-F747-431B-8D14-EF386F2B811C}"/>
              </a:ext>
            </a:extLst>
          </p:cNvPr>
          <p:cNvCxnSpPr>
            <a:cxnSpLocks/>
          </p:cNvCxnSpPr>
          <p:nvPr/>
        </p:nvCxnSpPr>
        <p:spPr>
          <a:xfrm flipV="1">
            <a:off x="2122209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1EF7DCB-95B7-4C14-8B5C-7F16E2472CBA}"/>
              </a:ext>
            </a:extLst>
          </p:cNvPr>
          <p:cNvCxnSpPr>
            <a:cxnSpLocks/>
          </p:cNvCxnSpPr>
          <p:nvPr/>
        </p:nvCxnSpPr>
        <p:spPr>
          <a:xfrm flipV="1">
            <a:off x="2701351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3956B06-2AE6-4F4F-B708-D6B8C9C6AB34}"/>
              </a:ext>
            </a:extLst>
          </p:cNvPr>
          <p:cNvCxnSpPr>
            <a:cxnSpLocks/>
          </p:cNvCxnSpPr>
          <p:nvPr/>
        </p:nvCxnSpPr>
        <p:spPr>
          <a:xfrm flipV="1">
            <a:off x="2990922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FE57091-2465-4C7E-A147-425AB0EB2162}"/>
              </a:ext>
            </a:extLst>
          </p:cNvPr>
          <p:cNvCxnSpPr>
            <a:cxnSpLocks/>
          </p:cNvCxnSpPr>
          <p:nvPr/>
        </p:nvCxnSpPr>
        <p:spPr>
          <a:xfrm flipV="1">
            <a:off x="3280493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FA1F100-59AB-442B-BC46-FAD5FDAAD90B}"/>
              </a:ext>
            </a:extLst>
          </p:cNvPr>
          <p:cNvCxnSpPr>
            <a:cxnSpLocks/>
          </p:cNvCxnSpPr>
          <p:nvPr/>
        </p:nvCxnSpPr>
        <p:spPr>
          <a:xfrm flipV="1">
            <a:off x="3570064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ECCCF16-ACE9-4AA5-BC67-93D229543186}"/>
              </a:ext>
            </a:extLst>
          </p:cNvPr>
          <p:cNvCxnSpPr>
            <a:cxnSpLocks/>
          </p:cNvCxnSpPr>
          <p:nvPr/>
        </p:nvCxnSpPr>
        <p:spPr>
          <a:xfrm flipV="1">
            <a:off x="4149206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BA0547A-9770-4992-B902-2BAF88963606}"/>
              </a:ext>
            </a:extLst>
          </p:cNvPr>
          <p:cNvCxnSpPr>
            <a:cxnSpLocks/>
          </p:cNvCxnSpPr>
          <p:nvPr/>
        </p:nvCxnSpPr>
        <p:spPr>
          <a:xfrm flipV="1">
            <a:off x="4438777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7FE948F-1388-4ADA-BB7D-5ACABF2FF478}"/>
              </a:ext>
            </a:extLst>
          </p:cNvPr>
          <p:cNvCxnSpPr>
            <a:cxnSpLocks/>
          </p:cNvCxnSpPr>
          <p:nvPr/>
        </p:nvCxnSpPr>
        <p:spPr>
          <a:xfrm flipV="1">
            <a:off x="4728348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1EAFFD2-7F0C-4D28-8D50-3638DD60B14A}"/>
              </a:ext>
            </a:extLst>
          </p:cNvPr>
          <p:cNvCxnSpPr>
            <a:cxnSpLocks/>
          </p:cNvCxnSpPr>
          <p:nvPr/>
        </p:nvCxnSpPr>
        <p:spPr>
          <a:xfrm flipV="1">
            <a:off x="5017919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7139EE0-5D81-4723-A49F-D00CE2DA8524}"/>
              </a:ext>
            </a:extLst>
          </p:cNvPr>
          <p:cNvCxnSpPr>
            <a:cxnSpLocks/>
          </p:cNvCxnSpPr>
          <p:nvPr/>
        </p:nvCxnSpPr>
        <p:spPr>
          <a:xfrm flipV="1">
            <a:off x="5307490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CF1D852-8F87-4CBF-B865-09CBC596EE19}"/>
              </a:ext>
            </a:extLst>
          </p:cNvPr>
          <p:cNvCxnSpPr>
            <a:cxnSpLocks/>
          </p:cNvCxnSpPr>
          <p:nvPr/>
        </p:nvCxnSpPr>
        <p:spPr>
          <a:xfrm flipV="1">
            <a:off x="5597061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A855C50-B8E9-4D5B-BFB6-708BF69661AF}"/>
              </a:ext>
            </a:extLst>
          </p:cNvPr>
          <p:cNvCxnSpPr>
            <a:cxnSpLocks/>
          </p:cNvCxnSpPr>
          <p:nvPr/>
        </p:nvCxnSpPr>
        <p:spPr>
          <a:xfrm flipV="1">
            <a:off x="5886632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49C15D4-2140-4602-8C6E-6E6585E86C93}"/>
              </a:ext>
            </a:extLst>
          </p:cNvPr>
          <p:cNvCxnSpPr>
            <a:cxnSpLocks/>
          </p:cNvCxnSpPr>
          <p:nvPr/>
        </p:nvCxnSpPr>
        <p:spPr>
          <a:xfrm flipV="1">
            <a:off x="6176203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2174D5E-28D4-4DE9-8B96-5532D3F1A313}"/>
              </a:ext>
            </a:extLst>
          </p:cNvPr>
          <p:cNvCxnSpPr>
            <a:cxnSpLocks/>
          </p:cNvCxnSpPr>
          <p:nvPr/>
        </p:nvCxnSpPr>
        <p:spPr>
          <a:xfrm flipV="1">
            <a:off x="6465774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B3E0191B-C907-4470-975F-594BAB8BA723}"/>
              </a:ext>
            </a:extLst>
          </p:cNvPr>
          <p:cNvCxnSpPr>
            <a:cxnSpLocks/>
          </p:cNvCxnSpPr>
          <p:nvPr/>
        </p:nvCxnSpPr>
        <p:spPr>
          <a:xfrm flipV="1">
            <a:off x="6755355" y="456093"/>
            <a:ext cx="3727269" cy="540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002C7814-CDC4-4887-BFE4-B6622D38FFD1}"/>
              </a:ext>
            </a:extLst>
          </p:cNvPr>
          <p:cNvSpPr/>
          <p:nvPr/>
        </p:nvSpPr>
        <p:spPr>
          <a:xfrm>
            <a:off x="1740656" y="4934505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1CC4A2C5-6AB3-4DC7-850D-74991FBCACF0}"/>
              </a:ext>
            </a:extLst>
          </p:cNvPr>
          <p:cNvSpPr/>
          <p:nvPr/>
        </p:nvSpPr>
        <p:spPr>
          <a:xfrm>
            <a:off x="2239054" y="46773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82031F1-B5F8-4E6C-AF47-9E2CE15871E6}"/>
              </a:ext>
            </a:extLst>
          </p:cNvPr>
          <p:cNvSpPr/>
          <p:nvPr/>
        </p:nvSpPr>
        <p:spPr>
          <a:xfrm>
            <a:off x="2736828" y="4412872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C4EA6337-7846-49E1-8426-348F3A59259F}"/>
              </a:ext>
            </a:extLst>
          </p:cNvPr>
          <p:cNvSpPr/>
          <p:nvPr/>
        </p:nvSpPr>
        <p:spPr>
          <a:xfrm>
            <a:off x="3204320" y="4113901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E609A614-B830-4ABD-86F3-6C463533157E}"/>
              </a:ext>
            </a:extLst>
          </p:cNvPr>
          <p:cNvSpPr/>
          <p:nvPr/>
        </p:nvSpPr>
        <p:spPr>
          <a:xfrm>
            <a:off x="4136038" y="3580166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4FEC122-6196-4C4B-8E98-E131A2E1E78B}"/>
              </a:ext>
            </a:extLst>
          </p:cNvPr>
          <p:cNvSpPr/>
          <p:nvPr/>
        </p:nvSpPr>
        <p:spPr>
          <a:xfrm>
            <a:off x="4616262" y="3289997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F90C99A0-89EA-4D6E-A2AF-8F99AD3A6901}"/>
              </a:ext>
            </a:extLst>
          </p:cNvPr>
          <p:cNvSpPr/>
          <p:nvPr/>
        </p:nvSpPr>
        <p:spPr>
          <a:xfrm>
            <a:off x="5062632" y="3071069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A26C5CE9-5E28-4751-8BEC-D1679B102117}"/>
              </a:ext>
            </a:extLst>
          </p:cNvPr>
          <p:cNvSpPr/>
          <p:nvPr/>
        </p:nvSpPr>
        <p:spPr>
          <a:xfrm>
            <a:off x="5584381" y="2805655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A073CC85-E2D1-4444-8E5F-F0E4DA8D7A80}"/>
              </a:ext>
            </a:extLst>
          </p:cNvPr>
          <p:cNvSpPr/>
          <p:nvPr/>
        </p:nvSpPr>
        <p:spPr>
          <a:xfrm>
            <a:off x="6548459" y="2245612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E6354083-2E97-45F3-93F7-979338514BBD}"/>
              </a:ext>
            </a:extLst>
          </p:cNvPr>
          <p:cNvSpPr/>
          <p:nvPr/>
        </p:nvSpPr>
        <p:spPr>
          <a:xfrm>
            <a:off x="6984648" y="1984169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AB34C1F4-D7AF-4979-BEC8-E75575E44969}"/>
              </a:ext>
            </a:extLst>
          </p:cNvPr>
          <p:cNvSpPr/>
          <p:nvPr/>
        </p:nvSpPr>
        <p:spPr>
          <a:xfrm>
            <a:off x="7480377" y="1686874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A846D828-ECB6-4815-A2B2-D10B734FE817}"/>
              </a:ext>
            </a:extLst>
          </p:cNvPr>
          <p:cNvSpPr/>
          <p:nvPr/>
        </p:nvSpPr>
        <p:spPr>
          <a:xfrm>
            <a:off x="7949420" y="1446721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AC470F4A-FFE1-4BC3-9B9D-C573EDD19742}"/>
              </a:ext>
            </a:extLst>
          </p:cNvPr>
          <p:cNvSpPr/>
          <p:nvPr/>
        </p:nvSpPr>
        <p:spPr>
          <a:xfrm>
            <a:off x="8880870" y="903542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1C2C6499-9F7E-4ECA-8329-0BFD27E2FA16}"/>
              </a:ext>
            </a:extLst>
          </p:cNvPr>
          <p:cNvSpPr/>
          <p:nvPr/>
        </p:nvSpPr>
        <p:spPr>
          <a:xfrm>
            <a:off x="9432177" y="613976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970A440B-34F6-4809-8DE0-D30FCEC44D02}"/>
              </a:ext>
            </a:extLst>
          </p:cNvPr>
          <p:cNvSpPr/>
          <p:nvPr/>
        </p:nvSpPr>
        <p:spPr>
          <a:xfrm>
            <a:off x="9832736" y="36139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1352D0B0-0639-4ACF-8B61-65230B59D7FE}"/>
              </a:ext>
            </a:extLst>
          </p:cNvPr>
          <p:cNvSpPr/>
          <p:nvPr/>
        </p:nvSpPr>
        <p:spPr>
          <a:xfrm>
            <a:off x="1245326" y="522188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F79130D7-B425-41E2-B8C1-377206F66DAD}"/>
                  </a:ext>
                </a:extLst>
              </p:cNvPr>
              <p:cNvSpPr txBox="1"/>
              <p:nvPr/>
            </p:nvSpPr>
            <p:spPr>
              <a:xfrm flipH="1">
                <a:off x="949054" y="4947768"/>
                <a:ext cx="569539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F79130D7-B425-41E2-B8C1-377206F6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9054" y="4947768"/>
                <a:ext cx="569539" cy="404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Elipse 92">
            <a:extLst>
              <a:ext uri="{FF2B5EF4-FFF2-40B4-BE49-F238E27FC236}">
                <a16:creationId xmlns:a16="http://schemas.microsoft.com/office/drawing/2014/main" id="{CF05B3B2-1144-4C48-BDBA-BD928A6B0EB8}"/>
              </a:ext>
            </a:extLst>
          </p:cNvPr>
          <p:cNvSpPr/>
          <p:nvPr/>
        </p:nvSpPr>
        <p:spPr>
          <a:xfrm>
            <a:off x="8456721" y="1159338"/>
            <a:ext cx="143681" cy="18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7FF1C63-4398-45AC-A644-F7C2E0B0D6FE}"/>
                  </a:ext>
                </a:extLst>
              </p:cNvPr>
              <p:cNvSpPr txBox="1"/>
              <p:nvPr/>
            </p:nvSpPr>
            <p:spPr>
              <a:xfrm flipH="1">
                <a:off x="1389007" y="3165875"/>
                <a:ext cx="103671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4000" b="0" dirty="0"/>
                  <a:t>Gen</a:t>
                </a:r>
                <a14:m>
                  <m:oMath xmlns:m="http://schemas.openxmlformats.org/officeDocument/2006/math">
                    <m:r>
                      <a:rPr lang="es-CO" sz="4000" b="0" i="0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sz="4000" b="0" i="0" smtClean="0">
                        <a:latin typeface="Cambria Math" panose="02040503050406030204" pitchFamily="18" charset="0"/>
                      </a:rPr>
                      <m:t>}={</m:t>
                    </m:r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4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sz="4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s-CO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}=</m:t>
                    </m:r>
                    <m:sSup>
                      <m:sSup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s-CO" sz="40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7FF1C63-4398-45AC-A644-F7C2E0B0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89007" y="3165875"/>
                <a:ext cx="10367159" cy="707886"/>
              </a:xfrm>
              <a:prstGeom prst="rect">
                <a:avLst/>
              </a:prstGeom>
              <a:blipFill>
                <a:blip r:embed="rId5"/>
                <a:stretch>
                  <a:fillRect l="-2116" t="-14655" b="-370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07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elogramo 22">
            <a:extLst>
              <a:ext uri="{FF2B5EF4-FFF2-40B4-BE49-F238E27FC236}">
                <a16:creationId xmlns:a16="http://schemas.microsoft.com/office/drawing/2014/main" id="{86C267ED-13DF-40A9-A3CE-43E9DFFC88D3}"/>
              </a:ext>
            </a:extLst>
          </p:cNvPr>
          <p:cNvSpPr/>
          <p:nvPr/>
        </p:nvSpPr>
        <p:spPr>
          <a:xfrm rot="19088541">
            <a:off x="8505407" y="4447488"/>
            <a:ext cx="2870313" cy="1957594"/>
          </a:xfrm>
          <a:prstGeom prst="parallelogram">
            <a:avLst/>
          </a:prstGeom>
          <a:solidFill>
            <a:srgbClr val="5017F1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2E12A0-C579-44F6-ACDC-E3EAAD22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905" y="333041"/>
            <a:ext cx="11193379" cy="1325563"/>
          </a:xfrm>
        </p:spPr>
        <p:txBody>
          <a:bodyPr/>
          <a:lstStyle/>
          <a:p>
            <a:pPr algn="ctr"/>
            <a:r>
              <a:rPr lang="es-CO" dirty="0"/>
              <a:t>Con </a:t>
            </a:r>
            <a:r>
              <a:rPr lang="es-CO" u="sng" dirty="0"/>
              <a:t>dos l-pivotes</a:t>
            </a:r>
            <a:r>
              <a:rPr lang="es-CO" dirty="0"/>
              <a:t>, </a:t>
            </a:r>
            <a:br>
              <a:rPr lang="es-CO" dirty="0"/>
            </a:br>
            <a:r>
              <a:rPr lang="es-CO" dirty="0"/>
              <a:t>el espacio columna es un </a:t>
            </a:r>
            <a:r>
              <a:rPr lang="es-CO" u="sng" dirty="0"/>
              <a:t>plano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A177199-6869-4D9E-9654-D596F8280C1E}"/>
              </a:ext>
            </a:extLst>
          </p:cNvPr>
          <p:cNvGrpSpPr/>
          <p:nvPr/>
        </p:nvGrpSpPr>
        <p:grpSpPr>
          <a:xfrm>
            <a:off x="455303" y="2118142"/>
            <a:ext cx="6416843" cy="625642"/>
            <a:chOff x="497304" y="1780091"/>
            <a:chExt cx="6416843" cy="625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63AB298-9AE0-406C-8E89-14CE400C7636}"/>
                    </a:ext>
                  </a:extLst>
                </p:cNvPr>
                <p:cNvSpPr txBox="1"/>
                <p:nvPr/>
              </p:nvSpPr>
              <p:spPr>
                <a:xfrm>
                  <a:off x="497304" y="1824387"/>
                  <a:ext cx="6416843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 dirty="0"/>
                    <a:t>,   </a:t>
                  </a:r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𝐶𝑜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s-CO" dirty="0"/>
                    <a:t>  es todo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663AB298-9AE0-406C-8E89-14CE400C7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04" y="1824387"/>
                  <a:ext cx="6416843" cy="554254"/>
                </a:xfrm>
                <a:prstGeom prst="rect">
                  <a:avLst/>
                </a:prstGeom>
                <a:blipFill>
                  <a:blip r:embed="rId4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3DF4E8E-D385-4445-9A6B-43791A976A62}"/>
                </a:ext>
              </a:extLst>
            </p:cNvPr>
            <p:cNvSpPr/>
            <p:nvPr/>
          </p:nvSpPr>
          <p:spPr>
            <a:xfrm>
              <a:off x="2375691" y="1796133"/>
              <a:ext cx="256674" cy="3208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D1305ED-86CD-4345-9508-F321B29635E2}"/>
                </a:ext>
              </a:extLst>
            </p:cNvPr>
            <p:cNvSpPr/>
            <p:nvPr/>
          </p:nvSpPr>
          <p:spPr>
            <a:xfrm>
              <a:off x="1076281" y="1780091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2A99ADC-DCBB-4B37-A5BD-52889F4F3AAD}"/>
                </a:ext>
              </a:extLst>
            </p:cNvPr>
            <p:cNvSpPr/>
            <p:nvPr/>
          </p:nvSpPr>
          <p:spPr>
            <a:xfrm>
              <a:off x="1750050" y="2084891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EE579AB4-A695-446D-BBF2-861DEEA46E73}"/>
                </a:ext>
              </a:extLst>
            </p:cNvPr>
            <p:cNvSpPr/>
            <p:nvPr/>
          </p:nvSpPr>
          <p:spPr>
            <a:xfrm>
              <a:off x="3094668" y="2117558"/>
              <a:ext cx="336886" cy="2245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ED1B5B7-A00D-4B4A-951F-8470955454BA}"/>
              </a:ext>
            </a:extLst>
          </p:cNvPr>
          <p:cNvCxnSpPr>
            <a:cxnSpLocks/>
          </p:cNvCxnSpPr>
          <p:nvPr/>
        </p:nvCxnSpPr>
        <p:spPr>
          <a:xfrm>
            <a:off x="8983579" y="1636295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C8FE65C-4F97-46A4-9661-76EBA45F7E77}"/>
              </a:ext>
            </a:extLst>
          </p:cNvPr>
          <p:cNvCxnSpPr>
            <a:cxnSpLocks/>
          </p:cNvCxnSpPr>
          <p:nvPr/>
        </p:nvCxnSpPr>
        <p:spPr>
          <a:xfrm flipH="1">
            <a:off x="8614610" y="2711116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58CC2649-63C6-484C-967B-7DF377086B9B}"/>
              </a:ext>
            </a:extLst>
          </p:cNvPr>
          <p:cNvSpPr/>
          <p:nvPr/>
        </p:nvSpPr>
        <p:spPr>
          <a:xfrm>
            <a:off x="9272336" y="1957137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/>
              <p:nvPr/>
            </p:nvSpPr>
            <p:spPr>
              <a:xfrm>
                <a:off x="9288380" y="1828801"/>
                <a:ext cx="59215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80" y="1828801"/>
                <a:ext cx="592150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76F26F-B4A1-47D5-B5D5-8AE3737049DD}"/>
                  </a:ext>
                </a:extLst>
              </p:cNvPr>
              <p:cNvSpPr txBox="1"/>
              <p:nvPr/>
            </p:nvSpPr>
            <p:spPr>
              <a:xfrm>
                <a:off x="10411327" y="1628090"/>
                <a:ext cx="994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76F26F-B4A1-47D5-B5D5-8AE373704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327" y="1628090"/>
                <a:ext cx="99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CD99E2B6-D7FC-43BC-8245-7C80C57C4EC4}"/>
              </a:ext>
            </a:extLst>
          </p:cNvPr>
          <p:cNvGrpSpPr/>
          <p:nvPr/>
        </p:nvGrpSpPr>
        <p:grpSpPr>
          <a:xfrm>
            <a:off x="133005" y="5033975"/>
            <a:ext cx="8212974" cy="824906"/>
            <a:chOff x="175006" y="1824387"/>
            <a:chExt cx="8212974" cy="824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53D5F4E5-AC65-4F02-9C44-4A51FA595B51}"/>
                    </a:ext>
                  </a:extLst>
                </p:cNvPr>
                <p:cNvSpPr txBox="1"/>
                <p:nvPr/>
              </p:nvSpPr>
              <p:spPr>
                <a:xfrm>
                  <a:off x="175006" y="1824387"/>
                  <a:ext cx="8212974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 dirty="0"/>
                    <a:t>,    </a:t>
                  </a:r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s-CO" dirty="0"/>
                    <a:t>  es un plano 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s-CO" dirty="0"/>
                    <a:t>, que pasa por el origen.</a:t>
                  </a:r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53D5F4E5-AC65-4F02-9C44-4A51FA595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" y="1824387"/>
                  <a:ext cx="8212974" cy="8249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282B8D7-59CF-463F-B282-D46B35B9BFAA}"/>
                </a:ext>
              </a:extLst>
            </p:cNvPr>
            <p:cNvSpPr/>
            <p:nvPr/>
          </p:nvSpPr>
          <p:spPr>
            <a:xfrm>
              <a:off x="1993305" y="1846010"/>
              <a:ext cx="256674" cy="3208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74F3B06-DC72-4887-8CA8-8223AAE85FDC}"/>
                </a:ext>
              </a:extLst>
            </p:cNvPr>
            <p:cNvSpPr/>
            <p:nvPr/>
          </p:nvSpPr>
          <p:spPr>
            <a:xfrm>
              <a:off x="693895" y="1829968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FBCC777-6E31-4FDD-9476-5D66A804BD3E}"/>
                </a:ext>
              </a:extLst>
            </p:cNvPr>
            <p:cNvSpPr/>
            <p:nvPr/>
          </p:nvSpPr>
          <p:spPr>
            <a:xfrm>
              <a:off x="2731242" y="2102684"/>
              <a:ext cx="529388" cy="336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71C07870-101B-4CBB-818B-3B35BD45565E}"/>
                </a:ext>
              </a:extLst>
            </p:cNvPr>
            <p:cNvSpPr/>
            <p:nvPr/>
          </p:nvSpPr>
          <p:spPr>
            <a:xfrm>
              <a:off x="1431832" y="2118726"/>
              <a:ext cx="256674" cy="32084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E6B04E-787E-4BC2-8741-3A2B9A63ADEF}"/>
              </a:ext>
            </a:extLst>
          </p:cNvPr>
          <p:cNvCxnSpPr>
            <a:cxnSpLocks/>
          </p:cNvCxnSpPr>
          <p:nvPr/>
        </p:nvCxnSpPr>
        <p:spPr>
          <a:xfrm>
            <a:off x="8983579" y="4507832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423D9E4-2CA0-4CC3-9B27-2815998557D2}"/>
              </a:ext>
            </a:extLst>
          </p:cNvPr>
          <p:cNvCxnSpPr>
            <a:cxnSpLocks/>
          </p:cNvCxnSpPr>
          <p:nvPr/>
        </p:nvCxnSpPr>
        <p:spPr>
          <a:xfrm flipH="1">
            <a:off x="8614610" y="5582653"/>
            <a:ext cx="2181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F539261-6A2A-4C7C-AC92-19E6689951D2}"/>
              </a:ext>
            </a:extLst>
          </p:cNvPr>
          <p:cNvSpPr/>
          <p:nvPr/>
        </p:nvSpPr>
        <p:spPr>
          <a:xfrm>
            <a:off x="9897978" y="4812632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9AA356B-C14A-4DF3-828A-195B79070919}"/>
                  </a:ext>
                </a:extLst>
              </p:cNvPr>
              <p:cNvSpPr txBox="1"/>
              <p:nvPr/>
            </p:nvSpPr>
            <p:spPr>
              <a:xfrm>
                <a:off x="9496927" y="4090738"/>
                <a:ext cx="64716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9AA356B-C14A-4DF3-828A-195B7907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927" y="4090738"/>
                <a:ext cx="647165" cy="8249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59C8EE0-A974-47C0-8AF9-A46F8DC246EE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5438275"/>
            <a:ext cx="1219200" cy="121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B6EF846-4A72-4AD0-87DC-8C94134485F4}"/>
              </a:ext>
            </a:extLst>
          </p:cNvPr>
          <p:cNvCxnSpPr>
            <a:cxnSpLocks/>
          </p:cNvCxnSpPr>
          <p:nvPr/>
        </p:nvCxnSpPr>
        <p:spPr>
          <a:xfrm>
            <a:off x="9673389" y="5614737"/>
            <a:ext cx="288758" cy="320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F97191C-35BC-4BD2-9C14-47048F1A7107}"/>
              </a:ext>
            </a:extLst>
          </p:cNvPr>
          <p:cNvCxnSpPr>
            <a:cxnSpLocks/>
          </p:cNvCxnSpPr>
          <p:nvPr/>
        </p:nvCxnSpPr>
        <p:spPr>
          <a:xfrm>
            <a:off x="9288379" y="5927558"/>
            <a:ext cx="7058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26D26E2-7ADA-429D-818F-1AD18CCD9E3E}"/>
              </a:ext>
            </a:extLst>
          </p:cNvPr>
          <p:cNvCxnSpPr>
            <a:cxnSpLocks/>
          </p:cNvCxnSpPr>
          <p:nvPr/>
        </p:nvCxnSpPr>
        <p:spPr>
          <a:xfrm flipV="1">
            <a:off x="9970168" y="4844715"/>
            <a:ext cx="0" cy="1130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ECE2FA2-E723-49B8-98D0-1EE402BD75B0}"/>
              </a:ext>
            </a:extLst>
          </p:cNvPr>
          <p:cNvSpPr txBox="1"/>
          <p:nvPr/>
        </p:nvSpPr>
        <p:spPr>
          <a:xfrm>
            <a:off x="9031706" y="5791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89671F9-BE2D-44C0-8D5A-760C736737AA}"/>
              </a:ext>
            </a:extLst>
          </p:cNvPr>
          <p:cNvSpPr txBox="1"/>
          <p:nvPr/>
        </p:nvSpPr>
        <p:spPr>
          <a:xfrm>
            <a:off x="9593180" y="5293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C2918F4-D3A3-43DB-A435-219C851E9300}"/>
              </a:ext>
            </a:extLst>
          </p:cNvPr>
          <p:cNvSpPr txBox="1"/>
          <p:nvPr/>
        </p:nvSpPr>
        <p:spPr>
          <a:xfrm>
            <a:off x="8646696" y="4283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6656251-81C9-46AC-8A83-73AF7F268ED5}"/>
              </a:ext>
            </a:extLst>
          </p:cNvPr>
          <p:cNvSpPr txBox="1"/>
          <p:nvPr/>
        </p:nvSpPr>
        <p:spPr>
          <a:xfrm>
            <a:off x="9224211" y="2807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1DAEA6-D0A1-472E-A8EC-8ABD0B462451}"/>
              </a:ext>
            </a:extLst>
          </p:cNvPr>
          <p:cNvSpPr txBox="1"/>
          <p:nvPr/>
        </p:nvSpPr>
        <p:spPr>
          <a:xfrm>
            <a:off x="8662738" y="1796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A0F6B021-4C2C-4313-9FCB-A3F4EBD4320F}"/>
                  </a:ext>
                </a:extLst>
              </p:cNvPr>
              <p:cNvSpPr txBox="1"/>
              <p:nvPr/>
            </p:nvSpPr>
            <p:spPr>
              <a:xfrm rot="19226411">
                <a:off x="10411325" y="3713563"/>
                <a:ext cx="994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A0F6B021-4C2C-4313-9FCB-A3F4EBD4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26411">
                <a:off x="10411325" y="3713563"/>
                <a:ext cx="9946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ipse 42">
            <a:extLst>
              <a:ext uri="{FF2B5EF4-FFF2-40B4-BE49-F238E27FC236}">
                <a16:creationId xmlns:a16="http://schemas.microsoft.com/office/drawing/2014/main" id="{6622CB9A-F650-4685-8E6B-9023C83668CD}"/>
              </a:ext>
            </a:extLst>
          </p:cNvPr>
          <p:cNvSpPr/>
          <p:nvPr/>
        </p:nvSpPr>
        <p:spPr>
          <a:xfrm>
            <a:off x="10363199" y="2277980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D21A6AD-558D-46EE-98C1-AA268D426197}"/>
                  </a:ext>
                </a:extLst>
              </p:cNvPr>
              <p:cNvSpPr txBox="1"/>
              <p:nvPr/>
            </p:nvSpPr>
            <p:spPr>
              <a:xfrm>
                <a:off x="10379243" y="2149644"/>
                <a:ext cx="59215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D21A6AD-558D-46EE-98C1-AA268D42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243" y="2149644"/>
                <a:ext cx="592150" cy="552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5B23D987-5BDE-4B29-AF77-06FD36D1AABF}"/>
              </a:ext>
            </a:extLst>
          </p:cNvPr>
          <p:cNvSpPr/>
          <p:nvPr/>
        </p:nvSpPr>
        <p:spPr>
          <a:xfrm>
            <a:off x="8662738" y="1700463"/>
            <a:ext cx="2470484" cy="1219200"/>
          </a:xfrm>
          <a:prstGeom prst="rect">
            <a:avLst/>
          </a:prstGeom>
          <a:solidFill>
            <a:srgbClr val="3333FF">
              <a:alpha val="16863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5EF7840-458B-4276-9F8A-C0BCF9F0136E}"/>
              </a:ext>
            </a:extLst>
          </p:cNvPr>
          <p:cNvCxnSpPr>
            <a:cxnSpLocks/>
          </p:cNvCxnSpPr>
          <p:nvPr/>
        </p:nvCxnSpPr>
        <p:spPr>
          <a:xfrm>
            <a:off x="10066422" y="6657474"/>
            <a:ext cx="3930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004743D-4E75-4428-B45B-CBD39B7E6446}"/>
              </a:ext>
            </a:extLst>
          </p:cNvPr>
          <p:cNvCxnSpPr>
            <a:cxnSpLocks/>
          </p:cNvCxnSpPr>
          <p:nvPr/>
        </p:nvCxnSpPr>
        <p:spPr>
          <a:xfrm>
            <a:off x="9336505" y="5582891"/>
            <a:ext cx="1058779" cy="10585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1E6426B-D953-486E-ADA5-1FD149BD1013}"/>
              </a:ext>
            </a:extLst>
          </p:cNvPr>
          <p:cNvCxnSpPr>
            <a:cxnSpLocks/>
          </p:cNvCxnSpPr>
          <p:nvPr/>
        </p:nvCxnSpPr>
        <p:spPr>
          <a:xfrm flipV="1">
            <a:off x="10395284" y="5229726"/>
            <a:ext cx="0" cy="1427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3FFE382D-E827-4338-A339-9E1FDF35179E}"/>
              </a:ext>
            </a:extLst>
          </p:cNvPr>
          <p:cNvSpPr/>
          <p:nvPr/>
        </p:nvSpPr>
        <p:spPr>
          <a:xfrm>
            <a:off x="10331114" y="5181600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D0675B16-BA58-4B02-8ECD-E6252DCD296D}"/>
                  </a:ext>
                </a:extLst>
              </p:cNvPr>
              <p:cNvSpPr txBox="1"/>
              <p:nvPr/>
            </p:nvSpPr>
            <p:spPr>
              <a:xfrm>
                <a:off x="10299031" y="4572001"/>
                <a:ext cx="6471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D0675B16-BA58-4B02-8ECD-E6252DCD2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31" y="4572001"/>
                <a:ext cx="647165" cy="823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93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E12A0-C579-44F6-ACDC-E3EAAD22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905" y="333041"/>
            <a:ext cx="11193379" cy="1325563"/>
          </a:xfrm>
        </p:spPr>
        <p:txBody>
          <a:bodyPr/>
          <a:lstStyle/>
          <a:p>
            <a:pPr algn="ctr"/>
            <a:r>
              <a:rPr lang="es-CO" dirty="0"/>
              <a:t>En la matriz cero </a:t>
            </a:r>
            <a:r>
              <a:rPr lang="es-CO" u="sng" dirty="0"/>
              <a:t>no hay l-pivotes</a:t>
            </a:r>
            <a:r>
              <a:rPr lang="es-CO" dirty="0"/>
              <a:t>, </a:t>
            </a:r>
            <a:br>
              <a:rPr lang="es-CO" dirty="0"/>
            </a:br>
            <a:r>
              <a:rPr lang="es-CO" dirty="0"/>
              <a:t>su espacio columna es el </a:t>
            </a:r>
            <a:r>
              <a:rPr lang="es-CO" u="sng" dirty="0"/>
              <a:t>origen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3AB298-9AE0-406C-8E89-14CE400C7636}"/>
                  </a:ext>
                </a:extLst>
              </p:cNvPr>
              <p:cNvSpPr txBox="1"/>
              <p:nvPr/>
            </p:nvSpPr>
            <p:spPr>
              <a:xfrm>
                <a:off x="1652336" y="2129187"/>
                <a:ext cx="6416843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,  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 es el origen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3AB298-9AE0-406C-8E89-14CE400C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36" y="2129187"/>
                <a:ext cx="6416843" cy="554254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ED1B5B7-A00D-4B4A-951F-8470955454BA}"/>
              </a:ext>
            </a:extLst>
          </p:cNvPr>
          <p:cNvCxnSpPr>
            <a:cxnSpLocks/>
          </p:cNvCxnSpPr>
          <p:nvPr/>
        </p:nvCxnSpPr>
        <p:spPr>
          <a:xfrm>
            <a:off x="8983579" y="1636295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C8FE65C-4F97-46A4-9661-76EBA45F7E77}"/>
              </a:ext>
            </a:extLst>
          </p:cNvPr>
          <p:cNvCxnSpPr>
            <a:cxnSpLocks/>
          </p:cNvCxnSpPr>
          <p:nvPr/>
        </p:nvCxnSpPr>
        <p:spPr>
          <a:xfrm flipH="1">
            <a:off x="8614610" y="2711116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58CC2649-63C6-484C-967B-7DF377086B9B}"/>
              </a:ext>
            </a:extLst>
          </p:cNvPr>
          <p:cNvSpPr/>
          <p:nvPr/>
        </p:nvSpPr>
        <p:spPr>
          <a:xfrm>
            <a:off x="8935452" y="2614863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/>
              <p:nvPr/>
            </p:nvSpPr>
            <p:spPr>
              <a:xfrm>
                <a:off x="8935454" y="2294022"/>
                <a:ext cx="59215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1E94D1-2BA7-4155-9AC7-B331CF5A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454" y="2294022"/>
                <a:ext cx="592150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3D5F4E5-AC65-4F02-9C44-4A51FA595B51}"/>
                  </a:ext>
                </a:extLst>
              </p:cNvPr>
              <p:cNvSpPr txBox="1"/>
              <p:nvPr/>
            </p:nvSpPr>
            <p:spPr>
              <a:xfrm>
                <a:off x="1652336" y="5000724"/>
                <a:ext cx="6416843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,    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𝐶𝑜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CO" dirty="0"/>
                  <a:t>  es el origen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3D5F4E5-AC65-4F02-9C44-4A51FA595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36" y="5000724"/>
                <a:ext cx="6416843" cy="848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E6B04E-787E-4BC2-8741-3A2B9A63ADEF}"/>
              </a:ext>
            </a:extLst>
          </p:cNvPr>
          <p:cNvCxnSpPr>
            <a:cxnSpLocks/>
          </p:cNvCxnSpPr>
          <p:nvPr/>
        </p:nvCxnSpPr>
        <p:spPr>
          <a:xfrm>
            <a:off x="8983579" y="4507832"/>
            <a:ext cx="0" cy="136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423D9E4-2CA0-4CC3-9B27-2815998557D2}"/>
              </a:ext>
            </a:extLst>
          </p:cNvPr>
          <p:cNvCxnSpPr>
            <a:cxnSpLocks/>
          </p:cNvCxnSpPr>
          <p:nvPr/>
        </p:nvCxnSpPr>
        <p:spPr>
          <a:xfrm flipH="1">
            <a:off x="8614610" y="5582653"/>
            <a:ext cx="1812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59C8EE0-A974-47C0-8AF9-A46F8DC246EE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5438274"/>
            <a:ext cx="866274" cy="86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7BC581FF-8072-4FDF-B267-182161FDB85F}"/>
              </a:ext>
            </a:extLst>
          </p:cNvPr>
          <p:cNvSpPr/>
          <p:nvPr/>
        </p:nvSpPr>
        <p:spPr>
          <a:xfrm>
            <a:off x="8951494" y="5502442"/>
            <a:ext cx="96253" cy="1122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B29B376-5E88-41DA-9909-8ECC9AAB2E29}"/>
                  </a:ext>
                </a:extLst>
              </p:cNvPr>
              <p:cNvSpPr txBox="1"/>
              <p:nvPr/>
            </p:nvSpPr>
            <p:spPr>
              <a:xfrm>
                <a:off x="8934871" y="4898968"/>
                <a:ext cx="64716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B29B376-5E88-41DA-9909-8ECC9AAB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71" y="4898968"/>
                <a:ext cx="647165" cy="8249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61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BE23-886F-4959-AF03-B2DED7DC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28" y="-262672"/>
            <a:ext cx="11353800" cy="1325563"/>
          </a:xfrm>
        </p:spPr>
        <p:txBody>
          <a:bodyPr/>
          <a:lstStyle/>
          <a:p>
            <a:pPr algn="ctr"/>
            <a:r>
              <a:rPr lang="es-CO" dirty="0"/>
              <a:t>Espacio Nulo vs Espacio Columna (o generado)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C3ACAAE-83EA-4D7F-9BD2-80A4D4B0DBB5}"/>
                  </a:ext>
                </a:extLst>
              </p:cNvPr>
              <p:cNvSpPr txBox="1"/>
              <p:nvPr/>
            </p:nvSpPr>
            <p:spPr>
              <a:xfrm>
                <a:off x="3155579" y="653462"/>
                <a:ext cx="5681812" cy="10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CO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CO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C3ACAAE-83EA-4D7F-9BD2-80A4D4B0D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79" y="653462"/>
                <a:ext cx="5681812" cy="108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9B08ECC-2631-48DF-9D9D-0B111F4CC1CD}"/>
                  </a:ext>
                </a:extLst>
              </p:cNvPr>
              <p:cNvSpPr txBox="1"/>
              <p:nvPr/>
            </p:nvSpPr>
            <p:spPr>
              <a:xfrm>
                <a:off x="2468539" y="2296439"/>
                <a:ext cx="7055893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CO" sz="2400" b="0" dirty="0"/>
                            <m:t> 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CO" sz="2400" b="0" dirty="0"/>
                            <m:t> 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9B08ECC-2631-48DF-9D9D-0B111F4CC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39" y="2296439"/>
                <a:ext cx="7055893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33B824-E195-49A0-8577-7B60CBCA1E53}"/>
                  </a:ext>
                </a:extLst>
              </p:cNvPr>
              <p:cNvSpPr txBox="1"/>
              <p:nvPr/>
            </p:nvSpPr>
            <p:spPr>
              <a:xfrm>
                <a:off x="2468539" y="3562067"/>
                <a:ext cx="7055893" cy="108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s-CO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s-CO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CO" sz="2400" b="0" dirty="0"/>
                            <m:t> 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CO" sz="2400" b="0" dirty="0"/>
                            <m:t> 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33B824-E195-49A0-8577-7B60CBCA1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39" y="3562067"/>
                <a:ext cx="7055893" cy="1085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C3371EC-E843-4707-A3D8-2F1E11D9958B}"/>
              </a:ext>
            </a:extLst>
          </p:cNvPr>
          <p:cNvSpPr txBox="1"/>
          <p:nvPr/>
        </p:nvSpPr>
        <p:spPr>
          <a:xfrm>
            <a:off x="3000802" y="1725308"/>
            <a:ext cx="599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Espacio Columna (o generado)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B8A973-B04C-47B1-9D76-16DC4CDEF991}"/>
              </a:ext>
            </a:extLst>
          </p:cNvPr>
          <p:cNvSpPr txBox="1"/>
          <p:nvPr/>
        </p:nvSpPr>
        <p:spPr>
          <a:xfrm>
            <a:off x="4693124" y="2990938"/>
            <a:ext cx="260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Espacio Nulo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267AF18-FBBD-448E-B123-628FB27A3F3F}"/>
                  </a:ext>
                </a:extLst>
              </p:cNvPr>
              <p:cNvSpPr txBox="1"/>
              <p:nvPr/>
            </p:nvSpPr>
            <p:spPr>
              <a:xfrm>
                <a:off x="230307" y="4655965"/>
                <a:ext cx="1138393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3200" dirty="0"/>
                  <a:t>Conclusión</a:t>
                </a:r>
              </a:p>
              <a:p>
                <a:pPr algn="ctr"/>
                <a:r>
                  <a:rPr lang="es-CO" sz="3200" dirty="0"/>
                  <a:t>Si </a:t>
                </a:r>
                <a14:m>
                  <m:oMath xmlns:m="http://schemas.openxmlformats.org/officeDocument/2006/math">
                    <m:r>
                      <a:rPr lang="es-CO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O" sz="3200" dirty="0"/>
                  <a:t> es una matriz de </a:t>
                </a:r>
                <a14:m>
                  <m:oMath xmlns:m="http://schemas.openxmlformats.org/officeDocument/2006/math">
                    <m:r>
                      <a:rPr lang="es-CO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32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O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3200" dirty="0"/>
                  <a:t> entonces:</a:t>
                </a:r>
              </a:p>
              <a:p>
                <a:pPr algn="ctr"/>
                <a:r>
                  <a:rPr lang="es-CO" sz="3200" dirty="0"/>
                  <a:t>el espacio Columna es un subespacio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s-CO" sz="32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s-CO" sz="3200" dirty="0"/>
                  <a:t>el espacio Nulo es un subespacio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O" sz="32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267AF18-FBBD-448E-B123-628FB27A3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7" y="4655965"/>
                <a:ext cx="11383938" cy="2062103"/>
              </a:xfrm>
              <a:prstGeom prst="rect">
                <a:avLst/>
              </a:prstGeom>
              <a:blipFill>
                <a:blip r:embed="rId7"/>
                <a:stretch>
                  <a:fillRect t="-3846" b="-91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992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9F865-E87F-4842-8832-406EC3DE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Intuición y la visión geométrica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21296-09EC-4A69-B326-E22639D4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5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>
            <a:extLst>
              <a:ext uri="{FF2B5EF4-FFF2-40B4-BE49-F238E27FC236}">
                <a16:creationId xmlns:a16="http://schemas.microsoft.com/office/drawing/2014/main" id="{4AD42307-0F35-45CC-B7AA-F20FFB5CF8B4}"/>
              </a:ext>
            </a:extLst>
          </p:cNvPr>
          <p:cNvSpPr/>
          <p:nvPr/>
        </p:nvSpPr>
        <p:spPr>
          <a:xfrm>
            <a:off x="5340712" y="5159759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Suma de dos vectores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1691706" y="1548939"/>
                <a:ext cx="88085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sumar geométricamente un vector, se traslada del origen</a:t>
                </a:r>
                <a:endParaRPr lang="es-CO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pPr algn="ctr"/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06" y="1548939"/>
                <a:ext cx="8808588" cy="1200329"/>
              </a:xfrm>
              <a:prstGeom prst="rect">
                <a:avLst/>
              </a:prstGeom>
              <a:blipFill>
                <a:blip r:embed="rId5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894798-8E18-471F-B220-23EEA1E1A4F7}"/>
                  </a:ext>
                </a:extLst>
              </p:cNvPr>
              <p:cNvSpPr txBox="1"/>
              <p:nvPr/>
            </p:nvSpPr>
            <p:spPr>
              <a:xfrm>
                <a:off x="6080526" y="4155663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894798-8E18-471F-B220-23EEA1E1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26" y="4155663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DEB0C5C4-C484-445C-A47F-DD96E06CEF6F}"/>
              </a:ext>
            </a:extLst>
          </p:cNvPr>
          <p:cNvSpPr/>
          <p:nvPr/>
        </p:nvSpPr>
        <p:spPr>
          <a:xfrm>
            <a:off x="6391589" y="4450075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E1FAF2-D9A4-44E8-86D2-247AC211B177}"/>
              </a:ext>
            </a:extLst>
          </p:cNvPr>
          <p:cNvSpPr/>
          <p:nvPr/>
        </p:nvSpPr>
        <p:spPr>
          <a:xfrm>
            <a:off x="6389669" y="4447731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8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0.05092 L -0.0007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0.05092 L -0.00078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>
            <a:extLst>
              <a:ext uri="{FF2B5EF4-FFF2-40B4-BE49-F238E27FC236}">
                <a16:creationId xmlns:a16="http://schemas.microsoft.com/office/drawing/2014/main" id="{C9D05B6D-5376-412F-B818-0ADCDC253382}"/>
              </a:ext>
            </a:extLst>
          </p:cNvPr>
          <p:cNvSpPr/>
          <p:nvPr/>
        </p:nvSpPr>
        <p:spPr>
          <a:xfrm>
            <a:off x="6367525" y="4442053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7F46676-83F0-4A47-B155-70B96CB2A397}"/>
              </a:ext>
            </a:extLst>
          </p:cNvPr>
          <p:cNvSpPr/>
          <p:nvPr/>
        </p:nvSpPr>
        <p:spPr>
          <a:xfrm>
            <a:off x="7129525" y="4803001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Suma de dos vectores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2791326" y="1276223"/>
                <a:ext cx="66093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b="0" dirty="0">
                    <a:latin typeface="Cambria Math" panose="02040503050406030204" pitchFamily="18" charset="0"/>
                  </a:rPr>
                  <a:t>La suma es conmutativa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2400" b="0" dirty="0"/>
              </a:p>
              <a:p>
                <a:pPr algn="ctr"/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326" y="1276223"/>
                <a:ext cx="6609348" cy="1200329"/>
              </a:xfrm>
              <a:prstGeom prst="rect">
                <a:avLst/>
              </a:prstGeom>
              <a:blipFill>
                <a:blip r:embed="rId5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398906" y="4056168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06" y="4056168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1253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/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70D80AD-B5E3-4A19-984E-8CEF79F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4865347"/>
                <a:ext cx="97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5327063" y="5159759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341798B-5A84-4983-A034-6C618769A195}"/>
                  </a:ext>
                </a:extLst>
              </p:cNvPr>
              <p:cNvSpPr txBox="1"/>
              <p:nvPr/>
            </p:nvSpPr>
            <p:spPr>
              <a:xfrm>
                <a:off x="6925010" y="4496378"/>
                <a:ext cx="97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341798B-5A84-4983-A034-6C618769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010" y="4496378"/>
                <a:ext cx="9777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>
            <a:extLst>
              <a:ext uri="{FF2B5EF4-FFF2-40B4-BE49-F238E27FC236}">
                <a16:creationId xmlns:a16="http://schemas.microsoft.com/office/drawing/2014/main" id="{668F6AE8-9804-4BB1-B7C8-A63718140AF5}"/>
              </a:ext>
            </a:extLst>
          </p:cNvPr>
          <p:cNvSpPr/>
          <p:nvPr/>
        </p:nvSpPr>
        <p:spPr>
          <a:xfrm>
            <a:off x="6385842" y="442182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5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71 0.10509 L -0.0007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71 0.10509 L -0.00078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Escalar por vector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16927"/>
                <a:ext cx="97991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multiplicar geométricamente un escalar por un vector, </a:t>
                </a:r>
              </a:p>
              <a:p>
                <a:pPr algn="ctr"/>
                <a:r>
                  <a:rPr lang="es-CO" sz="2400" dirty="0"/>
                  <a:t>se traslada respecto al origen proporcionalmente al valor del escalar.</a:t>
                </a: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CO" sz="2400" dirty="0"/>
                  <a:t>E</a:t>
                </a:r>
                <a:r>
                  <a:rPr lang="es-CO" sz="2400" b="0" dirty="0"/>
                  <a:t>jemplo:</a:t>
                </a:r>
                <a14:m>
                  <m:oMath xmlns:m="http://schemas.openxmlformats.org/officeDocument/2006/math">
                    <m:r>
                      <a:rPr lang="es-C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16927"/>
                <a:ext cx="9799128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04A2044-AEC0-4CC2-BF6B-9B3C5748DF43}"/>
              </a:ext>
            </a:extLst>
          </p:cNvPr>
          <p:cNvSpPr/>
          <p:nvPr/>
        </p:nvSpPr>
        <p:spPr>
          <a:xfrm>
            <a:off x="8165678" y="4058960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/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90BD721E-CB76-4CEE-8750-D3E82B9D92CC}"/>
              </a:ext>
            </a:extLst>
          </p:cNvPr>
          <p:cNvSpPr/>
          <p:nvPr/>
        </p:nvSpPr>
        <p:spPr>
          <a:xfrm>
            <a:off x="8163758" y="4056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9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61 0.21598 L -0.00078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Escalar por vector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16927"/>
                <a:ext cx="97991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multiplicar geométricamente un escalar por un vector, </a:t>
                </a:r>
              </a:p>
              <a:p>
                <a:pPr algn="ctr"/>
                <a:r>
                  <a:rPr lang="es-CO" sz="2400" dirty="0"/>
                  <a:t>se traslada respecto al origen proporcionalmente al valor del escalar.</a:t>
                </a: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CO" sz="2400" dirty="0"/>
                  <a:t>E</a:t>
                </a:r>
                <a:r>
                  <a:rPr lang="es-CO" sz="2400" b="0" dirty="0"/>
                  <a:t>jemplo: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16927"/>
                <a:ext cx="9799128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04A2044-AEC0-4CC2-BF6B-9B3C5748DF43}"/>
              </a:ext>
            </a:extLst>
          </p:cNvPr>
          <p:cNvSpPr/>
          <p:nvPr/>
        </p:nvSpPr>
        <p:spPr>
          <a:xfrm>
            <a:off x="8165678" y="4058960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/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90BD721E-CB76-4CEE-8750-D3E82B9D92CC}"/>
              </a:ext>
            </a:extLst>
          </p:cNvPr>
          <p:cNvSpPr/>
          <p:nvPr/>
        </p:nvSpPr>
        <p:spPr>
          <a:xfrm>
            <a:off x="8163758" y="4056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8BB4ABE-DE77-4DB2-9AF7-8D9082F9E188}"/>
              </a:ext>
            </a:extLst>
          </p:cNvPr>
          <p:cNvSpPr/>
          <p:nvPr/>
        </p:nvSpPr>
        <p:spPr>
          <a:xfrm>
            <a:off x="9128205" y="334558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/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blipFill>
                <a:blip r:embed="rId7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e 20">
            <a:extLst>
              <a:ext uri="{FF2B5EF4-FFF2-40B4-BE49-F238E27FC236}">
                <a16:creationId xmlns:a16="http://schemas.microsoft.com/office/drawing/2014/main" id="{0046536C-4151-4882-A6B0-023B07829009}"/>
              </a:ext>
            </a:extLst>
          </p:cNvPr>
          <p:cNvSpPr/>
          <p:nvPr/>
        </p:nvSpPr>
        <p:spPr>
          <a:xfrm>
            <a:off x="9142328" y="334558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4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16 0.32592 L 3.75E-6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Escalar por vector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32969"/>
                <a:ext cx="979912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multiplicar geométricamente un escalar por un vector, </a:t>
                </a:r>
              </a:p>
              <a:p>
                <a:pPr algn="ctr"/>
                <a:r>
                  <a:rPr lang="es-CO" sz="2400" dirty="0"/>
                  <a:t>se traslada respecto al origen proporcionalmente al valor del escalar.</a:t>
                </a: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CO" sz="2400" dirty="0"/>
                  <a:t>E</a:t>
                </a:r>
                <a:r>
                  <a:rPr lang="es-CO" sz="2400" b="0" dirty="0"/>
                  <a:t>jemplo: </a:t>
                </a: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.4142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sz="2400" b="0" dirty="0"/>
              </a:p>
              <a:p>
                <a:pPr algn="ctr"/>
                <a:r>
                  <a:rPr lang="es-CO" sz="2400" dirty="0"/>
                  <a:t>El escalar puede ser cualquier número real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32969"/>
                <a:ext cx="9799128" cy="1569660"/>
              </a:xfrm>
              <a:prstGeom prst="rect">
                <a:avLst/>
              </a:prstGeom>
              <a:blipFill>
                <a:blip r:embed="rId4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04A2044-AEC0-4CC2-BF6B-9B3C5748DF43}"/>
              </a:ext>
            </a:extLst>
          </p:cNvPr>
          <p:cNvSpPr/>
          <p:nvPr/>
        </p:nvSpPr>
        <p:spPr>
          <a:xfrm>
            <a:off x="8165678" y="4058960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/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90BD721E-CB76-4CEE-8750-D3E82B9D92CC}"/>
              </a:ext>
            </a:extLst>
          </p:cNvPr>
          <p:cNvSpPr/>
          <p:nvPr/>
        </p:nvSpPr>
        <p:spPr>
          <a:xfrm>
            <a:off x="8163758" y="4056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8BB4ABE-DE77-4DB2-9AF7-8D9082F9E188}"/>
              </a:ext>
            </a:extLst>
          </p:cNvPr>
          <p:cNvSpPr/>
          <p:nvPr/>
        </p:nvSpPr>
        <p:spPr>
          <a:xfrm>
            <a:off x="9128205" y="334558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/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blipFill>
                <a:blip r:embed="rId7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e 20">
            <a:extLst>
              <a:ext uri="{FF2B5EF4-FFF2-40B4-BE49-F238E27FC236}">
                <a16:creationId xmlns:a16="http://schemas.microsoft.com/office/drawing/2014/main" id="{0046536C-4151-4882-A6B0-023B07829009}"/>
              </a:ext>
            </a:extLst>
          </p:cNvPr>
          <p:cNvSpPr/>
          <p:nvPr/>
        </p:nvSpPr>
        <p:spPr>
          <a:xfrm>
            <a:off x="9142328" y="334558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A7543A-2EC6-4205-8DB2-A3BB40B61077}"/>
              </a:ext>
            </a:extLst>
          </p:cNvPr>
          <p:cNvSpPr/>
          <p:nvPr/>
        </p:nvSpPr>
        <p:spPr>
          <a:xfrm>
            <a:off x="7572121" y="4450281"/>
            <a:ext cx="119925" cy="1060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DDCAC9D-7137-4DBA-B141-B208C54C37AE}"/>
                  </a:ext>
                </a:extLst>
              </p:cNvPr>
              <p:cNvSpPr txBox="1"/>
              <p:nvPr/>
            </p:nvSpPr>
            <p:spPr>
              <a:xfrm>
                <a:off x="6647560" y="4096272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1.4142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DDCAC9D-7137-4DBA-B141-B208C54C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60" y="4096272"/>
                <a:ext cx="386382" cy="369332"/>
              </a:xfrm>
              <a:prstGeom prst="rect">
                <a:avLst/>
              </a:prstGeom>
              <a:blipFill>
                <a:blip r:embed="rId8"/>
                <a:stretch>
                  <a:fillRect r="-17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026E9085-8841-436F-8288-B7B000BCF967}"/>
              </a:ext>
            </a:extLst>
          </p:cNvPr>
          <p:cNvSpPr/>
          <p:nvPr/>
        </p:nvSpPr>
        <p:spPr>
          <a:xfrm>
            <a:off x="7586244" y="4450281"/>
            <a:ext cx="119925" cy="106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4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91 0.15533 L -1.45833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BEE02DCB-AB64-4022-948C-AC07F51BD92B}"/>
              </a:ext>
            </a:extLst>
          </p:cNvPr>
          <p:cNvSpPr/>
          <p:nvPr/>
        </p:nvSpPr>
        <p:spPr>
          <a:xfrm>
            <a:off x="7114920" y="480491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5159438-E046-48C0-B4F8-20D35CE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0"/>
            <a:ext cx="10515600" cy="1325563"/>
          </a:xfrm>
        </p:spPr>
        <p:txBody>
          <a:bodyPr/>
          <a:lstStyle/>
          <a:p>
            <a:r>
              <a:rPr lang="es-CO" dirty="0"/>
              <a:t>Escalar por vector (versión geométrica)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/>
              <p:nvPr/>
            </p:nvSpPr>
            <p:spPr>
              <a:xfrm>
                <a:off x="996250" y="1332969"/>
                <a:ext cx="979912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Al multiplicar geométricamente un escalar por un vector, </a:t>
                </a:r>
              </a:p>
              <a:p>
                <a:pPr algn="ctr"/>
                <a:r>
                  <a:rPr lang="es-CO" sz="2400" dirty="0"/>
                  <a:t>se traslada respecto al origen proporcionalmente al valor del escalar.</a:t>
                </a: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CO" sz="2400" dirty="0"/>
                  <a:t>E</a:t>
                </a:r>
                <a:r>
                  <a:rPr lang="es-CO" sz="2400" b="0" dirty="0"/>
                  <a:t>jemplo:</a:t>
                </a:r>
                <a14:m>
                  <m:oMath xmlns:m="http://schemas.openxmlformats.org/officeDocument/2006/math">
                    <m:r>
                      <a:rPr lang="es-CO" sz="2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s-CO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sz="2400" b="0" dirty="0"/>
              </a:p>
              <a:p>
                <a:pPr algn="ctr"/>
                <a:r>
                  <a:rPr lang="es-CO" sz="2400" dirty="0"/>
                  <a:t>El vector multiplicado por -1 se llama el vector </a:t>
                </a:r>
                <a:r>
                  <a:rPr lang="es-CO" sz="2400" b="1" dirty="0"/>
                  <a:t>opuesto</a:t>
                </a:r>
                <a:r>
                  <a:rPr lang="es-CO" sz="2400" dirty="0"/>
                  <a:t>. </a:t>
                </a:r>
              </a:p>
              <a:p>
                <a:pPr algn="ctr"/>
                <a:r>
                  <a:rPr lang="es-CO" sz="2400" dirty="0"/>
                  <a:t>Ya que está opuesto al origen.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FD1B768-96A2-49ED-97E2-306AEBF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0" y="1332969"/>
                <a:ext cx="9799128" cy="1938992"/>
              </a:xfrm>
              <a:prstGeom prst="rect">
                <a:avLst/>
              </a:prstGeom>
              <a:blipFill>
                <a:blip r:embed="rId4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B14C83-1127-456C-8AC3-0EE7C96F2C8B}"/>
              </a:ext>
            </a:extLst>
          </p:cNvPr>
          <p:cNvCxnSpPr>
            <a:cxnSpLocks/>
          </p:cNvCxnSpPr>
          <p:nvPr/>
        </p:nvCxnSpPr>
        <p:spPr>
          <a:xfrm>
            <a:off x="6096000" y="3425347"/>
            <a:ext cx="0" cy="2866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910398-574A-46E2-932E-615D1B4DAC4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5347"/>
            <a:ext cx="0" cy="50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/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85AFB1F-677D-4CA7-B82F-FBFB739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00" y="4505347"/>
                <a:ext cx="3863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FA9D5981-230F-4E85-B95E-D542F76C69E5}"/>
              </a:ext>
            </a:extLst>
          </p:cNvPr>
          <p:cNvSpPr/>
          <p:nvPr/>
        </p:nvSpPr>
        <p:spPr>
          <a:xfrm>
            <a:off x="7113000" y="4802572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04A2044-AEC0-4CC2-BF6B-9B3C5748DF43}"/>
              </a:ext>
            </a:extLst>
          </p:cNvPr>
          <p:cNvSpPr/>
          <p:nvPr/>
        </p:nvSpPr>
        <p:spPr>
          <a:xfrm>
            <a:off x="8165678" y="4058960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/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579B97-1747-4C72-BDF3-78C3648C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58" y="3759389"/>
                <a:ext cx="386382" cy="369332"/>
              </a:xfrm>
              <a:prstGeom prst="rect">
                <a:avLst/>
              </a:prstGeom>
              <a:blipFill>
                <a:blip r:embed="rId6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>
            <a:extLst>
              <a:ext uri="{FF2B5EF4-FFF2-40B4-BE49-F238E27FC236}">
                <a16:creationId xmlns:a16="http://schemas.microsoft.com/office/drawing/2014/main" id="{90BD721E-CB76-4CEE-8750-D3E82B9D92CC}"/>
              </a:ext>
            </a:extLst>
          </p:cNvPr>
          <p:cNvSpPr/>
          <p:nvPr/>
        </p:nvSpPr>
        <p:spPr>
          <a:xfrm>
            <a:off x="8163758" y="4056614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8BB4ABE-DE77-4DB2-9AF7-8D9082F9E188}"/>
              </a:ext>
            </a:extLst>
          </p:cNvPr>
          <p:cNvSpPr/>
          <p:nvPr/>
        </p:nvSpPr>
        <p:spPr>
          <a:xfrm>
            <a:off x="9128205" y="3345588"/>
            <a:ext cx="119925" cy="1199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/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D185E0A-5766-4CBC-8332-1C2EA92D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59" y="2973325"/>
                <a:ext cx="386382" cy="369332"/>
              </a:xfrm>
              <a:prstGeom prst="rect">
                <a:avLst/>
              </a:prstGeom>
              <a:blipFill>
                <a:blip r:embed="rId7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e 20">
            <a:extLst>
              <a:ext uri="{FF2B5EF4-FFF2-40B4-BE49-F238E27FC236}">
                <a16:creationId xmlns:a16="http://schemas.microsoft.com/office/drawing/2014/main" id="{0046536C-4151-4882-A6B0-023B07829009}"/>
              </a:ext>
            </a:extLst>
          </p:cNvPr>
          <p:cNvSpPr/>
          <p:nvPr/>
        </p:nvSpPr>
        <p:spPr>
          <a:xfrm>
            <a:off x="9142328" y="3345588"/>
            <a:ext cx="119925" cy="119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A7543A-2EC6-4205-8DB2-A3BB40B61077}"/>
              </a:ext>
            </a:extLst>
          </p:cNvPr>
          <p:cNvSpPr/>
          <p:nvPr/>
        </p:nvSpPr>
        <p:spPr>
          <a:xfrm>
            <a:off x="7572121" y="4450281"/>
            <a:ext cx="119925" cy="1060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DDCAC9D-7137-4DBA-B141-B208C54C37AE}"/>
                  </a:ext>
                </a:extLst>
              </p:cNvPr>
              <p:cNvSpPr txBox="1"/>
              <p:nvPr/>
            </p:nvSpPr>
            <p:spPr>
              <a:xfrm>
                <a:off x="6647560" y="4096272"/>
                <a:ext cx="386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1.4142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DDCAC9D-7137-4DBA-B141-B208C54C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60" y="4096272"/>
                <a:ext cx="386382" cy="369332"/>
              </a:xfrm>
              <a:prstGeom prst="rect">
                <a:avLst/>
              </a:prstGeom>
              <a:blipFill>
                <a:blip r:embed="rId8"/>
                <a:stretch>
                  <a:fillRect r="-17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026E9085-8841-436F-8288-B7B000BCF967}"/>
              </a:ext>
            </a:extLst>
          </p:cNvPr>
          <p:cNvSpPr/>
          <p:nvPr/>
        </p:nvSpPr>
        <p:spPr>
          <a:xfrm>
            <a:off x="7586244" y="4450281"/>
            <a:ext cx="119925" cy="106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1108C8E-6EE4-4C84-818A-BE38C372BC5E}"/>
              </a:ext>
            </a:extLst>
          </p:cNvPr>
          <p:cNvSpPr/>
          <p:nvPr/>
        </p:nvSpPr>
        <p:spPr>
          <a:xfrm>
            <a:off x="4957258" y="6246997"/>
            <a:ext cx="119925" cy="1060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21F0082-EB1C-4DEC-834C-3E2E57B48FF0}"/>
                  </a:ext>
                </a:extLst>
              </p:cNvPr>
              <p:cNvSpPr txBox="1"/>
              <p:nvPr/>
            </p:nvSpPr>
            <p:spPr>
              <a:xfrm>
                <a:off x="3577390" y="5828820"/>
                <a:ext cx="1772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21F0082-EB1C-4DEC-834C-3E2E57B4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390" y="5828820"/>
                <a:ext cx="1772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2EA1F53E-A0AC-41C8-94E1-8CB0C5FE9F94}"/>
              </a:ext>
            </a:extLst>
          </p:cNvPr>
          <p:cNvSpPr/>
          <p:nvPr/>
        </p:nvSpPr>
        <p:spPr>
          <a:xfrm>
            <a:off x="4971381" y="6246997"/>
            <a:ext cx="119925" cy="1060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2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54 -0.10671 L 1.66667E-6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1172</Words>
  <Application>Microsoft Office PowerPoint</Application>
  <PresentationFormat>Panorámica</PresentationFormat>
  <Paragraphs>274</Paragraphs>
  <Slides>39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Tema de Office</vt:lpstr>
      <vt:lpstr>Combinación lineal de vectores (versión geométrica)</vt:lpstr>
      <vt:lpstr>Vectores (versión geométrica)</vt:lpstr>
      <vt:lpstr>Suma de dos vectores (versión geométrica) </vt:lpstr>
      <vt:lpstr>Suma de dos vectores (versión geométrica)</vt:lpstr>
      <vt:lpstr>Suma de dos vectores (versión geométrica)</vt:lpstr>
      <vt:lpstr>Escalar por vector (versión geométrica)</vt:lpstr>
      <vt:lpstr>Escalar por vector (versión geométrica)</vt:lpstr>
      <vt:lpstr>Escalar por vector (versión geométrica)</vt:lpstr>
      <vt:lpstr>Escalar por vector (versión geométrica)</vt:lpstr>
      <vt:lpstr>Resta de dos vectores (versión geométrica) </vt:lpstr>
      <vt:lpstr>Resta de dos vectores (versión geométrica) </vt:lpstr>
      <vt:lpstr>Resta de dos vectores (versión geométrica) 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Combinación lineal de vectores (versión geométrica)</vt:lpstr>
      <vt:lpstr>Ejercicio</vt:lpstr>
      <vt:lpstr>Con un sólo l-pivote,  el espacio columna es una recta</vt:lpstr>
      <vt:lpstr>Espacio generado por 2 vectores LI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 dos l-pivotes,  el espacio columna es un plano</vt:lpstr>
      <vt:lpstr>En la matriz cero no hay l-pivotes,  su espacio columna es el origen</vt:lpstr>
      <vt:lpstr>Espacio Nulo vs Espacio Columna (o generado)</vt:lpstr>
      <vt:lpstr>Intuición y la visión geométrica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Subespacio Columna</dc:title>
  <dc:creator>Gerardo Munoz</dc:creator>
  <cp:lastModifiedBy>Gerardo Munoz</cp:lastModifiedBy>
  <cp:revision>34</cp:revision>
  <dcterms:created xsi:type="dcterms:W3CDTF">2020-10-24T01:06:28Z</dcterms:created>
  <dcterms:modified xsi:type="dcterms:W3CDTF">2021-04-16T03:38:41Z</dcterms:modified>
</cp:coreProperties>
</file>