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2" r:id="rId3"/>
    <p:sldId id="285" r:id="rId4"/>
    <p:sldId id="288" r:id="rId5"/>
    <p:sldId id="289" r:id="rId6"/>
    <p:sldId id="286" r:id="rId7"/>
    <p:sldId id="287" r:id="rId8"/>
    <p:sldId id="290" r:id="rId9"/>
    <p:sldId id="292" r:id="rId10"/>
    <p:sldId id="293" r:id="rId11"/>
    <p:sldId id="260" r:id="rId12"/>
    <p:sldId id="291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F9076-AD97-41BB-A306-064DB4C0B42A}" type="datetimeFigureOut">
              <a:rPr lang="es-CO" smtClean="0"/>
              <a:t>23/02/2022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47303-616E-4CD2-8AE3-7EE1CB8A36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0403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C55BED-90DC-421B-B65D-84A8704790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D82F75-3D0D-45DE-B4AD-D4A63726E739}" type="slidenum">
              <a:t>11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5A97F74-A006-4281-99BB-D92DA585EF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6D2F02F-7D00-47CA-8DB0-4CCCB1390B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B97C6-935D-4757-B07C-2F10386FA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718F7D-86AB-4871-9D43-1377E16F9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0C393-F48A-4FEC-9E52-CCE29330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A382-7E9B-4F7C-AC1A-134E285E2963}" type="datetimeFigureOut">
              <a:rPr lang="es-CO" smtClean="0"/>
              <a:t>23/02/2022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CCD4A6-3383-4849-9B76-B6BA19D8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222C21-F7B5-40AD-BFDC-76A3EDEB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089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4352B-E8CE-4DA3-AED5-2606BABF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9C1D03-F522-4D11-B01E-E9174F545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AE22D3-FBB3-4AE9-A614-522150B5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A382-7E9B-4F7C-AC1A-134E285E2963}" type="datetimeFigureOut">
              <a:rPr lang="es-CO" smtClean="0"/>
              <a:t>23/02/2022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DD260-3C26-4594-9989-0586C249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33B69C-3DAF-4D0C-8C3E-69466910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926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79902D-1174-4F69-B9B1-283256A28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460B1E-CF39-4E23-B4D2-D3DB6BB8F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C1A3A-CD3B-49EC-97D2-D5CDF29B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A382-7E9B-4F7C-AC1A-134E285E2963}" type="datetimeFigureOut">
              <a:rPr lang="es-CO" smtClean="0"/>
              <a:t>23/02/2022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73492B-0F82-4E9D-8479-352503CF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578E82-7E96-4111-B83E-69442583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569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43F5B-D605-4A41-96D2-3C9D1513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6C3EE-3AFF-4FEE-89BE-1CF84B401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F7A103-720D-4EDE-9A52-D8F73FB1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A382-7E9B-4F7C-AC1A-134E285E2963}" type="datetimeFigureOut">
              <a:rPr lang="es-CO" smtClean="0"/>
              <a:t>23/02/2022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7A5860-AC69-4F0A-ADCF-7D8D3DDE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10FB6-9091-48CC-A00C-06A67027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737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D063A-66CE-4CDB-A719-76682489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1F3203-E123-49A6-9506-528177B95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1656C-0298-40E5-BFAE-43D45156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A382-7E9B-4F7C-AC1A-134E285E2963}" type="datetimeFigureOut">
              <a:rPr lang="es-CO" smtClean="0"/>
              <a:t>23/02/2022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335289-76C6-4984-ABE6-F4447F91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CA588-76A1-498E-A079-9B0885C0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556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F04A5-9922-4552-AC4F-BD8169DC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4DCE6E-C827-4E03-B176-9F5B77427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92C601-C471-4424-8055-42A3C4239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11A7A0-B7E4-4888-A4C6-C504A983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A382-7E9B-4F7C-AC1A-134E285E2963}" type="datetimeFigureOut">
              <a:rPr lang="es-CO" smtClean="0"/>
              <a:t>23/02/2022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2B99EB-A05B-41F1-BB1D-62E40E20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9E6451-22F1-4AC7-8FAF-5632BE8F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026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D5139-F9E5-4016-985C-B231F432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0EFDA9-CA2E-4921-B957-72CE32D90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42A4B8-7101-4269-ADB9-8CFB90F8D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E0B182-7254-4561-9564-68F9363A7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3A18E5-A82B-44BC-B8F7-FACD84F83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9796AD-C639-410F-A1CD-ACF9AF2B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A382-7E9B-4F7C-AC1A-134E285E2963}" type="datetimeFigureOut">
              <a:rPr lang="es-CO" smtClean="0"/>
              <a:t>23/02/2022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2988B6-63BD-4BF9-AD9F-71B997F7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CBA392-BBAC-47B5-B6E2-4BC55052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780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34150-19A1-450F-859C-5271D753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E0A1C0-69A1-47D9-BF0A-BA020748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A382-7E9B-4F7C-AC1A-134E285E2963}" type="datetimeFigureOut">
              <a:rPr lang="es-CO" smtClean="0"/>
              <a:t>23/02/2022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F3034D-06FC-4272-BF03-F376E09D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DA95C2-C252-444E-9ED0-B8ED7FB3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815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8A03E6-8F9D-4587-8EC6-25F3AAF8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A382-7E9B-4F7C-AC1A-134E285E2963}" type="datetimeFigureOut">
              <a:rPr lang="es-CO" smtClean="0"/>
              <a:t>23/02/2022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9EA28D-21DC-4163-9573-78F48DC5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80BD61-BDE0-41E2-82A2-59F1D857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613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CA3C0-66E5-4DDE-8D9E-FA123AF6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2CD9F-71E1-4FA3-9145-21C28BC22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AA95BB-4194-4C39-B2C2-0EC6B1385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AC9B42-BA52-437A-919E-0A30AB0F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A382-7E9B-4F7C-AC1A-134E285E2963}" type="datetimeFigureOut">
              <a:rPr lang="es-CO" smtClean="0"/>
              <a:t>23/02/2022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5EDD14-8FEA-4FB7-B482-F8672865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8F80C9-6C08-48AB-8C79-AAD46060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35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91632-1F76-4E0D-AE76-7FDFCA048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DE8F73-A55B-4EF5-981C-67F40829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EEAB0E-FA68-4E38-973C-076322773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D8400B-B6F4-4B79-A750-7CCB930F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A382-7E9B-4F7C-AC1A-134E285E2963}" type="datetimeFigureOut">
              <a:rPr lang="es-CO" smtClean="0"/>
              <a:t>23/02/2022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65BFFA-9352-4806-87CA-A6245FAD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0F5060-A5F5-4BD6-B9FB-968346C4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152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EA244D-61EE-4BCE-A5AC-B2921324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1DB1C0-11A6-4820-8F47-97D3BEACB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BAD78-AC1F-4E2E-A94A-F4013F576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A382-7E9B-4F7C-AC1A-134E285E2963}" type="datetimeFigureOut">
              <a:rPr lang="es-CO" smtClean="0"/>
              <a:t>23/02/2022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983C87-19DD-4A01-9201-5BC0415DA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80719C-B753-4D2D-88D6-843E953E2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978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91.png"/><Relationship Id="rId7" Type="http://schemas.openxmlformats.org/officeDocument/2006/relationships/image" Target="../media/image10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20.png"/><Relationship Id="rId4" Type="http://schemas.openxmlformats.org/officeDocument/2006/relationships/image" Target="../media/image200.png"/><Relationship Id="rId9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3" Type="http://schemas.openxmlformats.org/officeDocument/2006/relationships/image" Target="../media/image160.png"/><Relationship Id="rId7" Type="http://schemas.openxmlformats.org/officeDocument/2006/relationships/image" Target="../media/image5.png"/><Relationship Id="rId12" Type="http://schemas.openxmlformats.org/officeDocument/2006/relationships/image" Target="../media/image2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0" Type="http://schemas.openxmlformats.org/officeDocument/2006/relationships/image" Target="../media/image170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9195-06C6-481E-AF3E-372ECA838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Rectas y Planos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32FC70-0830-4640-9C6D-77CA53488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gmunoz@udistrital.edu.co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810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4F714-90C4-4921-9368-1F16F81F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FBAF6E-0FA8-4454-B280-589E15C505A8}"/>
              </a:ext>
            </a:extLst>
          </p:cNvPr>
          <p:cNvSpPr txBox="1"/>
          <p:nvPr/>
        </p:nvSpPr>
        <p:spPr>
          <a:xfrm>
            <a:off x="1196340" y="2116574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O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3x+2y+3z=6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A6C7A16-260C-4DEF-85D7-F8451091D41A}"/>
                  </a:ext>
                </a:extLst>
              </p:cNvPr>
              <p:cNvSpPr txBox="1"/>
              <p:nvPr/>
            </p:nvSpPr>
            <p:spPr>
              <a:xfrm>
                <a:off x="1074933" y="2651760"/>
                <a:ext cx="1896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A6C7A16-260C-4DEF-85D7-F8451091D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933" y="2651760"/>
                <a:ext cx="18963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E02AE7D-9558-41DF-944E-77BC7B5A1B5A}"/>
                  </a:ext>
                </a:extLst>
              </p:cNvPr>
              <p:cNvSpPr txBox="1"/>
              <p:nvPr/>
            </p:nvSpPr>
            <p:spPr>
              <a:xfrm>
                <a:off x="964043" y="2911792"/>
                <a:ext cx="3771674" cy="33189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y</a:t>
                </a:r>
                <a:r>
                  <a:rPr lang="es-MX" dirty="0" err="1"/>
                  <a:t>,z</a:t>
                </a:r>
                <a:r>
                  <a:rPr lang="es-MX" dirty="0"/>
                  <a:t> son variables libres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  <a:p>
                <a:r>
                  <a:rPr lang="es-MX" dirty="0"/>
                  <a:t>Despejamos la variable delantera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=6−2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=2−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s-MX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b="0" dirty="0"/>
              </a:p>
              <a:p>
                <a:r>
                  <a:rPr lang="es-MX" dirty="0"/>
                  <a:t> </a:t>
                </a:r>
                <a:endParaRPr lang="es-CO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E02AE7D-9558-41DF-944E-77BC7B5A1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43" y="2911792"/>
                <a:ext cx="3771674" cy="3318922"/>
              </a:xfrm>
              <a:prstGeom prst="rect">
                <a:avLst/>
              </a:prstGeom>
              <a:blipFill>
                <a:blip r:embed="rId3"/>
                <a:stretch>
                  <a:fillRect l="-1292" t="-110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D5DAA435-EFDC-4CA8-AE19-5892511DCA51}"/>
              </a:ext>
            </a:extLst>
          </p:cNvPr>
          <p:cNvSpPr txBox="1"/>
          <p:nvPr/>
        </p:nvSpPr>
        <p:spPr>
          <a:xfrm>
            <a:off x="1074933" y="1803678"/>
            <a:ext cx="157774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Ecuación lineal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0C63E23-8D04-45E2-9522-3B0997692ACA}"/>
              </a:ext>
            </a:extLst>
          </p:cNvPr>
          <p:cNvSpPr txBox="1"/>
          <p:nvPr/>
        </p:nvSpPr>
        <p:spPr>
          <a:xfrm>
            <a:off x="838200" y="5941814"/>
            <a:ext cx="28043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MX" dirty="0"/>
              <a:t>Ecuación vectorial del plano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797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3731B-00A6-4434-87F7-FEDDC45E65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CO"/>
              <a:t>Ejercicio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D49AA72-D199-4227-AC05-79514144A175}"/>
              </a:ext>
            </a:extLst>
          </p:cNvPr>
          <p:cNvGraphicFramePr>
            <a:graphicFrameLocks noGrp="1"/>
          </p:cNvGraphicFramePr>
          <p:nvPr/>
        </p:nvGraphicFramePr>
        <p:xfrm>
          <a:off x="2018297" y="2267810"/>
          <a:ext cx="7835764" cy="3390283"/>
        </p:xfrm>
        <a:graphic>
          <a:graphicData uri="http://schemas.openxmlformats.org/drawingml/2006/table">
            <a:tbl>
              <a:tblPr/>
              <a:tblGrid>
                <a:gridCol w="1384722">
                  <a:extLst>
                    <a:ext uri="{9D8B030D-6E8A-4147-A177-3AD203B41FA5}">
                      <a16:colId xmlns:a16="http://schemas.microsoft.com/office/drawing/2014/main" val="1801439360"/>
                    </a:ext>
                  </a:extLst>
                </a:gridCol>
                <a:gridCol w="1384722">
                  <a:extLst>
                    <a:ext uri="{9D8B030D-6E8A-4147-A177-3AD203B41FA5}">
                      <a16:colId xmlns:a16="http://schemas.microsoft.com/office/drawing/2014/main" val="3814262021"/>
                    </a:ext>
                  </a:extLst>
                </a:gridCol>
                <a:gridCol w="1384722">
                  <a:extLst>
                    <a:ext uri="{9D8B030D-6E8A-4147-A177-3AD203B41FA5}">
                      <a16:colId xmlns:a16="http://schemas.microsoft.com/office/drawing/2014/main" val="1906293917"/>
                    </a:ext>
                  </a:extLst>
                </a:gridCol>
                <a:gridCol w="3681598">
                  <a:extLst>
                    <a:ext uri="{9D8B030D-6E8A-4147-A177-3AD203B41FA5}">
                      <a16:colId xmlns:a16="http://schemas.microsoft.com/office/drawing/2014/main" val="491508563"/>
                    </a:ext>
                  </a:extLst>
                </a:gridCol>
              </a:tblGrid>
              <a:tr h="1078385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Una forma de ecuación lineal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Lucida Sans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Una forma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paramétrica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Tres puntos no colineales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Dibujo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397179257"/>
                  </a:ext>
                </a:extLst>
              </a:tr>
              <a:tr h="652844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3x+2y+3z=6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33644872"/>
                  </a:ext>
                </a:extLst>
              </a:tr>
              <a:tr h="829527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x=3+2t</a:t>
                      </a:r>
                      <a:r>
                        <a:rPr lang="es-CO" sz="1600" b="0" i="0" u="none" strike="noStrike" kern="1200" cap="none" baseline="-33000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1</a:t>
                      </a:r>
                      <a:r>
                        <a:rPr lang="es-CO" sz="16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+t</a:t>
                      </a:r>
                      <a:r>
                        <a:rPr lang="es-CO" sz="1600" b="0" i="0" u="none" strike="noStrike" kern="1200" cap="none" baseline="-33000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2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y=-1+t</a:t>
                      </a:r>
                      <a:r>
                        <a:rPr lang="es-CO" sz="1600" b="0" i="0" u="none" strike="noStrike" kern="1200" cap="none" baseline="-33000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1</a:t>
                      </a:r>
                      <a:r>
                        <a:rPr lang="es-CO" sz="16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-t</a:t>
                      </a:r>
                      <a:r>
                        <a:rPr lang="es-CO" sz="1600" b="0" i="0" u="none" strike="noStrike" kern="1200" cap="none" baseline="-33000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2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z=-t</a:t>
                      </a:r>
                      <a:r>
                        <a:rPr lang="es-CO" sz="1600" b="0" i="0" u="none" strike="noStrike" kern="1200" cap="none" baseline="-33000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1</a:t>
                      </a:r>
                      <a:r>
                        <a:rPr lang="es-CO" sz="16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+4t</a:t>
                      </a:r>
                      <a:r>
                        <a:rPr lang="es-CO" sz="1600" b="0" i="0" u="none" strike="noStrike" kern="1200" cap="none" baseline="-33000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2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3279455961"/>
                  </a:ext>
                </a:extLst>
              </a:tr>
              <a:tr h="829527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(3,5,1) (2,4,1) (6,1,1)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80291384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BA857F90-77DA-4636-8729-015236BC777B}"/>
              </a:ext>
            </a:extLst>
          </p:cNvPr>
          <p:cNvSpPr txBox="1"/>
          <p:nvPr/>
        </p:nvSpPr>
        <p:spPr>
          <a:xfrm>
            <a:off x="1915423" y="1645338"/>
            <a:ext cx="8254217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s-CO" sz="1633">
                <a:latin typeface="Liberation Sans" pitchFamily="18"/>
                <a:ea typeface="Microsoft YaHei" pitchFamily="2"/>
                <a:cs typeface="Lucida Sans" pitchFamily="2"/>
              </a:rPr>
              <a:t>Complete cada renglón con la respectiva información que corresponde al mismo plano.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3EEEA-488A-450A-9896-EF7A3D31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Taller para Hoy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76835B-EA2D-4B89-9645-31430271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Ejercicios Nakos 2.7.{17,21,23}</a:t>
            </a:r>
          </a:p>
        </p:txBody>
      </p:sp>
    </p:spTree>
    <p:extLst>
      <p:ext uri="{BB962C8B-B14F-4D97-AF65-F5344CB8AC3E}">
        <p14:creationId xmlns:p14="http://schemas.microsoft.com/office/powerpoint/2010/main" val="370670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9195-06C6-481E-AF3E-372ECA838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Planos en 3D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32FC70-0830-4640-9C6D-77CA53488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142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AB7643-8A5F-49BA-B500-BBD5642ADADD}"/>
                  </a:ext>
                </a:extLst>
              </p:cNvPr>
              <p:cNvSpPr txBox="1"/>
              <p:nvPr/>
            </p:nvSpPr>
            <p:spPr>
              <a:xfrm>
                <a:off x="7253606" y="2109850"/>
                <a:ext cx="3669979" cy="15718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Ecuación vectorial del plano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s-MX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AB7643-8A5F-49BA-B500-BBD5642A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06" y="2109850"/>
                <a:ext cx="3669979" cy="1571841"/>
              </a:xfrm>
              <a:prstGeom prst="rect">
                <a:avLst/>
              </a:prstGeom>
              <a:blipFill>
                <a:blip r:embed="rId2"/>
                <a:stretch>
                  <a:fillRect l="-1325" t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6">
            <a:extLst>
              <a:ext uri="{FF2B5EF4-FFF2-40B4-BE49-F238E27FC236}">
                <a16:creationId xmlns:a16="http://schemas.microsoft.com/office/drawing/2014/main" id="{7FCD6E09-0A3B-438F-B29B-BBEBA1CA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4" y="94724"/>
            <a:ext cx="4961399" cy="1325563"/>
          </a:xfrm>
        </p:spPr>
        <p:txBody>
          <a:bodyPr/>
          <a:lstStyle/>
          <a:p>
            <a:r>
              <a:rPr lang="es-MX" dirty="0"/>
              <a:t>Plano en 3D</a:t>
            </a:r>
            <a:endParaRPr lang="es-CO" dirty="0"/>
          </a:p>
        </p:txBody>
      </p:sp>
      <p:pic>
        <p:nvPicPr>
          <p:cNvPr id="12" name="Imagen 11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0D15D46B-EE43-4A47-80E1-3EF7335C01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708"/>
          <a:stretch/>
        </p:blipFill>
        <p:spPr>
          <a:xfrm>
            <a:off x="0" y="3136799"/>
            <a:ext cx="2688879" cy="267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1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AB7643-8A5F-49BA-B500-BBD5642ADADD}"/>
                  </a:ext>
                </a:extLst>
              </p:cNvPr>
              <p:cNvSpPr txBox="1"/>
              <p:nvPr/>
            </p:nvSpPr>
            <p:spPr>
              <a:xfrm>
                <a:off x="7253606" y="2109850"/>
                <a:ext cx="3669979" cy="15718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Ecuación vectorial del plano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s-MX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AB7643-8A5F-49BA-B500-BBD5642A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06" y="2109850"/>
                <a:ext cx="3669979" cy="1571841"/>
              </a:xfrm>
              <a:prstGeom prst="rect">
                <a:avLst/>
              </a:prstGeom>
              <a:blipFill>
                <a:blip r:embed="rId2"/>
                <a:stretch>
                  <a:fillRect l="-1325" t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DD7E807-99FA-466F-B70B-0D0262BACB06}"/>
                  </a:ext>
                </a:extLst>
              </p:cNvPr>
              <p:cNvSpPr txBox="1"/>
              <p:nvPr/>
            </p:nvSpPr>
            <p:spPr>
              <a:xfrm>
                <a:off x="5945025" y="5184121"/>
                <a:ext cx="4586961" cy="12610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Tres puntos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DD7E807-99FA-466F-B70B-0D0262BA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025" y="5184121"/>
                <a:ext cx="4586961" cy="1261051"/>
              </a:xfrm>
              <a:prstGeom prst="rect">
                <a:avLst/>
              </a:prstGeom>
              <a:blipFill>
                <a:blip r:embed="rId3"/>
                <a:stretch>
                  <a:fillRect l="-927" t="-19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3806F595-745F-49F1-BD9E-254CD050003A}"/>
              </a:ext>
            </a:extLst>
          </p:cNvPr>
          <p:cNvCxnSpPr>
            <a:cxnSpLocks/>
            <a:stCxn id="8" idx="3"/>
            <a:endCxn id="15" idx="3"/>
          </p:cNvCxnSpPr>
          <p:nvPr/>
        </p:nvCxnSpPr>
        <p:spPr>
          <a:xfrm flipH="1">
            <a:off x="10531986" y="2895771"/>
            <a:ext cx="391599" cy="2918876"/>
          </a:xfrm>
          <a:prstGeom prst="curvedConnector3">
            <a:avLst>
              <a:gd name="adj1" fmla="val -583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F1201-AF93-4E63-9553-C68FB740F649}"/>
                  </a:ext>
                </a:extLst>
              </p:cNvPr>
              <p:cNvSpPr txBox="1"/>
              <p:nvPr/>
            </p:nvSpPr>
            <p:spPr>
              <a:xfrm rot="16457413">
                <a:off x="10167948" y="4117158"/>
                <a:ext cx="12640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F1201-AF93-4E63-9553-C68FB740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457413">
                <a:off x="10167948" y="4117158"/>
                <a:ext cx="1264064" cy="646331"/>
              </a:xfrm>
              <a:prstGeom prst="rect">
                <a:avLst/>
              </a:prstGeom>
              <a:blipFill>
                <a:blip r:embed="rId4"/>
                <a:stretch>
                  <a:fillRect t="-1767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3DC94F17-7BCF-41F3-84A5-F05D660778FA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rot="5400000" flipH="1" flipV="1">
            <a:off x="7912336" y="4007861"/>
            <a:ext cx="1502430" cy="8500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29CD5B-0F6B-4333-87FC-0545757FE114}"/>
                  </a:ext>
                </a:extLst>
              </p:cNvPr>
              <p:cNvSpPr txBox="1"/>
              <p:nvPr/>
            </p:nvSpPr>
            <p:spPr>
              <a:xfrm rot="18451530">
                <a:off x="7602732" y="4073496"/>
                <a:ext cx="12640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29CD5B-0F6B-4333-87FC-0545757F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51530">
                <a:off x="7602732" y="4073496"/>
                <a:ext cx="1264064" cy="646331"/>
              </a:xfrm>
              <a:prstGeom prst="rect">
                <a:avLst/>
              </a:prstGeom>
              <a:blipFill>
                <a:blip r:embed="rId5"/>
                <a:stretch>
                  <a:fillRect t="-5217" r="-94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6">
            <a:extLst>
              <a:ext uri="{FF2B5EF4-FFF2-40B4-BE49-F238E27FC236}">
                <a16:creationId xmlns:a16="http://schemas.microsoft.com/office/drawing/2014/main" id="{7FCD6E09-0A3B-438F-B29B-BBEBA1CA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4" y="94724"/>
            <a:ext cx="4961399" cy="1325563"/>
          </a:xfrm>
        </p:spPr>
        <p:txBody>
          <a:bodyPr/>
          <a:lstStyle/>
          <a:p>
            <a:r>
              <a:rPr lang="es-MX" dirty="0"/>
              <a:t>Plano en 3D</a:t>
            </a:r>
            <a:endParaRPr lang="es-CO" dirty="0"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DB383714-7EF8-4497-904C-9B85774505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5926"/>
          <a:stretch/>
        </p:blipFill>
        <p:spPr>
          <a:xfrm>
            <a:off x="38124" y="1402963"/>
            <a:ext cx="5433072" cy="354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41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CE9B9337-C61A-4185-B102-A8BAE60F3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3" y="2643612"/>
            <a:ext cx="3290786" cy="2647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AB7643-8A5F-49BA-B500-BBD5642ADADD}"/>
                  </a:ext>
                </a:extLst>
              </p:cNvPr>
              <p:cNvSpPr txBox="1"/>
              <p:nvPr/>
            </p:nvSpPr>
            <p:spPr>
              <a:xfrm>
                <a:off x="7253606" y="2109850"/>
                <a:ext cx="3669979" cy="15718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Ecuación vectorial del plano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s-MX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AB7643-8A5F-49BA-B500-BBD5642A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06" y="2109850"/>
                <a:ext cx="3669979" cy="1571841"/>
              </a:xfrm>
              <a:prstGeom prst="rect">
                <a:avLst/>
              </a:prstGeom>
              <a:blipFill>
                <a:blip r:embed="rId3"/>
                <a:stretch>
                  <a:fillRect l="-1325" t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DD7E807-99FA-466F-B70B-0D0262BACB06}"/>
                  </a:ext>
                </a:extLst>
              </p:cNvPr>
              <p:cNvSpPr txBox="1"/>
              <p:nvPr/>
            </p:nvSpPr>
            <p:spPr>
              <a:xfrm>
                <a:off x="5945025" y="5184121"/>
                <a:ext cx="4586961" cy="12610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Tres puntos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DD7E807-99FA-466F-B70B-0D0262BA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025" y="5184121"/>
                <a:ext cx="4586961" cy="1261051"/>
              </a:xfrm>
              <a:prstGeom prst="rect">
                <a:avLst/>
              </a:prstGeom>
              <a:blipFill>
                <a:blip r:embed="rId4"/>
                <a:stretch>
                  <a:fillRect l="-927" t="-19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3806F595-745F-49F1-BD9E-254CD050003A}"/>
              </a:ext>
            </a:extLst>
          </p:cNvPr>
          <p:cNvCxnSpPr>
            <a:cxnSpLocks/>
            <a:stCxn id="8" idx="3"/>
            <a:endCxn id="15" idx="3"/>
          </p:cNvCxnSpPr>
          <p:nvPr/>
        </p:nvCxnSpPr>
        <p:spPr>
          <a:xfrm flipH="1">
            <a:off x="10531986" y="2895771"/>
            <a:ext cx="391599" cy="2918876"/>
          </a:xfrm>
          <a:prstGeom prst="curvedConnector3">
            <a:avLst>
              <a:gd name="adj1" fmla="val -583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F1201-AF93-4E63-9553-C68FB740F649}"/>
                  </a:ext>
                </a:extLst>
              </p:cNvPr>
              <p:cNvSpPr txBox="1"/>
              <p:nvPr/>
            </p:nvSpPr>
            <p:spPr>
              <a:xfrm rot="16457413">
                <a:off x="10167948" y="4117158"/>
                <a:ext cx="12640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F1201-AF93-4E63-9553-C68FB740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457413">
                <a:off x="10167948" y="4117158"/>
                <a:ext cx="1264064" cy="646331"/>
              </a:xfrm>
              <a:prstGeom prst="rect">
                <a:avLst/>
              </a:prstGeom>
              <a:blipFill>
                <a:blip r:embed="rId5"/>
                <a:stretch>
                  <a:fillRect t="-1767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3DC94F17-7BCF-41F3-84A5-F05D660778FA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rot="5400000" flipH="1" flipV="1">
            <a:off x="7912336" y="4007861"/>
            <a:ext cx="1502430" cy="8500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29CD5B-0F6B-4333-87FC-0545757FE114}"/>
                  </a:ext>
                </a:extLst>
              </p:cNvPr>
              <p:cNvSpPr txBox="1"/>
              <p:nvPr/>
            </p:nvSpPr>
            <p:spPr>
              <a:xfrm rot="18451530">
                <a:off x="7602732" y="4073496"/>
                <a:ext cx="12640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29CD5B-0F6B-4333-87FC-0545757F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51530">
                <a:off x="7602732" y="4073496"/>
                <a:ext cx="1264064" cy="646331"/>
              </a:xfrm>
              <a:prstGeom prst="rect">
                <a:avLst/>
              </a:prstGeom>
              <a:blipFill>
                <a:blip r:embed="rId6"/>
                <a:stretch>
                  <a:fillRect t="-5217" r="-94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91A3F45-E5F8-452A-ACA8-96F34CA5D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609" y="1004586"/>
            <a:ext cx="3305175" cy="556260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FCD6E09-0A3B-438F-B29B-BBEBA1CA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4" y="94724"/>
            <a:ext cx="4961399" cy="1325563"/>
          </a:xfrm>
        </p:spPr>
        <p:txBody>
          <a:bodyPr/>
          <a:lstStyle/>
          <a:p>
            <a:r>
              <a:rPr lang="es-MX" dirty="0"/>
              <a:t>Plano en 3D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2571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Gráfico&#10;&#10;Descripción generada automáticamente">
            <a:extLst>
              <a:ext uri="{FF2B5EF4-FFF2-40B4-BE49-F238E27FC236}">
                <a16:creationId xmlns:a16="http://schemas.microsoft.com/office/drawing/2014/main" id="{EEB9AAAD-B016-4E46-BB64-F44CB815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7" y="614093"/>
            <a:ext cx="2213086" cy="2630249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FCD6E09-0A3B-438F-B29B-BBEBA1CA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9738" y="-249954"/>
            <a:ext cx="4961399" cy="1325563"/>
          </a:xfrm>
        </p:spPr>
        <p:txBody>
          <a:bodyPr/>
          <a:lstStyle/>
          <a:p>
            <a:r>
              <a:rPr lang="es-MX" dirty="0"/>
              <a:t>Plano en 3D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AB7643-8A5F-49BA-B500-BBD5642ADADD}"/>
                  </a:ext>
                </a:extLst>
              </p:cNvPr>
              <p:cNvSpPr txBox="1"/>
              <p:nvPr/>
            </p:nvSpPr>
            <p:spPr>
              <a:xfrm>
                <a:off x="7253606" y="2109850"/>
                <a:ext cx="3669979" cy="15718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Ecuación vectorial del plano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s-MX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AB7643-8A5F-49BA-B500-BBD5642A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06" y="2109850"/>
                <a:ext cx="3669979" cy="1571841"/>
              </a:xfrm>
              <a:prstGeom prst="rect">
                <a:avLst/>
              </a:prstGeom>
              <a:blipFill>
                <a:blip r:embed="rId3"/>
                <a:stretch>
                  <a:fillRect l="-1325" t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DD7E807-99FA-466F-B70B-0D0262BACB06}"/>
                  </a:ext>
                </a:extLst>
              </p:cNvPr>
              <p:cNvSpPr txBox="1"/>
              <p:nvPr/>
            </p:nvSpPr>
            <p:spPr>
              <a:xfrm>
                <a:off x="5945025" y="5184121"/>
                <a:ext cx="4586961" cy="12610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Tres puntos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DD7E807-99FA-466F-B70B-0D0262BA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025" y="5184121"/>
                <a:ext cx="4586961" cy="1261051"/>
              </a:xfrm>
              <a:prstGeom prst="rect">
                <a:avLst/>
              </a:prstGeom>
              <a:blipFill>
                <a:blip r:embed="rId4"/>
                <a:stretch>
                  <a:fillRect l="-927" t="-19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3806F595-745F-49F1-BD9E-254CD050003A}"/>
              </a:ext>
            </a:extLst>
          </p:cNvPr>
          <p:cNvCxnSpPr>
            <a:cxnSpLocks/>
            <a:stCxn id="8" idx="3"/>
            <a:endCxn id="15" idx="3"/>
          </p:cNvCxnSpPr>
          <p:nvPr/>
        </p:nvCxnSpPr>
        <p:spPr>
          <a:xfrm flipH="1">
            <a:off x="10531986" y="2895771"/>
            <a:ext cx="391599" cy="2918876"/>
          </a:xfrm>
          <a:prstGeom prst="curvedConnector3">
            <a:avLst>
              <a:gd name="adj1" fmla="val -583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F1201-AF93-4E63-9553-C68FB740F649}"/>
                  </a:ext>
                </a:extLst>
              </p:cNvPr>
              <p:cNvSpPr txBox="1"/>
              <p:nvPr/>
            </p:nvSpPr>
            <p:spPr>
              <a:xfrm rot="16457413">
                <a:off x="10167948" y="4117158"/>
                <a:ext cx="12640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F1201-AF93-4E63-9553-C68FB740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457413">
                <a:off x="10167948" y="4117158"/>
                <a:ext cx="1264064" cy="646331"/>
              </a:xfrm>
              <a:prstGeom prst="rect">
                <a:avLst/>
              </a:prstGeom>
              <a:blipFill>
                <a:blip r:embed="rId5"/>
                <a:stretch>
                  <a:fillRect t="-1767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3DC94F17-7BCF-41F3-84A5-F05D660778FA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rot="5400000" flipH="1" flipV="1">
            <a:off x="7912336" y="4007861"/>
            <a:ext cx="1502430" cy="8500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29CD5B-0F6B-4333-87FC-0545757FE114}"/>
                  </a:ext>
                </a:extLst>
              </p:cNvPr>
              <p:cNvSpPr txBox="1"/>
              <p:nvPr/>
            </p:nvSpPr>
            <p:spPr>
              <a:xfrm rot="18451530">
                <a:off x="7602732" y="4073496"/>
                <a:ext cx="12640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29CD5B-0F6B-4333-87FC-0545757F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51530">
                <a:off x="7602732" y="4073496"/>
                <a:ext cx="1264064" cy="646331"/>
              </a:xfrm>
              <a:prstGeom prst="rect">
                <a:avLst/>
              </a:prstGeom>
              <a:blipFill>
                <a:blip r:embed="rId6"/>
                <a:stretch>
                  <a:fillRect t="-5217" r="-94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7983832-7E0F-4A02-9323-197BACDCFD6C}"/>
                  </a:ext>
                </a:extLst>
              </p:cNvPr>
              <p:cNvSpPr txBox="1"/>
              <p:nvPr/>
            </p:nvSpPr>
            <p:spPr>
              <a:xfrm>
                <a:off x="1055077" y="3237552"/>
                <a:ext cx="3016980" cy="1714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Punto, Perpendicular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7983832-7E0F-4A02-9323-197BACDCF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77" y="3237552"/>
                <a:ext cx="3016980" cy="1714765"/>
              </a:xfrm>
              <a:prstGeom prst="rect">
                <a:avLst/>
              </a:prstGeom>
              <a:blipFill>
                <a:blip r:embed="rId7"/>
                <a:stretch>
                  <a:fillRect l="-1408" t="-14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FCEE189B-9A21-4734-9FE7-CB98D319F6B8}"/>
              </a:ext>
            </a:extLst>
          </p:cNvPr>
          <p:cNvCxnSpPr>
            <a:cxnSpLocks/>
            <a:stCxn id="8" idx="1"/>
            <a:endCxn id="24" idx="3"/>
          </p:cNvCxnSpPr>
          <p:nvPr/>
        </p:nvCxnSpPr>
        <p:spPr>
          <a:xfrm rot="10800000" flipV="1">
            <a:off x="4072058" y="2895771"/>
            <a:ext cx="3181549" cy="11991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398BBDD-226A-4F7D-BDE2-4F7037E7098D}"/>
                  </a:ext>
                </a:extLst>
              </p:cNvPr>
              <p:cNvSpPr txBox="1"/>
              <p:nvPr/>
            </p:nvSpPr>
            <p:spPr>
              <a:xfrm rot="19024591">
                <a:off x="4964385" y="3013948"/>
                <a:ext cx="1243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398BBDD-226A-4F7D-BDE2-4F7037E70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24591">
                <a:off x="4964385" y="3013948"/>
                <a:ext cx="1243289" cy="369332"/>
              </a:xfrm>
              <a:prstGeom prst="rect">
                <a:avLst/>
              </a:prstGeom>
              <a:blipFill>
                <a:blip r:embed="rId8"/>
                <a:stretch>
                  <a:fillRect t="-20652" r="-141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 descr="Imagen que contiene Pizarra&#10;&#10;Descripción generada automáticamente">
            <a:extLst>
              <a:ext uri="{FF2B5EF4-FFF2-40B4-BE49-F238E27FC236}">
                <a16:creationId xmlns:a16="http://schemas.microsoft.com/office/drawing/2014/main" id="{6D435ADD-5E9D-4E9F-AAF2-21ED3B551A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715" y="190112"/>
            <a:ext cx="2705100" cy="2876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CCB137E-47FA-4191-A0F7-2A4DD34143E9}"/>
                  </a:ext>
                </a:extLst>
              </p:cNvPr>
              <p:cNvSpPr txBox="1"/>
              <p:nvPr/>
            </p:nvSpPr>
            <p:spPr>
              <a:xfrm>
                <a:off x="0" y="5094760"/>
                <a:ext cx="3220720" cy="1716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CO" dirty="0"/>
                  <a:t>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s-MX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O" dirty="0"/>
                  <a:t>      </a:t>
                </a: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CCB137E-47FA-4191-A0F7-2A4DD341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4760"/>
                <a:ext cx="3220720" cy="17166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6F2D5D7-889B-4EF7-8AD7-DE8BFDCDBDA7}"/>
                  </a:ext>
                </a:extLst>
              </p:cNvPr>
              <p:cNvSpPr txBox="1"/>
              <p:nvPr/>
            </p:nvSpPr>
            <p:spPr>
              <a:xfrm>
                <a:off x="3015954" y="5867400"/>
                <a:ext cx="28314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=3−6−9</m:t>
                      </m:r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−12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6F2D5D7-889B-4EF7-8AD7-DE8BFDCDB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954" y="5867400"/>
                <a:ext cx="2831481" cy="646331"/>
              </a:xfrm>
              <a:prstGeom prst="rect">
                <a:avLst/>
              </a:prstGeom>
              <a:blipFill>
                <a:blip r:embed="rId11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04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1A9F3D2-EF65-4F05-B2C2-36FCFB0A2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876"/>
          <a:stretch/>
        </p:blipFill>
        <p:spPr>
          <a:xfrm>
            <a:off x="62804" y="2088133"/>
            <a:ext cx="4388161" cy="47471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EEB34DB-3660-4760-90C4-91599D8F2917}"/>
                  </a:ext>
                </a:extLst>
              </p:cNvPr>
              <p:cNvSpPr txBox="1"/>
              <p:nvPr/>
            </p:nvSpPr>
            <p:spPr>
              <a:xfrm>
                <a:off x="5936184" y="546386"/>
                <a:ext cx="3460756" cy="6682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Una ecuación lineal con 3 variables</a:t>
                </a:r>
              </a:p>
              <a:p>
                <a:pPr algn="ctr"/>
                <a:r>
                  <a:rPr lang="es-MX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EEB34DB-3660-4760-90C4-91599D8F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184" y="546386"/>
                <a:ext cx="3460756" cy="668260"/>
              </a:xfrm>
              <a:prstGeom prst="rect">
                <a:avLst/>
              </a:prstGeom>
              <a:blipFill>
                <a:blip r:embed="rId3"/>
                <a:stretch>
                  <a:fillRect l="-1406" t="-4505" r="-879" b="-90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6">
            <a:extLst>
              <a:ext uri="{FF2B5EF4-FFF2-40B4-BE49-F238E27FC236}">
                <a16:creationId xmlns:a16="http://schemas.microsoft.com/office/drawing/2014/main" id="{7FCD6E09-0A3B-438F-B29B-BBEBA1CA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" y="164701"/>
            <a:ext cx="4961399" cy="1325563"/>
          </a:xfrm>
        </p:spPr>
        <p:txBody>
          <a:bodyPr/>
          <a:lstStyle/>
          <a:p>
            <a:r>
              <a:rPr lang="es-MX" dirty="0"/>
              <a:t>Plano en 3D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AB7643-8A5F-49BA-B500-BBD5642ADADD}"/>
                  </a:ext>
                </a:extLst>
              </p:cNvPr>
              <p:cNvSpPr txBox="1"/>
              <p:nvPr/>
            </p:nvSpPr>
            <p:spPr>
              <a:xfrm>
                <a:off x="8024113" y="2065796"/>
                <a:ext cx="3669979" cy="15718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Ecuación vectorial del plano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s-MX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AB7643-8A5F-49BA-B500-BBD5642A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113" y="2065796"/>
                <a:ext cx="3669979" cy="1571841"/>
              </a:xfrm>
              <a:prstGeom prst="rect">
                <a:avLst/>
              </a:prstGeom>
              <a:blipFill>
                <a:blip r:embed="rId4"/>
                <a:stretch>
                  <a:fillRect l="-1159" t="-1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B94893BD-DD4F-4F31-84D5-610CCED7764C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9396940" y="880516"/>
            <a:ext cx="462163" cy="11852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59922F-E07C-4F9B-8E98-66C8CBE95FAA}"/>
              </a:ext>
            </a:extLst>
          </p:cNvPr>
          <p:cNvSpPr txBox="1"/>
          <p:nvPr/>
        </p:nvSpPr>
        <p:spPr>
          <a:xfrm rot="20454179">
            <a:off x="9665247" y="642053"/>
            <a:ext cx="248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Solución general del</a:t>
            </a:r>
          </a:p>
          <a:p>
            <a:r>
              <a:rPr lang="es-MX" dirty="0"/>
              <a:t>sistema de una ecuación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DD7E807-99FA-466F-B70B-0D0262BACB06}"/>
                  </a:ext>
                </a:extLst>
              </p:cNvPr>
              <p:cNvSpPr txBox="1"/>
              <p:nvPr/>
            </p:nvSpPr>
            <p:spPr>
              <a:xfrm>
                <a:off x="6715532" y="5140067"/>
                <a:ext cx="4586961" cy="12610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Tres puntos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DD7E807-99FA-466F-B70B-0D0262BA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532" y="5140067"/>
                <a:ext cx="4586961" cy="1261051"/>
              </a:xfrm>
              <a:prstGeom prst="rect">
                <a:avLst/>
              </a:prstGeom>
              <a:blipFill>
                <a:blip r:embed="rId5"/>
                <a:stretch>
                  <a:fillRect l="-1061" t="-19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3806F595-745F-49F1-BD9E-254CD050003A}"/>
              </a:ext>
            </a:extLst>
          </p:cNvPr>
          <p:cNvCxnSpPr>
            <a:cxnSpLocks/>
            <a:stCxn id="8" idx="3"/>
            <a:endCxn id="15" idx="3"/>
          </p:cNvCxnSpPr>
          <p:nvPr/>
        </p:nvCxnSpPr>
        <p:spPr>
          <a:xfrm flipH="1">
            <a:off x="11302493" y="2851717"/>
            <a:ext cx="391599" cy="2918876"/>
          </a:xfrm>
          <a:prstGeom prst="curvedConnector3">
            <a:avLst>
              <a:gd name="adj1" fmla="val -583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F1201-AF93-4E63-9553-C68FB740F649}"/>
                  </a:ext>
                </a:extLst>
              </p:cNvPr>
              <p:cNvSpPr txBox="1"/>
              <p:nvPr/>
            </p:nvSpPr>
            <p:spPr>
              <a:xfrm rot="16457413">
                <a:off x="10938455" y="4073104"/>
                <a:ext cx="12640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F1201-AF93-4E63-9553-C68FB740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457413">
                <a:off x="10938455" y="4073104"/>
                <a:ext cx="1264064" cy="646331"/>
              </a:xfrm>
              <a:prstGeom prst="rect">
                <a:avLst/>
              </a:prstGeom>
              <a:blipFill>
                <a:blip r:embed="rId6"/>
                <a:stretch>
                  <a:fillRect t="-1713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3DC94F17-7BCF-41F3-84A5-F05D660778FA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rot="5400000" flipH="1" flipV="1">
            <a:off x="8682843" y="3963807"/>
            <a:ext cx="1502430" cy="8500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29CD5B-0F6B-4333-87FC-0545757FE114}"/>
                  </a:ext>
                </a:extLst>
              </p:cNvPr>
              <p:cNvSpPr txBox="1"/>
              <p:nvPr/>
            </p:nvSpPr>
            <p:spPr>
              <a:xfrm rot="18451530">
                <a:off x="8373239" y="4029442"/>
                <a:ext cx="12640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29CD5B-0F6B-4333-87FC-0545757F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51530">
                <a:off x="8373239" y="4029442"/>
                <a:ext cx="1264064" cy="646331"/>
              </a:xfrm>
              <a:prstGeom prst="rect">
                <a:avLst/>
              </a:prstGeom>
              <a:blipFill>
                <a:blip r:embed="rId7"/>
                <a:stretch>
                  <a:fillRect t="-5217" r="-94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7983832-7E0F-4A02-9323-197BACDCFD6C}"/>
                  </a:ext>
                </a:extLst>
              </p:cNvPr>
              <p:cNvSpPr txBox="1"/>
              <p:nvPr/>
            </p:nvSpPr>
            <p:spPr>
              <a:xfrm>
                <a:off x="1825584" y="3193498"/>
                <a:ext cx="3016980" cy="1714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Punto, Perpendicular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7983832-7E0F-4A02-9323-197BACDCF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584" y="3193498"/>
                <a:ext cx="3016980" cy="1714765"/>
              </a:xfrm>
              <a:prstGeom prst="rect">
                <a:avLst/>
              </a:prstGeom>
              <a:blipFill>
                <a:blip r:embed="rId8"/>
                <a:stretch>
                  <a:fillRect l="-1408" t="-1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FCEE189B-9A21-4734-9FE7-CB98D319F6B8}"/>
              </a:ext>
            </a:extLst>
          </p:cNvPr>
          <p:cNvCxnSpPr>
            <a:cxnSpLocks/>
            <a:stCxn id="8" idx="1"/>
            <a:endCxn id="24" idx="3"/>
          </p:cNvCxnSpPr>
          <p:nvPr/>
        </p:nvCxnSpPr>
        <p:spPr>
          <a:xfrm rot="10800000" flipV="1">
            <a:off x="4842565" y="2851717"/>
            <a:ext cx="3181549" cy="11991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398BBDD-226A-4F7D-BDE2-4F7037E7098D}"/>
                  </a:ext>
                </a:extLst>
              </p:cNvPr>
              <p:cNvSpPr txBox="1"/>
              <p:nvPr/>
            </p:nvSpPr>
            <p:spPr>
              <a:xfrm rot="19024591">
                <a:off x="5734892" y="2969894"/>
                <a:ext cx="1243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398BBDD-226A-4F7D-BDE2-4F7037E70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24591">
                <a:off x="5734892" y="2969894"/>
                <a:ext cx="1243289" cy="369332"/>
              </a:xfrm>
              <a:prstGeom prst="rect">
                <a:avLst/>
              </a:prstGeom>
              <a:blipFill>
                <a:blip r:embed="rId9"/>
                <a:stretch>
                  <a:fillRect t="-20000" r="-1406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F9464CC7-F81E-4758-AF56-BC2EADEABEB3}"/>
              </a:ext>
            </a:extLst>
          </p:cNvPr>
          <p:cNvCxnSpPr>
            <a:cxnSpLocks/>
            <a:stCxn id="24" idx="0"/>
            <a:endCxn id="4" idx="1"/>
          </p:cNvCxnSpPr>
          <p:nvPr/>
        </p:nvCxnSpPr>
        <p:spPr>
          <a:xfrm rot="5400000" flipH="1" flipV="1">
            <a:off x="3478638" y="735952"/>
            <a:ext cx="2312982" cy="26021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94C609A-B0E4-4D95-BF80-3C2D88D90510}"/>
              </a:ext>
            </a:extLst>
          </p:cNvPr>
          <p:cNvSpPr txBox="1"/>
          <p:nvPr/>
        </p:nvSpPr>
        <p:spPr>
          <a:xfrm rot="19067926">
            <a:off x="2282948" y="1314082"/>
            <a:ext cx="2419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Realizar las operaciones</a:t>
            </a:r>
          </a:p>
          <a:p>
            <a:r>
              <a:rPr lang="es-MX" dirty="0"/>
              <a:t>y pasar las constantes a</a:t>
            </a:r>
          </a:p>
          <a:p>
            <a:r>
              <a:rPr lang="es-MX" dirty="0"/>
              <a:t>la derecha 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AF5612D-0799-4572-ADB4-DFF8D551D68F}"/>
                  </a:ext>
                </a:extLst>
              </p:cNvPr>
              <p:cNvSpPr txBox="1"/>
              <p:nvPr/>
            </p:nvSpPr>
            <p:spPr>
              <a:xfrm>
                <a:off x="3239627" y="1562503"/>
                <a:ext cx="2880203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AF5612D-0799-4572-ADB4-DFF8D551D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627" y="1562503"/>
                <a:ext cx="2880203" cy="9840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85608450-E2BA-4A71-9B2E-91AA5B2F10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79345" y="2450927"/>
            <a:ext cx="1905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EEB34DB-3660-4760-90C4-91599D8F2917}"/>
                  </a:ext>
                </a:extLst>
              </p:cNvPr>
              <p:cNvSpPr txBox="1"/>
              <p:nvPr/>
            </p:nvSpPr>
            <p:spPr>
              <a:xfrm>
                <a:off x="5030761" y="337913"/>
                <a:ext cx="3826753" cy="945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Una ecuación lineal con 3 variables</a:t>
                </a:r>
              </a:p>
              <a:p>
                <a:r>
                  <a:rPr lang="es-MX" dirty="0"/>
                  <a:t>2 variables libres y 1 variable delantera</a:t>
                </a:r>
              </a:p>
              <a:p>
                <a:pPr algn="ctr"/>
                <a:r>
                  <a:rPr lang="es-MX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EEB34DB-3660-4760-90C4-91599D8F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761" y="337913"/>
                <a:ext cx="3826753" cy="945259"/>
              </a:xfrm>
              <a:prstGeom prst="rect">
                <a:avLst/>
              </a:prstGeom>
              <a:blipFill>
                <a:blip r:embed="rId2"/>
                <a:stretch>
                  <a:fillRect l="-1111" t="-2548" r="-635" b="-6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6">
            <a:extLst>
              <a:ext uri="{FF2B5EF4-FFF2-40B4-BE49-F238E27FC236}">
                <a16:creationId xmlns:a16="http://schemas.microsoft.com/office/drawing/2014/main" id="{7FCD6E09-0A3B-438F-B29B-BBEBA1CA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" y="164701"/>
            <a:ext cx="4961399" cy="1325563"/>
          </a:xfrm>
        </p:spPr>
        <p:txBody>
          <a:bodyPr/>
          <a:lstStyle/>
          <a:p>
            <a:r>
              <a:rPr lang="es-MX" dirty="0"/>
              <a:t>Plano en 3D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AB7643-8A5F-49BA-B500-BBD5642ADADD}"/>
                  </a:ext>
                </a:extLst>
              </p:cNvPr>
              <p:cNvSpPr txBox="1"/>
              <p:nvPr/>
            </p:nvSpPr>
            <p:spPr>
              <a:xfrm>
                <a:off x="7253606" y="2109850"/>
                <a:ext cx="3982309" cy="1538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Ecuación vectorial del plano.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s-MX" dirty="0"/>
                  <a:t> son L.I.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s-MX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AB7643-8A5F-49BA-B500-BBD5642A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06" y="2109850"/>
                <a:ext cx="3982309" cy="1538050"/>
              </a:xfrm>
              <a:prstGeom prst="rect">
                <a:avLst/>
              </a:prstGeom>
              <a:blipFill>
                <a:blip r:embed="rId3"/>
                <a:stretch>
                  <a:fillRect l="-1221" t="-5118" r="-4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B94893BD-DD4F-4F31-84D5-610CCED7764C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8857514" y="810543"/>
            <a:ext cx="387247" cy="12993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59922F-E07C-4F9B-8E98-66C8CBE95FAA}"/>
              </a:ext>
            </a:extLst>
          </p:cNvPr>
          <p:cNvSpPr txBox="1"/>
          <p:nvPr/>
        </p:nvSpPr>
        <p:spPr>
          <a:xfrm rot="20454179">
            <a:off x="8894740" y="686107"/>
            <a:ext cx="248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Solución general del</a:t>
            </a:r>
          </a:p>
          <a:p>
            <a:r>
              <a:rPr lang="es-MX" dirty="0"/>
              <a:t>sistema de una ecuación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DD7E807-99FA-466F-B70B-0D0262BACB06}"/>
                  </a:ext>
                </a:extLst>
              </p:cNvPr>
              <p:cNvSpPr txBox="1"/>
              <p:nvPr/>
            </p:nvSpPr>
            <p:spPr>
              <a:xfrm>
                <a:off x="5945025" y="5184121"/>
                <a:ext cx="4586961" cy="12610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Tres puntos no colineales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DD7E807-99FA-466F-B70B-0D0262BA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025" y="5184121"/>
                <a:ext cx="4586961" cy="1261051"/>
              </a:xfrm>
              <a:prstGeom prst="rect">
                <a:avLst/>
              </a:prstGeom>
              <a:blipFill>
                <a:blip r:embed="rId4"/>
                <a:stretch>
                  <a:fillRect l="-927" t="-19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3806F595-745F-49F1-BD9E-254CD050003A}"/>
              </a:ext>
            </a:extLst>
          </p:cNvPr>
          <p:cNvCxnSpPr>
            <a:cxnSpLocks/>
            <a:stCxn id="8" idx="3"/>
            <a:endCxn id="15" idx="3"/>
          </p:cNvCxnSpPr>
          <p:nvPr/>
        </p:nvCxnSpPr>
        <p:spPr>
          <a:xfrm flipH="1">
            <a:off x="10531986" y="2878875"/>
            <a:ext cx="703929" cy="2935772"/>
          </a:xfrm>
          <a:prstGeom prst="curvedConnector3">
            <a:avLst>
              <a:gd name="adj1" fmla="val -324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F1201-AF93-4E63-9553-C68FB740F649}"/>
                  </a:ext>
                </a:extLst>
              </p:cNvPr>
              <p:cNvSpPr txBox="1"/>
              <p:nvPr/>
            </p:nvSpPr>
            <p:spPr>
              <a:xfrm rot="16457413">
                <a:off x="10167948" y="4117158"/>
                <a:ext cx="12640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F1201-AF93-4E63-9553-C68FB740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457413">
                <a:off x="10167948" y="4117158"/>
                <a:ext cx="1264064" cy="646331"/>
              </a:xfrm>
              <a:prstGeom prst="rect">
                <a:avLst/>
              </a:prstGeom>
              <a:blipFill>
                <a:blip r:embed="rId5"/>
                <a:stretch>
                  <a:fillRect t="-1767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3DC94F17-7BCF-41F3-84A5-F05D660778FA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rot="5400000" flipH="1" flipV="1">
            <a:off x="7973523" y="3912884"/>
            <a:ext cx="1536221" cy="10062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29CD5B-0F6B-4333-87FC-0545757FE114}"/>
                  </a:ext>
                </a:extLst>
              </p:cNvPr>
              <p:cNvSpPr txBox="1"/>
              <p:nvPr/>
            </p:nvSpPr>
            <p:spPr>
              <a:xfrm rot="18451530">
                <a:off x="7602732" y="4073496"/>
                <a:ext cx="12640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29CD5B-0F6B-4333-87FC-0545757F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51530">
                <a:off x="7602732" y="4073496"/>
                <a:ext cx="1264064" cy="646331"/>
              </a:xfrm>
              <a:prstGeom prst="rect">
                <a:avLst/>
              </a:prstGeom>
              <a:blipFill>
                <a:blip r:embed="rId6"/>
                <a:stretch>
                  <a:fillRect t="-5217" r="-94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7983832-7E0F-4A02-9323-197BACDCFD6C}"/>
                  </a:ext>
                </a:extLst>
              </p:cNvPr>
              <p:cNvSpPr txBox="1"/>
              <p:nvPr/>
            </p:nvSpPr>
            <p:spPr>
              <a:xfrm>
                <a:off x="1055077" y="3237552"/>
                <a:ext cx="3016980" cy="1714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Punto, Perpendicular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7983832-7E0F-4A02-9323-197BACDCF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77" y="3237552"/>
                <a:ext cx="3016980" cy="1714765"/>
              </a:xfrm>
              <a:prstGeom prst="rect">
                <a:avLst/>
              </a:prstGeom>
              <a:blipFill>
                <a:blip r:embed="rId7"/>
                <a:stretch>
                  <a:fillRect l="-1408" t="-14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FCEE189B-9A21-4734-9FE7-CB98D319F6B8}"/>
              </a:ext>
            </a:extLst>
          </p:cNvPr>
          <p:cNvCxnSpPr>
            <a:cxnSpLocks/>
            <a:stCxn id="8" idx="1"/>
            <a:endCxn id="24" idx="3"/>
          </p:cNvCxnSpPr>
          <p:nvPr/>
        </p:nvCxnSpPr>
        <p:spPr>
          <a:xfrm rot="10800000" flipV="1">
            <a:off x="4072058" y="2878875"/>
            <a:ext cx="3181549" cy="12160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398BBDD-226A-4F7D-BDE2-4F7037E7098D}"/>
                  </a:ext>
                </a:extLst>
              </p:cNvPr>
              <p:cNvSpPr txBox="1"/>
              <p:nvPr/>
            </p:nvSpPr>
            <p:spPr>
              <a:xfrm rot="19024591">
                <a:off x="4964385" y="3013948"/>
                <a:ext cx="1243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398BBDD-226A-4F7D-BDE2-4F7037E70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24591">
                <a:off x="4964385" y="3013948"/>
                <a:ext cx="1243289" cy="369332"/>
              </a:xfrm>
              <a:prstGeom prst="rect">
                <a:avLst/>
              </a:prstGeom>
              <a:blipFill>
                <a:blip r:embed="rId8"/>
                <a:stretch>
                  <a:fillRect t="-20652" r="-141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F9464CC7-F81E-4758-AF56-BC2EADEABEB3}"/>
              </a:ext>
            </a:extLst>
          </p:cNvPr>
          <p:cNvCxnSpPr>
            <a:cxnSpLocks/>
            <a:stCxn id="24" idx="0"/>
            <a:endCxn id="4" idx="1"/>
          </p:cNvCxnSpPr>
          <p:nvPr/>
        </p:nvCxnSpPr>
        <p:spPr>
          <a:xfrm rot="5400000" flipH="1" flipV="1">
            <a:off x="2583660" y="790451"/>
            <a:ext cx="2427009" cy="24671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94C609A-B0E4-4D95-BF80-3C2D88D90510}"/>
              </a:ext>
            </a:extLst>
          </p:cNvPr>
          <p:cNvSpPr txBox="1"/>
          <p:nvPr/>
        </p:nvSpPr>
        <p:spPr>
          <a:xfrm rot="19067926">
            <a:off x="1512441" y="1358136"/>
            <a:ext cx="2419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Realizar las operaciones</a:t>
            </a:r>
          </a:p>
          <a:p>
            <a:r>
              <a:rPr lang="es-MX" dirty="0"/>
              <a:t>y pasar las constantes a</a:t>
            </a:r>
          </a:p>
          <a:p>
            <a:r>
              <a:rPr lang="es-MX" dirty="0"/>
              <a:t>la derecha 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AF5612D-0799-4572-ADB4-DFF8D551D68F}"/>
                  </a:ext>
                </a:extLst>
              </p:cNvPr>
              <p:cNvSpPr txBox="1"/>
              <p:nvPr/>
            </p:nvSpPr>
            <p:spPr>
              <a:xfrm>
                <a:off x="2469120" y="1606557"/>
                <a:ext cx="2880203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AF5612D-0799-4572-ADB4-DFF8D551D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20" y="1606557"/>
                <a:ext cx="2880203" cy="9840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1D990767-3764-41DD-9667-1AE9D6685BAB}"/>
              </a:ext>
            </a:extLst>
          </p:cNvPr>
          <p:cNvSpPr txBox="1"/>
          <p:nvPr/>
        </p:nvSpPr>
        <p:spPr>
          <a:xfrm>
            <a:off x="5260124" y="1194530"/>
            <a:ext cx="3024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Ecuación general (Nakos)</a:t>
            </a:r>
          </a:p>
          <a:p>
            <a:r>
              <a:rPr lang="es-MX" dirty="0"/>
              <a:t>Ecuación cartesiana (W. Mora)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01D8206-C8B9-400C-AA63-BE9C0514A56B}"/>
              </a:ext>
            </a:extLst>
          </p:cNvPr>
          <p:cNvSpPr txBox="1"/>
          <p:nvPr/>
        </p:nvSpPr>
        <p:spPr>
          <a:xfrm>
            <a:off x="992795" y="4952317"/>
            <a:ext cx="3170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Ecuación punto, normal (Nakos)</a:t>
            </a:r>
          </a:p>
          <a:p>
            <a:r>
              <a:rPr lang="es-MX" dirty="0"/>
              <a:t>Ecuación normal (W. Mora)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BED5301-CC9D-4A84-91E7-5513A1C7311C}"/>
                  </a:ext>
                </a:extLst>
              </p:cNvPr>
              <p:cNvSpPr txBox="1"/>
              <p:nvPr/>
            </p:nvSpPr>
            <p:spPr>
              <a:xfrm>
                <a:off x="2830568" y="2878874"/>
                <a:ext cx="1291410" cy="403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≠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BED5301-CC9D-4A84-91E7-5513A1C7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568" y="2878874"/>
                <a:ext cx="1291410" cy="4031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99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C465B2F-2DED-4F61-8897-659862E7289C}"/>
                  </a:ext>
                </a:extLst>
              </p:cNvPr>
              <p:cNvSpPr txBox="1"/>
              <p:nvPr/>
            </p:nvSpPr>
            <p:spPr>
              <a:xfrm>
                <a:off x="8876041" y="1511748"/>
                <a:ext cx="2476366" cy="72462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MX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MX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s-MX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s-MX" sz="1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11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sz="11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s-MX" sz="11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MX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sz="11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2C465B2F-2DED-4F61-8897-659862E7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041" y="1511748"/>
                <a:ext cx="2476366" cy="7246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EEB34DB-3660-4760-90C4-91599D8F2917}"/>
                  </a:ext>
                </a:extLst>
              </p:cNvPr>
              <p:cNvSpPr txBox="1"/>
              <p:nvPr/>
            </p:nvSpPr>
            <p:spPr>
              <a:xfrm>
                <a:off x="5165677" y="590440"/>
                <a:ext cx="3460756" cy="6682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Una ecuación lineal con 3 variables</a:t>
                </a:r>
              </a:p>
              <a:p>
                <a:pPr algn="ctr"/>
                <a:r>
                  <a:rPr lang="es-MX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EEB34DB-3660-4760-90C4-91599D8F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677" y="590440"/>
                <a:ext cx="3460756" cy="668260"/>
              </a:xfrm>
              <a:prstGeom prst="rect">
                <a:avLst/>
              </a:prstGeom>
              <a:blipFill>
                <a:blip r:embed="rId3"/>
                <a:stretch>
                  <a:fillRect l="-1228" t="-4505" r="-877" b="-90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6">
            <a:extLst>
              <a:ext uri="{FF2B5EF4-FFF2-40B4-BE49-F238E27FC236}">
                <a16:creationId xmlns:a16="http://schemas.microsoft.com/office/drawing/2014/main" id="{7FCD6E09-0A3B-438F-B29B-BBEBA1CA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" y="164701"/>
            <a:ext cx="4961399" cy="1325563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es-MX" dirty="0"/>
              <a:t>Plano en 3D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AB7643-8A5F-49BA-B500-BBD5642ADADD}"/>
                  </a:ext>
                </a:extLst>
              </p:cNvPr>
              <p:cNvSpPr txBox="1"/>
              <p:nvPr/>
            </p:nvSpPr>
            <p:spPr>
              <a:xfrm>
                <a:off x="7253606" y="2109850"/>
                <a:ext cx="3669979" cy="15718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Ecuación vectorial del plano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s-MX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AB7643-8A5F-49BA-B500-BBD5642A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06" y="2109850"/>
                <a:ext cx="3669979" cy="1571841"/>
              </a:xfrm>
              <a:prstGeom prst="rect">
                <a:avLst/>
              </a:prstGeom>
              <a:blipFill>
                <a:blip r:embed="rId4"/>
                <a:stretch>
                  <a:fillRect l="-1325" t="-1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B94893BD-DD4F-4F31-84D5-610CCED7764C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8626433" y="924570"/>
            <a:ext cx="462163" cy="11852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59922F-E07C-4F9B-8E98-66C8CBE95FAA}"/>
              </a:ext>
            </a:extLst>
          </p:cNvPr>
          <p:cNvSpPr txBox="1"/>
          <p:nvPr/>
        </p:nvSpPr>
        <p:spPr>
          <a:xfrm rot="20454179">
            <a:off x="8894740" y="686107"/>
            <a:ext cx="248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Solución general del</a:t>
            </a:r>
          </a:p>
          <a:p>
            <a:r>
              <a:rPr lang="es-MX" dirty="0"/>
              <a:t>sistema de una ecuación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DD7E807-99FA-466F-B70B-0D0262BACB06}"/>
                  </a:ext>
                </a:extLst>
              </p:cNvPr>
              <p:cNvSpPr txBox="1"/>
              <p:nvPr/>
            </p:nvSpPr>
            <p:spPr>
              <a:xfrm>
                <a:off x="5945025" y="5184121"/>
                <a:ext cx="4586961" cy="12610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Tres puntos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DD7E807-99FA-466F-B70B-0D0262BA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025" y="5184121"/>
                <a:ext cx="4586961" cy="1261051"/>
              </a:xfrm>
              <a:prstGeom prst="rect">
                <a:avLst/>
              </a:prstGeom>
              <a:blipFill>
                <a:blip r:embed="rId5"/>
                <a:stretch>
                  <a:fillRect l="-927" t="-19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3806F595-745F-49F1-BD9E-254CD050003A}"/>
              </a:ext>
            </a:extLst>
          </p:cNvPr>
          <p:cNvCxnSpPr>
            <a:cxnSpLocks/>
            <a:stCxn id="8" idx="3"/>
            <a:endCxn id="15" idx="3"/>
          </p:cNvCxnSpPr>
          <p:nvPr/>
        </p:nvCxnSpPr>
        <p:spPr>
          <a:xfrm flipH="1">
            <a:off x="10531986" y="2895771"/>
            <a:ext cx="391599" cy="2918876"/>
          </a:xfrm>
          <a:prstGeom prst="curvedConnector3">
            <a:avLst>
              <a:gd name="adj1" fmla="val -583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F1201-AF93-4E63-9553-C68FB740F649}"/>
                  </a:ext>
                </a:extLst>
              </p:cNvPr>
              <p:cNvSpPr txBox="1"/>
              <p:nvPr/>
            </p:nvSpPr>
            <p:spPr>
              <a:xfrm rot="16457413">
                <a:off x="10167948" y="4117158"/>
                <a:ext cx="12640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F1201-AF93-4E63-9553-C68FB740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457413">
                <a:off x="10167948" y="4117158"/>
                <a:ext cx="1264064" cy="646331"/>
              </a:xfrm>
              <a:prstGeom prst="rect">
                <a:avLst/>
              </a:prstGeom>
              <a:blipFill>
                <a:blip r:embed="rId6"/>
                <a:stretch>
                  <a:fillRect t="-1767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3DC94F17-7BCF-41F3-84A5-F05D660778FA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rot="5400000" flipH="1" flipV="1">
            <a:off x="7912336" y="4007861"/>
            <a:ext cx="1502430" cy="8500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29CD5B-0F6B-4333-87FC-0545757FE114}"/>
                  </a:ext>
                </a:extLst>
              </p:cNvPr>
              <p:cNvSpPr txBox="1"/>
              <p:nvPr/>
            </p:nvSpPr>
            <p:spPr>
              <a:xfrm rot="18451530">
                <a:off x="7602732" y="4073496"/>
                <a:ext cx="12640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29CD5B-0F6B-4333-87FC-0545757F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51530">
                <a:off x="7602732" y="4073496"/>
                <a:ext cx="1264064" cy="646331"/>
              </a:xfrm>
              <a:prstGeom prst="rect">
                <a:avLst/>
              </a:prstGeom>
              <a:blipFill>
                <a:blip r:embed="rId7"/>
                <a:stretch>
                  <a:fillRect t="-5217" r="-94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7983832-7E0F-4A02-9323-197BACDCFD6C}"/>
                  </a:ext>
                </a:extLst>
              </p:cNvPr>
              <p:cNvSpPr txBox="1"/>
              <p:nvPr/>
            </p:nvSpPr>
            <p:spPr>
              <a:xfrm>
                <a:off x="1055077" y="3237552"/>
                <a:ext cx="3016980" cy="17147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Punto, Perpendicular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s-MX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7983832-7E0F-4A02-9323-197BACDCF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77" y="3237552"/>
                <a:ext cx="3016980" cy="1714765"/>
              </a:xfrm>
              <a:prstGeom prst="rect">
                <a:avLst/>
              </a:prstGeom>
              <a:blipFill>
                <a:blip r:embed="rId8"/>
                <a:stretch>
                  <a:fillRect l="-1408" t="-14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FCEE189B-9A21-4734-9FE7-CB98D319F6B8}"/>
              </a:ext>
            </a:extLst>
          </p:cNvPr>
          <p:cNvCxnSpPr>
            <a:cxnSpLocks/>
            <a:stCxn id="8" idx="1"/>
            <a:endCxn id="24" idx="3"/>
          </p:cNvCxnSpPr>
          <p:nvPr/>
        </p:nvCxnSpPr>
        <p:spPr>
          <a:xfrm rot="10800000" flipV="1">
            <a:off x="4072058" y="2895771"/>
            <a:ext cx="3181549" cy="11991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398BBDD-226A-4F7D-BDE2-4F7037E7098D}"/>
                  </a:ext>
                </a:extLst>
              </p:cNvPr>
              <p:cNvSpPr txBox="1"/>
              <p:nvPr/>
            </p:nvSpPr>
            <p:spPr>
              <a:xfrm rot="19024591">
                <a:off x="4964385" y="3013948"/>
                <a:ext cx="1243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ac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398BBDD-226A-4F7D-BDE2-4F7037E70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24591">
                <a:off x="4964385" y="3013948"/>
                <a:ext cx="1243289" cy="369332"/>
              </a:xfrm>
              <a:prstGeom prst="rect">
                <a:avLst/>
              </a:prstGeom>
              <a:blipFill>
                <a:blip r:embed="rId9"/>
                <a:stretch>
                  <a:fillRect t="-20652" r="-141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F9464CC7-F81E-4758-AF56-BC2EADEABEB3}"/>
              </a:ext>
            </a:extLst>
          </p:cNvPr>
          <p:cNvCxnSpPr>
            <a:cxnSpLocks/>
            <a:stCxn id="24" idx="0"/>
            <a:endCxn id="4" idx="1"/>
          </p:cNvCxnSpPr>
          <p:nvPr/>
        </p:nvCxnSpPr>
        <p:spPr>
          <a:xfrm rot="5400000" flipH="1" flipV="1">
            <a:off x="2708131" y="780006"/>
            <a:ext cx="2312982" cy="26021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94C609A-B0E4-4D95-BF80-3C2D88D90510}"/>
              </a:ext>
            </a:extLst>
          </p:cNvPr>
          <p:cNvSpPr txBox="1"/>
          <p:nvPr/>
        </p:nvSpPr>
        <p:spPr>
          <a:xfrm rot="19067926">
            <a:off x="1512441" y="1358136"/>
            <a:ext cx="24194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Realizar las operaciones</a:t>
            </a:r>
          </a:p>
          <a:p>
            <a:r>
              <a:rPr lang="es-MX" dirty="0"/>
              <a:t>y pasar las constantes a</a:t>
            </a:r>
          </a:p>
          <a:p>
            <a:r>
              <a:rPr lang="es-MX" dirty="0"/>
              <a:t>la derecha 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AF5612D-0799-4572-ADB4-DFF8D551D68F}"/>
                  </a:ext>
                </a:extLst>
              </p:cNvPr>
              <p:cNvSpPr txBox="1"/>
              <p:nvPr/>
            </p:nvSpPr>
            <p:spPr>
              <a:xfrm>
                <a:off x="2469120" y="1606557"/>
                <a:ext cx="2880203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AF5612D-0799-4572-ADB4-DFF8D551D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20" y="1606557"/>
                <a:ext cx="2880203" cy="9840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1D990767-3764-41DD-9667-1AE9D6685BAB}"/>
              </a:ext>
            </a:extLst>
          </p:cNvPr>
          <p:cNvSpPr txBox="1"/>
          <p:nvPr/>
        </p:nvSpPr>
        <p:spPr>
          <a:xfrm>
            <a:off x="5260124" y="1194530"/>
            <a:ext cx="3024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Ecuación general (Nakos)</a:t>
            </a:r>
          </a:p>
          <a:p>
            <a:r>
              <a:rPr lang="es-MX" dirty="0"/>
              <a:t>Ecuación cartesiana (W. Mora)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01D8206-C8B9-400C-AA63-BE9C0514A56B}"/>
              </a:ext>
            </a:extLst>
          </p:cNvPr>
          <p:cNvSpPr txBox="1"/>
          <p:nvPr/>
        </p:nvSpPr>
        <p:spPr>
          <a:xfrm>
            <a:off x="992795" y="4952317"/>
            <a:ext cx="3170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Ecuación punto, normal (Nakos)</a:t>
            </a:r>
          </a:p>
          <a:p>
            <a:r>
              <a:rPr lang="es-MX" dirty="0"/>
              <a:t>Ecuación normal (W. Mora)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61FF8C0-BDB2-4FCE-BF78-3ACC63CF079D}"/>
              </a:ext>
            </a:extLst>
          </p:cNvPr>
          <p:cNvSpPr txBox="1"/>
          <p:nvPr/>
        </p:nvSpPr>
        <p:spPr>
          <a:xfrm>
            <a:off x="5825490" y="112129"/>
            <a:ext cx="1520190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CO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3x+2y+3z=6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C9B0861-6B93-4ACA-90CB-AA5AF3902A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5678" y="4734779"/>
            <a:ext cx="2336204" cy="39387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2837383-0FA0-4DF5-8255-42785DB8BE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7160" y="3725177"/>
            <a:ext cx="2965553" cy="483057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FF4C025E-57FE-4A09-B47C-C55E7D48EC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92042" y="2625791"/>
            <a:ext cx="1715757" cy="74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39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833</Words>
  <Application>Microsoft Office PowerPoint</Application>
  <PresentationFormat>Panorámica</PresentationFormat>
  <Paragraphs>150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Liberation Sans</vt:lpstr>
      <vt:lpstr>Tema de Office</vt:lpstr>
      <vt:lpstr>Rectas y Planos</vt:lpstr>
      <vt:lpstr>Planos en 3D</vt:lpstr>
      <vt:lpstr>Plano en 3D</vt:lpstr>
      <vt:lpstr>Plano en 3D</vt:lpstr>
      <vt:lpstr>Plano en 3D</vt:lpstr>
      <vt:lpstr>Plano en 3D</vt:lpstr>
      <vt:lpstr>Plano en 3D</vt:lpstr>
      <vt:lpstr>Plano en 3D</vt:lpstr>
      <vt:lpstr>Plano en 3D</vt:lpstr>
      <vt:lpstr>Presentación de PowerPoint</vt:lpstr>
      <vt:lpstr>Ejercicio</vt:lpstr>
      <vt:lpstr>Taller para Hoy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Munoz</dc:creator>
  <cp:lastModifiedBy>Gerardo Munoz</cp:lastModifiedBy>
  <cp:revision>14</cp:revision>
  <dcterms:created xsi:type="dcterms:W3CDTF">2021-08-31T06:05:02Z</dcterms:created>
  <dcterms:modified xsi:type="dcterms:W3CDTF">2022-02-23T18:10:42Z</dcterms:modified>
</cp:coreProperties>
</file>