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1" r:id="rId4"/>
    <p:sldId id="269" r:id="rId5"/>
    <p:sldId id="257" r:id="rId6"/>
    <p:sldId id="259" r:id="rId7"/>
    <p:sldId id="270" r:id="rId8"/>
    <p:sldId id="271" r:id="rId9"/>
    <p:sldId id="260" r:id="rId10"/>
    <p:sldId id="277" r:id="rId11"/>
    <p:sldId id="261" r:id="rId12"/>
    <p:sldId id="273" r:id="rId13"/>
    <p:sldId id="258" r:id="rId14"/>
    <p:sldId id="272" r:id="rId15"/>
    <p:sldId id="275" r:id="rId16"/>
    <p:sldId id="274" r:id="rId17"/>
    <p:sldId id="278" r:id="rId18"/>
    <p:sldId id="279" r:id="rId19"/>
    <p:sldId id="265" r:id="rId20"/>
    <p:sldId id="263" r:id="rId21"/>
    <p:sldId id="266" r:id="rId22"/>
    <p:sldId id="280" r:id="rId23"/>
    <p:sldId id="276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3058" y="-2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E3CA6-4E9D-47A1-9C91-9C09DABF4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5C5A1-058F-413B-9090-3066FF07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C81B4D-3287-4678-94D1-78C32961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7BD17-EF7A-44BD-962A-76680987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BF47C6-2B8A-4420-9EC7-C75F4ECC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1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23163-E186-42B7-9ADF-B772A6B2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C0299E-7E4A-4323-9521-479FB5FF1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FB5A5-E163-45CF-A3B4-BA84169E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59CC4-CF5A-43BB-A436-2ADBBFD0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99AAB-F042-40E8-9FF2-2F6697F3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42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61830-8BE8-4E01-A9DB-28373144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639E2D-6AF0-4A89-B32C-67C49BF98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4F935-A5EE-40C3-8E3A-90356566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A05CF-B5ED-418E-91CE-D549646C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F1B6B-3572-4DCD-A023-38355330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13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4B96-CE92-4DBB-AE58-B08F5E1C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6E802-77B8-4505-A37B-1FE32ACB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3357E-3DC5-49D0-80FA-6775E44D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22AC2-19AC-4115-9CFA-0F1802B3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63220-07A7-45A0-922B-00699F31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33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67210-6F1C-4377-B86D-FD1B24D2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56BAB-7ECE-4331-9303-F6A9BF75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40BBF-73F8-4496-84D3-FB9CA67D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91BEF-E389-4737-9095-F1CCDE22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A2C91-6832-478C-8062-26B08E4C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65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D7A99-C936-4B48-AAE3-48E442D4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439455-713A-4A27-A698-7C7A77F4D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DC1C40-F8F3-4143-97F1-4C05BABA8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1D4CB-65B9-44B8-8267-31E102FD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10F7B2-2123-4F54-8674-F6F5F53C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50F747-8FEF-4A64-897A-315E18F1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89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08F91-0F13-4D6A-9BFD-11F5D660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4426D4-E454-4635-BF8C-2983EE1C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2A4F8-0C09-4C0F-B8E7-C0C132E62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6C7A30-628F-434F-A989-542CC02A0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721186-2367-4A6B-9413-948983035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6C36A2-CE92-4D35-B3F7-C85DCBC0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054B1-EFD1-417E-85F1-891EC242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252035-3DC8-4752-B162-D2EB537B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96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EB5B2-4EA6-4496-B6E7-2AAC7B27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6CF8F-9280-4B51-8CFE-2147240A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A0BF5E-73C6-42E1-AE76-B65115A3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3AD926-A058-4843-AEB8-61D95644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68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FF5C45-1A31-4571-8D37-A04FD967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0A3ECF-3A04-450F-B836-0B6BEEE5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8D1BE-CB14-4899-A1C1-575A6B20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06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60F17-6D5D-44F2-A38E-427D8143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1F0AA-DA4E-4E47-BBB5-CF816BA6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E3AC44-F6D8-4536-A4B0-D7A89D5F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F9B9CE-A588-469E-93C0-E4F013CC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44DFC9-2E8D-4452-B526-5D4ED71C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EC06D8-1DAB-4439-8126-93728492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6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94E1E-33CB-48E3-80C3-675D8CD4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BC9D56-C87C-4D65-A28D-B3EAC03AE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07A5CE-8CDA-4F90-80BA-5461FEA15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997D56-B714-44B9-835A-CA01276C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717408-5C8B-42E1-872C-85DDCF96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969610-71BC-436C-A6C5-3B08722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84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9F213E-3AD5-4083-A5DA-23C12584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99E470-0DF7-40C5-BF17-530FD462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27AC69-B687-493D-AD34-0785678EC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2E5F-BF36-4543-89A9-300704DA2AEA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96705-56B4-4137-8E59-60F3AD6A1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69BA2-B2A6-45AD-BB68-B18AAEC28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51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37.png"/><Relationship Id="rId10" Type="http://schemas.openxmlformats.org/officeDocument/2006/relationships/image" Target="../media/image69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3" Type="http://schemas.openxmlformats.org/officeDocument/2006/relationships/image" Target="../media/image360.png"/><Relationship Id="rId7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microsoft.com/office/2017/06/relationships/model3d" Target="../media/model3d1.glb"/><Relationship Id="rId4" Type="http://schemas.openxmlformats.org/officeDocument/2006/relationships/image" Target="../media/image370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microsoft.com/office/2017/06/relationships/model3d" Target="../media/model3d1.glb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70.png"/><Relationship Id="rId10" Type="http://schemas.openxmlformats.org/officeDocument/2006/relationships/image" Target="../media/image41.png"/><Relationship Id="rId4" Type="http://schemas.openxmlformats.org/officeDocument/2006/relationships/image" Target="../media/image360.png"/><Relationship Id="rId9" Type="http://schemas.microsoft.com/office/2017/06/relationships/model3d" Target="../media/model3d2.glb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6.png"/><Relationship Id="rId5" Type="http://schemas.openxmlformats.org/officeDocument/2006/relationships/image" Target="../media/image370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6.png"/><Relationship Id="rId5" Type="http://schemas.openxmlformats.org/officeDocument/2006/relationships/image" Target="../media/image370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6.png"/><Relationship Id="rId5" Type="http://schemas.openxmlformats.org/officeDocument/2006/relationships/image" Target="../media/image370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6.png"/><Relationship Id="rId5" Type="http://schemas.openxmlformats.org/officeDocument/2006/relationships/image" Target="../media/image370.png"/><Relationship Id="rId15" Type="http://schemas.openxmlformats.org/officeDocument/2006/relationships/image" Target="../media/image56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36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4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8.png"/><Relationship Id="rId5" Type="http://schemas.openxmlformats.org/officeDocument/2006/relationships/image" Target="../media/image510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8.png"/><Relationship Id="rId5" Type="http://schemas.openxmlformats.org/officeDocument/2006/relationships/image" Target="../media/image510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90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D4AE-D82A-4B39-9C79-C53286BD0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B9E83-357C-440C-87DF-DA4721BCF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82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2697" y="299322"/>
                <a:ext cx="5865223" cy="784896"/>
              </a:xfrm>
            </p:spPr>
            <p:txBody>
              <a:bodyPr/>
              <a:lstStyle/>
              <a:p>
                <a:r>
                  <a:rPr lang="es-CO" dirty="0"/>
                  <a:t>Proyección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2697" y="299322"/>
                <a:ext cx="5865223" cy="784896"/>
              </a:xfrm>
              <a:blipFill>
                <a:blip r:embed="rId9"/>
                <a:stretch>
                  <a:fillRect l="-4262" t="-18605" b="-310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838" y="1240509"/>
                <a:ext cx="4866691" cy="5046623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838" y="1240509"/>
                <a:ext cx="4866691" cy="5046623"/>
              </a:xfrm>
              <a:blipFill>
                <a:blip r:embed="rId3"/>
                <a:stretch>
                  <a:fillRect l="-2256" t="-193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5C87BDA-8A57-46F3-8DD2-2DEE2A23D8F9}"/>
              </a:ext>
            </a:extLst>
          </p:cNvPr>
          <p:cNvCxnSpPr/>
          <p:nvPr/>
        </p:nvCxnSpPr>
        <p:spPr>
          <a:xfrm>
            <a:off x="899805" y="4566053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60EA64E-D1F4-4B79-B3F4-2BCD6AB4825C}"/>
              </a:ext>
            </a:extLst>
          </p:cNvPr>
          <p:cNvCxnSpPr/>
          <p:nvPr/>
        </p:nvCxnSpPr>
        <p:spPr>
          <a:xfrm flipV="1">
            <a:off x="1062158" y="1958349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6C36530-D263-48D9-B206-5E1BFFE3905B}"/>
              </a:ext>
            </a:extLst>
          </p:cNvPr>
          <p:cNvSpPr/>
          <p:nvPr/>
        </p:nvSpPr>
        <p:spPr>
          <a:xfrm>
            <a:off x="2446822" y="3912909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EBB4B8-9308-4A9B-A925-8E189D76CF15}"/>
              </a:ext>
            </a:extLst>
          </p:cNvPr>
          <p:cNvSpPr/>
          <p:nvPr/>
        </p:nvSpPr>
        <p:spPr>
          <a:xfrm>
            <a:off x="3336028" y="2265851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/>
              <p:nvPr/>
            </p:nvSpPr>
            <p:spPr>
              <a:xfrm>
                <a:off x="3453594" y="2030471"/>
                <a:ext cx="152990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94" y="2030471"/>
                <a:ext cx="1529906" cy="390748"/>
              </a:xfrm>
              <a:prstGeom prst="rect">
                <a:avLst/>
              </a:prstGeom>
              <a:blipFill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/>
              <p:nvPr/>
            </p:nvSpPr>
            <p:spPr>
              <a:xfrm>
                <a:off x="2625543" y="3872741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43" y="3872741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4EEAB916-74F7-436F-8A6A-9659CBB543D9}"/>
              </a:ext>
            </a:extLst>
          </p:cNvPr>
          <p:cNvSpPr/>
          <p:nvPr/>
        </p:nvSpPr>
        <p:spPr>
          <a:xfrm>
            <a:off x="3803186" y="3411153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/>
              <p:nvPr/>
            </p:nvSpPr>
            <p:spPr>
              <a:xfrm flipH="1">
                <a:off x="3576641" y="3148103"/>
                <a:ext cx="4323806" cy="821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es-C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C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O" sz="2400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den>
                      </m:f>
                      <m:acc>
                        <m:accPr>
                          <m:chr m:val="⃗"/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76641" y="3148103"/>
                <a:ext cx="4323806" cy="821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7E7A509-CDCD-49FE-B9C6-1FC2BDAF0F5F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062158" y="3498216"/>
            <a:ext cx="2741028" cy="106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F652123-FFB5-4B43-AD41-16C3E98C596F}"/>
              </a:ext>
            </a:extLst>
          </p:cNvPr>
          <p:cNvCxnSpPr>
            <a:cxnSpLocks/>
          </p:cNvCxnSpPr>
          <p:nvPr/>
        </p:nvCxnSpPr>
        <p:spPr>
          <a:xfrm flipV="1">
            <a:off x="1077593" y="4057407"/>
            <a:ext cx="1369228" cy="5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5643B83-88DC-4AFD-B8FE-F7F22BB50761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1077592" y="2414476"/>
            <a:ext cx="2279474" cy="215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62CEBD6-68D8-46C1-9E30-88B60B451EDD}"/>
              </a:ext>
            </a:extLst>
          </p:cNvPr>
          <p:cNvCxnSpPr>
            <a:cxnSpLocks/>
          </p:cNvCxnSpPr>
          <p:nvPr/>
        </p:nvCxnSpPr>
        <p:spPr>
          <a:xfrm flipH="1" flipV="1">
            <a:off x="3470548" y="2417228"/>
            <a:ext cx="399928" cy="109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B023371-8FB6-40D5-AA37-69E692CA1850}"/>
              </a:ext>
            </a:extLst>
          </p:cNvPr>
          <p:cNvCxnSpPr>
            <a:cxnSpLocks/>
          </p:cNvCxnSpPr>
          <p:nvPr/>
        </p:nvCxnSpPr>
        <p:spPr>
          <a:xfrm flipH="1" flipV="1">
            <a:off x="3548638" y="3339842"/>
            <a:ext cx="84346" cy="230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9F37E08-5B1C-474A-8350-F373EED3771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616797" y="3178435"/>
            <a:ext cx="84346" cy="230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BB9E998-307A-4E1C-AA2E-DF8EAFFEF328}"/>
              </a:ext>
            </a:extLst>
          </p:cNvPr>
          <p:cNvCxnSpPr>
            <a:cxnSpLocks/>
          </p:cNvCxnSpPr>
          <p:nvPr/>
        </p:nvCxnSpPr>
        <p:spPr>
          <a:xfrm flipH="1" flipV="1">
            <a:off x="662034" y="3475320"/>
            <a:ext cx="399928" cy="109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E504F408-701A-4046-8ADB-B68131567CBE}"/>
              </a:ext>
            </a:extLst>
          </p:cNvPr>
          <p:cNvSpPr/>
          <p:nvPr/>
        </p:nvSpPr>
        <p:spPr>
          <a:xfrm>
            <a:off x="552708" y="3325080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EE4041-A179-4915-BBFA-A9210370FE0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9156"/>
          <a:stretch/>
        </p:blipFill>
        <p:spPr>
          <a:xfrm>
            <a:off x="5367209" y="4219302"/>
            <a:ext cx="6824791" cy="2638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EF88B15-190E-4F87-BC55-8F1F49ECCAC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188" b="63855"/>
          <a:stretch/>
        </p:blipFill>
        <p:spPr>
          <a:xfrm>
            <a:off x="6335486" y="-39189"/>
            <a:ext cx="5856514" cy="156754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7B654071-70C1-4365-BE9B-A434A0DDB5FD}"/>
                  </a:ext>
                </a:extLst>
              </p:cNvPr>
              <p:cNvSpPr/>
              <p:nvPr/>
            </p:nvSpPr>
            <p:spPr>
              <a:xfrm>
                <a:off x="396885" y="2957934"/>
                <a:ext cx="470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7B654071-70C1-4365-BE9B-A434A0DD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5" y="2957934"/>
                <a:ext cx="4704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A6FEDA86-0F1F-4DC9-A225-7FA191B877EA}"/>
              </a:ext>
            </a:extLst>
          </p:cNvPr>
          <p:cNvSpPr/>
          <p:nvPr/>
        </p:nvSpPr>
        <p:spPr>
          <a:xfrm>
            <a:off x="7981406" y="91440"/>
            <a:ext cx="966651" cy="248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9DEEA16-9AD7-4958-AAFE-83A377B674F8}"/>
              </a:ext>
            </a:extLst>
          </p:cNvPr>
          <p:cNvSpPr/>
          <p:nvPr/>
        </p:nvSpPr>
        <p:spPr>
          <a:xfrm>
            <a:off x="7837715" y="927463"/>
            <a:ext cx="966651" cy="248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17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2C062-D8D1-4E7B-A044-BE8C93DF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DB98D1-8F52-4378-A3E5-224AAA423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Ejemplo</a:t>
                </a:r>
              </a:p>
              <a:p>
                <a:r>
                  <a:rPr lang="es-CO" dirty="0"/>
                  <a:t>Encontrar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DB98D1-8F52-4378-A3E5-224AAA423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65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Proyección ortogonal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5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5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9592C1EF-3300-41DB-B8A9-9EE58C15EF94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9592C1EF-3300-41DB-B8A9-9EE58C15E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3764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Modelo 3D 28" descr="Esfera">
                <a:extLst>
                  <a:ext uri="{FF2B5EF4-FFF2-40B4-BE49-F238E27FC236}">
                    <a16:creationId xmlns:a16="http://schemas.microsoft.com/office/drawing/2014/main" id="{552F3D69-DFF6-41DA-903D-B382871768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6377890"/>
                  </p:ext>
                </p:extLst>
              </p:nvPr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Modelo 3D 28" descr="Esfera">
                <a:extLst>
                  <a:ext uri="{FF2B5EF4-FFF2-40B4-BE49-F238E27FC236}">
                    <a16:creationId xmlns:a16="http://schemas.microsoft.com/office/drawing/2014/main" id="{552F3D69-DFF6-41DA-903D-B382871768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85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786626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𝑝𝑟𝑜𝑦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786626" cy="391261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0707488"/>
                  </p:ext>
                </p:extLst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7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2970788"/>
                  </p:ext>
                </p:extLst>
              </p:nvPr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7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7038138"/>
                  </p:ext>
                </p:extLst>
              </p:nvPr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7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4568849"/>
                  </p:ext>
                </p:extLst>
              </p:nvPr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7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</p:cNvCxnSpPr>
          <p:nvPr/>
        </p:nvCxnSpPr>
        <p:spPr>
          <a:xfrm flipV="1">
            <a:off x="567416" y="4577488"/>
            <a:ext cx="1478127" cy="5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F4265D-177B-46D3-B48D-650C975CC91F}"/>
              </a:ext>
            </a:extLst>
          </p:cNvPr>
          <p:cNvCxnSpPr>
            <a:cxnSpLocks/>
          </p:cNvCxnSpPr>
          <p:nvPr/>
        </p:nvCxnSpPr>
        <p:spPr>
          <a:xfrm flipV="1">
            <a:off x="2119917" y="3576487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erda 55">
            <a:extLst>
              <a:ext uri="{FF2B5EF4-FFF2-40B4-BE49-F238E27FC236}">
                <a16:creationId xmlns:a16="http://schemas.microsoft.com/office/drawing/2014/main" id="{B6B468C5-D86F-4D37-8E25-39E37007427F}"/>
              </a:ext>
            </a:extLst>
          </p:cNvPr>
          <p:cNvSpPr/>
          <p:nvPr/>
        </p:nvSpPr>
        <p:spPr>
          <a:xfrm>
            <a:off x="2079706" y="4459208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006070" y="4296616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006070" y="4296616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6118587" y="1537492"/>
                <a:ext cx="3882858" cy="2053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87" y="1537492"/>
                <a:ext cx="3882858" cy="2053254"/>
              </a:xfrm>
              <a:prstGeom prst="rect">
                <a:avLst/>
              </a:prstGeom>
              <a:blipFill>
                <a:blip r:embed="rId12"/>
                <a:stretch>
                  <a:fillRect t="-1187" r="-37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0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</p:cNvCxnSpPr>
          <p:nvPr/>
        </p:nvCxnSpPr>
        <p:spPr>
          <a:xfrm flipV="1">
            <a:off x="567416" y="4577488"/>
            <a:ext cx="1478127" cy="5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F4265D-177B-46D3-B48D-650C975CC91F}"/>
              </a:ext>
            </a:extLst>
          </p:cNvPr>
          <p:cNvCxnSpPr>
            <a:cxnSpLocks/>
          </p:cNvCxnSpPr>
          <p:nvPr/>
        </p:nvCxnSpPr>
        <p:spPr>
          <a:xfrm flipV="1">
            <a:off x="2119917" y="3576487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erda 55">
            <a:extLst>
              <a:ext uri="{FF2B5EF4-FFF2-40B4-BE49-F238E27FC236}">
                <a16:creationId xmlns:a16="http://schemas.microsoft.com/office/drawing/2014/main" id="{B6B468C5-D86F-4D37-8E25-39E37007427F}"/>
              </a:ext>
            </a:extLst>
          </p:cNvPr>
          <p:cNvSpPr/>
          <p:nvPr/>
        </p:nvSpPr>
        <p:spPr>
          <a:xfrm>
            <a:off x="2079706" y="4459208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006070" y="4296616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006070" y="4296616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6118587" y="1537492"/>
                <a:ext cx="3882858" cy="2053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87" y="1537492"/>
                <a:ext cx="3882858" cy="2053254"/>
              </a:xfrm>
              <a:prstGeom prst="rect">
                <a:avLst/>
              </a:prstGeom>
              <a:blipFill>
                <a:blip r:embed="rId12"/>
                <a:stretch>
                  <a:fillRect t="-1187" r="-37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4801A65-7E46-4CB3-B490-C5D6CD0D03D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9042400" y="2710026"/>
            <a:ext cx="791069" cy="274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9925251-C0EB-43CE-B35B-2118BA9151FE}"/>
              </a:ext>
            </a:extLst>
          </p:cNvPr>
          <p:cNvSpPr txBox="1"/>
          <p:nvPr/>
        </p:nvSpPr>
        <p:spPr>
          <a:xfrm>
            <a:off x="9833469" y="2525360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466FE53-1842-4FF0-AFE8-A59CB9327A3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042400" y="3102273"/>
            <a:ext cx="928473" cy="122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50E4BBC-A056-4AE6-A0E7-7F768E88B521}"/>
              </a:ext>
            </a:extLst>
          </p:cNvPr>
          <p:cNvSpPr txBox="1"/>
          <p:nvPr/>
        </p:nvSpPr>
        <p:spPr>
          <a:xfrm>
            <a:off x="9970873" y="30399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542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</p:cNvCxnSpPr>
          <p:nvPr/>
        </p:nvCxnSpPr>
        <p:spPr>
          <a:xfrm flipV="1">
            <a:off x="567416" y="4577488"/>
            <a:ext cx="1478127" cy="5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F4265D-177B-46D3-B48D-650C975CC91F}"/>
              </a:ext>
            </a:extLst>
          </p:cNvPr>
          <p:cNvCxnSpPr>
            <a:cxnSpLocks/>
          </p:cNvCxnSpPr>
          <p:nvPr/>
        </p:nvCxnSpPr>
        <p:spPr>
          <a:xfrm flipV="1">
            <a:off x="2119917" y="3576487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erda 55">
            <a:extLst>
              <a:ext uri="{FF2B5EF4-FFF2-40B4-BE49-F238E27FC236}">
                <a16:creationId xmlns:a16="http://schemas.microsoft.com/office/drawing/2014/main" id="{B6B468C5-D86F-4D37-8E25-39E37007427F}"/>
              </a:ext>
            </a:extLst>
          </p:cNvPr>
          <p:cNvSpPr/>
          <p:nvPr/>
        </p:nvSpPr>
        <p:spPr>
          <a:xfrm>
            <a:off x="2079706" y="4459208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006070" y="4296616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006070" y="4296616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6118587" y="1537492"/>
                <a:ext cx="4400372" cy="3715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Como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 son conocidos entonces</a:t>
                </a:r>
              </a:p>
              <a:p>
                <a:r>
                  <a:rPr lang="es-CO" dirty="0"/>
                  <a:t>para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; basta con resolver </a:t>
                </a:r>
              </a:p>
              <a:p>
                <a:r>
                  <a:rPr lang="es-CO" dirty="0"/>
                  <a:t>el sistema de dos ecuaciones, dos incógnitas.</a:t>
                </a:r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87" y="1537492"/>
                <a:ext cx="4400372" cy="3715248"/>
              </a:xfrm>
              <a:prstGeom prst="rect">
                <a:avLst/>
              </a:prstGeom>
              <a:blipFill>
                <a:blip r:embed="rId12"/>
                <a:stretch>
                  <a:fillRect l="-1247" t="-656" r="-554" b="-4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4801A65-7E46-4CB3-B490-C5D6CD0D03D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9042400" y="2710026"/>
            <a:ext cx="791069" cy="274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9925251-C0EB-43CE-B35B-2118BA9151FE}"/>
              </a:ext>
            </a:extLst>
          </p:cNvPr>
          <p:cNvSpPr txBox="1"/>
          <p:nvPr/>
        </p:nvSpPr>
        <p:spPr>
          <a:xfrm>
            <a:off x="9833469" y="2525360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466FE53-1842-4FF0-AFE8-A59CB9327A3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042400" y="3102273"/>
            <a:ext cx="928473" cy="122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50E4BBC-A056-4AE6-A0E7-7F768E88B521}"/>
              </a:ext>
            </a:extLst>
          </p:cNvPr>
          <p:cNvSpPr txBox="1"/>
          <p:nvPr/>
        </p:nvSpPr>
        <p:spPr>
          <a:xfrm>
            <a:off x="9970873" y="30399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3402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99CC40C3-AFBC-4FC3-BA50-1EFD8187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7" y="853440"/>
            <a:ext cx="1210918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6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EE7581-D208-4201-ABF0-5A0A8BC5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2ED762-2942-4751-B077-61F0F159F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b="10015"/>
          <a:stretch/>
        </p:blipFill>
        <p:spPr>
          <a:xfrm>
            <a:off x="0" y="1757046"/>
            <a:ext cx="6643399" cy="3491784"/>
          </a:xfrm>
          <a:prstGeom prst="rect">
            <a:avLst/>
          </a:prstGeom>
        </p:spPr>
      </p:pic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71FB2315-07AB-44CB-9DB5-09D6C824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78" y="5742322"/>
            <a:ext cx="3291841" cy="826765"/>
          </a:xfrm>
          <a:prstGeom prst="rect">
            <a:avLst/>
          </a:prstGeom>
        </p:spPr>
      </p:pic>
      <p:pic>
        <p:nvPicPr>
          <p:cNvPr id="8" name="Imagen 7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FA31FD97-7DC1-4B14-B587-9570FDB3C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81" y="1871925"/>
            <a:ext cx="5761219" cy="1265030"/>
          </a:xfrm>
          <a:prstGeom prst="rect">
            <a:avLst/>
          </a:prstGeom>
        </p:spPr>
      </p:pic>
      <p:pic>
        <p:nvPicPr>
          <p:cNvPr id="10" name="Imagen 9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8A91663F-8EAE-48ED-9018-E6E69834F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" y="4671218"/>
            <a:ext cx="4995545" cy="1022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90545EC-1693-4C16-81DF-C1E8C08FEA2B}"/>
                  </a:ext>
                </a:extLst>
              </p:cNvPr>
              <p:cNvSpPr txBox="1"/>
              <p:nvPr/>
            </p:nvSpPr>
            <p:spPr>
              <a:xfrm>
                <a:off x="6275704" y="3468244"/>
                <a:ext cx="5916296" cy="293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0" dirty="0"/>
                  <a:t>Si las columnas de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b="0" dirty="0"/>
                  <a:t>son ortogonales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s-MX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s-MX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s-MX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MX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Si las columnas de A son ortonormales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90545EC-1693-4C16-81DF-C1E8C08F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704" y="3468244"/>
                <a:ext cx="5916296" cy="2936510"/>
              </a:xfrm>
              <a:prstGeom prst="rect">
                <a:avLst/>
              </a:prstGeom>
              <a:blipFill>
                <a:blip r:embed="rId6"/>
                <a:stretch>
                  <a:fillRect l="-824" t="-12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4C88E1F3-FC94-4FD3-AD4B-90F70979E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59" y="5759619"/>
            <a:ext cx="1937383" cy="692511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C85D31B-5008-4EFE-BB8B-E72DA490250C}"/>
              </a:ext>
            </a:extLst>
          </p:cNvPr>
          <p:cNvCxnSpPr/>
          <p:nvPr/>
        </p:nvCxnSpPr>
        <p:spPr>
          <a:xfrm>
            <a:off x="6275704" y="1556708"/>
            <a:ext cx="0" cy="52267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9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</p:cNvCxnSpPr>
          <p:nvPr/>
        </p:nvCxnSpPr>
        <p:spPr>
          <a:xfrm flipV="1">
            <a:off x="567416" y="4577488"/>
            <a:ext cx="1478127" cy="5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F4265D-177B-46D3-B48D-650C975CC91F}"/>
              </a:ext>
            </a:extLst>
          </p:cNvPr>
          <p:cNvCxnSpPr>
            <a:cxnSpLocks/>
          </p:cNvCxnSpPr>
          <p:nvPr/>
        </p:nvCxnSpPr>
        <p:spPr>
          <a:xfrm flipV="1">
            <a:off x="2119917" y="3576487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erda 55">
            <a:extLst>
              <a:ext uri="{FF2B5EF4-FFF2-40B4-BE49-F238E27FC236}">
                <a16:creationId xmlns:a16="http://schemas.microsoft.com/office/drawing/2014/main" id="{B6B468C5-D86F-4D37-8E25-39E37007427F}"/>
              </a:ext>
            </a:extLst>
          </p:cNvPr>
          <p:cNvSpPr/>
          <p:nvPr/>
        </p:nvSpPr>
        <p:spPr>
          <a:xfrm>
            <a:off x="2079706" y="4459208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006070" y="4296616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006070" y="4296616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8126973"/>
                  </p:ext>
                </p:extLst>
              </p:nvPr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8931210"/>
                  </p:ext>
                </p:extLst>
              </p:nvPr>
            </p:nvGraphicFramePr>
            <p:xfrm rot="19755359">
              <a:off x="1222928" y="407975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222928" y="407975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6118587" y="1537492"/>
                <a:ext cx="5526641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De manera similar se puede extender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s-CO" dirty="0"/>
                  <a:t>.</a:t>
                </a:r>
              </a:p>
              <a:p>
                <a:r>
                  <a:rPr lang="es-CO" dirty="0"/>
                  <a:t> </a:t>
                </a:r>
              </a:p>
              <a:p>
                <a:r>
                  <a:rPr lang="es-CO" dirty="0"/>
                  <a:t>Como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dirty="0"/>
                  <a:t>son conocidos entonces</a:t>
                </a:r>
              </a:p>
              <a:p>
                <a:r>
                  <a:rPr lang="es-CO" dirty="0"/>
                  <a:t>para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O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dirty="0"/>
                  <a:t>; basta con resolver </a:t>
                </a:r>
              </a:p>
              <a:p>
                <a:r>
                  <a:rPr lang="es-CO" dirty="0"/>
                  <a:t>el sistema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dirty="0"/>
                  <a:t> ecuaciones con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dirty="0"/>
                  <a:t> incógnitas.</a:t>
                </a:r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+⋯</m:t>
                      </m:r>
                      <m:r>
                        <m:rPr>
                          <m:nor/>
                        </m:rP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m:rPr>
                          <m:nor/>
                        </m:rP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m:rPr>
                          <m:nor/>
                        </m:rP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87" y="1537492"/>
                <a:ext cx="5526641" cy="2862322"/>
              </a:xfrm>
              <a:prstGeom prst="rect">
                <a:avLst/>
              </a:prstGeom>
              <a:blipFill>
                <a:blip r:embed="rId12"/>
                <a:stretch>
                  <a:fillRect l="-993" t="-1064" b="-8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B25F1B3A-F9B0-48B8-A499-4D01C78A9B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5615832"/>
            <a:ext cx="4945809" cy="1242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674947B-8A2E-48BB-A7D2-C121CCA1ABBF}"/>
                  </a:ext>
                </a:extLst>
              </p:cNvPr>
              <p:cNvSpPr txBox="1"/>
              <p:nvPr/>
            </p:nvSpPr>
            <p:spPr>
              <a:xfrm>
                <a:off x="6165442" y="4729879"/>
                <a:ext cx="2477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674947B-8A2E-48BB-A7D2-C121CCA1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442" y="4729879"/>
                <a:ext cx="2477473" cy="369332"/>
              </a:xfrm>
              <a:prstGeom prst="rect">
                <a:avLst/>
              </a:prstGeom>
              <a:blipFill>
                <a:blip r:embed="rId14"/>
                <a:stretch>
                  <a:fillRect t="-23333" r="-27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9D97693-34A0-4EFC-A8AA-54E8F941D17F}"/>
                  </a:ext>
                </a:extLst>
              </p:cNvPr>
              <p:cNvSpPr txBox="1"/>
              <p:nvPr/>
            </p:nvSpPr>
            <p:spPr>
              <a:xfrm>
                <a:off x="9124644" y="4333070"/>
                <a:ext cx="1302216" cy="115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9D97693-34A0-4EFC-A8AA-54E8F941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644" y="4333070"/>
                <a:ext cx="1302216" cy="11591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64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s-CO" dirty="0"/>
                  <a:t>Distancia mínima de un punto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</a:t>
                </a:r>
                <a:br>
                  <a:rPr lang="es-CO" dirty="0"/>
                </a:br>
                <a:r>
                  <a:rPr lang="es-CO" dirty="0"/>
                  <a:t>a la recta generada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  <a:blipFill>
                <a:blip r:embed="rId2"/>
                <a:stretch>
                  <a:fillRect t="-13303" b="-206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8" y="1550120"/>
                <a:ext cx="4834235" cy="5046623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8" y="1550120"/>
                <a:ext cx="4834235" cy="5046623"/>
              </a:xfrm>
              <a:blipFill>
                <a:blip r:embed="rId3"/>
                <a:stretch>
                  <a:fillRect l="-2270" t="-193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5C87BDA-8A57-46F3-8DD2-2DEE2A23D8F9}"/>
              </a:ext>
            </a:extLst>
          </p:cNvPr>
          <p:cNvCxnSpPr/>
          <p:nvPr/>
        </p:nvCxnSpPr>
        <p:spPr>
          <a:xfrm>
            <a:off x="823426" y="5033414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60EA64E-D1F4-4B79-B3F4-2BCD6AB4825C}"/>
              </a:ext>
            </a:extLst>
          </p:cNvPr>
          <p:cNvCxnSpPr/>
          <p:nvPr/>
        </p:nvCxnSpPr>
        <p:spPr>
          <a:xfrm flipV="1">
            <a:off x="985779" y="2425710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6C36530-D263-48D9-B206-5E1BFFE3905B}"/>
              </a:ext>
            </a:extLst>
          </p:cNvPr>
          <p:cNvSpPr/>
          <p:nvPr/>
        </p:nvSpPr>
        <p:spPr>
          <a:xfrm>
            <a:off x="2370443" y="4380270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EBB4B8-9308-4A9B-A925-8E189D76CF15}"/>
              </a:ext>
            </a:extLst>
          </p:cNvPr>
          <p:cNvSpPr/>
          <p:nvPr/>
        </p:nvSpPr>
        <p:spPr>
          <a:xfrm>
            <a:off x="3259649" y="2733212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/>
              <p:nvPr/>
            </p:nvSpPr>
            <p:spPr>
              <a:xfrm>
                <a:off x="2985329" y="2471706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329" y="2471706"/>
                <a:ext cx="3764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/>
              <p:nvPr/>
            </p:nvSpPr>
            <p:spPr>
              <a:xfrm>
                <a:off x="2549164" y="434010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164" y="4340102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 t="-22951" r="-278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B4BA6D2-0D19-44CF-AC96-0BF32C6C3491}"/>
              </a:ext>
            </a:extLst>
          </p:cNvPr>
          <p:cNvCxnSpPr>
            <a:cxnSpLocks/>
          </p:cNvCxnSpPr>
          <p:nvPr/>
        </p:nvCxnSpPr>
        <p:spPr>
          <a:xfrm flipV="1">
            <a:off x="465442" y="3685627"/>
            <a:ext cx="3955869" cy="154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2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4666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3436" y="-143001"/>
                <a:ext cx="10515600" cy="1325563"/>
              </a:xfrm>
            </p:spPr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 </a:t>
                </a:r>
                <a:br>
                  <a:rPr lang="es-CO" dirty="0"/>
                </a:br>
                <a:r>
                  <a:rPr lang="es-CO" dirty="0"/>
                  <a:t>cuando </a:t>
                </a:r>
                <a14:m>
                  <m:oMath xmlns:m="http://schemas.openxmlformats.org/officeDocument/2006/math">
                    <m:r>
                      <a:rPr lang="es-CO" b="0" i="0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CO" dirty="0"/>
                  <a:t> es ortogonal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3436" y="-143001"/>
                <a:ext cx="10515600" cy="1325563"/>
              </a:xfrm>
              <a:blipFill>
                <a:blip r:embed="rId2"/>
                <a:stretch>
                  <a:fillRect l="-2377" t="-13825" b="-211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67416" y="4346729"/>
            <a:ext cx="2044069" cy="77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795226" y="3603723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26" y="3603723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217076"/>
            <a:ext cx="370570" cy="90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6734555"/>
                  </p:ext>
                </p:extLst>
              </p:nvPr>
            </p:nvGraphicFramePr>
            <p:xfrm rot="19755359">
              <a:off x="2589421" y="409616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589421" y="409616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93486" y="451509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93486" y="451509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1246025"/>
                  </p:ext>
                </p:extLst>
              </p:nvPr>
            </p:nvGraphicFramePr>
            <p:xfrm rot="19755359">
              <a:off x="813954" y="3880100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813954" y="3880100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6033134" y="1002649"/>
                <a:ext cx="5165388" cy="6060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Ya no es necesario resolver un sistema de ecuaciones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34" y="1002649"/>
                <a:ext cx="5165388" cy="6060633"/>
              </a:xfrm>
              <a:prstGeom prst="rect">
                <a:avLst/>
              </a:prstGeom>
              <a:blipFill>
                <a:blip r:embed="rId12"/>
                <a:stretch>
                  <a:fillRect l="-1063" t="-1407" r="-2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4801A65-7E46-4CB3-B490-C5D6CD0D03D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8312956" y="1827241"/>
            <a:ext cx="791069" cy="274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9925251-C0EB-43CE-B35B-2118BA9151FE}"/>
              </a:ext>
            </a:extLst>
          </p:cNvPr>
          <p:cNvSpPr txBox="1"/>
          <p:nvPr/>
        </p:nvSpPr>
        <p:spPr>
          <a:xfrm>
            <a:off x="9104025" y="1642575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466FE53-1842-4FF0-AFE8-A59CB9327A3F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7142219" y="2193309"/>
            <a:ext cx="61589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50E4BBC-A056-4AE6-A0E7-7F768E88B521}"/>
              </a:ext>
            </a:extLst>
          </p:cNvPr>
          <p:cNvSpPr txBox="1"/>
          <p:nvPr/>
        </p:nvSpPr>
        <p:spPr>
          <a:xfrm>
            <a:off x="6850119" y="21933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EDE695F-C227-49B3-A3B0-8E81DE5F68FE}"/>
              </a:ext>
            </a:extLst>
          </p:cNvPr>
          <p:cNvCxnSpPr>
            <a:cxnSpLocks/>
          </p:cNvCxnSpPr>
          <p:nvPr/>
        </p:nvCxnSpPr>
        <p:spPr>
          <a:xfrm flipV="1">
            <a:off x="804684" y="4804950"/>
            <a:ext cx="95670" cy="2329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87DF21B-0B3D-49E4-9AA3-461DC199093E}"/>
              </a:ext>
            </a:extLst>
          </p:cNvPr>
          <p:cNvCxnSpPr>
            <a:cxnSpLocks/>
          </p:cNvCxnSpPr>
          <p:nvPr/>
        </p:nvCxnSpPr>
        <p:spPr>
          <a:xfrm flipV="1">
            <a:off x="637662" y="4811363"/>
            <a:ext cx="252221" cy="924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2BBB1B0-B31B-42E6-96A3-5A2077093282}"/>
              </a:ext>
            </a:extLst>
          </p:cNvPr>
          <p:cNvCxnSpPr>
            <a:cxnSpLocks/>
          </p:cNvCxnSpPr>
          <p:nvPr/>
        </p:nvCxnSpPr>
        <p:spPr>
          <a:xfrm flipV="1">
            <a:off x="2795875" y="3569793"/>
            <a:ext cx="249858" cy="6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1A2D4BB-29A5-4DC0-A19C-07A9BC203396}"/>
              </a:ext>
            </a:extLst>
          </p:cNvPr>
          <p:cNvCxnSpPr>
            <a:cxnSpLocks/>
          </p:cNvCxnSpPr>
          <p:nvPr/>
        </p:nvCxnSpPr>
        <p:spPr>
          <a:xfrm flipV="1">
            <a:off x="2469445" y="4172985"/>
            <a:ext cx="95670" cy="2329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8E9DA4F-C939-40CB-891E-8D1903922902}"/>
              </a:ext>
            </a:extLst>
          </p:cNvPr>
          <p:cNvCxnSpPr>
            <a:cxnSpLocks/>
          </p:cNvCxnSpPr>
          <p:nvPr/>
        </p:nvCxnSpPr>
        <p:spPr>
          <a:xfrm flipV="1">
            <a:off x="2569094" y="4071311"/>
            <a:ext cx="273199" cy="1001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5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4666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1083" y="34440"/>
                <a:ext cx="10515600" cy="1325563"/>
              </a:xfrm>
            </p:spPr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 </a:t>
                </a:r>
                <a:br>
                  <a:rPr lang="es-CO" dirty="0"/>
                </a:br>
                <a:r>
                  <a:rPr lang="es-CO" dirty="0"/>
                  <a:t>cuando </a:t>
                </a:r>
                <a14:m>
                  <m:oMath xmlns:m="http://schemas.openxmlformats.org/officeDocument/2006/math">
                    <m:r>
                      <a:rPr lang="es-CO" b="0" i="0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CO" dirty="0"/>
                  <a:t> es ortogonal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1083" y="34440"/>
                <a:ext cx="10515600" cy="1325563"/>
              </a:xfrm>
              <a:blipFill>
                <a:blip r:embed="rId2"/>
                <a:stretch>
                  <a:fillRect l="-2377" t="-13825" b="-211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67416" y="4346729"/>
            <a:ext cx="2044069" cy="77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795226" y="3603723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26" y="3603723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217076"/>
            <a:ext cx="370570" cy="90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589421" y="409616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589421" y="409616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93486" y="451509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93486" y="451509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813954" y="3880100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813954" y="3880100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5721295" y="1358242"/>
                <a:ext cx="5165388" cy="3808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De manera similar se puede extender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CO" b="0" dirty="0"/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Ya no es necesario resolver un sistema de ecuaciones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95" y="1358242"/>
                <a:ext cx="5165388" cy="3808287"/>
              </a:xfrm>
              <a:prstGeom prst="rect">
                <a:avLst/>
              </a:prstGeom>
              <a:blipFill>
                <a:blip r:embed="rId12"/>
                <a:stretch>
                  <a:fillRect l="-1063" t="-960" r="-2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EDE695F-C227-49B3-A3B0-8E81DE5F68FE}"/>
              </a:ext>
            </a:extLst>
          </p:cNvPr>
          <p:cNvCxnSpPr>
            <a:cxnSpLocks/>
          </p:cNvCxnSpPr>
          <p:nvPr/>
        </p:nvCxnSpPr>
        <p:spPr>
          <a:xfrm flipV="1">
            <a:off x="804684" y="4804950"/>
            <a:ext cx="95670" cy="2329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87DF21B-0B3D-49E4-9AA3-461DC199093E}"/>
              </a:ext>
            </a:extLst>
          </p:cNvPr>
          <p:cNvCxnSpPr>
            <a:cxnSpLocks/>
          </p:cNvCxnSpPr>
          <p:nvPr/>
        </p:nvCxnSpPr>
        <p:spPr>
          <a:xfrm flipV="1">
            <a:off x="637662" y="4811363"/>
            <a:ext cx="252221" cy="924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2BBB1B0-B31B-42E6-96A3-5A2077093282}"/>
              </a:ext>
            </a:extLst>
          </p:cNvPr>
          <p:cNvCxnSpPr>
            <a:cxnSpLocks/>
          </p:cNvCxnSpPr>
          <p:nvPr/>
        </p:nvCxnSpPr>
        <p:spPr>
          <a:xfrm flipV="1">
            <a:off x="2795875" y="3569793"/>
            <a:ext cx="249858" cy="6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1A2D4BB-29A5-4DC0-A19C-07A9BC203396}"/>
              </a:ext>
            </a:extLst>
          </p:cNvPr>
          <p:cNvCxnSpPr>
            <a:cxnSpLocks/>
          </p:cNvCxnSpPr>
          <p:nvPr/>
        </p:nvCxnSpPr>
        <p:spPr>
          <a:xfrm flipV="1">
            <a:off x="2469445" y="4172985"/>
            <a:ext cx="95670" cy="2329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8E9DA4F-C939-40CB-891E-8D1903922902}"/>
              </a:ext>
            </a:extLst>
          </p:cNvPr>
          <p:cNvCxnSpPr>
            <a:cxnSpLocks/>
          </p:cNvCxnSpPr>
          <p:nvPr/>
        </p:nvCxnSpPr>
        <p:spPr>
          <a:xfrm flipV="1">
            <a:off x="2569094" y="4071311"/>
            <a:ext cx="273199" cy="1001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6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01A03-F14C-49BA-951F-C9FFCBAA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E65C2-9EBA-4443-82D9-DC023AFF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28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4D12200-C4F1-45DF-A652-8A9874FF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20" y="375285"/>
            <a:ext cx="5895975" cy="135255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32C031-ECCE-454C-A9A3-E62BEB40B5E3}"/>
              </a:ext>
            </a:extLst>
          </p:cNvPr>
          <p:cNvCxnSpPr/>
          <p:nvPr/>
        </p:nvCxnSpPr>
        <p:spPr>
          <a:xfrm flipV="1">
            <a:off x="1854926" y="2495006"/>
            <a:ext cx="0" cy="346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DA1A6E7-5628-4E37-950C-09992BB5DC26}"/>
              </a:ext>
            </a:extLst>
          </p:cNvPr>
          <p:cNvCxnSpPr/>
          <p:nvPr/>
        </p:nvCxnSpPr>
        <p:spPr>
          <a:xfrm>
            <a:off x="1267097" y="5094518"/>
            <a:ext cx="5917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B8E7300-ADEA-45FD-A68D-906B1D050C3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841863" y="4625566"/>
            <a:ext cx="876648" cy="46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3BCDF7E-8260-4B5F-A557-B8D2CDDE937F}"/>
                  </a:ext>
                </a:extLst>
              </p:cNvPr>
              <p:cNvSpPr txBox="1"/>
              <p:nvPr/>
            </p:nvSpPr>
            <p:spPr>
              <a:xfrm>
                <a:off x="2625585" y="4290558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3BCDF7E-8260-4B5F-A557-B8D2CDDE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85" y="4290558"/>
                <a:ext cx="3764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DB366DD-6847-497B-98E9-072684F44550}"/>
              </a:ext>
            </a:extLst>
          </p:cNvPr>
          <p:cNvCxnSpPr>
            <a:cxnSpLocks/>
          </p:cNvCxnSpPr>
          <p:nvPr/>
        </p:nvCxnSpPr>
        <p:spPr>
          <a:xfrm flipH="1" flipV="1">
            <a:off x="1139736" y="3729454"/>
            <a:ext cx="702127" cy="136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187D543-B930-420F-A814-E94FFD9D98F1}"/>
                  </a:ext>
                </a:extLst>
              </p:cNvPr>
              <p:cNvSpPr txBox="1"/>
              <p:nvPr/>
            </p:nvSpPr>
            <p:spPr>
              <a:xfrm>
                <a:off x="923698" y="3288273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187D543-B930-420F-A814-E94FFD9D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98" y="3288273"/>
                <a:ext cx="369332" cy="369332"/>
              </a:xfrm>
              <a:prstGeom prst="rect">
                <a:avLst/>
              </a:prstGeom>
              <a:blipFill>
                <a:blip r:embed="rId4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088FF2E-5185-4538-AA11-E425AC4D431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24300" y="5094518"/>
            <a:ext cx="702127" cy="136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FF476BC-ACE4-49DB-B633-8E3F214D6B39}"/>
                  </a:ext>
                </a:extLst>
              </p:cNvPr>
              <p:cNvSpPr txBox="1"/>
              <p:nvPr/>
            </p:nvSpPr>
            <p:spPr>
              <a:xfrm>
                <a:off x="2625585" y="6303738"/>
                <a:ext cx="54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FF476BC-ACE4-49DB-B633-8E3F214D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85" y="6303738"/>
                <a:ext cx="542456" cy="369332"/>
              </a:xfrm>
              <a:prstGeom prst="rect">
                <a:avLst/>
              </a:prstGeom>
              <a:blipFill>
                <a:blip r:embed="rId5"/>
                <a:stretch>
                  <a:fillRect t="-22951" r="-471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7D2D5B6-FE05-4F06-B94E-31501CCFCDF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96937" y="4608555"/>
            <a:ext cx="702127" cy="136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CFC23BD-D00F-48F1-926F-31D42BEC0C12}"/>
                  </a:ext>
                </a:extLst>
              </p:cNvPr>
              <p:cNvSpPr txBox="1"/>
              <p:nvPr/>
            </p:nvSpPr>
            <p:spPr>
              <a:xfrm>
                <a:off x="3536905" y="6036452"/>
                <a:ext cx="773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CO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CFC23BD-D00F-48F1-926F-31D42BEC0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905" y="6036452"/>
                <a:ext cx="773289" cy="369332"/>
              </a:xfrm>
              <a:prstGeom prst="rect">
                <a:avLst/>
              </a:prstGeom>
              <a:blipFill>
                <a:blip r:embed="rId6"/>
                <a:stretch>
                  <a:fillRect t="-22951" r="-330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9770582-CC99-412B-B433-B40797619AB4}"/>
              </a:ext>
            </a:extLst>
          </p:cNvPr>
          <p:cNvCxnSpPr>
            <a:cxnSpLocks/>
          </p:cNvCxnSpPr>
          <p:nvPr/>
        </p:nvCxnSpPr>
        <p:spPr>
          <a:xfrm>
            <a:off x="1824299" y="5094518"/>
            <a:ext cx="1628246" cy="9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92A85ADB-C580-49A3-A19B-E6ADCBAEB384}"/>
              </a:ext>
            </a:extLst>
          </p:cNvPr>
          <p:cNvSpPr/>
          <p:nvPr/>
        </p:nvSpPr>
        <p:spPr>
          <a:xfrm>
            <a:off x="1031833" y="3585758"/>
            <a:ext cx="143687" cy="143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969E25B-8791-477A-8063-11AF66AC7B40}"/>
              </a:ext>
            </a:extLst>
          </p:cNvPr>
          <p:cNvSpPr/>
          <p:nvPr/>
        </p:nvSpPr>
        <p:spPr>
          <a:xfrm>
            <a:off x="2718511" y="4553718"/>
            <a:ext cx="143687" cy="143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CE65F23-BB2B-4D9B-B76C-BF0E936C9341}"/>
              </a:ext>
            </a:extLst>
          </p:cNvPr>
          <p:cNvSpPr/>
          <p:nvPr/>
        </p:nvSpPr>
        <p:spPr>
          <a:xfrm>
            <a:off x="2487541" y="6450887"/>
            <a:ext cx="143687" cy="143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15A2DF8-EB22-453A-9118-5E43405C65E5}"/>
              </a:ext>
            </a:extLst>
          </p:cNvPr>
          <p:cNvSpPr/>
          <p:nvPr/>
        </p:nvSpPr>
        <p:spPr>
          <a:xfrm>
            <a:off x="3465061" y="5990630"/>
            <a:ext cx="143687" cy="143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42009FB-A8BD-4C94-A320-56A9145F2CBA}"/>
                  </a:ext>
                </a:extLst>
              </p:cNvPr>
              <p:cNvSpPr txBox="1"/>
              <p:nvPr/>
            </p:nvSpPr>
            <p:spPr>
              <a:xfrm>
                <a:off x="1073578" y="4190323"/>
                <a:ext cx="516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42009FB-A8BD-4C94-A320-56A9145F2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78" y="4190323"/>
                <a:ext cx="516808" cy="369332"/>
              </a:xfrm>
              <a:prstGeom prst="rect">
                <a:avLst/>
              </a:prstGeom>
              <a:blipFill>
                <a:blip r:embed="rId7"/>
                <a:stretch>
                  <a:fillRect t="-22951" r="-35294"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104FAC1-3FDD-4E8E-8964-1DAD07781E3F}"/>
                  </a:ext>
                </a:extLst>
              </p:cNvPr>
              <p:cNvSpPr txBox="1"/>
              <p:nvPr/>
            </p:nvSpPr>
            <p:spPr>
              <a:xfrm>
                <a:off x="2116110" y="4536998"/>
                <a:ext cx="523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104FAC1-3FDD-4E8E-8964-1DAD0778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10" y="4536998"/>
                <a:ext cx="52392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88B1643-EB6F-4882-8E45-91B9122A5597}"/>
                  </a:ext>
                </a:extLst>
              </p:cNvPr>
              <p:cNvSpPr txBox="1"/>
              <p:nvPr/>
            </p:nvSpPr>
            <p:spPr>
              <a:xfrm rot="1719305">
                <a:off x="1917691" y="4098143"/>
                <a:ext cx="92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CO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88B1643-EB6F-4882-8E45-91B9122A5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9305">
                <a:off x="1917691" y="4098143"/>
                <a:ext cx="920765" cy="369332"/>
              </a:xfrm>
              <a:prstGeom prst="rect">
                <a:avLst/>
              </a:prstGeom>
              <a:blipFill>
                <a:blip r:embed="rId9"/>
                <a:stretch>
                  <a:fillRect l="-1235" r="-20370" b="-86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E81F9A9-D72C-4AAC-BB91-A704DA28D7EE}"/>
              </a:ext>
            </a:extLst>
          </p:cNvPr>
          <p:cNvCxnSpPr>
            <a:cxnSpLocks/>
          </p:cNvCxnSpPr>
          <p:nvPr/>
        </p:nvCxnSpPr>
        <p:spPr>
          <a:xfrm>
            <a:off x="1072250" y="3632429"/>
            <a:ext cx="1628246" cy="9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2194401-2604-4A60-87FF-3A2AEF3FF2A5}"/>
              </a:ext>
            </a:extLst>
          </p:cNvPr>
          <p:cNvCxnSpPr>
            <a:cxnSpLocks/>
          </p:cNvCxnSpPr>
          <p:nvPr/>
        </p:nvCxnSpPr>
        <p:spPr>
          <a:xfrm flipH="1" flipV="1">
            <a:off x="2116110" y="3294825"/>
            <a:ext cx="702127" cy="136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D605777B-1AE1-46C9-AC5C-B46ABC64B156}"/>
              </a:ext>
            </a:extLst>
          </p:cNvPr>
          <p:cNvSpPr/>
          <p:nvPr/>
        </p:nvSpPr>
        <p:spPr>
          <a:xfrm>
            <a:off x="2008207" y="3151129"/>
            <a:ext cx="143687" cy="143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A674191-2FA4-49D8-8CD8-5FFFFB2309F3}"/>
                  </a:ext>
                </a:extLst>
              </p:cNvPr>
              <p:cNvSpPr txBox="1"/>
              <p:nvPr/>
            </p:nvSpPr>
            <p:spPr>
              <a:xfrm>
                <a:off x="2080050" y="2937488"/>
                <a:ext cx="783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A674191-2FA4-49D8-8CD8-5FFFFB23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50" y="2937488"/>
                <a:ext cx="783933" cy="369332"/>
              </a:xfrm>
              <a:prstGeom prst="rect">
                <a:avLst/>
              </a:prstGeom>
              <a:blipFill>
                <a:blip r:embed="rId10"/>
                <a:stretch>
                  <a:fillRect t="-23333" r="-325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C0EBBD9-C458-4F27-B31F-7FD24433C591}"/>
              </a:ext>
            </a:extLst>
          </p:cNvPr>
          <p:cNvCxnSpPr>
            <a:cxnSpLocks/>
          </p:cNvCxnSpPr>
          <p:nvPr/>
        </p:nvCxnSpPr>
        <p:spPr>
          <a:xfrm flipV="1">
            <a:off x="1121721" y="3214098"/>
            <a:ext cx="876648" cy="46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6EE17D1-FD37-4E48-A33A-F015D35BA19D}"/>
              </a:ext>
            </a:extLst>
          </p:cNvPr>
          <p:cNvCxnSpPr>
            <a:cxnSpLocks/>
          </p:cNvCxnSpPr>
          <p:nvPr/>
        </p:nvCxnSpPr>
        <p:spPr>
          <a:xfrm flipV="1">
            <a:off x="1841863" y="3377971"/>
            <a:ext cx="192566" cy="171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97C7DD8-A9DA-439A-855E-035A95F9EBD5}"/>
                  </a:ext>
                </a:extLst>
              </p:cNvPr>
              <p:cNvSpPr txBox="1"/>
              <p:nvPr/>
            </p:nvSpPr>
            <p:spPr>
              <a:xfrm>
                <a:off x="2820442" y="1720149"/>
                <a:ext cx="43408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Si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son ortogonales </a:t>
                </a:r>
              </a:p>
              <a:p>
                <a:r>
                  <a:rPr lang="es-CO" dirty="0"/>
                  <a:t>entonces el paralelogramo es un rectángulo </a:t>
                </a:r>
              </a:p>
              <a:p>
                <a:r>
                  <a:rPr lang="es-CO" dirty="0"/>
                  <a:t>y sus dos diagonales son iguales entre sí y </a:t>
                </a:r>
              </a:p>
              <a:p>
                <a:r>
                  <a:rPr lang="es-CO" dirty="0"/>
                  <a:t>cumplen el teorema de Pitágoras. </a:t>
                </a: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97C7DD8-A9DA-439A-855E-035A95F9E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42" y="1720149"/>
                <a:ext cx="4340804" cy="1200329"/>
              </a:xfrm>
              <a:prstGeom prst="rect">
                <a:avLst/>
              </a:prstGeom>
              <a:blipFill>
                <a:blip r:embed="rId11"/>
                <a:stretch>
                  <a:fillRect l="-1264" t="-7107" r="-140" b="-71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B46EE05A-51EA-4CA5-ABFD-E5BD89D03FBE}"/>
                  </a:ext>
                </a:extLst>
              </p:cNvPr>
              <p:cNvSpPr txBox="1"/>
              <p:nvPr/>
            </p:nvSpPr>
            <p:spPr>
              <a:xfrm rot="16573386">
                <a:off x="1428597" y="3531908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B46EE05A-51EA-4CA5-ABFD-E5BD89D03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73386">
                <a:off x="1428597" y="3531908"/>
                <a:ext cx="931409" cy="369332"/>
              </a:xfrm>
              <a:prstGeom prst="rect">
                <a:avLst/>
              </a:prstGeom>
              <a:blipFill>
                <a:blip r:embed="rId12"/>
                <a:stretch>
                  <a:fillRect l="-5128" t="-19497" r="-89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5A42B91-7FAC-4BAA-BE6D-A9841709A429}"/>
              </a:ext>
            </a:extLst>
          </p:cNvPr>
          <p:cNvCxnSpPr/>
          <p:nvPr/>
        </p:nvCxnSpPr>
        <p:spPr>
          <a:xfrm flipV="1">
            <a:off x="5514703" y="1087207"/>
            <a:ext cx="1162594" cy="676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6D77043-52C1-4BB7-ADD7-1A1DB2078064}"/>
              </a:ext>
            </a:extLst>
          </p:cNvPr>
          <p:cNvSpPr txBox="1"/>
          <p:nvPr/>
        </p:nvSpPr>
        <p:spPr>
          <a:xfrm>
            <a:off x="6677297" y="902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59CF6C1-9D29-4DD7-A8DF-6A1B79A63B18}"/>
              </a:ext>
            </a:extLst>
          </p:cNvPr>
          <p:cNvCxnSpPr/>
          <p:nvPr/>
        </p:nvCxnSpPr>
        <p:spPr>
          <a:xfrm flipV="1">
            <a:off x="5536474" y="371126"/>
            <a:ext cx="1162594" cy="676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A25A321-C9DF-4DC5-BECC-E61D293CB580}"/>
              </a:ext>
            </a:extLst>
          </p:cNvPr>
          <p:cNvSpPr txBox="1"/>
          <p:nvPr/>
        </p:nvSpPr>
        <p:spPr>
          <a:xfrm>
            <a:off x="6699068" y="186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936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s-CO" dirty="0"/>
                  <a:t>Distancia mínima de un punto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</a:t>
                </a:r>
                <a:br>
                  <a:rPr lang="es-CO" dirty="0"/>
                </a:br>
                <a:r>
                  <a:rPr lang="es-CO" dirty="0"/>
                  <a:t>a la recta generada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  <a:blipFill>
                <a:blip r:embed="rId2"/>
                <a:stretch>
                  <a:fillRect t="-13303" b="-206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/>
                  <a:t> y sea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  <a:blipFill>
                <a:blip r:embed="rId3"/>
                <a:stretch>
                  <a:fillRect l="-2257" t="-1812" r="-1128" b="-2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465442" y="2425710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321493"/>
              <a:ext cx="3955869" cy="1543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F58FD47F-BFF1-427E-B5CB-AA1740F6416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755027" y="3517703"/>
              <a:ext cx="660219" cy="9759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/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457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333313" y="4382035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42731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O" dirty="0"/>
                  <a:t>Distancia mínima de un punto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</a:t>
                </a:r>
                <a:br>
                  <a:rPr lang="es-CO" dirty="0"/>
                </a:br>
                <a:r>
                  <a:rPr lang="es-CO" dirty="0"/>
                  <a:t>a la recta generada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  <a:blipFill>
                <a:blip r:embed="rId2"/>
                <a:stretch>
                  <a:fillRect t="-13303" b="-206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8" y="1550120"/>
                <a:ext cx="7473179" cy="5046623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8" y="1550120"/>
                <a:ext cx="7473179" cy="5046623"/>
              </a:xfrm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465442" y="2425710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321493"/>
              <a:ext cx="3955869" cy="1543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F58FD47F-BFF1-427E-B5CB-AA1740F6416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755027" y="3517703"/>
              <a:ext cx="660219" cy="9759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/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457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333313" y="4382035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C62FCED-B328-442E-BC82-0056ECB04944}"/>
                  </a:ext>
                </a:extLst>
              </p:cNvPr>
              <p:cNvSpPr/>
              <p:nvPr/>
            </p:nvSpPr>
            <p:spPr>
              <a:xfrm>
                <a:off x="5965100" y="2656372"/>
                <a:ext cx="6198685" cy="2030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acc>
                                <m:accPr>
                                  <m:chr m:val="⃗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⋅(</m:t>
                          </m:r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O" sz="2400" b="0" dirty="0"/>
              </a:p>
              <a:p>
                <a:pPr/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O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O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CO" sz="2400" dirty="0"/>
              </a:p>
              <a:p>
                <a:endParaRPr lang="es-CO" sz="2400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C62FCED-B328-442E-BC82-0056ECB04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00" y="2656372"/>
                <a:ext cx="6198685" cy="2030236"/>
              </a:xfrm>
              <a:prstGeom prst="rect">
                <a:avLst/>
              </a:prstGeom>
              <a:blipFill>
                <a:blip r:embed="rId8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4EF7-D182-4439-9608-B6793C1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9" y="129504"/>
            <a:ext cx="10515600" cy="1325563"/>
          </a:xfrm>
        </p:spPr>
        <p:txBody>
          <a:bodyPr/>
          <a:lstStyle/>
          <a:p>
            <a:r>
              <a:rPr lang="es-CO" dirty="0"/>
              <a:t>Distancia mínima usando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/>
                  <a:t> y sea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  <a:blipFill>
                <a:blip r:embed="rId2"/>
                <a:stretch>
                  <a:fillRect l="-2257" t="-1812" r="-1128" b="-2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6F3AD79-5270-464C-AFAE-6194C8E5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5" y="2747010"/>
            <a:ext cx="4143375" cy="118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12101F3-AF1F-44D4-8DB9-9E3DDE362090}"/>
                  </a:ext>
                </a:extLst>
              </p:cNvPr>
              <p:cNvSpPr txBox="1"/>
              <p:nvPr/>
            </p:nvSpPr>
            <p:spPr>
              <a:xfrm flipH="1">
                <a:off x="6616336" y="2847703"/>
                <a:ext cx="927465" cy="676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s-CO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12101F3-AF1F-44D4-8DB9-9E3DDE36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16336" y="2847703"/>
                <a:ext cx="927465" cy="67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465442" y="2425710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321493"/>
              <a:ext cx="3955869" cy="1543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F58FD47F-BFF1-427E-B5CB-AA1740F6416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755027" y="3517703"/>
              <a:ext cx="660219" cy="9759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/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457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333313" y="4382035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9E5DC9D2-6E75-4E77-A9B0-E7C3E9153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890" y="4077141"/>
            <a:ext cx="4143375" cy="118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81D87B8-8826-4124-812B-B13C02EEE352}"/>
                  </a:ext>
                </a:extLst>
              </p:cNvPr>
              <p:cNvSpPr txBox="1"/>
              <p:nvPr/>
            </p:nvSpPr>
            <p:spPr>
              <a:xfrm flipH="1">
                <a:off x="6762115" y="4334589"/>
                <a:ext cx="927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81D87B8-8826-4124-812B-B13C02EE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62115" y="4334589"/>
                <a:ext cx="92746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n 32">
            <a:extLst>
              <a:ext uri="{FF2B5EF4-FFF2-40B4-BE49-F238E27FC236}">
                <a16:creationId xmlns:a16="http://schemas.microsoft.com/office/drawing/2014/main" id="{92E2A70F-B7DA-4B2F-8986-58DC22E48B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5979" y="5398186"/>
            <a:ext cx="1574346" cy="805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B8E3FD7-0C42-43E7-A6EF-3B8B65647999}"/>
                  </a:ext>
                </a:extLst>
              </p:cNvPr>
              <p:cNvSpPr txBox="1"/>
              <p:nvPr/>
            </p:nvSpPr>
            <p:spPr>
              <a:xfrm flipH="1">
                <a:off x="6851195" y="5485036"/>
                <a:ext cx="927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B8E3FD7-0C42-43E7-A6EF-3B8B65647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51195" y="5485036"/>
                <a:ext cx="92746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9C9BBD9-B48B-419C-A02D-1ADBA512A6EC}"/>
                  </a:ext>
                </a:extLst>
              </p:cNvPr>
              <p:cNvSpPr/>
              <p:nvPr/>
            </p:nvSpPr>
            <p:spPr>
              <a:xfrm>
                <a:off x="7092226" y="1681424"/>
                <a:ext cx="3457228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9C9BBD9-B48B-419C-A02D-1ADBA512A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26" y="1681424"/>
                <a:ext cx="3457228" cy="6560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54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4EF7-D182-4439-9608-B6793C1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9" y="129504"/>
            <a:ext cx="10515600" cy="1325563"/>
          </a:xfrm>
        </p:spPr>
        <p:txBody>
          <a:bodyPr/>
          <a:lstStyle/>
          <a:p>
            <a:r>
              <a:rPr lang="es-CO" dirty="0"/>
              <a:t>Distancia mínima usando el producto punto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/>
                  <a:t> y sea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  <a:blipFill>
                <a:blip r:embed="rId2"/>
                <a:stretch>
                  <a:fillRect l="-2257" t="-1812" r="-1128" b="-2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311044" y="2425710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8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108326"/>
              <a:ext cx="4502371" cy="175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F58FD47F-BFF1-427E-B5CB-AA1740F64167}"/>
                </a:ext>
              </a:extLst>
            </p:cNvPr>
            <p:cNvCxnSpPr>
              <a:cxnSpLocks/>
              <a:stCxn id="15" idx="5"/>
              <a:endCxn id="29" idx="1"/>
            </p:cNvCxnSpPr>
            <p:nvPr/>
          </p:nvCxnSpPr>
          <p:spPr>
            <a:xfrm>
              <a:off x="3755027" y="3517703"/>
              <a:ext cx="934149" cy="79648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/>
                <p:nvPr/>
              </p:nvSpPr>
              <p:spPr>
                <a:xfrm flipH="1">
                  <a:off x="3761711" y="3568162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1711" y="3568162"/>
                  <a:ext cx="9274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457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668138" y="428868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B89C27A8-30BC-4AB4-A37B-6AF1321A6C1B}"/>
                    </a:ext>
                  </a:extLst>
                </p:cNvPr>
                <p:cNvSpPr txBox="1"/>
                <p:nvPr/>
              </p:nvSpPr>
              <p:spPr>
                <a:xfrm flipH="1">
                  <a:off x="3368689" y="3906274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B89C27A8-30BC-4AB4-A37B-6AF1321A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68689" y="3906274"/>
                  <a:ext cx="9274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8B998F21-05B5-4AF0-9642-EB7704FFABF6}"/>
                    </a:ext>
                  </a:extLst>
                </p:cNvPr>
                <p:cNvSpPr txBox="1"/>
                <p:nvPr/>
              </p:nvSpPr>
              <p:spPr>
                <a:xfrm flipH="1">
                  <a:off x="3851420" y="4231847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8B998F21-05B5-4AF0-9642-EB7704FFA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851420" y="4231847"/>
                  <a:ext cx="9274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22437C2-7E12-46E9-86DC-ED98080FBA48}"/>
              </a:ext>
            </a:extLst>
          </p:cNvPr>
          <p:cNvCxnSpPr>
            <a:cxnSpLocks/>
          </p:cNvCxnSpPr>
          <p:nvPr/>
        </p:nvCxnSpPr>
        <p:spPr>
          <a:xfrm>
            <a:off x="3213310" y="2932296"/>
            <a:ext cx="396057" cy="10183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/>
              <p:nvPr/>
            </p:nvSpPr>
            <p:spPr>
              <a:xfrm flipH="1">
                <a:off x="7175181" y="1270401"/>
                <a:ext cx="4323806" cy="231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O" dirty="0"/>
              </a:p>
              <a:p>
                <a:pPr algn="ctr"/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 es mínimo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CO" dirty="0"/>
              </a:p>
              <a:p>
                <a:pPr algn="ctr"/>
                <a:endParaRPr lang="es-CO" dirty="0"/>
              </a:p>
              <a:p>
                <a:pPr algn="ctr"/>
                <a:r>
                  <a:rPr lang="es-CO" dirty="0"/>
                  <a:t>por lo tanto</a:t>
                </a:r>
              </a:p>
              <a:p>
                <a:pPr algn="ctr"/>
                <a:endParaRPr lang="es-CO" dirty="0"/>
              </a:p>
              <a:p>
                <a:pPr algn="ctr"/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 es mínimo cuando el vector que va de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O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a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es perpendicular a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  <a:p>
                <a:pPr algn="ctr"/>
                <a:endParaRPr lang="es-CO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75181" y="1270401"/>
                <a:ext cx="4323806" cy="23120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39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4EF7-D182-4439-9608-B6793C1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9" y="129504"/>
            <a:ext cx="10515600" cy="1325563"/>
          </a:xfrm>
        </p:spPr>
        <p:txBody>
          <a:bodyPr/>
          <a:lstStyle/>
          <a:p>
            <a:r>
              <a:rPr lang="es-CO" dirty="0"/>
              <a:t>Distancia mínima usando el producto punto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/>
                  <a:t> y sea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  <a:blipFill>
                <a:blip r:embed="rId2"/>
                <a:stretch>
                  <a:fillRect l="-2257" t="-1812" r="-1128" b="-2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1472808" y="2440224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108326"/>
              <a:ext cx="4502371" cy="175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3947652" y="4669383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652" y="4669383"/>
                  <a:ext cx="50270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r="-4634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055345" y="448645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1452653-74A7-4657-BF39-E157093FB1AA}"/>
                </a:ext>
              </a:extLst>
            </p:cNvPr>
            <p:cNvSpPr/>
            <p:nvPr/>
          </p:nvSpPr>
          <p:spPr>
            <a:xfrm>
              <a:off x="890653" y="450417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22437C2-7E12-46E9-86DC-ED98080FBA48}"/>
              </a:ext>
            </a:extLst>
          </p:cNvPr>
          <p:cNvCxnSpPr>
            <a:cxnSpLocks/>
          </p:cNvCxnSpPr>
          <p:nvPr/>
        </p:nvCxnSpPr>
        <p:spPr>
          <a:xfrm>
            <a:off x="4375074" y="2932296"/>
            <a:ext cx="396057" cy="1018368"/>
          </a:xfrm>
          <a:prstGeom prst="line">
            <a:avLst/>
          </a:prstGeom>
          <a:ln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/>
              <p:nvPr/>
            </p:nvSpPr>
            <p:spPr>
              <a:xfrm flipH="1">
                <a:off x="7175181" y="1270401"/>
                <a:ext cx="432380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El vector que va de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s-CO" dirty="0"/>
              </a:p>
              <a:p>
                <a:pPr algn="ctr"/>
                <a:endParaRPr lang="es-CO" dirty="0"/>
              </a:p>
              <a:p>
                <a:pPr algn="ctr"/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 es mínimo cuando</a:t>
                </a:r>
              </a:p>
              <a:p>
                <a:pPr algn="ctr"/>
                <a:r>
                  <a:rPr lang="es-CO" dirty="0"/>
                  <a:t> el vector que va de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 dirty="0" err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es perpendicular a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  <a:p>
                <a:pPr algn="ctr"/>
                <a:endParaRPr lang="es-CO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75181" y="1270401"/>
                <a:ext cx="4323806" cy="1754326"/>
              </a:xfrm>
              <a:prstGeom prst="rect">
                <a:avLst/>
              </a:prstGeom>
              <a:blipFill>
                <a:blip r:embed="rId6"/>
                <a:stretch>
                  <a:fillRect t="-48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6C581F6-FACA-4226-A57B-F4590199325F}"/>
              </a:ext>
            </a:extLst>
          </p:cNvPr>
          <p:cNvCxnSpPr>
            <a:cxnSpLocks/>
          </p:cNvCxnSpPr>
          <p:nvPr/>
        </p:nvCxnSpPr>
        <p:spPr>
          <a:xfrm>
            <a:off x="4890559" y="3608694"/>
            <a:ext cx="99722" cy="25641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89F3751-73E7-4A06-ABD6-CBD581CE6C4F}"/>
              </a:ext>
            </a:extLst>
          </p:cNvPr>
          <p:cNvCxnSpPr>
            <a:cxnSpLocks/>
          </p:cNvCxnSpPr>
          <p:nvPr/>
        </p:nvCxnSpPr>
        <p:spPr>
          <a:xfrm flipV="1">
            <a:off x="4664583" y="3608694"/>
            <a:ext cx="217026" cy="8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2424393-5562-4E79-AC82-54351B3CED2C}"/>
                  </a:ext>
                </a:extLst>
              </p:cNvPr>
              <p:cNvSpPr/>
              <p:nvPr/>
            </p:nvSpPr>
            <p:spPr>
              <a:xfrm>
                <a:off x="4435834" y="2999853"/>
                <a:ext cx="1108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2424393-5562-4E79-AC82-54351B3CE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34" y="2999853"/>
                <a:ext cx="1108893" cy="369332"/>
              </a:xfrm>
              <a:prstGeom prst="rect">
                <a:avLst/>
              </a:prstGeom>
              <a:blipFill>
                <a:blip r:embed="rId7"/>
                <a:stretch>
                  <a:fillRect t="-22951" r="-1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AC76E28-00EB-471C-B34B-D776D557CF6F}"/>
              </a:ext>
            </a:extLst>
          </p:cNvPr>
          <p:cNvCxnSpPr>
            <a:cxnSpLocks/>
          </p:cNvCxnSpPr>
          <p:nvPr/>
        </p:nvCxnSpPr>
        <p:spPr>
          <a:xfrm>
            <a:off x="1605798" y="4032192"/>
            <a:ext cx="396057" cy="1018368"/>
          </a:xfrm>
          <a:prstGeom prst="line">
            <a:avLst/>
          </a:prstGeom>
          <a:ln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214CE929-9DAF-4AF7-8E38-0D21953BA3FB}"/>
                  </a:ext>
                </a:extLst>
              </p:cNvPr>
              <p:cNvSpPr/>
              <p:nvPr/>
            </p:nvSpPr>
            <p:spPr>
              <a:xfrm>
                <a:off x="1570517" y="3789387"/>
                <a:ext cx="1108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214CE929-9DAF-4AF7-8E38-0D21953BA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7" y="3789387"/>
                <a:ext cx="1108893" cy="369332"/>
              </a:xfrm>
              <a:prstGeom prst="rect">
                <a:avLst/>
              </a:prstGeom>
              <a:blipFill>
                <a:blip r:embed="rId8"/>
                <a:stretch>
                  <a:fillRect t="-23333" r="-1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02E5470-BDB5-4DBE-9462-0DB72636FC7C}"/>
              </a:ext>
            </a:extLst>
          </p:cNvPr>
          <p:cNvCxnSpPr>
            <a:cxnSpLocks/>
          </p:cNvCxnSpPr>
          <p:nvPr/>
        </p:nvCxnSpPr>
        <p:spPr>
          <a:xfrm>
            <a:off x="2117344" y="4680213"/>
            <a:ext cx="99722" cy="25641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D5E3B53-E071-4BC6-8B69-F2EFCCCE1B31}"/>
              </a:ext>
            </a:extLst>
          </p:cNvPr>
          <p:cNvCxnSpPr>
            <a:cxnSpLocks/>
          </p:cNvCxnSpPr>
          <p:nvPr/>
        </p:nvCxnSpPr>
        <p:spPr>
          <a:xfrm flipV="1">
            <a:off x="1891368" y="4680213"/>
            <a:ext cx="217026" cy="8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9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4EF7-D182-4439-9608-B6793C1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9" y="129504"/>
            <a:ext cx="10515600" cy="1325563"/>
          </a:xfrm>
        </p:spPr>
        <p:txBody>
          <a:bodyPr/>
          <a:lstStyle/>
          <a:p>
            <a:r>
              <a:rPr lang="es-CO" dirty="0"/>
              <a:t>Distancia mínima usando el producto punto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/>
                  <a:t> y sea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  <a:blipFill>
                <a:blip r:embed="rId2"/>
                <a:stretch>
                  <a:fillRect l="-2257" t="-1812" r="-1128" b="-2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1472808" y="2440224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108326"/>
              <a:ext cx="4502371" cy="175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3947652" y="4669383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652" y="4669383"/>
                  <a:ext cx="50270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r="-4634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055345" y="448645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22437C2-7E12-46E9-86DC-ED98080FBA48}"/>
              </a:ext>
            </a:extLst>
          </p:cNvPr>
          <p:cNvCxnSpPr>
            <a:cxnSpLocks/>
          </p:cNvCxnSpPr>
          <p:nvPr/>
        </p:nvCxnSpPr>
        <p:spPr>
          <a:xfrm>
            <a:off x="4375074" y="2932296"/>
            <a:ext cx="396057" cy="1018368"/>
          </a:xfrm>
          <a:prstGeom prst="line">
            <a:avLst/>
          </a:prstGeom>
          <a:ln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/>
              <p:nvPr/>
            </p:nvSpPr>
            <p:spPr>
              <a:xfrm flipH="1">
                <a:off x="7175181" y="1270401"/>
                <a:ext cx="4323806" cy="399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El vector que va de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s-CO" dirty="0"/>
              </a:p>
              <a:p>
                <a:pPr algn="ctr"/>
                <a:endParaRPr lang="es-CO" dirty="0"/>
              </a:p>
              <a:p>
                <a:pPr algn="ctr"/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 es mínimo cuando</a:t>
                </a:r>
              </a:p>
              <a:p>
                <a:pPr algn="ctr"/>
                <a:r>
                  <a:rPr lang="es-CO" dirty="0"/>
                  <a:t> el vector que va de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 dirty="0" err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es perpendicular a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  <a:p>
                <a:pPr algn="ctr"/>
                <a:endParaRPr lang="es-CO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den>
                      </m:f>
                      <m:r>
                        <a:rPr lang="es-CO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CO" dirty="0"/>
              </a:p>
              <a:p>
                <a:pPr algn="ctr"/>
                <a:endParaRPr lang="es-CO" dirty="0"/>
              </a:p>
              <a:p>
                <a:pPr algn="ctr"/>
                <a:r>
                  <a:rPr lang="es-CO" dirty="0"/>
                  <a:t>Este resultado es más sencillo de obtener y más general que el obtenido con derivadas</a:t>
                </a: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75181" y="1270401"/>
                <a:ext cx="4323806" cy="3996735"/>
              </a:xfrm>
              <a:prstGeom prst="rect">
                <a:avLst/>
              </a:prstGeom>
              <a:blipFill>
                <a:blip r:embed="rId6"/>
                <a:stretch>
                  <a:fillRect t="-2134" r="-846" b="-137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6C581F6-FACA-4226-A57B-F4590199325F}"/>
              </a:ext>
            </a:extLst>
          </p:cNvPr>
          <p:cNvCxnSpPr>
            <a:cxnSpLocks/>
          </p:cNvCxnSpPr>
          <p:nvPr/>
        </p:nvCxnSpPr>
        <p:spPr>
          <a:xfrm>
            <a:off x="4890559" y="3608694"/>
            <a:ext cx="99722" cy="25641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89F3751-73E7-4A06-ABD6-CBD581CE6C4F}"/>
              </a:ext>
            </a:extLst>
          </p:cNvPr>
          <p:cNvCxnSpPr>
            <a:cxnSpLocks/>
          </p:cNvCxnSpPr>
          <p:nvPr/>
        </p:nvCxnSpPr>
        <p:spPr>
          <a:xfrm flipV="1">
            <a:off x="4664583" y="3608694"/>
            <a:ext cx="217026" cy="8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2424393-5562-4E79-AC82-54351B3CED2C}"/>
                  </a:ext>
                </a:extLst>
              </p:cNvPr>
              <p:cNvSpPr/>
              <p:nvPr/>
            </p:nvSpPr>
            <p:spPr>
              <a:xfrm>
                <a:off x="4435834" y="2999853"/>
                <a:ext cx="1108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2424393-5562-4E79-AC82-54351B3CE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34" y="2999853"/>
                <a:ext cx="1108893" cy="369332"/>
              </a:xfrm>
              <a:prstGeom prst="rect">
                <a:avLst/>
              </a:prstGeom>
              <a:blipFill>
                <a:blip r:embed="rId7"/>
                <a:stretch>
                  <a:fillRect t="-22951" r="-1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3F80AE4-3751-44D2-A100-674259A9AF31}"/>
              </a:ext>
            </a:extLst>
          </p:cNvPr>
          <p:cNvCxnSpPr>
            <a:cxnSpLocks/>
          </p:cNvCxnSpPr>
          <p:nvPr/>
        </p:nvCxnSpPr>
        <p:spPr>
          <a:xfrm>
            <a:off x="1605798" y="4032192"/>
            <a:ext cx="396057" cy="1018368"/>
          </a:xfrm>
          <a:prstGeom prst="line">
            <a:avLst/>
          </a:prstGeom>
          <a:ln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806BE41F-C0DB-4ECD-AC7A-51966C837C47}"/>
                  </a:ext>
                </a:extLst>
              </p:cNvPr>
              <p:cNvSpPr/>
              <p:nvPr/>
            </p:nvSpPr>
            <p:spPr>
              <a:xfrm>
                <a:off x="1445434" y="3599761"/>
                <a:ext cx="1108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806BE41F-C0DB-4ECD-AC7A-51966C837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434" y="3599761"/>
                <a:ext cx="1108893" cy="369332"/>
              </a:xfrm>
              <a:prstGeom prst="rect">
                <a:avLst/>
              </a:prstGeom>
              <a:blipFill>
                <a:blip r:embed="rId8"/>
                <a:stretch>
                  <a:fillRect t="-23333" r="-148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FFCA240-8213-470D-B19F-91AC8B20DC00}"/>
              </a:ext>
            </a:extLst>
          </p:cNvPr>
          <p:cNvCxnSpPr>
            <a:cxnSpLocks/>
          </p:cNvCxnSpPr>
          <p:nvPr/>
        </p:nvCxnSpPr>
        <p:spPr>
          <a:xfrm>
            <a:off x="2117344" y="4680213"/>
            <a:ext cx="99722" cy="25641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7C07443-58D6-4799-9959-071C31BE69C0}"/>
              </a:ext>
            </a:extLst>
          </p:cNvPr>
          <p:cNvCxnSpPr>
            <a:cxnSpLocks/>
          </p:cNvCxnSpPr>
          <p:nvPr/>
        </p:nvCxnSpPr>
        <p:spPr>
          <a:xfrm flipV="1">
            <a:off x="1891368" y="4680213"/>
            <a:ext cx="217026" cy="8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2CE57975-7BB0-48F5-B014-EA7F0D30D636}"/>
              </a:ext>
            </a:extLst>
          </p:cNvPr>
          <p:cNvSpPr/>
          <p:nvPr/>
        </p:nvSpPr>
        <p:spPr>
          <a:xfrm>
            <a:off x="1525261" y="3882824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24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</p:spPr>
            <p:txBody>
              <a:bodyPr/>
              <a:lstStyle/>
              <a:p>
                <a:r>
                  <a:rPr lang="es-CO" dirty="0"/>
                  <a:t>Proyección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2981" y="1279698"/>
                <a:ext cx="4866691" cy="5046623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2981" y="1279698"/>
                <a:ext cx="4866691" cy="5046623"/>
              </a:xfrm>
              <a:blipFill>
                <a:blip r:embed="rId3"/>
                <a:stretch>
                  <a:fillRect l="-2256" t="-20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5C87BDA-8A57-46F3-8DD2-2DEE2A23D8F9}"/>
              </a:ext>
            </a:extLst>
          </p:cNvPr>
          <p:cNvCxnSpPr/>
          <p:nvPr/>
        </p:nvCxnSpPr>
        <p:spPr>
          <a:xfrm>
            <a:off x="3107428" y="4931814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60EA64E-D1F4-4B79-B3F4-2BCD6AB4825C}"/>
              </a:ext>
            </a:extLst>
          </p:cNvPr>
          <p:cNvCxnSpPr/>
          <p:nvPr/>
        </p:nvCxnSpPr>
        <p:spPr>
          <a:xfrm flipV="1">
            <a:off x="3269781" y="2324110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6C36530-D263-48D9-B206-5E1BFFE3905B}"/>
              </a:ext>
            </a:extLst>
          </p:cNvPr>
          <p:cNvSpPr/>
          <p:nvPr/>
        </p:nvSpPr>
        <p:spPr>
          <a:xfrm>
            <a:off x="4654445" y="4278670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EBB4B8-9308-4A9B-A925-8E189D76CF15}"/>
              </a:ext>
            </a:extLst>
          </p:cNvPr>
          <p:cNvSpPr/>
          <p:nvPr/>
        </p:nvSpPr>
        <p:spPr>
          <a:xfrm>
            <a:off x="5543651" y="2631612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/>
              <p:nvPr/>
            </p:nvSpPr>
            <p:spPr>
              <a:xfrm>
                <a:off x="5269331" y="2370106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331" y="2370106"/>
                <a:ext cx="3764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/>
              <p:nvPr/>
            </p:nvSpPr>
            <p:spPr>
              <a:xfrm>
                <a:off x="4833166" y="423850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166" y="4238502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4EEAB916-74F7-436F-8A6A-9659CBB543D9}"/>
              </a:ext>
            </a:extLst>
          </p:cNvPr>
          <p:cNvSpPr/>
          <p:nvPr/>
        </p:nvSpPr>
        <p:spPr>
          <a:xfrm>
            <a:off x="6010809" y="3776914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/>
              <p:nvPr/>
            </p:nvSpPr>
            <p:spPr>
              <a:xfrm flipH="1">
                <a:off x="4843738" y="3762059"/>
                <a:ext cx="4323806" cy="72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s-C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O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s-CO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sz="2400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CO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s-CO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3738" y="3762059"/>
                <a:ext cx="4323806" cy="7256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7E7A509-CDCD-49FE-B9C6-1FC2BDAF0F5F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269781" y="3863977"/>
            <a:ext cx="2741028" cy="106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F652123-FFB5-4B43-AD41-16C3E98C596F}"/>
              </a:ext>
            </a:extLst>
          </p:cNvPr>
          <p:cNvCxnSpPr>
            <a:cxnSpLocks/>
          </p:cNvCxnSpPr>
          <p:nvPr/>
        </p:nvCxnSpPr>
        <p:spPr>
          <a:xfrm flipV="1">
            <a:off x="3285216" y="4423168"/>
            <a:ext cx="1369228" cy="5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5643B83-88DC-4AFD-B8FE-F7F22BB50761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285215" y="2780237"/>
            <a:ext cx="2279474" cy="215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62CEBD6-68D8-46C1-9E30-88B60B451EDD}"/>
              </a:ext>
            </a:extLst>
          </p:cNvPr>
          <p:cNvCxnSpPr>
            <a:cxnSpLocks/>
          </p:cNvCxnSpPr>
          <p:nvPr/>
        </p:nvCxnSpPr>
        <p:spPr>
          <a:xfrm flipH="1" flipV="1">
            <a:off x="5678171" y="2782989"/>
            <a:ext cx="399928" cy="109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B023371-8FB6-40D5-AA37-69E692CA1850}"/>
              </a:ext>
            </a:extLst>
          </p:cNvPr>
          <p:cNvCxnSpPr>
            <a:cxnSpLocks/>
          </p:cNvCxnSpPr>
          <p:nvPr/>
        </p:nvCxnSpPr>
        <p:spPr>
          <a:xfrm flipH="1" flipV="1">
            <a:off x="5756261" y="3705603"/>
            <a:ext cx="84346" cy="230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9F37E08-5B1C-474A-8350-F373EED3771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824420" y="3544196"/>
            <a:ext cx="84346" cy="230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69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13570</TotalTime>
  <Words>1242</Words>
  <Application>Microsoft Office PowerPoint</Application>
  <PresentationFormat>Panorámica</PresentationFormat>
  <Paragraphs>283</Paragraphs>
  <Slides>23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Distancia mínima de un punto u ⃗  a la recta generada por v ⃗</vt:lpstr>
      <vt:lpstr>Distancia mínima de un punto u ⃗  a la recta generada por v ⃗</vt:lpstr>
      <vt:lpstr>Distancia mínima de un punto u ⃗  a la recta generada por v ⃗</vt:lpstr>
      <vt:lpstr>Distancia mínima usando derivadas</vt:lpstr>
      <vt:lpstr>Distancia mínima usando el producto punto</vt:lpstr>
      <vt:lpstr>Distancia mínima usando el producto punto</vt:lpstr>
      <vt:lpstr>Distancia mínima usando el producto punto</vt:lpstr>
      <vt:lpstr>Proyección de u sobre v</vt:lpstr>
      <vt:lpstr>Proyección de u sobre v</vt:lpstr>
      <vt:lpstr>Presentación de PowerPoint</vt:lpstr>
      <vt:lpstr>Proyección ortogonal de u sobre Gen(v_1,v_2)</vt:lpstr>
      <vt:lpstr>Coordenadas de u sobre Gen(v_1,v_2)</vt:lpstr>
      <vt:lpstr>Coordenadas de u sobre Gen(v_1,v_2)</vt:lpstr>
      <vt:lpstr>Coordenadas de u sobre Gen(v_1,v_2)</vt:lpstr>
      <vt:lpstr>Coordenadas de u sobre Gen(v_1,v_2)</vt:lpstr>
      <vt:lpstr>Presentación de PowerPoint</vt:lpstr>
      <vt:lpstr>Presentación de PowerPoint</vt:lpstr>
      <vt:lpstr>Coordenadas de u sobre Gen(v_1,…,v_n)</vt:lpstr>
      <vt:lpstr>Coordenadas de u sobre Gen(v_1,v_2)   cuando {v_1,v_2} es ortogonal</vt:lpstr>
      <vt:lpstr>Coordenadas de u sobre Gen(v_1,v_2,…,v_n)   cuando {v_1,v_2,…,v_n} es ortogonal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Munoz</dc:creator>
  <cp:lastModifiedBy>Gerardo Munoz</cp:lastModifiedBy>
  <cp:revision>51</cp:revision>
  <dcterms:created xsi:type="dcterms:W3CDTF">2020-06-28T02:53:30Z</dcterms:created>
  <dcterms:modified xsi:type="dcterms:W3CDTF">2021-08-18T05:19:25Z</dcterms:modified>
</cp:coreProperties>
</file>