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05" r:id="rId2"/>
    <p:sldId id="306" r:id="rId3"/>
    <p:sldId id="307" r:id="rId4"/>
    <p:sldId id="308" r:id="rId5"/>
    <p:sldId id="256" r:id="rId6"/>
    <p:sldId id="272" r:id="rId7"/>
    <p:sldId id="299" r:id="rId8"/>
    <p:sldId id="300" r:id="rId9"/>
    <p:sldId id="270" r:id="rId10"/>
    <p:sldId id="257" r:id="rId11"/>
    <p:sldId id="309" r:id="rId12"/>
    <p:sldId id="273" r:id="rId13"/>
    <p:sldId id="276" r:id="rId14"/>
    <p:sldId id="301" r:id="rId15"/>
    <p:sldId id="277" r:id="rId16"/>
    <p:sldId id="302" r:id="rId17"/>
    <p:sldId id="258" r:id="rId18"/>
    <p:sldId id="259" r:id="rId19"/>
    <p:sldId id="271" r:id="rId20"/>
    <p:sldId id="290" r:id="rId21"/>
    <p:sldId id="260" r:id="rId22"/>
    <p:sldId id="279" r:id="rId23"/>
    <p:sldId id="280" r:id="rId24"/>
    <p:sldId id="278" r:id="rId25"/>
    <p:sldId id="281" r:id="rId26"/>
    <p:sldId id="310" r:id="rId27"/>
    <p:sldId id="311" r:id="rId28"/>
    <p:sldId id="262" r:id="rId29"/>
    <p:sldId id="282" r:id="rId30"/>
    <p:sldId id="283" r:id="rId31"/>
    <p:sldId id="303" r:id="rId32"/>
    <p:sldId id="263" r:id="rId33"/>
    <p:sldId id="261" r:id="rId34"/>
    <p:sldId id="312" r:id="rId35"/>
    <p:sldId id="264" r:id="rId36"/>
    <p:sldId id="265" r:id="rId37"/>
    <p:sldId id="266" r:id="rId38"/>
    <p:sldId id="313" r:id="rId39"/>
    <p:sldId id="267" r:id="rId40"/>
    <p:sldId id="314" r:id="rId41"/>
    <p:sldId id="268" r:id="rId42"/>
    <p:sldId id="315" r:id="rId43"/>
    <p:sldId id="269" r:id="rId44"/>
    <p:sldId id="296" r:id="rId45"/>
    <p:sldId id="287" r:id="rId46"/>
    <p:sldId id="294" r:id="rId47"/>
    <p:sldId id="288" r:id="rId48"/>
    <p:sldId id="289" r:id="rId49"/>
    <p:sldId id="297" r:id="rId50"/>
    <p:sldId id="291" r:id="rId51"/>
    <p:sldId id="292" r:id="rId52"/>
    <p:sldId id="293" r:id="rId53"/>
    <p:sldId id="295" r:id="rId54"/>
    <p:sldId id="284" r:id="rId55"/>
    <p:sldId id="286" r:id="rId56"/>
    <p:sldId id="285" r:id="rId57"/>
  </p:sldIdLst>
  <p:sldSz cx="1343977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6" y="90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EE24C2-E519-4771-AB7E-5FFBC92378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21C360-4D36-4CD6-A17F-33EC428C40D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EF0EBB-D4D8-40A0-B8B2-A50283E78B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9DFD-CCCC-4CC1-AB85-057EBA5837A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E9ECDF8-7EFD-48B3-9031-B40B3350D2E1}" type="slidenum">
              <a:t>‹Nº›</a:t>
            </a:fld>
            <a:endParaRPr lang="es-CO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57847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39050F-0ADF-47F0-80A1-F0F4CCE7E8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9633C5-7D93-45F0-B92C-C60A15615B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CO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F0DAC80F-AA4C-497A-B1F3-2ACDE1AE879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C8B829-325E-44EE-8799-E20805113DE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FED357-20EB-46F8-8B00-95A89A99189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9BB24-AF7E-4CF1-A271-8BE174409F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CO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84D89ED-FA10-428C-99CE-146662BFC309}" type="slidenum"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13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CO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D20462-5499-4011-AEBA-570C381C96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982991-2F5B-4885-B2AE-7CA9180D2023}" type="slidenum">
              <a:t>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5CC3A34-FEE4-4087-B469-5A477639A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38352C-7425-44B3-9397-9FAF68F87D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21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22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849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23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5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24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25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6B782-E18A-4B51-B0DD-7BC5241C0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16FD82-B1C0-4055-A34C-9A27326036A6}" type="slidenum">
              <a:t>25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23D10F-1FD2-41CE-8A99-BAE697052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3C01A71-871A-475B-9AFF-9F7617CA0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20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28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29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09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30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10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F372D-C227-4B9C-ABA5-11C5398544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09141D-D1C5-4E2D-9F22-315D300AEA3B}" type="slidenum">
              <a:t>31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6EBC47-C945-420A-8D7D-8C37D5B678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659A9-02ED-4349-8DB1-7C40C2DD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73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FAD47-1FC7-4435-91B8-D6D3EB1CD5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40DF6F-0D59-4F4A-A305-41EC6DD9CFA5}" type="slidenum">
              <a:t>32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391B7C-A950-421B-8A91-4C5B29CF37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3FC0C8-7F8C-4825-9AD0-B7077E5D88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FB71C3-BE7F-4EFC-A162-8688B2044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BF03CF-95FC-4D35-BCD9-876A675072AC}" type="slidenum">
              <a:t>10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DC5DFC-6A76-41A3-9AFC-6996DBE25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3CBA321-B67E-4A24-B642-F936C34391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83DD3-2C9F-4922-93F5-C129EA7768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269F9C-B37F-40BD-8548-D4D193EB0C95}" type="slidenum">
              <a:t>33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AADFAA-4165-4994-8E1C-280FFA63E1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3B12A69-1A8B-47DC-BF41-B3018287AF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90CB5D-BC54-44AC-8CB2-16F95A43A4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1F4CB9-9539-4B4A-B500-53459BF08368}" type="slidenum">
              <a:t>35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80F0C4-3891-483F-AF41-912DF12A5D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D95DF7-2FC5-49E7-9986-ED5032954B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06C565-1ECA-4238-858C-0F06934817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85A628-68D0-4090-B07C-14D67B70504F}" type="slidenum">
              <a:t>36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CE3FA3-CE96-48B4-AE8E-EA59334552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CBE45CB-7AB6-46B4-815D-22BB45C882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31279-2196-44D8-AEBF-207BE3214D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CBBF4C-2766-46BD-93E7-AD707717230E}" type="slidenum">
              <a:t>37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C30F09-72D8-4300-BB13-66FC9038AB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49C569-7D48-4EEF-8C16-A794A6D58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034E8-9517-4A24-B6BE-5F65F9E65B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CDDD76-C1DE-4040-80EE-5EA955E67B4A}" type="slidenum">
              <a:t>39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DA789C-D68A-4021-B313-B8A65C5816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1DEE94-9940-4528-B631-D6CE742B1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FCE7D-3D24-44DF-B748-C7151BEAB4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0BF3E5-209D-42F3-A8C3-5546894A38B8}" type="slidenum">
              <a:t>41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45C9C3-AD33-478F-A56F-E68A79A412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660EDD-8202-4037-878D-FE303D6D4B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C9668A-BC0E-42B5-838A-2EC9EBA487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8BC638-9E06-44F9-8A15-16C6BF4EB3A1}" type="slidenum">
              <a:t>43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523FEB-D56A-4494-942E-539D4866D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4F1193-E2C4-4761-BCD7-63FB8DC05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40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13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14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38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15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3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16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30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6A751-C366-4237-BCC8-AB706E6CF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36C22-BD68-408E-B197-35E5115F3711}" type="slidenum">
              <a:t>17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98B997-7436-4134-87A2-3F3506CC18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2FFC53-38B8-463C-BCA1-0BF964598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709E0-6B33-4DB9-9EED-134EF97724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0F9C1C-2B57-4DED-899F-83AA9ED0107D}" type="slidenum">
              <a:t>18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5F8CBAA-AB9E-4803-8E17-76A61C869C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7971F0-7434-4B03-AF47-2D9A54ED0D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849E0C-34FA-4E87-BF77-111CEF2D5D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6D4036-4804-4821-B65F-F8892B7B67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2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8BB9A-54CB-4FB2-9F0A-297D6EA633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75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C2576A-FDBA-473F-8536-33EF80EDFA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83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3ABC26-7289-474B-A0A7-E99F0850D7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3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CCF6A-D9F7-4C86-960D-DAE5DCD8415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5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C4F88-2C23-4CD9-9E95-99D505C27A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93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032D04-A2E7-428B-AE49-279E27AE2A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26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BC2E7F-9F61-4381-9D65-6673B84D38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8632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AF0D00-A196-4695-B270-1F3D2DC1FF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423622-7F07-4778-A93A-ABA0471227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4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521E747-3AF5-4DFF-9FBC-2C25BDCB8E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3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0" Type="http://schemas.openxmlformats.org/officeDocument/2006/relationships/image" Target="../media/image23.png"/><Relationship Id="rId9" Type="http://schemas.openxmlformats.org/officeDocument/2006/relationships/image" Target="../media/image22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2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11.png"/><Relationship Id="rId10" Type="http://schemas.openxmlformats.org/officeDocument/2006/relationships/image" Target="../media/image30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0" Type="http://schemas.openxmlformats.org/officeDocument/2006/relationships/image" Target="../media/image11.png"/><Relationship Id="rId9" Type="http://schemas.openxmlformats.org/officeDocument/2006/relationships/image" Target="../media/image3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11.png"/><Relationship Id="rId10" Type="http://schemas.openxmlformats.org/officeDocument/2006/relationships/image" Target="../media/image370.png"/><Relationship Id="rId9" Type="http://schemas.openxmlformats.org/officeDocument/2006/relationships/image" Target="../media/image3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11.png"/><Relationship Id="rId10" Type="http://schemas.openxmlformats.org/officeDocument/2006/relationships/image" Target="../media/image370.png"/><Relationship Id="rId9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6.png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54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65.png"/><Relationship Id="rId5" Type="http://schemas.openxmlformats.org/officeDocument/2006/relationships/image" Target="../media/image4.png"/><Relationship Id="rId10" Type="http://schemas.openxmlformats.org/officeDocument/2006/relationships/image" Target="../media/image63.png"/><Relationship Id="rId4" Type="http://schemas.openxmlformats.org/officeDocument/2006/relationships/image" Target="../media/image3.png"/><Relationship Id="rId9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5.png"/><Relationship Id="rId10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4.png"/><Relationship Id="rId3" Type="http://schemas.openxmlformats.org/officeDocument/2006/relationships/image" Target="../media/image720.png"/><Relationship Id="rId7" Type="http://schemas.openxmlformats.org/officeDocument/2006/relationships/image" Target="../media/image94.png"/><Relationship Id="rId1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74.png"/><Relationship Id="rId10" Type="http://schemas.openxmlformats.org/officeDocument/2006/relationships/image" Target="../media/image101.png"/><Relationship Id="rId9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90.png"/><Relationship Id="rId7" Type="http://schemas.openxmlformats.org/officeDocument/2006/relationships/image" Target="../media/image80.png"/><Relationship Id="rId17" Type="http://schemas.openxmlformats.org/officeDocument/2006/relationships/image" Target="../media/image105.png"/><Relationship Id="rId12" Type="http://schemas.openxmlformats.org/officeDocument/2006/relationships/image" Target="../media/image74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5" Type="http://schemas.openxmlformats.org/officeDocument/2006/relationships/image" Target="../media/image95.png"/><Relationship Id="rId10" Type="http://schemas.openxmlformats.org/officeDocument/2006/relationships/image" Target="../media/image720.png"/><Relationship Id="rId1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7" Type="http://schemas.openxmlformats.org/officeDocument/2006/relationships/image" Target="../media/image85.png"/><Relationship Id="rId12" Type="http://schemas.openxmlformats.org/officeDocument/2006/relationships/image" Target="../media/image97.png"/><Relationship Id="rId2" Type="http://schemas.openxmlformats.org/officeDocument/2006/relationships/image" Target="../media/image72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6.png"/><Relationship Id="rId6" Type="http://schemas.openxmlformats.org/officeDocument/2006/relationships/image" Target="../media/image79.png"/><Relationship Id="rId15" Type="http://schemas.openxmlformats.org/officeDocument/2006/relationships/image" Target="../media/image94.png"/><Relationship Id="rId10" Type="http://schemas.openxmlformats.org/officeDocument/2006/relationships/image" Target="../media/image91.png"/><Relationship Id="rId4" Type="http://schemas.openxmlformats.org/officeDocument/2006/relationships/image" Target="../media/image74.png"/><Relationship Id="rId1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8" Type="http://schemas.openxmlformats.org/officeDocument/2006/relationships/image" Target="../media/image81.png"/><Relationship Id="rId7" Type="http://schemas.openxmlformats.org/officeDocument/2006/relationships/image" Target="../media/image100.png"/><Relationship Id="rId12" Type="http://schemas.openxmlformats.org/officeDocument/2006/relationships/image" Target="../media/image95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94.png"/><Relationship Id="rId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74.png"/><Relationship Id="rId9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hyperlink" Target="http://www-groups.mcs.st-andrews.ac.uk/~john/analysis/Lectures/L15.html" TargetMode="External"/><Relationship Id="rId3" Type="http://schemas.openxmlformats.org/officeDocument/2006/relationships/image" Target="../media/image540.png"/><Relationship Id="rId12" Type="http://schemas.openxmlformats.org/officeDocument/2006/relationships/image" Target="../media/image10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10.png"/><Relationship Id="rId15" Type="http://schemas.openxmlformats.org/officeDocument/2006/relationships/image" Target="../media/image630.png"/><Relationship Id="rId14" Type="http://schemas.openxmlformats.org/officeDocument/2006/relationships/image" Target="../media/image6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18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16" Type="http://schemas.openxmlformats.org/officeDocument/2006/relationships/image" Target="../media/image7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0.png"/><Relationship Id="rId22" Type="http://schemas.openxmlformats.org/officeDocument/2006/relationships/image" Target="../media/image10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18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5.png"/><Relationship Id="rId16" Type="http://schemas.openxmlformats.org/officeDocument/2006/relationships/image" Target="../media/image73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6.png"/><Relationship Id="rId9" Type="http://schemas.openxmlformats.org/officeDocument/2006/relationships/image" Target="../media/image64.png"/><Relationship Id="rId14" Type="http://schemas.openxmlformats.org/officeDocument/2006/relationships/image" Target="../media/image70.png"/><Relationship Id="rId22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.png"/><Relationship Id="rId3" Type="http://schemas.openxmlformats.org/officeDocument/2006/relationships/image" Target="../media/image210.png"/><Relationship Id="rId21" Type="http://schemas.openxmlformats.org/officeDocument/2006/relationships/image" Target="../media/image106.png"/><Relationship Id="rId12" Type="http://schemas.openxmlformats.org/officeDocument/2006/relationships/image" Target="../media/image5.png"/><Relationship Id="rId2" Type="http://schemas.openxmlformats.org/officeDocument/2006/relationships/image" Target="../media/image110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7.png"/><Relationship Id="rId5" Type="http://schemas.openxmlformats.org/officeDocument/2006/relationships/image" Target="../media/image410.png"/><Relationship Id="rId15" Type="http://schemas.openxmlformats.org/officeDocument/2006/relationships/image" Target="../media/image8.png"/><Relationship Id="rId10" Type="http://schemas.openxmlformats.org/officeDocument/2006/relationships/image" Target="../media/image66.png"/><Relationship Id="rId4" Type="http://schemas.openxmlformats.org/officeDocument/2006/relationships/image" Target="../media/image310.png"/><Relationship Id="rId9" Type="http://schemas.openxmlformats.org/officeDocument/2006/relationships/image" Target="../media/image64.png"/><Relationship Id="rId14" Type="http://schemas.openxmlformats.org/officeDocument/2006/relationships/image" Target="../media/image7.png"/><Relationship Id="rId22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5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06F5B-513E-4687-99BF-0DBE31A10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09538"/>
            <a:ext cx="9070975" cy="1262063"/>
          </a:xfrm>
        </p:spPr>
        <p:txBody>
          <a:bodyPr/>
          <a:lstStyle/>
          <a:p>
            <a:pPr lvl="0"/>
            <a:r>
              <a:rPr lang="es-CO"/>
              <a:t>Definición de producto punto</a:t>
            </a:r>
          </a:p>
        </p:txBody>
      </p:sp>
      <p:pic>
        <p:nvPicPr>
          <p:cNvPr id="3" name="Imagen 2" descr="28§latex§Definici\'on:\\&#10;El \underline{producto punto} o \underline{producto escalar}\\&#10;entre dos vectores $\vec{u}$ y $\vec{v}$ de  $\Re^n$ da el escalar dado por  &#10;\[&#10; \vec{u} \cdot \vec{v}&#10; &amp;=\begin{bmatrix} a_1 \\ a_2 \\ \vdots \\ a_n \end{bmatrix} \cdot \begin{bmatrix} b_1 \\ b_2 \\ \vdots \\ b_n \end{bmatrix}&#10; := a_1 b_1 + a_2 b_2 + \cdots + a_n b_n &#10;\]&#10;&#10;Ejemplo:\\&#10;\[\begin{bmatrix} 4\\7 \end{bmatrix} \cdot \begin{bmatrix} 2\\-3 \end{bmatrix}&#10;=(4)(2)+(7)(-3)=-13\]§png§600§TRUE§" title="TexMaths">
            <a:extLst>
              <a:ext uri="{FF2B5EF4-FFF2-40B4-BE49-F238E27FC236}">
                <a16:creationId xmlns:a16="http://schemas.microsoft.com/office/drawing/2014/main" id="{C2E1F1C3-833E-4FEC-9D80-1EF0229D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7797" y="1287501"/>
            <a:ext cx="9681840" cy="539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C72FB8-2ABA-4B7C-85A2-2CEF2AF9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87" y="2112962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68"/>
    </mc:Choice>
    <mc:Fallback xmlns="">
      <p:transition spd="slow" advTm="644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1416" y="1910763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383280"/>
            <a:ext cx="11247120" cy="277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047581" y="3921033"/>
                <a:ext cx="6097117" cy="1747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81" y="3921033"/>
                <a:ext cx="6097117" cy="1747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5673882" y="3224848"/>
            <a:ext cx="6899118" cy="34182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53480" y="2659380"/>
            <a:ext cx="2356352" cy="5105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409832" y="2914650"/>
            <a:ext cx="889023" cy="98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04F457E-EBFB-4186-B576-DB327EC57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2" y="2312987"/>
            <a:ext cx="266700" cy="28575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D3F9E18-B9BE-4652-9ADE-9F0A5FA7F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512" y="2312987"/>
            <a:ext cx="266700" cy="2857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15A2588-C361-487A-92CB-4BD3AD4A1C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2822575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7"/>
    </mc:Choice>
    <mc:Fallback xmlns="">
      <p:transition spd="slow" advTm="366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918536"/>
            <a:ext cx="11247120" cy="224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840061" y="4776988"/>
                <a:ext cx="35242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1" y="4776988"/>
                <a:ext cx="352423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431280" y="4282439"/>
            <a:ext cx="4168375" cy="187622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53480" y="3308328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741920" y="3597264"/>
            <a:ext cx="550256" cy="7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B32B93A4-E702-43BC-8346-D42EEB228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637" y="233203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EFC36F-EE0D-4B20-B6CF-06912C846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812" y="2322512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E532FEA-A506-4E15-B53E-B8DB4635C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075" y="28130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4DD692-B8CC-4443-BCC6-286503A20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25" y="3546475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0"/>
    </mc:Choice>
    <mc:Fallback xmlns="">
      <p:transition spd="slow" advTm="108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3918536"/>
            <a:ext cx="11247120" cy="224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2B93A4-E702-43BC-8346-D42EEB228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233203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EFC36F-EE0D-4B20-B6CF-06912C846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2" y="2322512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E532FEA-A506-4E15-B53E-B8DB4635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28130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C4DD692-B8CC-4443-BCC6-286503A2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3546475"/>
            <a:ext cx="180975" cy="2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20661F-33FF-45BA-B6EF-61D05C5640A6}"/>
                  </a:ext>
                </a:extLst>
              </p:cNvPr>
              <p:cNvSpPr txBox="1"/>
              <p:nvPr/>
            </p:nvSpPr>
            <p:spPr>
              <a:xfrm>
                <a:off x="3474801" y="4056434"/>
                <a:ext cx="4374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      No existe ¿Por qué?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620661F-33FF-45BA-B6EF-61D05C56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801" y="4056434"/>
                <a:ext cx="4374146" cy="461665"/>
              </a:xfrm>
              <a:prstGeom prst="rect">
                <a:avLst/>
              </a:prstGeom>
              <a:blipFill>
                <a:blip r:embed="rId6"/>
                <a:stretch>
                  <a:fillRect t="-19737" r="-1114" b="-289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6709653-E5EC-49D6-B013-034E6F964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867" y="4179887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0"/>
    </mc:Choice>
    <mc:Fallback xmlns="">
      <p:transition spd="slow" advTm="1083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590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4776" y="1926656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8F2784AE-4F51-44E3-BF31-AC2633BF4E8A}"/>
              </a:ext>
            </a:extLst>
          </p:cNvPr>
          <p:cNvSpPr/>
          <p:nvPr/>
        </p:nvSpPr>
        <p:spPr>
          <a:xfrm flipV="1">
            <a:off x="1874520" y="4571374"/>
            <a:ext cx="11247120" cy="158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6840061" y="5392355"/>
                <a:ext cx="39215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800" b="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𝑐𝐴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1" y="5392355"/>
                <a:ext cx="3921586" cy="523220"/>
              </a:xfrm>
              <a:prstGeom prst="rect">
                <a:avLst/>
              </a:prstGeom>
              <a:blipFill>
                <a:blip r:embed="rId6"/>
                <a:stretch>
                  <a:fillRect l="-3110" t="-11765" b="-341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431280" y="5071691"/>
            <a:ext cx="5133975" cy="156653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060796" y="3993503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</p:cNvCxnSpPr>
          <p:nvPr/>
        </p:nvCxnSpPr>
        <p:spPr>
          <a:xfrm>
            <a:off x="7749236" y="4288206"/>
            <a:ext cx="550256" cy="78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DF034D3-12E6-4B5C-B8E0-E17FDD98B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062" y="2312987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30F3E5-5C83-43DB-B357-653359B81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287" y="2332037"/>
            <a:ext cx="266700" cy="2857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605DCE-DC45-4A38-8C75-0F6F8C7AD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7075" y="2815589"/>
            <a:ext cx="180975" cy="200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EB06DC8-6CE6-428A-873E-C526BC927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25" y="3549014"/>
            <a:ext cx="180975" cy="2000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F023812-77E8-4D72-BA8F-5A572A611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8867" y="4182426"/>
            <a:ext cx="1809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9"/>
    </mc:Choice>
    <mc:Fallback xmlns="">
      <p:transition spd="slow" advTm="144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1416" y="1910763"/>
            <a:ext cx="8174879" cy="39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DFC6A9C-5433-4561-AEDF-C1195296A1B0}"/>
              </a:ext>
            </a:extLst>
          </p:cNvPr>
          <p:cNvSpPr/>
          <p:nvPr/>
        </p:nvSpPr>
        <p:spPr>
          <a:xfrm>
            <a:off x="3200400" y="4556760"/>
            <a:ext cx="16764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CF5D30F-7408-418E-A871-F139D0D7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2303462"/>
            <a:ext cx="266700" cy="2857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DDB7A2C-6F74-4E7A-B762-FB6F39C9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2312987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DE3364A-D96C-4ACE-90DC-1F8EE2448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75" y="283210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5C1ABC1-8FEC-4048-A310-A2890E75D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3527425"/>
            <a:ext cx="180975" cy="2000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BDF0C78-B47D-44BB-B9DF-8C2571CB8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4213225"/>
            <a:ext cx="180975" cy="2000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EF1E01-6157-4919-938A-898B720A7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425" y="4956175"/>
            <a:ext cx="180975" cy="2000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A36A927-2A6E-4F32-B011-B86AA72E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5651500"/>
            <a:ext cx="180975" cy="2000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6795AE1-EBEF-4C40-B2AC-8AE00CFB1BC2}"/>
              </a:ext>
            </a:extLst>
          </p:cNvPr>
          <p:cNvSpPr/>
          <p:nvPr/>
        </p:nvSpPr>
        <p:spPr>
          <a:xfrm flipV="1">
            <a:off x="2272036" y="5415387"/>
            <a:ext cx="11247120" cy="158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/>
              <p:nvPr/>
            </p:nvSpPr>
            <p:spPr>
              <a:xfrm>
                <a:off x="7687896" y="5403989"/>
                <a:ext cx="5143844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sz="2800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8789217-5DD5-4A0D-8473-0905DCCF0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96" y="5403989"/>
                <a:ext cx="5143844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ube 4">
            <a:extLst>
              <a:ext uri="{FF2B5EF4-FFF2-40B4-BE49-F238E27FC236}">
                <a16:creationId xmlns:a16="http://schemas.microsoft.com/office/drawing/2014/main" id="{A0D62BF8-9E42-4C76-98CB-CB6976708778}"/>
              </a:ext>
            </a:extLst>
          </p:cNvPr>
          <p:cNvSpPr/>
          <p:nvPr/>
        </p:nvSpPr>
        <p:spPr>
          <a:xfrm>
            <a:off x="6975513" y="5049477"/>
            <a:ext cx="5776845" cy="238424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586182-2C2C-4E36-BEB1-EDD2CD31E46F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038600" y="5379720"/>
            <a:ext cx="2927388" cy="7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93"/>
    </mc:Choice>
    <mc:Fallback xmlns="">
      <p:transition spd="slow" advTm="797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E45A-A1F7-4291-85EE-8537446A4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del producto punto</a:t>
            </a:r>
          </a:p>
        </p:txBody>
      </p:sp>
      <p:pic>
        <p:nvPicPr>
          <p:cNvPr id="3" name="Imagen 2" descr="28§latex§%\teoremas{}{&#10;Teorema:\\&#10;Sean $\vec{u},\vec{v} \in \Re^n$,  $c \in \Re$ y $A \in M_{n \times n}&#10;\begin{itemize}&#10;\item - {$\vec{u}\cdot\vec{v}=\vec{v}\cdot\vec{u}$}&#10;\item - {$\vec{u}\cdot(\vec{v}+\vec{w})=\vec{v}\cdot\vec{u}+\vec{v}\cdot\vec{w}$}&#10;\item - {$c( \vec{u} \cdot \vec{v})=(c \vec{v}) \cdot \vec{u}= \vec{v} \cdot (c \vec{u})$}&#10;\item - { $ \vec{u} \cdot \vec{u} \geq 0$. Adem\'as, $ \vec{u} \cdot \vec{u} = 0$ si y s\'olo si $\vec{u}=0$}&#10;\item - { $(A \vec{u} ) \cdot \vec{v}= \vec{u} \cdot (A^T \vec{v} ) $ }&#10;\end{itemize} &#10;% }&#10;§png§600§TRUE§" title="TexMaths">
            <a:extLst>
              <a:ext uri="{FF2B5EF4-FFF2-40B4-BE49-F238E27FC236}">
                <a16:creationId xmlns:a16="http://schemas.microsoft.com/office/drawing/2014/main" id="{F56CC278-54F7-4B51-8288-6CE06967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3479" y="1860550"/>
            <a:ext cx="8174879" cy="398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99715D-A8E5-4148-8CCF-AC603C62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37" y="2189162"/>
            <a:ext cx="2667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EAE335-906F-4D68-AC77-BEE43E8B0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12" y="2258321"/>
            <a:ext cx="266700" cy="285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BA2B42-70F6-4B0E-BC46-95BD11298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2736850"/>
            <a:ext cx="180975" cy="2000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5CF09F-FEC4-4675-9F9C-086F030C2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3394075"/>
            <a:ext cx="180975" cy="2000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DAC6BA6-F103-48DD-95C1-0D3EB5FFB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4108450"/>
            <a:ext cx="180975" cy="2000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F6EC269-4C6E-440D-A919-C23CADE27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75" y="4822825"/>
            <a:ext cx="180975" cy="2000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A878523-9ADF-401E-8F61-D471F4061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5499100"/>
            <a:ext cx="180975" cy="2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E329A5-C6CE-41C9-86A0-278B4BC074DE}"/>
                  </a:ext>
                </a:extLst>
              </p:cNvPr>
              <p:cNvSpPr txBox="1"/>
              <p:nvPr/>
            </p:nvSpPr>
            <p:spPr>
              <a:xfrm>
                <a:off x="8692756" y="5868176"/>
                <a:ext cx="31295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⃗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s-MX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s-MX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E329A5-C6CE-41C9-86A0-278B4BC0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56" y="5868176"/>
                <a:ext cx="3129511" cy="1200329"/>
              </a:xfrm>
              <a:prstGeom prst="rect">
                <a:avLst/>
              </a:prstGeom>
              <a:blipFill>
                <a:blip r:embed="rId6"/>
                <a:stretch>
                  <a:fillRect l="-1754" t="-7614" r="-79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Nube 14">
            <a:extLst>
              <a:ext uri="{FF2B5EF4-FFF2-40B4-BE49-F238E27FC236}">
                <a16:creationId xmlns:a16="http://schemas.microsoft.com/office/drawing/2014/main" id="{D2A83E59-4EFB-486F-8342-EFC2E0EBCE57}"/>
              </a:ext>
            </a:extLst>
          </p:cNvPr>
          <p:cNvSpPr/>
          <p:nvPr/>
        </p:nvSpPr>
        <p:spPr>
          <a:xfrm>
            <a:off x="7936714" y="5499100"/>
            <a:ext cx="4158450" cy="199654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69D0F3D-1029-40C7-8EE3-C57E97640D00}"/>
              </a:ext>
            </a:extLst>
          </p:cNvPr>
          <p:cNvSpPr/>
          <p:nvPr/>
        </p:nvSpPr>
        <p:spPr>
          <a:xfrm>
            <a:off x="3456662" y="5250957"/>
            <a:ext cx="3809899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DF1087-C853-4AC4-BD37-99BCEBEA16C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266561" y="5662437"/>
            <a:ext cx="960349" cy="20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3"/>
    </mc:Choice>
    <mc:Fallback xmlns="">
      <p:transition spd="slow" advTm="27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28§latex§Definici\'on:\\&#10;La \underline{norma}, \underline{longitud} o \underline{magnitud} de un vector &#10;$\vec{v}=\begin{bmatrix} v_1 \\ v_2 \\ \vdots \\ v_n \end{bmatrix}$ &#10;es\\&#10; $|\vec{v}|=\sqrt{ \vec{v} \cdot \vec{v}} \ \ \ &#10;\text{ que equivale a }&#10;\left| \begin{bmatrix} v_1 \\ v_2 \\ \vdots \\ v_n \end{bmatrix}  \right| = \sqrt{v_1^2+v_2^2+\cdots+v_n^2}$&#10;&#10;% \defOpMatA{|\ve{v}|}{Magnitud del vector-$n$ $\ve{v}$}&#10;% { siempre }&#10;% { escalar}&#10;% {$\sqrt{\sum_{i=1}^{n} (\ve{v})_i^2}$}&#10;% {}%\verb!A-B!&#10;&#10;Ejemplo:\\&#10;$\left| \begin{bmatrix} 3 \\ 4 \end{bmatrix}  \right| = \sqrt{9+16}=\sqrt{25}=5$\\&#10;corresponde con el teorema de pit\'agoras§png§600§TRUE§" title="TexMaths">
            <a:extLst>
              <a:ext uri="{FF2B5EF4-FFF2-40B4-BE49-F238E27FC236}">
                <a16:creationId xmlns:a16="http://schemas.microsoft.com/office/drawing/2014/main" id="{956F1A90-9A3F-4BE2-A470-BC19BF6C0D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0007" y="973080"/>
            <a:ext cx="9204120" cy="5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4F96DCA9-1D6A-4F73-95C7-A0BFBA3A246F}"/>
              </a:ext>
            </a:extLst>
          </p:cNvPr>
          <p:cNvSpPr/>
          <p:nvPr/>
        </p:nvSpPr>
        <p:spPr>
          <a:xfrm>
            <a:off x="8735575" y="7056000"/>
            <a:ext cx="136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876073D9-C2C5-4900-A50C-A370BD5D5995}"/>
              </a:ext>
            </a:extLst>
          </p:cNvPr>
          <p:cNvSpPr/>
          <p:nvPr/>
        </p:nvSpPr>
        <p:spPr>
          <a:xfrm flipV="1">
            <a:off x="8735575" y="5616000"/>
            <a:ext cx="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81CCBF81-BEBA-4396-811B-30D0F0C482F6}"/>
              </a:ext>
            </a:extLst>
          </p:cNvPr>
          <p:cNvSpPr/>
          <p:nvPr/>
        </p:nvSpPr>
        <p:spPr>
          <a:xfrm>
            <a:off x="9671575" y="561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8EC12000-B66D-4777-8C11-3C423225D544}"/>
              </a:ext>
            </a:extLst>
          </p:cNvPr>
          <p:cNvSpPr/>
          <p:nvPr/>
        </p:nvSpPr>
        <p:spPr>
          <a:xfrm>
            <a:off x="9743574" y="5760000"/>
            <a:ext cx="0" cy="1296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  <a:ds d="720000" sp="100000"/>
              <a:ds d="575433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9BD75503-C359-4D2E-9169-5C544F7E5B47}"/>
              </a:ext>
            </a:extLst>
          </p:cNvPr>
          <p:cNvSpPr/>
          <p:nvPr/>
        </p:nvSpPr>
        <p:spPr>
          <a:xfrm flipV="1">
            <a:off x="8735575" y="5760000"/>
            <a:ext cx="93600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D2D2E7-B09A-4345-8AB2-3458D59FDF48}"/>
              </a:ext>
            </a:extLst>
          </p:cNvPr>
          <p:cNvSpPr txBox="1"/>
          <p:nvPr/>
        </p:nvSpPr>
        <p:spPr>
          <a:xfrm>
            <a:off x="9239575" y="6709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2AF7A-00A8-4A10-86CB-D9E0E8C88159}"/>
              </a:ext>
            </a:extLst>
          </p:cNvPr>
          <p:cNvSpPr txBox="1"/>
          <p:nvPr/>
        </p:nvSpPr>
        <p:spPr>
          <a:xfrm>
            <a:off x="9743574" y="62668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8FD608-2012-4899-B098-E6E25C013188}"/>
              </a:ext>
            </a:extLst>
          </p:cNvPr>
          <p:cNvSpPr txBox="1"/>
          <p:nvPr/>
        </p:nvSpPr>
        <p:spPr>
          <a:xfrm>
            <a:off x="9023574" y="5917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D27E53-21E8-41BF-B591-B027713384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012" y="493659"/>
            <a:ext cx="9072563" cy="1262062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s-CO" dirty="0"/>
              <a:t>Definición de magnitud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29"/>
    </mc:Choice>
    <mc:Fallback xmlns="">
      <p:transition spd="slow" advTm="14552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o 1">
            <a:extLst>
              <a:ext uri="{FF2B5EF4-FFF2-40B4-BE49-F238E27FC236}">
                <a16:creationId xmlns:a16="http://schemas.microsoft.com/office/drawing/2014/main" id="{00A955A2-572A-4AFD-B767-4B5872572D2D}"/>
              </a:ext>
            </a:extLst>
          </p:cNvPr>
          <p:cNvSpPr/>
          <p:nvPr/>
        </p:nvSpPr>
        <p:spPr>
          <a:xfrm>
            <a:off x="624840" y="1379537"/>
            <a:ext cx="5806440" cy="480060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A9314E1-539C-4F98-BB54-83D40BB5ED63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4587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68ED660-0290-4E1D-BA4C-00572CBE9D46}"/>
              </a:ext>
            </a:extLst>
          </p:cNvPr>
          <p:cNvCxnSpPr/>
          <p:nvPr/>
        </p:nvCxnSpPr>
        <p:spPr>
          <a:xfrm>
            <a:off x="1828800" y="1379537"/>
            <a:ext cx="15240" cy="3611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C7434B-3DE9-4B5D-A3D3-651943B23B09}"/>
              </a:ext>
            </a:extLst>
          </p:cNvPr>
          <p:cNvCxnSpPr/>
          <p:nvPr/>
        </p:nvCxnSpPr>
        <p:spPr>
          <a:xfrm flipV="1">
            <a:off x="624840" y="4976177"/>
            <a:ext cx="1203960" cy="120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BBCE935-9EF6-4656-B782-8512E27D1AB6}"/>
              </a:ext>
            </a:extLst>
          </p:cNvPr>
          <p:cNvCxnSpPr/>
          <p:nvPr/>
        </p:nvCxnSpPr>
        <p:spPr>
          <a:xfrm>
            <a:off x="4983480" y="724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4A91677-C484-455D-B7BA-5D1E7933E477}"/>
              </a:ext>
            </a:extLst>
          </p:cNvPr>
          <p:cNvCxnSpPr/>
          <p:nvPr/>
        </p:nvCxnSpPr>
        <p:spPr>
          <a:xfrm flipV="1">
            <a:off x="1844040" y="2659697"/>
            <a:ext cx="3383280" cy="231648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E029745-98DE-4054-BC5C-80DE6E1D7C1D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3383280" cy="120396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2CE6E45-09CC-4008-AAA7-6F526ECEEE06}"/>
                  </a:ext>
                </a:extLst>
              </p:cNvPr>
              <p:cNvSpPr txBox="1"/>
              <p:nvPr/>
            </p:nvSpPr>
            <p:spPr>
              <a:xfrm flipH="1">
                <a:off x="1173479" y="5079285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2CE6E45-09CC-4008-AAA7-6F526ECE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73479" y="5079285"/>
                <a:ext cx="304801" cy="369332"/>
              </a:xfrm>
              <a:prstGeom prst="rect">
                <a:avLst/>
              </a:prstGeom>
              <a:blipFill>
                <a:blip r:embed="rId4"/>
                <a:stretch>
                  <a:fillRect r="-196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8409B6-908B-4C63-8B1D-CF9DDC0744C5}"/>
                  </a:ext>
                </a:extLst>
              </p:cNvPr>
              <p:cNvSpPr txBox="1"/>
              <p:nvPr/>
            </p:nvSpPr>
            <p:spPr>
              <a:xfrm flipH="1">
                <a:off x="5201929" y="3634684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A8409B6-908B-4C63-8B1D-CF9DDC07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01929" y="3634684"/>
                <a:ext cx="304801" cy="369332"/>
              </a:xfrm>
              <a:prstGeom prst="rect">
                <a:avLst/>
              </a:prstGeom>
              <a:blipFill>
                <a:blip r:embed="rId5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8D6110-4BA6-4899-BAD7-9C7088A46ADF}"/>
                  </a:ext>
                </a:extLst>
              </p:cNvPr>
              <p:cNvSpPr txBox="1"/>
              <p:nvPr/>
            </p:nvSpPr>
            <p:spPr>
              <a:xfrm rot="1238115" flipH="1">
                <a:off x="2260117" y="5120610"/>
                <a:ext cx="286607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8D6110-4BA6-4899-BAD7-9C7088A46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38115" flipH="1">
                <a:off x="2260117" y="5120610"/>
                <a:ext cx="2866075" cy="65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088CBE-E927-4A46-8AEB-695905687DDF}"/>
                  </a:ext>
                </a:extLst>
              </p:cNvPr>
              <p:cNvSpPr txBox="1"/>
              <p:nvPr/>
            </p:nvSpPr>
            <p:spPr>
              <a:xfrm rot="19500968" flipH="1">
                <a:off x="1655733" y="3565424"/>
                <a:ext cx="286607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088CBE-E927-4A46-8AEB-69590568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968" flipH="1">
                <a:off x="1655733" y="3565424"/>
                <a:ext cx="2866075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68F94C-A167-42CF-8CC7-C2979168026D}"/>
                  </a:ext>
                </a:extLst>
              </p:cNvPr>
              <p:cNvSpPr txBox="1"/>
              <p:nvPr/>
            </p:nvSpPr>
            <p:spPr>
              <a:xfrm flipH="1">
                <a:off x="2207890" y="6116176"/>
                <a:ext cx="304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268F94C-A167-42CF-8CC7-C2979168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07890" y="6116176"/>
                <a:ext cx="304801" cy="369332"/>
              </a:xfrm>
              <a:prstGeom prst="rect">
                <a:avLst/>
              </a:prstGeom>
              <a:blipFill>
                <a:blip r:embed="rId8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3F841-A3D7-44EC-B151-200C3902FE22}"/>
                  </a:ext>
                </a:extLst>
              </p:cNvPr>
              <p:cNvSpPr txBox="1"/>
              <p:nvPr/>
            </p:nvSpPr>
            <p:spPr>
              <a:xfrm>
                <a:off x="7406640" y="2251759"/>
                <a:ext cx="5210176" cy="1102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3F841-A3D7-44EC-B151-200C3902F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0" y="2251759"/>
                <a:ext cx="5210176" cy="1102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1BC656C-3AF2-4D63-84FB-5439CECDE898}"/>
              </a:ext>
            </a:extLst>
          </p:cNvPr>
          <p:cNvCxnSpPr/>
          <p:nvPr/>
        </p:nvCxnSpPr>
        <p:spPr>
          <a:xfrm flipH="1">
            <a:off x="301557" y="4991417"/>
            <a:ext cx="1542483" cy="156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2763E8-9264-4247-AAB3-F53BF4D04B14}"/>
              </a:ext>
            </a:extLst>
          </p:cNvPr>
          <p:cNvCxnSpPr>
            <a:cxnSpLocks/>
          </p:cNvCxnSpPr>
          <p:nvPr/>
        </p:nvCxnSpPr>
        <p:spPr>
          <a:xfrm>
            <a:off x="1844040" y="4976177"/>
            <a:ext cx="5461432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3135199-BD9F-4B63-A1A2-7E4500F1F735}"/>
              </a:ext>
            </a:extLst>
          </p:cNvPr>
          <p:cNvCxnSpPr>
            <a:cxnSpLocks/>
          </p:cNvCxnSpPr>
          <p:nvPr/>
        </p:nvCxnSpPr>
        <p:spPr>
          <a:xfrm flipH="1" flipV="1">
            <a:off x="1836421" y="933855"/>
            <a:ext cx="42544" cy="40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580D1D3-D20D-43CD-85A7-04700AEF728E}"/>
              </a:ext>
            </a:extLst>
          </p:cNvPr>
          <p:cNvCxnSpPr/>
          <p:nvPr/>
        </p:nvCxnSpPr>
        <p:spPr>
          <a:xfrm flipV="1">
            <a:off x="1726602" y="2659697"/>
            <a:ext cx="3423246" cy="232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C2C5136C-109C-44C0-81D6-28765B4C2C27}"/>
              </a:ext>
            </a:extLst>
          </p:cNvPr>
          <p:cNvSpPr/>
          <p:nvPr/>
        </p:nvSpPr>
        <p:spPr>
          <a:xfrm>
            <a:off x="5149848" y="2538919"/>
            <a:ext cx="102198" cy="12077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91104B8-CFCD-42CE-9F2F-C7764AFE26B4}"/>
                  </a:ext>
                </a:extLst>
              </p:cNvPr>
              <p:cNvSpPr txBox="1"/>
              <p:nvPr/>
            </p:nvSpPr>
            <p:spPr>
              <a:xfrm>
                <a:off x="1840041" y="2233548"/>
                <a:ext cx="672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91104B8-CFCD-42CE-9F2F-C7764AF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41" y="2233548"/>
                <a:ext cx="6721812" cy="369332"/>
              </a:xfrm>
              <a:prstGeom prst="rect">
                <a:avLst/>
              </a:prstGeom>
              <a:blipFill>
                <a:blip r:embed="rId10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D4A4601-9E3D-4361-8CDF-103D5B2A43BC}"/>
                  </a:ext>
                </a:extLst>
              </p:cNvPr>
              <p:cNvSpPr txBox="1"/>
              <p:nvPr/>
            </p:nvSpPr>
            <p:spPr>
              <a:xfrm>
                <a:off x="-1615560" y="4617922"/>
                <a:ext cx="6721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D4A4601-9E3D-4361-8CDF-103D5B2A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560" y="4617922"/>
                <a:ext cx="6721812" cy="369332"/>
              </a:xfrm>
              <a:prstGeom prst="rect">
                <a:avLst/>
              </a:prstGeom>
              <a:blipFill>
                <a:blip r:embed="rId11"/>
                <a:stretch>
                  <a:fillRect t="-2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10"/>
    </mc:Choice>
    <mc:Fallback xmlns="">
      <p:transition spd="slow" advTm="675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75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43259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9119" y="1236547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2192655" y="2915194"/>
            <a:ext cx="11247120" cy="34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668E952-1427-4E8D-9F0D-14DD098EB480}"/>
                  </a:ext>
                </a:extLst>
              </p:cNvPr>
              <p:cNvSpPr/>
              <p:nvPr/>
            </p:nvSpPr>
            <p:spPr>
              <a:xfrm>
                <a:off x="6533124" y="2773917"/>
                <a:ext cx="4846007" cy="3600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800" dirty="0"/>
                  <a:t>|</a:t>
                </a:r>
                <a14:m>
                  <m:oMath xmlns:m="http://schemas.openxmlformats.org/officeDocument/2006/math">
                    <m:r>
                      <a:rPr lang="es-CO" sz="280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s-CO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s-CO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sz="2800" dirty="0"/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8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CO" sz="280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s-CO" sz="2800" b="0" i="0" smtClean="0">
                        <a:latin typeface="Cambria Math" panose="02040503050406030204" pitchFamily="18" charset="0"/>
                      </a:rPr>
                      <m:t>bs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s-CO" sz="2800" dirty="0"/>
                  <a:t> 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668E952-1427-4E8D-9F0D-14DD098E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124" y="2773917"/>
                <a:ext cx="4846007" cy="3600345"/>
              </a:xfrm>
              <a:prstGeom prst="rect">
                <a:avLst/>
              </a:prstGeom>
              <a:blipFill>
                <a:blip r:embed="rId6"/>
                <a:stretch>
                  <a:fillRect l="-26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ube 6">
            <a:extLst>
              <a:ext uri="{FF2B5EF4-FFF2-40B4-BE49-F238E27FC236}">
                <a16:creationId xmlns:a16="http://schemas.microsoft.com/office/drawing/2014/main" id="{A53E2FE3-8A56-4CB1-860B-3FC5A441E704}"/>
              </a:ext>
            </a:extLst>
          </p:cNvPr>
          <p:cNvSpPr/>
          <p:nvPr/>
        </p:nvSpPr>
        <p:spPr>
          <a:xfrm>
            <a:off x="4905601" y="2391653"/>
            <a:ext cx="8031480" cy="496656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2192116" y="2240903"/>
            <a:ext cx="4688440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</p:cNvCxnSpPr>
          <p:nvPr/>
        </p:nvCxnSpPr>
        <p:spPr>
          <a:xfrm>
            <a:off x="6880556" y="2535606"/>
            <a:ext cx="852933" cy="2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70D8044-6DD9-4DD9-A091-088048E68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5337" y="1633990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46F306-354C-4BE5-B465-9A6DD1C64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251" y="1633991"/>
            <a:ext cx="266700" cy="28575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3C0B854-81ED-4699-9928-B2EF15B834E4}"/>
              </a:ext>
            </a:extLst>
          </p:cNvPr>
          <p:cNvCxnSpPr>
            <a:cxnSpLocks/>
          </p:cNvCxnSpPr>
          <p:nvPr/>
        </p:nvCxnSpPr>
        <p:spPr>
          <a:xfrm flipV="1">
            <a:off x="2054522" y="3943665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EAED7F-9366-4794-8CC5-C82AD9835171}"/>
              </a:ext>
            </a:extLst>
          </p:cNvPr>
          <p:cNvCxnSpPr>
            <a:cxnSpLocks/>
          </p:cNvCxnSpPr>
          <p:nvPr/>
        </p:nvCxnSpPr>
        <p:spPr>
          <a:xfrm flipV="1">
            <a:off x="2530772" y="3495990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013D03D-EBDF-4319-AD6E-51EA97D20722}"/>
              </a:ext>
            </a:extLst>
          </p:cNvPr>
          <p:cNvCxnSpPr>
            <a:cxnSpLocks/>
          </p:cNvCxnSpPr>
          <p:nvPr/>
        </p:nvCxnSpPr>
        <p:spPr>
          <a:xfrm>
            <a:off x="2025947" y="3322919"/>
            <a:ext cx="0" cy="1830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8456F49-93E2-4259-8E94-D5FC97BCE289}"/>
              </a:ext>
            </a:extLst>
          </p:cNvPr>
          <p:cNvCxnSpPr>
            <a:cxnSpLocks/>
          </p:cNvCxnSpPr>
          <p:nvPr/>
        </p:nvCxnSpPr>
        <p:spPr>
          <a:xfrm rot="16200000">
            <a:off x="2616498" y="3029265"/>
            <a:ext cx="0" cy="275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0B2A0273-1EA9-4B63-8ECD-E9A539C07421}"/>
              </a:ext>
            </a:extLst>
          </p:cNvPr>
          <p:cNvCxnSpPr>
            <a:cxnSpLocks/>
          </p:cNvCxnSpPr>
          <p:nvPr/>
        </p:nvCxnSpPr>
        <p:spPr>
          <a:xfrm rot="5400000">
            <a:off x="1587797" y="4391341"/>
            <a:ext cx="476250" cy="44767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8611ECC-184D-4C44-AFE3-6B160D36B3C7}"/>
              </a:ext>
            </a:extLst>
          </p:cNvPr>
          <p:cNvSpPr txBox="1"/>
          <p:nvPr/>
        </p:nvSpPr>
        <p:spPr>
          <a:xfrm>
            <a:off x="2140247" y="3848415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0B18B8C-0AF5-4E20-A2F8-6C0EA69F83F0}"/>
              </a:ext>
            </a:extLst>
          </p:cNvPr>
          <p:cNvSpPr txBox="1"/>
          <p:nvPr/>
        </p:nvSpPr>
        <p:spPr>
          <a:xfrm>
            <a:off x="2492672" y="338265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188C0F-C7EF-49B4-8101-E0A982F19FB0}"/>
              </a:ext>
            </a:extLst>
          </p:cNvPr>
          <p:cNvSpPr txBox="1"/>
          <p:nvPr/>
        </p:nvSpPr>
        <p:spPr>
          <a:xfrm>
            <a:off x="1473497" y="4438965"/>
            <a:ext cx="25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58AD40-7C16-4730-8A70-4C4AF05FA819}"/>
              </a:ext>
            </a:extLst>
          </p:cNvPr>
          <p:cNvCxnSpPr>
            <a:cxnSpLocks/>
          </p:cNvCxnSpPr>
          <p:nvPr/>
        </p:nvCxnSpPr>
        <p:spPr>
          <a:xfrm>
            <a:off x="2490780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2990CBF-ACAD-4926-B613-0746336DF4FC}"/>
              </a:ext>
            </a:extLst>
          </p:cNvPr>
          <p:cNvCxnSpPr>
            <a:cxnSpLocks/>
          </p:cNvCxnSpPr>
          <p:nvPr/>
        </p:nvCxnSpPr>
        <p:spPr>
          <a:xfrm>
            <a:off x="2955546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D53CEA3-09A1-49CD-A408-30BBC386FB31}"/>
              </a:ext>
            </a:extLst>
          </p:cNvPr>
          <p:cNvCxnSpPr>
            <a:cxnSpLocks/>
          </p:cNvCxnSpPr>
          <p:nvPr/>
        </p:nvCxnSpPr>
        <p:spPr>
          <a:xfrm>
            <a:off x="1561246" y="4383535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6D72753-8D75-44A6-A152-9D66479A471E}"/>
              </a:ext>
            </a:extLst>
          </p:cNvPr>
          <p:cNvCxnSpPr>
            <a:cxnSpLocks/>
          </p:cNvCxnSpPr>
          <p:nvPr/>
        </p:nvCxnSpPr>
        <p:spPr>
          <a:xfrm rot="5400000">
            <a:off x="2024933" y="484397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F8FC00B-80FD-4531-8016-A42C57164F74}"/>
              </a:ext>
            </a:extLst>
          </p:cNvPr>
          <p:cNvCxnSpPr>
            <a:cxnSpLocks/>
          </p:cNvCxnSpPr>
          <p:nvPr/>
        </p:nvCxnSpPr>
        <p:spPr>
          <a:xfrm rot="5400000">
            <a:off x="2024933" y="393055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BA6095D-AA4F-4AE2-A66D-D3753D320134}"/>
              </a:ext>
            </a:extLst>
          </p:cNvPr>
          <p:cNvCxnSpPr>
            <a:cxnSpLocks/>
          </p:cNvCxnSpPr>
          <p:nvPr/>
        </p:nvCxnSpPr>
        <p:spPr>
          <a:xfrm rot="5400000">
            <a:off x="2024933" y="3504803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6C3D631-853C-439B-9166-DA5A8221B5B4}"/>
              </a:ext>
            </a:extLst>
          </p:cNvPr>
          <p:cNvCxnSpPr>
            <a:cxnSpLocks/>
          </p:cNvCxnSpPr>
          <p:nvPr/>
        </p:nvCxnSpPr>
        <p:spPr>
          <a:xfrm>
            <a:off x="2024933" y="4387267"/>
            <a:ext cx="0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74247FA-73A3-4752-9396-E7D1B514707B}"/>
              </a:ext>
            </a:extLst>
          </p:cNvPr>
          <p:cNvSpPr txBox="1"/>
          <p:nvPr/>
        </p:nvSpPr>
        <p:spPr>
          <a:xfrm>
            <a:off x="2355651" y="439134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3</a:t>
            </a:r>
            <a:endParaRPr lang="es-CO" sz="12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2915909-B5AB-4FB6-8ED4-F6D32984B274}"/>
              </a:ext>
            </a:extLst>
          </p:cNvPr>
          <p:cNvSpPr txBox="1"/>
          <p:nvPr/>
        </p:nvSpPr>
        <p:spPr>
          <a:xfrm>
            <a:off x="2819338" y="4398484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6</a:t>
            </a:r>
            <a:endParaRPr lang="es-CO" sz="12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0AE3DD7-6790-4033-9696-E9CAFD7E55A3}"/>
              </a:ext>
            </a:extLst>
          </p:cNvPr>
          <p:cNvSpPr txBox="1"/>
          <p:nvPr/>
        </p:nvSpPr>
        <p:spPr>
          <a:xfrm>
            <a:off x="1395572" y="4168449"/>
            <a:ext cx="31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-3</a:t>
            </a:r>
            <a:endParaRPr lang="es-CO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F7645A2-7B9A-4BBD-BD01-869ACD010842}"/>
              </a:ext>
            </a:extLst>
          </p:cNvPr>
          <p:cNvSpPr txBox="1"/>
          <p:nvPr/>
        </p:nvSpPr>
        <p:spPr>
          <a:xfrm>
            <a:off x="1791388" y="3817907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4</a:t>
            </a:r>
            <a:endParaRPr lang="es-CO" sz="12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FA33A7F-8866-4349-B4B0-7CA11E4D97C5}"/>
              </a:ext>
            </a:extLst>
          </p:cNvPr>
          <p:cNvSpPr txBox="1"/>
          <p:nvPr/>
        </p:nvSpPr>
        <p:spPr>
          <a:xfrm>
            <a:off x="1763085" y="3388122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8</a:t>
            </a:r>
            <a:endParaRPr lang="es-CO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48BA2B4-DF9D-43C7-A1E5-9C0A11A384F3}"/>
              </a:ext>
            </a:extLst>
          </p:cNvPr>
          <p:cNvSpPr txBox="1"/>
          <p:nvPr/>
        </p:nvSpPr>
        <p:spPr>
          <a:xfrm>
            <a:off x="1730672" y="4729090"/>
            <a:ext cx="31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-4</a:t>
            </a: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E3029EE-F4DB-400C-BE7E-97FACB28C862}"/>
                  </a:ext>
                </a:extLst>
              </p:cNvPr>
              <p:cNvSpPr txBox="1"/>
              <p:nvPr/>
            </p:nvSpPr>
            <p:spPr>
              <a:xfrm>
                <a:off x="909766" y="5368426"/>
                <a:ext cx="1169872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E3029EE-F4DB-400C-BE7E-97FACB28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5368426"/>
                <a:ext cx="1169872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97DE4D4-3715-40BA-BEC7-8A7A02A605D2}"/>
                  </a:ext>
                </a:extLst>
              </p:cNvPr>
              <p:cNvSpPr txBox="1"/>
              <p:nvPr/>
            </p:nvSpPr>
            <p:spPr>
              <a:xfrm>
                <a:off x="921015" y="6012985"/>
                <a:ext cx="2797689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797DE4D4-3715-40BA-BEC7-8A7A02A60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15" y="6012985"/>
                <a:ext cx="2797689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C6DBF63-72CE-445D-9144-6305D2674B43}"/>
                  </a:ext>
                </a:extLst>
              </p:cNvPr>
              <p:cNvSpPr txBox="1"/>
              <p:nvPr/>
            </p:nvSpPr>
            <p:spPr>
              <a:xfrm>
                <a:off x="921015" y="6614931"/>
                <a:ext cx="257968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5=10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C6DBF63-72CE-445D-9144-6305D267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15" y="6614931"/>
                <a:ext cx="2579681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630"/>
    </mc:Choice>
    <mc:Fallback xmlns="">
      <p:transition spd="slow" advTm="20063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8656" y="1234080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1941079" y="3550879"/>
            <a:ext cx="11247120" cy="2893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2761136" y="2860375"/>
            <a:ext cx="1219407" cy="5778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801965" y="3353620"/>
            <a:ext cx="3940887" cy="138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/>
              <p:nvPr/>
            </p:nvSpPr>
            <p:spPr>
              <a:xfrm>
                <a:off x="7304702" y="4420054"/>
                <a:ext cx="5629105" cy="217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s-CO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CO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02" y="4420054"/>
                <a:ext cx="5629105" cy="21718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Nube 11">
            <a:extLst>
              <a:ext uri="{FF2B5EF4-FFF2-40B4-BE49-F238E27FC236}">
                <a16:creationId xmlns:a16="http://schemas.microsoft.com/office/drawing/2014/main" id="{6153DBA6-9BFF-4105-81B0-78609D2046BA}"/>
              </a:ext>
            </a:extLst>
          </p:cNvPr>
          <p:cNvSpPr/>
          <p:nvPr/>
        </p:nvSpPr>
        <p:spPr>
          <a:xfrm>
            <a:off x="6972300" y="3924300"/>
            <a:ext cx="6467475" cy="331469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399BDE-0CC1-4FEC-8421-F6C54EE3E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0823" y="1633991"/>
            <a:ext cx="266700" cy="2857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938D2A2-BFC9-47A7-97B2-CE32629C36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2251" y="1633991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15"/>
    </mc:Choice>
    <mc:Fallback xmlns="">
      <p:transition spd="slow" advTm="6581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3" name="Imagen 2" descr="28§latex§Teorema:\\&#10;Si $ \vec{u}, \vec{v} \in \Re^n$  y $c \in \Re$, se cumple que&#10;\begin{itemize}&#10; \item{$|c \vec{u} |=abs(c) | \vec{u} |$}&#10; \item{$ |\vec{u}| \geq 0$. Adem\'as, $ |\vec{u}| = 0$ si y s\'olo si $\vec{u}=0$}&#10; %\end{description}&#10; \item{$| \vec{u} + \vec{v}|^2=| \vec{u} |^2+| \vec{v} |^2+2 \vec{u} \cdot  \vec{v} $}&#10; %\item&#10;% \item{ Es un caso particular del anterior si $ \ve{u} \cdot \vec{v}=0$ entonces $| \vec{u} + \vec{v} |^2=| \vec{u} |^2+| \vec{v} |^2$}  %cuando $ \vec{u} $ y $ \vec{v} $ son ortogonales.&#10; %\item&#10; \item{$| \vec{u} - \vec{v} |^2=| \vec{u} |^2+| \vec{v} |^2-2 \vec{u} \cdot  \vec{v} $}&#10; \item{$abs( \vec{u} \cdot \vec{v} ) \leq | \vec{u} | \ \ | \vec{v} |$ &#10; \item{ $| \vec{u} + \vec{v} | \leq | \vec{u} | + | \vec{v} |$}}&#10;%\end{description}}§png§600§TRUE§" title="TexMaths">
            <a:extLst>
              <a:ext uri="{FF2B5EF4-FFF2-40B4-BE49-F238E27FC236}">
                <a16:creationId xmlns:a16="http://schemas.microsoft.com/office/drawing/2014/main" id="{1D0CE057-41DB-42AB-9965-078C60AC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401" y="1296557"/>
            <a:ext cx="7302959" cy="496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06B17A-FECC-4748-A65C-C411BD64D1F4}"/>
              </a:ext>
            </a:extLst>
          </p:cNvPr>
          <p:cNvSpPr/>
          <p:nvPr/>
        </p:nvSpPr>
        <p:spPr>
          <a:xfrm flipV="1">
            <a:off x="259427" y="5011888"/>
            <a:ext cx="11247120" cy="1679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080D50E-677C-49E6-B7C9-802E80959405}"/>
              </a:ext>
            </a:extLst>
          </p:cNvPr>
          <p:cNvSpPr/>
          <p:nvPr/>
        </p:nvSpPr>
        <p:spPr>
          <a:xfrm>
            <a:off x="825656" y="4303667"/>
            <a:ext cx="4828384" cy="679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8EBD54-1E51-441B-9CFE-2AAF690BCB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654040" y="4643573"/>
            <a:ext cx="676255" cy="4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/>
              <p:nvPr/>
            </p:nvSpPr>
            <p:spPr>
              <a:xfrm>
                <a:off x="7348497" y="4331482"/>
                <a:ext cx="5450851" cy="2545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800" b="0" dirty="0"/>
              </a:p>
              <a:p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s-CO" sz="2800" dirty="0"/>
                  <a:t> </a:t>
                </a:r>
              </a:p>
              <a:p>
                <a:r>
                  <a:rPr lang="es-CO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sz="2800" b="0" dirty="0"/>
              </a:p>
              <a:p>
                <a14:m>
                  <m:oMath xmlns:m="http://schemas.openxmlformats.org/officeDocument/2006/math"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CO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s-CO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O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CO" sz="28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2800" dirty="0"/>
                  <a:t> </a:t>
                </a: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83C580D-AD02-4F5B-985C-80D627612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97" y="4331482"/>
                <a:ext cx="5450851" cy="2545825"/>
              </a:xfrm>
              <a:prstGeom prst="rect">
                <a:avLst/>
              </a:prstGeom>
              <a:blipFill>
                <a:blip r:embed="rId6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Nube 11">
            <a:extLst>
              <a:ext uri="{FF2B5EF4-FFF2-40B4-BE49-F238E27FC236}">
                <a16:creationId xmlns:a16="http://schemas.microsoft.com/office/drawing/2014/main" id="{6153DBA6-9BFF-4105-81B0-78609D2046BA}"/>
              </a:ext>
            </a:extLst>
          </p:cNvPr>
          <p:cNvSpPr/>
          <p:nvPr/>
        </p:nvSpPr>
        <p:spPr>
          <a:xfrm>
            <a:off x="6330296" y="3429000"/>
            <a:ext cx="6623704" cy="398168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56292F-250F-420B-BD9D-FAB078347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1051" y="1677533"/>
            <a:ext cx="266700" cy="2857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F121D4-DADC-44D3-96A6-A795A2F73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451" y="1692047"/>
            <a:ext cx="266700" cy="285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5E37D6BD-A7BF-4043-8297-B7ED9939F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37" y="5785317"/>
            <a:ext cx="2105025" cy="781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D22CA9-C7BD-43F6-B64F-357C13C62F89}"/>
                  </a:ext>
                </a:extLst>
              </p:cNvPr>
              <p:cNvSpPr txBox="1"/>
              <p:nvPr/>
            </p:nvSpPr>
            <p:spPr>
              <a:xfrm>
                <a:off x="2646293" y="5955384"/>
                <a:ext cx="906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6D22CA9-C7BD-43F6-B64F-357C13C6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93" y="5955384"/>
                <a:ext cx="906658" cy="369332"/>
              </a:xfrm>
              <a:prstGeom prst="rect">
                <a:avLst/>
              </a:prstGeom>
              <a:blipFill>
                <a:blip r:embed="rId9"/>
                <a:stretch>
                  <a:fillRect t="-22951" r="-281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1B1FB0C-6EF2-4F2A-B738-5135C3557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748" y="5835936"/>
            <a:ext cx="219075" cy="2667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1488CA5-B7D1-479C-A154-9DE65670FE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3813" y="5785317"/>
            <a:ext cx="219075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1604992-36B5-42F3-BDA6-AA088AAC4C0F}"/>
                  </a:ext>
                </a:extLst>
              </p:cNvPr>
              <p:cNvSpPr txBox="1"/>
              <p:nvPr/>
            </p:nvSpPr>
            <p:spPr>
              <a:xfrm>
                <a:off x="4714452" y="6523724"/>
                <a:ext cx="1490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1604992-36B5-42F3-BDA6-AA088AAC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52" y="6523724"/>
                <a:ext cx="14906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44"/>
    </mc:Choice>
    <mc:Fallback xmlns="">
      <p:transition spd="slow" advTm="15804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5645" y="128887"/>
            <a:ext cx="12095163" cy="1262063"/>
          </a:xfrm>
        </p:spPr>
        <p:txBody>
          <a:bodyPr/>
          <a:lstStyle/>
          <a:p>
            <a:pPr lvl="0"/>
            <a:r>
              <a:rPr lang="es-CO" dirty="0"/>
              <a:t>Propiedades de la magnitud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E48E7-A24B-41E9-94B5-5F988236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" y="1293812"/>
            <a:ext cx="7324725" cy="49720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DE9CF9E-6157-4EA0-B895-A63B1C8978AD}"/>
              </a:ext>
            </a:extLst>
          </p:cNvPr>
          <p:cNvSpPr/>
          <p:nvPr/>
        </p:nvSpPr>
        <p:spPr>
          <a:xfrm flipV="1">
            <a:off x="1096327" y="5791694"/>
            <a:ext cx="11247120" cy="1679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5288844-38C1-4C0D-9448-0796B4787663}"/>
              </a:ext>
            </a:extLst>
          </p:cNvPr>
          <p:cNvSpPr/>
          <p:nvPr/>
        </p:nvSpPr>
        <p:spPr>
          <a:xfrm>
            <a:off x="566229" y="5049237"/>
            <a:ext cx="4828384" cy="679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60FE7E9-3C30-44B0-B66B-34361FDA0AB3}"/>
              </a:ext>
            </a:extLst>
          </p:cNvPr>
          <p:cNvGrpSpPr/>
          <p:nvPr/>
        </p:nvGrpSpPr>
        <p:grpSpPr>
          <a:xfrm>
            <a:off x="8119192" y="2099588"/>
            <a:ext cx="5188362" cy="3887991"/>
            <a:chOff x="7966198" y="4373880"/>
            <a:chExt cx="3010527" cy="1927536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9D77A00A-28E4-42F2-9D8F-C6D957317C2D}"/>
                </a:ext>
              </a:extLst>
            </p:cNvPr>
            <p:cNvCxnSpPr>
              <a:cxnSpLocks/>
            </p:cNvCxnSpPr>
            <p:nvPr/>
          </p:nvCxnSpPr>
          <p:spPr>
            <a:xfrm>
              <a:off x="8045163" y="6203368"/>
              <a:ext cx="2574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2B1BC41-BB66-4ABF-AE3D-FFD6AEAFE0D8}"/>
                </a:ext>
              </a:extLst>
            </p:cNvPr>
            <p:cNvCxnSpPr/>
            <p:nvPr/>
          </p:nvCxnSpPr>
          <p:spPr>
            <a:xfrm flipV="1">
              <a:off x="8045163" y="4373880"/>
              <a:ext cx="0" cy="1846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A4530663-A4C2-4B83-A29F-FDAEFCA30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562" y="5758578"/>
              <a:ext cx="1828717" cy="44479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6F2CFF0-38F7-4A05-8DC6-F2E35605C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5938" y="5021621"/>
              <a:ext cx="194011" cy="78120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2420C9B-5007-462F-A2C2-3163345A4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563" y="5063655"/>
              <a:ext cx="1971170" cy="113971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6048ABF-B414-47A9-A5BA-FC19E2138B2C}"/>
                </a:ext>
              </a:extLst>
            </p:cNvPr>
            <p:cNvSpPr/>
            <p:nvPr/>
          </p:nvSpPr>
          <p:spPr>
            <a:xfrm>
              <a:off x="9873880" y="5665152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3B510B5-B384-4D1C-A78E-6207BCFD75D1}"/>
                </a:ext>
              </a:extLst>
            </p:cNvPr>
            <p:cNvSpPr/>
            <p:nvPr/>
          </p:nvSpPr>
          <p:spPr>
            <a:xfrm>
              <a:off x="10016985" y="4913257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BACA736-B3B3-4BB0-BD1F-644A371377A5}"/>
                    </a:ext>
                  </a:extLst>
                </p:cNvPr>
                <p:cNvSpPr txBox="1"/>
                <p:nvPr/>
              </p:nvSpPr>
              <p:spPr>
                <a:xfrm>
                  <a:off x="9979873" y="5628893"/>
                  <a:ext cx="4571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2BACA736-B3B3-4BB0-BD1F-644A37137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9873" y="5628893"/>
                  <a:ext cx="45719" cy="259395"/>
                </a:xfrm>
                <a:prstGeom prst="rect">
                  <a:avLst/>
                </a:prstGeom>
                <a:blipFill>
                  <a:blip r:embed="rId6"/>
                  <a:stretch>
                    <a:fillRect r="-20769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97E356EB-47DD-4819-B6FF-6A9390A02EDE}"/>
                    </a:ext>
                  </a:extLst>
                </p:cNvPr>
                <p:cNvSpPr txBox="1"/>
                <p:nvPr/>
              </p:nvSpPr>
              <p:spPr>
                <a:xfrm flipH="1">
                  <a:off x="9880036" y="4897590"/>
                  <a:ext cx="109668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CO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97E356EB-47DD-4819-B6FF-6A9390A02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80036" y="4897590"/>
                  <a:ext cx="1096689" cy="259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D3F263E6-BC87-4C6F-BF0D-4059719F51DB}"/>
                    </a:ext>
                  </a:extLst>
                </p:cNvPr>
                <p:cNvSpPr txBox="1"/>
                <p:nvPr/>
              </p:nvSpPr>
              <p:spPr>
                <a:xfrm>
                  <a:off x="9366886" y="5860209"/>
                  <a:ext cx="4571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D3F263E6-BC87-4C6F-BF0D-4059719F5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86" y="5860209"/>
                  <a:ext cx="45719" cy="259395"/>
                </a:xfrm>
                <a:prstGeom prst="rect">
                  <a:avLst/>
                </a:prstGeom>
                <a:blipFill>
                  <a:blip r:embed="rId8"/>
                  <a:stretch>
                    <a:fillRect r="-46153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77C84D3-BC36-48B2-9BEA-5F3263C92281}"/>
                    </a:ext>
                  </a:extLst>
                </p:cNvPr>
                <p:cNvSpPr/>
                <p:nvPr/>
              </p:nvSpPr>
              <p:spPr>
                <a:xfrm>
                  <a:off x="10015641" y="5202554"/>
                  <a:ext cx="406247" cy="259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s-CO" sz="2800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77C84D3-BC36-48B2-9BEA-5F3263C92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641" y="5202554"/>
                  <a:ext cx="406247" cy="2593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0D85B767-675D-42A1-BFAB-F427277CA17A}"/>
                    </a:ext>
                  </a:extLst>
                </p:cNvPr>
                <p:cNvSpPr txBox="1"/>
                <p:nvPr/>
              </p:nvSpPr>
              <p:spPr>
                <a:xfrm rot="19525537" flipH="1">
                  <a:off x="8548346" y="5324065"/>
                  <a:ext cx="1096689" cy="259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CO" sz="2800" dirty="0"/>
                    <a:t>|</a:t>
                  </a: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0D85B767-675D-42A1-BFAB-F427277CA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25537" flipH="1">
                  <a:off x="8548346" y="5324065"/>
                  <a:ext cx="1096689" cy="2593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DA24F11D-1418-4669-953B-556069BDB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9340" y="5434495"/>
              <a:ext cx="194011" cy="781203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8211732-FCB0-4328-8D77-B506F5EE04A7}"/>
                </a:ext>
              </a:extLst>
            </p:cNvPr>
            <p:cNvSpPr/>
            <p:nvPr/>
          </p:nvSpPr>
          <p:spPr>
            <a:xfrm>
              <a:off x="8178150" y="5333666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3B2C247-E9F5-4BE5-9C55-060B77850067}"/>
                </a:ext>
              </a:extLst>
            </p:cNvPr>
            <p:cNvSpPr/>
            <p:nvPr/>
          </p:nvSpPr>
          <p:spPr>
            <a:xfrm>
              <a:off x="7966198" y="6181320"/>
              <a:ext cx="109413" cy="120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/>
            </a:p>
          </p:txBody>
        </p:sp>
      </p:grpSp>
      <p:sp>
        <p:nvSpPr>
          <p:cNvPr id="37" name="Flecha: a la derecha con muesca 36">
            <a:extLst>
              <a:ext uri="{FF2B5EF4-FFF2-40B4-BE49-F238E27FC236}">
                <a16:creationId xmlns:a16="http://schemas.microsoft.com/office/drawing/2014/main" id="{BB27D2E1-987E-4EE1-B91E-B80827D604AD}"/>
              </a:ext>
            </a:extLst>
          </p:cNvPr>
          <p:cNvSpPr/>
          <p:nvPr/>
        </p:nvSpPr>
        <p:spPr>
          <a:xfrm>
            <a:off x="5738648" y="5202554"/>
            <a:ext cx="2149158" cy="426339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09F1A9-5F46-4F44-8C4D-F74A6B3FEA37}"/>
              </a:ext>
            </a:extLst>
          </p:cNvPr>
          <p:cNvSpPr txBox="1"/>
          <p:nvPr/>
        </p:nvSpPr>
        <p:spPr>
          <a:xfrm flipH="1">
            <a:off x="4639716" y="5508197"/>
            <a:ext cx="516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Desigualdad triangular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2D2999-6584-43E4-B9DD-E2C547F27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6194" y="1692048"/>
            <a:ext cx="266700" cy="285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261F4F-9294-4205-BD61-53526DE7BC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109" y="1677534"/>
            <a:ext cx="266700" cy="28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291B5D-69CA-4D76-A9E6-25E18F8556F9}"/>
                  </a:ext>
                </a:extLst>
              </p:cNvPr>
              <p:cNvSpPr txBox="1"/>
              <p:nvPr/>
            </p:nvSpPr>
            <p:spPr>
              <a:xfrm>
                <a:off x="5273622" y="3963882"/>
                <a:ext cx="68823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291B5D-69CA-4D76-A9E6-25E18F855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22" y="3963882"/>
                <a:ext cx="6882318" cy="369332"/>
              </a:xfrm>
              <a:prstGeom prst="rect">
                <a:avLst/>
              </a:prstGeom>
              <a:blipFill>
                <a:blip r:embed="rId12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5A3B3D-EB31-4DE2-BA0E-96411E9C0976}"/>
              </a:ext>
            </a:extLst>
          </p:cNvPr>
          <p:cNvCxnSpPr>
            <a:cxnSpLocks/>
          </p:cNvCxnSpPr>
          <p:nvPr/>
        </p:nvCxnSpPr>
        <p:spPr>
          <a:xfrm flipV="1">
            <a:off x="8539252" y="3395663"/>
            <a:ext cx="3151623" cy="897176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27"/>
    </mc:Choice>
    <mc:Fallback xmlns="">
      <p:transition spd="slow" advTm="7152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A982B-0AB8-4AC5-A256-F8930D9620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Propiedades de la magnitud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E48E7-A24B-41E9-94B5-5F988236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" y="1293812"/>
            <a:ext cx="7324725" cy="49720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929C04-B6FB-427E-9D15-3315548B9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94" y="1692048"/>
            <a:ext cx="2667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C8B9D9-0E6D-4848-B01C-BE1FE0624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623" y="1692048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9"/>
    </mc:Choice>
    <mc:Fallback xmlns="">
      <p:transition spd="slow" advTm="1384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Distancia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  <a:p>
                <a:endParaRPr lang="es-CO" sz="1984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844275" y="3927730"/>
            <a:ext cx="3299819" cy="2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144094" y="2357173"/>
            <a:ext cx="1293231" cy="3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5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05398F-E788-015B-E126-1FC01673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" y="962952"/>
            <a:ext cx="13439422" cy="56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596547C-24AE-4139-B036-758ECF1E2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680" y="1285648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7"/>
    </mc:Choice>
    <mc:Fallback xmlns="">
      <p:transition spd="slow" advTm="2926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1AF9A02-F5DB-4B7C-9A75-CAB1BAD14DFE}"/>
              </a:ext>
            </a:extLst>
          </p:cNvPr>
          <p:cNvCxnSpPr>
            <a:cxnSpLocks/>
          </p:cNvCxnSpPr>
          <p:nvPr/>
        </p:nvCxnSpPr>
        <p:spPr>
          <a:xfrm flipV="1">
            <a:off x="10333816" y="2407394"/>
            <a:ext cx="1394992" cy="427058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47935-9CE6-44CE-A325-9CD3E014F03E}"/>
              </a:ext>
            </a:extLst>
          </p:cNvPr>
          <p:cNvCxnSpPr/>
          <p:nvPr/>
        </p:nvCxnSpPr>
        <p:spPr>
          <a:xfrm>
            <a:off x="9590867" y="5237634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E2B1D7C-DFE4-4EEB-A5DA-AD33366B28F0}"/>
              </a:ext>
            </a:extLst>
          </p:cNvPr>
          <p:cNvSpPr/>
          <p:nvPr/>
        </p:nvSpPr>
        <p:spPr>
          <a:xfrm>
            <a:off x="10204240" y="6677980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/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/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7CC5BCF-15D1-404E-B53B-67075DD44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2709" y="1300162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spd="slow" advTm="109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1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1AF9A02-F5DB-4B7C-9A75-CAB1BAD14DFE}"/>
              </a:ext>
            </a:extLst>
          </p:cNvPr>
          <p:cNvCxnSpPr>
            <a:cxnSpLocks/>
          </p:cNvCxnSpPr>
          <p:nvPr/>
        </p:nvCxnSpPr>
        <p:spPr>
          <a:xfrm flipV="1">
            <a:off x="10333816" y="2407394"/>
            <a:ext cx="1394992" cy="427058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47935-9CE6-44CE-A325-9CD3E014F03E}"/>
              </a:ext>
            </a:extLst>
          </p:cNvPr>
          <p:cNvCxnSpPr/>
          <p:nvPr/>
        </p:nvCxnSpPr>
        <p:spPr>
          <a:xfrm>
            <a:off x="9590867" y="5237634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E2B1D7C-DFE4-4EEB-A5DA-AD33366B28F0}"/>
              </a:ext>
            </a:extLst>
          </p:cNvPr>
          <p:cNvSpPr/>
          <p:nvPr/>
        </p:nvSpPr>
        <p:spPr>
          <a:xfrm>
            <a:off x="10204240" y="6677980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/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/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1FF3B18-2223-4989-B2F4-5F9C5D47604A}"/>
              </a:ext>
            </a:extLst>
          </p:cNvPr>
          <p:cNvCxnSpPr/>
          <p:nvPr/>
        </p:nvCxnSpPr>
        <p:spPr>
          <a:xfrm>
            <a:off x="11016584" y="863022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/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5E834F6-EFB5-4E01-8C21-56DA1B028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2708" y="1285647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3"/>
    </mc:Choice>
    <mc:Fallback xmlns="">
      <p:transition spd="slow" advTm="6486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BAEAF-309B-455C-8888-78E0823AE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5295" y="-231398"/>
            <a:ext cx="9070975" cy="1262063"/>
          </a:xfrm>
        </p:spPr>
        <p:txBody>
          <a:bodyPr/>
          <a:lstStyle/>
          <a:p>
            <a:pPr lvl="0"/>
            <a:r>
              <a:rPr lang="es-CO"/>
              <a:t>Distancia entre vectores</a:t>
            </a:r>
          </a:p>
        </p:txBody>
      </p:sp>
      <p:pic>
        <p:nvPicPr>
          <p:cNvPr id="3" name="Imagen 2" descr="28§latex§Definici\'on:\\&#10;La \underline{distancia} entre dos vectores $\vec{u}, \vec{v} \in \Re^n$ está dada por&#10;\[dist( \vec{u} , \vec{v} ):=| \vec{u} - \vec{v} |\]&#10;&#10;&#10;&#10;Ejemplo:\\&#10;$dist \left( \begin{bmatrix} 3 \\ 4   \end{bmatrix},\begin{bmatrix} 2 \\ 6  \end{bmatrix} \right) &#10;= \left| \begin{bmatrix} 3 \\ 4  \end{bmatrix}-\begin{bmatrix} 2 \\ 6 \end{bmatrix}\right| &#10;=  \left| \begin{bmatrix} 1 \\ -2  \end{bmatrix}\right|=\sqrt{1+4}=\sqrt{5}$&#10;&#10;§png§600§TRUE§" title="TexMaths">
            <a:extLst>
              <a:ext uri="{FF2B5EF4-FFF2-40B4-BE49-F238E27FC236}">
                <a16:creationId xmlns:a16="http://schemas.microsoft.com/office/drawing/2014/main" id="{BD4F2221-B5FC-4A4E-B32F-4555E622D6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2633" y="887297"/>
            <a:ext cx="8704080" cy="317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D81FCB5-9755-4423-BB55-694D8040EAA2}"/>
              </a:ext>
            </a:extLst>
          </p:cNvPr>
          <p:cNvCxnSpPr/>
          <p:nvPr/>
        </p:nvCxnSpPr>
        <p:spPr>
          <a:xfrm>
            <a:off x="9345478" y="5222929"/>
            <a:ext cx="342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B302B8-F169-4CC6-854F-5F35E0C9BE7C}"/>
              </a:ext>
            </a:extLst>
          </p:cNvPr>
          <p:cNvCxnSpPr>
            <a:cxnSpLocks/>
          </p:cNvCxnSpPr>
          <p:nvPr/>
        </p:nvCxnSpPr>
        <p:spPr>
          <a:xfrm flipV="1">
            <a:off x="9575369" y="808497"/>
            <a:ext cx="0" cy="47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BB48A40-52A7-4F02-AB61-8A5C33BF5AD1}"/>
              </a:ext>
            </a:extLst>
          </p:cNvPr>
          <p:cNvCxnSpPr/>
          <p:nvPr/>
        </p:nvCxnSpPr>
        <p:spPr>
          <a:xfrm>
            <a:off x="10290875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AE24F0-98D6-423E-9A0D-85F1DF7BB0C3}"/>
              </a:ext>
            </a:extLst>
          </p:cNvPr>
          <p:cNvCxnSpPr/>
          <p:nvPr/>
        </p:nvCxnSpPr>
        <p:spPr>
          <a:xfrm>
            <a:off x="11055458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7D0055D-E7A6-4F8A-9793-ACAC0C9442CD}"/>
              </a:ext>
            </a:extLst>
          </p:cNvPr>
          <p:cNvCxnSpPr>
            <a:cxnSpLocks/>
          </p:cNvCxnSpPr>
          <p:nvPr/>
        </p:nvCxnSpPr>
        <p:spPr>
          <a:xfrm rot="16200000">
            <a:off x="9580533" y="4336941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50E35D5-3BD6-4DE4-B9E5-2F9B0AD2DDE9}"/>
              </a:ext>
            </a:extLst>
          </p:cNvPr>
          <p:cNvCxnSpPr/>
          <p:nvPr/>
        </p:nvCxnSpPr>
        <p:spPr>
          <a:xfrm>
            <a:off x="11765797" y="5083444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A5C753B-8588-415B-9057-BB981E4B5A41}"/>
              </a:ext>
            </a:extLst>
          </p:cNvPr>
          <p:cNvCxnSpPr>
            <a:cxnSpLocks/>
          </p:cNvCxnSpPr>
          <p:nvPr/>
        </p:nvCxnSpPr>
        <p:spPr>
          <a:xfrm rot="16200000">
            <a:off x="9593451" y="3636930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AE5EE1B-BF11-49E7-B403-1D64ED61FBDD}"/>
              </a:ext>
            </a:extLst>
          </p:cNvPr>
          <p:cNvCxnSpPr>
            <a:cxnSpLocks/>
          </p:cNvCxnSpPr>
          <p:nvPr/>
        </p:nvCxnSpPr>
        <p:spPr>
          <a:xfrm rot="16200000">
            <a:off x="9593447" y="290851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FEA894-1B49-4887-8028-14D217EB4B62}"/>
              </a:ext>
            </a:extLst>
          </p:cNvPr>
          <p:cNvCxnSpPr>
            <a:cxnSpLocks/>
          </p:cNvCxnSpPr>
          <p:nvPr/>
        </p:nvCxnSpPr>
        <p:spPr>
          <a:xfrm rot="16200000">
            <a:off x="9606365" y="220850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A4F97D-A2D0-49DC-9580-99038DBCF851}"/>
              </a:ext>
            </a:extLst>
          </p:cNvPr>
          <p:cNvCxnSpPr>
            <a:cxnSpLocks/>
          </p:cNvCxnSpPr>
          <p:nvPr/>
        </p:nvCxnSpPr>
        <p:spPr>
          <a:xfrm rot="16200000">
            <a:off x="9590867" y="1480083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2549F0-EE63-4806-89E6-C0A4B43AC2D8}"/>
              </a:ext>
            </a:extLst>
          </p:cNvPr>
          <p:cNvCxnSpPr>
            <a:cxnSpLocks/>
          </p:cNvCxnSpPr>
          <p:nvPr/>
        </p:nvCxnSpPr>
        <p:spPr>
          <a:xfrm rot="16200000">
            <a:off x="9603785" y="780072"/>
            <a:ext cx="0" cy="278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E812079-2441-481F-8AEA-0CAA06B7AD55}"/>
              </a:ext>
            </a:extLst>
          </p:cNvPr>
          <p:cNvSpPr/>
          <p:nvPr/>
        </p:nvSpPr>
        <p:spPr>
          <a:xfrm>
            <a:off x="11682197" y="2280824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D5355C0-076B-4D92-9BAE-8A6138FC137F}"/>
              </a:ext>
            </a:extLst>
          </p:cNvPr>
          <p:cNvSpPr/>
          <p:nvPr/>
        </p:nvSpPr>
        <p:spPr>
          <a:xfrm>
            <a:off x="10985859" y="808497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0235D9-DFA1-4BC8-9DEA-41C7D0178DA3}"/>
              </a:ext>
            </a:extLst>
          </p:cNvPr>
          <p:cNvCxnSpPr>
            <a:endCxn id="21" idx="3"/>
          </p:cNvCxnSpPr>
          <p:nvPr/>
        </p:nvCxnSpPr>
        <p:spPr>
          <a:xfrm flipV="1">
            <a:off x="9575369" y="2395478"/>
            <a:ext cx="2127213" cy="282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051F512-DF3F-4B06-8B86-3AD5CC28909E}"/>
              </a:ext>
            </a:extLst>
          </p:cNvPr>
          <p:cNvCxnSpPr>
            <a:cxnSpLocks/>
          </p:cNvCxnSpPr>
          <p:nvPr/>
        </p:nvCxnSpPr>
        <p:spPr>
          <a:xfrm flipV="1">
            <a:off x="9590867" y="967048"/>
            <a:ext cx="1394992" cy="427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/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8727FA0-2EB7-45BD-9341-DC73F135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384" y="2153829"/>
                <a:ext cx="139198" cy="523220"/>
              </a:xfrm>
              <a:prstGeom prst="rect">
                <a:avLst/>
              </a:prstGeom>
              <a:blipFill>
                <a:blip r:embed="rId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/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D4580E4-CD4B-4DF7-8B37-5BDBD70B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276" y="734891"/>
                <a:ext cx="497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E47935-9CE6-44CE-A325-9CD3E014F03E}"/>
              </a:ext>
            </a:extLst>
          </p:cNvPr>
          <p:cNvCxnSpPr/>
          <p:nvPr/>
        </p:nvCxnSpPr>
        <p:spPr>
          <a:xfrm>
            <a:off x="9590867" y="5237634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E2B1D7C-DFE4-4EEB-A5DA-AD33366B28F0}"/>
              </a:ext>
            </a:extLst>
          </p:cNvPr>
          <p:cNvSpPr/>
          <p:nvPr/>
        </p:nvSpPr>
        <p:spPr>
          <a:xfrm>
            <a:off x="10204240" y="6677980"/>
            <a:ext cx="139198" cy="13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/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BE702A7E-7EEA-430C-8AB6-58404ACE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29" y="6588467"/>
                <a:ext cx="112394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/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D21BCC2-0435-4630-A3EB-AEA5351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5669798"/>
                <a:ext cx="1757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1FF3B18-2223-4989-B2F4-5F9C5D47604A}"/>
              </a:ext>
            </a:extLst>
          </p:cNvPr>
          <p:cNvCxnSpPr/>
          <p:nvPr/>
        </p:nvCxnSpPr>
        <p:spPr>
          <a:xfrm>
            <a:off x="11016584" y="863022"/>
            <a:ext cx="697496" cy="144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/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AB658A70-6263-4A24-BAAE-1FE1E764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896" y="1363980"/>
                <a:ext cx="175737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5E834F6-EFB5-4E01-8C21-56DA1B028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2708" y="1285647"/>
            <a:ext cx="266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3"/>
    </mc:Choice>
    <mc:Fallback xmlns="">
      <p:transition spd="slow" advTm="6486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1D18-D08E-43FA-8F00-58B0CD68CE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7213" y="609600"/>
            <a:ext cx="9072562" cy="1262063"/>
          </a:xfrm>
        </p:spPr>
        <p:txBody>
          <a:bodyPr/>
          <a:lstStyle/>
          <a:p>
            <a:pPr lvl="0"/>
            <a:r>
              <a:rPr lang="es-CO"/>
              <a:t>Propiedades de la distancia</a:t>
            </a:r>
          </a:p>
        </p:txBody>
      </p:sp>
      <p:pic>
        <p:nvPicPr>
          <p:cNvPr id="3" name="Imagen 2" descr="28§latex§&#10;Teorema:\\&#10;{Si $ \vec{u}, \vec{v}, \vec{w} \in \Re^n$}{&#10;\begin{itemize}&#10; \item{ $dist( \vec{u} , \vec{v} ) \geq 0$}&#10; \item{ $dist( \vec{u} , \vec{v} ) = 0$ si y sólo si $ \vec{u} = \vec{v} $ }&#10; \item{ $dist( \vec{u} , \vec{v} ) = dist( \vec{v} , \vec{u} )$}&#10; \item{ $dist( \vec{u} , \vec{v} ) \leq  dist( \vec{u} , \vec{w} ) + dist( \vec{w} , \vec{v} )$}}&#10;\end{itemize}}&#10;&#10;§png§600§TRUE§" title="TexMaths">
            <a:extLst>
              <a:ext uri="{FF2B5EF4-FFF2-40B4-BE49-F238E27FC236}">
                <a16:creationId xmlns:a16="http://schemas.microsoft.com/office/drawing/2014/main" id="{8DB58D0C-9510-4F62-83BC-066E08701B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9936" y="2592000"/>
            <a:ext cx="6092279" cy="35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5815A0-AFD6-4A30-9FB3-D522EA82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51" y="2998333"/>
            <a:ext cx="266700" cy="28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6"/>
    </mc:Choice>
    <mc:Fallback xmlns="">
      <p:transition spd="slow" advTm="3891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D11D0-204F-4089-BCC2-17EDD9D9BC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144491"/>
            <a:ext cx="9072563" cy="1262063"/>
          </a:xfrm>
        </p:spPr>
        <p:txBody>
          <a:bodyPr/>
          <a:lstStyle/>
          <a:p>
            <a:pPr lvl="0"/>
            <a:r>
              <a:rPr lang="es-CO" dirty="0"/>
              <a:t>Vector unitario</a:t>
            </a:r>
          </a:p>
        </p:txBody>
      </p:sp>
      <p:pic>
        <p:nvPicPr>
          <p:cNvPr id="3" name="Imagen 2" descr="28§latex§Definici\'on:\\&#10;Dado $\vec{v} \in \Re^n$ y $\vec{v} \neq \vec{0}$, el \underline{vector unitario} de $\vec{v}$ es &#10;$\hat{v}$=$\frac{1}{| \vec{v} |} \vec{v} $.&#10;&#10;Ejemplo:\\&#10;Si $\vec{v}=\begin{bmatrix} 3 \\ 4  \end{bmatrix}$ entonces &#10;$\hat{v}=\frac{1}{\sqrt{3^2+4^2}}\begin{bmatrix} 3 \\ 4  \end{bmatrix}=&#10;\begin{bmatrix} {3}/{5} \\ {4}/{5}  \end{bmatrix}$\\&#10;&#10;Teorema:\\&#10;{Si  $\vec{v} \in \Re^n$ con $\vec{v} \neq \vec{0}$, se cumple:}\\&#10; - $ | \hat{v} |=1$\\&#10; - $ \vec{v}=|\vec{v}|\hat{v}&#10;&#10;Nota:\\&#10;Todos los vectores\\ &#10;unitarios forman un\\&#10;círculo centrado en  \\&#10;el origen  de radio 1\\&#10;§png§600§TRUE§" title="TexMaths">
            <a:extLst>
              <a:ext uri="{FF2B5EF4-FFF2-40B4-BE49-F238E27FC236}">
                <a16:creationId xmlns:a16="http://schemas.microsoft.com/office/drawing/2014/main" id="{4E98170C-62D3-42FC-951B-1FA39359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5895" y="901080"/>
            <a:ext cx="8496360" cy="60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21447537-F45E-4BE1-8722-C6D65C6980FB}"/>
              </a:ext>
            </a:extLst>
          </p:cNvPr>
          <p:cNvSpPr/>
          <p:nvPr/>
        </p:nvSpPr>
        <p:spPr>
          <a:xfrm>
            <a:off x="7403575" y="4104000"/>
            <a:ext cx="0" cy="338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2E301FE5-E796-473A-A4E3-4B058EB5E470}"/>
              </a:ext>
            </a:extLst>
          </p:cNvPr>
          <p:cNvSpPr/>
          <p:nvPr/>
        </p:nvSpPr>
        <p:spPr>
          <a:xfrm flipV="1">
            <a:off x="5243575" y="5753880"/>
            <a:ext cx="6516000" cy="1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0936971-F5C5-4989-8F89-8B997D0D997C}"/>
              </a:ext>
            </a:extLst>
          </p:cNvPr>
          <p:cNvSpPr/>
          <p:nvPr/>
        </p:nvSpPr>
        <p:spPr>
          <a:xfrm>
            <a:off x="5963575" y="4320000"/>
            <a:ext cx="2880000" cy="28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818D7C9-34A4-4F00-BA81-E9FF2D2CE851}"/>
              </a:ext>
            </a:extLst>
          </p:cNvPr>
          <p:cNvSpPr/>
          <p:nvPr/>
        </p:nvSpPr>
        <p:spPr>
          <a:xfrm>
            <a:off x="8231575" y="4536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58D5249C-0C81-4788-9F43-1ADE411C9D63}"/>
              </a:ext>
            </a:extLst>
          </p:cNvPr>
          <p:cNvSpPr/>
          <p:nvPr/>
        </p:nvSpPr>
        <p:spPr>
          <a:xfrm flipV="1">
            <a:off x="7403575" y="4608000"/>
            <a:ext cx="864000" cy="1164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9821DD42-738B-4A33-A70C-CB5285DF0F6A}"/>
              </a:ext>
            </a:extLst>
          </p:cNvPr>
          <p:cNvSpPr/>
          <p:nvPr/>
        </p:nvSpPr>
        <p:spPr>
          <a:xfrm>
            <a:off x="11615575" y="72000"/>
            <a:ext cx="1440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Imagen 9" descr="28§display§\hat{v}§png§600§TRUE§" title="TexMaths">
            <a:extLst>
              <a:ext uri="{FF2B5EF4-FFF2-40B4-BE49-F238E27FC236}">
                <a16:creationId xmlns:a16="http://schemas.microsoft.com/office/drawing/2014/main" id="{5BA8787F-CB66-4DA3-86D7-4FB51DFCC6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11415" y="4265280"/>
            <a:ext cx="156240" cy="24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ector recto 10">
            <a:extLst>
              <a:ext uri="{FF2B5EF4-FFF2-40B4-BE49-F238E27FC236}">
                <a16:creationId xmlns:a16="http://schemas.microsoft.com/office/drawing/2014/main" id="{1822C952-4EDF-4467-9F33-92183E8104A5}"/>
              </a:ext>
            </a:extLst>
          </p:cNvPr>
          <p:cNvSpPr/>
          <p:nvPr/>
        </p:nvSpPr>
        <p:spPr>
          <a:xfrm flipV="1">
            <a:off x="7403575" y="72000"/>
            <a:ext cx="4284000" cy="5701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2" name="Imagen 11" descr="28§display§\vec{v}§png§600§TRUE§" title="TexMaths">
            <a:extLst>
              <a:ext uri="{FF2B5EF4-FFF2-40B4-BE49-F238E27FC236}">
                <a16:creationId xmlns:a16="http://schemas.microsoft.com/office/drawing/2014/main" id="{0427E20C-782E-4519-BEEF-C98207D70F6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307415" y="125640"/>
            <a:ext cx="198720" cy="258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F58BDB4-93F6-469D-AF79-BAD709616229}"/>
              </a:ext>
            </a:extLst>
          </p:cNvPr>
          <p:cNvSpPr txBox="1"/>
          <p:nvPr/>
        </p:nvSpPr>
        <p:spPr>
          <a:xfrm>
            <a:off x="8843574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780F78-BB22-4DEE-A5E2-307F30FC82C2}"/>
              </a:ext>
            </a:extLst>
          </p:cNvPr>
          <p:cNvSpPr txBox="1"/>
          <p:nvPr/>
        </p:nvSpPr>
        <p:spPr>
          <a:xfrm>
            <a:off x="10139935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C0D791C-CE06-4065-92D4-0F23E3E4DC77}"/>
              </a:ext>
            </a:extLst>
          </p:cNvPr>
          <p:cNvSpPr txBox="1"/>
          <p:nvPr/>
        </p:nvSpPr>
        <p:spPr>
          <a:xfrm>
            <a:off x="5675935" y="5773320"/>
            <a:ext cx="3870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-1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B4D861-AF11-457F-B360-A95ECFBD69D4}"/>
              </a:ext>
            </a:extLst>
          </p:cNvPr>
          <p:cNvSpPr txBox="1"/>
          <p:nvPr/>
        </p:nvSpPr>
        <p:spPr>
          <a:xfrm>
            <a:off x="7115935" y="400931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668700-5EB7-4604-A724-CA76D3C511D2}"/>
              </a:ext>
            </a:extLst>
          </p:cNvPr>
          <p:cNvSpPr txBox="1"/>
          <p:nvPr/>
        </p:nvSpPr>
        <p:spPr>
          <a:xfrm>
            <a:off x="7080296" y="7141320"/>
            <a:ext cx="38700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-1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80AE08-84F5-4522-A000-835443328FE5}"/>
              </a:ext>
            </a:extLst>
          </p:cNvPr>
          <p:cNvSpPr txBox="1"/>
          <p:nvPr/>
        </p:nvSpPr>
        <p:spPr>
          <a:xfrm>
            <a:off x="11436295" y="577332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3</a:t>
            </a:r>
          </a:p>
        </p:txBody>
      </p:sp>
      <p:sp>
        <p:nvSpPr>
          <p:cNvPr id="19" name="Conector recto 18">
            <a:extLst>
              <a:ext uri="{FF2B5EF4-FFF2-40B4-BE49-F238E27FC236}">
                <a16:creationId xmlns:a16="http://schemas.microsoft.com/office/drawing/2014/main" id="{0AAC2B8B-2C4B-4DCD-9082-8B0346C249D8}"/>
              </a:ext>
            </a:extLst>
          </p:cNvPr>
          <p:cNvSpPr/>
          <p:nvPr/>
        </p:nvSpPr>
        <p:spPr>
          <a:xfrm flipV="1">
            <a:off x="10304815" y="5677920"/>
            <a:ext cx="0" cy="209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Conector recto 19">
            <a:extLst>
              <a:ext uri="{FF2B5EF4-FFF2-40B4-BE49-F238E27FC236}">
                <a16:creationId xmlns:a16="http://schemas.microsoft.com/office/drawing/2014/main" id="{D36E483B-09C5-4637-AB94-5233702B8EC8}"/>
              </a:ext>
            </a:extLst>
          </p:cNvPr>
          <p:cNvSpPr/>
          <p:nvPr/>
        </p:nvSpPr>
        <p:spPr>
          <a:xfrm flipV="1">
            <a:off x="11708815" y="5678280"/>
            <a:ext cx="0" cy="209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C3CD250-E3FB-4FB6-B707-F7DDC30F4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65" y="1300162"/>
            <a:ext cx="266700" cy="28575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6684122-862A-4B0D-984D-57C49B628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537" y="3651476"/>
            <a:ext cx="266700" cy="28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6095E3-D30B-473C-8951-222E78EC6528}"/>
                  </a:ext>
                </a:extLst>
              </p:cNvPr>
              <p:cNvSpPr txBox="1"/>
              <p:nvPr/>
            </p:nvSpPr>
            <p:spPr>
              <a:xfrm>
                <a:off x="9917013" y="4969016"/>
                <a:ext cx="107087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6095E3-D30B-473C-8951-222E78EC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13" y="4969016"/>
                <a:ext cx="1070871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51A17C-7A1B-4769-A1C1-25F90EFAA5B3}"/>
                  </a:ext>
                </a:extLst>
              </p:cNvPr>
              <p:cNvSpPr txBox="1"/>
              <p:nvPr/>
            </p:nvSpPr>
            <p:spPr>
              <a:xfrm>
                <a:off x="9114160" y="6461549"/>
                <a:ext cx="2052037" cy="1326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|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s-CO" dirty="0"/>
                  <a:t>|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4+0</m:t>
                        </m:r>
                      </m:e>
                    </m:rad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b="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651A17C-7A1B-4769-A1C1-25F90EFA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60" y="6461549"/>
                <a:ext cx="2052037" cy="1326517"/>
              </a:xfrm>
              <a:prstGeom prst="rect">
                <a:avLst/>
              </a:prstGeom>
              <a:blipFill>
                <a:blip r:embed="rId8"/>
                <a:stretch>
                  <a:fillRect l="-2374" t="-4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32"/>
    </mc:Choice>
    <mc:Fallback xmlns="">
      <p:transition spd="slow" advTm="15763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Distancia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  <a:p>
                <a:endParaRPr lang="es-CO" sz="1984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844275" y="3927730"/>
            <a:ext cx="3299819" cy="2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144094" y="2357173"/>
            <a:ext cx="1293231" cy="3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Vector unitario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blipFill>
                <a:blip r:embed="rId9"/>
                <a:stretch>
                  <a:fillRect l="-924" t="-21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545437" y="4656009"/>
            <a:ext cx="360854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3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ABE1E-9BB8-4722-9375-661A0B793B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8100"/>
            <a:ext cx="9072563" cy="1262063"/>
          </a:xfrm>
        </p:spPr>
        <p:txBody>
          <a:bodyPr/>
          <a:lstStyle/>
          <a:p>
            <a:pPr lvl="0"/>
            <a:r>
              <a:rPr lang="es-CO"/>
              <a:t>Teorema del coseno</a:t>
            </a:r>
          </a:p>
        </p:txBody>
      </p:sp>
      <p:sp>
        <p:nvSpPr>
          <p:cNvPr id="3" name="Conector recto 2">
            <a:extLst>
              <a:ext uri="{FF2B5EF4-FFF2-40B4-BE49-F238E27FC236}">
                <a16:creationId xmlns:a16="http://schemas.microsoft.com/office/drawing/2014/main" id="{03685115-280E-480F-8912-AA6ADE3DEE6A}"/>
              </a:ext>
            </a:extLst>
          </p:cNvPr>
          <p:cNvSpPr/>
          <p:nvPr/>
        </p:nvSpPr>
        <p:spPr>
          <a:xfrm>
            <a:off x="3119575" y="1440000"/>
            <a:ext cx="0" cy="129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09F65F76-5839-4517-A9C5-AFC79203EEB2}"/>
              </a:ext>
            </a:extLst>
          </p:cNvPr>
          <p:cNvSpPr/>
          <p:nvPr/>
        </p:nvSpPr>
        <p:spPr>
          <a:xfrm>
            <a:off x="2183574" y="1440000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B92FE7B2-F0E5-4066-9727-DBDCED45681D}"/>
              </a:ext>
            </a:extLst>
          </p:cNvPr>
          <p:cNvSpPr/>
          <p:nvPr/>
        </p:nvSpPr>
        <p:spPr>
          <a:xfrm flipH="1">
            <a:off x="5711575" y="1656000"/>
            <a:ext cx="1224001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26A3A0C4-3341-4B3B-B610-127A51CAA731}"/>
              </a:ext>
            </a:extLst>
          </p:cNvPr>
          <p:cNvSpPr/>
          <p:nvPr/>
        </p:nvSpPr>
        <p:spPr>
          <a:xfrm>
            <a:off x="9815575" y="1656000"/>
            <a:ext cx="1440000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4ED7A-5CB7-438B-862B-D1D2B4414365}"/>
              </a:ext>
            </a:extLst>
          </p:cNvPr>
          <p:cNvSpPr txBox="1"/>
          <p:nvPr/>
        </p:nvSpPr>
        <p:spPr>
          <a:xfrm>
            <a:off x="4343575" y="280800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8F4395-2404-4303-B72E-C9D078472C9B}"/>
              </a:ext>
            </a:extLst>
          </p:cNvPr>
          <p:cNvSpPr txBox="1"/>
          <p:nvPr/>
        </p:nvSpPr>
        <p:spPr>
          <a:xfrm>
            <a:off x="3191576" y="288000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53B82-E5B7-43A4-ADA7-6EC1C8710116}"/>
              </a:ext>
            </a:extLst>
          </p:cNvPr>
          <p:cNvSpPr txBox="1"/>
          <p:nvPr/>
        </p:nvSpPr>
        <p:spPr>
          <a:xfrm>
            <a:off x="3695575" y="1669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4737BA-3DDD-4698-8BD5-BE66586A5BBA}"/>
              </a:ext>
            </a:extLst>
          </p:cNvPr>
          <p:cNvSpPr txBox="1"/>
          <p:nvPr/>
        </p:nvSpPr>
        <p:spPr>
          <a:xfrm>
            <a:off x="2380495" y="1655999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AB4CF-DB46-4F05-900C-08073C8C1D60}"/>
              </a:ext>
            </a:extLst>
          </p:cNvPr>
          <p:cNvSpPr txBox="1"/>
          <p:nvPr/>
        </p:nvSpPr>
        <p:spPr>
          <a:xfrm>
            <a:off x="2956495" y="108000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695308-E2CD-4465-B99C-8FF593F64CB7}"/>
              </a:ext>
            </a:extLst>
          </p:cNvPr>
          <p:cNvSpPr txBox="1"/>
          <p:nvPr/>
        </p:nvSpPr>
        <p:spPr>
          <a:xfrm>
            <a:off x="2020495" y="274968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35E537E-59E9-4AE8-99FD-3559FAA921B4}"/>
              </a:ext>
            </a:extLst>
          </p:cNvPr>
          <p:cNvSpPr/>
          <p:nvPr/>
        </p:nvSpPr>
        <p:spPr>
          <a:xfrm>
            <a:off x="5704375" y="1381679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2F4D1B-5D31-40AC-91E2-918F722C4928}"/>
              </a:ext>
            </a:extLst>
          </p:cNvPr>
          <p:cNvSpPr txBox="1"/>
          <p:nvPr/>
        </p:nvSpPr>
        <p:spPr>
          <a:xfrm>
            <a:off x="7864375" y="274968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958B72-08FF-4966-A37A-8DAE5C4ABA46}"/>
              </a:ext>
            </a:extLst>
          </p:cNvPr>
          <p:cNvSpPr txBox="1"/>
          <p:nvPr/>
        </p:nvSpPr>
        <p:spPr>
          <a:xfrm>
            <a:off x="6712376" y="2821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2A9261C-CD68-41A6-9D11-ECA53E3EE770}"/>
              </a:ext>
            </a:extLst>
          </p:cNvPr>
          <p:cNvSpPr txBox="1"/>
          <p:nvPr/>
        </p:nvSpPr>
        <p:spPr>
          <a:xfrm>
            <a:off x="7216376" y="161136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5A30DA-3C20-4B59-8F1F-F2DFA5E94FD5}"/>
              </a:ext>
            </a:extLst>
          </p:cNvPr>
          <p:cNvSpPr txBox="1"/>
          <p:nvPr/>
        </p:nvSpPr>
        <p:spPr>
          <a:xfrm>
            <a:off x="5901294" y="1597680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E7711B-66AB-4457-B23F-94D048173094}"/>
              </a:ext>
            </a:extLst>
          </p:cNvPr>
          <p:cNvSpPr txBox="1"/>
          <p:nvPr/>
        </p:nvSpPr>
        <p:spPr>
          <a:xfrm>
            <a:off x="6477295" y="10216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DB6DDD-D381-49FC-BABC-47D4F58AC036}"/>
              </a:ext>
            </a:extLst>
          </p:cNvPr>
          <p:cNvSpPr txBox="1"/>
          <p:nvPr/>
        </p:nvSpPr>
        <p:spPr>
          <a:xfrm>
            <a:off x="5541294" y="269136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9E21BBA1-6C47-41DE-A17D-1ED23545D6D0}"/>
              </a:ext>
            </a:extLst>
          </p:cNvPr>
          <p:cNvSpPr/>
          <p:nvPr/>
        </p:nvSpPr>
        <p:spPr>
          <a:xfrm>
            <a:off x="9114655" y="1381679"/>
            <a:ext cx="2160000" cy="1296000"/>
          </a:xfrm>
          <a:custGeom>
            <a:avLst>
              <a:gd name="f0" fmla="val 9344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5DD2A7-3C55-4CEC-99BA-4C7C340FCFE2}"/>
              </a:ext>
            </a:extLst>
          </p:cNvPr>
          <p:cNvSpPr txBox="1"/>
          <p:nvPr/>
        </p:nvSpPr>
        <p:spPr>
          <a:xfrm>
            <a:off x="11274655" y="274968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ECCC5F-E135-4CF2-A79A-CFF4F578E963}"/>
              </a:ext>
            </a:extLst>
          </p:cNvPr>
          <p:cNvSpPr txBox="1"/>
          <p:nvPr/>
        </p:nvSpPr>
        <p:spPr>
          <a:xfrm>
            <a:off x="10122656" y="282168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0C2665-0402-4574-91F4-44DB8ED5F6BD}"/>
              </a:ext>
            </a:extLst>
          </p:cNvPr>
          <p:cNvSpPr txBox="1"/>
          <p:nvPr/>
        </p:nvSpPr>
        <p:spPr>
          <a:xfrm>
            <a:off x="10626656" y="1611360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6FD80A-990B-4830-900F-03F85186AE33}"/>
              </a:ext>
            </a:extLst>
          </p:cNvPr>
          <p:cNvSpPr txBox="1"/>
          <p:nvPr/>
        </p:nvSpPr>
        <p:spPr>
          <a:xfrm>
            <a:off x="9311575" y="1597680"/>
            <a:ext cx="34847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C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B14F39-0CA6-4845-8CC8-9D0A62284F3C}"/>
              </a:ext>
            </a:extLst>
          </p:cNvPr>
          <p:cNvSpPr txBox="1"/>
          <p:nvPr/>
        </p:nvSpPr>
        <p:spPr>
          <a:xfrm>
            <a:off x="9887575" y="1021679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A0E065-F8DC-41B0-9B69-19A6173165D4}"/>
              </a:ext>
            </a:extLst>
          </p:cNvPr>
          <p:cNvSpPr txBox="1"/>
          <p:nvPr/>
        </p:nvSpPr>
        <p:spPr>
          <a:xfrm>
            <a:off x="8951575" y="2691360"/>
            <a:ext cx="31012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b</a:t>
            </a:r>
          </a:p>
        </p:txBody>
      </p:sp>
      <p:pic>
        <p:nvPicPr>
          <p:cNvPr id="27" name="Imagen 26" descr="22§latex§$\begin{matrix}&#10;C \cos(b)+B \cos(c)=A &amp; C \cos(a)+ A \cos(c) = B &amp; A \cos(b) +B \cos(a) =C&#10;\end{matrix}$\\&#10;$\begin{matrix}&#10;x_a= \cos(a) &amp; x_b=\cos(b)  &amp; x_c=\cos(c)&#10;\end{matrix}$\\&#10;$\begin{bmatrix}&#10;0&amp;C&amp;B&amp;:&amp;A\\&#10;C&amp;0&amp;A&amp;:&amp;B\\&#10;B&amp;A&amp;0&amp;:&amp;C&#10;\end{bmatrix}$\ \ \ &#10;$x_c=\frac&#10;{\begin{bmatrix}&#10;0&amp;C&amp;A\\&#10;C&amp;0&amp;B\\&#10;B&amp;A&amp;C&#10;\end{bmatrix}}&#10;{\begin{bmatrix}&#10;0&amp;C&amp;B\\&#10;C&amp;0&amp;A\\&#10;B&amp;A&amp;0&#10;\end{bmatrix}}&#10;=\frac&#10;{0+CBB+ACA-0-0-CCC}&#10;{0+CAB+BCA-0-0-0}&#10;=\frac&#10;{A^2+B^2-C^2}{2AB}$\\&#10;\[C^2=A^2 +B^2 - 2AB \cos(c)\]§png§600§TRUE§" title="TexMaths">
            <a:extLst>
              <a:ext uri="{FF2B5EF4-FFF2-40B4-BE49-F238E27FC236}">
                <a16:creationId xmlns:a16="http://schemas.microsoft.com/office/drawing/2014/main" id="{4FD4A721-F4F3-4F26-B961-55B6A826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2055" y="3313439"/>
            <a:ext cx="9500040" cy="311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"/>
    </mc:Choice>
    <mc:Fallback xmlns="">
      <p:transition spd="slow" advTm="616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EA89A-98AC-4FF2-B5C6-BAD23B15AC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 dirty="0"/>
              <a:t>(Otro) significado del producto punto</a:t>
            </a:r>
          </a:p>
        </p:txBody>
      </p:sp>
      <p:sp>
        <p:nvSpPr>
          <p:cNvPr id="3" name="Conector recto 2">
            <a:extLst>
              <a:ext uri="{FF2B5EF4-FFF2-40B4-BE49-F238E27FC236}">
                <a16:creationId xmlns:a16="http://schemas.microsoft.com/office/drawing/2014/main" id="{4EA63013-F9D0-4114-A42E-03E7010DF915}"/>
              </a:ext>
            </a:extLst>
          </p:cNvPr>
          <p:cNvSpPr/>
          <p:nvPr/>
        </p:nvSpPr>
        <p:spPr>
          <a:xfrm flipV="1">
            <a:off x="2217775" y="2562480"/>
            <a:ext cx="223200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Conector recto 3">
            <a:extLst>
              <a:ext uri="{FF2B5EF4-FFF2-40B4-BE49-F238E27FC236}">
                <a16:creationId xmlns:a16="http://schemas.microsoft.com/office/drawing/2014/main" id="{5CE7DAD3-89F0-45DC-AD23-82B65020ACC6}"/>
              </a:ext>
            </a:extLst>
          </p:cNvPr>
          <p:cNvSpPr/>
          <p:nvPr/>
        </p:nvSpPr>
        <p:spPr>
          <a:xfrm flipV="1">
            <a:off x="2217776" y="1554480"/>
            <a:ext cx="719999" cy="1440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EEA74341-BD7F-4A53-A5B5-5DD09BC66D17}"/>
              </a:ext>
            </a:extLst>
          </p:cNvPr>
          <p:cNvSpPr/>
          <p:nvPr/>
        </p:nvSpPr>
        <p:spPr>
          <a:xfrm rot="385200">
            <a:off x="2064316" y="2565005"/>
            <a:ext cx="661320" cy="78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8" h="2190">
                <a:moveTo>
                  <a:pt x="0" y="28"/>
                </a:moveTo>
                <a:cubicBezTo>
                  <a:pt x="599" y="-119"/>
                  <a:pt x="1204" y="335"/>
                  <a:pt x="1406" y="851"/>
                </a:cubicBezTo>
                <a:cubicBezTo>
                  <a:pt x="1576" y="1288"/>
                  <a:pt x="1748" y="1726"/>
                  <a:pt x="1838" y="2190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56853D28-1360-4F55-B6E4-CE899B62A6F9}"/>
              </a:ext>
            </a:extLst>
          </p:cNvPr>
          <p:cNvSpPr/>
          <p:nvPr/>
        </p:nvSpPr>
        <p:spPr>
          <a:xfrm>
            <a:off x="2937775" y="1554480"/>
            <a:ext cx="1512001" cy="100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" name="Imagen 6" descr="28§display§\alpha§png§600§TRUE§" title="TexMaths">
            <a:extLst>
              <a:ext uri="{FF2B5EF4-FFF2-40B4-BE49-F238E27FC236}">
                <a16:creationId xmlns:a16="http://schemas.microsoft.com/office/drawing/2014/main" id="{12B06C31-02FE-4D06-906C-C21C679B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9055" y="2706480"/>
            <a:ext cx="198720" cy="1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28§display§\vec{v}§png§600§TRUE§" title="TexMaths">
            <a:extLst>
              <a:ext uri="{FF2B5EF4-FFF2-40B4-BE49-F238E27FC236}">
                <a16:creationId xmlns:a16="http://schemas.microsoft.com/office/drawing/2014/main" id="{07D334E9-5ADA-45C7-AFAC-737B74B00B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53775" y="2526840"/>
            <a:ext cx="198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28§display§\vec{u}§png§600§TRUE§" title="TexMaths">
            <a:extLst>
              <a:ext uri="{FF2B5EF4-FFF2-40B4-BE49-F238E27FC236}">
                <a16:creationId xmlns:a16="http://schemas.microsoft.com/office/drawing/2014/main" id="{63EF5AEA-ADA4-4B31-B91F-A677DDB563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650134" y="1987560"/>
            <a:ext cx="207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28§display§\vec{v}-\vec{u}§png§600§TRUE§" title="TexMaths">
            <a:extLst>
              <a:ext uri="{FF2B5EF4-FFF2-40B4-BE49-F238E27FC236}">
                <a16:creationId xmlns:a16="http://schemas.microsoft.com/office/drawing/2014/main" id="{D90CD739-C355-4AC2-8598-094CDE69BA5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730494" y="1772280"/>
            <a:ext cx="8215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28§latex§Ley del coseno\\&#10;$ |\vec{v}-\vec{u}|^2=|\vec{v}|^2+|\vec{u}|^2-2|\vec{v}||\vec{u}|\cos(\alpha) $\\&#10;Propiedades de la magnitud\\&#10;$| \vec{u} - \vec{v} |^2=| \vec{u} |^2+| \vec{v} |^2-2 \vec{u} \cdot  \vec{v} $&#10;§png§600§TRUE§" title="TexMaths">
            <a:extLst>
              <a:ext uri="{FF2B5EF4-FFF2-40B4-BE49-F238E27FC236}">
                <a16:creationId xmlns:a16="http://schemas.microsoft.com/office/drawing/2014/main" id="{5E5FF141-F391-43D2-B429-5C8166EECC9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044854" y="1440000"/>
            <a:ext cx="5520960" cy="16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28§latex§Teorema: \\&#10;Sean $\vec{v}, \vec{u} \in \Re^2$ y $\alpha$ el \'angulo entre $\vec{v}$ y $\vec{u}$ entonces\\ &#10;$ \vec{u} \cdot  \vec{v}=|\vec{v}||\vec{u}|\cos(\alpha) $&#10;&#10;§png§600§TRUE§" title="TexMaths">
            <a:extLst>
              <a:ext uri="{FF2B5EF4-FFF2-40B4-BE49-F238E27FC236}">
                <a16:creationId xmlns:a16="http://schemas.microsoft.com/office/drawing/2014/main" id="{AE1ADFCB-4546-4AAC-A881-82BDFE500B4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688656" y="4465080"/>
            <a:ext cx="7582319" cy="11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927B6-EB08-4C87-9E15-B8CCDD3873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54000"/>
            <a:ext cx="9072563" cy="1262063"/>
          </a:xfrm>
        </p:spPr>
        <p:txBody>
          <a:bodyPr/>
          <a:lstStyle/>
          <a:p>
            <a:pPr lvl="0"/>
            <a:r>
              <a:rPr lang="es-CO"/>
              <a:t>Coseno</a:t>
            </a:r>
          </a:p>
        </p:txBody>
      </p:sp>
      <p:pic>
        <p:nvPicPr>
          <p:cNvPr id="3" name="Imagen 2" descr="28§latex§Definici\'on:\\&#10;Sean $\vec{u},\vec{v} \in \Re^n$, el coseno del \'angulo entre los vectores es:\\&#10;\[\cos(\alpha)=\hat{u} \cdot \hat{v} = \frac{\vec{u} \cdot \vec{v}}{|\vec{u}| \ |\vec{v}|}\]&#10;&#10;§png§600§TRUE§" title="TexMaths">
            <a:extLst>
              <a:ext uri="{FF2B5EF4-FFF2-40B4-BE49-F238E27FC236}">
                <a16:creationId xmlns:a16="http://schemas.microsoft.com/office/drawing/2014/main" id="{B009F4FD-A159-4064-90AD-33A81A07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79815" y="792000"/>
            <a:ext cx="8771760" cy="194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ector recto 3">
            <a:extLst>
              <a:ext uri="{FF2B5EF4-FFF2-40B4-BE49-F238E27FC236}">
                <a16:creationId xmlns:a16="http://schemas.microsoft.com/office/drawing/2014/main" id="{6971423A-DA5B-4BCA-A23F-01CEB00A7023}"/>
              </a:ext>
            </a:extLst>
          </p:cNvPr>
          <p:cNvSpPr/>
          <p:nvPr/>
        </p:nvSpPr>
        <p:spPr>
          <a:xfrm flipH="1">
            <a:off x="3767575" y="3600000"/>
            <a:ext cx="72000" cy="360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CB71DDCD-C0DF-4366-A54B-5D83B30BE916}"/>
              </a:ext>
            </a:extLst>
          </p:cNvPr>
          <p:cNvSpPr/>
          <p:nvPr/>
        </p:nvSpPr>
        <p:spPr>
          <a:xfrm>
            <a:off x="2399575" y="5040000"/>
            <a:ext cx="28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Conector recto 5">
            <a:extLst>
              <a:ext uri="{FF2B5EF4-FFF2-40B4-BE49-F238E27FC236}">
                <a16:creationId xmlns:a16="http://schemas.microsoft.com/office/drawing/2014/main" id="{1DEDD09A-3E54-4F85-85D2-B8AD465E490C}"/>
              </a:ext>
            </a:extLst>
          </p:cNvPr>
          <p:cNvSpPr/>
          <p:nvPr/>
        </p:nvSpPr>
        <p:spPr>
          <a:xfrm flipV="1">
            <a:off x="3839575" y="4320000"/>
            <a:ext cx="144000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E26CB691-03CB-44B9-AAE0-2F46DAA55C2D}"/>
              </a:ext>
            </a:extLst>
          </p:cNvPr>
          <p:cNvSpPr/>
          <p:nvPr/>
        </p:nvSpPr>
        <p:spPr>
          <a:xfrm flipV="1">
            <a:off x="3839575" y="3600000"/>
            <a:ext cx="72000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onector recto 7">
            <a:extLst>
              <a:ext uri="{FF2B5EF4-FFF2-40B4-BE49-F238E27FC236}">
                <a16:creationId xmlns:a16="http://schemas.microsoft.com/office/drawing/2014/main" id="{18384A56-614E-4F40-9FA0-D36B0F6F410F}"/>
              </a:ext>
            </a:extLst>
          </p:cNvPr>
          <p:cNvSpPr/>
          <p:nvPr/>
        </p:nvSpPr>
        <p:spPr>
          <a:xfrm>
            <a:off x="3839575" y="5040000"/>
            <a:ext cx="648000" cy="14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DD21BDD-856A-4BFD-8683-7203420A0D76}"/>
              </a:ext>
            </a:extLst>
          </p:cNvPr>
          <p:cNvSpPr/>
          <p:nvPr/>
        </p:nvSpPr>
        <p:spPr>
          <a:xfrm>
            <a:off x="3971694" y="4762440"/>
            <a:ext cx="312120" cy="907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8" h="2522">
                <a:moveTo>
                  <a:pt x="0" y="2522"/>
                </a:moveTo>
                <a:cubicBezTo>
                  <a:pt x="352" y="2096"/>
                  <a:pt x="819" y="1667"/>
                  <a:pt x="868" y="1075"/>
                </a:cubicBezTo>
                <a:lnTo>
                  <a:pt x="868" y="662"/>
                </a:lnTo>
                <a:lnTo>
                  <a:pt x="785" y="248"/>
                </a:lnTo>
                <a:lnTo>
                  <a:pt x="74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BE39A08-C0D8-462A-BCC9-6D655CBB9C10}"/>
              </a:ext>
            </a:extLst>
          </p:cNvPr>
          <p:cNvSpPr/>
          <p:nvPr/>
        </p:nvSpPr>
        <p:spPr>
          <a:xfrm>
            <a:off x="4075735" y="4196880"/>
            <a:ext cx="654480" cy="565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19" h="1571">
                <a:moveTo>
                  <a:pt x="0" y="0"/>
                </a:moveTo>
                <a:cubicBezTo>
                  <a:pt x="647" y="143"/>
                  <a:pt x="1220" y="547"/>
                  <a:pt x="1613" y="1075"/>
                </a:cubicBezTo>
                <a:lnTo>
                  <a:pt x="1819" y="1488"/>
                </a:lnTo>
                <a:lnTo>
                  <a:pt x="1819" y="1571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Imagen 10" descr="28§display§\alpha§png§600§TRUE§" title="TexMaths">
            <a:extLst>
              <a:ext uri="{FF2B5EF4-FFF2-40B4-BE49-F238E27FC236}">
                <a16:creationId xmlns:a16="http://schemas.microsoft.com/office/drawing/2014/main" id="{AA30B006-DAAC-4D8C-9F82-4D4858CD1B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18175" y="4176359"/>
            <a:ext cx="198720" cy="1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28§display§\beta§png§600§TRUE§" title="TexMaths">
            <a:extLst>
              <a:ext uri="{FF2B5EF4-FFF2-40B4-BE49-F238E27FC236}">
                <a16:creationId xmlns:a16="http://schemas.microsoft.com/office/drawing/2014/main" id="{BD8F231E-05B2-4FA4-9CA3-6BE82C243E6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39975" y="5140440"/>
            <a:ext cx="194400" cy="32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28§display§\begin{bmatrix}1\\2\end{bmatrix}§png§600§TRUE§" title="TexMaths">
            <a:extLst>
              <a:ext uri="{FF2B5EF4-FFF2-40B4-BE49-F238E27FC236}">
                <a16:creationId xmlns:a16="http://schemas.microsoft.com/office/drawing/2014/main" id="{ED6873C7-08FB-45E2-83D8-BEB4189FDE8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614655" y="3113280"/>
            <a:ext cx="37692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 descr="28§display§\begin{bmatrix}1\\-2\end{bmatrix}§png§600§TRUE§" title="TexMaths">
            <a:extLst>
              <a:ext uri="{FF2B5EF4-FFF2-40B4-BE49-F238E27FC236}">
                <a16:creationId xmlns:a16="http://schemas.microsoft.com/office/drawing/2014/main" id="{128EF046-6DA9-4FDD-857E-0CFB95F33BC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614655" y="5904000"/>
            <a:ext cx="64800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 descr="28§display§\begin{bmatrix}2\\1\end{bmatrix}§png§600§TRUE§" title="TexMaths">
            <a:extLst>
              <a:ext uri="{FF2B5EF4-FFF2-40B4-BE49-F238E27FC236}">
                <a16:creationId xmlns:a16="http://schemas.microsoft.com/office/drawing/2014/main" id="{8F544EA3-2333-4419-856E-9BE309F22DAF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351934" y="3888001"/>
            <a:ext cx="376920" cy="84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28§latex§Ejemplo:\\&#10;$\cos(\alpha)=\frac{\begin{bmatrix}1\\2\end{bmatrix}\cdot\begin{bmatrix}2\\1\end{bmatrix}}&#10;{\left|\begin{bmatrix}1\\2\end{bmatrix}\right|\cdot\left|\begin{bmatrix}2\\1\end{bmatrix}\right|}$\\&#10;$=\frac{(1)(2)+(2)(1)}{\sqrt{(1)(1)+(2)(2)}\sqrt{(2)(2)+(1)(1)}}=\frac{4}{5}$\\&#10;Ejercicio:\\&#10;Encuentre $\cos(\beta)$§png§600§TRUE§" title="TexMaths">
            <a:extLst>
              <a:ext uri="{FF2B5EF4-FFF2-40B4-BE49-F238E27FC236}">
                <a16:creationId xmlns:a16="http://schemas.microsoft.com/office/drawing/2014/main" id="{1DC55B78-92EC-4D9C-8B5B-46B4FA95973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359935" y="3270961"/>
            <a:ext cx="4995720" cy="364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Distancia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  <a:p>
                <a:endParaRPr lang="es-CO" sz="1984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844275" y="3927730"/>
            <a:ext cx="3299819" cy="2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144094" y="2357173"/>
            <a:ext cx="1293231" cy="3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/>
              <p:nvPr/>
            </p:nvSpPr>
            <p:spPr>
              <a:xfrm>
                <a:off x="5827306" y="4463424"/>
                <a:ext cx="7625101" cy="145616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Ángulo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(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06" y="4463424"/>
                <a:ext cx="7625101" cy="1456168"/>
              </a:xfrm>
              <a:prstGeom prst="rect">
                <a:avLst/>
              </a:prstGeom>
              <a:blipFill>
                <a:blip r:embed="rId9"/>
                <a:stretch>
                  <a:fillRect t="-4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E42519-07E2-2BD6-D44E-FF4EC7412D2E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>
            <a:off x="5844275" y="4146478"/>
            <a:ext cx="3795582" cy="3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Vector unitario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blipFill>
                <a:blip r:embed="rId10"/>
                <a:stretch>
                  <a:fillRect l="-924" t="-21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545437" y="4656009"/>
            <a:ext cx="360854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09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03139-0E4E-4710-A865-997E8800F5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Perpendicular y paralelo</a:t>
            </a:r>
          </a:p>
        </p:txBody>
      </p:sp>
      <p:pic>
        <p:nvPicPr>
          <p:cNvPr id="3" name="Imagen 2" descr="28§latex§Definici\'on:\\&#10;Dos vectores $\vec{u}, \vec{v} \in \Re^n$ son \underline{ortogonales} o \underline{perpendiculares} si \\&#10;\[\vec{u} \cdot \vec{v}=0\]&#10;&#10;Recordemos:\\&#10;Dos vectores $\vec{u}, \vec{v} \in \Re^n$ son \underline{paralelos} si \\&#10;\[\vec{u} = c\vec{v}, \text{ para alg\'un }c \in \Re \]&#10;&#10;Ejercicio:\\&#10;Determine cuales vectores son paralelos u ortogonales.\\&#10;$\vec{v}_1=\begin{bmatrix}3\\6\end{bmatrix}, &#10;\vec{v}_2=\begin{bmatrix}-2\\1\end{bmatrix}, &#10;\vec{v}_3=\begin{bmatrix}5\\10\end{bmatrix}, &#10;\vec{v}_4=\begin{bmatrix}1\\1\end{bmatrix}, &#10;\vec{v}_5=\begin{bmatrix}-4\\-8\end{bmatrix}$\\&#10;Luego grafique los vectores y compare los resultados obtenidos.&#10;§png§600§TRUE§" title="TexMaths">
            <a:extLst>
              <a:ext uri="{FF2B5EF4-FFF2-40B4-BE49-F238E27FC236}">
                <a16:creationId xmlns:a16="http://schemas.microsoft.com/office/drawing/2014/main" id="{28E3C1D6-9E18-4640-95BB-EAC0ED49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9895" y="1352160"/>
            <a:ext cx="9690840" cy="5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5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Distancia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  <a:p>
                <a:endParaRPr lang="es-CO" sz="1984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844275" y="3927730"/>
            <a:ext cx="3299819" cy="2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144094" y="2357173"/>
            <a:ext cx="1293231" cy="3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/>
              <p:nvPr/>
            </p:nvSpPr>
            <p:spPr>
              <a:xfrm>
                <a:off x="5827306" y="4463424"/>
                <a:ext cx="7625101" cy="145616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Ángulo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(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06" y="4463424"/>
                <a:ext cx="7625101" cy="1456168"/>
              </a:xfrm>
              <a:prstGeom prst="rect">
                <a:avLst/>
              </a:prstGeom>
              <a:blipFill>
                <a:blip r:embed="rId9"/>
                <a:stretch>
                  <a:fillRect t="-4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E42519-07E2-2BD6-D44E-FF4EC7412D2E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>
            <a:off x="5844275" y="4146478"/>
            <a:ext cx="3795582" cy="3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Vector unitario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98" y="4861630"/>
                <a:ext cx="3944477" cy="1130566"/>
              </a:xfrm>
              <a:prstGeom prst="rect">
                <a:avLst/>
              </a:prstGeom>
              <a:blipFill>
                <a:blip r:embed="rId10"/>
                <a:stretch>
                  <a:fillRect l="-924" t="-21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545437" y="4656009"/>
            <a:ext cx="360854" cy="2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/>
              <p:nvPr/>
            </p:nvSpPr>
            <p:spPr>
              <a:xfrm>
                <a:off x="5017681" y="6109899"/>
                <a:ext cx="7080464" cy="1384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984" dirty="0"/>
                  <a:t> son </a:t>
                </a:r>
                <a:r>
                  <a:rPr lang="es-MX" sz="1984" b="1" dirty="0"/>
                  <a:t>ortogonales</a:t>
                </a:r>
                <a:r>
                  <a:rPr lang="es-MX" sz="1984" dirty="0"/>
                  <a:t> si </a:t>
                </a:r>
                <a14:m>
                  <m:oMath xmlns:m="http://schemas.openxmlformats.org/officeDocument/2006/math">
                    <m:r>
                      <a:rPr lang="es-MX" sz="1984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MX" sz="1984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984" dirty="0"/>
                  <a:t>0, </a:t>
                </a:r>
              </a:p>
              <a:p>
                <a:pPr algn="ctr"/>
                <a:r>
                  <a:rPr lang="es-MX" sz="1984" dirty="0"/>
                  <a:t>i.e. los vectores son perpendiculares</a:t>
                </a:r>
              </a:p>
              <a:p>
                <a14:m>
                  <m:oMath xmlns:m="http://schemas.openxmlformats.org/officeDocument/2006/math">
                    <m:r>
                      <a:rPr lang="es-MX" sz="1984" i="1">
                        <a:latin typeface="Cambria Math" panose="02040503050406030204" pitchFamily="18" charset="0"/>
                      </a:rPr>
                      <m:t>𝑂𝑟𝑡</m:t>
                    </m:r>
                    <m:r>
                      <a:rPr lang="es-MX" sz="1984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𝑉𝑒𝑟𝑑𝑎𝑑𝑒𝑟𝑜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sz="1984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𝐹𝑎𝑙𝑠𝑜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sz="1984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CO" sz="1984" dirty="0"/>
                  <a:t>    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𝑂𝑟𝑡</m:t>
                    </m:r>
                    <m:d>
                      <m:dPr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𝐹𝑎𝑙𝑠𝑜</m:t>
                    </m:r>
                  </m:oMath>
                </a14:m>
                <a:endParaRPr lang="es-CO" sz="1984" dirty="0"/>
              </a:p>
            </p:txBody>
          </p:sp>
        </mc:Choice>
        <mc:Fallback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81" y="6109899"/>
                <a:ext cx="7080464" cy="1384097"/>
              </a:xfrm>
              <a:prstGeom prst="rect">
                <a:avLst/>
              </a:prstGeom>
              <a:blipFill>
                <a:blip r:embed="rId11"/>
                <a:stretch>
                  <a:fillRect t="-4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2540D2B3-88A0-974E-1A96-8B0311626A87}"/>
              </a:ext>
            </a:extLst>
          </p:cNvPr>
          <p:cNvCxnSpPr>
            <a:stCxn id="64" idx="2"/>
            <a:endCxn id="114" idx="0"/>
          </p:cNvCxnSpPr>
          <p:nvPr/>
        </p:nvCxnSpPr>
        <p:spPr>
          <a:xfrm flipH="1">
            <a:off x="8557913" y="5919592"/>
            <a:ext cx="1081944" cy="19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46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A2B1-801C-4066-8B1F-7489E2C4D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Proyección</a:t>
            </a:r>
          </a:p>
        </p:txBody>
      </p:sp>
      <p:sp>
        <p:nvSpPr>
          <p:cNvPr id="3" name="Conector recto 2">
            <a:extLst>
              <a:ext uri="{FF2B5EF4-FFF2-40B4-BE49-F238E27FC236}">
                <a16:creationId xmlns:a16="http://schemas.microsoft.com/office/drawing/2014/main" id="{6B94A730-B3D0-439D-A7EF-FF5C33688A49}"/>
              </a:ext>
            </a:extLst>
          </p:cNvPr>
          <p:cNvSpPr/>
          <p:nvPr/>
        </p:nvSpPr>
        <p:spPr>
          <a:xfrm flipV="1">
            <a:off x="2687575" y="3888000"/>
            <a:ext cx="3240001" cy="165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Conector recto 3">
            <a:extLst>
              <a:ext uri="{FF2B5EF4-FFF2-40B4-BE49-F238E27FC236}">
                <a16:creationId xmlns:a16="http://schemas.microsoft.com/office/drawing/2014/main" id="{7B5078A3-1C13-4974-866F-E906293A6E3A}"/>
              </a:ext>
            </a:extLst>
          </p:cNvPr>
          <p:cNvSpPr/>
          <p:nvPr/>
        </p:nvSpPr>
        <p:spPr>
          <a:xfrm flipV="1">
            <a:off x="2687575" y="3384000"/>
            <a:ext cx="576001" cy="21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onector recto 4">
            <a:extLst>
              <a:ext uri="{FF2B5EF4-FFF2-40B4-BE49-F238E27FC236}">
                <a16:creationId xmlns:a16="http://schemas.microsoft.com/office/drawing/2014/main" id="{8EF4E856-17B1-4B21-B82E-6B41B3039FDB}"/>
              </a:ext>
            </a:extLst>
          </p:cNvPr>
          <p:cNvSpPr/>
          <p:nvPr/>
        </p:nvSpPr>
        <p:spPr>
          <a:xfrm>
            <a:off x="3263575" y="3456000"/>
            <a:ext cx="792000" cy="144000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720000" sp="100000"/>
              <a:ds d="720000" sp="100000"/>
              <a:ds d="575433" sp="100000"/>
            </a:custDash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Imagen 5" descr="28§display§\vec{u}§png§600§TRUE§" title="TexMaths">
            <a:extLst>
              <a:ext uri="{FF2B5EF4-FFF2-40B4-BE49-F238E27FC236}">
                <a16:creationId xmlns:a16="http://schemas.microsoft.com/office/drawing/2014/main" id="{BC00AE9C-7B93-4372-A5B3-D561982403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93855" y="3253679"/>
            <a:ext cx="207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28§display§\vec{v}§png§600§TRUE§" title="TexMaths">
            <a:extLst>
              <a:ext uri="{FF2B5EF4-FFF2-40B4-BE49-F238E27FC236}">
                <a16:creationId xmlns:a16="http://schemas.microsoft.com/office/drawing/2014/main" id="{2FF67F11-A23B-48F5-B347-E8C2BA8857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8215" y="3794399"/>
            <a:ext cx="198720" cy="25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28§display§\text{proy}_{\vec{v}}\vec{u}§png§600§TRUE§" title="TexMaths">
            <a:extLst>
              <a:ext uri="{FF2B5EF4-FFF2-40B4-BE49-F238E27FC236}">
                <a16:creationId xmlns:a16="http://schemas.microsoft.com/office/drawing/2014/main" id="{C67E9DFD-6B92-44B6-A372-304BE265971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082215" y="4910759"/>
            <a:ext cx="1058400" cy="3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28§latex§Definici\'on:\\&#10;Sean $\vec{u}, \vec{v} \in  \Re^n$ y\\&#10;$\alpha$ el \'angulo  entre $\vec{u}, \vec{v}$.\\&#10;&#10;La \underline{proyecci\'on} de $\vec{u}$\\&#10;sobre $\vec{v}$ est\'a dada por:\\ \\&#10;$\text{proy}_{\vec{v}}\vec{u}=|\vec{u}|\cos(\alpha)\hat{v}$\\&#10;$\text{proy}_{\vec{v}}\vec{u}=\frac{\vec{u} \cdot \vec{v}}{\vec{v} \cdot \vec{v}}\vec{v}$\\&#10;§png§600§TRUE§" title="TexMaths">
            <a:extLst>
              <a:ext uri="{FF2B5EF4-FFF2-40B4-BE49-F238E27FC236}">
                <a16:creationId xmlns:a16="http://schemas.microsoft.com/office/drawing/2014/main" id="{213A58F8-996D-46C9-B18B-23057D07950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693656" y="2050019"/>
            <a:ext cx="3446280" cy="374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ector recto 9">
            <a:extLst>
              <a:ext uri="{FF2B5EF4-FFF2-40B4-BE49-F238E27FC236}">
                <a16:creationId xmlns:a16="http://schemas.microsoft.com/office/drawing/2014/main" id="{A508A460-4A9F-433A-A658-6244CEDA711A}"/>
              </a:ext>
            </a:extLst>
          </p:cNvPr>
          <p:cNvSpPr/>
          <p:nvPr/>
        </p:nvSpPr>
        <p:spPr>
          <a:xfrm flipV="1">
            <a:off x="2759575" y="4910760"/>
            <a:ext cx="1322640" cy="7052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D1BB6B5-F945-4377-B68D-0DC3CE4DEF63}"/>
              </a:ext>
            </a:extLst>
          </p:cNvPr>
          <p:cNvSpPr/>
          <p:nvPr/>
        </p:nvSpPr>
        <p:spPr>
          <a:xfrm>
            <a:off x="2379055" y="5030280"/>
            <a:ext cx="937080" cy="758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4" h="2108">
                <a:moveTo>
                  <a:pt x="0" y="0"/>
                </a:moveTo>
                <a:cubicBezTo>
                  <a:pt x="805" y="166"/>
                  <a:pt x="1664" y="563"/>
                  <a:pt x="2067" y="1323"/>
                </a:cubicBezTo>
                <a:lnTo>
                  <a:pt x="2315" y="1736"/>
                </a:lnTo>
                <a:lnTo>
                  <a:pt x="2604" y="210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s-CO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2" name="Imagen 11" descr="28§display§\alpha§png§600§TRUE§" title="TexMaths">
            <a:extLst>
              <a:ext uri="{FF2B5EF4-FFF2-40B4-BE49-F238E27FC236}">
                <a16:creationId xmlns:a16="http://schemas.microsoft.com/office/drawing/2014/main" id="{F84F9B32-6587-45AD-82ED-C5D63A97D0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36975" y="5046120"/>
            <a:ext cx="198720" cy="16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10C1338A-A650-35DA-85A2-7E2E5637E066}"/>
              </a:ext>
            </a:extLst>
          </p:cNvPr>
          <p:cNvSpPr/>
          <p:nvPr/>
        </p:nvSpPr>
        <p:spPr>
          <a:xfrm>
            <a:off x="33367" y="-84956"/>
            <a:ext cx="4738498" cy="3502871"/>
          </a:xfrm>
          <a:custGeom>
            <a:avLst/>
            <a:gdLst>
              <a:gd name="connsiteX0" fmla="*/ 0 w 4738498"/>
              <a:gd name="connsiteY0" fmla="*/ 0 h 3502871"/>
              <a:gd name="connsiteX1" fmla="*/ 450157 w 4738498"/>
              <a:gd name="connsiteY1" fmla="*/ 0 h 3502871"/>
              <a:gd name="connsiteX2" fmla="*/ 995085 w 4738498"/>
              <a:gd name="connsiteY2" fmla="*/ 0 h 3502871"/>
              <a:gd name="connsiteX3" fmla="*/ 1682167 w 4738498"/>
              <a:gd name="connsiteY3" fmla="*/ 0 h 3502871"/>
              <a:gd name="connsiteX4" fmla="*/ 2227094 w 4738498"/>
              <a:gd name="connsiteY4" fmla="*/ 0 h 3502871"/>
              <a:gd name="connsiteX5" fmla="*/ 2914176 w 4738498"/>
              <a:gd name="connsiteY5" fmla="*/ 0 h 3502871"/>
              <a:gd name="connsiteX6" fmla="*/ 3553874 w 4738498"/>
              <a:gd name="connsiteY6" fmla="*/ 0 h 3502871"/>
              <a:gd name="connsiteX7" fmla="*/ 4004031 w 4738498"/>
              <a:gd name="connsiteY7" fmla="*/ 0 h 3502871"/>
              <a:gd name="connsiteX8" fmla="*/ 4738498 w 4738498"/>
              <a:gd name="connsiteY8" fmla="*/ 0 h 3502871"/>
              <a:gd name="connsiteX9" fmla="*/ 4738498 w 4738498"/>
              <a:gd name="connsiteY9" fmla="*/ 548783 h 3502871"/>
              <a:gd name="connsiteX10" fmla="*/ 4738498 w 4738498"/>
              <a:gd name="connsiteY10" fmla="*/ 1202652 h 3502871"/>
              <a:gd name="connsiteX11" fmla="*/ 4738498 w 4738498"/>
              <a:gd name="connsiteY11" fmla="*/ 1751435 h 3502871"/>
              <a:gd name="connsiteX12" fmla="*/ 4738498 w 4738498"/>
              <a:gd name="connsiteY12" fmla="*/ 2265190 h 3502871"/>
              <a:gd name="connsiteX13" fmla="*/ 4738498 w 4738498"/>
              <a:gd name="connsiteY13" fmla="*/ 2849002 h 3502871"/>
              <a:gd name="connsiteX14" fmla="*/ 4738498 w 4738498"/>
              <a:gd name="connsiteY14" fmla="*/ 3502871 h 3502871"/>
              <a:gd name="connsiteX15" fmla="*/ 4146186 w 4738498"/>
              <a:gd name="connsiteY15" fmla="*/ 3502871 h 3502871"/>
              <a:gd name="connsiteX16" fmla="*/ 3696028 w 4738498"/>
              <a:gd name="connsiteY16" fmla="*/ 3502871 h 3502871"/>
              <a:gd name="connsiteX17" fmla="*/ 3151101 w 4738498"/>
              <a:gd name="connsiteY17" fmla="*/ 3502871 h 3502871"/>
              <a:gd name="connsiteX18" fmla="*/ 2606174 w 4738498"/>
              <a:gd name="connsiteY18" fmla="*/ 3502871 h 3502871"/>
              <a:gd name="connsiteX19" fmla="*/ 2108632 w 4738498"/>
              <a:gd name="connsiteY19" fmla="*/ 3502871 h 3502871"/>
              <a:gd name="connsiteX20" fmla="*/ 1563704 w 4738498"/>
              <a:gd name="connsiteY20" fmla="*/ 3502871 h 3502871"/>
              <a:gd name="connsiteX21" fmla="*/ 971392 w 4738498"/>
              <a:gd name="connsiteY21" fmla="*/ 3502871 h 3502871"/>
              <a:gd name="connsiteX22" fmla="*/ 521235 w 4738498"/>
              <a:gd name="connsiteY22" fmla="*/ 3502871 h 3502871"/>
              <a:gd name="connsiteX23" fmla="*/ 0 w 4738498"/>
              <a:gd name="connsiteY23" fmla="*/ 3502871 h 3502871"/>
              <a:gd name="connsiteX24" fmla="*/ 0 w 4738498"/>
              <a:gd name="connsiteY24" fmla="*/ 2849002 h 3502871"/>
              <a:gd name="connsiteX25" fmla="*/ 0 w 4738498"/>
              <a:gd name="connsiteY25" fmla="*/ 2195132 h 3502871"/>
              <a:gd name="connsiteX26" fmla="*/ 0 w 4738498"/>
              <a:gd name="connsiteY26" fmla="*/ 1681378 h 3502871"/>
              <a:gd name="connsiteX27" fmla="*/ 0 w 4738498"/>
              <a:gd name="connsiteY27" fmla="*/ 1062538 h 3502871"/>
              <a:gd name="connsiteX28" fmla="*/ 0 w 4738498"/>
              <a:gd name="connsiteY28" fmla="*/ 513754 h 3502871"/>
              <a:gd name="connsiteX29" fmla="*/ 0 w 4738498"/>
              <a:gd name="connsiteY29" fmla="*/ 0 h 350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38498" h="3502871" fill="none" extrusionOk="0">
                <a:moveTo>
                  <a:pt x="0" y="0"/>
                </a:moveTo>
                <a:cubicBezTo>
                  <a:pt x="204015" y="-30537"/>
                  <a:pt x="283194" y="3491"/>
                  <a:pt x="450157" y="0"/>
                </a:cubicBezTo>
                <a:cubicBezTo>
                  <a:pt x="617120" y="-3491"/>
                  <a:pt x="793274" y="62262"/>
                  <a:pt x="995085" y="0"/>
                </a:cubicBezTo>
                <a:cubicBezTo>
                  <a:pt x="1196896" y="-62262"/>
                  <a:pt x="1536203" y="62046"/>
                  <a:pt x="1682167" y="0"/>
                </a:cubicBezTo>
                <a:cubicBezTo>
                  <a:pt x="1828131" y="-62046"/>
                  <a:pt x="2015566" y="44714"/>
                  <a:pt x="2227094" y="0"/>
                </a:cubicBezTo>
                <a:cubicBezTo>
                  <a:pt x="2438622" y="-44714"/>
                  <a:pt x="2716434" y="33810"/>
                  <a:pt x="2914176" y="0"/>
                </a:cubicBezTo>
                <a:cubicBezTo>
                  <a:pt x="3111918" y="-33810"/>
                  <a:pt x="3397169" y="37555"/>
                  <a:pt x="3553874" y="0"/>
                </a:cubicBezTo>
                <a:cubicBezTo>
                  <a:pt x="3710579" y="-37555"/>
                  <a:pt x="3809996" y="25238"/>
                  <a:pt x="4004031" y="0"/>
                </a:cubicBezTo>
                <a:cubicBezTo>
                  <a:pt x="4198066" y="-25238"/>
                  <a:pt x="4567176" y="67659"/>
                  <a:pt x="4738498" y="0"/>
                </a:cubicBezTo>
                <a:cubicBezTo>
                  <a:pt x="4786000" y="132355"/>
                  <a:pt x="4673077" y="433499"/>
                  <a:pt x="4738498" y="548783"/>
                </a:cubicBezTo>
                <a:cubicBezTo>
                  <a:pt x="4803919" y="664067"/>
                  <a:pt x="4666038" y="957439"/>
                  <a:pt x="4738498" y="1202652"/>
                </a:cubicBezTo>
                <a:cubicBezTo>
                  <a:pt x="4810958" y="1447865"/>
                  <a:pt x="4672915" y="1480716"/>
                  <a:pt x="4738498" y="1751435"/>
                </a:cubicBezTo>
                <a:cubicBezTo>
                  <a:pt x="4804081" y="2022154"/>
                  <a:pt x="4689844" y="2070551"/>
                  <a:pt x="4738498" y="2265190"/>
                </a:cubicBezTo>
                <a:cubicBezTo>
                  <a:pt x="4787152" y="2459830"/>
                  <a:pt x="4670641" y="2649666"/>
                  <a:pt x="4738498" y="2849002"/>
                </a:cubicBezTo>
                <a:cubicBezTo>
                  <a:pt x="4806355" y="3048338"/>
                  <a:pt x="4729322" y="3212277"/>
                  <a:pt x="4738498" y="3502871"/>
                </a:cubicBezTo>
                <a:cubicBezTo>
                  <a:pt x="4478152" y="3526576"/>
                  <a:pt x="4342256" y="3450287"/>
                  <a:pt x="4146186" y="3502871"/>
                </a:cubicBezTo>
                <a:cubicBezTo>
                  <a:pt x="3950116" y="3555455"/>
                  <a:pt x="3873130" y="3470201"/>
                  <a:pt x="3696028" y="3502871"/>
                </a:cubicBezTo>
                <a:cubicBezTo>
                  <a:pt x="3518926" y="3535541"/>
                  <a:pt x="3260914" y="3489590"/>
                  <a:pt x="3151101" y="3502871"/>
                </a:cubicBezTo>
                <a:cubicBezTo>
                  <a:pt x="3041288" y="3516152"/>
                  <a:pt x="2718428" y="3471815"/>
                  <a:pt x="2606174" y="3502871"/>
                </a:cubicBezTo>
                <a:cubicBezTo>
                  <a:pt x="2493920" y="3533927"/>
                  <a:pt x="2291074" y="3456066"/>
                  <a:pt x="2108632" y="3502871"/>
                </a:cubicBezTo>
                <a:cubicBezTo>
                  <a:pt x="1926190" y="3549676"/>
                  <a:pt x="1712503" y="3477356"/>
                  <a:pt x="1563704" y="3502871"/>
                </a:cubicBezTo>
                <a:cubicBezTo>
                  <a:pt x="1414905" y="3528386"/>
                  <a:pt x="1183553" y="3464291"/>
                  <a:pt x="971392" y="3502871"/>
                </a:cubicBezTo>
                <a:cubicBezTo>
                  <a:pt x="759231" y="3541451"/>
                  <a:pt x="617611" y="3452640"/>
                  <a:pt x="521235" y="3502871"/>
                </a:cubicBezTo>
                <a:cubicBezTo>
                  <a:pt x="424859" y="3553102"/>
                  <a:pt x="149221" y="3444462"/>
                  <a:pt x="0" y="3502871"/>
                </a:cubicBezTo>
                <a:cubicBezTo>
                  <a:pt x="-52680" y="3287096"/>
                  <a:pt x="51369" y="2994900"/>
                  <a:pt x="0" y="2849002"/>
                </a:cubicBezTo>
                <a:cubicBezTo>
                  <a:pt x="-51369" y="2703104"/>
                  <a:pt x="25149" y="2464752"/>
                  <a:pt x="0" y="2195132"/>
                </a:cubicBezTo>
                <a:cubicBezTo>
                  <a:pt x="-25149" y="1925512"/>
                  <a:pt x="14269" y="1838967"/>
                  <a:pt x="0" y="1681378"/>
                </a:cubicBezTo>
                <a:cubicBezTo>
                  <a:pt x="-14269" y="1523789"/>
                  <a:pt x="38115" y="1266477"/>
                  <a:pt x="0" y="1062538"/>
                </a:cubicBezTo>
                <a:cubicBezTo>
                  <a:pt x="-38115" y="858599"/>
                  <a:pt x="55011" y="691427"/>
                  <a:pt x="0" y="513754"/>
                </a:cubicBezTo>
                <a:cubicBezTo>
                  <a:pt x="-55011" y="336081"/>
                  <a:pt x="58296" y="242158"/>
                  <a:pt x="0" y="0"/>
                </a:cubicBezTo>
                <a:close/>
              </a:path>
              <a:path w="4738498" h="3502871" stroke="0" extrusionOk="0">
                <a:moveTo>
                  <a:pt x="0" y="0"/>
                </a:moveTo>
                <a:cubicBezTo>
                  <a:pt x="285825" y="-54123"/>
                  <a:pt x="415849" y="53189"/>
                  <a:pt x="639697" y="0"/>
                </a:cubicBezTo>
                <a:cubicBezTo>
                  <a:pt x="863545" y="-53189"/>
                  <a:pt x="1034759" y="35464"/>
                  <a:pt x="1232009" y="0"/>
                </a:cubicBezTo>
                <a:cubicBezTo>
                  <a:pt x="1429259" y="-35464"/>
                  <a:pt x="1609766" y="55197"/>
                  <a:pt x="1919092" y="0"/>
                </a:cubicBezTo>
                <a:cubicBezTo>
                  <a:pt x="2228418" y="-55197"/>
                  <a:pt x="2364629" y="13490"/>
                  <a:pt x="2558789" y="0"/>
                </a:cubicBezTo>
                <a:cubicBezTo>
                  <a:pt x="2752949" y="-13490"/>
                  <a:pt x="2877759" y="48368"/>
                  <a:pt x="3103716" y="0"/>
                </a:cubicBezTo>
                <a:cubicBezTo>
                  <a:pt x="3329673" y="-48368"/>
                  <a:pt x="3458588" y="41134"/>
                  <a:pt x="3743413" y="0"/>
                </a:cubicBezTo>
                <a:cubicBezTo>
                  <a:pt x="4028238" y="-41134"/>
                  <a:pt x="4471184" y="24209"/>
                  <a:pt x="4738498" y="0"/>
                </a:cubicBezTo>
                <a:cubicBezTo>
                  <a:pt x="4750512" y="244804"/>
                  <a:pt x="4725559" y="432690"/>
                  <a:pt x="4738498" y="583812"/>
                </a:cubicBezTo>
                <a:cubicBezTo>
                  <a:pt x="4751437" y="734934"/>
                  <a:pt x="4678721" y="938866"/>
                  <a:pt x="4738498" y="1097566"/>
                </a:cubicBezTo>
                <a:cubicBezTo>
                  <a:pt x="4798275" y="1256266"/>
                  <a:pt x="4731913" y="1405924"/>
                  <a:pt x="4738498" y="1611321"/>
                </a:cubicBezTo>
                <a:cubicBezTo>
                  <a:pt x="4745083" y="1816719"/>
                  <a:pt x="4727724" y="2015436"/>
                  <a:pt x="4738498" y="2230161"/>
                </a:cubicBezTo>
                <a:cubicBezTo>
                  <a:pt x="4749272" y="2444886"/>
                  <a:pt x="4719360" y="2494521"/>
                  <a:pt x="4738498" y="2743916"/>
                </a:cubicBezTo>
                <a:cubicBezTo>
                  <a:pt x="4757636" y="2993312"/>
                  <a:pt x="4680458" y="3234331"/>
                  <a:pt x="4738498" y="3502871"/>
                </a:cubicBezTo>
                <a:cubicBezTo>
                  <a:pt x="4579788" y="3549671"/>
                  <a:pt x="4371949" y="3487513"/>
                  <a:pt x="4240956" y="3502871"/>
                </a:cubicBezTo>
                <a:cubicBezTo>
                  <a:pt x="4109963" y="3518229"/>
                  <a:pt x="3871466" y="3428838"/>
                  <a:pt x="3553874" y="3502871"/>
                </a:cubicBezTo>
                <a:cubicBezTo>
                  <a:pt x="3236282" y="3576904"/>
                  <a:pt x="3173185" y="3499430"/>
                  <a:pt x="3008946" y="3502871"/>
                </a:cubicBezTo>
                <a:cubicBezTo>
                  <a:pt x="2844707" y="3506312"/>
                  <a:pt x="2764796" y="3482168"/>
                  <a:pt x="2558789" y="3502871"/>
                </a:cubicBezTo>
                <a:cubicBezTo>
                  <a:pt x="2352782" y="3523574"/>
                  <a:pt x="2261759" y="3470875"/>
                  <a:pt x="2108632" y="3502871"/>
                </a:cubicBezTo>
                <a:cubicBezTo>
                  <a:pt x="1955505" y="3534867"/>
                  <a:pt x="1684427" y="3502415"/>
                  <a:pt x="1468934" y="3502871"/>
                </a:cubicBezTo>
                <a:cubicBezTo>
                  <a:pt x="1253441" y="3503327"/>
                  <a:pt x="1111429" y="3428465"/>
                  <a:pt x="829237" y="3502871"/>
                </a:cubicBezTo>
                <a:cubicBezTo>
                  <a:pt x="547045" y="3577277"/>
                  <a:pt x="357110" y="3429478"/>
                  <a:pt x="0" y="3502871"/>
                </a:cubicBezTo>
                <a:cubicBezTo>
                  <a:pt x="-46450" y="3284233"/>
                  <a:pt x="59349" y="3181851"/>
                  <a:pt x="0" y="2989117"/>
                </a:cubicBezTo>
                <a:cubicBezTo>
                  <a:pt x="-59349" y="2796383"/>
                  <a:pt x="38831" y="2554183"/>
                  <a:pt x="0" y="2370276"/>
                </a:cubicBezTo>
                <a:cubicBezTo>
                  <a:pt x="-38831" y="2186369"/>
                  <a:pt x="44746" y="2011151"/>
                  <a:pt x="0" y="1786464"/>
                </a:cubicBezTo>
                <a:cubicBezTo>
                  <a:pt x="-44746" y="1561777"/>
                  <a:pt x="25739" y="1399990"/>
                  <a:pt x="0" y="1272710"/>
                </a:cubicBezTo>
                <a:cubicBezTo>
                  <a:pt x="-25739" y="1145430"/>
                  <a:pt x="51421" y="949015"/>
                  <a:pt x="0" y="653869"/>
                </a:cubicBezTo>
                <a:cubicBezTo>
                  <a:pt x="-51421" y="358723"/>
                  <a:pt x="63203" y="24051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984">
              <a:solidFill>
                <a:srgbClr val="FFFF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CFB037-9DB6-8283-D515-CE0BA78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7" y="314276"/>
            <a:ext cx="3810533" cy="1461188"/>
          </a:xfrm>
        </p:spPr>
        <p:txBody>
          <a:bodyPr/>
          <a:lstStyle/>
          <a:p>
            <a:r>
              <a:rPr lang="es-MX" dirty="0"/>
              <a:t>Operaciones entre vectores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/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dirty="0"/>
                  <a:t>Escalar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sz="1984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s-MX" sz="1984" dirty="0"/>
                  <a:t> </a:t>
                </a:r>
                <a:r>
                  <a:rPr lang="es-MX" sz="1984" b="1" dirty="0"/>
                  <a:t>por</a:t>
                </a:r>
                <a:r>
                  <a:rPr lang="es-MX" sz="1984" dirty="0"/>
                  <a:t>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A3EECB8-8EA1-3EA2-7A3A-0384C0D56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" y="32896"/>
                <a:ext cx="3583930" cy="987450"/>
              </a:xfrm>
              <a:prstGeom prst="rect">
                <a:avLst/>
              </a:prstGeom>
              <a:blipFill>
                <a:blip r:embed="rId2"/>
                <a:stretch>
                  <a:fillRect l="-1186" t="-18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/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Suma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85E155-8640-73BE-D73E-EA711C88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" y="1147699"/>
                <a:ext cx="4087593" cy="913199"/>
              </a:xfrm>
              <a:prstGeom prst="rect">
                <a:avLst/>
              </a:prstGeom>
              <a:blipFill>
                <a:blip r:embed="rId3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/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Opuesto</a:t>
                </a:r>
                <a:r>
                  <a:rPr lang="es-MX" sz="1984" dirty="0"/>
                  <a:t> del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1984" dirty="0"/>
                  <a:t>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(−1)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−1(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64960D-6FB3-3D50-0FDA-3396771C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24" y="33754"/>
                <a:ext cx="4762329" cy="987450"/>
              </a:xfrm>
              <a:prstGeom prst="rect">
                <a:avLst/>
              </a:prstGeom>
              <a:blipFill>
                <a:blip r:embed="rId4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6D0A07E-16AD-A04C-62E3-2062F9786E2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28710" y="526621"/>
            <a:ext cx="5003114" cy="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/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Resta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F04B16-8AAC-8894-4E6F-759F0FD6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74" y="1445064"/>
                <a:ext cx="5755102" cy="912109"/>
              </a:xfrm>
              <a:prstGeom prst="rect">
                <a:avLst/>
              </a:prstGeom>
              <a:blipFill>
                <a:blip r:embed="rId5"/>
                <a:stretch>
                  <a:fillRect t="-6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111F6D-0942-A645-9FB7-339DAD5DA5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132059" y="1604299"/>
            <a:ext cx="3427715" cy="29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E78DC14-AC5C-6B9A-5A2D-94316AA1A36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10437325" y="1021204"/>
            <a:ext cx="575664" cy="42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/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Producto Punto</a:t>
                </a:r>
                <a:r>
                  <a:rPr lang="es-MX" sz="1984" dirty="0"/>
                  <a:t> de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E9B6A-D177-BEFB-915E-AEE21EDD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" y="2196262"/>
                <a:ext cx="4575676" cy="904991"/>
              </a:xfrm>
              <a:prstGeom prst="rect">
                <a:avLst/>
              </a:prstGeom>
              <a:blipFill>
                <a:blip r:embed="rId6"/>
                <a:stretch>
                  <a:fillRect l="-665" t="-6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/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Magnitud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b="1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E6C9118-E399-B2F4-CA55-DB42AB6E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3" y="3636947"/>
                <a:ext cx="5875968" cy="1019062"/>
              </a:xfrm>
              <a:prstGeom prst="rect">
                <a:avLst/>
              </a:prstGeom>
              <a:blipFill>
                <a:blip r:embed="rId7"/>
                <a:stretch>
                  <a:fillRect t="-2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EB877CF-E287-41E1-9935-167FDC8527D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335114" y="3101253"/>
            <a:ext cx="571177" cy="53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/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Distancia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  <a:endParaRPr lang="es-CO" sz="1984" dirty="0"/>
              </a:p>
              <a:p>
                <a:endParaRPr lang="es-CO" sz="1984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F1321FC-A8F1-5401-917B-ABC82D76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37" y="2717399"/>
                <a:ext cx="8994514" cy="1210331"/>
              </a:xfrm>
              <a:prstGeom prst="rect">
                <a:avLst/>
              </a:prstGeom>
              <a:blipFill>
                <a:blip r:embed="rId8"/>
                <a:stretch>
                  <a:fillRect t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4A85AD8-A3F1-EA17-E295-DAE9FF9A89E4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V="1">
            <a:off x="5844275" y="3927730"/>
            <a:ext cx="3299819" cy="21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2FBCDF-DF09-5169-4210-6A22956DFD22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9144094" y="2357173"/>
            <a:ext cx="1293231" cy="3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/>
              <p:nvPr/>
            </p:nvSpPr>
            <p:spPr>
              <a:xfrm>
                <a:off x="5814674" y="4236760"/>
                <a:ext cx="7625101" cy="145616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Ángulo entre</a:t>
                </a:r>
                <a:r>
                  <a:rPr lang="es-MX" sz="1984" dirty="0"/>
                  <a:t>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84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s-MX" sz="1984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MX" sz="1984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MX" sz="1984" i="1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den>
                      </m:f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(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D3DA5933-F20D-3708-FA35-4322FA768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4" y="4236760"/>
                <a:ext cx="7625101" cy="1456168"/>
              </a:xfrm>
              <a:prstGeom prst="rect">
                <a:avLst/>
              </a:prstGeom>
              <a:blipFill>
                <a:blip r:embed="rId9"/>
                <a:stretch>
                  <a:fillRect t="-4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E42519-07E2-2BD6-D44E-FF4EC7412D2E}"/>
              </a:ext>
            </a:extLst>
          </p:cNvPr>
          <p:cNvCxnSpPr>
            <a:cxnSpLocks/>
            <a:stCxn id="22" idx="3"/>
            <a:endCxn id="64" idx="0"/>
          </p:cNvCxnSpPr>
          <p:nvPr/>
        </p:nvCxnSpPr>
        <p:spPr>
          <a:xfrm>
            <a:off x="5844275" y="4146478"/>
            <a:ext cx="3782950" cy="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/>
              <p:nvPr/>
            </p:nvSpPr>
            <p:spPr>
              <a:xfrm>
                <a:off x="116023" y="4790421"/>
                <a:ext cx="3944477" cy="11305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984" b="1" dirty="0"/>
                  <a:t>Vector unitario </a:t>
                </a:r>
                <a:r>
                  <a:rPr lang="es-MX" sz="1984" dirty="0"/>
                  <a:t>de un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MX" sz="1984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1984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984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MX" sz="1984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8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984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984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984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s-MX" sz="1984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984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83BABD46-5BE0-4D86-9E7C-98FD3B2F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" y="4790421"/>
                <a:ext cx="3944477" cy="1130566"/>
              </a:xfrm>
              <a:prstGeom prst="rect">
                <a:avLst/>
              </a:prstGeom>
              <a:blipFill>
                <a:blip r:embed="rId10"/>
                <a:stretch>
                  <a:fillRect l="-924" t="-16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FF15872-9258-09B0-80AA-799D344A7C13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 flipH="1">
            <a:off x="2088262" y="4656009"/>
            <a:ext cx="818029" cy="1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/>
              <p:nvPr/>
            </p:nvSpPr>
            <p:spPr>
              <a:xfrm>
                <a:off x="6246901" y="5984313"/>
                <a:ext cx="7067975" cy="1384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984" dirty="0"/>
                  <a:t>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984" dirty="0"/>
                  <a:t> son </a:t>
                </a:r>
                <a:r>
                  <a:rPr lang="es-MX" sz="1984" b="1" dirty="0"/>
                  <a:t>ortogonales</a:t>
                </a:r>
                <a:r>
                  <a:rPr lang="es-MX" sz="1984" dirty="0"/>
                  <a:t> si </a:t>
                </a:r>
                <a14:m>
                  <m:oMath xmlns:m="http://schemas.openxmlformats.org/officeDocument/2006/math">
                    <m:r>
                      <a:rPr lang="es-MX" sz="1984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s-MX" sz="1984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984" dirty="0"/>
                  <a:t>0, </a:t>
                </a:r>
              </a:p>
              <a:p>
                <a:pPr algn="ctr"/>
                <a:r>
                  <a:rPr lang="es-MX" sz="1984" dirty="0"/>
                  <a:t>i.e. los vectores son perpendiculares</a:t>
                </a:r>
              </a:p>
              <a:p>
                <a14:m>
                  <m:oMath xmlns:m="http://schemas.openxmlformats.org/officeDocument/2006/math">
                    <m:r>
                      <a:rPr lang="es-MX" sz="1984" i="1">
                        <a:latin typeface="Cambria Math" panose="02040503050406030204" pitchFamily="18" charset="0"/>
                      </a:rPr>
                      <m:t>𝑂𝑟𝑡</m:t>
                    </m:r>
                    <m:r>
                      <a:rPr lang="es-MX" sz="1984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𝑉𝑒𝑟𝑑𝑎𝑑𝑒𝑟𝑜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sz="1984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𝐹𝑎𝑙𝑠𝑜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s-MX" sz="1984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s-CO" sz="1984" dirty="0"/>
                  <a:t>   </a:t>
                </a:r>
                <a14:m>
                  <m:oMath xmlns:m="http://schemas.openxmlformats.org/officeDocument/2006/math">
                    <m:r>
                      <a:rPr lang="es-MX" sz="1984" i="1" dirty="0">
                        <a:latin typeface="Cambria Math" panose="02040503050406030204" pitchFamily="18" charset="0"/>
                      </a:rPr>
                      <m:t>𝑂𝑟𝑡</m:t>
                    </m:r>
                    <m:d>
                      <m:dPr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984" i="1" dirty="0">
                        <a:latin typeface="Cambria Math" panose="02040503050406030204" pitchFamily="18" charset="0"/>
                      </a:rPr>
                      <m:t>𝐹𝑎𝑙𝑠𝑜</m:t>
                    </m:r>
                  </m:oMath>
                </a14:m>
                <a:endParaRPr lang="es-CO" sz="1984" dirty="0"/>
              </a:p>
            </p:txBody>
          </p:sp>
        </mc:Choice>
        <mc:Fallback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ABB0890A-680A-38F9-1F22-8AFA8466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01" y="5984313"/>
                <a:ext cx="7067975" cy="1384097"/>
              </a:xfrm>
              <a:prstGeom prst="rect">
                <a:avLst/>
              </a:prstGeom>
              <a:blipFill>
                <a:blip r:embed="rId11"/>
                <a:stretch>
                  <a:fillRect t="-43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2540D2B3-88A0-974E-1A96-8B0311626A87}"/>
              </a:ext>
            </a:extLst>
          </p:cNvPr>
          <p:cNvCxnSpPr>
            <a:cxnSpLocks/>
            <a:stCxn id="64" idx="2"/>
            <a:endCxn id="114" idx="0"/>
          </p:cNvCxnSpPr>
          <p:nvPr/>
        </p:nvCxnSpPr>
        <p:spPr>
          <a:xfrm>
            <a:off x="9627225" y="5692928"/>
            <a:ext cx="153664" cy="29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800E4BA-0A0A-CB18-DD60-B4BB245DB72A}"/>
                  </a:ext>
                </a:extLst>
              </p:cNvPr>
              <p:cNvSpPr txBox="1"/>
              <p:nvPr/>
            </p:nvSpPr>
            <p:spPr>
              <a:xfrm>
                <a:off x="404785" y="5939103"/>
                <a:ext cx="5220829" cy="1620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984" dirty="0"/>
                  <a:t>La proyección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sz="1984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s-MX" sz="1984" dirty="0"/>
                      <m:t>sobre</m:t>
                    </m:r>
                    <m:acc>
                      <m:accPr>
                        <m:chr m:val="⃗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MX" sz="1984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1984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1984" dirty="0"/>
                  <a:t> está dada  por:</a:t>
                </a:r>
              </a:p>
              <a:p>
                <a14:m>
                  <m:oMath xmlns:m="http://schemas.openxmlformats.org/officeDocument/2006/math">
                    <m:r>
                      <a:rPr lang="es-MX" sz="1984" b="0" i="1" smtClean="0">
                        <a:latin typeface="Cambria Math" panose="02040503050406030204" pitchFamily="18" charset="0"/>
                      </a:rPr>
                      <m:t>𝑃𝑟𝑜𝑦</m:t>
                    </m:r>
                    <m:d>
                      <m:dPr>
                        <m:ctrlPr>
                          <a:rPr lang="es-MX" sz="1984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MX" sz="198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984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s-MX" sz="1984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s-MX" sz="1984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984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den>
                    </m:f>
                    <m:acc>
                      <m:accPr>
                        <m:chr m:val="⃗"/>
                        <m:ctrlPr>
                          <a:rPr lang="es-MX" sz="1984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984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sz="1984" dirty="0"/>
                  <a:t>   </a:t>
                </a:r>
              </a:p>
              <a:p>
                <a:r>
                  <a:rPr lang="es-CO" sz="1984" dirty="0"/>
                  <a:t>  </a:t>
                </a:r>
                <a14:m>
                  <m:oMath xmlns:m="http://schemas.openxmlformats.org/officeDocument/2006/math">
                    <m:r>
                      <a:rPr lang="es-MX" sz="1984" b="0" i="1" dirty="0" smtClean="0">
                        <a:latin typeface="Cambria Math" panose="02040503050406030204" pitchFamily="18" charset="0"/>
                      </a:rPr>
                      <m:t>𝑃𝑟𝑜𝑦</m:t>
                    </m:r>
                    <m:d>
                      <m:dPr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sz="1984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s-MX" sz="1984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MX" sz="1984" i="1" dirty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1984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1984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MX" sz="1984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1984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1984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MX" sz="1984" b="0" i="1" dirty="0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s-MX" sz="1984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MX" sz="1984" b="0" i="1" dirty="0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1984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800E4BA-0A0A-CB18-DD60-B4BB245D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5" y="5939103"/>
                <a:ext cx="5220829" cy="1620572"/>
              </a:xfrm>
              <a:prstGeom prst="rect">
                <a:avLst/>
              </a:prstGeom>
              <a:blipFill>
                <a:blip r:embed="rId12"/>
                <a:stretch>
                  <a:fillRect l="-116" t="-37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89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C0B24-65B1-4A5A-9E4D-0A2980E63C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2095163" cy="1262063"/>
          </a:xfrm>
        </p:spPr>
        <p:txBody>
          <a:bodyPr/>
          <a:lstStyle/>
          <a:p>
            <a:pPr lvl="0"/>
            <a:r>
              <a:rPr lang="es-CO"/>
              <a:t>Ejercicios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229EEB-48F4-410E-A055-5AAC32734726}"/>
              </a:ext>
            </a:extLst>
          </p:cNvPr>
          <p:cNvSpPr txBox="1"/>
          <p:nvPr/>
        </p:nvSpPr>
        <p:spPr>
          <a:xfrm>
            <a:off x="3407576" y="1800001"/>
            <a:ext cx="2427181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Ejercicios:\\</a:t>
            </a:r>
          </a:p>
          <a:p>
            <a:pPr hangingPunct="0"/>
            <a:r>
              <a:rPr lang="es-CO">
                <a:latin typeface="Liberation Sans" pitchFamily="18"/>
                <a:ea typeface="Microsoft YaHei" pitchFamily="2"/>
                <a:cs typeface="Lucida Sans" pitchFamily="2"/>
              </a:rPr>
              <a:t>Sección 2.2 de Nakos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DC239-89EF-4493-9DA4-8F6A57AE2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Producto Interno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DB171-7160-4B8C-AB43-B3C332120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7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/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/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/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FDE4338-F657-4E1C-BDD1-9894EB7CA7C6}"/>
              </a:ext>
            </a:extLst>
          </p:cNvPr>
          <p:cNvSpPr/>
          <p:nvPr/>
        </p:nvSpPr>
        <p:spPr>
          <a:xfrm>
            <a:off x="494441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3B2C2BA-EFE8-4E0E-B620-F64E588F7E97}"/>
              </a:ext>
            </a:extLst>
          </p:cNvPr>
          <p:cNvSpPr/>
          <p:nvPr/>
        </p:nvSpPr>
        <p:spPr>
          <a:xfrm>
            <a:off x="5119193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D82196D-BCA0-4B62-B0A3-3ED92E2E2381}"/>
              </a:ext>
            </a:extLst>
          </p:cNvPr>
          <p:cNvSpPr/>
          <p:nvPr/>
        </p:nvSpPr>
        <p:spPr>
          <a:xfrm>
            <a:off x="5298025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3D84B85-24CD-4EF2-97B1-1A7926487A24}"/>
              </a:ext>
            </a:extLst>
          </p:cNvPr>
          <p:cNvSpPr/>
          <p:nvPr/>
        </p:nvSpPr>
        <p:spPr>
          <a:xfrm>
            <a:off x="6497937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B6EDF9-753A-4778-A740-3D55C838FFD4}"/>
              </a:ext>
            </a:extLst>
          </p:cNvPr>
          <p:cNvSpPr/>
          <p:nvPr/>
        </p:nvSpPr>
        <p:spPr>
          <a:xfrm>
            <a:off x="667272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1BF367-6E82-4FE0-BCBC-F551C0A039C4}"/>
              </a:ext>
            </a:extLst>
          </p:cNvPr>
          <p:cNvSpPr/>
          <p:nvPr/>
        </p:nvSpPr>
        <p:spPr>
          <a:xfrm>
            <a:off x="685155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39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A5CC242-515A-4EBB-BDF0-51670A024821}"/>
                  </a:ext>
                </a:extLst>
              </p:cNvPr>
              <p:cNvSpPr txBox="1"/>
              <p:nvPr/>
            </p:nvSpPr>
            <p:spPr>
              <a:xfrm>
                <a:off x="5945742" y="1266706"/>
                <a:ext cx="21980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b="0" dirty="0"/>
              </a:p>
              <a:p>
                <a:r>
                  <a:rPr lang="es-CO" dirty="0"/>
                  <a:t>A1, A2, A3, A4, A5</a:t>
                </a:r>
              </a:p>
              <a:p>
                <a:r>
                  <a:rPr lang="es-CO" dirty="0"/>
                  <a:t>M1, M2, M3, M4, M5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A5CC242-515A-4EBB-BDF0-51670A024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42" y="1266706"/>
                <a:ext cx="2198038" cy="1200329"/>
              </a:xfrm>
              <a:prstGeom prst="rect">
                <a:avLst/>
              </a:prstGeom>
              <a:blipFill>
                <a:blip r:embed="rId6"/>
                <a:stretch>
                  <a:fillRect l="-2216" t="-3046" r="-1385" b="-71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443D2804-7F5C-44C2-98D6-CCBAD29035BF}"/>
                  </a:ext>
                </a:extLst>
              </p:cNvPr>
              <p:cNvSpPr/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443D2804-7F5C-44C2-98D6-CCBAD2903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03EA9E8-CF0D-44CE-A6C8-8A09588B6250}"/>
                  </a:ext>
                </a:extLst>
              </p:cNvPr>
              <p:cNvSpPr/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03EA9E8-CF0D-44CE-A6C8-8A09588B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619F0E0-C57B-4D88-B422-7FC4F70B5260}"/>
                  </a:ext>
                </a:extLst>
              </p:cNvPr>
              <p:cNvSpPr/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619F0E0-C57B-4D88-B422-7FC4F70B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EE01FD53-A25A-4F96-90CE-90D613151851}"/>
              </a:ext>
            </a:extLst>
          </p:cNvPr>
          <p:cNvSpPr/>
          <p:nvPr/>
        </p:nvSpPr>
        <p:spPr>
          <a:xfrm>
            <a:off x="494441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8365E14-F49E-4B84-97B2-B1247DD0477C}"/>
              </a:ext>
            </a:extLst>
          </p:cNvPr>
          <p:cNvSpPr/>
          <p:nvPr/>
        </p:nvSpPr>
        <p:spPr>
          <a:xfrm>
            <a:off x="5119193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6E2407A-D70D-4B73-BCDB-E1568EB13E0C}"/>
              </a:ext>
            </a:extLst>
          </p:cNvPr>
          <p:cNvSpPr/>
          <p:nvPr/>
        </p:nvSpPr>
        <p:spPr>
          <a:xfrm>
            <a:off x="5298025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87B0B39-680B-4C7A-AD01-431A29FB7345}"/>
              </a:ext>
            </a:extLst>
          </p:cNvPr>
          <p:cNvSpPr/>
          <p:nvPr/>
        </p:nvSpPr>
        <p:spPr>
          <a:xfrm>
            <a:off x="6497937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0ED47B-A729-46AB-A0C8-1495EC537808}"/>
              </a:ext>
            </a:extLst>
          </p:cNvPr>
          <p:cNvSpPr/>
          <p:nvPr/>
        </p:nvSpPr>
        <p:spPr>
          <a:xfrm>
            <a:off x="667272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07BC44B-BA7D-4161-AC42-A56B131E02D3}"/>
              </a:ext>
            </a:extLst>
          </p:cNvPr>
          <p:cNvSpPr/>
          <p:nvPr/>
        </p:nvSpPr>
        <p:spPr>
          <a:xfrm>
            <a:off x="685155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5AD3329-2476-44A8-9096-413DCF0110DE}"/>
                  </a:ext>
                </a:extLst>
              </p:cNvPr>
              <p:cNvSpPr/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5AD3329-2476-44A8-9096-413DCF011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BB76A790-53BC-4DAF-B987-E9B6F471381D}"/>
              </a:ext>
            </a:extLst>
          </p:cNvPr>
          <p:cNvSpPr/>
          <p:nvPr/>
        </p:nvSpPr>
        <p:spPr>
          <a:xfrm>
            <a:off x="8100079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F7552C3-7C07-4BF4-B981-8025466219F8}"/>
              </a:ext>
            </a:extLst>
          </p:cNvPr>
          <p:cNvSpPr/>
          <p:nvPr/>
        </p:nvSpPr>
        <p:spPr>
          <a:xfrm>
            <a:off x="827486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EA44287-6A21-4BE0-905C-D24B9780AF70}"/>
              </a:ext>
            </a:extLst>
          </p:cNvPr>
          <p:cNvSpPr/>
          <p:nvPr/>
        </p:nvSpPr>
        <p:spPr>
          <a:xfrm>
            <a:off x="8453694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4033D2AB-C4B9-4F39-A8FF-17FD83B4092E}"/>
                  </a:ext>
                </a:extLst>
              </p:cNvPr>
              <p:cNvSpPr/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4033D2AB-C4B9-4F39-A8FF-17FD83B40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>
            <a:extLst>
              <a:ext uri="{FF2B5EF4-FFF2-40B4-BE49-F238E27FC236}">
                <a16:creationId xmlns:a16="http://schemas.microsoft.com/office/drawing/2014/main" id="{7D76FBDA-0747-4BDE-923A-3879948B7CD9}"/>
              </a:ext>
            </a:extLst>
          </p:cNvPr>
          <p:cNvSpPr/>
          <p:nvPr/>
        </p:nvSpPr>
        <p:spPr>
          <a:xfrm>
            <a:off x="9702221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2FAF35A-264D-4762-AB5A-2111533345F9}"/>
              </a:ext>
            </a:extLst>
          </p:cNvPr>
          <p:cNvSpPr/>
          <p:nvPr/>
        </p:nvSpPr>
        <p:spPr>
          <a:xfrm>
            <a:off x="9877004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339B768-11BC-4C1D-AAD0-00868512E53F}"/>
              </a:ext>
            </a:extLst>
          </p:cNvPr>
          <p:cNvSpPr/>
          <p:nvPr/>
        </p:nvSpPr>
        <p:spPr>
          <a:xfrm>
            <a:off x="10055836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C45F8DD-06D6-4174-8C39-5ADA92E3BB27}"/>
                  </a:ext>
                </a:extLst>
              </p:cNvPr>
              <p:cNvSpPr txBox="1"/>
              <p:nvPr/>
            </p:nvSpPr>
            <p:spPr>
              <a:xfrm>
                <a:off x="3596820" y="5841816"/>
                <a:ext cx="1453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C45F8DD-06D6-4174-8C39-5ADA92E3B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20" y="5841816"/>
                <a:ext cx="14530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6568DCB-8719-4E2B-8036-654026434C81}"/>
                  </a:ext>
                </a:extLst>
              </p:cNvPr>
              <p:cNvSpPr txBox="1"/>
              <p:nvPr/>
            </p:nvSpPr>
            <p:spPr>
              <a:xfrm>
                <a:off x="5059013" y="5841816"/>
                <a:ext cx="1792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1,2, …,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6568DCB-8719-4E2B-8036-654026434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3" y="5841816"/>
                <a:ext cx="17925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D9BB1D8-FBB0-4F32-A4B8-19DC9043612C}"/>
                  </a:ext>
                </a:extLst>
              </p:cNvPr>
              <p:cNvSpPr txBox="1"/>
              <p:nvPr/>
            </p:nvSpPr>
            <p:spPr>
              <a:xfrm>
                <a:off x="6690856" y="5841816"/>
                <a:ext cx="1792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D9BB1D8-FBB0-4F32-A4B8-19DC90436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856" y="5841816"/>
                <a:ext cx="17925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A337D53-522A-4A0F-98AE-ADF1AA00643C}"/>
                  </a:ext>
                </a:extLst>
              </p:cNvPr>
              <p:cNvSpPr txBox="1"/>
              <p:nvPr/>
            </p:nvSpPr>
            <p:spPr>
              <a:xfrm>
                <a:off x="8240456" y="5841816"/>
                <a:ext cx="1792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A337D53-522A-4A0F-98AE-ADF1AA006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56" y="5841816"/>
                <a:ext cx="1792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906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/>
              <p:nvPr/>
            </p:nvSpPr>
            <p:spPr>
              <a:xfrm>
                <a:off x="2977497" y="3449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97" y="3449136"/>
                <a:ext cx="670560" cy="8839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45DE0987-596C-48A2-9C25-F9CEBBFF3609}"/>
              </a:ext>
            </a:extLst>
          </p:cNvPr>
          <p:cNvSpPr/>
          <p:nvPr/>
        </p:nvSpPr>
        <p:spPr>
          <a:xfrm>
            <a:off x="2977497" y="3205613"/>
            <a:ext cx="1775460" cy="13560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B432DFC-996D-4C02-BC13-304F8B07A9E9}"/>
              </a:ext>
            </a:extLst>
          </p:cNvPr>
          <p:cNvSpPr/>
          <p:nvPr/>
        </p:nvSpPr>
        <p:spPr>
          <a:xfrm>
            <a:off x="2954394" y="2843109"/>
            <a:ext cx="3935375" cy="19776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3410E6-E4E0-4093-BAAF-9817053A26DD}"/>
              </a:ext>
            </a:extLst>
          </p:cNvPr>
          <p:cNvSpPr/>
          <p:nvPr/>
        </p:nvSpPr>
        <p:spPr>
          <a:xfrm>
            <a:off x="492821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F96F3F-4E98-4E6A-849D-396CDA415D94}"/>
              </a:ext>
            </a:extLst>
          </p:cNvPr>
          <p:cNvSpPr/>
          <p:nvPr/>
        </p:nvSpPr>
        <p:spPr>
          <a:xfrm>
            <a:off x="510300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B230364-2B2D-4900-85FB-EAD25CE0E352}"/>
              </a:ext>
            </a:extLst>
          </p:cNvPr>
          <p:cNvSpPr/>
          <p:nvPr/>
        </p:nvSpPr>
        <p:spPr>
          <a:xfrm>
            <a:off x="528183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6D8EFBF-F168-4C07-BBFD-C2EB480BB70A}"/>
              </a:ext>
            </a:extLst>
          </p:cNvPr>
          <p:cNvSpPr/>
          <p:nvPr/>
        </p:nvSpPr>
        <p:spPr>
          <a:xfrm>
            <a:off x="7258984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2F01154-1DEE-472F-9183-2EC5D8F86647}"/>
              </a:ext>
            </a:extLst>
          </p:cNvPr>
          <p:cNvSpPr/>
          <p:nvPr/>
        </p:nvSpPr>
        <p:spPr>
          <a:xfrm>
            <a:off x="743376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7391112-F15E-42A3-B83D-9D544C388AE1}"/>
              </a:ext>
            </a:extLst>
          </p:cNvPr>
          <p:cNvSpPr/>
          <p:nvPr/>
        </p:nvSpPr>
        <p:spPr>
          <a:xfrm>
            <a:off x="7612599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4F881AC-80ED-4AF2-8E75-DDE88FF9932E}"/>
              </a:ext>
            </a:extLst>
          </p:cNvPr>
          <p:cNvSpPr/>
          <p:nvPr/>
        </p:nvSpPr>
        <p:spPr>
          <a:xfrm>
            <a:off x="2981692" y="2780723"/>
            <a:ext cx="5820730" cy="21118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86379F-F62F-4A04-9AD8-E3DD6C90AD90}"/>
              </a:ext>
            </a:extLst>
          </p:cNvPr>
          <p:cNvSpPr/>
          <p:nvPr/>
        </p:nvSpPr>
        <p:spPr>
          <a:xfrm>
            <a:off x="2923146" y="2713253"/>
            <a:ext cx="7651547" cy="2259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471DB1F-98F6-4BBE-B989-EB7845E4E79F}"/>
              </a:ext>
            </a:extLst>
          </p:cNvPr>
          <p:cNvSpPr/>
          <p:nvPr/>
        </p:nvSpPr>
        <p:spPr>
          <a:xfrm>
            <a:off x="911468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C10734E-6046-4AD5-9C9E-E72D972FAEA0}"/>
              </a:ext>
            </a:extLst>
          </p:cNvPr>
          <p:cNvSpPr/>
          <p:nvPr/>
        </p:nvSpPr>
        <p:spPr>
          <a:xfrm>
            <a:off x="928947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06E8AA6-4F0C-4332-B525-C2DA63DA235D}"/>
              </a:ext>
            </a:extLst>
          </p:cNvPr>
          <p:cNvSpPr/>
          <p:nvPr/>
        </p:nvSpPr>
        <p:spPr>
          <a:xfrm>
            <a:off x="946830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/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/>
              <p:nvPr/>
            </p:nvSpPr>
            <p:spPr>
              <a:xfrm>
                <a:off x="6190463" y="317303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463" y="3173030"/>
                <a:ext cx="456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/>
              <p:nvPr/>
            </p:nvSpPr>
            <p:spPr>
              <a:xfrm>
                <a:off x="8139911" y="335591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11" y="3355910"/>
                <a:ext cx="385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/>
              <p:nvPr/>
            </p:nvSpPr>
            <p:spPr>
              <a:xfrm>
                <a:off x="9315460" y="3095045"/>
                <a:ext cx="734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60" y="3095045"/>
                <a:ext cx="7342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443D2804-7F5C-44C2-98D6-CCBAD29035BF}"/>
                  </a:ext>
                </a:extLst>
              </p:cNvPr>
              <p:cNvSpPr/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443D2804-7F5C-44C2-98D6-CCBAD2903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03EA9E8-CF0D-44CE-A6C8-8A09588B6250}"/>
                  </a:ext>
                </a:extLst>
              </p:cNvPr>
              <p:cNvSpPr/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03EA9E8-CF0D-44CE-A6C8-8A09588B6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619F0E0-C57B-4D88-B422-7FC4F70B5260}"/>
                  </a:ext>
                </a:extLst>
              </p:cNvPr>
              <p:cNvSpPr/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619F0E0-C57B-4D88-B422-7FC4F70B5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EE01FD53-A25A-4F96-90CE-90D613151851}"/>
              </a:ext>
            </a:extLst>
          </p:cNvPr>
          <p:cNvSpPr/>
          <p:nvPr/>
        </p:nvSpPr>
        <p:spPr>
          <a:xfrm>
            <a:off x="494441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8365E14-F49E-4B84-97B2-B1247DD0477C}"/>
              </a:ext>
            </a:extLst>
          </p:cNvPr>
          <p:cNvSpPr/>
          <p:nvPr/>
        </p:nvSpPr>
        <p:spPr>
          <a:xfrm>
            <a:off x="5119193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6E2407A-D70D-4B73-BCDB-E1568EB13E0C}"/>
              </a:ext>
            </a:extLst>
          </p:cNvPr>
          <p:cNvSpPr/>
          <p:nvPr/>
        </p:nvSpPr>
        <p:spPr>
          <a:xfrm>
            <a:off x="5298025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87B0B39-680B-4C7A-AD01-431A29FB7345}"/>
              </a:ext>
            </a:extLst>
          </p:cNvPr>
          <p:cNvSpPr/>
          <p:nvPr/>
        </p:nvSpPr>
        <p:spPr>
          <a:xfrm>
            <a:off x="6497937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0ED47B-A729-46AB-A0C8-1495EC537808}"/>
              </a:ext>
            </a:extLst>
          </p:cNvPr>
          <p:cNvSpPr/>
          <p:nvPr/>
        </p:nvSpPr>
        <p:spPr>
          <a:xfrm>
            <a:off x="667272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07BC44B-BA7D-4161-AC42-A56B131E02D3}"/>
              </a:ext>
            </a:extLst>
          </p:cNvPr>
          <p:cNvSpPr/>
          <p:nvPr/>
        </p:nvSpPr>
        <p:spPr>
          <a:xfrm>
            <a:off x="685155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BE97181-C2A6-4BF6-963E-1F536AEA96B7}"/>
                  </a:ext>
                </a:extLst>
              </p:cNvPr>
              <p:cNvSpPr txBox="1"/>
              <p:nvPr/>
            </p:nvSpPr>
            <p:spPr>
              <a:xfrm>
                <a:off x="6709429" y="1316671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CBE97181-C2A6-4BF6-963E-1F536AEA9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29" y="1316671"/>
                <a:ext cx="2065694" cy="646331"/>
              </a:xfrm>
              <a:prstGeom prst="rect">
                <a:avLst/>
              </a:prstGeom>
              <a:blipFill>
                <a:blip r:embed="rId13"/>
                <a:stretch>
                  <a:fillRect l="-2663" t="-5660" r="-26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130EEDFB-64DC-4B0F-BA64-E8C7940D4FCE}"/>
                  </a:ext>
                </a:extLst>
              </p:cNvPr>
              <p:cNvSpPr/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130EEDFB-64DC-4B0F-BA64-E8C7940D4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BD8CB208-3F8D-4AE2-8E32-B0D83A0CE481}"/>
              </a:ext>
            </a:extLst>
          </p:cNvPr>
          <p:cNvSpPr/>
          <p:nvPr/>
        </p:nvSpPr>
        <p:spPr>
          <a:xfrm>
            <a:off x="8100079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E7135BB-037B-4333-9A47-E8748E4E6317}"/>
              </a:ext>
            </a:extLst>
          </p:cNvPr>
          <p:cNvSpPr/>
          <p:nvPr/>
        </p:nvSpPr>
        <p:spPr>
          <a:xfrm>
            <a:off x="827486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B3F406E-5114-4C71-AF67-385AF75996AD}"/>
              </a:ext>
            </a:extLst>
          </p:cNvPr>
          <p:cNvSpPr/>
          <p:nvPr/>
        </p:nvSpPr>
        <p:spPr>
          <a:xfrm>
            <a:off x="8453694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8A04E4D7-ED4B-4C64-AD25-4B996EBA031C}"/>
                  </a:ext>
                </a:extLst>
              </p:cNvPr>
              <p:cNvSpPr/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8A04E4D7-ED4B-4C64-AD25-4B996EBA0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lipse 50">
            <a:extLst>
              <a:ext uri="{FF2B5EF4-FFF2-40B4-BE49-F238E27FC236}">
                <a16:creationId xmlns:a16="http://schemas.microsoft.com/office/drawing/2014/main" id="{E6CE3B93-1BD2-4B4F-B44A-7DEBB055C87D}"/>
              </a:ext>
            </a:extLst>
          </p:cNvPr>
          <p:cNvSpPr/>
          <p:nvPr/>
        </p:nvSpPr>
        <p:spPr>
          <a:xfrm>
            <a:off x="9702221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2AAE017-A0F6-4B9B-AFA4-81BEC1955385}"/>
              </a:ext>
            </a:extLst>
          </p:cNvPr>
          <p:cNvSpPr/>
          <p:nvPr/>
        </p:nvSpPr>
        <p:spPr>
          <a:xfrm>
            <a:off x="9877004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6A156D7-A488-4F70-985D-C7DE743AFB8C}"/>
              </a:ext>
            </a:extLst>
          </p:cNvPr>
          <p:cNvSpPr/>
          <p:nvPr/>
        </p:nvSpPr>
        <p:spPr>
          <a:xfrm>
            <a:off x="10055836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297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/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/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/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FDE4338-F657-4E1C-BDD1-9894EB7CA7C6}"/>
              </a:ext>
            </a:extLst>
          </p:cNvPr>
          <p:cNvSpPr/>
          <p:nvPr/>
        </p:nvSpPr>
        <p:spPr>
          <a:xfrm>
            <a:off x="494441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3B2C2BA-EFE8-4E0E-B620-F64E588F7E97}"/>
              </a:ext>
            </a:extLst>
          </p:cNvPr>
          <p:cNvSpPr/>
          <p:nvPr/>
        </p:nvSpPr>
        <p:spPr>
          <a:xfrm>
            <a:off x="5119193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D82196D-BCA0-4B62-B0A3-3ED92E2E2381}"/>
              </a:ext>
            </a:extLst>
          </p:cNvPr>
          <p:cNvSpPr/>
          <p:nvPr/>
        </p:nvSpPr>
        <p:spPr>
          <a:xfrm>
            <a:off x="5298025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3D84B85-24CD-4EF2-97B1-1A7926487A24}"/>
              </a:ext>
            </a:extLst>
          </p:cNvPr>
          <p:cNvSpPr/>
          <p:nvPr/>
        </p:nvSpPr>
        <p:spPr>
          <a:xfrm>
            <a:off x="6497937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B6EDF9-753A-4778-A740-3D55C838FFD4}"/>
              </a:ext>
            </a:extLst>
          </p:cNvPr>
          <p:cNvSpPr/>
          <p:nvPr/>
        </p:nvSpPr>
        <p:spPr>
          <a:xfrm>
            <a:off x="667272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1BF367-6E82-4FE0-BCBC-F551C0A039C4}"/>
              </a:ext>
            </a:extLst>
          </p:cNvPr>
          <p:cNvSpPr/>
          <p:nvPr/>
        </p:nvSpPr>
        <p:spPr>
          <a:xfrm>
            <a:off x="685155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/>
              <p:nvPr/>
            </p:nvSpPr>
            <p:spPr>
              <a:xfrm>
                <a:off x="2977497" y="3692976"/>
                <a:ext cx="670560" cy="3962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97" y="3692976"/>
                <a:ext cx="670560" cy="39624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45DE0987-596C-48A2-9C25-F9CEBBFF3609}"/>
              </a:ext>
            </a:extLst>
          </p:cNvPr>
          <p:cNvSpPr/>
          <p:nvPr/>
        </p:nvSpPr>
        <p:spPr>
          <a:xfrm>
            <a:off x="2977497" y="3464692"/>
            <a:ext cx="1775460" cy="837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B432DFC-996D-4C02-BC13-304F8B07A9E9}"/>
              </a:ext>
            </a:extLst>
          </p:cNvPr>
          <p:cNvSpPr/>
          <p:nvPr/>
        </p:nvSpPr>
        <p:spPr>
          <a:xfrm>
            <a:off x="2954395" y="3076605"/>
            <a:ext cx="3417934" cy="151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3410E6-E4E0-4093-BAAF-9817053A26DD}"/>
              </a:ext>
            </a:extLst>
          </p:cNvPr>
          <p:cNvSpPr/>
          <p:nvPr/>
        </p:nvSpPr>
        <p:spPr>
          <a:xfrm>
            <a:off x="492821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F96F3F-4E98-4E6A-849D-396CDA415D94}"/>
              </a:ext>
            </a:extLst>
          </p:cNvPr>
          <p:cNvSpPr/>
          <p:nvPr/>
        </p:nvSpPr>
        <p:spPr>
          <a:xfrm>
            <a:off x="510300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B230364-2B2D-4900-85FB-EAD25CE0E352}"/>
              </a:ext>
            </a:extLst>
          </p:cNvPr>
          <p:cNvSpPr/>
          <p:nvPr/>
        </p:nvSpPr>
        <p:spPr>
          <a:xfrm>
            <a:off x="528183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6D8EFBF-F168-4C07-BBFD-C2EB480BB70A}"/>
              </a:ext>
            </a:extLst>
          </p:cNvPr>
          <p:cNvSpPr/>
          <p:nvPr/>
        </p:nvSpPr>
        <p:spPr>
          <a:xfrm>
            <a:off x="6809309" y="3769177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2F01154-1DEE-472F-9183-2EC5D8F86647}"/>
              </a:ext>
            </a:extLst>
          </p:cNvPr>
          <p:cNvSpPr/>
          <p:nvPr/>
        </p:nvSpPr>
        <p:spPr>
          <a:xfrm>
            <a:off x="6984092" y="3769177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7391112-F15E-42A3-B83D-9D544C388AE1}"/>
              </a:ext>
            </a:extLst>
          </p:cNvPr>
          <p:cNvSpPr/>
          <p:nvPr/>
        </p:nvSpPr>
        <p:spPr>
          <a:xfrm>
            <a:off x="7162924" y="3769177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4F881AC-80ED-4AF2-8E75-DDE88FF9932E}"/>
              </a:ext>
            </a:extLst>
          </p:cNvPr>
          <p:cNvSpPr/>
          <p:nvPr/>
        </p:nvSpPr>
        <p:spPr>
          <a:xfrm>
            <a:off x="2981692" y="2888136"/>
            <a:ext cx="5246339" cy="186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86379F-F62F-4A04-9AD8-E3DD6C90AD90}"/>
              </a:ext>
            </a:extLst>
          </p:cNvPr>
          <p:cNvSpPr/>
          <p:nvPr/>
        </p:nvSpPr>
        <p:spPr>
          <a:xfrm>
            <a:off x="2954395" y="2724237"/>
            <a:ext cx="7177641" cy="21538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471DB1F-98F6-4BBE-B989-EB7845E4E79F}"/>
              </a:ext>
            </a:extLst>
          </p:cNvPr>
          <p:cNvSpPr/>
          <p:nvPr/>
        </p:nvSpPr>
        <p:spPr>
          <a:xfrm>
            <a:off x="911468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C10734E-6046-4AD5-9C9E-E72D972FAEA0}"/>
              </a:ext>
            </a:extLst>
          </p:cNvPr>
          <p:cNvSpPr/>
          <p:nvPr/>
        </p:nvSpPr>
        <p:spPr>
          <a:xfrm>
            <a:off x="928947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06E8AA6-4F0C-4332-B525-C2DA63DA235D}"/>
              </a:ext>
            </a:extLst>
          </p:cNvPr>
          <p:cNvSpPr/>
          <p:nvPr/>
        </p:nvSpPr>
        <p:spPr>
          <a:xfrm>
            <a:off x="946830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0FF2523-B07F-4932-AC50-978E5CF19C41}"/>
              </a:ext>
            </a:extLst>
          </p:cNvPr>
          <p:cNvSpPr/>
          <p:nvPr/>
        </p:nvSpPr>
        <p:spPr>
          <a:xfrm>
            <a:off x="2262171" y="1970856"/>
            <a:ext cx="5144730" cy="45262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47AC04D-FB63-4C86-BBF3-BE05FEF794BB}"/>
              </a:ext>
            </a:extLst>
          </p:cNvPr>
          <p:cNvSpPr txBox="1"/>
          <p:nvPr/>
        </p:nvSpPr>
        <p:spPr>
          <a:xfrm rot="20304543">
            <a:off x="2121766" y="2553087"/>
            <a:ext cx="39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Espacios Vectoriales de dimensión finita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/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/>
              <p:nvPr/>
            </p:nvSpPr>
            <p:spPr>
              <a:xfrm>
                <a:off x="5879792" y="331022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92" y="3310220"/>
                <a:ext cx="4566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/>
              <p:nvPr/>
            </p:nvSpPr>
            <p:spPr>
              <a:xfrm>
                <a:off x="7411319" y="3221892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19" y="3221892"/>
                <a:ext cx="3858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/>
              <p:nvPr/>
            </p:nvSpPr>
            <p:spPr>
              <a:xfrm>
                <a:off x="9090057" y="3191726"/>
                <a:ext cx="734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057" y="3191726"/>
                <a:ext cx="734240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5B02CA8-1FA1-44F2-8073-FA16099C2DFE}"/>
                  </a:ext>
                </a:extLst>
              </p:cNvPr>
              <p:cNvSpPr txBox="1"/>
              <p:nvPr/>
            </p:nvSpPr>
            <p:spPr>
              <a:xfrm>
                <a:off x="6720515" y="1255270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5B02CA8-1FA1-44F2-8073-FA16099C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15" y="1255270"/>
                <a:ext cx="2065694" cy="646331"/>
              </a:xfrm>
              <a:prstGeom prst="rect">
                <a:avLst/>
              </a:prstGeom>
              <a:blipFill>
                <a:blip r:embed="rId10"/>
                <a:stretch>
                  <a:fillRect l="-2360" t="-5660" r="-26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82052DA-4F8E-4273-9B35-0D98923D14C8}"/>
                  </a:ext>
                </a:extLst>
              </p:cNvPr>
              <p:cNvSpPr/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82052DA-4F8E-4273-9B35-0D98923D1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81902B13-9E54-441A-93E6-4706D7DE2915}"/>
              </a:ext>
            </a:extLst>
          </p:cNvPr>
          <p:cNvSpPr/>
          <p:nvPr/>
        </p:nvSpPr>
        <p:spPr>
          <a:xfrm>
            <a:off x="8100079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D8A3B54-9758-4083-B5A7-8E5275D1D4C4}"/>
              </a:ext>
            </a:extLst>
          </p:cNvPr>
          <p:cNvSpPr/>
          <p:nvPr/>
        </p:nvSpPr>
        <p:spPr>
          <a:xfrm>
            <a:off x="827486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81F03F2-3CB9-451A-A3F9-AAC2E2BA15A9}"/>
              </a:ext>
            </a:extLst>
          </p:cNvPr>
          <p:cNvSpPr/>
          <p:nvPr/>
        </p:nvSpPr>
        <p:spPr>
          <a:xfrm>
            <a:off x="8453694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4FF8A29-7FA7-4465-AE87-51D798B1DC3D}"/>
                  </a:ext>
                </a:extLst>
              </p:cNvPr>
              <p:cNvSpPr/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4FF8A29-7FA7-4465-AE87-51D798B1D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>
            <a:extLst>
              <a:ext uri="{FF2B5EF4-FFF2-40B4-BE49-F238E27FC236}">
                <a16:creationId xmlns:a16="http://schemas.microsoft.com/office/drawing/2014/main" id="{C914A81A-D68E-446F-890B-331E89B30DE4}"/>
              </a:ext>
            </a:extLst>
          </p:cNvPr>
          <p:cNvSpPr/>
          <p:nvPr/>
        </p:nvSpPr>
        <p:spPr>
          <a:xfrm>
            <a:off x="9702221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18EF470-D71D-4FE7-888D-9F66D8A902DD}"/>
              </a:ext>
            </a:extLst>
          </p:cNvPr>
          <p:cNvSpPr/>
          <p:nvPr/>
        </p:nvSpPr>
        <p:spPr>
          <a:xfrm>
            <a:off x="9877004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85D3AEA-C1F2-4790-A3FB-DDB9A093E675}"/>
              </a:ext>
            </a:extLst>
          </p:cNvPr>
          <p:cNvSpPr/>
          <p:nvPr/>
        </p:nvSpPr>
        <p:spPr>
          <a:xfrm>
            <a:off x="10055836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698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/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A0CA70B-943E-4E76-8C27-321F4FEA2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90" y="4957896"/>
                <a:ext cx="670560" cy="88392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/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663F0BE7-ADD0-402C-B3D1-0C437F6D0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90" y="4957896"/>
                <a:ext cx="670560" cy="88392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/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2C68E36-897C-41A3-A486-A7D329D73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37" y="4973136"/>
                <a:ext cx="670560" cy="8839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FDE4338-F657-4E1C-BDD1-9894EB7CA7C6}"/>
              </a:ext>
            </a:extLst>
          </p:cNvPr>
          <p:cNvSpPr/>
          <p:nvPr/>
        </p:nvSpPr>
        <p:spPr>
          <a:xfrm>
            <a:off x="494441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3B2C2BA-EFE8-4E0E-B620-F64E588F7E97}"/>
              </a:ext>
            </a:extLst>
          </p:cNvPr>
          <p:cNvSpPr/>
          <p:nvPr/>
        </p:nvSpPr>
        <p:spPr>
          <a:xfrm>
            <a:off x="5119193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D82196D-BCA0-4B62-B0A3-3ED92E2E2381}"/>
              </a:ext>
            </a:extLst>
          </p:cNvPr>
          <p:cNvSpPr/>
          <p:nvPr/>
        </p:nvSpPr>
        <p:spPr>
          <a:xfrm>
            <a:off x="5298025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3D84B85-24CD-4EF2-97B1-1A7926487A24}"/>
              </a:ext>
            </a:extLst>
          </p:cNvPr>
          <p:cNvSpPr/>
          <p:nvPr/>
        </p:nvSpPr>
        <p:spPr>
          <a:xfrm>
            <a:off x="6497937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B6EDF9-753A-4778-A740-3D55C838FFD4}"/>
              </a:ext>
            </a:extLst>
          </p:cNvPr>
          <p:cNvSpPr/>
          <p:nvPr/>
        </p:nvSpPr>
        <p:spPr>
          <a:xfrm>
            <a:off x="6672720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1BF367-6E82-4FE0-BCBC-F551C0A039C4}"/>
              </a:ext>
            </a:extLst>
          </p:cNvPr>
          <p:cNvSpPr/>
          <p:nvPr/>
        </p:nvSpPr>
        <p:spPr>
          <a:xfrm>
            <a:off x="685155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/>
              <p:nvPr/>
            </p:nvSpPr>
            <p:spPr>
              <a:xfrm>
                <a:off x="2977497" y="3692976"/>
                <a:ext cx="670560" cy="3962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06A0471-0221-4DDA-895C-10AF7DAD3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97" y="3692976"/>
                <a:ext cx="670560" cy="396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>
            <a:extLst>
              <a:ext uri="{FF2B5EF4-FFF2-40B4-BE49-F238E27FC236}">
                <a16:creationId xmlns:a16="http://schemas.microsoft.com/office/drawing/2014/main" id="{45DE0987-596C-48A2-9C25-F9CEBBFF3609}"/>
              </a:ext>
            </a:extLst>
          </p:cNvPr>
          <p:cNvSpPr/>
          <p:nvPr/>
        </p:nvSpPr>
        <p:spPr>
          <a:xfrm>
            <a:off x="2977497" y="3464692"/>
            <a:ext cx="1775460" cy="837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B432DFC-996D-4C02-BC13-304F8B07A9E9}"/>
              </a:ext>
            </a:extLst>
          </p:cNvPr>
          <p:cNvSpPr/>
          <p:nvPr/>
        </p:nvSpPr>
        <p:spPr>
          <a:xfrm>
            <a:off x="2954394" y="3076605"/>
            <a:ext cx="3935375" cy="1510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3410E6-E4E0-4093-BAAF-9817053A26DD}"/>
              </a:ext>
            </a:extLst>
          </p:cNvPr>
          <p:cNvSpPr/>
          <p:nvPr/>
        </p:nvSpPr>
        <p:spPr>
          <a:xfrm>
            <a:off x="492821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F96F3F-4E98-4E6A-849D-396CDA415D94}"/>
              </a:ext>
            </a:extLst>
          </p:cNvPr>
          <p:cNvSpPr/>
          <p:nvPr/>
        </p:nvSpPr>
        <p:spPr>
          <a:xfrm>
            <a:off x="510300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B230364-2B2D-4900-85FB-EAD25CE0E352}"/>
              </a:ext>
            </a:extLst>
          </p:cNvPr>
          <p:cNvSpPr/>
          <p:nvPr/>
        </p:nvSpPr>
        <p:spPr>
          <a:xfrm>
            <a:off x="528183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6D8EFBF-F168-4C07-BBFD-C2EB480BB70A}"/>
              </a:ext>
            </a:extLst>
          </p:cNvPr>
          <p:cNvSpPr/>
          <p:nvPr/>
        </p:nvSpPr>
        <p:spPr>
          <a:xfrm>
            <a:off x="7258984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2F01154-1DEE-472F-9183-2EC5D8F86647}"/>
              </a:ext>
            </a:extLst>
          </p:cNvPr>
          <p:cNvSpPr/>
          <p:nvPr/>
        </p:nvSpPr>
        <p:spPr>
          <a:xfrm>
            <a:off x="743376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7391112-F15E-42A3-B83D-9D544C388AE1}"/>
              </a:ext>
            </a:extLst>
          </p:cNvPr>
          <p:cNvSpPr/>
          <p:nvPr/>
        </p:nvSpPr>
        <p:spPr>
          <a:xfrm>
            <a:off x="7612599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4F881AC-80ED-4AF2-8E75-DDE88FF9932E}"/>
              </a:ext>
            </a:extLst>
          </p:cNvPr>
          <p:cNvSpPr/>
          <p:nvPr/>
        </p:nvSpPr>
        <p:spPr>
          <a:xfrm>
            <a:off x="2981692" y="2888136"/>
            <a:ext cx="5820730" cy="186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86379F-F62F-4A04-9AD8-E3DD6C90AD90}"/>
              </a:ext>
            </a:extLst>
          </p:cNvPr>
          <p:cNvSpPr/>
          <p:nvPr/>
        </p:nvSpPr>
        <p:spPr>
          <a:xfrm>
            <a:off x="2954394" y="2724237"/>
            <a:ext cx="7651547" cy="21538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471DB1F-98F6-4BBE-B989-EB7845E4E79F}"/>
              </a:ext>
            </a:extLst>
          </p:cNvPr>
          <p:cNvSpPr/>
          <p:nvPr/>
        </p:nvSpPr>
        <p:spPr>
          <a:xfrm>
            <a:off x="9114687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C10734E-6046-4AD5-9C9E-E72D972FAEA0}"/>
              </a:ext>
            </a:extLst>
          </p:cNvPr>
          <p:cNvSpPr/>
          <p:nvPr/>
        </p:nvSpPr>
        <p:spPr>
          <a:xfrm>
            <a:off x="9289470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06E8AA6-4F0C-4332-B525-C2DA63DA235D}"/>
              </a:ext>
            </a:extLst>
          </p:cNvPr>
          <p:cNvSpPr/>
          <p:nvPr/>
        </p:nvSpPr>
        <p:spPr>
          <a:xfrm>
            <a:off x="9468302" y="378441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0FF2523-B07F-4932-AC50-978E5CF19C41}"/>
              </a:ext>
            </a:extLst>
          </p:cNvPr>
          <p:cNvSpPr/>
          <p:nvPr/>
        </p:nvSpPr>
        <p:spPr>
          <a:xfrm>
            <a:off x="2262171" y="2203717"/>
            <a:ext cx="5144730" cy="40605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47AC04D-FB63-4C86-BBF3-BE05FEF794BB}"/>
              </a:ext>
            </a:extLst>
          </p:cNvPr>
          <p:cNvSpPr txBox="1"/>
          <p:nvPr/>
        </p:nvSpPr>
        <p:spPr>
          <a:xfrm rot="20304543">
            <a:off x="2121766" y="2553087"/>
            <a:ext cx="39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Espacios Vectoriales de dimensión finita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/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72DB5F0C-B628-46C4-92C3-8CF4B203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32" y="3187435"/>
                <a:ext cx="462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/>
              <p:nvPr/>
            </p:nvSpPr>
            <p:spPr>
              <a:xfrm>
                <a:off x="6216120" y="3246506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01D2D97-F813-44B9-B00C-C3600316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20" y="3246506"/>
                <a:ext cx="456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/>
              <p:nvPr/>
            </p:nvSpPr>
            <p:spPr>
              <a:xfrm>
                <a:off x="8139911" y="335591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3D410B2-03C4-4690-A806-B251C220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11" y="3355910"/>
                <a:ext cx="385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/>
              <p:nvPr/>
            </p:nvSpPr>
            <p:spPr>
              <a:xfrm>
                <a:off x="9499882" y="3056944"/>
                <a:ext cx="734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6EB7F3D-0022-4F77-AE8A-86271F0A4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882" y="3056944"/>
                <a:ext cx="73424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5B02CA8-1FA1-44F2-8073-FA16099C2DFE}"/>
                  </a:ext>
                </a:extLst>
              </p:cNvPr>
              <p:cNvSpPr txBox="1"/>
              <p:nvPr/>
            </p:nvSpPr>
            <p:spPr>
              <a:xfrm>
                <a:off x="6720515" y="1255270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5B02CA8-1FA1-44F2-8073-FA16099C2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15" y="1255270"/>
                <a:ext cx="2065694" cy="646331"/>
              </a:xfrm>
              <a:prstGeom prst="rect">
                <a:avLst/>
              </a:prstGeom>
              <a:blipFill>
                <a:blip r:embed="rId10"/>
                <a:stretch>
                  <a:fillRect l="-2360" t="-5660" r="-26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82052DA-4F8E-4273-9B35-0D98923D14C8}"/>
                  </a:ext>
                </a:extLst>
              </p:cNvPr>
              <p:cNvSpPr/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82052DA-4F8E-4273-9B35-0D98923D1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79" y="4973136"/>
                <a:ext cx="670560" cy="8839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81902B13-9E54-441A-93E6-4706D7DE2915}"/>
              </a:ext>
            </a:extLst>
          </p:cNvPr>
          <p:cNvSpPr/>
          <p:nvPr/>
        </p:nvSpPr>
        <p:spPr>
          <a:xfrm>
            <a:off x="8100079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D8A3B54-9758-4083-B5A7-8E5275D1D4C4}"/>
              </a:ext>
            </a:extLst>
          </p:cNvPr>
          <p:cNvSpPr/>
          <p:nvPr/>
        </p:nvSpPr>
        <p:spPr>
          <a:xfrm>
            <a:off x="8274862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81F03F2-3CB9-451A-A3F9-AAC2E2BA15A9}"/>
              </a:ext>
            </a:extLst>
          </p:cNvPr>
          <p:cNvSpPr/>
          <p:nvPr/>
        </p:nvSpPr>
        <p:spPr>
          <a:xfrm>
            <a:off x="8453694" y="529317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4FF8A29-7FA7-4465-AE87-51D798B1DC3D}"/>
                  </a:ext>
                </a:extLst>
              </p:cNvPr>
              <p:cNvSpPr/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4FF8A29-7FA7-4465-AE87-51D798B1D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21" y="4957896"/>
                <a:ext cx="670560" cy="8839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>
            <a:extLst>
              <a:ext uri="{FF2B5EF4-FFF2-40B4-BE49-F238E27FC236}">
                <a16:creationId xmlns:a16="http://schemas.microsoft.com/office/drawing/2014/main" id="{C914A81A-D68E-446F-890B-331E89B30DE4}"/>
              </a:ext>
            </a:extLst>
          </p:cNvPr>
          <p:cNvSpPr/>
          <p:nvPr/>
        </p:nvSpPr>
        <p:spPr>
          <a:xfrm>
            <a:off x="9702221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18EF470-D71D-4FE7-888D-9F66D8A902DD}"/>
              </a:ext>
            </a:extLst>
          </p:cNvPr>
          <p:cNvSpPr/>
          <p:nvPr/>
        </p:nvSpPr>
        <p:spPr>
          <a:xfrm>
            <a:off x="9877004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85D3AEA-C1F2-4790-A3FB-DDB9A093E675}"/>
              </a:ext>
            </a:extLst>
          </p:cNvPr>
          <p:cNvSpPr/>
          <p:nvPr/>
        </p:nvSpPr>
        <p:spPr>
          <a:xfrm>
            <a:off x="10055836" y="5277936"/>
            <a:ext cx="76200" cy="1219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82FF793-D6F0-49F9-8091-894917B779C2}"/>
              </a:ext>
            </a:extLst>
          </p:cNvPr>
          <p:cNvSpPr/>
          <p:nvPr/>
        </p:nvSpPr>
        <p:spPr>
          <a:xfrm>
            <a:off x="1691641" y="167641"/>
            <a:ext cx="11231880" cy="6812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986EC35-25B0-480C-875B-EAFD584F929D}"/>
              </a:ext>
            </a:extLst>
          </p:cNvPr>
          <p:cNvSpPr txBox="1"/>
          <p:nvPr/>
        </p:nvSpPr>
        <p:spPr>
          <a:xfrm>
            <a:off x="6506527" y="242054"/>
            <a:ext cx="18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Espacios Métricos</a:t>
            </a:r>
          </a:p>
        </p:txBody>
      </p:sp>
    </p:spTree>
    <p:extLst>
      <p:ext uri="{BB962C8B-B14F-4D97-AF65-F5344CB8AC3E}">
        <p14:creationId xmlns:p14="http://schemas.microsoft.com/office/powerpoint/2010/main" val="159188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F909-F6BD-46EC-A42E-B2159738B06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algn="ctr"/>
            <a:r>
              <a:rPr lang="es-CO" dirty="0"/>
              <a:t>Producto punto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C0D5F-65D7-4682-AEBA-DA9A966758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lvl="0" algn="ctr"/>
            <a:r>
              <a:rPr lang="es-CO" dirty="0"/>
              <a:t>Enviar preguntas a</a:t>
            </a:r>
          </a:p>
          <a:p>
            <a:pPr lvl="0" algn="ctr"/>
            <a:r>
              <a:rPr lang="es-CO" dirty="0"/>
              <a:t>gmunoz@udistrital.edu.co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30938B9-38A9-4A1E-B6C8-049B0F189EF4}"/>
              </a:ext>
            </a:extLst>
          </p:cNvPr>
          <p:cNvSpPr/>
          <p:nvPr/>
        </p:nvSpPr>
        <p:spPr>
          <a:xfrm>
            <a:off x="1691641" y="167641"/>
            <a:ext cx="11231880" cy="5745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/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Métricos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blipFill>
                <a:blip r:embed="rId10"/>
                <a:stretch>
                  <a:fillRect l="-2614" t="-5660" r="-2614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6586B08-50B3-4AC4-9A95-65690E8B04A4}"/>
                  </a:ext>
                </a:extLst>
              </p:cNvPr>
              <p:cNvSpPr txBox="1"/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36586B08-50B3-4AC4-9A95-65690E8B0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blipFill>
                <a:blip r:embed="rId12"/>
                <a:stretch>
                  <a:fillRect l="-2663" t="-5660" r="-26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3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30938B9-38A9-4A1E-B6C8-049B0F189EF4}"/>
              </a:ext>
            </a:extLst>
          </p:cNvPr>
          <p:cNvSpPr/>
          <p:nvPr/>
        </p:nvSpPr>
        <p:spPr>
          <a:xfrm>
            <a:off x="1691641" y="167641"/>
            <a:ext cx="11231880" cy="5745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/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Métricos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blipFill>
                <a:blip r:embed="rId2"/>
                <a:stretch>
                  <a:fillRect l="-2614" t="-5660" r="-2614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/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Normados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blipFill>
                <a:blip r:embed="rId3"/>
                <a:stretch>
                  <a:fillRect l="-2727" t="-5660" r="-2121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13B9B4-08D5-4AB8-A1CF-B87A7336E484}"/>
                  </a:ext>
                </a:extLst>
              </p:cNvPr>
              <p:cNvSpPr txBox="1"/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413B9B4-08D5-4AB8-A1CF-B87A7336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blipFill>
                <a:blip r:embed="rId4"/>
                <a:stretch>
                  <a:fillRect l="-2663" t="-5660" r="-26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0C6B99B3-3BF2-40A8-97E1-3D0EDB96AF01}"/>
              </a:ext>
            </a:extLst>
          </p:cNvPr>
          <p:cNvSpPr/>
          <p:nvPr/>
        </p:nvSpPr>
        <p:spPr>
          <a:xfrm>
            <a:off x="2794715" y="1646555"/>
            <a:ext cx="8736172" cy="3855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9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30938B9-38A9-4A1E-B6C8-049B0F189EF4}"/>
              </a:ext>
            </a:extLst>
          </p:cNvPr>
          <p:cNvSpPr/>
          <p:nvPr/>
        </p:nvSpPr>
        <p:spPr>
          <a:xfrm>
            <a:off x="1691641" y="167641"/>
            <a:ext cx="11231880" cy="5745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/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Métricos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blipFill>
                <a:blip r:embed="rId2"/>
                <a:stretch>
                  <a:fillRect l="-2614" t="-5660" r="-2614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/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Normados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blipFill>
                <a:blip r:embed="rId3"/>
                <a:stretch>
                  <a:fillRect l="-2727" t="-5660" r="-2121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3BE12596-8D20-43C0-9EF0-61EFC718EFB5}"/>
              </a:ext>
            </a:extLst>
          </p:cNvPr>
          <p:cNvSpPr/>
          <p:nvPr/>
        </p:nvSpPr>
        <p:spPr>
          <a:xfrm>
            <a:off x="4402873" y="2690464"/>
            <a:ext cx="5394959" cy="25409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0586D37-65E5-410E-9219-93139F9310B9}"/>
                  </a:ext>
                </a:extLst>
              </p:cNvPr>
              <p:cNvSpPr txBox="1"/>
              <p:nvPr/>
            </p:nvSpPr>
            <p:spPr>
              <a:xfrm>
                <a:off x="5650847" y="4299843"/>
                <a:ext cx="30239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con producto interno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 algn="ctr"/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0586D37-65E5-410E-9219-93139F93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47" y="4299843"/>
                <a:ext cx="3023905" cy="1200329"/>
              </a:xfrm>
              <a:prstGeom prst="rect">
                <a:avLst/>
              </a:prstGeom>
              <a:blipFill>
                <a:blip r:embed="rId4"/>
                <a:stretch>
                  <a:fillRect l="-1815" t="-2538" r="-12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BBE756-13B5-4823-B42A-54342DF6F46D}"/>
                  </a:ext>
                </a:extLst>
              </p:cNvPr>
              <p:cNvSpPr txBox="1"/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BBE756-13B5-4823-B42A-54342DF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blipFill>
                <a:blip r:embed="rId5"/>
                <a:stretch>
                  <a:fillRect l="-2663" t="-5660" r="-26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53EBA03-B832-4EBC-A914-9BD6EC00A253}"/>
              </a:ext>
            </a:extLst>
          </p:cNvPr>
          <p:cNvSpPr/>
          <p:nvPr/>
        </p:nvSpPr>
        <p:spPr>
          <a:xfrm>
            <a:off x="2794715" y="1646555"/>
            <a:ext cx="8736172" cy="3855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23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BB0C8DBB-05DD-440F-B18B-A858BB8113C0}"/>
              </a:ext>
            </a:extLst>
          </p:cNvPr>
          <p:cNvSpPr/>
          <p:nvPr/>
        </p:nvSpPr>
        <p:spPr>
          <a:xfrm>
            <a:off x="2191589" y="1295401"/>
            <a:ext cx="9817531" cy="6264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30938B9-38A9-4A1E-B6C8-049B0F189EF4}"/>
              </a:ext>
            </a:extLst>
          </p:cNvPr>
          <p:cNvSpPr/>
          <p:nvPr/>
        </p:nvSpPr>
        <p:spPr>
          <a:xfrm>
            <a:off x="1691641" y="167641"/>
            <a:ext cx="11231880" cy="5745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/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Métricos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A1F1AC-7634-4E28-B12D-29A7143D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527" y="242054"/>
                <a:ext cx="1863074" cy="646331"/>
              </a:xfrm>
              <a:prstGeom prst="rect">
                <a:avLst/>
              </a:prstGeom>
              <a:blipFill>
                <a:blip r:embed="rId2"/>
                <a:stretch>
                  <a:fillRect l="-2614" t="-5660" r="-2614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C4295D5B-3EAC-418F-8310-9F6F19671D99}"/>
              </a:ext>
            </a:extLst>
          </p:cNvPr>
          <p:cNvSpPr/>
          <p:nvPr/>
        </p:nvSpPr>
        <p:spPr>
          <a:xfrm>
            <a:off x="2794715" y="1646555"/>
            <a:ext cx="8736172" cy="3855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/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Normados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65B283E-73C1-41BE-BBDB-A14EE7C08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54" y="1692979"/>
                <a:ext cx="2013693" cy="646331"/>
              </a:xfrm>
              <a:prstGeom prst="rect">
                <a:avLst/>
              </a:prstGeom>
              <a:blipFill>
                <a:blip r:embed="rId3"/>
                <a:stretch>
                  <a:fillRect l="-2727" t="-5660" r="-2121" b="-66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ipse 37">
            <a:extLst>
              <a:ext uri="{FF2B5EF4-FFF2-40B4-BE49-F238E27FC236}">
                <a16:creationId xmlns:a16="http://schemas.microsoft.com/office/drawing/2014/main" id="{3BE12596-8D20-43C0-9EF0-61EFC718EFB5}"/>
              </a:ext>
            </a:extLst>
          </p:cNvPr>
          <p:cNvSpPr/>
          <p:nvPr/>
        </p:nvSpPr>
        <p:spPr>
          <a:xfrm>
            <a:off x="4402873" y="2690464"/>
            <a:ext cx="5394959" cy="25409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0586D37-65E5-410E-9219-93139F9310B9}"/>
                  </a:ext>
                </a:extLst>
              </p:cNvPr>
              <p:cNvSpPr txBox="1"/>
              <p:nvPr/>
            </p:nvSpPr>
            <p:spPr>
              <a:xfrm>
                <a:off x="5650847" y="4299843"/>
                <a:ext cx="30239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con producto interno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 algn="ctr"/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0586D37-65E5-410E-9219-93139F93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47" y="4299843"/>
                <a:ext cx="3023905" cy="1200329"/>
              </a:xfrm>
              <a:prstGeom prst="rect">
                <a:avLst/>
              </a:prstGeom>
              <a:blipFill>
                <a:blip r:embed="rId4"/>
                <a:stretch>
                  <a:fillRect l="-1815" t="-2538" r="-12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9E0BD9D-4ECE-4C6A-A99E-557C5DFEC5E1}"/>
                  </a:ext>
                </a:extLst>
              </p:cNvPr>
              <p:cNvSpPr/>
              <p:nvPr/>
            </p:nvSpPr>
            <p:spPr>
              <a:xfrm>
                <a:off x="5796855" y="3009362"/>
                <a:ext cx="2606993" cy="9685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CO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>
                    <a:solidFill>
                      <a:schemeClr val="tx1"/>
                    </a:solidFill>
                  </a:rPr>
                  <a:t> con </a:t>
                </a:r>
              </a:p>
              <a:p>
                <a:pPr algn="ctr"/>
                <a:r>
                  <a:rPr lang="es-CO" dirty="0">
                    <a:solidFill>
                      <a:schemeClr val="tx1"/>
                    </a:solidFill>
                  </a:rPr>
                  <a:t>producto punto</a:t>
                </a:r>
              </a:p>
            </p:txBody>
          </p:sp>
        </mc:Choice>
        <mc:Fallback xmlns=""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9E0BD9D-4ECE-4C6A-A99E-557C5DFEC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55" y="3009362"/>
                <a:ext cx="2606993" cy="9685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6407E9E-7DA3-466B-BAFB-D7E2ACE0F888}"/>
                  </a:ext>
                </a:extLst>
              </p:cNvPr>
              <p:cNvSpPr txBox="1"/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Espacios Vectoriales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𝑐𝑢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6407E9E-7DA3-466B-BAFB-D7E2ACE0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29" y="6745703"/>
                <a:ext cx="2065694" cy="646331"/>
              </a:xfrm>
              <a:prstGeom prst="rect">
                <a:avLst/>
              </a:prstGeom>
              <a:blipFill>
                <a:blip r:embed="rId6"/>
                <a:stretch>
                  <a:fillRect l="-2663" t="-5660" r="-26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549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EDC38-F01C-44E7-8A7B-0A2DEF05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67" y="0"/>
            <a:ext cx="11591806" cy="1461188"/>
          </a:xfrm>
        </p:spPr>
        <p:txBody>
          <a:bodyPr/>
          <a:lstStyle/>
          <a:p>
            <a:r>
              <a:rPr lang="es-CO" dirty="0"/>
              <a:t>Espacios Métricos</a:t>
            </a:r>
          </a:p>
        </p:txBody>
      </p:sp>
      <p:pic>
        <p:nvPicPr>
          <p:cNvPr id="3" name="Imagen 2" descr="28§latex§&#10;Teorema:\\&#10;{Si $ \vec{u}, \vec{v}, \vec{w} \in \Re^n$}{&#10;\begin{itemize}&#10; \item{ $dist( \vec{u} , \vec{v} ) \geq 0$}&#10; \item{ $dist( \vec{u} , \vec{v} ) = 0$ si y sólo si $ \vec{u} = \vec{v} $ }&#10; \item{ $dist( \vec{u} , \vec{v} ) = dist( \vec{v} , \vec{u} )$}&#10; \item{ $dist( \vec{u} , \vec{v} ) \leq  dist( \vec{u} , \vec{w} ) + dist( \vec{w} , \vec{v} )$}}&#10;\end{itemize}}&#10;&#10;§png§600§TRUE§" title="TexMaths">
            <a:extLst>
              <a:ext uri="{FF2B5EF4-FFF2-40B4-BE49-F238E27FC236}">
                <a16:creationId xmlns:a16="http://schemas.microsoft.com/office/drawing/2014/main" id="{F0805508-15F6-4025-9B56-07AB3EE0A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</a:blip>
          <a:srcRect l="1706" t="30513" r="-1706" b="-2919"/>
          <a:stretch/>
        </p:blipFill>
        <p:spPr>
          <a:xfrm>
            <a:off x="3455642" y="1461188"/>
            <a:ext cx="6092279" cy="25779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C3C17C-6C96-452C-BF8A-78873D997791}"/>
                  </a:ext>
                </a:extLst>
              </p:cNvPr>
              <p:cNvSpPr txBox="1"/>
              <p:nvPr/>
            </p:nvSpPr>
            <p:spPr>
              <a:xfrm>
                <a:off x="395287" y="1091856"/>
                <a:ext cx="915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Recordemos que la distancia entre dos vectores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CO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cumple las siguientes propiedades: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C3C17C-6C96-452C-BF8A-78873D997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" y="1091856"/>
                <a:ext cx="9152634" cy="369332"/>
              </a:xfrm>
              <a:prstGeom prst="rect">
                <a:avLst/>
              </a:prstGeom>
              <a:blipFill>
                <a:blip r:embed="rId3"/>
                <a:stretch>
                  <a:fillRect l="-600" t="-22951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0D0D1E6-51F6-42BA-A300-DCB8E3B9B7EF}"/>
                  </a:ext>
                </a:extLst>
              </p:cNvPr>
              <p:cNvSpPr txBox="1"/>
              <p:nvPr/>
            </p:nvSpPr>
            <p:spPr>
              <a:xfrm>
                <a:off x="258967" y="4223781"/>
                <a:ext cx="10031464" cy="237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Si en un conjunto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O" dirty="0"/>
                  <a:t> es posible medir la distancia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 entre los elementos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O" dirty="0"/>
                  <a:t>; </a:t>
                </a:r>
              </a:p>
              <a:p>
                <a:r>
                  <a:rPr lang="es-CO" dirty="0"/>
                  <a:t>y además la distancia cumple las anteriores propiedades se dice que el conjunto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CO" dirty="0"/>
                  <a:t> es un </a:t>
                </a:r>
                <a:r>
                  <a:rPr lang="es-CO" b="1" dirty="0"/>
                  <a:t>espacio métrico</a:t>
                </a:r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r>
                  <a:rPr lang="es-CO" dirty="0"/>
                  <a:t>Por ejemplo: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/>
                  <a:t>El conjunto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s-CO" dirty="0"/>
                  <a:t> de las funciones continuas entre 0 y 1 con la métrica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0D0D1E6-51F6-42BA-A300-DCB8E3B9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67" y="4223781"/>
                <a:ext cx="10031464" cy="2376548"/>
              </a:xfrm>
              <a:prstGeom prst="rect">
                <a:avLst/>
              </a:prstGeom>
              <a:blipFill>
                <a:blip r:embed="rId11"/>
                <a:stretch>
                  <a:fillRect l="-486" t="-15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9C863704-5B96-4621-9C99-191A19C21F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3341" y="4466453"/>
            <a:ext cx="2151420" cy="237978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7BF73EC-25BD-4258-B863-71157AA141AD}"/>
              </a:ext>
            </a:extLst>
          </p:cNvPr>
          <p:cNvSpPr/>
          <p:nvPr/>
        </p:nvSpPr>
        <p:spPr>
          <a:xfrm>
            <a:off x="9750481" y="6800070"/>
            <a:ext cx="374135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>
                <a:hlinkClick r:id="rId13"/>
              </a:rPr>
              <a:t>http://www-groups.mcs.st-andrews.ac.uk/~john/analysis/Lectures/L15.html</a:t>
            </a:r>
            <a:endParaRPr lang="es-CO" sz="9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0B1B553-9346-44C4-8349-B0DBB10FD490}"/>
              </a:ext>
            </a:extLst>
          </p:cNvPr>
          <p:cNvGrpSpPr/>
          <p:nvPr/>
        </p:nvGrpSpPr>
        <p:grpSpPr>
          <a:xfrm>
            <a:off x="7675941" y="5120612"/>
            <a:ext cx="2132357" cy="2210929"/>
            <a:chOff x="7361694" y="4819973"/>
            <a:chExt cx="2132357" cy="2210929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E9A1EC7-7EE4-4DB6-8D83-40DB111DB902}"/>
                </a:ext>
              </a:extLst>
            </p:cNvPr>
            <p:cNvSpPr/>
            <p:nvPr/>
          </p:nvSpPr>
          <p:spPr>
            <a:xfrm>
              <a:off x="8001000" y="5196840"/>
              <a:ext cx="7620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D4DF4CB-F627-4A03-82CB-70496B149C92}"/>
                </a:ext>
              </a:extLst>
            </p:cNvPr>
            <p:cNvSpPr txBox="1"/>
            <p:nvPr/>
          </p:nvSpPr>
          <p:spPr>
            <a:xfrm>
              <a:off x="8039100" y="510361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f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F997F5A2-6ADA-45DA-9B9F-D1A244AFB75D}"/>
                </a:ext>
              </a:extLst>
            </p:cNvPr>
            <p:cNvSpPr txBox="1"/>
            <p:nvPr/>
          </p:nvSpPr>
          <p:spPr>
            <a:xfrm>
              <a:off x="8645262" y="601856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g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BEED71E-F6A9-49E1-B9B1-F7D20C98FA21}"/>
                </a:ext>
              </a:extLst>
            </p:cNvPr>
            <p:cNvSpPr/>
            <p:nvPr/>
          </p:nvSpPr>
          <p:spPr>
            <a:xfrm>
              <a:off x="8607162" y="6165473"/>
              <a:ext cx="7620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8CD181FF-5F78-44DE-83A9-CAED8DFBCF47}"/>
                </a:ext>
              </a:extLst>
            </p:cNvPr>
            <p:cNvCxnSpPr>
              <a:cxnSpLocks/>
              <a:stCxn id="17" idx="4"/>
              <a:endCxn id="21" idx="1"/>
            </p:cNvCxnSpPr>
            <p:nvPr/>
          </p:nvCxnSpPr>
          <p:spPr>
            <a:xfrm>
              <a:off x="8039100" y="5288280"/>
              <a:ext cx="579221" cy="89058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5DD6FC50-4B91-4C01-A6C8-9BADEA49130E}"/>
                    </a:ext>
                  </a:extLst>
                </p:cNvPr>
                <p:cNvSpPr/>
                <p:nvPr/>
              </p:nvSpPr>
              <p:spPr>
                <a:xfrm>
                  <a:off x="8194348" y="5422731"/>
                  <a:ext cx="1029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5DD6FC50-4B91-4C01-A6C8-9BADEA4913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348" y="5422731"/>
                  <a:ext cx="102919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83A5B68E-838F-4FD7-8F8C-224E62D6BCC4}"/>
                </a:ext>
              </a:extLst>
            </p:cNvPr>
            <p:cNvSpPr/>
            <p:nvPr/>
          </p:nvSpPr>
          <p:spPr>
            <a:xfrm>
              <a:off x="7361694" y="4819973"/>
              <a:ext cx="2132357" cy="2026263"/>
            </a:xfrm>
            <a:prstGeom prst="cloud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28383B14-3E27-4096-B3AE-DFD42B576D09}"/>
                    </a:ext>
                  </a:extLst>
                </p:cNvPr>
                <p:cNvSpPr/>
                <p:nvPr/>
              </p:nvSpPr>
              <p:spPr>
                <a:xfrm>
                  <a:off x="7548538" y="6661570"/>
                  <a:ext cx="8504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[0,1]</m:t>
                      </m:r>
                    </m:oMath>
                  </a14:m>
                  <a:r>
                    <a:rPr lang="es-CO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28383B14-3E27-4096-B3AE-DFD42B576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538" y="6661570"/>
                  <a:ext cx="85042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861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83927-93B3-486D-ACCC-C49848F0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53F546B-21B0-4CCD-BF9C-C949ACA50C82}"/>
              </a:ext>
            </a:extLst>
          </p:cNvPr>
          <p:cNvCxnSpPr/>
          <p:nvPr/>
        </p:nvCxnSpPr>
        <p:spPr>
          <a:xfrm flipV="1">
            <a:off x="1615440" y="2788920"/>
            <a:ext cx="0" cy="307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E2ED5E7-47EA-49FC-8C20-64200A794B14}"/>
              </a:ext>
            </a:extLst>
          </p:cNvPr>
          <p:cNvCxnSpPr/>
          <p:nvPr/>
        </p:nvCxnSpPr>
        <p:spPr>
          <a:xfrm>
            <a:off x="1051560" y="5471160"/>
            <a:ext cx="512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049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26DC8-E1D2-4A4F-9569-175E70C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7B85D6D-724B-4C58-94D5-F4F0D1A171BF}"/>
                  </a:ext>
                </a:extLst>
              </p:cNvPr>
              <p:cNvSpPr/>
              <p:nvPr/>
            </p:nvSpPr>
            <p:spPr>
              <a:xfrm>
                <a:off x="1810908" y="2654272"/>
                <a:ext cx="6718300" cy="31920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O" dirty="0"/>
                  <a:t>En espacio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dirty="0"/>
                  <a:t> se pueden definir varias métricas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CO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  <a:p>
                <a:pPr algn="ctr"/>
                <a:endParaRPr lang="es-CO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B7B85D6D-724B-4C58-94D5-F4F0D1A17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908" y="2654272"/>
                <a:ext cx="6718300" cy="3192028"/>
              </a:xfrm>
              <a:prstGeom prst="rect">
                <a:avLst/>
              </a:prstGeom>
              <a:blipFill>
                <a:blip r:embed="rId3"/>
                <a:stretch>
                  <a:fillRect l="-544" t="-9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3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1" name="Diagrama de flujo: conector 20">
                <a:extLst>
                  <a:ext uri="{FF2B5EF4-FFF2-40B4-BE49-F238E27FC236}">
                    <a16:creationId xmlns:a16="http://schemas.microsoft.com/office/drawing/2014/main" id="{47D40B3B-951B-4C1A-BD13-ED8CE5897510}"/>
                  </a:ext>
                </a:extLst>
              </p:cNvPr>
              <p:cNvSpPr/>
              <p:nvPr/>
            </p:nvSpPr>
            <p:spPr>
              <a:xfrm>
                <a:off x="10067787" y="584125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7F15A51-60BC-44CD-8E21-A377296DDD8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8957348" y="5574849"/>
                <a:ext cx="1110439" cy="3313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DF03E29-EB9D-416B-A7A0-3C982C7F3195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8957348" y="4965316"/>
                <a:ext cx="1110439" cy="940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8E620D6-1C72-409C-B88E-45C1A8977FE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8958552" y="5906180"/>
                <a:ext cx="1109235" cy="278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/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/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/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585028" y="4357316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6734549" y="4467298"/>
            <a:ext cx="17895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8C4572-0B0B-4FF1-B310-C3C685260798}"/>
                </a:ext>
              </a:extLst>
            </p:cNvPr>
            <p:cNvSpPr txBox="1"/>
            <p:nvPr/>
          </p:nvSpPr>
          <p:spPr>
            <a:xfrm>
              <a:off x="4631087" y="2669046"/>
              <a:ext cx="2804114" cy="13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409" dirty="0"/>
                <a:t>Álgebra </a:t>
              </a:r>
            </a:p>
            <a:p>
              <a:pPr algn="ctr"/>
              <a:r>
                <a:rPr lang="es-CO" sz="4409" dirty="0"/>
                <a:t>Lineal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32675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</p:spTree>
    <p:extLst>
      <p:ext uri="{BB962C8B-B14F-4D97-AF65-F5344CB8AC3E}">
        <p14:creationId xmlns:p14="http://schemas.microsoft.com/office/powerpoint/2010/main" val="13652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269" y="673636"/>
                  <a:ext cx="3151459" cy="8158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6" y="2162852"/>
                  <a:ext cx="2974743" cy="5758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1" name="Diagrama de flujo: conector 20">
                <a:extLst>
                  <a:ext uri="{FF2B5EF4-FFF2-40B4-BE49-F238E27FC236}">
                    <a16:creationId xmlns:a16="http://schemas.microsoft.com/office/drawing/2014/main" id="{47D40B3B-951B-4C1A-BD13-ED8CE5897510}"/>
                  </a:ext>
                </a:extLst>
              </p:cNvPr>
              <p:cNvSpPr/>
              <p:nvPr/>
            </p:nvSpPr>
            <p:spPr>
              <a:xfrm>
                <a:off x="10067787" y="584125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37F15A51-60BC-44CD-8E21-A377296DDD89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>
                <a:off x="8957348" y="5574849"/>
                <a:ext cx="1110439" cy="3313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BDF03E29-EB9D-416B-A7A0-3C982C7F3195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8957348" y="4965316"/>
                <a:ext cx="1110439" cy="9408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8E620D6-1C72-409C-B88E-45C1A8977FE6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8958552" y="5906180"/>
                <a:ext cx="1109235" cy="278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425503" cy="2684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E3FA5DE-8328-46CC-9D42-E382889531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696648"/>
                    <a:ext cx="444000" cy="3607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425503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85310" y="5317070"/>
                    <a:ext cx="425503" cy="26844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/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6" name="Rectángulo 35">
                    <a:extLst>
                      <a:ext uri="{FF2B5EF4-FFF2-40B4-BE49-F238E27FC236}">
                        <a16:creationId xmlns:a16="http://schemas.microsoft.com/office/drawing/2014/main" id="{D8119CE9-52B5-4081-A2B6-ECE63EF9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5951" y="5538938"/>
                    <a:ext cx="421955" cy="26844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/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7" name="Rectángulo 36">
                    <a:extLst>
                      <a:ext uri="{FF2B5EF4-FFF2-40B4-BE49-F238E27FC236}">
                        <a16:creationId xmlns:a16="http://schemas.microsoft.com/office/drawing/2014/main" id="{D260B764-A7E7-48C7-AFF8-27EE574171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199" y="5691279"/>
                    <a:ext cx="421955" cy="2684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/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8" name="Rectángulo 37">
                    <a:extLst>
                      <a:ext uri="{FF2B5EF4-FFF2-40B4-BE49-F238E27FC236}">
                        <a16:creationId xmlns:a16="http://schemas.microsoft.com/office/drawing/2014/main" id="{E4E630F5-4C91-4676-83E0-FAC6C0F99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3942" y="5843704"/>
                    <a:ext cx="421955" cy="2684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243" y="5798300"/>
                  <a:ext cx="3961979" cy="54701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314412" cy="58255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585028" y="4357316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734549" y="4467298"/>
            <a:ext cx="17895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32675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E15EB75-3AE9-4050-8D4A-0728BFFE1D39}"/>
              </a:ext>
            </a:extLst>
          </p:cNvPr>
          <p:cNvCxnSpPr>
            <a:cxnSpLocks/>
          </p:cNvCxnSpPr>
          <p:nvPr/>
        </p:nvCxnSpPr>
        <p:spPr>
          <a:xfrm>
            <a:off x="5028854" y="1346095"/>
            <a:ext cx="1916695" cy="611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586F6F3-9F1F-4743-ADE0-817577FD9786}"/>
              </a:ext>
            </a:extLst>
          </p:cNvPr>
          <p:cNvCxnSpPr>
            <a:cxnSpLocks/>
          </p:cNvCxnSpPr>
          <p:nvPr/>
        </p:nvCxnSpPr>
        <p:spPr>
          <a:xfrm>
            <a:off x="9956692" y="2646031"/>
            <a:ext cx="3078372" cy="55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E30F407-1D6C-4FB3-A859-973B66B82079}"/>
              </a:ext>
            </a:extLst>
          </p:cNvPr>
          <p:cNvCxnSpPr>
            <a:cxnSpLocks/>
          </p:cNvCxnSpPr>
          <p:nvPr/>
        </p:nvCxnSpPr>
        <p:spPr>
          <a:xfrm>
            <a:off x="7707039" y="1360870"/>
            <a:ext cx="766082" cy="15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9A1D9D3-ACAE-4A38-8FA2-B68AE323A75A}"/>
              </a:ext>
            </a:extLst>
          </p:cNvPr>
          <p:cNvCxnSpPr>
            <a:cxnSpLocks/>
          </p:cNvCxnSpPr>
          <p:nvPr/>
        </p:nvCxnSpPr>
        <p:spPr>
          <a:xfrm>
            <a:off x="2542446" y="2965989"/>
            <a:ext cx="766082" cy="15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DD82D5C8-7B5A-4F60-8669-BBFC06C6F1DA}"/>
              </a:ext>
            </a:extLst>
          </p:cNvPr>
          <p:cNvCxnSpPr>
            <a:cxnSpLocks/>
          </p:cNvCxnSpPr>
          <p:nvPr/>
        </p:nvCxnSpPr>
        <p:spPr>
          <a:xfrm>
            <a:off x="781170" y="5348668"/>
            <a:ext cx="3078372" cy="558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403BEA4-F78E-45B2-84A0-A53813D670C2}"/>
              </a:ext>
            </a:extLst>
          </p:cNvPr>
          <p:cNvCxnSpPr>
            <a:cxnSpLocks/>
          </p:cNvCxnSpPr>
          <p:nvPr/>
        </p:nvCxnSpPr>
        <p:spPr>
          <a:xfrm>
            <a:off x="4764519" y="6868732"/>
            <a:ext cx="4077924" cy="27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F58A51E1-4A04-4540-96A4-312578A6A8A3}"/>
              </a:ext>
            </a:extLst>
          </p:cNvPr>
          <p:cNvCxnSpPr>
            <a:cxnSpLocks/>
          </p:cNvCxnSpPr>
          <p:nvPr/>
        </p:nvCxnSpPr>
        <p:spPr>
          <a:xfrm>
            <a:off x="11998056" y="5422383"/>
            <a:ext cx="448399" cy="1679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47">
            <a:extLst>
              <a:ext uri="{FF2B5EF4-FFF2-40B4-BE49-F238E27FC236}">
                <a16:creationId xmlns:a16="http://schemas.microsoft.com/office/drawing/2014/main" id="{E80AF43E-5869-4223-A3B8-9E1B14A97B47}"/>
              </a:ext>
            </a:extLst>
          </p:cNvPr>
          <p:cNvGrpSpPr/>
          <p:nvPr/>
        </p:nvGrpSpPr>
        <p:grpSpPr>
          <a:xfrm>
            <a:off x="914048" y="1407197"/>
            <a:ext cx="2796861" cy="2161101"/>
            <a:chOff x="1176384" y="1286941"/>
            <a:chExt cx="2537261" cy="196051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7884331-485E-4BA2-981F-A007D405AB5E}"/>
                </a:ext>
              </a:extLst>
            </p:cNvPr>
            <p:cNvSpPr/>
            <p:nvPr/>
          </p:nvSpPr>
          <p:spPr>
            <a:xfrm>
              <a:off x="1218444" y="1830146"/>
              <a:ext cx="2495201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O" sz="1984" dirty="0"/>
                <a:t>Transformación Matricial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/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25A73802-84E7-4559-B579-091644D6D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26" y="2169887"/>
                  <a:ext cx="1766174" cy="8158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grama de flujo: conector 41">
              <a:extLst>
                <a:ext uri="{FF2B5EF4-FFF2-40B4-BE49-F238E27FC236}">
                  <a16:creationId xmlns:a16="http://schemas.microsoft.com/office/drawing/2014/main" id="{22E8195B-6E43-41EA-9A9A-CE51D0AA1C4F}"/>
                </a:ext>
              </a:extLst>
            </p:cNvPr>
            <p:cNvSpPr/>
            <p:nvPr/>
          </p:nvSpPr>
          <p:spPr>
            <a:xfrm>
              <a:off x="1176384" y="1286941"/>
              <a:ext cx="2517741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2F20335-222D-4A7F-9899-71348B3AF04E}"/>
              </a:ext>
            </a:extLst>
          </p:cNvPr>
          <p:cNvGrpSpPr/>
          <p:nvPr/>
        </p:nvGrpSpPr>
        <p:grpSpPr>
          <a:xfrm>
            <a:off x="4786872" y="356243"/>
            <a:ext cx="3930850" cy="1506149"/>
            <a:chOff x="4300747" y="304305"/>
            <a:chExt cx="3565996" cy="136635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F0E1357-AC09-429A-A7FB-94311DBBE2CA}"/>
                </a:ext>
              </a:extLst>
            </p:cNvPr>
            <p:cNvSpPr/>
            <p:nvPr/>
          </p:nvSpPr>
          <p:spPr>
            <a:xfrm>
              <a:off x="5199039" y="304305"/>
              <a:ext cx="179392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por vector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/>
                <p:nvPr/>
              </p:nvSpPr>
              <p:spPr>
                <a:xfrm>
                  <a:off x="4641201" y="673636"/>
                  <a:ext cx="2909594" cy="815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DC580575-7A8B-4C7A-B204-3FED23F33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01" y="673636"/>
                  <a:ext cx="2909594" cy="8158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Diagrama de flujo: conector 42">
              <a:extLst>
                <a:ext uri="{FF2B5EF4-FFF2-40B4-BE49-F238E27FC236}">
                  <a16:creationId xmlns:a16="http://schemas.microsoft.com/office/drawing/2014/main" id="{83F5365B-7FAD-4C5D-B0D8-5013C5AE426F}"/>
                </a:ext>
              </a:extLst>
            </p:cNvPr>
            <p:cNvSpPr/>
            <p:nvPr/>
          </p:nvSpPr>
          <p:spPr>
            <a:xfrm>
              <a:off x="4300747" y="304305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83CCE5-3CBA-4C97-A381-9C8E19F0AD36}"/>
              </a:ext>
            </a:extLst>
          </p:cNvPr>
          <p:cNvGrpSpPr/>
          <p:nvPr/>
        </p:nvGrpSpPr>
        <p:grpSpPr>
          <a:xfrm>
            <a:off x="9265614" y="1346095"/>
            <a:ext cx="3930850" cy="2161101"/>
            <a:chOff x="7878395" y="1397097"/>
            <a:chExt cx="3565996" cy="196051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96FA1A2-B507-4370-A7EE-33DB6B903893}"/>
                </a:ext>
              </a:extLst>
            </p:cNvPr>
            <p:cNvSpPr/>
            <p:nvPr/>
          </p:nvSpPr>
          <p:spPr>
            <a:xfrm>
              <a:off x="8337956" y="1800555"/>
              <a:ext cx="227974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Sistema de ecuaciones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/>
                <p:nvPr/>
              </p:nvSpPr>
              <p:spPr>
                <a:xfrm>
                  <a:off x="8556684" y="2162852"/>
                  <a:ext cx="2774526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CO" sz="1984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1984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sz="19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O" sz="1984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C0172950-4C39-483D-8F2A-6F91D2243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684" y="2162852"/>
                  <a:ext cx="2774526" cy="360762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grama de flujo: conector 43">
              <a:extLst>
                <a:ext uri="{FF2B5EF4-FFF2-40B4-BE49-F238E27FC236}">
                  <a16:creationId xmlns:a16="http://schemas.microsoft.com/office/drawing/2014/main" id="{38DB81A8-AFD4-48D9-B7C5-D62AA3803E67}"/>
                </a:ext>
              </a:extLst>
            </p:cNvPr>
            <p:cNvSpPr/>
            <p:nvPr/>
          </p:nvSpPr>
          <p:spPr>
            <a:xfrm>
              <a:off x="7878395" y="1397097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8F2CBD89-4327-494E-BBA4-942F0B16AD5D}"/>
              </a:ext>
            </a:extLst>
          </p:cNvPr>
          <p:cNvGrpSpPr/>
          <p:nvPr/>
        </p:nvGrpSpPr>
        <p:grpSpPr>
          <a:xfrm>
            <a:off x="9357281" y="3954019"/>
            <a:ext cx="3930850" cy="2161101"/>
            <a:chOff x="7668935" y="3753282"/>
            <a:chExt cx="3565996" cy="196051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34EADBD-17DE-4A79-BA9F-4E1CFD634432}"/>
                </a:ext>
              </a:extLst>
            </p:cNvPr>
            <p:cNvSpPr/>
            <p:nvPr/>
          </p:nvSpPr>
          <p:spPr>
            <a:xfrm>
              <a:off x="8455470" y="3835063"/>
              <a:ext cx="175739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Perceptrón lineal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0958DFC-8B5B-43E9-9B9E-8FD2C857F85C}"/>
                </a:ext>
              </a:extLst>
            </p:cNvPr>
            <p:cNvGrpSpPr/>
            <p:nvPr/>
          </p:nvGrpSpPr>
          <p:grpSpPr>
            <a:xfrm>
              <a:off x="8443505" y="4019729"/>
              <a:ext cx="2115009" cy="1607050"/>
              <a:chOff x="8446694" y="4741760"/>
              <a:chExt cx="2115009" cy="1607050"/>
            </a:xfrm>
          </p:grpSpPr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C4ABE3BD-792C-4E93-A89A-6F4E8AA44B32}"/>
                  </a:ext>
                </a:extLst>
              </p:cNvPr>
              <p:cNvSpPr/>
              <p:nvPr/>
            </p:nvSpPr>
            <p:spPr>
              <a:xfrm>
                <a:off x="8827505" y="4900394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8" name="Diagrama de flujo: conector 17">
                <a:extLst>
                  <a:ext uri="{FF2B5EF4-FFF2-40B4-BE49-F238E27FC236}">
                    <a16:creationId xmlns:a16="http://schemas.microsoft.com/office/drawing/2014/main" id="{1B8BCC2C-050F-4D67-9D09-167608E229C3}"/>
                  </a:ext>
                </a:extLst>
              </p:cNvPr>
              <p:cNvSpPr/>
              <p:nvPr/>
            </p:nvSpPr>
            <p:spPr>
              <a:xfrm>
                <a:off x="8828709" y="6119460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19" name="Diagrama de flujo: conector 18">
                <a:extLst>
                  <a:ext uri="{FF2B5EF4-FFF2-40B4-BE49-F238E27FC236}">
                    <a16:creationId xmlns:a16="http://schemas.microsoft.com/office/drawing/2014/main" id="{DECF726F-3B80-49FE-86A9-C7550CCAAD70}"/>
                  </a:ext>
                </a:extLst>
              </p:cNvPr>
              <p:cNvSpPr/>
              <p:nvPr/>
            </p:nvSpPr>
            <p:spPr>
              <a:xfrm>
                <a:off x="8827505" y="5509927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sp>
            <p:nvSpPr>
              <p:cNvPr id="20" name="Diagrama de flujo: conector 19">
                <a:extLst>
                  <a:ext uri="{FF2B5EF4-FFF2-40B4-BE49-F238E27FC236}">
                    <a16:creationId xmlns:a16="http://schemas.microsoft.com/office/drawing/2014/main" id="{58BA735F-0B54-48A2-8FE8-AA483631F075}"/>
                  </a:ext>
                </a:extLst>
              </p:cNvPr>
              <p:cNvSpPr/>
              <p:nvPr/>
            </p:nvSpPr>
            <p:spPr>
              <a:xfrm>
                <a:off x="10067787" y="5271368"/>
                <a:ext cx="129843" cy="129843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sz="1984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BB1AB04C-B1CB-4326-B090-0B416AE19AA4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8957348" y="4965316"/>
                <a:ext cx="1110439" cy="370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C3D0C32D-D48D-4FAE-AC5E-B473A8D5F1E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8958552" y="5336290"/>
                <a:ext cx="1109235" cy="8480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C47549B7-BCFE-485C-A7E0-342F9A956E04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8957348" y="5336290"/>
                <a:ext cx="1110439" cy="2385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/>
                  <p:nvPr/>
                </p:nvSpPr>
                <p:spPr>
                  <a:xfrm>
                    <a:off x="9647319" y="5012304"/>
                    <a:ext cx="360064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A31FA7FE-3F52-4C57-A771-E9CB25A1FB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7319" y="5012304"/>
                    <a:ext cx="360064" cy="2684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/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29" name="Rectángulo 28">
                    <a:extLst>
                      <a:ext uri="{FF2B5EF4-FFF2-40B4-BE49-F238E27FC236}">
                        <a16:creationId xmlns:a16="http://schemas.microsoft.com/office/drawing/2014/main" id="{E8D268EF-3F56-4110-A7FA-4963777FA1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4741760"/>
                    <a:ext cx="446793" cy="3607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/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0" name="Rectángulo 29">
                    <a:extLst>
                      <a:ext uri="{FF2B5EF4-FFF2-40B4-BE49-F238E27FC236}">
                        <a16:creationId xmlns:a16="http://schemas.microsoft.com/office/drawing/2014/main" id="{000ECFAD-B74C-4C1F-B9E4-36425F8DFE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17" y="5364904"/>
                    <a:ext cx="441442" cy="3607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/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s-CO" sz="19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BEBBE5B7-211C-4466-91FC-A610B86452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6694" y="5988048"/>
                    <a:ext cx="446793" cy="3607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/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9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1984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s-CO" sz="1984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6D9EC7EE-6CBA-4025-BB4F-1FFC2FAAE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351" y="5111092"/>
                    <a:ext cx="449352" cy="3607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/>
                  <p:nvPr/>
                </p:nvSpPr>
                <p:spPr>
                  <a:xfrm>
                    <a:off x="9512567" y="5164645"/>
                    <a:ext cx="356515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4" name="Rectángulo 33">
                    <a:extLst>
                      <a:ext uri="{FF2B5EF4-FFF2-40B4-BE49-F238E27FC236}">
                        <a16:creationId xmlns:a16="http://schemas.microsoft.com/office/drawing/2014/main" id="{19E95DD4-AF6D-41F5-96CA-F0E4315C1A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2567" y="5164645"/>
                    <a:ext cx="356515" cy="2684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/>
                  <p:nvPr/>
                </p:nvSpPr>
                <p:spPr>
                  <a:xfrm>
                    <a:off x="9676485" y="5317070"/>
                    <a:ext cx="360064" cy="26844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O" sz="132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s-CO" sz="1323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O" sz="132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O" sz="1323" dirty="0"/>
                  </a:p>
                </p:txBody>
              </p:sp>
            </mc:Choice>
            <mc:Fallback xmlns="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A75E2FE1-093A-4E92-9F94-1B7F750C35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85" y="5317070"/>
                    <a:ext cx="360064" cy="2684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Diagrama de flujo: conector 44">
              <a:extLst>
                <a:ext uri="{FF2B5EF4-FFF2-40B4-BE49-F238E27FC236}">
                  <a16:creationId xmlns:a16="http://schemas.microsoft.com/office/drawing/2014/main" id="{F4EAF11A-2BA8-4F8E-A603-F2EBB20C3B5F}"/>
                </a:ext>
              </a:extLst>
            </p:cNvPr>
            <p:cNvSpPr/>
            <p:nvPr/>
          </p:nvSpPr>
          <p:spPr>
            <a:xfrm>
              <a:off x="7668935" y="3753282"/>
              <a:ext cx="3565996" cy="196051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4DB01F9-3B1E-4599-8D1C-CD4FCF2EE58B}"/>
              </a:ext>
            </a:extLst>
          </p:cNvPr>
          <p:cNvGrpSpPr/>
          <p:nvPr/>
        </p:nvGrpSpPr>
        <p:grpSpPr>
          <a:xfrm>
            <a:off x="4493673" y="5909515"/>
            <a:ext cx="4481752" cy="1506149"/>
            <a:chOff x="4211751" y="5351008"/>
            <a:chExt cx="4065764" cy="136635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5AA2B3-CDD0-4945-A63E-99E927599E5E}"/>
                </a:ext>
              </a:extLst>
            </p:cNvPr>
            <p:cNvSpPr/>
            <p:nvPr/>
          </p:nvSpPr>
          <p:spPr>
            <a:xfrm>
              <a:off x="5169294" y="5571989"/>
              <a:ext cx="1950394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Combinación lineal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/>
                <p:nvPr/>
              </p:nvSpPr>
              <p:spPr>
                <a:xfrm>
                  <a:off x="4532449" y="5798300"/>
                  <a:ext cx="3507567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CO" sz="1984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s-CO" sz="1984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sz="19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CO" sz="1984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CO" sz="198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D358CCD7-FBCC-4B06-A8DF-42E43F985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449" y="5798300"/>
                  <a:ext cx="3507567" cy="3607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Diagrama de flujo: conector 45">
              <a:extLst>
                <a:ext uri="{FF2B5EF4-FFF2-40B4-BE49-F238E27FC236}">
                  <a16:creationId xmlns:a16="http://schemas.microsoft.com/office/drawing/2014/main" id="{91692FE7-62E6-4577-A3A5-391DBF091BBA}"/>
                </a:ext>
              </a:extLst>
            </p:cNvPr>
            <p:cNvSpPr/>
            <p:nvPr/>
          </p:nvSpPr>
          <p:spPr>
            <a:xfrm>
              <a:off x="4211751" y="5351008"/>
              <a:ext cx="4065764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324E56E-9223-419F-8BC8-4506D4316C82}"/>
              </a:ext>
            </a:extLst>
          </p:cNvPr>
          <p:cNvGrpSpPr/>
          <p:nvPr/>
        </p:nvGrpSpPr>
        <p:grpSpPr>
          <a:xfrm>
            <a:off x="582881" y="4359400"/>
            <a:ext cx="3419685" cy="1415553"/>
            <a:chOff x="1420790" y="3772047"/>
            <a:chExt cx="3102276" cy="128416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8362873-D67C-450D-8D73-94DAEF2922CE}"/>
                </a:ext>
              </a:extLst>
            </p:cNvPr>
            <p:cNvSpPr/>
            <p:nvPr/>
          </p:nvSpPr>
          <p:spPr>
            <a:xfrm>
              <a:off x="1960221" y="3874023"/>
              <a:ext cx="1753900" cy="360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s-CO" sz="1984" dirty="0"/>
                <a:t>Matriz extendida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/>
                <p:nvPr/>
              </p:nvSpPr>
              <p:spPr>
                <a:xfrm>
                  <a:off x="1793133" y="4250899"/>
                  <a:ext cx="2003384" cy="3607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CO" sz="1984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sz="1984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sz="1984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CO" sz="198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O" sz="1984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 sz="1984" dirty="0"/>
                </a:p>
              </p:txBody>
            </p:sp>
          </mc:Choice>
          <mc:Fallback xmlns="">
            <p:sp>
              <p:nvSpPr>
                <p:cNvPr id="39" name="Rectángulo 38">
                  <a:extLst>
                    <a:ext uri="{FF2B5EF4-FFF2-40B4-BE49-F238E27FC236}">
                      <a16:creationId xmlns:a16="http://schemas.microsoft.com/office/drawing/2014/main" id="{049F1D23-BDEE-4A13-AF37-8F85BD9ED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133" y="4250899"/>
                  <a:ext cx="2003384" cy="36076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Diagrama de flujo: conector 46">
              <a:extLst>
                <a:ext uri="{FF2B5EF4-FFF2-40B4-BE49-F238E27FC236}">
                  <a16:creationId xmlns:a16="http://schemas.microsoft.com/office/drawing/2014/main" id="{F62A0501-EA1C-43BF-B4C3-175BED48500D}"/>
                </a:ext>
              </a:extLst>
            </p:cNvPr>
            <p:cNvSpPr/>
            <p:nvPr/>
          </p:nvSpPr>
          <p:spPr>
            <a:xfrm>
              <a:off x="1420790" y="3772047"/>
              <a:ext cx="3102276" cy="1284164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674DC31-8389-40A2-B05D-4BD728E08494}"/>
                </a:ext>
              </a:extLst>
            </p:cNvPr>
            <p:cNvCxnSpPr/>
            <p:nvPr/>
          </p:nvCxnSpPr>
          <p:spPr>
            <a:xfrm>
              <a:off x="3258512" y="4265269"/>
              <a:ext cx="0" cy="41991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0D1E8DC-36BC-4547-9ED3-D3AFB46DEB3F}"/>
              </a:ext>
            </a:extLst>
          </p:cNvPr>
          <p:cNvCxnSpPr>
            <a:cxnSpLocks/>
            <a:stCxn id="63" idx="3"/>
            <a:endCxn id="47" idx="6"/>
          </p:cNvCxnSpPr>
          <p:nvPr/>
        </p:nvCxnSpPr>
        <p:spPr>
          <a:xfrm flipH="1">
            <a:off x="4002567" y="4211088"/>
            <a:ext cx="1821398" cy="85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BDB346-F578-49EF-8E2C-E43BAC081BA5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6734549" y="4467298"/>
            <a:ext cx="17897" cy="144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C2D95F05-E5E3-4E92-8867-C237CCC0654D}"/>
              </a:ext>
            </a:extLst>
          </p:cNvPr>
          <p:cNvCxnSpPr>
            <a:cxnSpLocks/>
            <a:stCxn id="63" idx="0"/>
            <a:endCxn id="43" idx="4"/>
          </p:cNvCxnSpPr>
          <p:nvPr/>
        </p:nvCxnSpPr>
        <p:spPr>
          <a:xfrm flipV="1">
            <a:off x="6752297" y="1862392"/>
            <a:ext cx="0" cy="10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3C62826-1190-47DA-ABD9-3F9C0550A209}"/>
              </a:ext>
            </a:extLst>
          </p:cNvPr>
          <p:cNvGrpSpPr/>
          <p:nvPr/>
        </p:nvGrpSpPr>
        <p:grpSpPr>
          <a:xfrm>
            <a:off x="5439436" y="2426645"/>
            <a:ext cx="3917845" cy="2607925"/>
            <a:chOff x="4249947" y="2132646"/>
            <a:chExt cx="5320829" cy="236586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28C4572-0B0B-4FF1-B310-C3C685260798}"/>
                </a:ext>
              </a:extLst>
            </p:cNvPr>
            <p:cNvSpPr txBox="1"/>
            <p:nvPr/>
          </p:nvSpPr>
          <p:spPr>
            <a:xfrm>
              <a:off x="4487362" y="2669046"/>
              <a:ext cx="3091570" cy="1314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4409" dirty="0"/>
                <a:t>Producto</a:t>
              </a:r>
            </a:p>
            <a:p>
              <a:pPr algn="ctr"/>
              <a:r>
                <a:rPr lang="es-CO" sz="4409" dirty="0"/>
                <a:t>Punto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33FE5FB9-4BDB-4178-AB91-8CFF104B15EC}"/>
                </a:ext>
              </a:extLst>
            </p:cNvPr>
            <p:cNvCxnSpPr>
              <a:cxnSpLocks/>
              <a:stCxn id="63" idx="7"/>
              <a:endCxn id="44" idx="2"/>
            </p:cNvCxnSpPr>
            <p:nvPr/>
          </p:nvCxnSpPr>
          <p:spPr>
            <a:xfrm flipV="1">
              <a:off x="7293715" y="2132646"/>
              <a:ext cx="2152567" cy="652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FFFEC176-C49A-44A3-9BBF-C4BDC777F5DC}"/>
                </a:ext>
              </a:extLst>
            </p:cNvPr>
            <p:cNvCxnSpPr>
              <a:cxnSpLocks/>
              <a:stCxn id="63" idx="5"/>
              <a:endCxn id="45" idx="2"/>
            </p:cNvCxnSpPr>
            <p:nvPr/>
          </p:nvCxnSpPr>
          <p:spPr>
            <a:xfrm>
              <a:off x="7293715" y="3751460"/>
              <a:ext cx="2277061" cy="7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Diagrama de flujo: conector 62">
              <a:extLst>
                <a:ext uri="{FF2B5EF4-FFF2-40B4-BE49-F238E27FC236}">
                  <a16:creationId xmlns:a16="http://schemas.microsoft.com/office/drawing/2014/main" id="{9A79E114-369A-46ED-A522-C2FA729AE34C}"/>
                </a:ext>
              </a:extLst>
            </p:cNvPr>
            <p:cNvSpPr/>
            <p:nvPr/>
          </p:nvSpPr>
          <p:spPr>
            <a:xfrm>
              <a:off x="4249947" y="2585206"/>
              <a:ext cx="3565996" cy="1366351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984"/>
            </a:p>
          </p:txBody>
        </p:sp>
      </p:grp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EC31DD1B-CEAD-48EB-A3E1-BE860D7728B9}"/>
              </a:ext>
            </a:extLst>
          </p:cNvPr>
          <p:cNvCxnSpPr>
            <a:cxnSpLocks/>
            <a:stCxn id="63" idx="1"/>
            <a:endCxn id="42" idx="6"/>
          </p:cNvCxnSpPr>
          <p:nvPr/>
        </p:nvCxnSpPr>
        <p:spPr>
          <a:xfrm flipH="1" flipV="1">
            <a:off x="3689391" y="2487748"/>
            <a:ext cx="2134573" cy="65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/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1984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E2A2951E-7513-45CE-AB8D-471E55B58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3" y="2080917"/>
                <a:ext cx="1394421" cy="397673"/>
              </a:xfrm>
              <a:prstGeom prst="rect">
                <a:avLst/>
              </a:prstGeom>
              <a:blipFill>
                <a:blip r:embed="rId20"/>
                <a:stretch>
                  <a:fillRect l="-4367" t="-16667" r="-20087" b="-257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/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1984" dirty="0"/>
                  <a:t>Encontrar</a:t>
                </a:r>
                <a14:m>
                  <m:oMath xmlns:m="http://schemas.openxmlformats.org/officeDocument/2006/math">
                    <m:r>
                      <a:rPr lang="es-CO" sz="1984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O" sz="198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CO" sz="1984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3363CAE7-DED2-494F-B993-3BE84F4D2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83" y="2503069"/>
                <a:ext cx="1370824" cy="397673"/>
              </a:xfrm>
              <a:prstGeom prst="rect">
                <a:avLst/>
              </a:prstGeom>
              <a:blipFill>
                <a:blip r:embed="rId21"/>
                <a:stretch>
                  <a:fillRect l="-4444" t="-7692" b="-261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ángulo 83">
            <a:extLst>
              <a:ext uri="{FF2B5EF4-FFF2-40B4-BE49-F238E27FC236}">
                <a16:creationId xmlns:a16="http://schemas.microsoft.com/office/drawing/2014/main" id="{7D00EB23-1717-4A54-B12D-B63328FACF42}"/>
              </a:ext>
            </a:extLst>
          </p:cNvPr>
          <p:cNvSpPr/>
          <p:nvPr/>
        </p:nvSpPr>
        <p:spPr>
          <a:xfrm>
            <a:off x="5984092" y="4891041"/>
            <a:ext cx="1518808" cy="703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Visualización </a:t>
            </a:r>
          </a:p>
          <a:p>
            <a:pPr algn="ctr"/>
            <a:r>
              <a:rPr lang="es-CO" sz="1984" dirty="0"/>
              <a:t>geométrica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C650EDA-9F48-46A4-9B54-E0B85582E511}"/>
              </a:ext>
            </a:extLst>
          </p:cNvPr>
          <p:cNvSpPr/>
          <p:nvPr/>
        </p:nvSpPr>
        <p:spPr>
          <a:xfrm>
            <a:off x="4274356" y="4222169"/>
            <a:ext cx="151880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Algoritmos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/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sz="1984" dirty="0"/>
                  <a:t>Encontrar la matriz </a:t>
                </a:r>
                <a14:m>
                  <m:oMath xmlns:m="http://schemas.openxmlformats.org/officeDocument/2006/math">
                    <m:r>
                      <a:rPr lang="es-CO" sz="1984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O" sz="1984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67E787D-FF48-4DEB-9A94-C2C86B952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91" y="4306761"/>
                <a:ext cx="1391913" cy="703013"/>
              </a:xfrm>
              <a:prstGeom prst="rect">
                <a:avLst/>
              </a:prstGeom>
              <a:blipFill>
                <a:blip r:embed="rId22"/>
                <a:stretch>
                  <a:fillRect l="-4386" t="-344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ángulo 86">
            <a:extLst>
              <a:ext uri="{FF2B5EF4-FFF2-40B4-BE49-F238E27FC236}">
                <a16:creationId xmlns:a16="http://schemas.microsoft.com/office/drawing/2014/main" id="{2B221E7E-8671-4705-A405-513157442AD0}"/>
              </a:ext>
            </a:extLst>
          </p:cNvPr>
          <p:cNvSpPr/>
          <p:nvPr/>
        </p:nvSpPr>
        <p:spPr>
          <a:xfrm>
            <a:off x="3853820" y="2609122"/>
            <a:ext cx="1821398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984" dirty="0"/>
              <a:t>Composición</a:t>
            </a:r>
          </a:p>
        </p:txBody>
      </p:sp>
    </p:spTree>
    <p:extLst>
      <p:ext uri="{BB962C8B-B14F-4D97-AF65-F5344CB8AC3E}">
        <p14:creationId xmlns:p14="http://schemas.microsoft.com/office/powerpoint/2010/main" val="11705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61"/>
    </mc:Choice>
    <mc:Fallback xmlns="">
      <p:transition spd="slow" advTm="883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10FD887-6907-4274-A4C6-3CF3EA179739}"/>
                  </a:ext>
                </a:extLst>
              </p:cNvPr>
              <p:cNvSpPr txBox="1"/>
              <p:nvPr/>
            </p:nvSpPr>
            <p:spPr>
              <a:xfrm flipH="1">
                <a:off x="2581924" y="786004"/>
                <a:ext cx="9513998" cy="303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Cambria Math" panose="02040503050406030204" pitchFamily="18" charset="0"/>
                  </a:rPr>
                  <a:t>Producto Punto:</a:t>
                </a:r>
              </a:p>
              <a:p>
                <a:endParaRPr lang="es-MX" sz="28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CO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MX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sz="28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s-CO" sz="2800" dirty="0"/>
                  <a:t>.</a:t>
                </a:r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10FD887-6907-4274-A4C6-3CF3EA17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81924" y="786004"/>
                <a:ext cx="9513998" cy="3039999"/>
              </a:xfrm>
              <a:prstGeom prst="rect">
                <a:avLst/>
              </a:prstGeom>
              <a:blipFill>
                <a:blip r:embed="rId2"/>
                <a:stretch>
                  <a:fillRect l="-1346" t="-2204" b="-24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3"/>
    </mc:Choice>
    <mc:Fallback xmlns="">
      <p:transition spd="slow" advTm="164393"/>
    </mc:Fallback>
  </mc:AlternateContent>
</p:sld>
</file>

<file path=ppt/theme/theme1.xml><?xml version="1.0" encoding="utf-8"?>
<a:theme xmlns:a="http://schemas.openxmlformats.org/drawingml/2006/main" name="Predeterminado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4210</TotalTime>
  <Words>2456</Words>
  <Application>Microsoft Office PowerPoint</Application>
  <PresentationFormat>Personalizado</PresentationFormat>
  <Paragraphs>488</Paragraphs>
  <Slides>56</Slides>
  <Notes>26</Notes>
  <HiddenSlides>13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Liberation Sans</vt:lpstr>
      <vt:lpstr>Liberation Serif</vt:lpstr>
      <vt:lpstr>Predeterminado</vt:lpstr>
      <vt:lpstr>Operaciones entre vectores</vt:lpstr>
      <vt:lpstr>Operaciones entre vectores</vt:lpstr>
      <vt:lpstr>Operaciones entre vectores</vt:lpstr>
      <vt:lpstr>Operaciones entre vectores</vt:lpstr>
      <vt:lpstr>Producto punto</vt:lpstr>
      <vt:lpstr>Presentación de PowerPoint</vt:lpstr>
      <vt:lpstr>Presentación de PowerPoint</vt:lpstr>
      <vt:lpstr>Presentación de PowerPoint</vt:lpstr>
      <vt:lpstr>Presentación de PowerPoint</vt:lpstr>
      <vt:lpstr>Definición de producto punto</vt:lpstr>
      <vt:lpstr>Operaciones entre vectores</vt:lpstr>
      <vt:lpstr>Propiedades del producto punto</vt:lpstr>
      <vt:lpstr>Propiedades del producto punto</vt:lpstr>
      <vt:lpstr>Propiedades del producto punto</vt:lpstr>
      <vt:lpstr>Propiedades del producto punto</vt:lpstr>
      <vt:lpstr>Propiedades del producto punto</vt:lpstr>
      <vt:lpstr>Propiedades del producto punto</vt:lpstr>
      <vt:lpstr>Definición de magnitud</vt:lpstr>
      <vt:lpstr>Presentación de PowerPoint</vt:lpstr>
      <vt:lpstr>Operaciones entre vectores</vt:lpstr>
      <vt:lpstr>Propiedades de la magnitud</vt:lpstr>
      <vt:lpstr>Propiedades de la magnitud</vt:lpstr>
      <vt:lpstr>Propiedades de la magnitud</vt:lpstr>
      <vt:lpstr>Propiedades de la magnitud</vt:lpstr>
      <vt:lpstr>Propiedades de la magnitud</vt:lpstr>
      <vt:lpstr>Operaciones entre vectores</vt:lpstr>
      <vt:lpstr>Presentación de PowerPoint</vt:lpstr>
      <vt:lpstr>Distancia entre vectores</vt:lpstr>
      <vt:lpstr>Distancia entre vectores</vt:lpstr>
      <vt:lpstr>Distancia entre vectores</vt:lpstr>
      <vt:lpstr>Distancia entre vectores</vt:lpstr>
      <vt:lpstr>Propiedades de la distancia</vt:lpstr>
      <vt:lpstr>Vector unitario</vt:lpstr>
      <vt:lpstr>Operaciones entre vectores</vt:lpstr>
      <vt:lpstr>Teorema del coseno</vt:lpstr>
      <vt:lpstr>(Otro) significado del producto punto</vt:lpstr>
      <vt:lpstr>Coseno</vt:lpstr>
      <vt:lpstr>Operaciones entre vectores</vt:lpstr>
      <vt:lpstr>Perpendicular y paralelo</vt:lpstr>
      <vt:lpstr>Operaciones entre vectores</vt:lpstr>
      <vt:lpstr>Proyección</vt:lpstr>
      <vt:lpstr>Operaciones entre vectores</vt:lpstr>
      <vt:lpstr>Ejercicios</vt:lpstr>
      <vt:lpstr>Producto Interno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Espacios Métricos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punto con ejemplos en 2D</dc:title>
  <dc:creator>Azul</dc:creator>
  <cp:lastModifiedBy>Gerardo Munoz</cp:lastModifiedBy>
  <cp:revision>84</cp:revision>
  <dcterms:created xsi:type="dcterms:W3CDTF">2017-05-09T18:17:03Z</dcterms:created>
  <dcterms:modified xsi:type="dcterms:W3CDTF">2022-09-05T02:26:18Z</dcterms:modified>
</cp:coreProperties>
</file>