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3" r:id="rId6"/>
    <p:sldId id="258" r:id="rId7"/>
    <p:sldId id="25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6B96-9D91-55B9-46DF-50DB9045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9AF4-910F-B31B-AD82-B987CA12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AAE2-0F48-B31E-9311-89A14F95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2EBD-6216-E429-A8FF-3AD2552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3441-99DC-BA93-81DE-637E5A76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7A24-C0EC-936F-3254-E83D504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8722-F7BA-1070-7F07-812B6B59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D265-D0FD-56B6-3714-42E7CAC1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4D9E-1FD8-BAE0-99B2-C13AD4F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BA1F-1A70-AB1A-DFC6-3EBBEB8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A30F9-7464-93DE-1B29-7AB82B79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6229-AC26-EC30-4B59-756F396D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ADA8-FFC9-9AC3-BDFD-554A16F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9E23-BAC3-5A00-ACEF-22AE361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D9D8-7FE2-3894-CE87-F46CFE8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A87-6D74-663A-B88F-B3B7454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C974-4FD1-A1E9-31EC-AF4F6D85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E6FB-E200-50CB-D687-4C8F8E5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D99A-22B8-28D9-60A0-1E5F9181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5D4-D040-E618-A232-1CFE6FF0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2816-99C7-026C-5101-B86A8ED6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AAA3-A037-A836-CD09-591D3598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216-E118-EF2A-A5B6-67CF5FD9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743C-A2C4-5346-72C0-7F5C571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8DD0-3FE9-F08F-358D-75C6D76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CC67-9468-E8BF-F359-7222BAF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5514-4624-8190-92FB-E53D20ADC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145B-60F5-A717-713B-BF61328D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3B2-D46D-2A8E-F83C-2288FF99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443-0240-07CE-7B95-13267B6C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CF6-C406-1F33-64A3-E8C4B7B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A04-3661-BCEC-46B5-76110F96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3D91-E8B0-DC6C-FA36-4FA6EB26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8D90-E58A-B750-ADDD-685125D1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B0A9-2DE1-E088-1E4F-B4319BED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9647-F72C-331A-0098-98DF47C9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3D7A-3CB8-4D4C-F405-4E51418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1D3A8-2060-1857-CABC-E1E42D6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EC57-0286-0FD1-9EF9-345123F5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152B-2D7B-57FD-23A4-7154F39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96837-A06D-BB8E-8FEE-D29FDD3F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F94B8-D175-A78B-FB9B-3091F68A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4A11-0EC4-2B87-41D2-F490264B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843C8-1ED8-B2FB-331C-5DCCAFA3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C0C7-4BFD-7705-CA9D-8639C390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AC6C-968A-42C1-521D-17E29CA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A552-52CE-7277-6A67-7042D5ED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04EE-3243-295D-9A82-4345F07B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B970-DD14-3FEC-2C30-2E2D38D6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E1F9-AE7B-349F-E0DA-FB4FB16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10F13-AC99-16E2-27E0-192EA95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7F3A-592A-6DB6-9BF4-26DD873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226-1805-FDD5-C7BD-0DFD9A50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1949A-EF78-57C1-C447-F78D73A6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C5D6A-617E-6F12-43FB-0AA463C3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8666-1285-5A01-4DAB-4FA5B56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1209-C8D2-6A9C-C4FE-87466B0A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F94E-1279-350F-3BAE-98F4302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21AD8-1412-E6A3-E6E7-BB09F58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1236-2FB2-543C-66D3-4FD4F6A0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46D4-8CB1-23AE-54F3-31767BBA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A3B5-D1E5-6A01-3B0D-74FD1D6EB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5F1B-A457-4D53-B7C1-023333F2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CF28-768F-65C3-DBFC-E5C827BE2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noProof="0" dirty="0"/>
              <a:t>Introducción a la Visión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73F4-FF67-BD8E-84EC-26A0D23A5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8164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F418-7542-F683-F18E-0EB2AC32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D4C3-25FB-3146-9483-E8D3E0E4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/>
              <a:t>Visión en el reino Animal</a:t>
            </a:r>
          </a:p>
          <a:p>
            <a:pPr lvl="1"/>
            <a:r>
              <a:rPr lang="es-CO" noProof="0" dirty="0"/>
              <a:t>Un Ocelo</a:t>
            </a:r>
          </a:p>
          <a:p>
            <a:pPr lvl="1"/>
            <a:r>
              <a:rPr lang="es-CO" noProof="0" dirty="0"/>
              <a:t>Compuesto de Omatidios</a:t>
            </a:r>
          </a:p>
          <a:p>
            <a:pPr lvl="1"/>
            <a:r>
              <a:rPr lang="es-CO" noProof="0" dirty="0"/>
              <a:t>Ojos con lente, cámara y retina</a:t>
            </a:r>
          </a:p>
          <a:p>
            <a:r>
              <a:rPr lang="es-CO" noProof="0" dirty="0"/>
              <a:t>Color</a:t>
            </a:r>
          </a:p>
          <a:p>
            <a:r>
              <a:rPr lang="es-CO" noProof="0" dirty="0"/>
              <a:t>Profundidad</a:t>
            </a:r>
          </a:p>
          <a:p>
            <a:pPr lvl="1"/>
            <a:r>
              <a:rPr lang="es-CO" noProof="0" dirty="0"/>
              <a:t>Ultrasonido</a:t>
            </a:r>
          </a:p>
          <a:p>
            <a:pPr lvl="1"/>
            <a:r>
              <a:rPr lang="es-CO" noProof="0" dirty="0" err="1"/>
              <a:t>LiDAR</a:t>
            </a:r>
            <a:endParaRPr lang="es-CO" noProof="0" dirty="0"/>
          </a:p>
          <a:p>
            <a:pPr lvl="1"/>
            <a:r>
              <a:rPr lang="es-CO" dirty="0"/>
              <a:t>Estereopsis</a:t>
            </a:r>
            <a:endParaRPr lang="es-CO" noProof="0" dirty="0"/>
          </a:p>
          <a:p>
            <a:pPr lvl="1"/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5727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33193-BB8F-E9E2-4113-FE8C3EFC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>
            <a:off x="4710168" y="1107390"/>
            <a:ext cx="802330" cy="4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98EF6-84DF-2422-0F6E-9312F4C7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47" y="-339100"/>
            <a:ext cx="10515600" cy="1325563"/>
          </a:xfrm>
        </p:spPr>
        <p:txBody>
          <a:bodyPr/>
          <a:lstStyle/>
          <a:p>
            <a:r>
              <a:rPr lang="es-CO" noProof="0" dirty="0"/>
              <a:t>Comparación de tipos de ojos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67DCD-FF76-AA57-6DE2-D4039A508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377712"/>
              </p:ext>
            </p:extLst>
          </p:nvPr>
        </p:nvGraphicFramePr>
        <p:xfrm>
          <a:off x="506246" y="1853110"/>
          <a:ext cx="11322002" cy="4847139"/>
        </p:xfrm>
        <a:graphic>
          <a:graphicData uri="http://schemas.openxmlformats.org/drawingml/2006/table">
            <a:tbl>
              <a:tblPr/>
              <a:tblGrid>
                <a:gridCol w="2114253">
                  <a:extLst>
                    <a:ext uri="{9D8B030D-6E8A-4147-A177-3AD203B41FA5}">
                      <a16:colId xmlns:a16="http://schemas.microsoft.com/office/drawing/2014/main" val="2752764511"/>
                    </a:ext>
                  </a:extLst>
                </a:gridCol>
                <a:gridCol w="1753669">
                  <a:extLst>
                    <a:ext uri="{9D8B030D-6E8A-4147-A177-3AD203B41FA5}">
                      <a16:colId xmlns:a16="http://schemas.microsoft.com/office/drawing/2014/main" val="480702793"/>
                    </a:ext>
                  </a:extLst>
                </a:gridCol>
                <a:gridCol w="3392850">
                  <a:extLst>
                    <a:ext uri="{9D8B030D-6E8A-4147-A177-3AD203B41FA5}">
                      <a16:colId xmlns:a16="http://schemas.microsoft.com/office/drawing/2014/main" val="2677299460"/>
                    </a:ext>
                  </a:extLst>
                </a:gridCol>
                <a:gridCol w="4061230">
                  <a:extLst>
                    <a:ext uri="{9D8B030D-6E8A-4147-A177-3AD203B41FA5}">
                      <a16:colId xmlns:a16="http://schemas.microsoft.com/office/drawing/2014/main" val="1748905363"/>
                    </a:ext>
                  </a:extLst>
                </a:gridCol>
              </a:tblGrid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Característica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Ocelo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compuesto de omatidios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de cámara, lente y retina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932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Analogía tecnológica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Fotocelda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Matriz de fotoceldas en conos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Cámara digital (con lente y sensor)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6036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Estructura básica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simple + receptores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Muchos omatidios, cada uno con su propia lente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+ retina (capa de fotorreceptores)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5790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¿Forma imagen?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tipo mosaico)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enfocada y detallada)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7981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Direccionalidad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limitada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(cada omatidio apunta en una dirección distinta)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(enfocada por la lente)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4068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Percepción de color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(usualmente)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 veces (en insectos con conos especiales)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(conos especializados)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28493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Resolución visual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baja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Media (depende del número de omatidios)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(muy detallada en vertebrados y cefalópodos)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11402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Ejemplos de animales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Arañas, insectos, medusas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Moscas, abejas, libélulas, crustáceos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Vertebrados, pulpos, arañas saltadoras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6905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Origen evolutivo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primitivo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Presente en artrópodos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Evolución convergente en vertebrados y cefalópodos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0319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Uso principal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Luz ambiental, orientación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Detección de movimiento, campo amplio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precisa, caza, manipulación de entorno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7048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B2FF878-882F-70EC-EF40-D5ABF2A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" t="21021" r="-639" b="30885"/>
          <a:stretch>
            <a:fillRect/>
          </a:stretch>
        </p:blipFill>
        <p:spPr>
          <a:xfrm>
            <a:off x="2481324" y="880703"/>
            <a:ext cx="1704294" cy="819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42632-1712-7239-B933-C2DDC215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53" t="21021" r="40817" b="49617"/>
          <a:stretch>
            <a:fillRect/>
          </a:stretch>
        </p:blipFill>
        <p:spPr>
          <a:xfrm rot="1568683">
            <a:off x="5461377" y="1105638"/>
            <a:ext cx="648138" cy="50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50CA5-8286-47B7-202D-6CABE396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 flipH="1">
            <a:off x="6058391" y="1107390"/>
            <a:ext cx="802330" cy="4969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32540-CEC1-684E-5744-F08BDB214D9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5403642" y="785973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DFB02-EBB7-C327-4A18-118EC907DAF6}"/>
              </a:ext>
            </a:extLst>
          </p:cNvPr>
          <p:cNvCxnSpPr>
            <a:cxnSpLocks/>
          </p:cNvCxnSpPr>
          <p:nvPr/>
        </p:nvCxnSpPr>
        <p:spPr>
          <a:xfrm flipV="1">
            <a:off x="6058391" y="769266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A7D4D-5FD5-403F-08F4-D902B299B330}"/>
              </a:ext>
            </a:extLst>
          </p:cNvPr>
          <p:cNvCxnSpPr>
            <a:cxnSpLocks/>
          </p:cNvCxnSpPr>
          <p:nvPr/>
        </p:nvCxnSpPr>
        <p:spPr>
          <a:xfrm flipV="1">
            <a:off x="6543860" y="1178257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75E3D-3F01-8E28-6CC3-E3E8EDF2A63D}"/>
              </a:ext>
            </a:extLst>
          </p:cNvPr>
          <p:cNvCxnSpPr>
            <a:cxnSpLocks/>
          </p:cNvCxnSpPr>
          <p:nvPr/>
        </p:nvCxnSpPr>
        <p:spPr>
          <a:xfrm flipH="1" flipV="1">
            <a:off x="4606791" y="1201542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2AB310-2C7D-3256-6A94-4245884B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82" y="684761"/>
            <a:ext cx="1894124" cy="947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D0BB0-1632-CD19-6F35-B8EE32071E0E}"/>
              </a:ext>
            </a:extLst>
          </p:cNvPr>
          <p:cNvSpPr txBox="1"/>
          <p:nvPr/>
        </p:nvSpPr>
        <p:spPr>
          <a:xfrm>
            <a:off x="10499922" y="1008980"/>
            <a:ext cx="1522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https://www.thewebfoto.com/2-hacer-fotos/206-el-objetivo</a:t>
            </a:r>
          </a:p>
        </p:txBody>
      </p:sp>
    </p:spTree>
    <p:extLst>
      <p:ext uri="{BB962C8B-B14F-4D97-AF65-F5344CB8AC3E}">
        <p14:creationId xmlns:p14="http://schemas.microsoft.com/office/powerpoint/2010/main" val="74999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0D7E-564E-1569-8D95-667FD068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-385989"/>
            <a:ext cx="10515600" cy="1325563"/>
          </a:xfrm>
        </p:spPr>
        <p:txBody>
          <a:bodyPr/>
          <a:lstStyle/>
          <a:p>
            <a:r>
              <a:rPr lang="es-CO" noProof="0" dirty="0"/>
              <a:t>Espectros, Colores y otros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1D1B04-427A-965D-9D90-9D8FE2B3F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58578"/>
              </p:ext>
            </p:extLst>
          </p:nvPr>
        </p:nvGraphicFramePr>
        <p:xfrm>
          <a:off x="467656" y="758825"/>
          <a:ext cx="11495742" cy="5797098"/>
        </p:xfrm>
        <a:graphic>
          <a:graphicData uri="http://schemas.openxmlformats.org/drawingml/2006/table">
            <a:tbl>
              <a:tblPr/>
              <a:tblGrid>
                <a:gridCol w="535757">
                  <a:extLst>
                    <a:ext uri="{9D8B030D-6E8A-4147-A177-3AD203B41FA5}">
                      <a16:colId xmlns:a16="http://schemas.microsoft.com/office/drawing/2014/main" val="3920753679"/>
                    </a:ext>
                  </a:extLst>
                </a:gridCol>
                <a:gridCol w="1532959">
                  <a:extLst>
                    <a:ext uri="{9D8B030D-6E8A-4147-A177-3AD203B41FA5}">
                      <a16:colId xmlns:a16="http://schemas.microsoft.com/office/drawing/2014/main" val="424731653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343242606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415628104"/>
                    </a:ext>
                  </a:extLst>
                </a:gridCol>
                <a:gridCol w="4144191">
                  <a:extLst>
                    <a:ext uri="{9D8B030D-6E8A-4147-A177-3AD203B41FA5}">
                      <a16:colId xmlns:a16="http://schemas.microsoft.com/office/drawing/2014/main" val="3565271087"/>
                    </a:ext>
                  </a:extLst>
                </a:gridCol>
                <a:gridCol w="1973578">
                  <a:extLst>
                    <a:ext uri="{9D8B030D-6E8A-4147-A177-3AD203B41FA5}">
                      <a16:colId xmlns:a16="http://schemas.microsoft.com/office/drawing/2014/main" val="1887588002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 err="1"/>
                        <a:t>Nº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Longitud de onda (aprox.)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¿Visible para humanos?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Usado por...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Ejemplo de aplicación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65528"/>
                  </a:ext>
                </a:extLst>
              </a:tr>
              <a:tr h="8490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1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Ultravioleta (UV)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10 – 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Abejas, mariposas, aves, camarones mantis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Polinización, detección de señales ocultas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933280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2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Visible (RGB)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400 – 700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Humanos, primates, cámaras digitales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cotidiana, procesamiento de imágenes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46479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3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Infrarrojo cercano (NIR)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700 – 1400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Cámaras de seguridad, visión nocturna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en oscuridad, sensores 3D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90824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4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Infrarrojo medio/lejos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1400 – 15,000+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Serpientes, cámaras térmicas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Detección de calor corporal, vigilancia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19523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5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Espectros múltiples (hiperespectrales)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300 – 2500+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(más allá del RGB)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Satélites, drones agrícolas, diagnóstico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Agricultura, medicina, geología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4540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6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Polarización</a:t>
                      </a:r>
                      <a:endParaRPr lang="es-CO" sz="1600" noProof="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es espectro, es orientación de ondas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Parcialmente (con filtros)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Camarón mantis, insectos acuáticos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submarina, camuflaje, contraste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546744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7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Aberración cromática (óptica)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Basada en enfoque diferencial por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directo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Pulpos, Calamares, Arañas saltarina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Detección de color sin conos múltiples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40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2273-4DDB-33C3-99B2-035C8D5A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03868"/>
            <a:ext cx="10580913" cy="1325563"/>
          </a:xfrm>
        </p:spPr>
        <p:txBody>
          <a:bodyPr/>
          <a:lstStyle/>
          <a:p>
            <a:r>
              <a:rPr lang="es-CO" noProof="0" dirty="0"/>
              <a:t>Percepción de profundidad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BF9AE-665E-6665-F44D-6637075BF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422975"/>
              </p:ext>
            </p:extLst>
          </p:nvPr>
        </p:nvGraphicFramePr>
        <p:xfrm>
          <a:off x="223155" y="1070202"/>
          <a:ext cx="11745685" cy="4940422"/>
        </p:xfrm>
        <a:graphic>
          <a:graphicData uri="http://schemas.openxmlformats.org/drawingml/2006/table">
            <a:tbl>
              <a:tblPr/>
              <a:tblGrid>
                <a:gridCol w="445503">
                  <a:extLst>
                    <a:ext uri="{9D8B030D-6E8A-4147-A177-3AD203B41FA5}">
                      <a16:colId xmlns:a16="http://schemas.microsoft.com/office/drawing/2014/main" val="916267196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3393074331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631860626"/>
                    </a:ext>
                  </a:extLst>
                </a:gridCol>
                <a:gridCol w="2536372">
                  <a:extLst>
                    <a:ext uri="{9D8B030D-6E8A-4147-A177-3AD203B41FA5}">
                      <a16:colId xmlns:a16="http://schemas.microsoft.com/office/drawing/2014/main" val="30143696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77093356"/>
                    </a:ext>
                  </a:extLst>
                </a:gridCol>
                <a:gridCol w="3831770">
                  <a:extLst>
                    <a:ext uri="{9D8B030D-6E8A-4147-A177-3AD203B41FA5}">
                      <a16:colId xmlns:a16="http://schemas.microsoft.com/office/drawing/2014/main" val="3440633532"/>
                    </a:ext>
                  </a:extLst>
                </a:gridCol>
              </a:tblGrid>
              <a:tr h="253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 err="1"/>
                        <a:t>Nº</a:t>
                      </a:r>
                      <a:endParaRPr lang="es-CO" sz="1600" noProof="0" dirty="0"/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Método de percepción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Tipo de pista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Usado por...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Precisión relativa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Observaciones clave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364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1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Estereopsis (visión binocular)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Humanos, primates, aves rapaces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precisa a corta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54831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2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Parallax de movimiento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Dinámica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Arañas saltadoras, camaleones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Requiere movimiento activo del observador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04827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3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Tamaño relativo y perspectiva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Visual/geométrica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Casi todos los animales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Basado en experiencia previa del tamaño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564391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4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Oclusión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Visual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Humanos, vertebrados,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da distancia exacta, pero ordena objetos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48368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5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Gradiente de textura/desenfoque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Óptica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Humanos, aves, algunos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Utiliza densidad o nitidez de detalles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12061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6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Aberración cromática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Óptica/espectral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Pulpos, sepias (posible)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Detecta profundidad mediante el enfoque cromático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4790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7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Tiempo de vuelo (</a:t>
                      </a:r>
                      <a:r>
                        <a:rPr lang="es-CO" sz="1600" noProof="0" dirty="0" err="1"/>
                        <a:t>ToF</a:t>
                      </a:r>
                      <a:r>
                        <a:rPr lang="es-CO" sz="1600" noProof="0" dirty="0"/>
                        <a:t> óptico)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Física (luz)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Tecnología (</a:t>
                      </a:r>
                      <a:r>
                        <a:rPr lang="es-CO" sz="1600" noProof="0" dirty="0" err="1"/>
                        <a:t>LiDAR</a:t>
                      </a:r>
                      <a:r>
                        <a:rPr lang="es-CO" sz="1600" noProof="0" dirty="0"/>
                        <a:t>, sensores RGB-D)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Usa la velocidad de la luz para medir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68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8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0" noProof="0" dirty="0"/>
                        <a:t>Eco-localización (</a:t>
                      </a:r>
                      <a:r>
                        <a:rPr lang="es-CO" sz="1600" b="0" noProof="0" dirty="0" err="1"/>
                        <a:t>ToF</a:t>
                      </a:r>
                      <a:r>
                        <a:rPr lang="es-CO" sz="1600" b="0" noProof="0" dirty="0"/>
                        <a:t> acústico)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Física (sonido)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🦇 Murciélagos, 🐬 delfines, 🦉 aves nocturnas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precisa, incluso en oscuridad o agua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0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4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A1A04E-DC91-E989-E7D5-69D98B4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SENSOR DE ULTRASONIDO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B07B4-AF9B-1B20-0FBE-2FF0F70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sz="1600" noProof="0" dirty="0"/>
              <a:t>Ventajas</a:t>
            </a:r>
          </a:p>
          <a:p>
            <a:pPr lvl="1"/>
            <a:r>
              <a:rPr lang="es-CO" sz="1600" noProof="0" dirty="0"/>
              <a:t>Bajo costo</a:t>
            </a:r>
          </a:p>
          <a:p>
            <a:pPr lvl="1"/>
            <a:r>
              <a:rPr lang="es-CO" sz="1600" noProof="0" dirty="0"/>
              <a:t>No depende de la luz (funciona en la oscuridad)</a:t>
            </a:r>
          </a:p>
          <a:p>
            <a:pPr lvl="1"/>
            <a:r>
              <a:rPr lang="es-CO" sz="1600" noProof="0" dirty="0"/>
              <a:t>Fácil de implementar</a:t>
            </a:r>
          </a:p>
          <a:p>
            <a:r>
              <a:rPr lang="es-CO" sz="1600" noProof="0" dirty="0"/>
              <a:t> Limitaciones y defectos</a:t>
            </a:r>
          </a:p>
          <a:p>
            <a:pPr lvl="1"/>
            <a:r>
              <a:rPr lang="es-CO" sz="1600" noProof="0" dirty="0"/>
              <a:t>No direccional: Las ondas se dispersan en un ángulo amplio (~30°), dificultando precisión.</a:t>
            </a:r>
          </a:p>
          <a:p>
            <a:pPr lvl="1"/>
            <a:r>
              <a:rPr lang="es-CO" sz="1600" noProof="0" dirty="0"/>
              <a:t>Rebotes falsos: Superficies anguladas reflejan el eco en otra.</a:t>
            </a:r>
          </a:p>
          <a:p>
            <a:pPr lvl="1"/>
            <a:r>
              <a:rPr lang="es-CO" sz="1600" noProof="0" dirty="0"/>
              <a:t>Interferencias: Otros sonidos o sensores ultrasónicos cercanos pueden generar errores.</a:t>
            </a:r>
          </a:p>
          <a:p>
            <a:pPr lvl="1"/>
            <a:r>
              <a:rPr lang="es-CO" sz="1600" noProof="0" dirty="0"/>
              <a:t>Material absorbente: Telas, espumas o superficies irregulares absorben o difunden el sonido.</a:t>
            </a:r>
          </a:p>
          <a:p>
            <a:r>
              <a:rPr lang="es-CO" sz="2000" noProof="0" dirty="0"/>
              <a:t>Pregunta:</a:t>
            </a:r>
          </a:p>
          <a:p>
            <a:pPr lvl="1"/>
            <a:r>
              <a:rPr lang="es-CO" sz="1600" noProof="0" dirty="0"/>
              <a:t>¿Se puede mejorar utilizando interferometría?</a:t>
            </a:r>
          </a:p>
        </p:txBody>
      </p:sp>
      <p:pic>
        <p:nvPicPr>
          <p:cNvPr id="1026" name="Picture 2" descr="Que es un sensor ultrasónico y como funciona">
            <a:extLst>
              <a:ext uri="{FF2B5EF4-FFF2-40B4-BE49-F238E27FC236}">
                <a16:creationId xmlns:a16="http://schemas.microsoft.com/office/drawing/2014/main" id="{61BF8352-FF8A-C977-BB1F-80365533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5018" r="17023"/>
          <a:stretch>
            <a:fillRect/>
          </a:stretch>
        </p:blipFill>
        <p:spPr bwMode="auto">
          <a:xfrm>
            <a:off x="2471057" y="4578000"/>
            <a:ext cx="3178628" cy="22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0F638-6662-9272-6411-263F00AABE0A}"/>
              </a:ext>
            </a:extLst>
          </p:cNvPr>
          <p:cNvSpPr txBox="1"/>
          <p:nvPr/>
        </p:nvSpPr>
        <p:spPr>
          <a:xfrm>
            <a:off x="1578432" y="6370947"/>
            <a:ext cx="496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de:</a:t>
            </a:r>
          </a:p>
          <a:p>
            <a:r>
              <a:rPr lang="es-CO" sz="800" noProof="0" dirty="0"/>
              <a:t>https://www.ingmecafenix.com/automatizacion/sensores/ultrasonico/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emisor</a:t>
                </a:r>
                <a:r>
                  <a:rPr lang="es-CO" sz="1600" noProof="0" dirty="0"/>
                  <a:t> (transductor) genera un pulso ultrasónico.</a:t>
                </a:r>
              </a:p>
              <a:p>
                <a:r>
                  <a:rPr lang="es-CO" sz="1600" noProof="0" dirty="0"/>
                  <a:t>El pulso viaja por el aire hasta chocar con un objeto.</a:t>
                </a:r>
              </a:p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eco reflejado</a:t>
                </a:r>
                <a:r>
                  <a:rPr lang="es-CO" sz="1600" noProof="0" dirty="0"/>
                  <a:t> vuelve al receptor.</a:t>
                </a:r>
              </a:p>
              <a:p>
                <a:r>
                  <a:rPr lang="es-CO" sz="1600" noProof="0" dirty="0"/>
                  <a:t>El sensor mide el </a:t>
                </a:r>
                <a:r>
                  <a:rPr lang="es-CO" sz="1600" b="1" noProof="0" dirty="0"/>
                  <a:t>tiempo de ida y vuelta (t)</a:t>
                </a:r>
                <a:r>
                  <a:rPr lang="es-CO" sz="1600" noProof="0" dirty="0"/>
                  <a:t>.</a:t>
                </a:r>
              </a:p>
              <a:p>
                <a:r>
                  <a:rPr lang="es-CO" sz="1600" noProof="0" dirty="0"/>
                  <a:t>Se calcula la distancia con la fórmula:</a:t>
                </a:r>
              </a:p>
              <a:p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𝐷𝑖𝑠𝑡𝑎𝑛𝑐𝑖𝑎</m:t>
                    </m:r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6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O" sz="1600" noProof="0" dirty="0"/>
              </a:p>
              <a:p>
                <a:r>
                  <a:rPr lang="es-CO" sz="1600" noProof="0" dirty="0"/>
                  <a:t>Donde </a:t>
                </a:r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O" sz="1600" noProof="0" dirty="0"/>
                  <a:t> es la velocidad del sonido (~343 </a:t>
                </a:r>
                <a:r>
                  <a:rPr lang="es-CO" sz="2100" noProof="0" dirty="0"/>
                  <a:t>m/s en aire).</a:t>
                </a:r>
              </a:p>
              <a:p>
                <a:r>
                  <a:rPr lang="es-CO" sz="2100" noProof="0" dirty="0"/>
                  <a:t>Resolución 1 cm aprox.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1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E6C1-5508-DA0E-86A5-C04974B5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5866"/>
            <a:ext cx="10515600" cy="1325563"/>
          </a:xfrm>
        </p:spPr>
        <p:txBody>
          <a:bodyPr/>
          <a:lstStyle/>
          <a:p>
            <a:r>
              <a:rPr lang="es-CO" noProof="0" dirty="0"/>
              <a:t>LÍDAR (</a:t>
            </a:r>
            <a:r>
              <a:rPr lang="es-CO" i="1" noProof="0" dirty="0"/>
              <a:t>Light </a:t>
            </a:r>
            <a:r>
              <a:rPr lang="es-CO" i="1" noProof="0" dirty="0" err="1"/>
              <a:t>Detection</a:t>
            </a:r>
            <a:r>
              <a:rPr lang="es-CO" i="1" noProof="0" dirty="0"/>
              <a:t> and </a:t>
            </a:r>
            <a:r>
              <a:rPr lang="es-CO" i="1" noProof="0" dirty="0" err="1"/>
              <a:t>Ranging</a:t>
            </a:r>
            <a:r>
              <a:rPr lang="es-CO" noProof="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E015C-C3ED-7E74-6A2A-2426E709C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noProof="0" dirty="0"/>
              <a:t>Ventajas</a:t>
            </a:r>
          </a:p>
          <a:p>
            <a:pPr lvl="1"/>
            <a:r>
              <a:rPr lang="es-CO" noProof="0" dirty="0"/>
              <a:t>Alta precisión (mm)</a:t>
            </a:r>
          </a:p>
          <a:p>
            <a:pPr lvl="1"/>
            <a:r>
              <a:rPr lang="es-CO" noProof="0" dirty="0"/>
              <a:t>Mapea entornos en 2D o 3D</a:t>
            </a:r>
          </a:p>
          <a:p>
            <a:pPr lvl="1"/>
            <a:r>
              <a:rPr lang="es-CO" noProof="0" dirty="0"/>
              <a:t>Funciona a largas distancias (decenas o cientos de metros)</a:t>
            </a:r>
          </a:p>
          <a:p>
            <a:pPr lvl="1"/>
            <a:r>
              <a:rPr lang="es-CO" noProof="0" dirty="0"/>
              <a:t>Se puede montar en drones, autos, aviones, trípodes</a:t>
            </a:r>
          </a:p>
          <a:p>
            <a:pPr lvl="1"/>
            <a:r>
              <a:rPr lang="es-CO" noProof="0" dirty="0"/>
              <a:t>Ángulo de apertura menor a 1°</a:t>
            </a:r>
          </a:p>
          <a:p>
            <a:r>
              <a:rPr lang="es-CO" noProof="0" dirty="0"/>
              <a:t>Problemas	</a:t>
            </a:r>
          </a:p>
          <a:p>
            <a:pPr lvl="1"/>
            <a:r>
              <a:rPr lang="es-CO" noProof="0" dirty="0"/>
              <a:t>Sensibilidad a niebla, lluvia</a:t>
            </a:r>
          </a:p>
          <a:p>
            <a:pPr lvl="1"/>
            <a:r>
              <a:rPr lang="es-CO" noProof="0" dirty="0"/>
              <a:t>Alto costo	</a:t>
            </a:r>
          </a:p>
          <a:p>
            <a:pPr lvl="1"/>
            <a:r>
              <a:rPr lang="es-CO" noProof="0" dirty="0"/>
              <a:t>Alto consumo</a:t>
            </a:r>
          </a:p>
          <a:p>
            <a:pPr lvl="1"/>
            <a:r>
              <a:rPr lang="es-CO" noProof="0" dirty="0"/>
              <a:t>Superficies reflectantes u oscuras</a:t>
            </a:r>
          </a:p>
          <a:p>
            <a:r>
              <a:rPr lang="es-CO" noProof="0" dirty="0"/>
              <a:t>Preguntas</a:t>
            </a:r>
          </a:p>
          <a:p>
            <a:pPr lvl="1"/>
            <a:r>
              <a:rPr lang="es-CO" noProof="0" dirty="0"/>
              <a:t>¿Puede ser peligros mirar un </a:t>
            </a:r>
            <a:r>
              <a:rPr lang="es-CO" noProof="0" dirty="0" err="1"/>
              <a:t>LiDAR</a:t>
            </a:r>
            <a:r>
              <a:rPr lang="es-CO" noProof="0" dirty="0"/>
              <a:t>?</a:t>
            </a:r>
          </a:p>
          <a:p>
            <a:pPr lvl="1"/>
            <a:r>
              <a:rPr lang="es-CO" noProof="0" dirty="0"/>
              <a:t>¿Qué requisitos de velocidad de respuesta debe tener el circuito asociado?</a:t>
            </a:r>
          </a:p>
        </p:txBody>
      </p:sp>
      <p:sp>
        <p:nvSpPr>
          <p:cNvPr id="8" name="AutoShape 7" descr="1D micro-scanning LiDAR illuminating the scenery with a vertical laser... |  Download Scientific Diagram">
            <a:extLst>
              <a:ext uri="{FF2B5EF4-FFF2-40B4-BE49-F238E27FC236}">
                <a16:creationId xmlns:a16="http://schemas.microsoft.com/office/drawing/2014/main" id="{5D791E3B-16BC-E29D-98B8-469690819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noProof="0" dirty="0"/>
          </a:p>
        </p:txBody>
      </p:sp>
      <p:pic>
        <p:nvPicPr>
          <p:cNvPr id="2057" name="Picture 9" descr="1D micro-scanning LiDAR illuminating the scenery with a vertical laser beam line and scanning horizontally. Obtained with changes from [2].">
            <a:extLst>
              <a:ext uri="{FF2B5EF4-FFF2-40B4-BE49-F238E27FC236}">
                <a16:creationId xmlns:a16="http://schemas.microsoft.com/office/drawing/2014/main" id="{89B9D7D7-D4DE-2CEE-3FA8-6497851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7" y="3729888"/>
            <a:ext cx="4551452" cy="24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sensor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emite un pulso láser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(infrarrojo o visible).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La luz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rebota en el objeto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sistema mide el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tiempo de ida y vuelta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del pulso.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𝐷𝑖𝑠𝑡𝑎𝑛𝑐𝑖𝑎</m:t>
                      </m:r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​ </m:t>
                      </m:r>
                    </m:oMath>
                  </m:oMathPara>
                </a14:m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kumimoji="0" lang="es-CO" sz="16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es la velocidad de la luz (~3×1083 \times 10^83×108 m/s).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CO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blipFill>
                <a:blip r:embed="rId3"/>
                <a:stretch>
                  <a:fillRect l="-726" t="-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4EFCC6-2C71-D04C-E17F-457D888E506B}"/>
              </a:ext>
            </a:extLst>
          </p:cNvPr>
          <p:cNvSpPr txBox="1"/>
          <p:nvPr/>
        </p:nvSpPr>
        <p:spPr>
          <a:xfrm>
            <a:off x="500864" y="611130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</a:t>
            </a:r>
          </a:p>
          <a:p>
            <a:r>
              <a:rPr lang="es-CO" sz="800" noProof="0" dirty="0"/>
              <a:t>https://www.researchgate.net/figure/D-micro-scanning-LiDAR-illuminating-the-scenery-with-a-vertical-laser-beam-line-and_fig1_331302767</a:t>
            </a:r>
          </a:p>
        </p:txBody>
      </p:sp>
    </p:spTree>
    <p:extLst>
      <p:ext uri="{BB962C8B-B14F-4D97-AF65-F5344CB8AC3E}">
        <p14:creationId xmlns:p14="http://schemas.microsoft.com/office/powerpoint/2010/main" val="1561124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701C-49D9-E749-F217-D483C10E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341" y="365125"/>
            <a:ext cx="3766457" cy="1325563"/>
          </a:xfrm>
        </p:spPr>
        <p:txBody>
          <a:bodyPr>
            <a:normAutofit fontScale="90000"/>
          </a:bodyPr>
          <a:lstStyle/>
          <a:p>
            <a:r>
              <a:rPr lang="es-CO" dirty="0"/>
              <a:t>Estereopsis (visión binocular)</a:t>
            </a:r>
            <a:br>
              <a:rPr lang="es-CO" dirty="0"/>
            </a:br>
            <a:endParaRPr lang="en-US" dirty="0"/>
          </a:p>
        </p:txBody>
      </p:sp>
      <p:pic>
        <p:nvPicPr>
          <p:cNvPr id="7170" name="Picture 2" descr="vision binocular">
            <a:extLst>
              <a:ext uri="{FF2B5EF4-FFF2-40B4-BE49-F238E27FC236}">
                <a16:creationId xmlns:a16="http://schemas.microsoft.com/office/drawing/2014/main" id="{0CA2D039-0435-1E60-42B1-8B9712A74E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75" y="-177736"/>
            <a:ext cx="5199481" cy="723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4DE6E6-5965-6600-166C-7F9128DE54D3}"/>
              </a:ext>
            </a:extLst>
          </p:cNvPr>
          <p:cNvSpPr txBox="1"/>
          <p:nvPr/>
        </p:nvSpPr>
        <p:spPr>
          <a:xfrm>
            <a:off x="3697645" y="5705931"/>
            <a:ext cx="6097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https://areaoftalmologica.com/neurooftalmologia/vision-binocular/</a:t>
            </a:r>
          </a:p>
        </p:txBody>
      </p:sp>
    </p:spTree>
    <p:extLst>
      <p:ext uri="{BB962C8B-B14F-4D97-AF65-F5344CB8AC3E}">
        <p14:creationId xmlns:p14="http://schemas.microsoft.com/office/powerpoint/2010/main" val="424323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966</Words>
  <Application>Microsoft Office PowerPoint</Application>
  <PresentationFormat>Widescreen</PresentationFormat>
  <Paragraphs>204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Introducción a la Visión</vt:lpstr>
      <vt:lpstr>Tabla de contenido</vt:lpstr>
      <vt:lpstr>Comparación de tipos de ojos</vt:lpstr>
      <vt:lpstr>Espectros, Colores y otros</vt:lpstr>
      <vt:lpstr>Percepción de profundidad</vt:lpstr>
      <vt:lpstr>SENSOR DE ULTRASONIDO</vt:lpstr>
      <vt:lpstr>LÍDAR (Light Detection and Ranging)</vt:lpstr>
      <vt:lpstr>Estereopsis (visión binocular)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Munoz</dc:creator>
  <cp:lastModifiedBy>Gerardo Munoz</cp:lastModifiedBy>
  <cp:revision>4</cp:revision>
  <dcterms:created xsi:type="dcterms:W3CDTF">2025-07-18T11:58:55Z</dcterms:created>
  <dcterms:modified xsi:type="dcterms:W3CDTF">2025-07-18T19:54:22Z</dcterms:modified>
</cp:coreProperties>
</file>