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0" autoAdjust="0"/>
    <p:restoredTop sz="94660"/>
  </p:normalViewPr>
  <p:slideViewPr>
    <p:cSldViewPr snapToGrid="0">
      <p:cViewPr varScale="1">
        <p:scale>
          <a:sx n="88" d="100"/>
          <a:sy n="88" d="100"/>
        </p:scale>
        <p:origin x="8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6B96-9D91-55B9-46DF-50DB904517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5A9AF4-910F-B31B-AD82-B987CA1258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AAE2-0F48-B31E-9311-89A14F95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982EBD-6216-E429-A8FF-3AD2552C5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0C3441-99DC-BA93-81DE-637E5A76E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8812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7A24-C0EC-936F-3254-E83D5043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2B8722-F7BA-1070-7F07-812B6B5938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5D265-D0FD-56B6-3714-42E7CAC1C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44D9E-1FD8-BAE0-99B2-C13AD4FEC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BA1F-1A70-AB1A-DFC6-3EBBEB8BC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615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DA30F9-7464-93DE-1B29-7AB82B79F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2A6229-AC26-EC30-4B59-756F396D77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88ADA8-FFC9-9AC3-BDFD-554A16FF0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C69E23-BAC3-5A00-ACEF-22AE36159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55D9D8-7FE2-3894-CE87-F46CFE87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8239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BCA87-6D74-663A-B88F-B3B7454E7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7C974-4FD1-A1E9-31EC-AF4F6D855F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3FE6FB-E200-50CB-D687-4C8F8E5C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2D99A-22B8-28D9-60A0-1E5F91812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81F5D4-D040-E618-A232-1CFE6FF06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161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72816-99C7-026C-5101-B86A8ED62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2AAA3-A037-A836-CD09-591D359829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39216-E118-EF2A-A5B6-67CF5FD9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2743C-A2C4-5346-72C0-7F5C5715C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9E8DD0-3FE9-F08F-358D-75C6D765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84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0CC67-9468-E8BF-F359-7222BAFB9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15514-4624-8190-92FB-E53D20ADC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91145B-60F5-A717-713B-BF61328D02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C13B2-D46D-2A8E-F83C-2288FF9989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74443-0240-07CE-7B95-13267B6CF2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C3CF6-C406-1F33-64A3-E8C4B7BD3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721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9A04-3661-BCEC-46B5-76110F962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03D91-E8B0-DC6C-FA36-4FA6EB2674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8D90-E58A-B750-ADDD-685125D177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38B0A9-2DE1-E088-1E4F-B4319BED1D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059647-F72C-331A-0098-98DF47C9D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C3D7A-3CB8-4D4C-F405-4E51418B6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D1D3A8-2060-1857-CABC-E1E42D6D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02EC57-0286-0FD1-9EF9-345123F54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017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C6152B-2D7B-57FD-23A4-7154F3921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B96837-A06D-BB8E-8FEE-D29FDD3F2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3F94B8-D175-A78B-FB9B-3091F68A4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654A11-0EC4-2B87-41D2-F490264B8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1843C8-1ED8-B2FB-331C-5DCCAFA3F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1AC0C7-4BFD-7705-CA9D-8639C3907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8AC6C-968A-42C1-521D-17E29CA21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19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EA552-52CE-7277-6A67-7042D5EDD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C04EE-3243-295D-9A82-4345F07B33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23B970-DD14-3FEC-2C30-2E2D38D646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E1F9-AE7B-349F-E0DA-FB4FB1664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310F13-AC99-16E2-27E0-192EA952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D97F3A-592A-6DB6-9BF4-26DD8732B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365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48226-1805-FDD5-C7BD-0DFD9A50A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91949A-EF78-57C1-C447-F78D73A61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FC5D6A-617E-6F12-43FB-0AA463C3C9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38666-1285-5A01-4DAB-4FA5B5640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31209-C8D2-6A9C-C4FE-87466B0A9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40F94E-1279-350F-3BAE-98F430215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29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F21AD8-1412-E6A3-E6E7-BB09F58F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61236-2FB2-543C-66D3-4FD4F6A078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A46D4-8CB1-23AE-54F3-31767BBA8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CE4B32-E0E5-4A48-8444-8AF4138161F2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A3B5-D1E5-6A01-3B0D-74FD1D6EBE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BF5F1B-A457-4D53-B7C1-023333F21C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E06519-7D5E-4AE1-8E7A-D1F37BB9E8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43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ACF28-768F-65C3-DBFC-E5C827BE24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O" noProof="0" dirty="0"/>
              <a:t>Introducción a la Visión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DC73F4-FF67-BD8E-84EC-26A0D23A5F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3816491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2F418-7542-F683-F18E-0EB2AC32A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Tabla de contenido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8D4C3-25FB-3146-9483-E8D3E0E462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noProof="0" dirty="0"/>
              <a:t>Ultrasonido</a:t>
            </a:r>
          </a:p>
          <a:p>
            <a:r>
              <a:rPr lang="es-CO" noProof="0" dirty="0" err="1"/>
              <a:t>LiDAR</a:t>
            </a:r>
            <a:endParaRPr lang="es-CO" noProof="0" dirty="0"/>
          </a:p>
          <a:p>
            <a:r>
              <a:rPr lang="es-CO" noProof="0" dirty="0"/>
              <a:t>Visión en el reino Animal</a:t>
            </a:r>
          </a:p>
          <a:p>
            <a:pPr lvl="1"/>
            <a:r>
              <a:rPr lang="es-CO" noProof="0" dirty="0"/>
              <a:t>Un Ocelo</a:t>
            </a:r>
          </a:p>
          <a:p>
            <a:pPr lvl="1"/>
            <a:r>
              <a:rPr lang="es-CO" noProof="0" dirty="0"/>
              <a:t>Compuesto de Omatidios</a:t>
            </a:r>
          </a:p>
          <a:p>
            <a:pPr lvl="1"/>
            <a:r>
              <a:rPr lang="es-CO" noProof="0" dirty="0"/>
              <a:t>Ojos con lente, cámara y retina</a:t>
            </a:r>
            <a:endParaRPr lang="es-CO" dirty="0"/>
          </a:p>
          <a:p>
            <a:r>
              <a:rPr lang="es-CO" noProof="0" dirty="0"/>
              <a:t>Profundidad</a:t>
            </a:r>
          </a:p>
          <a:p>
            <a:r>
              <a:rPr lang="es-CO" noProof="0" dirty="0"/>
              <a:t>Color</a:t>
            </a:r>
          </a:p>
        </p:txBody>
      </p:sp>
    </p:spTree>
    <p:extLst>
      <p:ext uri="{BB962C8B-B14F-4D97-AF65-F5344CB8AC3E}">
        <p14:creationId xmlns:p14="http://schemas.microsoft.com/office/powerpoint/2010/main" val="3572703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8A1A04E-DC91-E989-E7D5-69D98B4AA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noProof="0" dirty="0"/>
              <a:t>SENSOR DE ULTRASONIDO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94B07B4-AF9B-1B20-0FBE-2FF0F7043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CO" sz="1600" noProof="0" dirty="0"/>
              <a:t>Ventajas</a:t>
            </a:r>
          </a:p>
          <a:p>
            <a:pPr lvl="1"/>
            <a:r>
              <a:rPr lang="es-CO" sz="1600" noProof="0" dirty="0"/>
              <a:t>Bajo costo</a:t>
            </a:r>
          </a:p>
          <a:p>
            <a:pPr lvl="1"/>
            <a:r>
              <a:rPr lang="es-CO" sz="1600" noProof="0" dirty="0"/>
              <a:t>No depende de la luz (funciona en la oscuridad)</a:t>
            </a:r>
          </a:p>
          <a:p>
            <a:pPr lvl="1"/>
            <a:r>
              <a:rPr lang="es-CO" sz="1600" noProof="0" dirty="0"/>
              <a:t>Fácil de implementar</a:t>
            </a:r>
          </a:p>
          <a:p>
            <a:r>
              <a:rPr lang="es-CO" sz="1600" noProof="0" dirty="0"/>
              <a:t> Limitaciones y defectos</a:t>
            </a:r>
          </a:p>
          <a:p>
            <a:pPr lvl="1"/>
            <a:r>
              <a:rPr lang="es-CO" sz="1600" noProof="0" dirty="0"/>
              <a:t>No direccional: Las ondas se dispersan en un ángulo amplio (~30°), dificultando precisión.</a:t>
            </a:r>
          </a:p>
          <a:p>
            <a:pPr lvl="1"/>
            <a:r>
              <a:rPr lang="es-CO" sz="1600" noProof="0" dirty="0"/>
              <a:t>Rebotes falsos: Superficies anguladas reflejan el eco en otra.</a:t>
            </a:r>
          </a:p>
          <a:p>
            <a:pPr lvl="1"/>
            <a:r>
              <a:rPr lang="es-CO" sz="1600" noProof="0" dirty="0"/>
              <a:t>Interferencias: Otros sonidos o sensores ultrasónicos cercanos pueden generar errores.</a:t>
            </a:r>
          </a:p>
          <a:p>
            <a:pPr lvl="1"/>
            <a:r>
              <a:rPr lang="es-CO" sz="1600" noProof="0" dirty="0"/>
              <a:t>Material absorbente: Telas, espumas o superficies irregulares absorben o difunden el sonido.</a:t>
            </a:r>
          </a:p>
          <a:p>
            <a:r>
              <a:rPr lang="es-CO" sz="2000" noProof="0" dirty="0"/>
              <a:t>Pregunta:</a:t>
            </a:r>
          </a:p>
          <a:p>
            <a:pPr lvl="1"/>
            <a:r>
              <a:rPr lang="es-CO" sz="1600" noProof="0" dirty="0"/>
              <a:t>¿Se puede mejorar utilizando interferometría?</a:t>
            </a:r>
          </a:p>
        </p:txBody>
      </p:sp>
      <p:pic>
        <p:nvPicPr>
          <p:cNvPr id="1026" name="Picture 2" descr="Que es un sensor ultrasónico y como funciona">
            <a:extLst>
              <a:ext uri="{FF2B5EF4-FFF2-40B4-BE49-F238E27FC236}">
                <a16:creationId xmlns:a16="http://schemas.microsoft.com/office/drawing/2014/main" id="{61BF8352-FF8A-C977-BB1F-8036553345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33" t="15018" r="17023"/>
          <a:stretch>
            <a:fillRect/>
          </a:stretch>
        </p:blipFill>
        <p:spPr bwMode="auto">
          <a:xfrm>
            <a:off x="2471057" y="4578000"/>
            <a:ext cx="3178628" cy="22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EB0F638-6662-9272-6411-263F00AABE0A}"/>
              </a:ext>
            </a:extLst>
          </p:cNvPr>
          <p:cNvSpPr txBox="1"/>
          <p:nvPr/>
        </p:nvSpPr>
        <p:spPr>
          <a:xfrm>
            <a:off x="1578432" y="6370947"/>
            <a:ext cx="49638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Imagen tomada de:</a:t>
            </a:r>
          </a:p>
          <a:p>
            <a:r>
              <a:rPr lang="es-CO" sz="800" noProof="0" dirty="0"/>
              <a:t>https://www.ingmecafenix.com/automatizacion/sensores/ultrasonico/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98060-EA20-5CFA-F5B0-E5C689E2C6C8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s-CO" sz="1600" noProof="0" dirty="0"/>
                  <a:t>El </a:t>
                </a:r>
                <a:r>
                  <a:rPr lang="es-CO" sz="1600" b="1" noProof="0" dirty="0"/>
                  <a:t>emisor</a:t>
                </a:r>
                <a:r>
                  <a:rPr lang="es-CO" sz="1600" noProof="0" dirty="0"/>
                  <a:t> (transductor) genera un pulso ultrasónico.</a:t>
                </a:r>
              </a:p>
              <a:p>
                <a:r>
                  <a:rPr lang="es-CO" sz="1600" noProof="0" dirty="0"/>
                  <a:t>El pulso viaja por el aire hasta chocar con un objeto.</a:t>
                </a:r>
              </a:p>
              <a:p>
                <a:r>
                  <a:rPr lang="es-CO" sz="1600" noProof="0" dirty="0"/>
                  <a:t>El </a:t>
                </a:r>
                <a:r>
                  <a:rPr lang="es-CO" sz="1600" b="1" noProof="0" dirty="0"/>
                  <a:t>eco reflejado</a:t>
                </a:r>
                <a:r>
                  <a:rPr lang="es-CO" sz="1600" noProof="0" dirty="0"/>
                  <a:t> vuelve al receptor.</a:t>
                </a:r>
              </a:p>
              <a:p>
                <a:r>
                  <a:rPr lang="es-CO" sz="1600" noProof="0" dirty="0"/>
                  <a:t>El sensor mide el </a:t>
                </a:r>
                <a:r>
                  <a:rPr lang="es-CO" sz="1600" b="1" noProof="0" dirty="0"/>
                  <a:t>tiempo de ida y vuelta (t)</a:t>
                </a:r>
                <a:r>
                  <a:rPr lang="es-CO" sz="1600" noProof="0" dirty="0"/>
                  <a:t>.</a:t>
                </a:r>
              </a:p>
              <a:p>
                <a:r>
                  <a:rPr lang="es-CO" sz="1600" noProof="0" dirty="0"/>
                  <a:t>Se calcula la distancia con la fórmula:</a:t>
                </a:r>
              </a:p>
              <a:p>
                <a14:m>
                  <m:oMath xmlns:m="http://schemas.openxmlformats.org/officeDocument/2006/math"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𝐷𝑖𝑠𝑡𝑎𝑛𝑐𝑖𝑎</m:t>
                    </m:r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CO" sz="1600" b="0" i="1" noProof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𝑡</m:t>
                        </m:r>
                      </m:num>
                      <m:den>
                        <m:r>
                          <a:rPr lang="es-CO" sz="1600" i="1" noProof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s-CO" sz="1600" noProof="0" dirty="0"/>
              </a:p>
              <a:p>
                <a:r>
                  <a:rPr lang="es-CO" sz="1600" noProof="0" dirty="0"/>
                  <a:t>Donde </a:t>
                </a:r>
                <a14:m>
                  <m:oMath xmlns:m="http://schemas.openxmlformats.org/officeDocument/2006/math">
                    <m:r>
                      <a:rPr lang="es-CO" sz="1600" i="1" noProof="0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s-CO" sz="1600" noProof="0" dirty="0"/>
                  <a:t> es la velocidad del sonido (~343 </a:t>
                </a:r>
                <a:r>
                  <a:rPr lang="es-CO" sz="2100" noProof="0" dirty="0"/>
                  <a:t>m/s en aire).</a:t>
                </a:r>
              </a:p>
              <a:p>
                <a:r>
                  <a:rPr lang="es-CO" sz="2100" noProof="0" dirty="0"/>
                  <a:t>Resolución 1 cm aprox.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898060-EA20-5CFA-F5B0-E5C689E2C6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3"/>
                <a:stretch>
                  <a:fillRect l="-1176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1813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9E6C1-5508-DA0E-86A5-C04974B54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515866"/>
            <a:ext cx="10515600" cy="1325563"/>
          </a:xfrm>
        </p:spPr>
        <p:txBody>
          <a:bodyPr/>
          <a:lstStyle/>
          <a:p>
            <a:r>
              <a:rPr lang="es-CO" noProof="0" dirty="0"/>
              <a:t>LÍDAR (</a:t>
            </a:r>
            <a:r>
              <a:rPr lang="es-CO" i="1" noProof="0" dirty="0"/>
              <a:t>Light </a:t>
            </a:r>
            <a:r>
              <a:rPr lang="es-CO" i="1" noProof="0" dirty="0" err="1"/>
              <a:t>Detection</a:t>
            </a:r>
            <a:r>
              <a:rPr lang="es-CO" i="1" noProof="0" dirty="0"/>
              <a:t> and </a:t>
            </a:r>
            <a:r>
              <a:rPr lang="es-CO" i="1" noProof="0" dirty="0" err="1"/>
              <a:t>Ranging</a:t>
            </a:r>
            <a:r>
              <a:rPr lang="es-CO" noProof="0" dirty="0"/>
              <a:t>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E015C-C3ED-7E74-6A2A-2426E709CB3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s-CO" noProof="0" dirty="0"/>
              <a:t>Ventajas</a:t>
            </a:r>
          </a:p>
          <a:p>
            <a:pPr lvl="1"/>
            <a:r>
              <a:rPr lang="es-CO" noProof="0" dirty="0"/>
              <a:t>Alta precisión (mm)</a:t>
            </a:r>
          </a:p>
          <a:p>
            <a:pPr lvl="1"/>
            <a:r>
              <a:rPr lang="es-CO" noProof="0" dirty="0"/>
              <a:t>Mapea entornos en 2D o 3D</a:t>
            </a:r>
          </a:p>
          <a:p>
            <a:pPr lvl="1"/>
            <a:r>
              <a:rPr lang="es-CO" noProof="0" dirty="0"/>
              <a:t>Funciona a largas distancias (decenas o cientos de metros)</a:t>
            </a:r>
          </a:p>
          <a:p>
            <a:pPr lvl="1"/>
            <a:r>
              <a:rPr lang="es-CO" noProof="0" dirty="0"/>
              <a:t>Se puede montar en drones, autos, aviones, trípodes</a:t>
            </a:r>
          </a:p>
          <a:p>
            <a:pPr lvl="1"/>
            <a:r>
              <a:rPr lang="es-CO" noProof="0" dirty="0"/>
              <a:t>Ángulo de apertura menor a 1°</a:t>
            </a:r>
          </a:p>
          <a:p>
            <a:r>
              <a:rPr lang="es-CO" noProof="0" dirty="0"/>
              <a:t>Problemas	</a:t>
            </a:r>
          </a:p>
          <a:p>
            <a:pPr lvl="1"/>
            <a:r>
              <a:rPr lang="es-CO" noProof="0" dirty="0"/>
              <a:t>Sensibilidad a niebla, lluvia</a:t>
            </a:r>
          </a:p>
          <a:p>
            <a:pPr lvl="1"/>
            <a:r>
              <a:rPr lang="es-CO" noProof="0" dirty="0"/>
              <a:t>Alto costo	</a:t>
            </a:r>
          </a:p>
          <a:p>
            <a:pPr lvl="1"/>
            <a:r>
              <a:rPr lang="es-CO" noProof="0" dirty="0"/>
              <a:t>Alto consumo</a:t>
            </a:r>
          </a:p>
          <a:p>
            <a:pPr lvl="1"/>
            <a:r>
              <a:rPr lang="es-CO" noProof="0" dirty="0"/>
              <a:t>Superficies reflectantes u oscuras</a:t>
            </a:r>
          </a:p>
          <a:p>
            <a:r>
              <a:rPr lang="es-CO" noProof="0" dirty="0"/>
              <a:t>Preguntas</a:t>
            </a:r>
          </a:p>
          <a:p>
            <a:pPr lvl="1"/>
            <a:r>
              <a:rPr lang="es-CO" noProof="0" dirty="0"/>
              <a:t>¿Puede ser peligros mirar un </a:t>
            </a:r>
            <a:r>
              <a:rPr lang="es-CO" noProof="0" dirty="0" err="1"/>
              <a:t>LiDAR</a:t>
            </a:r>
            <a:r>
              <a:rPr lang="es-CO" noProof="0" dirty="0"/>
              <a:t>?</a:t>
            </a:r>
          </a:p>
          <a:p>
            <a:pPr lvl="1"/>
            <a:r>
              <a:rPr lang="es-CO" noProof="0" dirty="0"/>
              <a:t>¿Qué requisitos de velocidad de respuesta debe tener el circuito asociado?</a:t>
            </a:r>
          </a:p>
        </p:txBody>
      </p:sp>
      <p:sp>
        <p:nvSpPr>
          <p:cNvPr id="8" name="AutoShape 7" descr="1D micro-scanning LiDAR illuminating the scenery with a vertical laser... |  Download Scientific Diagram">
            <a:extLst>
              <a:ext uri="{FF2B5EF4-FFF2-40B4-BE49-F238E27FC236}">
                <a16:creationId xmlns:a16="http://schemas.microsoft.com/office/drawing/2014/main" id="{5D791E3B-16BC-E29D-98B8-4696908199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 noProof="0" dirty="0"/>
          </a:p>
        </p:txBody>
      </p:sp>
      <p:pic>
        <p:nvPicPr>
          <p:cNvPr id="2057" name="Picture 9" descr="1D micro-scanning LiDAR illuminating the scenery with a vertical laser beam line and scanning horizontally. Obtained with changes from [2].">
            <a:extLst>
              <a:ext uri="{FF2B5EF4-FFF2-40B4-BE49-F238E27FC236}">
                <a16:creationId xmlns:a16="http://schemas.microsoft.com/office/drawing/2014/main" id="{89B9D7D7-D4DE-2CEE-3FA8-6497851B2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497" y="3729888"/>
            <a:ext cx="4551452" cy="244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F96198F-B288-E649-93C1-C4D90259B6DC}"/>
                  </a:ext>
                </a:extLst>
              </p:cNvPr>
              <p:cNvSpPr>
                <a:spLocks noGrp="1" noChangeArrowheads="1"/>
              </p:cNvSpPr>
              <p:nvPr>
                <p:ph sz="half" idx="1"/>
              </p:nvPr>
            </p:nvSpPr>
            <p:spPr bwMode="auto">
              <a:xfrm>
                <a:off x="838201" y="1825625"/>
                <a:ext cx="5038618" cy="259896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108000" numCol="1" anchor="t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sensor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emite un pulso láser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(infrarrojo o visible).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La luz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rebota en el objeto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None/>
                  <a:tabLst/>
                </a:pPr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El sistema mide el </a:t>
                </a:r>
                <a:r>
                  <a:rPr kumimoji="0" lang="es-CO" sz="1600" b="1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tiempo de ida y vuelta</a:t>
                </a: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del pulso.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𝐷𝑖𝑠𝑡𝑎𝑛𝑐𝑖𝑎</m:t>
                      </m:r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kumimoji="0" lang="es-CO" sz="1600" b="0" i="1" u="none" strike="noStrike" cap="none" normalizeH="0" baseline="0" noProof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0" lang="es-CO" sz="1600" b="0" i="1" u="none" strike="noStrike" cap="none" normalizeH="0" baseline="0" noProof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​ </m:t>
                      </m:r>
                    </m:oMath>
                  </m:oMathPara>
                </a14:m>
                <a:endParaRPr kumimoji="0" lang="es-CO" sz="16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Donde </a:t>
                </a:r>
                <a14:m>
                  <m:oMath xmlns:m="http://schemas.openxmlformats.org/officeDocument/2006/math">
                    <m:r>
                      <a:rPr kumimoji="0" lang="es-CO" sz="1600" b="0" i="1" u="none" strike="noStrike" cap="none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kumimoji="0" lang="es-CO" sz="1600" b="0" i="0" u="none" strike="noStrike" cap="none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es la velocidad de la luz (~3×1083 \times 10^83×108 m/s).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s-CO" sz="1800" b="0" i="0" u="none" strike="noStrike" cap="none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5" name="Rectangle 1">
                <a:extLst>
                  <a:ext uri="{FF2B5EF4-FFF2-40B4-BE49-F238E27FC236}">
                    <a16:creationId xmlns:a16="http://schemas.microsoft.com/office/drawing/2014/main" id="{5F96198F-B288-E649-93C1-C4D90259B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838201" y="1825625"/>
                <a:ext cx="5038618" cy="2598967"/>
              </a:xfrm>
              <a:prstGeom prst="rect">
                <a:avLst/>
              </a:prstGeom>
              <a:blipFill>
                <a:blip r:embed="rId3"/>
                <a:stretch>
                  <a:fillRect l="-726" t="-703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874EFCC6-2C71-D04C-E17F-457D888E506B}"/>
              </a:ext>
            </a:extLst>
          </p:cNvPr>
          <p:cNvSpPr txBox="1"/>
          <p:nvPr/>
        </p:nvSpPr>
        <p:spPr>
          <a:xfrm>
            <a:off x="500864" y="6111301"/>
            <a:ext cx="60977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CO" sz="800" noProof="0" dirty="0"/>
              <a:t>Imagen tomada de</a:t>
            </a:r>
          </a:p>
          <a:p>
            <a:r>
              <a:rPr lang="es-CO" sz="800" noProof="0" dirty="0"/>
              <a:t>https://www.researchgate.net/figure/D-micro-scanning-LiDAR-illuminating-the-scenery-with-a-vertical-laser-beam-line-and_fig1_331302767</a:t>
            </a:r>
          </a:p>
        </p:txBody>
      </p:sp>
    </p:spTree>
    <p:extLst>
      <p:ext uri="{BB962C8B-B14F-4D97-AF65-F5344CB8AC3E}">
        <p14:creationId xmlns:p14="http://schemas.microsoft.com/office/powerpoint/2010/main" val="15611246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DA33193-BB8F-E9E2-4113-FE8C3EFC26F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" t="15272" r="47077" b="55571"/>
          <a:stretch>
            <a:fillRect/>
          </a:stretch>
        </p:blipFill>
        <p:spPr>
          <a:xfrm>
            <a:off x="4710168" y="1107390"/>
            <a:ext cx="802330" cy="496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698EF6-84DF-2422-0F6E-9312F4C7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447" y="-339100"/>
            <a:ext cx="10515600" cy="1325563"/>
          </a:xfrm>
        </p:spPr>
        <p:txBody>
          <a:bodyPr/>
          <a:lstStyle/>
          <a:p>
            <a:r>
              <a:rPr lang="es-CO" noProof="0" dirty="0"/>
              <a:t>Comparación de tipos de ojos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D967DCD-FF76-AA57-6DE2-D4039A5080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64968691"/>
              </p:ext>
            </p:extLst>
          </p:nvPr>
        </p:nvGraphicFramePr>
        <p:xfrm>
          <a:off x="506246" y="1853110"/>
          <a:ext cx="11322002" cy="4847139"/>
        </p:xfrm>
        <a:graphic>
          <a:graphicData uri="http://schemas.openxmlformats.org/drawingml/2006/table">
            <a:tbl>
              <a:tblPr/>
              <a:tblGrid>
                <a:gridCol w="2114253">
                  <a:extLst>
                    <a:ext uri="{9D8B030D-6E8A-4147-A177-3AD203B41FA5}">
                      <a16:colId xmlns:a16="http://schemas.microsoft.com/office/drawing/2014/main" val="2752764511"/>
                    </a:ext>
                  </a:extLst>
                </a:gridCol>
                <a:gridCol w="1753669">
                  <a:extLst>
                    <a:ext uri="{9D8B030D-6E8A-4147-A177-3AD203B41FA5}">
                      <a16:colId xmlns:a16="http://schemas.microsoft.com/office/drawing/2014/main" val="480702793"/>
                    </a:ext>
                  </a:extLst>
                </a:gridCol>
                <a:gridCol w="3392850">
                  <a:extLst>
                    <a:ext uri="{9D8B030D-6E8A-4147-A177-3AD203B41FA5}">
                      <a16:colId xmlns:a16="http://schemas.microsoft.com/office/drawing/2014/main" val="2677299460"/>
                    </a:ext>
                  </a:extLst>
                </a:gridCol>
                <a:gridCol w="4061230">
                  <a:extLst>
                    <a:ext uri="{9D8B030D-6E8A-4147-A177-3AD203B41FA5}">
                      <a16:colId xmlns:a16="http://schemas.microsoft.com/office/drawing/2014/main" val="1748905363"/>
                    </a:ext>
                  </a:extLst>
                </a:gridCol>
              </a:tblGrid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Característica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Ocelo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Ojo compuesto de omatidios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b="1" noProof="0" dirty="0"/>
                        <a:t>Ojo de cámara, lente y retina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649932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Analogía tecnológica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Fotocelda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Matriz de fotoceldas en conos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Cámara digital (con lente y sensor)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986036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Estructura básica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Una lente simple + receptores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Muchos omatidios, cada uno con su propia lente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Una lente + retina (capa de fotorreceptores)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96515790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¿Forma imagen?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(imagen tipo mosaico)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(imagen enfocada y detallada)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127981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Direccionalidad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limitada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(cada omatidio apunta en una dirección distinta)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(enfocada por la lente)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8440684"/>
                  </a:ext>
                </a:extLst>
              </a:tr>
              <a:tr h="3583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Percepción de color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No (usualmente)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 veces (en insectos con conos especiales)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Sí (conos especializados)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628493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Resolución visual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baja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Media (depende del número de omatidios)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Alta (muy detallada en vertebrados y cefalópodos)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9114025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Ejemplos de animales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Arañas, insectos, medusas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Moscas, abejas, libélulas, crustáceos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Vertebrados, pulpos, arañas saltadoras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34269053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Origen evolutivo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Muy primitivo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Presente en artrópodos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Evolución convergente en vertebrados y cefalópodos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5003194"/>
                  </a:ext>
                </a:extLst>
              </a:tr>
              <a:tr h="51192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 </a:t>
                      </a:r>
                      <a:r>
                        <a:rPr lang="es-CO" sz="1600" b="1" noProof="0" dirty="0"/>
                        <a:t>Uso principal</a:t>
                      </a:r>
                      <a:endParaRPr lang="es-CO" sz="1600" noProof="0" dirty="0"/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Luz ambiental, orientación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Detección de movimiento, campo amplio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noProof="0" dirty="0"/>
                        <a:t>Visión precisa, caza, manipulación de entorno</a:t>
                      </a:r>
                    </a:p>
                  </a:txBody>
                  <a:tcPr marL="51192" marR="51192" marT="25596" marB="2559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2704886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B2FF878-882F-70EC-EF40-D5ABF2AB8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" t="21021" r="-639" b="30885"/>
          <a:stretch>
            <a:fillRect/>
          </a:stretch>
        </p:blipFill>
        <p:spPr>
          <a:xfrm>
            <a:off x="2481324" y="880703"/>
            <a:ext cx="1704294" cy="81966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42632-1712-7239-B933-C2DDC2156B3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53" t="21021" r="40817" b="49617"/>
          <a:stretch>
            <a:fillRect/>
          </a:stretch>
        </p:blipFill>
        <p:spPr>
          <a:xfrm rot="1568683">
            <a:off x="5461377" y="1105638"/>
            <a:ext cx="648138" cy="5004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F50CA5-8286-47B7-202D-6CABE3964F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846" t="15272" r="47077" b="55571"/>
          <a:stretch>
            <a:fillRect/>
          </a:stretch>
        </p:blipFill>
        <p:spPr>
          <a:xfrm flipH="1">
            <a:off x="6058391" y="1107390"/>
            <a:ext cx="802330" cy="496921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E032540-CEC1-684E-5744-F08BDB214D9E}"/>
              </a:ext>
            </a:extLst>
          </p:cNvPr>
          <p:cNvCxnSpPr>
            <a:stCxn id="5" idx="3"/>
          </p:cNvCxnSpPr>
          <p:nvPr/>
        </p:nvCxnSpPr>
        <p:spPr>
          <a:xfrm flipH="1" flipV="1">
            <a:off x="5403642" y="785973"/>
            <a:ext cx="108856" cy="569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97DFB02-EBB7-C327-4A18-118EC907DAF6}"/>
              </a:ext>
            </a:extLst>
          </p:cNvPr>
          <p:cNvCxnSpPr>
            <a:cxnSpLocks/>
          </p:cNvCxnSpPr>
          <p:nvPr/>
        </p:nvCxnSpPr>
        <p:spPr>
          <a:xfrm flipV="1">
            <a:off x="6058391" y="769266"/>
            <a:ext cx="108856" cy="5698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A7D4D-5FD5-403F-08F4-D902B299B330}"/>
              </a:ext>
            </a:extLst>
          </p:cNvPr>
          <p:cNvCxnSpPr>
            <a:cxnSpLocks/>
          </p:cNvCxnSpPr>
          <p:nvPr/>
        </p:nvCxnSpPr>
        <p:spPr>
          <a:xfrm flipV="1">
            <a:off x="6543860" y="1178257"/>
            <a:ext cx="416010" cy="36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D975E3D-3F01-8E28-6CC3-E3E8EDF2A63D}"/>
              </a:ext>
            </a:extLst>
          </p:cNvPr>
          <p:cNvCxnSpPr>
            <a:cxnSpLocks/>
          </p:cNvCxnSpPr>
          <p:nvPr/>
        </p:nvCxnSpPr>
        <p:spPr>
          <a:xfrm flipH="1" flipV="1">
            <a:off x="4606791" y="1201542"/>
            <a:ext cx="416010" cy="3603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1D2AB310-2C7D-3256-6A94-4245884BCC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382" y="684761"/>
            <a:ext cx="1894124" cy="9470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FBD0BB0-1632-CD19-6F35-B8EE32071E0E}"/>
              </a:ext>
            </a:extLst>
          </p:cNvPr>
          <p:cNvSpPr txBox="1"/>
          <p:nvPr/>
        </p:nvSpPr>
        <p:spPr>
          <a:xfrm>
            <a:off x="10499922" y="1008980"/>
            <a:ext cx="152282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/>
              <a:t>https://www.thewebfoto.com/2-hacer-fotos/206-el-objetivo</a:t>
            </a:r>
          </a:p>
        </p:txBody>
      </p:sp>
    </p:spTree>
    <p:extLst>
      <p:ext uri="{BB962C8B-B14F-4D97-AF65-F5344CB8AC3E}">
        <p14:creationId xmlns:p14="http://schemas.microsoft.com/office/powerpoint/2010/main" val="749999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762273-4DDB-33C3-99B2-035C8D5AA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542" y="103868"/>
            <a:ext cx="10580913" cy="1325563"/>
          </a:xfrm>
        </p:spPr>
        <p:txBody>
          <a:bodyPr/>
          <a:lstStyle/>
          <a:p>
            <a:r>
              <a:rPr lang="en-US" dirty="0" err="1"/>
              <a:t>Percepción</a:t>
            </a:r>
            <a:r>
              <a:rPr lang="en-US" dirty="0"/>
              <a:t> de </a:t>
            </a:r>
            <a:r>
              <a:rPr lang="en-US" dirty="0" err="1"/>
              <a:t>profundidad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4FBF9AE-665E-6665-F44D-6637075BF0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6944174"/>
              </p:ext>
            </p:extLst>
          </p:nvPr>
        </p:nvGraphicFramePr>
        <p:xfrm>
          <a:off x="223155" y="1070202"/>
          <a:ext cx="11745685" cy="4940422"/>
        </p:xfrm>
        <a:graphic>
          <a:graphicData uri="http://schemas.openxmlformats.org/drawingml/2006/table">
            <a:tbl>
              <a:tblPr/>
              <a:tblGrid>
                <a:gridCol w="445503">
                  <a:extLst>
                    <a:ext uri="{9D8B030D-6E8A-4147-A177-3AD203B41FA5}">
                      <a16:colId xmlns:a16="http://schemas.microsoft.com/office/drawing/2014/main" val="916267196"/>
                    </a:ext>
                  </a:extLst>
                </a:gridCol>
                <a:gridCol w="2112640">
                  <a:extLst>
                    <a:ext uri="{9D8B030D-6E8A-4147-A177-3AD203B41FA5}">
                      <a16:colId xmlns:a16="http://schemas.microsoft.com/office/drawing/2014/main" val="3393074331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631860626"/>
                    </a:ext>
                  </a:extLst>
                </a:gridCol>
                <a:gridCol w="2536372">
                  <a:extLst>
                    <a:ext uri="{9D8B030D-6E8A-4147-A177-3AD203B41FA5}">
                      <a16:colId xmlns:a16="http://schemas.microsoft.com/office/drawing/2014/main" val="3014369655"/>
                    </a:ext>
                  </a:extLst>
                </a:gridCol>
                <a:gridCol w="1567543">
                  <a:extLst>
                    <a:ext uri="{9D8B030D-6E8A-4147-A177-3AD203B41FA5}">
                      <a16:colId xmlns:a16="http://schemas.microsoft.com/office/drawing/2014/main" val="2077093356"/>
                    </a:ext>
                  </a:extLst>
                </a:gridCol>
                <a:gridCol w="3831770">
                  <a:extLst>
                    <a:ext uri="{9D8B030D-6E8A-4147-A177-3AD203B41FA5}">
                      <a16:colId xmlns:a16="http://schemas.microsoft.com/office/drawing/2014/main" val="3440633532"/>
                    </a:ext>
                  </a:extLst>
                </a:gridCol>
              </a:tblGrid>
              <a:tr h="2538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Nº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Método de percepción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Tipo de </a:t>
                      </a:r>
                      <a:r>
                        <a:rPr lang="en-US" sz="1600" dirty="0" err="1"/>
                        <a:t>pista</a:t>
                      </a:r>
                      <a:endParaRPr lang="en-US" sz="1600" dirty="0"/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Usado por...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Precisión relativa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Observaciones clave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636469"/>
                  </a:ext>
                </a:extLst>
              </a:tr>
              <a:tr h="36261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Estereopsis (visión binocular)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Geométrica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primates, aves rapaces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Muy precisa a corta distancia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1654831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Parallax de movimiento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Dinámica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Arañas saltadoras, camaleones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Requiere movimiento activo del observador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4504827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Tamaño relativo y perspectiva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Visual/geométrica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Casi todos los animales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Basado en experiencia previa del tamaño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6564391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Oclusión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Visual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vertebrados, cefalópodos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No da distancia exacta, pero ordena objetos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948368"/>
                  </a:ext>
                </a:extLst>
              </a:tr>
              <a:tr h="4713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5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Gradiente de textura/desenfoque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Óptica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aves, algunos cefalópodos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Utiliza densidad o nitidez de detalles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9120612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6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Aberración cromática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Óptica/espectral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Pulpos, sepias (posible)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Detecta profundidad mediante el enfoque cromático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0547906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Tiempo de vuelo (</a:t>
                      </a:r>
                      <a:r>
                        <a:rPr lang="es-MX" sz="1600" dirty="0" err="1"/>
                        <a:t>ToF</a:t>
                      </a:r>
                      <a:r>
                        <a:rPr lang="es-MX" sz="1600" dirty="0"/>
                        <a:t> óptico)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Física (luz)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Tecnología (LiDAR, sensores RGB-D)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Usa la velocidad de la luz para medir distancia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3975687"/>
                  </a:ext>
                </a:extLst>
              </a:tr>
              <a:tr h="5801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8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0" dirty="0"/>
                        <a:t>Eco-</a:t>
                      </a:r>
                      <a:r>
                        <a:rPr lang="en-US" sz="1600" b="0" dirty="0" err="1"/>
                        <a:t>localización</a:t>
                      </a:r>
                      <a:r>
                        <a:rPr lang="en-US" sz="1600" b="0" dirty="0"/>
                        <a:t> (</a:t>
                      </a:r>
                      <a:r>
                        <a:rPr lang="en-US" sz="1600" b="0" dirty="0" err="1"/>
                        <a:t>ToF</a:t>
                      </a:r>
                      <a:r>
                        <a:rPr lang="en-US" sz="1600" b="0" dirty="0"/>
                        <a:t> </a:t>
                      </a:r>
                      <a:r>
                        <a:rPr lang="en-US" sz="1600" b="0" dirty="0" err="1"/>
                        <a:t>acústico</a:t>
                      </a:r>
                      <a:r>
                        <a:rPr lang="en-US" sz="1600" b="0" dirty="0"/>
                        <a:t>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Física</a:t>
                      </a:r>
                      <a:r>
                        <a:rPr lang="en-US" sz="1600" dirty="0"/>
                        <a:t> (</a:t>
                      </a:r>
                      <a:r>
                        <a:rPr lang="en-US" sz="1600" dirty="0" err="1"/>
                        <a:t>sonido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🦇 Murciélagos, 🐬 delfines, 🦉 aves nocturnas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⭐⭐⭐⭐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Muy precisa, incluso en oscuridad o agua</a:t>
                      </a:r>
                    </a:p>
                  </a:txBody>
                  <a:tcPr marL="36261" marR="36261" marT="18131" marB="1813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45090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1449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80D7E-564E-1569-8D95-667FD0688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4772" y="-385989"/>
            <a:ext cx="10515600" cy="1325563"/>
          </a:xfrm>
        </p:spPr>
        <p:txBody>
          <a:bodyPr/>
          <a:lstStyle/>
          <a:p>
            <a:r>
              <a:rPr lang="es-CO" dirty="0"/>
              <a:t>Espectros, Colores y otros</a:t>
            </a:r>
            <a:endParaRPr lang="en-US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1D1B04-427A-965D-9D90-9D8FE2B3FF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4248104"/>
              </p:ext>
            </p:extLst>
          </p:nvPr>
        </p:nvGraphicFramePr>
        <p:xfrm>
          <a:off x="467656" y="758825"/>
          <a:ext cx="11495742" cy="5797098"/>
        </p:xfrm>
        <a:graphic>
          <a:graphicData uri="http://schemas.openxmlformats.org/drawingml/2006/table">
            <a:tbl>
              <a:tblPr/>
              <a:tblGrid>
                <a:gridCol w="535757">
                  <a:extLst>
                    <a:ext uri="{9D8B030D-6E8A-4147-A177-3AD203B41FA5}">
                      <a16:colId xmlns:a16="http://schemas.microsoft.com/office/drawing/2014/main" val="3920753679"/>
                    </a:ext>
                  </a:extLst>
                </a:gridCol>
                <a:gridCol w="1532959">
                  <a:extLst>
                    <a:ext uri="{9D8B030D-6E8A-4147-A177-3AD203B41FA5}">
                      <a16:colId xmlns:a16="http://schemas.microsoft.com/office/drawing/2014/main" val="424731653"/>
                    </a:ext>
                  </a:extLst>
                </a:gridCol>
                <a:gridCol w="2035628">
                  <a:extLst>
                    <a:ext uri="{9D8B030D-6E8A-4147-A177-3AD203B41FA5}">
                      <a16:colId xmlns:a16="http://schemas.microsoft.com/office/drawing/2014/main" val="3432426061"/>
                    </a:ext>
                  </a:extLst>
                </a:gridCol>
                <a:gridCol w="1273629">
                  <a:extLst>
                    <a:ext uri="{9D8B030D-6E8A-4147-A177-3AD203B41FA5}">
                      <a16:colId xmlns:a16="http://schemas.microsoft.com/office/drawing/2014/main" val="1415628104"/>
                    </a:ext>
                  </a:extLst>
                </a:gridCol>
                <a:gridCol w="4201812">
                  <a:extLst>
                    <a:ext uri="{9D8B030D-6E8A-4147-A177-3AD203B41FA5}">
                      <a16:colId xmlns:a16="http://schemas.microsoft.com/office/drawing/2014/main" val="3565271087"/>
                    </a:ext>
                  </a:extLst>
                </a:gridCol>
                <a:gridCol w="1915957">
                  <a:extLst>
                    <a:ext uri="{9D8B030D-6E8A-4147-A177-3AD203B41FA5}">
                      <a16:colId xmlns:a16="http://schemas.microsoft.com/office/drawing/2014/main" val="1887588002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Nº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Longitud de onda (aprox.)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¿Visible para humanos?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Usado por...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Ejemplo de aplicación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65528"/>
                  </a:ext>
                </a:extLst>
              </a:tr>
              <a:tr h="84904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Ultravioleta (UV)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10 – 400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Abejas, mariposas, aves, camarones mantis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Polinización, detección de señales ocultas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933280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2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Visible (RGB)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400 – 700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Sí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Humanos, primates, cámaras digitales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Visión cotidiana, procesamiento de imágenes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5046479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3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Infrarrojo cercano (NIR)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700 – 1400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Cámaras de seguridad, visión nocturna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Visión en oscuridad, sensores 3D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3990824"/>
                  </a:ext>
                </a:extLst>
              </a:tr>
              <a:tr h="5306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4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Infrarrojo medio/lejos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1400 – 15,000+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No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Serpientes, cámaras térmicas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Detección de calor corporal, vigilancia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95219523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dirty="0"/>
                        <a:t>5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dirty="0" err="1"/>
                        <a:t>Espectros</a:t>
                      </a:r>
                      <a:r>
                        <a:rPr lang="en-US" sz="1600" b="1" dirty="0"/>
                        <a:t> </a:t>
                      </a:r>
                      <a:r>
                        <a:rPr lang="en-US" sz="1600" b="1" dirty="0" err="1"/>
                        <a:t>múltiples</a:t>
                      </a:r>
                      <a:r>
                        <a:rPr lang="en-US" sz="1600" b="1" dirty="0"/>
                        <a:t> (</a:t>
                      </a:r>
                      <a:r>
                        <a:rPr lang="en-US" sz="1600" b="1" dirty="0" err="1"/>
                        <a:t>hiperespectrales</a:t>
                      </a:r>
                      <a:r>
                        <a:rPr lang="en-US" sz="1600" b="1" dirty="0"/>
                        <a:t>)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300 – 2500+ nm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dirty="0"/>
                        <a:t>No (más allá del RGB)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Satélites, drones agrícolas, diagnóstico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Agricultura, </a:t>
                      </a:r>
                      <a:r>
                        <a:rPr lang="en-US" sz="1600" dirty="0" err="1"/>
                        <a:t>medicina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geología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145402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dirty="0"/>
                        <a:t>6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Polarización</a:t>
                      </a:r>
                      <a:endParaRPr lang="en-US" sz="160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/>
                        <a:t>No es espectro, es orientación de ondas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/>
                        <a:t>Parcialmente</a:t>
                      </a:r>
                      <a:r>
                        <a:rPr lang="en-US" sz="1600" dirty="0"/>
                        <a:t> (con </a:t>
                      </a:r>
                      <a:r>
                        <a:rPr lang="en-US" sz="1600" dirty="0" err="1"/>
                        <a:t>filtros</a:t>
                      </a:r>
                      <a:r>
                        <a:rPr lang="en-US" sz="1600" dirty="0"/>
                        <a:t>)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Camarón mantis, insectos acuáticos</a:t>
                      </a:r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Visión </a:t>
                      </a:r>
                      <a:r>
                        <a:rPr lang="en-US" sz="1600" dirty="0" err="1"/>
                        <a:t>submarina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camuflaje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contraste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8546744"/>
                  </a:ext>
                </a:extLst>
              </a:tr>
              <a:tr h="6898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CO" sz="1600" dirty="0"/>
                        <a:t>7</a:t>
                      </a:r>
                      <a:endParaRPr lang="en-US" sz="1600" dirty="0"/>
                    </a:p>
                  </a:txBody>
                  <a:tcPr marL="53065" marR="53065" marT="26533" marB="26533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Aberración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cromática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óptica</a:t>
                      </a:r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Basada en enfoque diferencial por color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No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directo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Pulpos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Calamares</a:t>
                      </a:r>
                      <a:r>
                        <a:rPr lang="en-US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Arañas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saltarina</a:t>
                      </a:r>
                      <a:endParaRPr lang="en-US" sz="16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s-MX" sz="16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Detección de color sin conos múltiples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401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93236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949</Words>
  <Application>Microsoft Office PowerPoint</Application>
  <PresentationFormat>Widescreen</PresentationFormat>
  <Paragraphs>201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Office Theme</vt:lpstr>
      <vt:lpstr>Introducción a la Visión</vt:lpstr>
      <vt:lpstr>Tabla de contenido</vt:lpstr>
      <vt:lpstr>SENSOR DE ULTRASONIDO</vt:lpstr>
      <vt:lpstr>LÍDAR (Light Detection and Ranging)</vt:lpstr>
      <vt:lpstr>Comparación de tipos de ojos</vt:lpstr>
      <vt:lpstr>Percepción de profundidad</vt:lpstr>
      <vt:lpstr>Espectros, Colores y otros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Gerardo Munoz</dc:creator>
  <cp:lastModifiedBy>Gerardo Munoz</cp:lastModifiedBy>
  <cp:revision>3</cp:revision>
  <dcterms:created xsi:type="dcterms:W3CDTF">2025-07-18T11:58:55Z</dcterms:created>
  <dcterms:modified xsi:type="dcterms:W3CDTF">2025-07-18T15:38:06Z</dcterms:modified>
</cp:coreProperties>
</file>