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IBM Plex Sans" charset="1" panose="020B0503050203000203"/>
      <p:regular r:id="rId22"/>
    </p:embeddedFont>
    <p:embeddedFont>
      <p:font typeface="IBM Plex Sans Bold" charset="1" panose="020B0803050203000203"/>
      <p:regular r:id="rId24"/>
    </p:embeddedFont>
    <p:embeddedFont>
      <p:font typeface="Arimo" charset="1" panose="020B0604020202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notesSlides/notesSlide2.xml" Type="http://schemas.openxmlformats.org/officeDocument/2006/relationships/notesSlide"/><Relationship Id="rId24" Target="fonts/font24.fntdata" Type="http://schemas.openxmlformats.org/officeDocument/2006/relationships/font"/><Relationship Id="rId25" Target="notesSlides/notesSlide3.xml" Type="http://schemas.openxmlformats.org/officeDocument/2006/relationships/notesSlide"/><Relationship Id="rId26" Target="notesSlides/notesSlide4.xml" Type="http://schemas.openxmlformats.org/officeDocument/2006/relationships/notesSlide"/><Relationship Id="rId27" Target="notesSlides/notesSlide5.xml" Type="http://schemas.openxmlformats.org/officeDocument/2006/relationships/notesSlide"/><Relationship Id="rId28" Target="notesSlides/notesSlide6.xml" Type="http://schemas.openxmlformats.org/officeDocument/2006/relationships/notesSlide"/><Relationship Id="rId29" Target="notesSlides/notesSlide7.xml" Type="http://schemas.openxmlformats.org/officeDocument/2006/relationships/notesSlide"/><Relationship Id="rId3" Target="viewProps.xml" Type="http://schemas.openxmlformats.org/officeDocument/2006/relationships/viewProps"/><Relationship Id="rId30" Target="notesSlides/notesSlide8.xml" Type="http://schemas.openxmlformats.org/officeDocument/2006/relationships/notesSlide"/><Relationship Id="rId31" Target="notesSlides/notesSlide9.xml" Type="http://schemas.openxmlformats.org/officeDocument/2006/relationships/notesSlide"/><Relationship Id="rId32" Target="fonts/font32.fntdata" Type="http://schemas.openxmlformats.org/officeDocument/2006/relationships/font"/><Relationship Id="rId33" Target="notesSlides/notesSlide10.xml" Type="http://schemas.openxmlformats.org/officeDocument/2006/relationships/notesSlide"/><Relationship Id="rId34" Target="notesSlides/notesSlide11.xml" Type="http://schemas.openxmlformats.org/officeDocument/2006/relationships/notesSlide"/><Relationship Id="rId35" Target="notesSlides/notesSlide12.xml" Type="http://schemas.openxmlformats.org/officeDocument/2006/relationships/notesSlide"/><Relationship Id="rId36" Target="notesSlides/notesSlide1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https://www.google.com/intl/es-419/maps/about/mymaps/" TargetMode="External" Type="http://schemas.openxmlformats.org/officeDocument/2006/relationships/hyperlink"/><Relationship Id="rId5" Target="../media/image4.png" Type="http://schemas.openxmlformats.org/officeDocument/2006/relationships/image"/><Relationship Id="rId6"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https://www.google.com/intl/es-419/maps/about/mymaps/" TargetMode="External" Type="http://schemas.openxmlformats.org/officeDocument/2006/relationships/hyperlink"/><Relationship Id="rId5"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sp>
        <p:nvSpPr>
          <p:cNvPr name="Freeform 2" id="2"/>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grpSp>
        <p:nvGrpSpPr>
          <p:cNvPr name="Group 3" id="3"/>
          <p:cNvGrpSpPr/>
          <p:nvPr/>
        </p:nvGrpSpPr>
        <p:grpSpPr>
          <a:xfrm rot="0">
            <a:off x="1377000" y="1034100"/>
            <a:ext cx="15534000" cy="8218800"/>
            <a:chOff x="0" y="0"/>
            <a:chExt cx="20712000" cy="10958400"/>
          </a:xfrm>
        </p:grpSpPr>
        <p:sp>
          <p:nvSpPr>
            <p:cNvPr name="Freeform 4" id="4"/>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Freeform 5" id="5"/>
          <p:cNvSpPr/>
          <p:nvPr/>
        </p:nvSpPr>
        <p:spPr>
          <a:xfrm flipH="false" flipV="false" rot="0">
            <a:off x="9356300" y="1709750"/>
            <a:ext cx="7312748" cy="6867504"/>
          </a:xfrm>
          <a:custGeom>
            <a:avLst/>
            <a:gdLst/>
            <a:ahLst/>
            <a:cxnLst/>
            <a:rect r="r" b="b" t="t" l="l"/>
            <a:pathLst>
              <a:path h="6867504" w="7312748">
                <a:moveTo>
                  <a:pt x="0" y="0"/>
                </a:moveTo>
                <a:lnTo>
                  <a:pt x="7312748" y="0"/>
                </a:lnTo>
                <a:lnTo>
                  <a:pt x="7312748" y="6867504"/>
                </a:lnTo>
                <a:lnTo>
                  <a:pt x="0" y="6867504"/>
                </a:lnTo>
                <a:lnTo>
                  <a:pt x="0" y="0"/>
                </a:lnTo>
                <a:close/>
              </a:path>
            </a:pathLst>
          </a:custGeom>
          <a:blipFill>
            <a:blip r:embed="rId4"/>
            <a:stretch>
              <a:fillRect l="0" t="-1149" r="0" b="-1145"/>
            </a:stretch>
          </a:blipFill>
        </p:spPr>
      </p:sp>
      <p:sp>
        <p:nvSpPr>
          <p:cNvPr name="TextBox 6" id="6"/>
          <p:cNvSpPr txBox="true"/>
          <p:nvPr/>
        </p:nvSpPr>
        <p:spPr>
          <a:xfrm rot="0">
            <a:off x="1377000" y="2214190"/>
            <a:ext cx="7757502" cy="3667125"/>
          </a:xfrm>
          <a:prstGeom prst="rect">
            <a:avLst/>
          </a:prstGeom>
        </p:spPr>
        <p:txBody>
          <a:bodyPr anchor="t" rtlCol="false" tIns="0" lIns="0" bIns="0" rIns="0">
            <a:spAutoFit/>
          </a:bodyPr>
          <a:lstStyle/>
          <a:p>
            <a:pPr algn="ctr">
              <a:lnSpc>
                <a:spcPts val="9600"/>
              </a:lnSpc>
            </a:pPr>
            <a:r>
              <a:rPr lang="en-US" sz="8000">
                <a:solidFill>
                  <a:srgbClr val="FFFFFF"/>
                </a:solidFill>
                <a:latin typeface="IBM Plex Sans"/>
                <a:ea typeface="IBM Plex Sans"/>
                <a:cs typeface="IBM Plex Sans"/>
                <a:sym typeface="IBM Plex Sans"/>
              </a:rPr>
              <a:t>Presentación preliminar del proyecto</a:t>
            </a:r>
          </a:p>
        </p:txBody>
      </p:sp>
      <p:sp>
        <p:nvSpPr>
          <p:cNvPr name="TextBox 7" id="7"/>
          <p:cNvSpPr txBox="true"/>
          <p:nvPr/>
        </p:nvSpPr>
        <p:spPr>
          <a:xfrm rot="0">
            <a:off x="1647750" y="7251784"/>
            <a:ext cx="15263250" cy="180975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FFFFFF"/>
                </a:solidFill>
                <a:latin typeface="IBM Plex Sans"/>
                <a:ea typeface="IBM Plex Sans"/>
                <a:cs typeface="IBM Plex Sans"/>
                <a:sym typeface="IBM Plex Sans"/>
              </a:rPr>
              <a:t>Mendez Villanueva Luis Gerardo</a:t>
            </a:r>
          </a:p>
          <a:p>
            <a:pPr algn="l" marL="518160" indent="-259080" lvl="1">
              <a:lnSpc>
                <a:spcPts val="2879"/>
              </a:lnSpc>
              <a:buFont typeface="Arial"/>
              <a:buChar char="•"/>
            </a:pPr>
            <a:r>
              <a:rPr lang="en-US" sz="2400">
                <a:solidFill>
                  <a:srgbClr val="FFFFFF"/>
                </a:solidFill>
                <a:latin typeface="IBM Plex Sans"/>
                <a:ea typeface="IBM Plex Sans"/>
                <a:cs typeface="IBM Plex Sans"/>
                <a:sym typeface="IBM Plex Sans"/>
              </a:rPr>
              <a:t>Varguez Gonzalez Breindel</a:t>
            </a:r>
          </a:p>
          <a:p>
            <a:pPr algn="l" marL="518160" indent="-259080" lvl="1">
              <a:lnSpc>
                <a:spcPts val="2879"/>
              </a:lnSpc>
              <a:buFont typeface="Arial"/>
              <a:buChar char="•"/>
            </a:pPr>
            <a:r>
              <a:rPr lang="en-US" sz="2400">
                <a:solidFill>
                  <a:srgbClr val="FFFFFF"/>
                </a:solidFill>
                <a:latin typeface="IBM Plex Sans"/>
                <a:ea typeface="IBM Plex Sans"/>
                <a:cs typeface="IBM Plex Sans"/>
                <a:sym typeface="IBM Plex Sans"/>
              </a:rPr>
              <a:t>Palma Rivas Ricardo Alejandro</a:t>
            </a:r>
          </a:p>
          <a:p>
            <a:pPr algn="l" marL="518160" indent="-259080" lvl="1">
              <a:lnSpc>
                <a:spcPts val="2879"/>
              </a:lnSpc>
              <a:buFont typeface="Arial"/>
              <a:buChar char="•"/>
            </a:pPr>
            <a:r>
              <a:rPr lang="en-US" sz="2400">
                <a:solidFill>
                  <a:srgbClr val="FFFFFF"/>
                </a:solidFill>
                <a:latin typeface="IBM Plex Sans"/>
                <a:ea typeface="IBM Plex Sans"/>
                <a:cs typeface="IBM Plex Sans"/>
                <a:sym typeface="IBM Plex Sans"/>
              </a:rPr>
              <a:t>Madera López Rafael Leonardo</a:t>
            </a:r>
          </a:p>
          <a:p>
            <a:pPr algn="l" marL="518160" indent="-259080" lvl="1">
              <a:lnSpc>
                <a:spcPts val="2879"/>
              </a:lnSpc>
              <a:buFont typeface="Arial"/>
              <a:buChar char="•"/>
            </a:pPr>
            <a:r>
              <a:rPr lang="en-US" sz="2400">
                <a:solidFill>
                  <a:srgbClr val="FFFFFF"/>
                </a:solidFill>
                <a:latin typeface="IBM Plex Sans"/>
                <a:ea typeface="IBM Plex Sans"/>
                <a:cs typeface="IBM Plex Sans"/>
                <a:sym typeface="IBM Plex Sans"/>
              </a:rPr>
              <a:t>Basulto Polanco Pablo David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grpSp>
        <p:nvGrpSpPr>
          <p:cNvPr name="Group 2" id="2"/>
          <p:cNvGrpSpPr/>
          <p:nvPr/>
        </p:nvGrpSpPr>
        <p:grpSpPr>
          <a:xfrm rot="0">
            <a:off x="1373150" y="1030200"/>
            <a:ext cx="15534000" cy="8218800"/>
            <a:chOff x="0" y="0"/>
            <a:chExt cx="20712000" cy="10958400"/>
          </a:xfrm>
        </p:grpSpPr>
        <p:sp>
          <p:nvSpPr>
            <p:cNvPr name="Freeform 3" id="3"/>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Freeform 4" id="4"/>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sp>
        <p:nvSpPr>
          <p:cNvPr name="TextBox 5" id="5"/>
          <p:cNvSpPr txBox="true"/>
          <p:nvPr/>
        </p:nvSpPr>
        <p:spPr>
          <a:xfrm rot="0">
            <a:off x="1512375" y="2302569"/>
            <a:ext cx="15263250" cy="361950"/>
          </a:xfrm>
          <a:prstGeom prst="rect">
            <a:avLst/>
          </a:prstGeom>
        </p:spPr>
        <p:txBody>
          <a:bodyPr anchor="t" rtlCol="false" tIns="0" lIns="0" bIns="0" rIns="0">
            <a:spAutoFit/>
          </a:bodyPr>
          <a:lstStyle/>
          <a:p>
            <a:pPr algn="ctr">
              <a:lnSpc>
                <a:spcPts val="2879"/>
              </a:lnSpc>
            </a:pPr>
            <a:r>
              <a:rPr lang="en-US" sz="2400">
                <a:solidFill>
                  <a:srgbClr val="FFFFFF"/>
                </a:solidFill>
                <a:latin typeface="IBM Plex Sans"/>
                <a:ea typeface="IBM Plex Sans"/>
                <a:cs typeface="IBM Plex Sans"/>
                <a:sym typeface="IBM Plex Sans"/>
              </a:rPr>
              <a:t>ESTUDIANTE</a:t>
            </a:r>
          </a:p>
        </p:txBody>
      </p:sp>
      <p:sp>
        <p:nvSpPr>
          <p:cNvPr name="TextBox 6" id="6"/>
          <p:cNvSpPr txBox="true"/>
          <p:nvPr/>
        </p:nvSpPr>
        <p:spPr>
          <a:xfrm rot="0">
            <a:off x="1512375" y="1454844"/>
            <a:ext cx="15263250" cy="847725"/>
          </a:xfrm>
          <a:prstGeom prst="rect">
            <a:avLst/>
          </a:prstGeom>
        </p:spPr>
        <p:txBody>
          <a:bodyPr anchor="t" rtlCol="false" tIns="0" lIns="0" bIns="0" rIns="0">
            <a:spAutoFit/>
          </a:bodyPr>
          <a:lstStyle/>
          <a:p>
            <a:pPr algn="ctr">
              <a:lnSpc>
                <a:spcPts val="6719"/>
              </a:lnSpc>
            </a:pPr>
            <a:r>
              <a:rPr lang="en-US" b="true" sz="5599">
                <a:solidFill>
                  <a:srgbClr val="FFFFFF"/>
                </a:solidFill>
                <a:latin typeface="IBM Plex Sans Bold"/>
                <a:ea typeface="IBM Plex Sans Bold"/>
                <a:cs typeface="IBM Plex Sans Bold"/>
                <a:sym typeface="IBM Plex Sans Bold"/>
              </a:rPr>
              <a:t>PRIMARIO</a:t>
            </a:r>
          </a:p>
        </p:txBody>
      </p:sp>
      <p:graphicFrame>
        <p:nvGraphicFramePr>
          <p:cNvPr name="Table 7" id="7"/>
          <p:cNvGraphicFramePr>
            <a:graphicFrameLocks noGrp="true"/>
          </p:cNvGraphicFramePr>
          <p:nvPr/>
        </p:nvGraphicFramePr>
        <p:xfrm>
          <a:off x="1431250" y="3581566"/>
          <a:ext cx="15344375" cy="3918727"/>
        </p:xfrm>
        <a:graphic>
          <a:graphicData uri="http://schemas.openxmlformats.org/drawingml/2006/table">
            <a:tbl>
              <a:tblPr/>
              <a:tblGrid>
                <a:gridCol w="3908167"/>
                <a:gridCol w="11436208"/>
              </a:tblGrid>
              <a:tr h="1206013">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Conocimiento del problema:</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El estudiante promedio del CCEI, mayormente los de nuevo ingreso, reconoces que necesitan una manera de orientarse dentro de su respectiva facultad ya que es necesario para poder tener más de cerca todas las ventajas y servicios que esta les brinda.</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250670">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Tecnologías disponibles:</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En mayor medida los estudiantes cuentan con dispositivos móviles de sistema operativo android y iOS, y con computadoras que ejecutan en su mayoría Windows y en menor medida MacOS y Linux.</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462044">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Formas de aprendizaje: </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Al tratarse del campus de ciencias exactas e ingenierías, se considera que los alumnos tengan un tipo de aprendizaje orientado al aspecto lógico, basado en experiencia de prueba y error y enfocado a la resolución de problemas.</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grpSp>
        <p:nvGrpSpPr>
          <p:cNvPr name="Group 2" id="2"/>
          <p:cNvGrpSpPr/>
          <p:nvPr/>
        </p:nvGrpSpPr>
        <p:grpSpPr>
          <a:xfrm rot="0">
            <a:off x="1373150" y="1030200"/>
            <a:ext cx="15534000" cy="8218800"/>
            <a:chOff x="0" y="0"/>
            <a:chExt cx="20712000" cy="10958400"/>
          </a:xfrm>
        </p:grpSpPr>
        <p:sp>
          <p:nvSpPr>
            <p:cNvPr name="Freeform 3" id="3"/>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Freeform 4" id="4"/>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sp>
        <p:nvSpPr>
          <p:cNvPr name="TextBox 5" id="5"/>
          <p:cNvSpPr txBox="true"/>
          <p:nvPr/>
        </p:nvSpPr>
        <p:spPr>
          <a:xfrm rot="0">
            <a:off x="1512375" y="2302569"/>
            <a:ext cx="15263250" cy="361950"/>
          </a:xfrm>
          <a:prstGeom prst="rect">
            <a:avLst/>
          </a:prstGeom>
        </p:spPr>
        <p:txBody>
          <a:bodyPr anchor="t" rtlCol="false" tIns="0" lIns="0" bIns="0" rIns="0">
            <a:spAutoFit/>
          </a:bodyPr>
          <a:lstStyle/>
          <a:p>
            <a:pPr algn="ctr">
              <a:lnSpc>
                <a:spcPts val="2879"/>
              </a:lnSpc>
            </a:pPr>
            <a:r>
              <a:rPr lang="en-US" sz="2400">
                <a:solidFill>
                  <a:srgbClr val="FFFFFF"/>
                </a:solidFill>
                <a:latin typeface="IBM Plex Sans"/>
                <a:ea typeface="IBM Plex Sans"/>
                <a:cs typeface="IBM Plex Sans"/>
                <a:sym typeface="IBM Plex Sans"/>
              </a:rPr>
              <a:t>Personal Académico y administrativo</a:t>
            </a:r>
          </a:p>
        </p:txBody>
      </p:sp>
      <p:sp>
        <p:nvSpPr>
          <p:cNvPr name="TextBox 6" id="6"/>
          <p:cNvSpPr txBox="true"/>
          <p:nvPr/>
        </p:nvSpPr>
        <p:spPr>
          <a:xfrm rot="0">
            <a:off x="1512375" y="1454844"/>
            <a:ext cx="15263250" cy="847725"/>
          </a:xfrm>
          <a:prstGeom prst="rect">
            <a:avLst/>
          </a:prstGeom>
        </p:spPr>
        <p:txBody>
          <a:bodyPr anchor="t" rtlCol="false" tIns="0" lIns="0" bIns="0" rIns="0">
            <a:spAutoFit/>
          </a:bodyPr>
          <a:lstStyle/>
          <a:p>
            <a:pPr algn="ctr">
              <a:lnSpc>
                <a:spcPts val="6719"/>
              </a:lnSpc>
            </a:pPr>
            <a:r>
              <a:rPr lang="en-US" b="true" sz="5599">
                <a:solidFill>
                  <a:srgbClr val="FFFFFF"/>
                </a:solidFill>
                <a:latin typeface="IBM Plex Sans Bold"/>
                <a:ea typeface="IBM Plex Sans Bold"/>
                <a:cs typeface="IBM Plex Sans Bold"/>
                <a:sym typeface="IBM Plex Sans Bold"/>
              </a:rPr>
              <a:t>SECUNDARIO</a:t>
            </a:r>
          </a:p>
        </p:txBody>
      </p:sp>
      <p:graphicFrame>
        <p:nvGraphicFramePr>
          <p:cNvPr name="Table 7" id="7"/>
          <p:cNvGraphicFramePr>
            <a:graphicFrameLocks noGrp="true"/>
          </p:cNvGraphicFramePr>
          <p:nvPr/>
        </p:nvGraphicFramePr>
        <p:xfrm>
          <a:off x="1431250" y="3095791"/>
          <a:ext cx="15417800" cy="6153209"/>
        </p:xfrm>
        <a:graphic>
          <a:graphicData uri="http://schemas.openxmlformats.org/drawingml/2006/table">
            <a:tbl>
              <a:tblPr/>
              <a:tblGrid>
                <a:gridCol w="4857714"/>
                <a:gridCol w="10560086"/>
              </a:tblGrid>
              <a:tr h="659266">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Edad</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(24 - 60) años</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59296">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Estatus socioeconómico:</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Media</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59266">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Trabajo</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Personal del Campus de Ciencias Exactas e Ingenierías.</a:t>
                      </a:r>
                      <a:r>
                        <a:rPr lang="en-US" sz="2000">
                          <a:solidFill>
                            <a:srgbClr val="FFFFFF"/>
                          </a:solidFill>
                          <a:latin typeface="IBM Plex Sans"/>
                          <a:ea typeface="IBM Plex Sans"/>
                          <a:cs typeface="IBM Plex Sans"/>
                          <a:sym typeface="IBM Plex Sans"/>
                        </a:rPr>
                        <a:t> </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59266">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Experiencia laboral en general:</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media y alta.</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59296">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Educación:</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Nivel educativo: Licenciatura y posgrado (según el puesto).</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232541">
                <a:tc>
                  <a:txBody>
                    <a:bodyPr anchor="t" rtlCol="false"/>
                    <a:lstStyle/>
                    <a:p>
                      <a:pPr algn="l">
                        <a:lnSpc>
                          <a:spcPts val="2640"/>
                        </a:lnSpc>
                        <a:defRPr/>
                      </a:pPr>
                      <a:r>
                        <a:rPr lang="en-US" b="true" sz="2200">
                          <a:solidFill>
                            <a:srgbClr val="FFFFFF"/>
                          </a:solidFill>
                          <a:latin typeface="IBM Plex Sans Bold"/>
                          <a:ea typeface="IBM Plex Sans Bold"/>
                          <a:cs typeface="IBM Plex Sans Bold"/>
                          <a:sym typeface="IBM Plex Sans Bold"/>
                        </a:rPr>
                        <a:t>Experiencia en cómputo:</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marL="431801" indent="-215900" lvl="1">
                        <a:lnSpc>
                          <a:spcPts val="2400"/>
                        </a:lnSpc>
                        <a:buFont typeface="Arial"/>
                        <a:buChar char="•"/>
                        <a:defRPr/>
                      </a:pPr>
                      <a:r>
                        <a:rPr lang="en-US" sz="2000">
                          <a:solidFill>
                            <a:srgbClr val="FFFFFF"/>
                          </a:solidFill>
                          <a:latin typeface="IBM Plex Sans"/>
                          <a:ea typeface="IBM Plex Sans"/>
                          <a:cs typeface="IBM Plex Sans"/>
                          <a:sym typeface="IBM Plex Sans"/>
                        </a:rPr>
                        <a:t>Habilidades: Manejo de software administrativo, herramientas ofimáticas, plataformas académicas y sistemas internos.</a:t>
                      </a:r>
                      <a:endParaRPr lang="en-US" sz="1100"/>
                    </a:p>
                    <a:p>
                      <a:pPr algn="l" marL="431801" indent="-215900" lvl="1">
                        <a:lnSpc>
                          <a:spcPts val="2400"/>
                        </a:lnSpc>
                        <a:buFont typeface="Arial"/>
                        <a:buChar char="•"/>
                      </a:pPr>
                      <a:r>
                        <a:rPr lang="en-US" sz="2000">
                          <a:solidFill>
                            <a:srgbClr val="FFFFFF"/>
                          </a:solidFill>
                          <a:latin typeface="IBM Plex Sans"/>
                          <a:ea typeface="IBM Plex Sans"/>
                          <a:cs typeface="IBM Plex Sans"/>
                          <a:sym typeface="IBM Plex Sans"/>
                        </a:rPr>
                        <a:t>Años de experiencia en computadoras: (5 - 35) años.</a:t>
                      </a:r>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59266">
                <a:tc>
                  <a:txBody>
                    <a:bodyPr anchor="t" rtlCol="false"/>
                    <a:lstStyle/>
                    <a:p>
                      <a:pPr algn="l">
                        <a:lnSpc>
                          <a:spcPts val="2639"/>
                        </a:lnSpc>
                        <a:defRPr/>
                      </a:pPr>
                      <a:r>
                        <a:rPr lang="en-US" b="true" sz="2199">
                          <a:solidFill>
                            <a:srgbClr val="FFFFFF"/>
                          </a:solidFill>
                          <a:latin typeface="IBM Plex Sans Bold"/>
                          <a:ea typeface="IBM Plex Sans Bold"/>
                          <a:cs typeface="IBM Plex Sans Bold"/>
                          <a:sym typeface="IBM Plex Sans Bold"/>
                        </a:rPr>
                        <a:t>Tareas principales:</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Autentificación de usuario y consultas de información.</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65013">
                <a:tc>
                  <a:txBody>
                    <a:bodyPr anchor="t" rtlCol="false"/>
                    <a:lstStyle/>
                    <a:p>
                      <a:pPr algn="l">
                        <a:lnSpc>
                          <a:spcPts val="2639"/>
                        </a:lnSpc>
                        <a:defRPr/>
                      </a:pPr>
                      <a:r>
                        <a:rPr lang="en-US" b="true" sz="2199">
                          <a:solidFill>
                            <a:srgbClr val="FFFFFF"/>
                          </a:solidFill>
                          <a:latin typeface="IBM Plex Sans Bold"/>
                          <a:ea typeface="IBM Plex Sans Bold"/>
                          <a:cs typeface="IBM Plex Sans Bold"/>
                          <a:sym typeface="IBM Plex Sans Bold"/>
                        </a:rPr>
                        <a:t>Tareas secundarias:</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799"/>
                        </a:lnSpc>
                        <a:defRPr/>
                      </a:pPr>
                      <a:r>
                        <a:rPr lang="en-US" sz="1999">
                          <a:solidFill>
                            <a:srgbClr val="FFFFFF"/>
                          </a:solidFill>
                          <a:latin typeface="Arimo"/>
                          <a:ea typeface="Arimo"/>
                          <a:cs typeface="Arimo"/>
                          <a:sym typeface="Arimo"/>
                        </a:rPr>
                        <a:t>Consultar información adicional acerca de las clases y eventos impartidos en otras facultades. Generar imágenes de rutas.</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grpSp>
        <p:nvGrpSpPr>
          <p:cNvPr name="Group 2" id="2"/>
          <p:cNvGrpSpPr/>
          <p:nvPr/>
        </p:nvGrpSpPr>
        <p:grpSpPr>
          <a:xfrm rot="0">
            <a:off x="1373150" y="1030200"/>
            <a:ext cx="15534000" cy="8218800"/>
            <a:chOff x="0" y="0"/>
            <a:chExt cx="20712000" cy="10958400"/>
          </a:xfrm>
        </p:grpSpPr>
        <p:sp>
          <p:nvSpPr>
            <p:cNvPr name="Freeform 3" id="3"/>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Freeform 4" id="4"/>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sp>
        <p:nvSpPr>
          <p:cNvPr name="TextBox 5" id="5"/>
          <p:cNvSpPr txBox="true"/>
          <p:nvPr/>
        </p:nvSpPr>
        <p:spPr>
          <a:xfrm rot="0">
            <a:off x="1512375" y="2302569"/>
            <a:ext cx="15263250" cy="361950"/>
          </a:xfrm>
          <a:prstGeom prst="rect">
            <a:avLst/>
          </a:prstGeom>
        </p:spPr>
        <p:txBody>
          <a:bodyPr anchor="t" rtlCol="false" tIns="0" lIns="0" bIns="0" rIns="0">
            <a:spAutoFit/>
          </a:bodyPr>
          <a:lstStyle/>
          <a:p>
            <a:pPr algn="ctr">
              <a:lnSpc>
                <a:spcPts val="2879"/>
              </a:lnSpc>
            </a:pPr>
            <a:r>
              <a:rPr lang="en-US" sz="2400">
                <a:solidFill>
                  <a:srgbClr val="FFFFFF"/>
                </a:solidFill>
                <a:latin typeface="IBM Plex Sans"/>
                <a:ea typeface="IBM Plex Sans"/>
                <a:cs typeface="IBM Plex Sans"/>
                <a:sym typeface="IBM Plex Sans"/>
              </a:rPr>
              <a:t>Personal académico y administrativo</a:t>
            </a:r>
          </a:p>
        </p:txBody>
      </p:sp>
      <p:sp>
        <p:nvSpPr>
          <p:cNvPr name="TextBox 6" id="6"/>
          <p:cNvSpPr txBox="true"/>
          <p:nvPr/>
        </p:nvSpPr>
        <p:spPr>
          <a:xfrm rot="0">
            <a:off x="1512375" y="1454844"/>
            <a:ext cx="15263250" cy="847725"/>
          </a:xfrm>
          <a:prstGeom prst="rect">
            <a:avLst/>
          </a:prstGeom>
        </p:spPr>
        <p:txBody>
          <a:bodyPr anchor="t" rtlCol="false" tIns="0" lIns="0" bIns="0" rIns="0">
            <a:spAutoFit/>
          </a:bodyPr>
          <a:lstStyle/>
          <a:p>
            <a:pPr algn="ctr">
              <a:lnSpc>
                <a:spcPts val="6719"/>
              </a:lnSpc>
            </a:pPr>
            <a:r>
              <a:rPr lang="en-US" b="true" sz="5599">
                <a:solidFill>
                  <a:srgbClr val="FFFFFF"/>
                </a:solidFill>
                <a:latin typeface="IBM Plex Sans Bold"/>
                <a:ea typeface="IBM Plex Sans Bold"/>
                <a:cs typeface="IBM Plex Sans Bold"/>
                <a:sym typeface="IBM Plex Sans Bold"/>
              </a:rPr>
              <a:t>Secundario</a:t>
            </a:r>
          </a:p>
        </p:txBody>
      </p:sp>
      <p:graphicFrame>
        <p:nvGraphicFramePr>
          <p:cNvPr name="Table 7" id="7"/>
          <p:cNvGraphicFramePr>
            <a:graphicFrameLocks noGrp="true"/>
          </p:cNvGraphicFramePr>
          <p:nvPr/>
        </p:nvGraphicFramePr>
        <p:xfrm>
          <a:off x="1431250" y="3581566"/>
          <a:ext cx="15344375" cy="3928252"/>
        </p:xfrm>
        <a:graphic>
          <a:graphicData uri="http://schemas.openxmlformats.org/drawingml/2006/table">
            <a:tbl>
              <a:tblPr/>
              <a:tblGrid>
                <a:gridCol w="3908167"/>
                <a:gridCol w="11436208"/>
              </a:tblGrid>
              <a:tr h="1215570">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Conocimiento del problema:</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endParaRPr lang="en-US" sz="1100"/>
                    </a:p>
                    <a:p>
                      <a:pPr algn="l">
                        <a:lnSpc>
                          <a:spcPts val="2400"/>
                        </a:lnSpc>
                      </a:pPr>
                      <a:r>
                        <a:rPr lang="en-US" sz="2000">
                          <a:solidFill>
                            <a:srgbClr val="FFFFFF"/>
                          </a:solidFill>
                          <a:latin typeface="IBM Plex Sans"/>
                          <a:ea typeface="IBM Plex Sans"/>
                          <a:cs typeface="IBM Plex Sans"/>
                          <a:sym typeface="IBM Plex Sans"/>
                        </a:rPr>
                        <a:t>Personal Académico del CCEI, reconocen que se necesita una forma de consultar los horarios de sus clases correspondientes de manera sencilla y accesible.</a:t>
                      </a:r>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250655">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Tecnologías disponibles:</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Dispositivos móviles de sistema operativo android y iOS, y con computadoras que ejecutan en su mayoría Windows y MacOS, en menor medida Linux.</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462026">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Formas de aprendizaje: </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Variada.</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sp>
        <p:nvSpPr>
          <p:cNvPr name="Freeform 2" id="2"/>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grpSp>
        <p:nvGrpSpPr>
          <p:cNvPr name="Group 3" id="3"/>
          <p:cNvGrpSpPr/>
          <p:nvPr/>
        </p:nvGrpSpPr>
        <p:grpSpPr>
          <a:xfrm rot="0">
            <a:off x="1373150" y="1030200"/>
            <a:ext cx="15534000" cy="8218800"/>
            <a:chOff x="0" y="0"/>
            <a:chExt cx="20712000" cy="10958400"/>
          </a:xfrm>
        </p:grpSpPr>
        <p:sp>
          <p:nvSpPr>
            <p:cNvPr name="Freeform 4" id="4"/>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TextBox 5" id="5"/>
          <p:cNvSpPr txBox="true"/>
          <p:nvPr/>
        </p:nvSpPr>
        <p:spPr>
          <a:xfrm rot="0">
            <a:off x="1512375" y="1028700"/>
            <a:ext cx="15263250" cy="847725"/>
          </a:xfrm>
          <a:prstGeom prst="rect">
            <a:avLst/>
          </a:prstGeom>
        </p:spPr>
        <p:txBody>
          <a:bodyPr anchor="t" rtlCol="false" tIns="0" lIns="0" bIns="0" rIns="0">
            <a:spAutoFit/>
          </a:bodyPr>
          <a:lstStyle/>
          <a:p>
            <a:pPr algn="ctr">
              <a:lnSpc>
                <a:spcPts val="6719"/>
              </a:lnSpc>
            </a:pPr>
            <a:r>
              <a:rPr lang="en-US" b="true" sz="5599">
                <a:solidFill>
                  <a:srgbClr val="FFFFFF"/>
                </a:solidFill>
                <a:latin typeface="IBM Plex Sans Bold"/>
                <a:ea typeface="IBM Plex Sans Bold"/>
                <a:cs typeface="IBM Plex Sans Bold"/>
                <a:sym typeface="IBM Plex Sans Bold"/>
              </a:rPr>
              <a:t>José Hernández</a:t>
            </a:r>
          </a:p>
        </p:txBody>
      </p:sp>
      <p:grpSp>
        <p:nvGrpSpPr>
          <p:cNvPr name="Group 6" id="6"/>
          <p:cNvGrpSpPr/>
          <p:nvPr/>
        </p:nvGrpSpPr>
        <p:grpSpPr>
          <a:xfrm rot="0">
            <a:off x="1403690" y="5251075"/>
            <a:ext cx="5899500" cy="4007225"/>
            <a:chOff x="0" y="0"/>
            <a:chExt cx="7866000" cy="5342967"/>
          </a:xfrm>
        </p:grpSpPr>
        <p:sp>
          <p:nvSpPr>
            <p:cNvPr name="Freeform 7" id="7"/>
            <p:cNvSpPr/>
            <p:nvPr/>
          </p:nvSpPr>
          <p:spPr>
            <a:xfrm flipH="false" flipV="false" rot="0">
              <a:off x="0" y="0"/>
              <a:ext cx="7865999" cy="5342880"/>
            </a:xfrm>
            <a:custGeom>
              <a:avLst/>
              <a:gdLst/>
              <a:ahLst/>
              <a:cxnLst/>
              <a:rect r="r" b="b" t="t" l="l"/>
              <a:pathLst>
                <a:path h="5342880" w="7865999">
                  <a:moveTo>
                    <a:pt x="25400" y="0"/>
                  </a:moveTo>
                  <a:lnTo>
                    <a:pt x="7840599" y="0"/>
                  </a:lnTo>
                  <a:cubicBezTo>
                    <a:pt x="7854569" y="0"/>
                    <a:pt x="7865999" y="41141"/>
                    <a:pt x="7865999" y="91425"/>
                  </a:cubicBezTo>
                  <a:lnTo>
                    <a:pt x="7865999" y="5251455"/>
                  </a:lnTo>
                  <a:cubicBezTo>
                    <a:pt x="7865999" y="5301739"/>
                    <a:pt x="7854569" y="5342880"/>
                    <a:pt x="7840599" y="5342880"/>
                  </a:cubicBezTo>
                  <a:lnTo>
                    <a:pt x="25400" y="5342880"/>
                  </a:lnTo>
                  <a:cubicBezTo>
                    <a:pt x="11430" y="5342880"/>
                    <a:pt x="0" y="5301739"/>
                    <a:pt x="0" y="5251455"/>
                  </a:cubicBezTo>
                  <a:lnTo>
                    <a:pt x="0" y="91425"/>
                  </a:lnTo>
                  <a:cubicBezTo>
                    <a:pt x="0" y="41141"/>
                    <a:pt x="11430" y="0"/>
                    <a:pt x="25400" y="0"/>
                  </a:cubicBezTo>
                  <a:moveTo>
                    <a:pt x="25400" y="182850"/>
                  </a:moveTo>
                  <a:lnTo>
                    <a:pt x="25400" y="91425"/>
                  </a:lnTo>
                  <a:lnTo>
                    <a:pt x="50800" y="91425"/>
                  </a:lnTo>
                  <a:lnTo>
                    <a:pt x="50800" y="5251455"/>
                  </a:lnTo>
                  <a:lnTo>
                    <a:pt x="25400" y="5251455"/>
                  </a:lnTo>
                  <a:lnTo>
                    <a:pt x="25400" y="5160030"/>
                  </a:lnTo>
                  <a:lnTo>
                    <a:pt x="7840599" y="5160030"/>
                  </a:lnTo>
                  <a:lnTo>
                    <a:pt x="7840599" y="5251455"/>
                  </a:lnTo>
                  <a:lnTo>
                    <a:pt x="7815199" y="5251455"/>
                  </a:lnTo>
                  <a:lnTo>
                    <a:pt x="7815199" y="91425"/>
                  </a:lnTo>
                  <a:lnTo>
                    <a:pt x="7840599" y="91425"/>
                  </a:lnTo>
                  <a:lnTo>
                    <a:pt x="7840599" y="182850"/>
                  </a:lnTo>
                  <a:lnTo>
                    <a:pt x="25400" y="182850"/>
                  </a:lnTo>
                  <a:close/>
                </a:path>
              </a:pathLst>
            </a:custGeom>
            <a:solidFill>
              <a:srgbClr val="FFFFFF"/>
            </a:solidFill>
          </p:spPr>
        </p:sp>
        <p:sp>
          <p:nvSpPr>
            <p:cNvPr name="TextBox 8" id="8"/>
            <p:cNvSpPr txBox="true"/>
            <p:nvPr/>
          </p:nvSpPr>
          <p:spPr>
            <a:xfrm>
              <a:off x="0" y="0"/>
              <a:ext cx="7866000" cy="5342967"/>
            </a:xfrm>
            <a:prstGeom prst="rect">
              <a:avLst/>
            </a:prstGeom>
          </p:spPr>
          <p:txBody>
            <a:bodyPr anchor="ctr" rtlCol="false" tIns="88900" lIns="88900" bIns="88900" rIns="88900"/>
            <a:lstStyle/>
            <a:p>
              <a:pPr algn="ctr">
                <a:lnSpc>
                  <a:spcPts val="2400"/>
                </a:lnSpc>
              </a:pPr>
              <a:r>
                <a:rPr lang="en-US" sz="2000">
                  <a:solidFill>
                    <a:srgbClr val="FFFFFF"/>
                  </a:solidFill>
                  <a:latin typeface="IBM Plex Sans"/>
                  <a:ea typeface="IBM Plex Sans"/>
                  <a:cs typeface="IBM Plex Sans"/>
                  <a:sym typeface="IBM Plex Sans"/>
                </a:rPr>
                <a:t>Estudiante de Ingeniería en software, sólo había entrado al campus para presentar el exámen de ingreso y el exámen de ubicación de inglés. </a:t>
              </a:r>
            </a:p>
            <a:p>
              <a:pPr algn="ctr">
                <a:lnSpc>
                  <a:spcPts val="2400"/>
                </a:lnSpc>
              </a:pPr>
              <a:r>
                <a:rPr lang="en-US" sz="2000">
                  <a:solidFill>
                    <a:srgbClr val="FFFFFF"/>
                  </a:solidFill>
                  <a:latin typeface="IBM Plex Sans"/>
                  <a:ea typeface="IBM Plex Sans"/>
                  <a:cs typeface="IBM Plex Sans"/>
                  <a:sym typeface="IBM Plex Sans"/>
                </a:rPr>
                <a:t>Tiene familiaridad usando dispositivos electrónicos y sus padres también pero en menor medida. Tiene un celular Android en el que pasa la mayor parte del tiempo y una laptop Windows. El siguiente semestre planea cargar asignaturas libres dentro del campus. Tiene amistades en facultad de ingeniería y algunos en facultad de química.</a:t>
              </a:r>
            </a:p>
          </p:txBody>
        </p:sp>
      </p:grpSp>
      <p:grpSp>
        <p:nvGrpSpPr>
          <p:cNvPr name="Group 9" id="9"/>
          <p:cNvGrpSpPr/>
          <p:nvPr/>
        </p:nvGrpSpPr>
        <p:grpSpPr>
          <a:xfrm rot="0">
            <a:off x="1403690" y="4231375"/>
            <a:ext cx="5899500" cy="1019700"/>
            <a:chOff x="0" y="0"/>
            <a:chExt cx="7866000" cy="1359600"/>
          </a:xfrm>
        </p:grpSpPr>
        <p:sp>
          <p:nvSpPr>
            <p:cNvPr name="Freeform 10" id="10"/>
            <p:cNvSpPr/>
            <p:nvPr/>
          </p:nvSpPr>
          <p:spPr>
            <a:xfrm flipH="false" flipV="false" rot="0">
              <a:off x="0" y="0"/>
              <a:ext cx="7865999" cy="1359662"/>
            </a:xfrm>
            <a:custGeom>
              <a:avLst/>
              <a:gdLst/>
              <a:ahLst/>
              <a:cxnLst/>
              <a:rect r="r" b="b" t="t" l="l"/>
              <a:pathLst>
                <a:path h="1359662" w="7865999">
                  <a:moveTo>
                    <a:pt x="25400" y="0"/>
                  </a:moveTo>
                  <a:lnTo>
                    <a:pt x="7840599" y="0"/>
                  </a:lnTo>
                  <a:cubicBezTo>
                    <a:pt x="7854569" y="0"/>
                    <a:pt x="7865999" y="11430"/>
                    <a:pt x="7865999" y="25400"/>
                  </a:cubicBezTo>
                  <a:lnTo>
                    <a:pt x="7865999" y="1334262"/>
                  </a:lnTo>
                  <a:cubicBezTo>
                    <a:pt x="7865999" y="1348232"/>
                    <a:pt x="7854569" y="1359662"/>
                    <a:pt x="7840599" y="1359662"/>
                  </a:cubicBezTo>
                  <a:lnTo>
                    <a:pt x="25400" y="1359662"/>
                  </a:lnTo>
                  <a:cubicBezTo>
                    <a:pt x="11430" y="1359662"/>
                    <a:pt x="0" y="1348232"/>
                    <a:pt x="0" y="1334262"/>
                  </a:cubicBezTo>
                  <a:lnTo>
                    <a:pt x="0" y="25400"/>
                  </a:lnTo>
                  <a:cubicBezTo>
                    <a:pt x="0" y="11430"/>
                    <a:pt x="11430" y="0"/>
                    <a:pt x="25400" y="0"/>
                  </a:cubicBezTo>
                  <a:moveTo>
                    <a:pt x="25400" y="50800"/>
                  </a:moveTo>
                  <a:lnTo>
                    <a:pt x="25400" y="25400"/>
                  </a:lnTo>
                  <a:lnTo>
                    <a:pt x="50800" y="25400"/>
                  </a:lnTo>
                  <a:lnTo>
                    <a:pt x="50800" y="1334262"/>
                  </a:lnTo>
                  <a:lnTo>
                    <a:pt x="25400" y="1334262"/>
                  </a:lnTo>
                  <a:lnTo>
                    <a:pt x="25400" y="1308862"/>
                  </a:lnTo>
                  <a:lnTo>
                    <a:pt x="7840599" y="1308862"/>
                  </a:lnTo>
                  <a:lnTo>
                    <a:pt x="7840599" y="1334262"/>
                  </a:lnTo>
                  <a:lnTo>
                    <a:pt x="7815199" y="1334262"/>
                  </a:lnTo>
                  <a:lnTo>
                    <a:pt x="7815199" y="25400"/>
                  </a:lnTo>
                  <a:lnTo>
                    <a:pt x="7840599" y="25400"/>
                  </a:lnTo>
                  <a:lnTo>
                    <a:pt x="7840599" y="50800"/>
                  </a:lnTo>
                  <a:lnTo>
                    <a:pt x="25400" y="50800"/>
                  </a:lnTo>
                  <a:close/>
                </a:path>
              </a:pathLst>
            </a:custGeom>
            <a:solidFill>
              <a:srgbClr val="FFFFFF"/>
            </a:solidFill>
          </p:spPr>
        </p:sp>
        <p:sp>
          <p:nvSpPr>
            <p:cNvPr name="TextBox 11" id="11"/>
            <p:cNvSpPr txBox="true"/>
            <p:nvPr/>
          </p:nvSpPr>
          <p:spPr>
            <a:xfrm>
              <a:off x="0" y="-9525"/>
              <a:ext cx="7866000" cy="1369125"/>
            </a:xfrm>
            <a:prstGeom prst="rect">
              <a:avLst/>
            </a:prstGeom>
          </p:spPr>
          <p:txBody>
            <a:bodyPr anchor="b" rtlCol="false" tIns="50800" lIns="50800" bIns="50800" rIns="50800"/>
            <a:lstStyle/>
            <a:p>
              <a:pPr algn="ctr">
                <a:lnSpc>
                  <a:spcPts val="4800"/>
                </a:lnSpc>
              </a:pPr>
              <a:r>
                <a:rPr lang="en-US" sz="4000">
                  <a:solidFill>
                    <a:srgbClr val="FFFFFF"/>
                  </a:solidFill>
                  <a:latin typeface="IBM Plex Sans"/>
                  <a:ea typeface="IBM Plex Sans"/>
                  <a:cs typeface="IBM Plex Sans"/>
                  <a:sym typeface="IBM Plex Sans"/>
                </a:rPr>
                <a:t>Antecedentes</a:t>
              </a:r>
            </a:p>
          </p:txBody>
        </p:sp>
      </p:grpSp>
      <p:grpSp>
        <p:nvGrpSpPr>
          <p:cNvPr name="Group 12" id="12"/>
          <p:cNvGrpSpPr/>
          <p:nvPr/>
        </p:nvGrpSpPr>
        <p:grpSpPr>
          <a:xfrm rot="0">
            <a:off x="7267350" y="5251075"/>
            <a:ext cx="3706426" cy="929640"/>
            <a:chOff x="0" y="0"/>
            <a:chExt cx="4941901" cy="1239520"/>
          </a:xfrm>
        </p:grpSpPr>
        <p:sp>
          <p:nvSpPr>
            <p:cNvPr name="Freeform 13" id="13"/>
            <p:cNvSpPr/>
            <p:nvPr/>
          </p:nvSpPr>
          <p:spPr>
            <a:xfrm flipH="false" flipV="false" rot="0">
              <a:off x="0" y="0"/>
              <a:ext cx="4941936" cy="1239580"/>
            </a:xfrm>
            <a:custGeom>
              <a:avLst/>
              <a:gdLst/>
              <a:ahLst/>
              <a:cxnLst/>
              <a:rect r="r" b="b" t="t" l="l"/>
              <a:pathLst>
                <a:path h="1239580" w="4941936">
                  <a:moveTo>
                    <a:pt x="25083" y="0"/>
                  </a:moveTo>
                  <a:lnTo>
                    <a:pt x="4916853" y="0"/>
                  </a:lnTo>
                  <a:cubicBezTo>
                    <a:pt x="4930648" y="0"/>
                    <a:pt x="4941936" y="13639"/>
                    <a:pt x="4941936" y="30308"/>
                  </a:cubicBezTo>
                  <a:lnTo>
                    <a:pt x="4941936" y="1209284"/>
                  </a:lnTo>
                  <a:cubicBezTo>
                    <a:pt x="4941936" y="1225953"/>
                    <a:pt x="4930648" y="1239580"/>
                    <a:pt x="4916853" y="1239580"/>
                  </a:cubicBezTo>
                  <a:lnTo>
                    <a:pt x="25083" y="1239580"/>
                  </a:lnTo>
                  <a:cubicBezTo>
                    <a:pt x="11287" y="1239580"/>
                    <a:pt x="0" y="1225953"/>
                    <a:pt x="0" y="1209284"/>
                  </a:cubicBezTo>
                  <a:lnTo>
                    <a:pt x="0" y="30308"/>
                  </a:lnTo>
                  <a:cubicBezTo>
                    <a:pt x="0" y="13639"/>
                    <a:pt x="11287" y="0"/>
                    <a:pt x="25083" y="0"/>
                  </a:cubicBezTo>
                  <a:moveTo>
                    <a:pt x="25083" y="60616"/>
                  </a:moveTo>
                  <a:lnTo>
                    <a:pt x="25083" y="30308"/>
                  </a:lnTo>
                  <a:lnTo>
                    <a:pt x="50166" y="30308"/>
                  </a:lnTo>
                  <a:lnTo>
                    <a:pt x="50166" y="1209284"/>
                  </a:lnTo>
                  <a:lnTo>
                    <a:pt x="25083" y="1209284"/>
                  </a:lnTo>
                  <a:lnTo>
                    <a:pt x="25083" y="1178976"/>
                  </a:lnTo>
                  <a:lnTo>
                    <a:pt x="4916853" y="1178976"/>
                  </a:lnTo>
                  <a:lnTo>
                    <a:pt x="4916853" y="1209284"/>
                  </a:lnTo>
                  <a:lnTo>
                    <a:pt x="4891770" y="1209284"/>
                  </a:lnTo>
                  <a:lnTo>
                    <a:pt x="4891770" y="30308"/>
                  </a:lnTo>
                  <a:lnTo>
                    <a:pt x="4916853" y="30308"/>
                  </a:lnTo>
                  <a:lnTo>
                    <a:pt x="4916853" y="60616"/>
                  </a:lnTo>
                  <a:lnTo>
                    <a:pt x="25083" y="60616"/>
                  </a:lnTo>
                  <a:close/>
                </a:path>
              </a:pathLst>
            </a:custGeom>
            <a:solidFill>
              <a:srgbClr val="FFFFFF"/>
            </a:solidFill>
          </p:spPr>
        </p:sp>
        <p:sp>
          <p:nvSpPr>
            <p:cNvPr name="TextBox 14" id="14"/>
            <p:cNvSpPr txBox="true"/>
            <p:nvPr/>
          </p:nvSpPr>
          <p:spPr>
            <a:xfrm>
              <a:off x="0" y="0"/>
              <a:ext cx="4941901" cy="1239520"/>
            </a:xfrm>
            <a:prstGeom prst="rect">
              <a:avLst/>
            </a:prstGeom>
          </p:spPr>
          <p:txBody>
            <a:bodyPr anchor="t" rtlCol="false" tIns="50800" lIns="50800" bIns="50800" rIns="50800"/>
            <a:lstStyle/>
            <a:p>
              <a:pPr algn="ctr">
                <a:lnSpc>
                  <a:spcPts val="2879"/>
                </a:lnSpc>
              </a:pPr>
              <a:r>
                <a:rPr lang="en-US" b="true" sz="2400">
                  <a:solidFill>
                    <a:srgbClr val="FFFFFF"/>
                  </a:solidFill>
                  <a:latin typeface="IBM Plex Sans Bold"/>
                  <a:ea typeface="IBM Plex Sans Bold"/>
                  <a:cs typeface="IBM Plex Sans Bold"/>
                  <a:sym typeface="IBM Plex Sans Bold"/>
                </a:rPr>
                <a:t>Motivaciones y Frustraciones</a:t>
              </a:r>
            </a:p>
          </p:txBody>
        </p:sp>
      </p:grpSp>
      <p:sp>
        <p:nvSpPr>
          <p:cNvPr name="Freeform 15" id="15"/>
          <p:cNvSpPr/>
          <p:nvPr/>
        </p:nvSpPr>
        <p:spPr>
          <a:xfrm flipH="false" flipV="false" rot="0">
            <a:off x="7267350" y="1985950"/>
            <a:ext cx="3623711" cy="3264835"/>
          </a:xfrm>
          <a:custGeom>
            <a:avLst/>
            <a:gdLst/>
            <a:ahLst/>
            <a:cxnLst/>
            <a:rect r="r" b="b" t="t" l="l"/>
            <a:pathLst>
              <a:path h="3264835" w="3623711">
                <a:moveTo>
                  <a:pt x="0" y="0"/>
                </a:moveTo>
                <a:lnTo>
                  <a:pt x="3623711" y="0"/>
                </a:lnTo>
                <a:lnTo>
                  <a:pt x="3623711" y="3264835"/>
                </a:lnTo>
                <a:lnTo>
                  <a:pt x="0" y="3264835"/>
                </a:lnTo>
                <a:lnTo>
                  <a:pt x="0" y="0"/>
                </a:lnTo>
                <a:close/>
              </a:path>
            </a:pathLst>
          </a:custGeom>
          <a:blipFill>
            <a:blip r:embed="rId4"/>
            <a:stretch>
              <a:fillRect l="-34784" t="-11814" r="-11001" b="-8778"/>
            </a:stretch>
          </a:blipFill>
        </p:spPr>
      </p:sp>
      <p:grpSp>
        <p:nvGrpSpPr>
          <p:cNvPr name="Group 16" id="16"/>
          <p:cNvGrpSpPr/>
          <p:nvPr/>
        </p:nvGrpSpPr>
        <p:grpSpPr>
          <a:xfrm rot="0">
            <a:off x="1400150" y="1985950"/>
            <a:ext cx="2553300" cy="779100"/>
            <a:chOff x="0" y="0"/>
            <a:chExt cx="3404400" cy="1038800"/>
          </a:xfrm>
        </p:grpSpPr>
        <p:sp>
          <p:nvSpPr>
            <p:cNvPr name="Freeform 17" id="17"/>
            <p:cNvSpPr/>
            <p:nvPr/>
          </p:nvSpPr>
          <p:spPr>
            <a:xfrm flipH="false" flipV="false" rot="0">
              <a:off x="0" y="0"/>
              <a:ext cx="3404362" cy="1038860"/>
            </a:xfrm>
            <a:custGeom>
              <a:avLst/>
              <a:gdLst/>
              <a:ahLst/>
              <a:cxnLst/>
              <a:rect r="r" b="b" t="t" l="l"/>
              <a:pathLst>
                <a:path h="1038860" w="3404362">
                  <a:moveTo>
                    <a:pt x="25400" y="0"/>
                  </a:moveTo>
                  <a:lnTo>
                    <a:pt x="3378962" y="0"/>
                  </a:lnTo>
                  <a:cubicBezTo>
                    <a:pt x="3392932" y="0"/>
                    <a:pt x="3404362" y="11430"/>
                    <a:pt x="3404362" y="25400"/>
                  </a:cubicBezTo>
                  <a:lnTo>
                    <a:pt x="3404362" y="1013460"/>
                  </a:lnTo>
                  <a:cubicBezTo>
                    <a:pt x="3404362" y="1027430"/>
                    <a:pt x="3392932" y="1038860"/>
                    <a:pt x="3378962" y="1038860"/>
                  </a:cubicBezTo>
                  <a:lnTo>
                    <a:pt x="25400" y="1038860"/>
                  </a:lnTo>
                  <a:cubicBezTo>
                    <a:pt x="11430" y="1038860"/>
                    <a:pt x="0" y="1027430"/>
                    <a:pt x="0" y="1013460"/>
                  </a:cubicBezTo>
                  <a:lnTo>
                    <a:pt x="0" y="25400"/>
                  </a:lnTo>
                  <a:cubicBezTo>
                    <a:pt x="0" y="11430"/>
                    <a:pt x="11430" y="0"/>
                    <a:pt x="25400" y="0"/>
                  </a:cubicBezTo>
                  <a:moveTo>
                    <a:pt x="25400" y="50800"/>
                  </a:moveTo>
                  <a:lnTo>
                    <a:pt x="25400" y="25400"/>
                  </a:lnTo>
                  <a:lnTo>
                    <a:pt x="50800" y="25400"/>
                  </a:lnTo>
                  <a:lnTo>
                    <a:pt x="50800" y="1013460"/>
                  </a:lnTo>
                  <a:lnTo>
                    <a:pt x="25400" y="1013460"/>
                  </a:lnTo>
                  <a:lnTo>
                    <a:pt x="25400" y="988060"/>
                  </a:lnTo>
                  <a:lnTo>
                    <a:pt x="3378962" y="988060"/>
                  </a:lnTo>
                  <a:lnTo>
                    <a:pt x="3378962" y="1013460"/>
                  </a:lnTo>
                  <a:lnTo>
                    <a:pt x="3353562" y="1013460"/>
                  </a:lnTo>
                  <a:lnTo>
                    <a:pt x="3353562" y="25400"/>
                  </a:lnTo>
                  <a:lnTo>
                    <a:pt x="3378962" y="25400"/>
                  </a:lnTo>
                  <a:lnTo>
                    <a:pt x="3378962" y="50800"/>
                  </a:lnTo>
                  <a:lnTo>
                    <a:pt x="25400" y="50800"/>
                  </a:lnTo>
                  <a:close/>
                </a:path>
              </a:pathLst>
            </a:custGeom>
            <a:solidFill>
              <a:srgbClr val="FFFFFF"/>
            </a:solidFill>
          </p:spPr>
        </p:sp>
        <p:sp>
          <p:nvSpPr>
            <p:cNvPr name="TextBox 18" id="18"/>
            <p:cNvSpPr txBox="true"/>
            <p:nvPr/>
          </p:nvSpPr>
          <p:spPr>
            <a:xfrm>
              <a:off x="0" y="0"/>
              <a:ext cx="3404400" cy="1038800"/>
            </a:xfrm>
            <a:prstGeom prst="rect">
              <a:avLst/>
            </a:prstGeom>
          </p:spPr>
          <p:txBody>
            <a:bodyPr anchor="ctr" rtlCol="false" tIns="50800" lIns="50800" bIns="50800" rIns="50800"/>
            <a:lstStyle/>
            <a:p>
              <a:pPr algn="ctr">
                <a:lnSpc>
                  <a:spcPts val="3600"/>
                </a:lnSpc>
              </a:pPr>
              <a:r>
                <a:rPr lang="en-US" b="true" sz="3000">
                  <a:solidFill>
                    <a:srgbClr val="FFFFFF"/>
                  </a:solidFill>
                  <a:latin typeface="IBM Plex Sans Bold"/>
                  <a:ea typeface="IBM Plex Sans Bold"/>
                  <a:cs typeface="IBM Plex Sans Bold"/>
                  <a:sym typeface="IBM Plex Sans Bold"/>
                </a:rPr>
                <a:t>Edad:</a:t>
              </a:r>
            </a:p>
          </p:txBody>
        </p:sp>
      </p:grpSp>
      <p:grpSp>
        <p:nvGrpSpPr>
          <p:cNvPr name="Group 19" id="19"/>
          <p:cNvGrpSpPr/>
          <p:nvPr/>
        </p:nvGrpSpPr>
        <p:grpSpPr>
          <a:xfrm rot="0">
            <a:off x="3919490" y="1985950"/>
            <a:ext cx="3383700" cy="779100"/>
            <a:chOff x="0" y="0"/>
            <a:chExt cx="4511600" cy="1038800"/>
          </a:xfrm>
        </p:grpSpPr>
        <p:sp>
          <p:nvSpPr>
            <p:cNvPr name="Freeform 20" id="20"/>
            <p:cNvSpPr/>
            <p:nvPr/>
          </p:nvSpPr>
          <p:spPr>
            <a:xfrm flipH="false" flipV="false" rot="0">
              <a:off x="0" y="0"/>
              <a:ext cx="4511548" cy="1038860"/>
            </a:xfrm>
            <a:custGeom>
              <a:avLst/>
              <a:gdLst/>
              <a:ahLst/>
              <a:cxnLst/>
              <a:rect r="r" b="b" t="t" l="l"/>
              <a:pathLst>
                <a:path h="1038860" w="4511548">
                  <a:moveTo>
                    <a:pt x="25400" y="0"/>
                  </a:moveTo>
                  <a:lnTo>
                    <a:pt x="4486148" y="0"/>
                  </a:lnTo>
                  <a:cubicBezTo>
                    <a:pt x="4500118" y="0"/>
                    <a:pt x="4511548" y="11430"/>
                    <a:pt x="4511548" y="25400"/>
                  </a:cubicBezTo>
                  <a:lnTo>
                    <a:pt x="4511548" y="1013460"/>
                  </a:lnTo>
                  <a:cubicBezTo>
                    <a:pt x="4511548" y="1027430"/>
                    <a:pt x="4500118" y="1038860"/>
                    <a:pt x="4486148" y="1038860"/>
                  </a:cubicBezTo>
                  <a:lnTo>
                    <a:pt x="25400" y="1038860"/>
                  </a:lnTo>
                  <a:cubicBezTo>
                    <a:pt x="11430" y="1038860"/>
                    <a:pt x="0" y="1027430"/>
                    <a:pt x="0" y="1013460"/>
                  </a:cubicBezTo>
                  <a:lnTo>
                    <a:pt x="0" y="25400"/>
                  </a:lnTo>
                  <a:cubicBezTo>
                    <a:pt x="0" y="11430"/>
                    <a:pt x="11430" y="0"/>
                    <a:pt x="25400" y="0"/>
                  </a:cubicBezTo>
                  <a:moveTo>
                    <a:pt x="25400" y="50800"/>
                  </a:moveTo>
                  <a:lnTo>
                    <a:pt x="25400" y="25400"/>
                  </a:lnTo>
                  <a:lnTo>
                    <a:pt x="50800" y="25400"/>
                  </a:lnTo>
                  <a:lnTo>
                    <a:pt x="50800" y="1013460"/>
                  </a:lnTo>
                  <a:lnTo>
                    <a:pt x="25400" y="1013460"/>
                  </a:lnTo>
                  <a:lnTo>
                    <a:pt x="25400" y="988060"/>
                  </a:lnTo>
                  <a:lnTo>
                    <a:pt x="4486148" y="988060"/>
                  </a:lnTo>
                  <a:lnTo>
                    <a:pt x="4486148" y="1013460"/>
                  </a:lnTo>
                  <a:lnTo>
                    <a:pt x="4460748" y="1013460"/>
                  </a:lnTo>
                  <a:lnTo>
                    <a:pt x="4460748" y="25400"/>
                  </a:lnTo>
                  <a:lnTo>
                    <a:pt x="4486148" y="25400"/>
                  </a:lnTo>
                  <a:lnTo>
                    <a:pt x="4486148" y="50800"/>
                  </a:lnTo>
                  <a:lnTo>
                    <a:pt x="25400" y="50800"/>
                  </a:lnTo>
                  <a:close/>
                </a:path>
              </a:pathLst>
            </a:custGeom>
            <a:solidFill>
              <a:srgbClr val="FFFFFF"/>
            </a:solidFill>
          </p:spPr>
        </p:sp>
        <p:sp>
          <p:nvSpPr>
            <p:cNvPr name="TextBox 21" id="21"/>
            <p:cNvSpPr txBox="true"/>
            <p:nvPr/>
          </p:nvSpPr>
          <p:spPr>
            <a:xfrm>
              <a:off x="0" y="9525"/>
              <a:ext cx="4511600" cy="1029275"/>
            </a:xfrm>
            <a:prstGeom prst="rect">
              <a:avLst/>
            </a:prstGeom>
          </p:spPr>
          <p:txBody>
            <a:bodyPr anchor="ctr" rtlCol="false" tIns="50800" lIns="50800" bIns="50800" rIns="50800"/>
            <a:lstStyle/>
            <a:p>
              <a:pPr algn="ctr">
                <a:lnSpc>
                  <a:spcPts val="3599"/>
                </a:lnSpc>
              </a:pPr>
              <a:r>
                <a:rPr lang="en-US" sz="2999">
                  <a:solidFill>
                    <a:srgbClr val="FFFFFF"/>
                  </a:solidFill>
                  <a:latin typeface="IBM Plex Sans"/>
                  <a:ea typeface="IBM Plex Sans"/>
                  <a:cs typeface="IBM Plex Sans"/>
                  <a:sym typeface="IBM Plex Sans"/>
                </a:rPr>
                <a:t>19</a:t>
              </a:r>
            </a:p>
          </p:txBody>
        </p:sp>
      </p:grpSp>
      <p:grpSp>
        <p:nvGrpSpPr>
          <p:cNvPr name="Group 22" id="22"/>
          <p:cNvGrpSpPr/>
          <p:nvPr/>
        </p:nvGrpSpPr>
        <p:grpSpPr>
          <a:xfrm rot="0">
            <a:off x="1400150" y="2718850"/>
            <a:ext cx="2553300" cy="779100"/>
            <a:chOff x="0" y="0"/>
            <a:chExt cx="3404400" cy="1038800"/>
          </a:xfrm>
        </p:grpSpPr>
        <p:sp>
          <p:nvSpPr>
            <p:cNvPr name="Freeform 23" id="23"/>
            <p:cNvSpPr/>
            <p:nvPr/>
          </p:nvSpPr>
          <p:spPr>
            <a:xfrm flipH="false" flipV="false" rot="0">
              <a:off x="0" y="0"/>
              <a:ext cx="3404362" cy="1038860"/>
            </a:xfrm>
            <a:custGeom>
              <a:avLst/>
              <a:gdLst/>
              <a:ahLst/>
              <a:cxnLst/>
              <a:rect r="r" b="b" t="t" l="l"/>
              <a:pathLst>
                <a:path h="1038860" w="3404362">
                  <a:moveTo>
                    <a:pt x="25400" y="0"/>
                  </a:moveTo>
                  <a:lnTo>
                    <a:pt x="3378962" y="0"/>
                  </a:lnTo>
                  <a:cubicBezTo>
                    <a:pt x="3392932" y="0"/>
                    <a:pt x="3404362" y="11430"/>
                    <a:pt x="3404362" y="25400"/>
                  </a:cubicBezTo>
                  <a:lnTo>
                    <a:pt x="3404362" y="1013460"/>
                  </a:lnTo>
                  <a:cubicBezTo>
                    <a:pt x="3404362" y="1027430"/>
                    <a:pt x="3392932" y="1038860"/>
                    <a:pt x="3378962" y="1038860"/>
                  </a:cubicBezTo>
                  <a:lnTo>
                    <a:pt x="25400" y="1038860"/>
                  </a:lnTo>
                  <a:cubicBezTo>
                    <a:pt x="11430" y="1038860"/>
                    <a:pt x="0" y="1027430"/>
                    <a:pt x="0" y="1013460"/>
                  </a:cubicBezTo>
                  <a:lnTo>
                    <a:pt x="0" y="25400"/>
                  </a:lnTo>
                  <a:cubicBezTo>
                    <a:pt x="0" y="11430"/>
                    <a:pt x="11430" y="0"/>
                    <a:pt x="25400" y="0"/>
                  </a:cubicBezTo>
                  <a:moveTo>
                    <a:pt x="25400" y="50800"/>
                  </a:moveTo>
                  <a:lnTo>
                    <a:pt x="25400" y="25400"/>
                  </a:lnTo>
                  <a:lnTo>
                    <a:pt x="50800" y="25400"/>
                  </a:lnTo>
                  <a:lnTo>
                    <a:pt x="50800" y="1013460"/>
                  </a:lnTo>
                  <a:lnTo>
                    <a:pt x="25400" y="1013460"/>
                  </a:lnTo>
                  <a:lnTo>
                    <a:pt x="25400" y="988060"/>
                  </a:lnTo>
                  <a:lnTo>
                    <a:pt x="3378962" y="988060"/>
                  </a:lnTo>
                  <a:lnTo>
                    <a:pt x="3378962" y="1013460"/>
                  </a:lnTo>
                  <a:lnTo>
                    <a:pt x="3353562" y="1013460"/>
                  </a:lnTo>
                  <a:lnTo>
                    <a:pt x="3353562" y="25400"/>
                  </a:lnTo>
                  <a:lnTo>
                    <a:pt x="3378962" y="25400"/>
                  </a:lnTo>
                  <a:lnTo>
                    <a:pt x="3378962" y="50800"/>
                  </a:lnTo>
                  <a:lnTo>
                    <a:pt x="25400" y="50800"/>
                  </a:lnTo>
                  <a:close/>
                </a:path>
              </a:pathLst>
            </a:custGeom>
            <a:solidFill>
              <a:srgbClr val="FFFFFF"/>
            </a:solidFill>
          </p:spPr>
        </p:sp>
        <p:sp>
          <p:nvSpPr>
            <p:cNvPr name="TextBox 24" id="24"/>
            <p:cNvSpPr txBox="true"/>
            <p:nvPr/>
          </p:nvSpPr>
          <p:spPr>
            <a:xfrm>
              <a:off x="0" y="0"/>
              <a:ext cx="3404400" cy="1038800"/>
            </a:xfrm>
            <a:prstGeom prst="rect">
              <a:avLst/>
            </a:prstGeom>
          </p:spPr>
          <p:txBody>
            <a:bodyPr anchor="ctr" rtlCol="false" tIns="50800" lIns="50800" bIns="50800" rIns="50800"/>
            <a:lstStyle/>
            <a:p>
              <a:pPr algn="ctr">
                <a:lnSpc>
                  <a:spcPts val="3600"/>
                </a:lnSpc>
              </a:pPr>
              <a:r>
                <a:rPr lang="en-US" b="true" sz="3000">
                  <a:solidFill>
                    <a:srgbClr val="FFFFFF"/>
                  </a:solidFill>
                  <a:latin typeface="IBM Plex Sans Bold"/>
                  <a:ea typeface="IBM Plex Sans Bold"/>
                  <a:cs typeface="IBM Plex Sans Bold"/>
                  <a:sym typeface="IBM Plex Sans Bold"/>
                </a:rPr>
                <a:t>Semestre:</a:t>
              </a:r>
            </a:p>
          </p:txBody>
        </p:sp>
      </p:grpSp>
      <p:grpSp>
        <p:nvGrpSpPr>
          <p:cNvPr name="Group 25" id="25"/>
          <p:cNvGrpSpPr/>
          <p:nvPr/>
        </p:nvGrpSpPr>
        <p:grpSpPr>
          <a:xfrm rot="0">
            <a:off x="3919490" y="2718850"/>
            <a:ext cx="3383700" cy="779100"/>
            <a:chOff x="0" y="0"/>
            <a:chExt cx="4511600" cy="1038800"/>
          </a:xfrm>
        </p:grpSpPr>
        <p:sp>
          <p:nvSpPr>
            <p:cNvPr name="Freeform 26" id="26"/>
            <p:cNvSpPr/>
            <p:nvPr/>
          </p:nvSpPr>
          <p:spPr>
            <a:xfrm flipH="false" flipV="false" rot="0">
              <a:off x="0" y="0"/>
              <a:ext cx="4511548" cy="1038860"/>
            </a:xfrm>
            <a:custGeom>
              <a:avLst/>
              <a:gdLst/>
              <a:ahLst/>
              <a:cxnLst/>
              <a:rect r="r" b="b" t="t" l="l"/>
              <a:pathLst>
                <a:path h="1038860" w="4511548">
                  <a:moveTo>
                    <a:pt x="25400" y="0"/>
                  </a:moveTo>
                  <a:lnTo>
                    <a:pt x="4486148" y="0"/>
                  </a:lnTo>
                  <a:cubicBezTo>
                    <a:pt x="4500118" y="0"/>
                    <a:pt x="4511548" y="11430"/>
                    <a:pt x="4511548" y="25400"/>
                  </a:cubicBezTo>
                  <a:lnTo>
                    <a:pt x="4511548" y="1013460"/>
                  </a:lnTo>
                  <a:cubicBezTo>
                    <a:pt x="4511548" y="1027430"/>
                    <a:pt x="4500118" y="1038860"/>
                    <a:pt x="4486148" y="1038860"/>
                  </a:cubicBezTo>
                  <a:lnTo>
                    <a:pt x="25400" y="1038860"/>
                  </a:lnTo>
                  <a:cubicBezTo>
                    <a:pt x="11430" y="1038860"/>
                    <a:pt x="0" y="1027430"/>
                    <a:pt x="0" y="1013460"/>
                  </a:cubicBezTo>
                  <a:lnTo>
                    <a:pt x="0" y="25400"/>
                  </a:lnTo>
                  <a:cubicBezTo>
                    <a:pt x="0" y="11430"/>
                    <a:pt x="11430" y="0"/>
                    <a:pt x="25400" y="0"/>
                  </a:cubicBezTo>
                  <a:moveTo>
                    <a:pt x="25400" y="50800"/>
                  </a:moveTo>
                  <a:lnTo>
                    <a:pt x="25400" y="25400"/>
                  </a:lnTo>
                  <a:lnTo>
                    <a:pt x="50800" y="25400"/>
                  </a:lnTo>
                  <a:lnTo>
                    <a:pt x="50800" y="1013460"/>
                  </a:lnTo>
                  <a:lnTo>
                    <a:pt x="25400" y="1013460"/>
                  </a:lnTo>
                  <a:lnTo>
                    <a:pt x="25400" y="988060"/>
                  </a:lnTo>
                  <a:lnTo>
                    <a:pt x="4486148" y="988060"/>
                  </a:lnTo>
                  <a:lnTo>
                    <a:pt x="4486148" y="1013460"/>
                  </a:lnTo>
                  <a:lnTo>
                    <a:pt x="4460748" y="1013460"/>
                  </a:lnTo>
                  <a:lnTo>
                    <a:pt x="4460748" y="25400"/>
                  </a:lnTo>
                  <a:lnTo>
                    <a:pt x="4486148" y="25400"/>
                  </a:lnTo>
                  <a:lnTo>
                    <a:pt x="4486148" y="50800"/>
                  </a:lnTo>
                  <a:lnTo>
                    <a:pt x="25400" y="50800"/>
                  </a:lnTo>
                  <a:close/>
                </a:path>
              </a:pathLst>
            </a:custGeom>
            <a:solidFill>
              <a:srgbClr val="FFFFFF"/>
            </a:solidFill>
          </p:spPr>
        </p:sp>
        <p:sp>
          <p:nvSpPr>
            <p:cNvPr name="TextBox 27" id="27"/>
            <p:cNvSpPr txBox="true"/>
            <p:nvPr/>
          </p:nvSpPr>
          <p:spPr>
            <a:xfrm>
              <a:off x="0" y="9525"/>
              <a:ext cx="4511600" cy="1029275"/>
            </a:xfrm>
            <a:prstGeom prst="rect">
              <a:avLst/>
            </a:prstGeom>
          </p:spPr>
          <p:txBody>
            <a:bodyPr anchor="ctr" rtlCol="false" tIns="50800" lIns="50800" bIns="50800" rIns="50800"/>
            <a:lstStyle/>
            <a:p>
              <a:pPr algn="ctr">
                <a:lnSpc>
                  <a:spcPts val="3599"/>
                </a:lnSpc>
              </a:pPr>
              <a:r>
                <a:rPr lang="en-US" sz="2999">
                  <a:solidFill>
                    <a:srgbClr val="FFFFFF"/>
                  </a:solidFill>
                  <a:latin typeface="IBM Plex Sans"/>
                  <a:ea typeface="IBM Plex Sans"/>
                  <a:cs typeface="IBM Plex Sans"/>
                  <a:sym typeface="IBM Plex Sans"/>
                </a:rPr>
                <a:t>1°</a:t>
              </a:r>
            </a:p>
          </p:txBody>
        </p:sp>
      </p:grpSp>
      <p:grpSp>
        <p:nvGrpSpPr>
          <p:cNvPr name="Group 28" id="28"/>
          <p:cNvGrpSpPr/>
          <p:nvPr/>
        </p:nvGrpSpPr>
        <p:grpSpPr>
          <a:xfrm rot="0">
            <a:off x="1400150" y="3478900"/>
            <a:ext cx="2553300" cy="779100"/>
            <a:chOff x="0" y="0"/>
            <a:chExt cx="3404400" cy="1038800"/>
          </a:xfrm>
        </p:grpSpPr>
        <p:sp>
          <p:nvSpPr>
            <p:cNvPr name="Freeform 29" id="29"/>
            <p:cNvSpPr/>
            <p:nvPr/>
          </p:nvSpPr>
          <p:spPr>
            <a:xfrm flipH="false" flipV="false" rot="0">
              <a:off x="0" y="0"/>
              <a:ext cx="3404362" cy="1038860"/>
            </a:xfrm>
            <a:custGeom>
              <a:avLst/>
              <a:gdLst/>
              <a:ahLst/>
              <a:cxnLst/>
              <a:rect r="r" b="b" t="t" l="l"/>
              <a:pathLst>
                <a:path h="1038860" w="3404362">
                  <a:moveTo>
                    <a:pt x="25400" y="0"/>
                  </a:moveTo>
                  <a:lnTo>
                    <a:pt x="3378962" y="0"/>
                  </a:lnTo>
                  <a:cubicBezTo>
                    <a:pt x="3392932" y="0"/>
                    <a:pt x="3404362" y="11430"/>
                    <a:pt x="3404362" y="25400"/>
                  </a:cubicBezTo>
                  <a:lnTo>
                    <a:pt x="3404362" y="1013460"/>
                  </a:lnTo>
                  <a:cubicBezTo>
                    <a:pt x="3404362" y="1027430"/>
                    <a:pt x="3392932" y="1038860"/>
                    <a:pt x="3378962" y="1038860"/>
                  </a:cubicBezTo>
                  <a:lnTo>
                    <a:pt x="25400" y="1038860"/>
                  </a:lnTo>
                  <a:cubicBezTo>
                    <a:pt x="11430" y="1038860"/>
                    <a:pt x="0" y="1027430"/>
                    <a:pt x="0" y="1013460"/>
                  </a:cubicBezTo>
                  <a:lnTo>
                    <a:pt x="0" y="25400"/>
                  </a:lnTo>
                  <a:cubicBezTo>
                    <a:pt x="0" y="11430"/>
                    <a:pt x="11430" y="0"/>
                    <a:pt x="25400" y="0"/>
                  </a:cubicBezTo>
                  <a:moveTo>
                    <a:pt x="25400" y="50800"/>
                  </a:moveTo>
                  <a:lnTo>
                    <a:pt x="25400" y="25400"/>
                  </a:lnTo>
                  <a:lnTo>
                    <a:pt x="50800" y="25400"/>
                  </a:lnTo>
                  <a:lnTo>
                    <a:pt x="50800" y="1013460"/>
                  </a:lnTo>
                  <a:lnTo>
                    <a:pt x="25400" y="1013460"/>
                  </a:lnTo>
                  <a:lnTo>
                    <a:pt x="25400" y="988060"/>
                  </a:lnTo>
                  <a:lnTo>
                    <a:pt x="3378962" y="988060"/>
                  </a:lnTo>
                  <a:lnTo>
                    <a:pt x="3378962" y="1013460"/>
                  </a:lnTo>
                  <a:lnTo>
                    <a:pt x="3353562" y="1013460"/>
                  </a:lnTo>
                  <a:lnTo>
                    <a:pt x="3353562" y="25400"/>
                  </a:lnTo>
                  <a:lnTo>
                    <a:pt x="3378962" y="25400"/>
                  </a:lnTo>
                  <a:lnTo>
                    <a:pt x="3378962" y="50800"/>
                  </a:lnTo>
                  <a:lnTo>
                    <a:pt x="25400" y="50800"/>
                  </a:lnTo>
                  <a:close/>
                </a:path>
              </a:pathLst>
            </a:custGeom>
            <a:solidFill>
              <a:srgbClr val="FFFFFF"/>
            </a:solidFill>
          </p:spPr>
        </p:sp>
        <p:sp>
          <p:nvSpPr>
            <p:cNvPr name="TextBox 30" id="30"/>
            <p:cNvSpPr txBox="true"/>
            <p:nvPr/>
          </p:nvSpPr>
          <p:spPr>
            <a:xfrm>
              <a:off x="0" y="0"/>
              <a:ext cx="3404400" cy="1038800"/>
            </a:xfrm>
            <a:prstGeom prst="rect">
              <a:avLst/>
            </a:prstGeom>
          </p:spPr>
          <p:txBody>
            <a:bodyPr anchor="ctr" rtlCol="false" tIns="50800" lIns="50800" bIns="50800" rIns="50800"/>
            <a:lstStyle/>
            <a:p>
              <a:pPr algn="ctr">
                <a:lnSpc>
                  <a:spcPts val="3600"/>
                </a:lnSpc>
              </a:pPr>
              <a:r>
                <a:rPr lang="en-US" b="true" sz="3000">
                  <a:solidFill>
                    <a:srgbClr val="FFFFFF"/>
                  </a:solidFill>
                  <a:latin typeface="IBM Plex Sans Bold"/>
                  <a:ea typeface="IBM Plex Sans Bold"/>
                  <a:cs typeface="IBM Plex Sans Bold"/>
                  <a:sym typeface="IBM Plex Sans Bold"/>
                </a:rPr>
                <a:t>Lugar</a:t>
              </a:r>
            </a:p>
          </p:txBody>
        </p:sp>
      </p:grpSp>
      <p:grpSp>
        <p:nvGrpSpPr>
          <p:cNvPr name="Group 31" id="31"/>
          <p:cNvGrpSpPr/>
          <p:nvPr/>
        </p:nvGrpSpPr>
        <p:grpSpPr>
          <a:xfrm rot="0">
            <a:off x="3919490" y="3478900"/>
            <a:ext cx="3383700" cy="779100"/>
            <a:chOff x="0" y="0"/>
            <a:chExt cx="4511600" cy="1038800"/>
          </a:xfrm>
        </p:grpSpPr>
        <p:sp>
          <p:nvSpPr>
            <p:cNvPr name="Freeform 32" id="32"/>
            <p:cNvSpPr/>
            <p:nvPr/>
          </p:nvSpPr>
          <p:spPr>
            <a:xfrm flipH="false" flipV="false" rot="0">
              <a:off x="0" y="0"/>
              <a:ext cx="4511548" cy="1038860"/>
            </a:xfrm>
            <a:custGeom>
              <a:avLst/>
              <a:gdLst/>
              <a:ahLst/>
              <a:cxnLst/>
              <a:rect r="r" b="b" t="t" l="l"/>
              <a:pathLst>
                <a:path h="1038860" w="4511548">
                  <a:moveTo>
                    <a:pt x="25400" y="0"/>
                  </a:moveTo>
                  <a:lnTo>
                    <a:pt x="4486148" y="0"/>
                  </a:lnTo>
                  <a:cubicBezTo>
                    <a:pt x="4500118" y="0"/>
                    <a:pt x="4511548" y="11430"/>
                    <a:pt x="4511548" y="25400"/>
                  </a:cubicBezTo>
                  <a:lnTo>
                    <a:pt x="4511548" y="1013460"/>
                  </a:lnTo>
                  <a:cubicBezTo>
                    <a:pt x="4511548" y="1027430"/>
                    <a:pt x="4500118" y="1038860"/>
                    <a:pt x="4486148" y="1038860"/>
                  </a:cubicBezTo>
                  <a:lnTo>
                    <a:pt x="25400" y="1038860"/>
                  </a:lnTo>
                  <a:cubicBezTo>
                    <a:pt x="11430" y="1038860"/>
                    <a:pt x="0" y="1027430"/>
                    <a:pt x="0" y="1013460"/>
                  </a:cubicBezTo>
                  <a:lnTo>
                    <a:pt x="0" y="25400"/>
                  </a:lnTo>
                  <a:cubicBezTo>
                    <a:pt x="0" y="11430"/>
                    <a:pt x="11430" y="0"/>
                    <a:pt x="25400" y="0"/>
                  </a:cubicBezTo>
                  <a:moveTo>
                    <a:pt x="25400" y="50800"/>
                  </a:moveTo>
                  <a:lnTo>
                    <a:pt x="25400" y="25400"/>
                  </a:lnTo>
                  <a:lnTo>
                    <a:pt x="50800" y="25400"/>
                  </a:lnTo>
                  <a:lnTo>
                    <a:pt x="50800" y="1013460"/>
                  </a:lnTo>
                  <a:lnTo>
                    <a:pt x="25400" y="1013460"/>
                  </a:lnTo>
                  <a:lnTo>
                    <a:pt x="25400" y="988060"/>
                  </a:lnTo>
                  <a:lnTo>
                    <a:pt x="4486148" y="988060"/>
                  </a:lnTo>
                  <a:lnTo>
                    <a:pt x="4486148" y="1013460"/>
                  </a:lnTo>
                  <a:lnTo>
                    <a:pt x="4460748" y="1013460"/>
                  </a:lnTo>
                  <a:lnTo>
                    <a:pt x="4460748" y="25400"/>
                  </a:lnTo>
                  <a:lnTo>
                    <a:pt x="4486148" y="25400"/>
                  </a:lnTo>
                  <a:lnTo>
                    <a:pt x="4486148" y="50800"/>
                  </a:lnTo>
                  <a:lnTo>
                    <a:pt x="25400" y="50800"/>
                  </a:lnTo>
                  <a:close/>
                </a:path>
              </a:pathLst>
            </a:custGeom>
            <a:solidFill>
              <a:srgbClr val="FFFFFF"/>
            </a:solidFill>
          </p:spPr>
        </p:sp>
        <p:sp>
          <p:nvSpPr>
            <p:cNvPr name="TextBox 33" id="33"/>
            <p:cNvSpPr txBox="true"/>
            <p:nvPr/>
          </p:nvSpPr>
          <p:spPr>
            <a:xfrm>
              <a:off x="0" y="9525"/>
              <a:ext cx="4511600" cy="1029275"/>
            </a:xfrm>
            <a:prstGeom prst="rect">
              <a:avLst/>
            </a:prstGeom>
          </p:spPr>
          <p:txBody>
            <a:bodyPr anchor="ctr" rtlCol="false" tIns="50800" lIns="50800" bIns="50800" rIns="50800"/>
            <a:lstStyle/>
            <a:p>
              <a:pPr algn="ctr">
                <a:lnSpc>
                  <a:spcPts val="3599"/>
                </a:lnSpc>
              </a:pPr>
              <a:r>
                <a:rPr lang="en-US" sz="2999">
                  <a:solidFill>
                    <a:srgbClr val="FFFFFF"/>
                  </a:solidFill>
                  <a:latin typeface="IBM Plex Sans"/>
                  <a:ea typeface="IBM Plex Sans"/>
                  <a:cs typeface="IBM Plex Sans"/>
                  <a:sym typeface="IBM Plex Sans"/>
                </a:rPr>
                <a:t>Mérida, Yucatán</a:t>
              </a:r>
            </a:p>
          </p:txBody>
        </p:sp>
      </p:grpSp>
      <p:grpSp>
        <p:nvGrpSpPr>
          <p:cNvPr name="Group 34" id="34"/>
          <p:cNvGrpSpPr/>
          <p:nvPr/>
        </p:nvGrpSpPr>
        <p:grpSpPr>
          <a:xfrm rot="0">
            <a:off x="10926901" y="1985950"/>
            <a:ext cx="5980249" cy="1019700"/>
            <a:chOff x="0" y="0"/>
            <a:chExt cx="7973665" cy="1359600"/>
          </a:xfrm>
        </p:grpSpPr>
        <p:sp>
          <p:nvSpPr>
            <p:cNvPr name="Freeform 35" id="35"/>
            <p:cNvSpPr/>
            <p:nvPr/>
          </p:nvSpPr>
          <p:spPr>
            <a:xfrm flipH="false" flipV="false" rot="0">
              <a:off x="0" y="0"/>
              <a:ext cx="7973664" cy="1359662"/>
            </a:xfrm>
            <a:custGeom>
              <a:avLst/>
              <a:gdLst/>
              <a:ahLst/>
              <a:cxnLst/>
              <a:rect r="r" b="b" t="t" l="l"/>
              <a:pathLst>
                <a:path h="1359662" w="7973664">
                  <a:moveTo>
                    <a:pt x="25748" y="0"/>
                  </a:moveTo>
                  <a:lnTo>
                    <a:pt x="7947916" y="0"/>
                  </a:lnTo>
                  <a:cubicBezTo>
                    <a:pt x="7962078" y="0"/>
                    <a:pt x="7973664" y="11430"/>
                    <a:pt x="7973664" y="25400"/>
                  </a:cubicBezTo>
                  <a:lnTo>
                    <a:pt x="7973664" y="1334262"/>
                  </a:lnTo>
                  <a:cubicBezTo>
                    <a:pt x="7973664" y="1348232"/>
                    <a:pt x="7962078" y="1359662"/>
                    <a:pt x="7947916" y="1359662"/>
                  </a:cubicBezTo>
                  <a:lnTo>
                    <a:pt x="25748" y="1359662"/>
                  </a:lnTo>
                  <a:cubicBezTo>
                    <a:pt x="11586" y="1359662"/>
                    <a:pt x="0" y="1348232"/>
                    <a:pt x="0" y="1334262"/>
                  </a:cubicBezTo>
                  <a:lnTo>
                    <a:pt x="0" y="25400"/>
                  </a:lnTo>
                  <a:cubicBezTo>
                    <a:pt x="0" y="11430"/>
                    <a:pt x="11586" y="0"/>
                    <a:pt x="25748" y="0"/>
                  </a:cubicBezTo>
                  <a:moveTo>
                    <a:pt x="25748" y="50800"/>
                  </a:moveTo>
                  <a:lnTo>
                    <a:pt x="25748" y="25400"/>
                  </a:lnTo>
                  <a:lnTo>
                    <a:pt x="51495" y="25400"/>
                  </a:lnTo>
                  <a:lnTo>
                    <a:pt x="51495" y="1334262"/>
                  </a:lnTo>
                  <a:lnTo>
                    <a:pt x="25748" y="1334262"/>
                  </a:lnTo>
                  <a:lnTo>
                    <a:pt x="25748" y="1308862"/>
                  </a:lnTo>
                  <a:lnTo>
                    <a:pt x="7947916" y="1308862"/>
                  </a:lnTo>
                  <a:lnTo>
                    <a:pt x="7947916" y="1334262"/>
                  </a:lnTo>
                  <a:lnTo>
                    <a:pt x="7922168" y="1334262"/>
                  </a:lnTo>
                  <a:lnTo>
                    <a:pt x="7922168" y="25400"/>
                  </a:lnTo>
                  <a:lnTo>
                    <a:pt x="7947916" y="25400"/>
                  </a:lnTo>
                  <a:lnTo>
                    <a:pt x="7947916" y="50800"/>
                  </a:lnTo>
                  <a:lnTo>
                    <a:pt x="25748" y="50800"/>
                  </a:lnTo>
                  <a:close/>
                </a:path>
              </a:pathLst>
            </a:custGeom>
            <a:solidFill>
              <a:srgbClr val="FFFFFF"/>
            </a:solidFill>
          </p:spPr>
        </p:sp>
        <p:sp>
          <p:nvSpPr>
            <p:cNvPr name="TextBox 36" id="36"/>
            <p:cNvSpPr txBox="true"/>
            <p:nvPr/>
          </p:nvSpPr>
          <p:spPr>
            <a:xfrm>
              <a:off x="0" y="-9525"/>
              <a:ext cx="7973665" cy="1369125"/>
            </a:xfrm>
            <a:prstGeom prst="rect">
              <a:avLst/>
            </a:prstGeom>
          </p:spPr>
          <p:txBody>
            <a:bodyPr anchor="b" rtlCol="false" tIns="50800" lIns="50800" bIns="50800" rIns="50800"/>
            <a:lstStyle/>
            <a:p>
              <a:pPr algn="ctr">
                <a:lnSpc>
                  <a:spcPts val="4800"/>
                </a:lnSpc>
              </a:pPr>
              <a:r>
                <a:rPr lang="en-US" sz="4000">
                  <a:solidFill>
                    <a:srgbClr val="FFFFFF"/>
                  </a:solidFill>
                  <a:latin typeface="IBM Plex Sans"/>
                  <a:ea typeface="IBM Plex Sans"/>
                  <a:cs typeface="IBM Plex Sans"/>
                  <a:sym typeface="IBM Plex Sans"/>
                </a:rPr>
                <a:t>Prácticas Existentes</a:t>
              </a:r>
            </a:p>
          </p:txBody>
        </p:sp>
      </p:grpSp>
      <p:grpSp>
        <p:nvGrpSpPr>
          <p:cNvPr name="Group 37" id="37"/>
          <p:cNvGrpSpPr/>
          <p:nvPr/>
        </p:nvGrpSpPr>
        <p:grpSpPr>
          <a:xfrm rot="0">
            <a:off x="10926901" y="2973649"/>
            <a:ext cx="5980249" cy="6284651"/>
            <a:chOff x="0" y="0"/>
            <a:chExt cx="7973665" cy="8379535"/>
          </a:xfrm>
        </p:grpSpPr>
        <p:sp>
          <p:nvSpPr>
            <p:cNvPr name="Freeform 38" id="38"/>
            <p:cNvSpPr/>
            <p:nvPr/>
          </p:nvSpPr>
          <p:spPr>
            <a:xfrm flipH="false" flipV="false" rot="0">
              <a:off x="0" y="0"/>
              <a:ext cx="7973664" cy="8379399"/>
            </a:xfrm>
            <a:custGeom>
              <a:avLst/>
              <a:gdLst/>
              <a:ahLst/>
              <a:cxnLst/>
              <a:rect r="r" b="b" t="t" l="l"/>
              <a:pathLst>
                <a:path h="8379399" w="7973664">
                  <a:moveTo>
                    <a:pt x="25748" y="0"/>
                  </a:moveTo>
                  <a:lnTo>
                    <a:pt x="7947916" y="0"/>
                  </a:lnTo>
                  <a:cubicBezTo>
                    <a:pt x="7962078" y="0"/>
                    <a:pt x="7973664" y="64523"/>
                    <a:pt x="7973664" y="143385"/>
                  </a:cubicBezTo>
                  <a:lnTo>
                    <a:pt x="7973664" y="8236014"/>
                  </a:lnTo>
                  <a:cubicBezTo>
                    <a:pt x="7973664" y="8314875"/>
                    <a:pt x="7962078" y="8379399"/>
                    <a:pt x="7947916" y="8379399"/>
                  </a:cubicBezTo>
                  <a:lnTo>
                    <a:pt x="25748" y="8379399"/>
                  </a:lnTo>
                  <a:cubicBezTo>
                    <a:pt x="11586" y="8379399"/>
                    <a:pt x="0" y="8314875"/>
                    <a:pt x="0" y="8236014"/>
                  </a:cubicBezTo>
                  <a:lnTo>
                    <a:pt x="0" y="143385"/>
                  </a:lnTo>
                  <a:cubicBezTo>
                    <a:pt x="0" y="64523"/>
                    <a:pt x="11586" y="0"/>
                    <a:pt x="25748" y="0"/>
                  </a:cubicBezTo>
                  <a:moveTo>
                    <a:pt x="25748" y="286769"/>
                  </a:moveTo>
                  <a:lnTo>
                    <a:pt x="25748" y="143385"/>
                  </a:lnTo>
                  <a:lnTo>
                    <a:pt x="51495" y="143385"/>
                  </a:lnTo>
                  <a:lnTo>
                    <a:pt x="51495" y="8236014"/>
                  </a:lnTo>
                  <a:lnTo>
                    <a:pt x="25748" y="8236014"/>
                  </a:lnTo>
                  <a:lnTo>
                    <a:pt x="25748" y="8092630"/>
                  </a:lnTo>
                  <a:lnTo>
                    <a:pt x="7947916" y="8092630"/>
                  </a:lnTo>
                  <a:lnTo>
                    <a:pt x="7947916" y="8236014"/>
                  </a:lnTo>
                  <a:lnTo>
                    <a:pt x="7922168" y="8236014"/>
                  </a:lnTo>
                  <a:lnTo>
                    <a:pt x="7922168" y="143385"/>
                  </a:lnTo>
                  <a:lnTo>
                    <a:pt x="7947916" y="143385"/>
                  </a:lnTo>
                  <a:lnTo>
                    <a:pt x="7947916" y="286769"/>
                  </a:lnTo>
                  <a:lnTo>
                    <a:pt x="25748" y="286769"/>
                  </a:lnTo>
                  <a:close/>
                </a:path>
              </a:pathLst>
            </a:custGeom>
            <a:solidFill>
              <a:srgbClr val="FFFFFF"/>
            </a:solidFill>
          </p:spPr>
        </p:sp>
        <p:sp>
          <p:nvSpPr>
            <p:cNvPr name="TextBox 39" id="39"/>
            <p:cNvSpPr txBox="true"/>
            <p:nvPr/>
          </p:nvSpPr>
          <p:spPr>
            <a:xfrm>
              <a:off x="0" y="0"/>
              <a:ext cx="7973665" cy="8379535"/>
            </a:xfrm>
            <a:prstGeom prst="rect">
              <a:avLst/>
            </a:prstGeom>
          </p:spPr>
          <p:txBody>
            <a:bodyPr anchor="ctr" rtlCol="false" tIns="50800" lIns="50800" bIns="50800" rIns="50800"/>
            <a:lstStyle/>
            <a:p>
              <a:pPr algn="ctr">
                <a:lnSpc>
                  <a:spcPts val="2400"/>
                </a:lnSpc>
              </a:pPr>
              <a:r>
                <a:rPr lang="en-US" sz="2000">
                  <a:solidFill>
                    <a:srgbClr val="FFFFFF"/>
                  </a:solidFill>
                  <a:latin typeface="IBM Plex Sans"/>
                  <a:ea typeface="IBM Plex Sans"/>
                  <a:cs typeface="IBM Plex Sans"/>
                  <a:sym typeface="IBM Plex Sans"/>
                </a:rPr>
                <a:t>Asiste al campus de 9am-4pm. Tiene clases en los salones H en las mañanas y en el centro de cómputo más al mediodía. </a:t>
              </a:r>
            </a:p>
            <a:p>
              <a:pPr algn="ctr">
                <a:lnSpc>
                  <a:spcPts val="2400"/>
                </a:lnSpc>
              </a:pPr>
            </a:p>
            <a:p>
              <a:pPr algn="ctr">
                <a:lnSpc>
                  <a:spcPts val="2400"/>
                </a:lnSpc>
              </a:pPr>
              <a:r>
                <a:rPr lang="en-US" sz="2000">
                  <a:solidFill>
                    <a:srgbClr val="FFFFFF"/>
                  </a:solidFill>
                  <a:latin typeface="IBM Plex Sans"/>
                  <a:ea typeface="IBM Plex Sans"/>
                  <a:cs typeface="IBM Plex Sans"/>
                  <a:sym typeface="IBM Plex Sans"/>
                </a:rPr>
                <a:t>Cuando quiere ubicar algún salón para realizar algún trámite le pregunta a las personal de caja o control escolar, o cuando quiere visitar a sus compañeros les pregunta personalmente.</a:t>
              </a:r>
            </a:p>
            <a:p>
              <a:pPr algn="ctr">
                <a:lnSpc>
                  <a:spcPts val="2400"/>
                </a:lnSpc>
              </a:pPr>
            </a:p>
            <a:p>
              <a:pPr algn="ctr">
                <a:lnSpc>
                  <a:spcPts val="2400"/>
                </a:lnSpc>
              </a:pPr>
              <a:r>
                <a:rPr lang="en-US" sz="2000">
                  <a:solidFill>
                    <a:srgbClr val="FFFFFF"/>
                  </a:solidFill>
                  <a:latin typeface="IBM Plex Sans"/>
                  <a:ea typeface="IBM Plex Sans"/>
                  <a:cs typeface="IBM Plex Sans"/>
                  <a:sym typeface="IBM Plex Sans"/>
                </a:rPr>
                <a:t>Actualmente no sabe que existe un laboratorio de redes, no ubica los laboratorios de ingeniería, no sabe el horario de la biblioteca ni cuál es la diferencia entre las 3 cafeterías de cada facultad, entre otras cosas.</a:t>
              </a:r>
            </a:p>
          </p:txBody>
        </p:sp>
      </p:grpSp>
      <p:grpSp>
        <p:nvGrpSpPr>
          <p:cNvPr name="Group 40" id="40"/>
          <p:cNvGrpSpPr/>
          <p:nvPr/>
        </p:nvGrpSpPr>
        <p:grpSpPr>
          <a:xfrm rot="0">
            <a:off x="7267350" y="6115974"/>
            <a:ext cx="3706426" cy="3133025"/>
            <a:chOff x="0" y="0"/>
            <a:chExt cx="4941901" cy="4177367"/>
          </a:xfrm>
        </p:grpSpPr>
        <p:sp>
          <p:nvSpPr>
            <p:cNvPr name="Freeform 41" id="41"/>
            <p:cNvSpPr/>
            <p:nvPr/>
          </p:nvSpPr>
          <p:spPr>
            <a:xfrm flipH="false" flipV="false" rot="0">
              <a:off x="0" y="0"/>
              <a:ext cx="4941900" cy="4177300"/>
            </a:xfrm>
            <a:custGeom>
              <a:avLst/>
              <a:gdLst/>
              <a:ahLst/>
              <a:cxnLst/>
              <a:rect r="r" b="b" t="t" l="l"/>
              <a:pathLst>
                <a:path h="4177300" w="4941900">
                  <a:moveTo>
                    <a:pt x="15958" y="0"/>
                  </a:moveTo>
                  <a:lnTo>
                    <a:pt x="4925942" y="0"/>
                  </a:lnTo>
                  <a:cubicBezTo>
                    <a:pt x="4934719" y="0"/>
                    <a:pt x="4941900" y="32166"/>
                    <a:pt x="4941900" y="71480"/>
                  </a:cubicBezTo>
                  <a:lnTo>
                    <a:pt x="4941900" y="4105820"/>
                  </a:lnTo>
                  <a:cubicBezTo>
                    <a:pt x="4941900" y="4145133"/>
                    <a:pt x="4934719" y="4177300"/>
                    <a:pt x="4925942" y="4177300"/>
                  </a:cubicBezTo>
                  <a:lnTo>
                    <a:pt x="15958" y="4177300"/>
                  </a:lnTo>
                  <a:cubicBezTo>
                    <a:pt x="7181" y="4177300"/>
                    <a:pt x="0" y="4145133"/>
                    <a:pt x="0" y="4105820"/>
                  </a:cubicBezTo>
                  <a:lnTo>
                    <a:pt x="0" y="71480"/>
                  </a:lnTo>
                  <a:cubicBezTo>
                    <a:pt x="0" y="32166"/>
                    <a:pt x="7181" y="0"/>
                    <a:pt x="15958" y="0"/>
                  </a:cubicBezTo>
                  <a:moveTo>
                    <a:pt x="15958" y="142960"/>
                  </a:moveTo>
                  <a:lnTo>
                    <a:pt x="15958" y="71480"/>
                  </a:lnTo>
                  <a:lnTo>
                    <a:pt x="31916" y="71480"/>
                  </a:lnTo>
                  <a:lnTo>
                    <a:pt x="31916" y="4105820"/>
                  </a:lnTo>
                  <a:lnTo>
                    <a:pt x="15958" y="4105820"/>
                  </a:lnTo>
                  <a:lnTo>
                    <a:pt x="15958" y="4034339"/>
                  </a:lnTo>
                  <a:lnTo>
                    <a:pt x="4925942" y="4034339"/>
                  </a:lnTo>
                  <a:lnTo>
                    <a:pt x="4925942" y="4105820"/>
                  </a:lnTo>
                  <a:lnTo>
                    <a:pt x="4909984" y="4105820"/>
                  </a:lnTo>
                  <a:lnTo>
                    <a:pt x="4909984" y="71480"/>
                  </a:lnTo>
                  <a:lnTo>
                    <a:pt x="4925942" y="71480"/>
                  </a:lnTo>
                  <a:lnTo>
                    <a:pt x="4925942" y="142960"/>
                  </a:lnTo>
                  <a:lnTo>
                    <a:pt x="15958" y="142960"/>
                  </a:lnTo>
                  <a:close/>
                </a:path>
              </a:pathLst>
            </a:custGeom>
            <a:solidFill>
              <a:srgbClr val="FFFFFF"/>
            </a:solidFill>
          </p:spPr>
        </p:sp>
        <p:sp>
          <p:nvSpPr>
            <p:cNvPr name="TextBox 42" id="42"/>
            <p:cNvSpPr txBox="true"/>
            <p:nvPr/>
          </p:nvSpPr>
          <p:spPr>
            <a:xfrm>
              <a:off x="0" y="9525"/>
              <a:ext cx="4941901" cy="4167842"/>
            </a:xfrm>
            <a:prstGeom prst="rect">
              <a:avLst/>
            </a:prstGeom>
          </p:spPr>
          <p:txBody>
            <a:bodyPr anchor="ctr" rtlCol="false" tIns="50800" lIns="50800" bIns="50800" rIns="50800"/>
            <a:lstStyle/>
            <a:p>
              <a:pPr algn="ctr">
                <a:lnSpc>
                  <a:spcPts val="2280"/>
                </a:lnSpc>
              </a:pPr>
              <a:r>
                <a:rPr lang="en-US" sz="1900">
                  <a:solidFill>
                    <a:srgbClr val="FFFFFF"/>
                  </a:solidFill>
                  <a:latin typeface="IBM Plex Sans"/>
                  <a:ea typeface="IBM Plex Sans"/>
                  <a:cs typeface="IBM Plex Sans"/>
                  <a:sym typeface="IBM Plex Sans"/>
                </a:rPr>
                <a:t>Su principal frustración viene cuando no ubica el salón de una clase en específico, o al querer ir a un evento no sabe en qué parte del campus se ubica. Esto se intensifica ya que no es una persona muy extrovertida y le cuesta un poco pedir indicaciones al personal.</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sp>
        <p:nvSpPr>
          <p:cNvPr name="Freeform 2" id="2"/>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grpSp>
        <p:nvGrpSpPr>
          <p:cNvPr name="Group 3" id="3"/>
          <p:cNvGrpSpPr/>
          <p:nvPr/>
        </p:nvGrpSpPr>
        <p:grpSpPr>
          <a:xfrm rot="0">
            <a:off x="1373150" y="1030200"/>
            <a:ext cx="15534000" cy="8218800"/>
            <a:chOff x="0" y="0"/>
            <a:chExt cx="20712000" cy="10958400"/>
          </a:xfrm>
        </p:grpSpPr>
        <p:sp>
          <p:nvSpPr>
            <p:cNvPr name="Freeform 4" id="4"/>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TextBox 5" id="5"/>
          <p:cNvSpPr txBox="true"/>
          <p:nvPr/>
        </p:nvSpPr>
        <p:spPr>
          <a:xfrm rot="0">
            <a:off x="1510310" y="1284408"/>
            <a:ext cx="15286115" cy="847725"/>
          </a:xfrm>
          <a:prstGeom prst="rect">
            <a:avLst/>
          </a:prstGeom>
        </p:spPr>
        <p:txBody>
          <a:bodyPr anchor="t" rtlCol="false" tIns="0" lIns="0" bIns="0" rIns="0">
            <a:spAutoFit/>
          </a:bodyPr>
          <a:lstStyle/>
          <a:p>
            <a:pPr algn="ctr">
              <a:lnSpc>
                <a:spcPts val="6719"/>
              </a:lnSpc>
            </a:pPr>
            <a:r>
              <a:rPr lang="en-US" b="true" sz="5599">
                <a:solidFill>
                  <a:srgbClr val="FFFFFF"/>
                </a:solidFill>
                <a:latin typeface="IBM Plex Sans Bold"/>
                <a:ea typeface="IBM Plex Sans Bold"/>
                <a:cs typeface="IBM Plex Sans Bold"/>
                <a:sym typeface="IBM Plex Sans Bold"/>
              </a:rPr>
              <a:t>Problemática</a:t>
            </a:r>
          </a:p>
        </p:txBody>
      </p:sp>
      <p:sp>
        <p:nvSpPr>
          <p:cNvPr name="TextBox 6" id="6"/>
          <p:cNvSpPr txBox="true"/>
          <p:nvPr/>
        </p:nvSpPr>
        <p:spPr>
          <a:xfrm rot="0">
            <a:off x="2186512" y="3153260"/>
            <a:ext cx="13907276" cy="3980479"/>
          </a:xfrm>
          <a:prstGeom prst="rect">
            <a:avLst/>
          </a:prstGeom>
        </p:spPr>
        <p:txBody>
          <a:bodyPr anchor="t" rtlCol="false" tIns="0" lIns="0" bIns="0" rIns="0">
            <a:spAutoFit/>
          </a:bodyPr>
          <a:lstStyle/>
          <a:p>
            <a:pPr algn="just">
              <a:lnSpc>
                <a:spcPts val="3508"/>
              </a:lnSpc>
            </a:pPr>
            <a:r>
              <a:rPr lang="en-US" sz="2923">
                <a:solidFill>
                  <a:srgbClr val="FFFFFF"/>
                </a:solidFill>
                <a:latin typeface="IBM Plex Sans"/>
                <a:ea typeface="IBM Plex Sans"/>
                <a:cs typeface="IBM Plex Sans"/>
                <a:sym typeface="IBM Plex Sans"/>
              </a:rPr>
              <a:t>Cuando personas externas a la UADY o alumnos de nuevo ingreso entran por primera vez al campus muchas veces no encuentran algún aula en específico, incluso alumnos que llevan años estudiando no saben dónde se encuentra un lugar en especial como por ejemplo el laboratorio de FMAT que se encuentra atrás de FIQ. </a:t>
            </a:r>
          </a:p>
          <a:p>
            <a:pPr algn="just">
              <a:lnSpc>
                <a:spcPts val="3508"/>
              </a:lnSpc>
            </a:pPr>
          </a:p>
          <a:p>
            <a:pPr algn="just">
              <a:lnSpc>
                <a:spcPts val="3508"/>
              </a:lnSpc>
            </a:pPr>
            <a:r>
              <a:rPr lang="en-US" sz="2923">
                <a:solidFill>
                  <a:srgbClr val="FFFFFF"/>
                </a:solidFill>
                <a:latin typeface="IBM Plex Sans"/>
                <a:ea typeface="IBM Plex Sans"/>
                <a:cs typeface="IBM Plex Sans"/>
                <a:sym typeface="IBM Plex Sans"/>
              </a:rPr>
              <a:t>Debido a que no se prevé un cambio para una mejor señalización de las aulas y servicios por parte de la universidad el tener una manera de localizar todos los espacios en el campus es una necesidad que afecta a todo el alumnado.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sp>
        <p:nvSpPr>
          <p:cNvPr name="Freeform 2" id="2"/>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grpSp>
        <p:nvGrpSpPr>
          <p:cNvPr name="Group 3" id="3"/>
          <p:cNvGrpSpPr/>
          <p:nvPr/>
        </p:nvGrpSpPr>
        <p:grpSpPr>
          <a:xfrm rot="0">
            <a:off x="1373150" y="1030200"/>
            <a:ext cx="15534000" cy="8218800"/>
            <a:chOff x="0" y="0"/>
            <a:chExt cx="20712000" cy="10958400"/>
          </a:xfrm>
        </p:grpSpPr>
        <p:sp>
          <p:nvSpPr>
            <p:cNvPr name="Freeform 4" id="4"/>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Freeform 5" id="5"/>
          <p:cNvSpPr/>
          <p:nvPr/>
        </p:nvSpPr>
        <p:spPr>
          <a:xfrm flipH="false" flipV="false" rot="0">
            <a:off x="1824678" y="3267140"/>
            <a:ext cx="3947917" cy="5943512"/>
          </a:xfrm>
          <a:custGeom>
            <a:avLst/>
            <a:gdLst/>
            <a:ahLst/>
            <a:cxnLst/>
            <a:rect r="r" b="b" t="t" l="l"/>
            <a:pathLst>
              <a:path h="5943512" w="3947917">
                <a:moveTo>
                  <a:pt x="0" y="0"/>
                </a:moveTo>
                <a:lnTo>
                  <a:pt x="3947917" y="0"/>
                </a:lnTo>
                <a:lnTo>
                  <a:pt x="3947917" y="5943512"/>
                </a:lnTo>
                <a:lnTo>
                  <a:pt x="0" y="5943512"/>
                </a:lnTo>
                <a:lnTo>
                  <a:pt x="0" y="0"/>
                </a:lnTo>
                <a:close/>
              </a:path>
            </a:pathLst>
          </a:custGeom>
          <a:blipFill>
            <a:blip r:embed="rId4"/>
            <a:stretch>
              <a:fillRect l="-1788" t="-1109" r="-1799" b="-4772"/>
            </a:stretch>
          </a:blipFill>
        </p:spPr>
      </p:sp>
      <p:grpSp>
        <p:nvGrpSpPr>
          <p:cNvPr name="Group 6" id="6"/>
          <p:cNvGrpSpPr/>
          <p:nvPr/>
        </p:nvGrpSpPr>
        <p:grpSpPr>
          <a:xfrm rot="0">
            <a:off x="5927598" y="3779070"/>
            <a:ext cx="3977640" cy="1124712"/>
            <a:chOff x="0" y="0"/>
            <a:chExt cx="1047609" cy="296220"/>
          </a:xfrm>
        </p:grpSpPr>
        <p:sp>
          <p:nvSpPr>
            <p:cNvPr name="Freeform 7" id="7"/>
            <p:cNvSpPr/>
            <p:nvPr/>
          </p:nvSpPr>
          <p:spPr>
            <a:xfrm flipH="false" flipV="false" rot="0">
              <a:off x="0" y="0"/>
              <a:ext cx="1047609" cy="296220"/>
            </a:xfrm>
            <a:custGeom>
              <a:avLst/>
              <a:gdLst/>
              <a:ahLst/>
              <a:cxnLst/>
              <a:rect r="r" b="b" t="t" l="l"/>
              <a:pathLst>
                <a:path h="296220" w="1047609">
                  <a:moveTo>
                    <a:pt x="99264" y="0"/>
                  </a:moveTo>
                  <a:lnTo>
                    <a:pt x="948345" y="0"/>
                  </a:lnTo>
                  <a:cubicBezTo>
                    <a:pt x="1003167" y="0"/>
                    <a:pt x="1047609" y="44442"/>
                    <a:pt x="1047609" y="99264"/>
                  </a:cubicBezTo>
                  <a:lnTo>
                    <a:pt x="1047609" y="196956"/>
                  </a:lnTo>
                  <a:cubicBezTo>
                    <a:pt x="1047609" y="251778"/>
                    <a:pt x="1003167" y="296220"/>
                    <a:pt x="948345" y="296220"/>
                  </a:cubicBezTo>
                  <a:lnTo>
                    <a:pt x="99264" y="296220"/>
                  </a:lnTo>
                  <a:cubicBezTo>
                    <a:pt x="44442" y="296220"/>
                    <a:pt x="0" y="251778"/>
                    <a:pt x="0" y="196956"/>
                  </a:cubicBezTo>
                  <a:lnTo>
                    <a:pt x="0" y="99264"/>
                  </a:lnTo>
                  <a:cubicBezTo>
                    <a:pt x="0" y="44442"/>
                    <a:pt x="44442" y="0"/>
                    <a:pt x="99264" y="0"/>
                  </a:cubicBezTo>
                  <a:close/>
                </a:path>
              </a:pathLst>
            </a:custGeom>
            <a:solidFill>
              <a:srgbClr val="000000">
                <a:alpha val="0"/>
              </a:srgbClr>
            </a:solidFill>
            <a:ln w="38100" cap="rnd">
              <a:solidFill>
                <a:srgbClr val="00BF63"/>
              </a:solidFill>
              <a:prstDash val="solid"/>
              <a:round/>
            </a:ln>
          </p:spPr>
        </p:sp>
        <p:sp>
          <p:nvSpPr>
            <p:cNvPr name="TextBox 8" id="8"/>
            <p:cNvSpPr txBox="true"/>
            <p:nvPr/>
          </p:nvSpPr>
          <p:spPr>
            <a:xfrm>
              <a:off x="0" y="0"/>
              <a:ext cx="1047609" cy="296220"/>
            </a:xfrm>
            <a:prstGeom prst="rect">
              <a:avLst/>
            </a:prstGeom>
          </p:spPr>
          <p:txBody>
            <a:bodyPr anchor="ctr" rtlCol="false" tIns="50800" lIns="50800" bIns="50800" rIns="50800"/>
            <a:lstStyle/>
            <a:p>
              <a:pPr algn="ctr">
                <a:lnSpc>
                  <a:spcPts val="2879"/>
                </a:lnSpc>
              </a:pPr>
            </a:p>
          </p:txBody>
        </p:sp>
      </p:grpSp>
      <p:sp>
        <p:nvSpPr>
          <p:cNvPr name="TextBox 9" id="9"/>
          <p:cNvSpPr txBox="true"/>
          <p:nvPr/>
        </p:nvSpPr>
        <p:spPr>
          <a:xfrm rot="0">
            <a:off x="6229376" y="4084251"/>
            <a:ext cx="3427871" cy="514350"/>
          </a:xfrm>
          <a:prstGeom prst="rect">
            <a:avLst/>
          </a:prstGeom>
        </p:spPr>
        <p:txBody>
          <a:bodyPr anchor="t" rtlCol="false" tIns="0" lIns="0" bIns="0" rIns="0">
            <a:spAutoFit/>
          </a:bodyPr>
          <a:lstStyle/>
          <a:p>
            <a:pPr algn="ctr">
              <a:lnSpc>
                <a:spcPts val="4079"/>
              </a:lnSpc>
            </a:pPr>
            <a:r>
              <a:rPr lang="en-US" sz="3399">
                <a:solidFill>
                  <a:srgbClr val="FFFFFF"/>
                </a:solidFill>
                <a:latin typeface="IBM Plex Sans"/>
                <a:ea typeface="IBM Plex Sans"/>
                <a:cs typeface="IBM Plex Sans"/>
                <a:sym typeface="IBM Plex Sans"/>
              </a:rPr>
              <a:t>Excel de horarios</a:t>
            </a:r>
          </a:p>
        </p:txBody>
      </p:sp>
      <p:sp>
        <p:nvSpPr>
          <p:cNvPr name="TextBox 10" id="10"/>
          <p:cNvSpPr txBox="true"/>
          <p:nvPr/>
        </p:nvSpPr>
        <p:spPr>
          <a:xfrm rot="0">
            <a:off x="1512375" y="1138225"/>
            <a:ext cx="15263250" cy="847725"/>
          </a:xfrm>
          <a:prstGeom prst="rect">
            <a:avLst/>
          </a:prstGeom>
        </p:spPr>
        <p:txBody>
          <a:bodyPr anchor="t" rtlCol="false" tIns="0" lIns="0" bIns="0" rIns="0">
            <a:spAutoFit/>
          </a:bodyPr>
          <a:lstStyle/>
          <a:p>
            <a:pPr algn="ctr">
              <a:lnSpc>
                <a:spcPts val="6719"/>
              </a:lnSpc>
            </a:pPr>
            <a:r>
              <a:rPr lang="en-US" b="true" sz="5599">
                <a:solidFill>
                  <a:srgbClr val="FFFFFF"/>
                </a:solidFill>
                <a:latin typeface="IBM Plex Sans Bold"/>
                <a:ea typeface="IBM Plex Sans Bold"/>
                <a:cs typeface="IBM Plex Sans Bold"/>
                <a:sym typeface="IBM Plex Sans Bold"/>
              </a:rPr>
              <a:t>FUENTES</a:t>
            </a:r>
          </a:p>
        </p:txBody>
      </p:sp>
      <p:sp>
        <p:nvSpPr>
          <p:cNvPr name="TextBox 11" id="11"/>
          <p:cNvSpPr txBox="true"/>
          <p:nvPr/>
        </p:nvSpPr>
        <p:spPr>
          <a:xfrm rot="0">
            <a:off x="2025422" y="2369370"/>
            <a:ext cx="15059039" cy="1028700"/>
          </a:xfrm>
          <a:prstGeom prst="rect">
            <a:avLst/>
          </a:prstGeom>
        </p:spPr>
        <p:txBody>
          <a:bodyPr anchor="t" rtlCol="false" tIns="0" lIns="0" bIns="0" rIns="0">
            <a:spAutoFit/>
          </a:bodyPr>
          <a:lstStyle/>
          <a:p>
            <a:pPr algn="l">
              <a:lnSpc>
                <a:spcPts val="4079"/>
              </a:lnSpc>
            </a:pPr>
            <a:r>
              <a:rPr lang="en-US" sz="3399">
                <a:solidFill>
                  <a:srgbClr val="FFFFFF"/>
                </a:solidFill>
                <a:latin typeface="IBM Plex Sans"/>
                <a:ea typeface="IBM Plex Sans"/>
                <a:cs typeface="IBM Plex Sans"/>
                <a:sym typeface="IBM Plex Sans"/>
              </a:rPr>
              <a:t>La información esta disponible, pero se encuentra </a:t>
            </a:r>
            <a:r>
              <a:rPr lang="en-US" b="true" sz="3399">
                <a:solidFill>
                  <a:srgbClr val="FF914D"/>
                </a:solidFill>
                <a:latin typeface="IBM Plex Sans Bold"/>
                <a:ea typeface="IBM Plex Sans Bold"/>
                <a:cs typeface="IBM Plex Sans Bold"/>
                <a:sym typeface="IBM Plex Sans Bold"/>
              </a:rPr>
              <a:t>esparcida en distintas fuentes y formatos</a:t>
            </a:r>
            <a:r>
              <a:rPr lang="en-US" sz="3399">
                <a:solidFill>
                  <a:srgbClr val="FFFFFF"/>
                </a:solidFill>
                <a:latin typeface="IBM Plex Sans"/>
                <a:ea typeface="IBM Plex Sans"/>
                <a:cs typeface="IBM Plex Sans"/>
                <a:sym typeface="IBM Plex Sans"/>
              </a:rPr>
              <a:t>.</a:t>
            </a:r>
          </a:p>
        </p:txBody>
      </p:sp>
      <p:grpSp>
        <p:nvGrpSpPr>
          <p:cNvPr name="Group 12" id="12"/>
          <p:cNvGrpSpPr/>
          <p:nvPr/>
        </p:nvGrpSpPr>
        <p:grpSpPr>
          <a:xfrm rot="0">
            <a:off x="10812018" y="3779070"/>
            <a:ext cx="5404104" cy="1124712"/>
            <a:chOff x="0" y="0"/>
            <a:chExt cx="1423303" cy="296220"/>
          </a:xfrm>
        </p:grpSpPr>
        <p:sp>
          <p:nvSpPr>
            <p:cNvPr name="Freeform 13" id="13"/>
            <p:cNvSpPr/>
            <p:nvPr/>
          </p:nvSpPr>
          <p:spPr>
            <a:xfrm flipH="false" flipV="false" rot="0">
              <a:off x="0" y="0"/>
              <a:ext cx="1423303" cy="296220"/>
            </a:xfrm>
            <a:custGeom>
              <a:avLst/>
              <a:gdLst/>
              <a:ahLst/>
              <a:cxnLst/>
              <a:rect r="r" b="b" t="t" l="l"/>
              <a:pathLst>
                <a:path h="296220" w="1423303">
                  <a:moveTo>
                    <a:pt x="73063" y="0"/>
                  </a:moveTo>
                  <a:lnTo>
                    <a:pt x="1350241" y="0"/>
                  </a:lnTo>
                  <a:cubicBezTo>
                    <a:pt x="1369618" y="0"/>
                    <a:pt x="1388202" y="7698"/>
                    <a:pt x="1401904" y="21400"/>
                  </a:cubicBezTo>
                  <a:cubicBezTo>
                    <a:pt x="1415605" y="35101"/>
                    <a:pt x="1423303" y="53685"/>
                    <a:pt x="1423303" y="73063"/>
                  </a:cubicBezTo>
                  <a:lnTo>
                    <a:pt x="1423303" y="223158"/>
                  </a:lnTo>
                  <a:cubicBezTo>
                    <a:pt x="1423303" y="263509"/>
                    <a:pt x="1390592" y="296220"/>
                    <a:pt x="1350241" y="296220"/>
                  </a:cubicBezTo>
                  <a:lnTo>
                    <a:pt x="73063" y="296220"/>
                  </a:lnTo>
                  <a:cubicBezTo>
                    <a:pt x="32711" y="296220"/>
                    <a:pt x="0" y="263509"/>
                    <a:pt x="0" y="223158"/>
                  </a:cubicBezTo>
                  <a:lnTo>
                    <a:pt x="0" y="73063"/>
                  </a:lnTo>
                  <a:cubicBezTo>
                    <a:pt x="0" y="32711"/>
                    <a:pt x="32711" y="0"/>
                    <a:pt x="73063" y="0"/>
                  </a:cubicBezTo>
                  <a:close/>
                </a:path>
              </a:pathLst>
            </a:custGeom>
            <a:solidFill>
              <a:srgbClr val="000000">
                <a:alpha val="0"/>
              </a:srgbClr>
            </a:solidFill>
            <a:ln w="38100" cap="rnd">
              <a:solidFill>
                <a:srgbClr val="00BF63"/>
              </a:solidFill>
              <a:prstDash val="solid"/>
              <a:round/>
            </a:ln>
          </p:spPr>
        </p:sp>
        <p:sp>
          <p:nvSpPr>
            <p:cNvPr name="TextBox 14" id="14"/>
            <p:cNvSpPr txBox="true"/>
            <p:nvPr/>
          </p:nvSpPr>
          <p:spPr>
            <a:xfrm>
              <a:off x="0" y="0"/>
              <a:ext cx="1423303" cy="296220"/>
            </a:xfrm>
            <a:prstGeom prst="rect">
              <a:avLst/>
            </a:prstGeom>
          </p:spPr>
          <p:txBody>
            <a:bodyPr anchor="ctr" rtlCol="false" tIns="50800" lIns="50800" bIns="50800" rIns="50800"/>
            <a:lstStyle/>
            <a:p>
              <a:pPr algn="ctr">
                <a:lnSpc>
                  <a:spcPts val="2879"/>
                </a:lnSpc>
              </a:pPr>
            </a:p>
          </p:txBody>
        </p:sp>
      </p:grpSp>
      <p:sp>
        <p:nvSpPr>
          <p:cNvPr name="TextBox 15" id="15"/>
          <p:cNvSpPr txBox="true"/>
          <p:nvPr/>
        </p:nvSpPr>
        <p:spPr>
          <a:xfrm rot="0">
            <a:off x="9657247" y="4160451"/>
            <a:ext cx="7666115" cy="361950"/>
          </a:xfrm>
          <a:prstGeom prst="rect">
            <a:avLst/>
          </a:prstGeom>
        </p:spPr>
        <p:txBody>
          <a:bodyPr anchor="t" rtlCol="false" tIns="0" lIns="0" bIns="0" rIns="0">
            <a:spAutoFit/>
          </a:bodyPr>
          <a:lstStyle/>
          <a:p>
            <a:pPr algn="ctr">
              <a:lnSpc>
                <a:spcPts val="2879"/>
              </a:lnSpc>
            </a:pPr>
            <a:r>
              <a:rPr lang="en-US" sz="2400">
                <a:solidFill>
                  <a:srgbClr val="FFFFFF"/>
                </a:solidFill>
                <a:latin typeface="IBM Plex Sans"/>
                <a:ea typeface="IBM Plex Sans"/>
                <a:cs typeface="IBM Plex Sans"/>
                <a:sym typeface="IBM Plex Sans"/>
              </a:rPr>
              <a:t>https://ingreso.uady.mx/licenciatura/</a:t>
            </a:r>
          </a:p>
        </p:txBody>
      </p:sp>
      <p:grpSp>
        <p:nvGrpSpPr>
          <p:cNvPr name="Group 16" id="16"/>
          <p:cNvGrpSpPr/>
          <p:nvPr/>
        </p:nvGrpSpPr>
        <p:grpSpPr>
          <a:xfrm rot="0">
            <a:off x="7643622" y="5769414"/>
            <a:ext cx="6748272" cy="1124712"/>
            <a:chOff x="0" y="0"/>
            <a:chExt cx="1777323" cy="296220"/>
          </a:xfrm>
        </p:grpSpPr>
        <p:sp>
          <p:nvSpPr>
            <p:cNvPr name="Freeform 17" id="17"/>
            <p:cNvSpPr/>
            <p:nvPr/>
          </p:nvSpPr>
          <p:spPr>
            <a:xfrm flipH="false" flipV="false" rot="0">
              <a:off x="0" y="0"/>
              <a:ext cx="1777323" cy="296220"/>
            </a:xfrm>
            <a:custGeom>
              <a:avLst/>
              <a:gdLst/>
              <a:ahLst/>
              <a:cxnLst/>
              <a:rect r="r" b="b" t="t" l="l"/>
              <a:pathLst>
                <a:path h="296220" w="1777323">
                  <a:moveTo>
                    <a:pt x="58509" y="0"/>
                  </a:moveTo>
                  <a:lnTo>
                    <a:pt x="1718813" y="0"/>
                  </a:lnTo>
                  <a:cubicBezTo>
                    <a:pt x="1751127" y="0"/>
                    <a:pt x="1777323" y="26196"/>
                    <a:pt x="1777323" y="58509"/>
                  </a:cubicBezTo>
                  <a:lnTo>
                    <a:pt x="1777323" y="237711"/>
                  </a:lnTo>
                  <a:cubicBezTo>
                    <a:pt x="1777323" y="270025"/>
                    <a:pt x="1751127" y="296220"/>
                    <a:pt x="1718813" y="296220"/>
                  </a:cubicBezTo>
                  <a:lnTo>
                    <a:pt x="58509" y="296220"/>
                  </a:lnTo>
                  <a:cubicBezTo>
                    <a:pt x="26196" y="296220"/>
                    <a:pt x="0" y="270025"/>
                    <a:pt x="0" y="237711"/>
                  </a:cubicBezTo>
                  <a:lnTo>
                    <a:pt x="0" y="58509"/>
                  </a:lnTo>
                  <a:cubicBezTo>
                    <a:pt x="0" y="26196"/>
                    <a:pt x="26196" y="0"/>
                    <a:pt x="58509" y="0"/>
                  </a:cubicBezTo>
                  <a:close/>
                </a:path>
              </a:pathLst>
            </a:custGeom>
            <a:solidFill>
              <a:srgbClr val="000000">
                <a:alpha val="0"/>
              </a:srgbClr>
            </a:solidFill>
            <a:ln w="38100" cap="rnd">
              <a:solidFill>
                <a:srgbClr val="00BF63"/>
              </a:solidFill>
              <a:prstDash val="solid"/>
              <a:round/>
            </a:ln>
          </p:spPr>
        </p:sp>
        <p:sp>
          <p:nvSpPr>
            <p:cNvPr name="TextBox 18" id="18"/>
            <p:cNvSpPr txBox="true"/>
            <p:nvPr/>
          </p:nvSpPr>
          <p:spPr>
            <a:xfrm>
              <a:off x="0" y="0"/>
              <a:ext cx="1777323" cy="296220"/>
            </a:xfrm>
            <a:prstGeom prst="rect">
              <a:avLst/>
            </a:prstGeom>
          </p:spPr>
          <p:txBody>
            <a:bodyPr anchor="ctr" rtlCol="false" tIns="50800" lIns="50800" bIns="50800" rIns="50800"/>
            <a:lstStyle/>
            <a:p>
              <a:pPr algn="ctr">
                <a:lnSpc>
                  <a:spcPts val="2879"/>
                </a:lnSpc>
              </a:pPr>
            </a:p>
          </p:txBody>
        </p:sp>
      </p:grpSp>
      <p:sp>
        <p:nvSpPr>
          <p:cNvPr name="TextBox 19" id="19"/>
          <p:cNvSpPr txBox="true"/>
          <p:nvPr/>
        </p:nvSpPr>
        <p:spPr>
          <a:xfrm rot="0">
            <a:off x="7643622" y="5969820"/>
            <a:ext cx="6748272" cy="723900"/>
          </a:xfrm>
          <a:prstGeom prst="rect">
            <a:avLst/>
          </a:prstGeom>
        </p:spPr>
        <p:txBody>
          <a:bodyPr anchor="t" rtlCol="false" tIns="0" lIns="0" bIns="0" rIns="0">
            <a:spAutoFit/>
          </a:bodyPr>
          <a:lstStyle/>
          <a:p>
            <a:pPr algn="ctr">
              <a:lnSpc>
                <a:spcPts val="2879"/>
              </a:lnSpc>
            </a:pPr>
            <a:r>
              <a:rPr lang="en-US" sz="2400">
                <a:solidFill>
                  <a:srgbClr val="FFFFFF"/>
                </a:solidFill>
                <a:latin typeface="IBM Plex Sans"/>
                <a:ea typeface="IBM Plex Sans"/>
                <a:cs typeface="IBM Plex Sans"/>
                <a:sym typeface="IBM Plex Sans"/>
              </a:rPr>
              <a:t>Directorio UADY:</a:t>
            </a:r>
          </a:p>
          <a:p>
            <a:pPr algn="ctr">
              <a:lnSpc>
                <a:spcPts val="2879"/>
              </a:lnSpc>
            </a:pPr>
            <a:r>
              <a:rPr lang="en-US" sz="2400">
                <a:solidFill>
                  <a:srgbClr val="FFFFFF"/>
                </a:solidFill>
                <a:latin typeface="IBM Plex Sans"/>
                <a:ea typeface="IBM Plex Sans"/>
                <a:cs typeface="IBM Plex Sans"/>
                <a:sym typeface="IBM Plex Sans"/>
              </a:rPr>
              <a:t>https://www.matematicas.uady.mx/directorio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sp>
        <p:nvSpPr>
          <p:cNvPr name="Freeform 2" id="2"/>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grpSp>
        <p:nvGrpSpPr>
          <p:cNvPr name="Group 3" id="3"/>
          <p:cNvGrpSpPr/>
          <p:nvPr/>
        </p:nvGrpSpPr>
        <p:grpSpPr>
          <a:xfrm rot="0">
            <a:off x="1373150" y="1030200"/>
            <a:ext cx="15534000" cy="8218800"/>
            <a:chOff x="0" y="0"/>
            <a:chExt cx="20712000" cy="10958400"/>
          </a:xfrm>
        </p:grpSpPr>
        <p:sp>
          <p:nvSpPr>
            <p:cNvPr name="Freeform 4" id="4"/>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TextBox 5" id="5"/>
          <p:cNvSpPr txBox="true"/>
          <p:nvPr/>
        </p:nvSpPr>
        <p:spPr>
          <a:xfrm rot="0">
            <a:off x="1737386" y="2702053"/>
            <a:ext cx="15059039" cy="4902581"/>
          </a:xfrm>
          <a:prstGeom prst="rect">
            <a:avLst/>
          </a:prstGeom>
        </p:spPr>
        <p:txBody>
          <a:bodyPr anchor="t" rtlCol="false" tIns="0" lIns="0" bIns="0" rIns="0">
            <a:spAutoFit/>
          </a:bodyPr>
          <a:lstStyle/>
          <a:p>
            <a:pPr algn="l">
              <a:lnSpc>
                <a:spcPts val="4079"/>
              </a:lnSpc>
            </a:pPr>
            <a:r>
              <a:rPr lang="en-US" sz="3399">
                <a:solidFill>
                  <a:srgbClr val="FFFFFF"/>
                </a:solidFill>
                <a:latin typeface="IBM Plex Sans"/>
                <a:ea typeface="IBM Plex Sans"/>
                <a:cs typeface="IBM Plex Sans"/>
                <a:sym typeface="IBM Plex Sans"/>
              </a:rPr>
              <a:t>Una web que absorba toda esta información y facilite su interrelación, visualización y búsqueda. Por medio de un </a:t>
            </a:r>
            <a:r>
              <a:rPr lang="en-US" sz="3399" b="true">
                <a:solidFill>
                  <a:srgbClr val="FF914D"/>
                </a:solidFill>
                <a:latin typeface="IBM Plex Sans Bold"/>
                <a:ea typeface="IBM Plex Sans Bold"/>
                <a:cs typeface="IBM Plex Sans Bold"/>
                <a:sym typeface="IBM Plex Sans Bold"/>
              </a:rPr>
              <a:t>croquis interactivo</a:t>
            </a:r>
            <a:r>
              <a:rPr lang="en-US" sz="3399">
                <a:solidFill>
                  <a:srgbClr val="FFFFFF"/>
                </a:solidFill>
                <a:latin typeface="IBM Plex Sans"/>
                <a:ea typeface="IBM Plex Sans"/>
                <a:cs typeface="IBM Plex Sans"/>
                <a:sym typeface="IBM Plex Sans"/>
              </a:rPr>
              <a:t>:</a:t>
            </a:r>
          </a:p>
          <a:p>
            <a:pPr algn="l">
              <a:lnSpc>
                <a:spcPts val="4079"/>
              </a:lnSpc>
            </a:pPr>
          </a:p>
          <a:p>
            <a:pPr algn="l" marL="734059" indent="-367030" lvl="1">
              <a:lnSpc>
                <a:spcPts val="5473"/>
              </a:lnSpc>
              <a:buFont typeface="Arial"/>
              <a:buChar char="•"/>
            </a:pPr>
            <a:r>
              <a:rPr lang="en-US" sz="3399">
                <a:solidFill>
                  <a:srgbClr val="FFFFFF"/>
                </a:solidFill>
                <a:latin typeface="IBM Plex Sans"/>
                <a:ea typeface="IBM Plex Sans"/>
                <a:cs typeface="IBM Plex Sans"/>
                <a:sym typeface="IBM Plex Sans"/>
              </a:rPr>
              <a:t>Ubicación de salones y cubículos.</a:t>
            </a:r>
          </a:p>
          <a:p>
            <a:pPr algn="l" marL="734059" indent="-367030" lvl="1">
              <a:lnSpc>
                <a:spcPts val="5473"/>
              </a:lnSpc>
              <a:buFont typeface="Arial"/>
              <a:buChar char="•"/>
            </a:pPr>
            <a:r>
              <a:rPr lang="en-US" sz="3399">
                <a:solidFill>
                  <a:srgbClr val="FFFFFF"/>
                </a:solidFill>
                <a:latin typeface="IBM Plex Sans"/>
                <a:ea typeface="IBM Plex Sans"/>
                <a:cs typeface="IBM Plex Sans"/>
                <a:sym typeface="IBM Plex Sans"/>
              </a:rPr>
              <a:t>Horarios por salón.</a:t>
            </a:r>
          </a:p>
          <a:p>
            <a:pPr algn="l" marL="734059" indent="-367030" lvl="1">
              <a:lnSpc>
                <a:spcPts val="5473"/>
              </a:lnSpc>
              <a:buFont typeface="Arial"/>
              <a:buChar char="•"/>
            </a:pPr>
            <a:r>
              <a:rPr lang="en-US" sz="3399">
                <a:solidFill>
                  <a:srgbClr val="FFFFFF"/>
                </a:solidFill>
                <a:latin typeface="IBM Plex Sans"/>
                <a:ea typeface="IBM Plex Sans"/>
                <a:cs typeface="IBM Plex Sans"/>
                <a:sym typeface="IBM Plex Sans"/>
              </a:rPr>
              <a:t>Búsqueda por maestro, materia, hora y día.</a:t>
            </a:r>
          </a:p>
          <a:p>
            <a:pPr algn="l" marL="734059" indent="-367030" lvl="1">
              <a:lnSpc>
                <a:spcPts val="5473"/>
              </a:lnSpc>
              <a:buFont typeface="Arial"/>
              <a:buChar char="•"/>
            </a:pPr>
            <a:r>
              <a:rPr lang="en-US" sz="3399">
                <a:solidFill>
                  <a:srgbClr val="FFFFFF"/>
                </a:solidFill>
                <a:latin typeface="IBM Plex Sans"/>
                <a:ea typeface="IBM Plex Sans"/>
                <a:cs typeface="IBM Plex Sans"/>
                <a:sym typeface="IBM Plex Sans"/>
              </a:rPr>
              <a:t>Disponibilidad/salones libres en este momento.</a:t>
            </a:r>
          </a:p>
          <a:p>
            <a:pPr algn="l" marL="734059" indent="-367030" lvl="1">
              <a:lnSpc>
                <a:spcPts val="5473"/>
              </a:lnSpc>
              <a:buFont typeface="Arial"/>
              <a:buChar char="•"/>
            </a:pPr>
            <a:r>
              <a:rPr lang="en-US" sz="3399">
                <a:solidFill>
                  <a:srgbClr val="FFFFFF"/>
                </a:solidFill>
                <a:latin typeface="IBM Plex Sans"/>
                <a:ea typeface="IBM Plex Sans"/>
                <a:cs typeface="IBM Plex Sans"/>
                <a:sym typeface="IBM Plex Sans"/>
              </a:rPr>
              <a:t>Ruta del día.</a:t>
            </a:r>
          </a:p>
        </p:txBody>
      </p:sp>
      <p:grpSp>
        <p:nvGrpSpPr>
          <p:cNvPr name="Group 6" id="6"/>
          <p:cNvGrpSpPr/>
          <p:nvPr/>
        </p:nvGrpSpPr>
        <p:grpSpPr>
          <a:xfrm rot="0">
            <a:off x="8950873" y="7319700"/>
            <a:ext cx="1289304" cy="1097280"/>
            <a:chOff x="0" y="0"/>
            <a:chExt cx="339570" cy="288996"/>
          </a:xfrm>
        </p:grpSpPr>
        <p:sp>
          <p:nvSpPr>
            <p:cNvPr name="Freeform 7" id="7"/>
            <p:cNvSpPr/>
            <p:nvPr/>
          </p:nvSpPr>
          <p:spPr>
            <a:xfrm flipH="false" flipV="false" rot="0">
              <a:off x="0" y="0"/>
              <a:ext cx="339570" cy="288996"/>
            </a:xfrm>
            <a:custGeom>
              <a:avLst/>
              <a:gdLst/>
              <a:ahLst/>
              <a:cxnLst/>
              <a:rect r="r" b="b" t="t" l="l"/>
              <a:pathLst>
                <a:path h="288996" w="339570">
                  <a:moveTo>
                    <a:pt x="144498" y="0"/>
                  </a:moveTo>
                  <a:lnTo>
                    <a:pt x="195072" y="0"/>
                  </a:lnTo>
                  <a:cubicBezTo>
                    <a:pt x="233395" y="0"/>
                    <a:pt x="270149" y="15224"/>
                    <a:pt x="297247" y="42322"/>
                  </a:cubicBezTo>
                  <a:cubicBezTo>
                    <a:pt x="324346" y="69421"/>
                    <a:pt x="339570" y="106175"/>
                    <a:pt x="339570" y="144498"/>
                  </a:cubicBezTo>
                  <a:lnTo>
                    <a:pt x="339570" y="144498"/>
                  </a:lnTo>
                  <a:cubicBezTo>
                    <a:pt x="339570" y="182821"/>
                    <a:pt x="324346" y="219575"/>
                    <a:pt x="297247" y="246673"/>
                  </a:cubicBezTo>
                  <a:cubicBezTo>
                    <a:pt x="270149" y="273772"/>
                    <a:pt x="233395" y="288996"/>
                    <a:pt x="195072" y="288996"/>
                  </a:cubicBezTo>
                  <a:lnTo>
                    <a:pt x="144498" y="288996"/>
                  </a:lnTo>
                  <a:cubicBezTo>
                    <a:pt x="106175" y="288996"/>
                    <a:pt x="69421" y="273772"/>
                    <a:pt x="42322" y="246673"/>
                  </a:cubicBezTo>
                  <a:cubicBezTo>
                    <a:pt x="15224" y="219575"/>
                    <a:pt x="0" y="182821"/>
                    <a:pt x="0" y="144498"/>
                  </a:cubicBezTo>
                  <a:lnTo>
                    <a:pt x="0" y="144498"/>
                  </a:lnTo>
                  <a:cubicBezTo>
                    <a:pt x="0" y="106175"/>
                    <a:pt x="15224" y="69421"/>
                    <a:pt x="42322" y="42322"/>
                  </a:cubicBezTo>
                  <a:cubicBezTo>
                    <a:pt x="69421" y="15224"/>
                    <a:pt x="106175" y="0"/>
                    <a:pt x="144498" y="0"/>
                  </a:cubicBezTo>
                  <a:close/>
                </a:path>
              </a:pathLst>
            </a:custGeom>
            <a:solidFill>
              <a:srgbClr val="0E2A47"/>
            </a:solidFill>
          </p:spPr>
        </p:sp>
        <p:sp>
          <p:nvSpPr>
            <p:cNvPr name="TextBox 8" id="8"/>
            <p:cNvSpPr txBox="true"/>
            <p:nvPr/>
          </p:nvSpPr>
          <p:spPr>
            <a:xfrm>
              <a:off x="0" y="0"/>
              <a:ext cx="339570" cy="288996"/>
            </a:xfrm>
            <a:prstGeom prst="rect">
              <a:avLst/>
            </a:prstGeom>
          </p:spPr>
          <p:txBody>
            <a:bodyPr anchor="ctr" rtlCol="false" tIns="50800" lIns="50800" bIns="50800" rIns="50800"/>
            <a:lstStyle/>
            <a:p>
              <a:pPr algn="ctr">
                <a:lnSpc>
                  <a:spcPts val="4799"/>
                </a:lnSpc>
              </a:pPr>
              <a:r>
                <a:rPr lang="en-US" sz="3999">
                  <a:solidFill>
                    <a:srgbClr val="FFFFFF"/>
                  </a:solidFill>
                  <a:latin typeface="IBM Plex Sans"/>
                  <a:ea typeface="IBM Plex Sans"/>
                  <a:cs typeface="IBM Plex Sans"/>
                  <a:sym typeface="IBM Plex Sans"/>
                </a:rPr>
                <a:t>H1</a:t>
              </a:r>
            </a:p>
          </p:txBody>
        </p:sp>
      </p:grpSp>
      <p:grpSp>
        <p:nvGrpSpPr>
          <p:cNvPr name="Group 9" id="9"/>
          <p:cNvGrpSpPr/>
          <p:nvPr/>
        </p:nvGrpSpPr>
        <p:grpSpPr>
          <a:xfrm rot="0">
            <a:off x="8950873" y="8416980"/>
            <a:ext cx="2578608" cy="713232"/>
            <a:chOff x="0" y="0"/>
            <a:chExt cx="679140" cy="187847"/>
          </a:xfrm>
        </p:grpSpPr>
        <p:sp>
          <p:nvSpPr>
            <p:cNvPr name="Freeform 10" id="10"/>
            <p:cNvSpPr/>
            <p:nvPr/>
          </p:nvSpPr>
          <p:spPr>
            <a:xfrm flipH="false" flipV="false" rot="0">
              <a:off x="0" y="0"/>
              <a:ext cx="679140" cy="187847"/>
            </a:xfrm>
            <a:custGeom>
              <a:avLst/>
              <a:gdLst/>
              <a:ahLst/>
              <a:cxnLst/>
              <a:rect r="r" b="b" t="t" l="l"/>
              <a:pathLst>
                <a:path h="187847" w="679140">
                  <a:moveTo>
                    <a:pt x="93924" y="0"/>
                  </a:moveTo>
                  <a:lnTo>
                    <a:pt x="585216" y="0"/>
                  </a:lnTo>
                  <a:cubicBezTo>
                    <a:pt x="637089" y="0"/>
                    <a:pt x="679140" y="42051"/>
                    <a:pt x="679140" y="93924"/>
                  </a:cubicBezTo>
                  <a:lnTo>
                    <a:pt x="679140" y="93924"/>
                  </a:lnTo>
                  <a:cubicBezTo>
                    <a:pt x="679140" y="118834"/>
                    <a:pt x="669244" y="142723"/>
                    <a:pt x="651630" y="160338"/>
                  </a:cubicBezTo>
                  <a:cubicBezTo>
                    <a:pt x="634016" y="177952"/>
                    <a:pt x="610126" y="187847"/>
                    <a:pt x="585216" y="187847"/>
                  </a:cubicBezTo>
                  <a:lnTo>
                    <a:pt x="93924" y="187847"/>
                  </a:lnTo>
                  <a:cubicBezTo>
                    <a:pt x="42051" y="187847"/>
                    <a:pt x="0" y="145796"/>
                    <a:pt x="0" y="93924"/>
                  </a:cubicBezTo>
                  <a:lnTo>
                    <a:pt x="0" y="93924"/>
                  </a:lnTo>
                  <a:cubicBezTo>
                    <a:pt x="0" y="42051"/>
                    <a:pt x="42051" y="0"/>
                    <a:pt x="93924" y="0"/>
                  </a:cubicBezTo>
                  <a:close/>
                </a:path>
              </a:pathLst>
            </a:custGeom>
            <a:solidFill>
              <a:srgbClr val="96AFC8"/>
            </a:solidFill>
          </p:spPr>
        </p:sp>
        <p:sp>
          <p:nvSpPr>
            <p:cNvPr name="TextBox 11" id="11"/>
            <p:cNvSpPr txBox="true"/>
            <p:nvPr/>
          </p:nvSpPr>
          <p:spPr>
            <a:xfrm>
              <a:off x="0" y="0"/>
              <a:ext cx="679140" cy="187847"/>
            </a:xfrm>
            <a:prstGeom prst="rect">
              <a:avLst/>
            </a:prstGeom>
          </p:spPr>
          <p:txBody>
            <a:bodyPr anchor="ctr" rtlCol="false" tIns="50800" lIns="50800" bIns="50800" rIns="50800"/>
            <a:lstStyle/>
            <a:p>
              <a:pPr algn="ctr">
                <a:lnSpc>
                  <a:spcPts val="4799"/>
                </a:lnSpc>
              </a:pPr>
            </a:p>
          </p:txBody>
        </p:sp>
      </p:grpSp>
      <p:grpSp>
        <p:nvGrpSpPr>
          <p:cNvPr name="Group 12" id="12"/>
          <p:cNvGrpSpPr/>
          <p:nvPr/>
        </p:nvGrpSpPr>
        <p:grpSpPr>
          <a:xfrm rot="0">
            <a:off x="10240177" y="7319700"/>
            <a:ext cx="1289304" cy="1097280"/>
            <a:chOff x="0" y="0"/>
            <a:chExt cx="339570" cy="288996"/>
          </a:xfrm>
        </p:grpSpPr>
        <p:sp>
          <p:nvSpPr>
            <p:cNvPr name="Freeform 13" id="13"/>
            <p:cNvSpPr/>
            <p:nvPr/>
          </p:nvSpPr>
          <p:spPr>
            <a:xfrm flipH="false" flipV="false" rot="0">
              <a:off x="0" y="0"/>
              <a:ext cx="339570" cy="288996"/>
            </a:xfrm>
            <a:custGeom>
              <a:avLst/>
              <a:gdLst/>
              <a:ahLst/>
              <a:cxnLst/>
              <a:rect r="r" b="b" t="t" l="l"/>
              <a:pathLst>
                <a:path h="288996" w="339570">
                  <a:moveTo>
                    <a:pt x="144498" y="0"/>
                  </a:moveTo>
                  <a:lnTo>
                    <a:pt x="195072" y="0"/>
                  </a:lnTo>
                  <a:cubicBezTo>
                    <a:pt x="233395" y="0"/>
                    <a:pt x="270149" y="15224"/>
                    <a:pt x="297247" y="42322"/>
                  </a:cubicBezTo>
                  <a:cubicBezTo>
                    <a:pt x="324346" y="69421"/>
                    <a:pt x="339570" y="106175"/>
                    <a:pt x="339570" y="144498"/>
                  </a:cubicBezTo>
                  <a:lnTo>
                    <a:pt x="339570" y="144498"/>
                  </a:lnTo>
                  <a:cubicBezTo>
                    <a:pt x="339570" y="182821"/>
                    <a:pt x="324346" y="219575"/>
                    <a:pt x="297247" y="246673"/>
                  </a:cubicBezTo>
                  <a:cubicBezTo>
                    <a:pt x="270149" y="273772"/>
                    <a:pt x="233395" y="288996"/>
                    <a:pt x="195072" y="288996"/>
                  </a:cubicBezTo>
                  <a:lnTo>
                    <a:pt x="144498" y="288996"/>
                  </a:lnTo>
                  <a:cubicBezTo>
                    <a:pt x="106175" y="288996"/>
                    <a:pt x="69421" y="273772"/>
                    <a:pt x="42322" y="246673"/>
                  </a:cubicBezTo>
                  <a:cubicBezTo>
                    <a:pt x="15224" y="219575"/>
                    <a:pt x="0" y="182821"/>
                    <a:pt x="0" y="144498"/>
                  </a:cubicBezTo>
                  <a:lnTo>
                    <a:pt x="0" y="144498"/>
                  </a:lnTo>
                  <a:cubicBezTo>
                    <a:pt x="0" y="106175"/>
                    <a:pt x="15224" y="69421"/>
                    <a:pt x="42322" y="42322"/>
                  </a:cubicBezTo>
                  <a:cubicBezTo>
                    <a:pt x="69421" y="15224"/>
                    <a:pt x="106175" y="0"/>
                    <a:pt x="144498" y="0"/>
                  </a:cubicBezTo>
                  <a:close/>
                </a:path>
              </a:pathLst>
            </a:custGeom>
            <a:gradFill rotWithShape="true">
              <a:gsLst>
                <a:gs pos="0">
                  <a:srgbClr val="0CC0DF">
                    <a:alpha val="100000"/>
                  </a:srgbClr>
                </a:gs>
                <a:gs pos="100000">
                  <a:srgbClr val="FFDE59">
                    <a:alpha val="100000"/>
                  </a:srgbClr>
                </a:gs>
              </a:gsLst>
              <a:lin ang="0"/>
            </a:gradFill>
            <a:ln w="38100" cap="rnd">
              <a:solidFill>
                <a:srgbClr val="FF5757"/>
              </a:solidFill>
              <a:prstDash val="solid"/>
              <a:round/>
            </a:ln>
          </p:spPr>
        </p:sp>
        <p:sp>
          <p:nvSpPr>
            <p:cNvPr name="TextBox 14" id="14"/>
            <p:cNvSpPr txBox="true"/>
            <p:nvPr/>
          </p:nvSpPr>
          <p:spPr>
            <a:xfrm>
              <a:off x="0" y="0"/>
              <a:ext cx="339570" cy="288996"/>
            </a:xfrm>
            <a:prstGeom prst="rect">
              <a:avLst/>
            </a:prstGeom>
          </p:spPr>
          <p:txBody>
            <a:bodyPr anchor="ctr" rtlCol="false" tIns="50800" lIns="50800" bIns="50800" rIns="50800"/>
            <a:lstStyle/>
            <a:p>
              <a:pPr algn="ctr">
                <a:lnSpc>
                  <a:spcPts val="4799"/>
                </a:lnSpc>
              </a:pPr>
              <a:r>
                <a:rPr lang="en-US" sz="3999">
                  <a:solidFill>
                    <a:srgbClr val="FFFFFF"/>
                  </a:solidFill>
                  <a:latin typeface="IBM Plex Sans"/>
                  <a:ea typeface="IBM Plex Sans"/>
                  <a:cs typeface="IBM Plex Sans"/>
                  <a:sym typeface="IBM Plex Sans"/>
                </a:rPr>
                <a:t>H2</a:t>
              </a:r>
            </a:p>
          </p:txBody>
        </p:sp>
      </p:grpSp>
      <p:grpSp>
        <p:nvGrpSpPr>
          <p:cNvPr name="Group 15" id="15"/>
          <p:cNvGrpSpPr/>
          <p:nvPr/>
        </p:nvGrpSpPr>
        <p:grpSpPr>
          <a:xfrm rot="0">
            <a:off x="8950873" y="8416980"/>
            <a:ext cx="946404" cy="1858518"/>
            <a:chOff x="0" y="0"/>
            <a:chExt cx="249259" cy="489486"/>
          </a:xfrm>
        </p:grpSpPr>
        <p:sp>
          <p:nvSpPr>
            <p:cNvPr name="Freeform 16" id="16"/>
            <p:cNvSpPr/>
            <p:nvPr/>
          </p:nvSpPr>
          <p:spPr>
            <a:xfrm flipH="false" flipV="false" rot="0">
              <a:off x="0" y="0"/>
              <a:ext cx="249259" cy="489486"/>
            </a:xfrm>
            <a:custGeom>
              <a:avLst/>
              <a:gdLst/>
              <a:ahLst/>
              <a:cxnLst/>
              <a:rect r="r" b="b" t="t" l="l"/>
              <a:pathLst>
                <a:path h="489486" w="249259">
                  <a:moveTo>
                    <a:pt x="124629" y="0"/>
                  </a:moveTo>
                  <a:lnTo>
                    <a:pt x="124629" y="0"/>
                  </a:lnTo>
                  <a:cubicBezTo>
                    <a:pt x="193460" y="0"/>
                    <a:pt x="249259" y="55798"/>
                    <a:pt x="249259" y="124629"/>
                  </a:cubicBezTo>
                  <a:lnTo>
                    <a:pt x="249259" y="364857"/>
                  </a:lnTo>
                  <a:cubicBezTo>
                    <a:pt x="249259" y="433688"/>
                    <a:pt x="193460" y="489486"/>
                    <a:pt x="124629" y="489486"/>
                  </a:cubicBezTo>
                  <a:lnTo>
                    <a:pt x="124629" y="489486"/>
                  </a:lnTo>
                  <a:cubicBezTo>
                    <a:pt x="55798" y="489486"/>
                    <a:pt x="0" y="433688"/>
                    <a:pt x="0" y="364857"/>
                  </a:cubicBezTo>
                  <a:lnTo>
                    <a:pt x="0" y="124629"/>
                  </a:lnTo>
                  <a:cubicBezTo>
                    <a:pt x="0" y="55798"/>
                    <a:pt x="55798" y="0"/>
                    <a:pt x="124629" y="0"/>
                  </a:cubicBezTo>
                  <a:close/>
                </a:path>
              </a:pathLst>
            </a:custGeom>
            <a:solidFill>
              <a:srgbClr val="96AFC8"/>
            </a:solidFill>
          </p:spPr>
        </p:sp>
        <p:sp>
          <p:nvSpPr>
            <p:cNvPr name="TextBox 17" id="17"/>
            <p:cNvSpPr txBox="true"/>
            <p:nvPr/>
          </p:nvSpPr>
          <p:spPr>
            <a:xfrm>
              <a:off x="0" y="0"/>
              <a:ext cx="249259" cy="489486"/>
            </a:xfrm>
            <a:prstGeom prst="rect">
              <a:avLst/>
            </a:prstGeom>
          </p:spPr>
          <p:txBody>
            <a:bodyPr anchor="ctr" rtlCol="false" tIns="50800" lIns="50800" bIns="50800" rIns="50800"/>
            <a:lstStyle/>
            <a:p>
              <a:pPr algn="ctr">
                <a:lnSpc>
                  <a:spcPts val="4799"/>
                </a:lnSpc>
              </a:pPr>
            </a:p>
          </p:txBody>
        </p:sp>
      </p:grpSp>
      <p:grpSp>
        <p:nvGrpSpPr>
          <p:cNvPr name="Group 18" id="18"/>
          <p:cNvGrpSpPr/>
          <p:nvPr/>
        </p:nvGrpSpPr>
        <p:grpSpPr>
          <a:xfrm rot="0">
            <a:off x="11529481" y="7524741"/>
            <a:ext cx="713232" cy="71323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98D0FC"/>
            </a:solidFill>
          </p:spPr>
        </p:sp>
        <p:sp>
          <p:nvSpPr>
            <p:cNvPr name="TextBox 20" id="20"/>
            <p:cNvSpPr txBox="true"/>
            <p:nvPr/>
          </p:nvSpPr>
          <p:spPr>
            <a:xfrm>
              <a:off x="101600" y="203200"/>
              <a:ext cx="711200" cy="406400"/>
            </a:xfrm>
            <a:prstGeom prst="rect">
              <a:avLst/>
            </a:prstGeom>
          </p:spPr>
          <p:txBody>
            <a:bodyPr anchor="ctr" rtlCol="false" tIns="50800" lIns="50800" bIns="50800" rIns="50800"/>
            <a:lstStyle/>
            <a:p>
              <a:pPr algn="ctr">
                <a:lnSpc>
                  <a:spcPts val="2879"/>
                </a:lnSpc>
              </a:pPr>
            </a:p>
          </p:txBody>
        </p:sp>
      </p:grpSp>
      <p:sp>
        <p:nvSpPr>
          <p:cNvPr name="TextBox 21" id="21"/>
          <p:cNvSpPr txBox="true"/>
          <p:nvPr/>
        </p:nvSpPr>
        <p:spPr>
          <a:xfrm rot="0">
            <a:off x="1510310" y="1284408"/>
            <a:ext cx="15286115" cy="847725"/>
          </a:xfrm>
          <a:prstGeom prst="rect">
            <a:avLst/>
          </a:prstGeom>
        </p:spPr>
        <p:txBody>
          <a:bodyPr anchor="t" rtlCol="false" tIns="0" lIns="0" bIns="0" rIns="0">
            <a:spAutoFit/>
          </a:bodyPr>
          <a:lstStyle/>
          <a:p>
            <a:pPr algn="ctr">
              <a:lnSpc>
                <a:spcPts val="6719"/>
              </a:lnSpc>
            </a:pPr>
            <a:r>
              <a:rPr lang="en-US" b="true" sz="5599">
                <a:solidFill>
                  <a:srgbClr val="FF5757"/>
                </a:solidFill>
                <a:latin typeface="IBM Plex Sans Bold"/>
                <a:ea typeface="IBM Plex Sans Bold"/>
                <a:cs typeface="IBM Plex Sans Bold"/>
                <a:sym typeface="IBM Plex Sans Bold"/>
              </a:rPr>
              <a:t>Propuesta</a:t>
            </a:r>
          </a:p>
        </p:txBody>
      </p:sp>
      <p:grpSp>
        <p:nvGrpSpPr>
          <p:cNvPr name="Group 22" id="22"/>
          <p:cNvGrpSpPr/>
          <p:nvPr/>
        </p:nvGrpSpPr>
        <p:grpSpPr>
          <a:xfrm rot="0">
            <a:off x="12242713" y="6976101"/>
            <a:ext cx="4553712" cy="1097280"/>
            <a:chOff x="0" y="0"/>
            <a:chExt cx="1199332" cy="288996"/>
          </a:xfrm>
        </p:grpSpPr>
        <p:sp>
          <p:nvSpPr>
            <p:cNvPr name="Freeform 23" id="23"/>
            <p:cNvSpPr/>
            <p:nvPr/>
          </p:nvSpPr>
          <p:spPr>
            <a:xfrm flipH="false" flipV="false" rot="0">
              <a:off x="0" y="0"/>
              <a:ext cx="1199332" cy="288996"/>
            </a:xfrm>
            <a:custGeom>
              <a:avLst/>
              <a:gdLst/>
              <a:ahLst/>
              <a:cxnLst/>
              <a:rect r="r" b="b" t="t" l="l"/>
              <a:pathLst>
                <a:path h="288996" w="1199332">
                  <a:moveTo>
                    <a:pt x="86707" y="0"/>
                  </a:moveTo>
                  <a:lnTo>
                    <a:pt x="1112625" y="0"/>
                  </a:lnTo>
                  <a:cubicBezTo>
                    <a:pt x="1160512" y="0"/>
                    <a:pt x="1199332" y="38820"/>
                    <a:pt x="1199332" y="86707"/>
                  </a:cubicBezTo>
                  <a:lnTo>
                    <a:pt x="1199332" y="202289"/>
                  </a:lnTo>
                  <a:cubicBezTo>
                    <a:pt x="1199332" y="225285"/>
                    <a:pt x="1190196" y="247339"/>
                    <a:pt x="1173936" y="263600"/>
                  </a:cubicBezTo>
                  <a:cubicBezTo>
                    <a:pt x="1157675" y="279860"/>
                    <a:pt x="1135621" y="288996"/>
                    <a:pt x="1112625" y="288996"/>
                  </a:cubicBezTo>
                  <a:lnTo>
                    <a:pt x="86707" y="288996"/>
                  </a:lnTo>
                  <a:cubicBezTo>
                    <a:pt x="63711" y="288996"/>
                    <a:pt x="41657" y="279860"/>
                    <a:pt x="25396" y="263600"/>
                  </a:cubicBezTo>
                  <a:cubicBezTo>
                    <a:pt x="9135" y="247339"/>
                    <a:pt x="0" y="225285"/>
                    <a:pt x="0" y="202289"/>
                  </a:cubicBezTo>
                  <a:lnTo>
                    <a:pt x="0" y="86707"/>
                  </a:lnTo>
                  <a:cubicBezTo>
                    <a:pt x="0" y="63711"/>
                    <a:pt x="9135" y="41657"/>
                    <a:pt x="25396" y="25396"/>
                  </a:cubicBezTo>
                  <a:cubicBezTo>
                    <a:pt x="41657" y="9135"/>
                    <a:pt x="63711" y="0"/>
                    <a:pt x="86707" y="0"/>
                  </a:cubicBezTo>
                  <a:close/>
                </a:path>
              </a:pathLst>
            </a:custGeom>
            <a:solidFill>
              <a:srgbClr val="FF914D"/>
            </a:solidFill>
            <a:ln w="38100" cap="rnd">
              <a:solidFill>
                <a:srgbClr val="000000"/>
              </a:solidFill>
              <a:prstDash val="solid"/>
              <a:round/>
            </a:ln>
          </p:spPr>
        </p:sp>
        <p:sp>
          <p:nvSpPr>
            <p:cNvPr name="TextBox 24" id="24"/>
            <p:cNvSpPr txBox="true"/>
            <p:nvPr/>
          </p:nvSpPr>
          <p:spPr>
            <a:xfrm>
              <a:off x="0" y="0"/>
              <a:ext cx="1199332" cy="288996"/>
            </a:xfrm>
            <a:prstGeom prst="rect">
              <a:avLst/>
            </a:prstGeom>
          </p:spPr>
          <p:txBody>
            <a:bodyPr anchor="ctr" rtlCol="false" tIns="50800" lIns="50800" bIns="50800" rIns="50800"/>
            <a:lstStyle/>
            <a:p>
              <a:pPr algn="ctr">
                <a:lnSpc>
                  <a:spcPts val="4799"/>
                </a:lnSpc>
              </a:pPr>
              <a:r>
                <a:rPr lang="en-US" sz="3999">
                  <a:solidFill>
                    <a:srgbClr val="FFFFFF"/>
                  </a:solidFill>
                  <a:latin typeface="IBM Plex Sans"/>
                  <a:ea typeface="IBM Plex Sans"/>
                  <a:cs typeface="IBM Plex Sans"/>
                  <a:sym typeface="IBM Plex Sans"/>
                </a:rPr>
                <a:t>12:30-1:00 HCI</a:t>
              </a:r>
            </a:p>
          </p:txBody>
        </p:sp>
      </p:grpSp>
      <p:grpSp>
        <p:nvGrpSpPr>
          <p:cNvPr name="Group 25" id="25"/>
          <p:cNvGrpSpPr/>
          <p:nvPr/>
        </p:nvGrpSpPr>
        <p:grpSpPr>
          <a:xfrm rot="0">
            <a:off x="12242713" y="8032932"/>
            <a:ext cx="4553712" cy="1097280"/>
            <a:chOff x="0" y="0"/>
            <a:chExt cx="1199332" cy="288996"/>
          </a:xfrm>
        </p:grpSpPr>
        <p:sp>
          <p:nvSpPr>
            <p:cNvPr name="Freeform 26" id="26"/>
            <p:cNvSpPr/>
            <p:nvPr/>
          </p:nvSpPr>
          <p:spPr>
            <a:xfrm flipH="false" flipV="false" rot="0">
              <a:off x="0" y="0"/>
              <a:ext cx="1199332" cy="288996"/>
            </a:xfrm>
            <a:custGeom>
              <a:avLst/>
              <a:gdLst/>
              <a:ahLst/>
              <a:cxnLst/>
              <a:rect r="r" b="b" t="t" l="l"/>
              <a:pathLst>
                <a:path h="288996" w="1199332">
                  <a:moveTo>
                    <a:pt x="86707" y="0"/>
                  </a:moveTo>
                  <a:lnTo>
                    <a:pt x="1112625" y="0"/>
                  </a:lnTo>
                  <a:cubicBezTo>
                    <a:pt x="1160512" y="0"/>
                    <a:pt x="1199332" y="38820"/>
                    <a:pt x="1199332" y="86707"/>
                  </a:cubicBezTo>
                  <a:lnTo>
                    <a:pt x="1199332" y="202289"/>
                  </a:lnTo>
                  <a:cubicBezTo>
                    <a:pt x="1199332" y="225285"/>
                    <a:pt x="1190196" y="247339"/>
                    <a:pt x="1173936" y="263600"/>
                  </a:cubicBezTo>
                  <a:cubicBezTo>
                    <a:pt x="1157675" y="279860"/>
                    <a:pt x="1135621" y="288996"/>
                    <a:pt x="1112625" y="288996"/>
                  </a:cubicBezTo>
                  <a:lnTo>
                    <a:pt x="86707" y="288996"/>
                  </a:lnTo>
                  <a:cubicBezTo>
                    <a:pt x="63711" y="288996"/>
                    <a:pt x="41657" y="279860"/>
                    <a:pt x="25396" y="263600"/>
                  </a:cubicBezTo>
                  <a:cubicBezTo>
                    <a:pt x="9135" y="247339"/>
                    <a:pt x="0" y="225285"/>
                    <a:pt x="0" y="202289"/>
                  </a:cubicBezTo>
                  <a:lnTo>
                    <a:pt x="0" y="86707"/>
                  </a:lnTo>
                  <a:cubicBezTo>
                    <a:pt x="0" y="63711"/>
                    <a:pt x="9135" y="41657"/>
                    <a:pt x="25396" y="25396"/>
                  </a:cubicBezTo>
                  <a:cubicBezTo>
                    <a:pt x="41657" y="9135"/>
                    <a:pt x="63711" y="0"/>
                    <a:pt x="86707" y="0"/>
                  </a:cubicBezTo>
                  <a:close/>
                </a:path>
              </a:pathLst>
            </a:custGeom>
            <a:solidFill>
              <a:srgbClr val="00BF63"/>
            </a:solidFill>
            <a:ln w="38100" cap="rnd">
              <a:solidFill>
                <a:srgbClr val="000000"/>
              </a:solidFill>
              <a:prstDash val="solid"/>
              <a:round/>
            </a:ln>
          </p:spPr>
        </p:sp>
        <p:sp>
          <p:nvSpPr>
            <p:cNvPr name="TextBox 27" id="27"/>
            <p:cNvSpPr txBox="true"/>
            <p:nvPr/>
          </p:nvSpPr>
          <p:spPr>
            <a:xfrm>
              <a:off x="0" y="0"/>
              <a:ext cx="1199332" cy="288996"/>
            </a:xfrm>
            <a:prstGeom prst="rect">
              <a:avLst/>
            </a:prstGeom>
          </p:spPr>
          <p:txBody>
            <a:bodyPr anchor="ctr" rtlCol="false" tIns="50800" lIns="50800" bIns="50800" rIns="50800"/>
            <a:lstStyle/>
            <a:p>
              <a:pPr algn="l">
                <a:lnSpc>
                  <a:spcPts val="4799"/>
                </a:lnSpc>
              </a:pPr>
              <a:r>
                <a:rPr lang="en-US" sz="3999">
                  <a:solidFill>
                    <a:srgbClr val="FFFFFF"/>
                  </a:solidFill>
                  <a:latin typeface="IBM Plex Sans"/>
                  <a:ea typeface="IBM Plex Sans"/>
                  <a:cs typeface="IBM Plex Sans"/>
                  <a:sym typeface="IBM Plex Sans"/>
                </a:rPr>
                <a:t>      1:00-4:00 Libre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sp>
        <p:nvSpPr>
          <p:cNvPr name="Freeform 2" id="2"/>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grpSp>
        <p:nvGrpSpPr>
          <p:cNvPr name="Group 3" id="3"/>
          <p:cNvGrpSpPr/>
          <p:nvPr/>
        </p:nvGrpSpPr>
        <p:grpSpPr>
          <a:xfrm rot="0">
            <a:off x="1373150" y="1030200"/>
            <a:ext cx="15534000" cy="8218800"/>
            <a:chOff x="0" y="0"/>
            <a:chExt cx="20712000" cy="10958400"/>
          </a:xfrm>
        </p:grpSpPr>
        <p:sp>
          <p:nvSpPr>
            <p:cNvPr name="Freeform 4" id="4"/>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TextBox 5" id="5"/>
          <p:cNvSpPr txBox="true"/>
          <p:nvPr/>
        </p:nvSpPr>
        <p:spPr>
          <a:xfrm rot="0">
            <a:off x="1552205" y="3867899"/>
            <a:ext cx="8976258" cy="4122420"/>
          </a:xfrm>
          <a:prstGeom prst="rect">
            <a:avLst/>
          </a:prstGeom>
        </p:spPr>
        <p:txBody>
          <a:bodyPr anchor="t" rtlCol="false" tIns="0" lIns="0" bIns="0" rIns="0">
            <a:spAutoFit/>
          </a:bodyPr>
          <a:lstStyle/>
          <a:p>
            <a:pPr algn="l">
              <a:lnSpc>
                <a:spcPts val="3600"/>
              </a:lnSpc>
            </a:pPr>
            <a:r>
              <a:rPr lang="en-US" sz="3000">
                <a:solidFill>
                  <a:srgbClr val="FFFFFF"/>
                </a:solidFill>
                <a:latin typeface="IBM Plex Sans"/>
                <a:ea typeface="IBM Plex Sans"/>
                <a:cs typeface="IBM Plex Sans"/>
                <a:sym typeface="IBM Plex Sans"/>
              </a:rPr>
              <a:t>Somos parte de los usuarios primarios, estudiantes del CCEI.</a:t>
            </a:r>
          </a:p>
          <a:p>
            <a:pPr algn="l">
              <a:lnSpc>
                <a:spcPts val="3600"/>
              </a:lnSpc>
            </a:pPr>
          </a:p>
          <a:p>
            <a:pPr algn="l" marL="647700" indent="-323850" lvl="1">
              <a:lnSpc>
                <a:spcPts val="3600"/>
              </a:lnSpc>
              <a:buFont typeface="Arial"/>
              <a:buChar char="•"/>
            </a:pPr>
            <a:r>
              <a:rPr lang="en-US" sz="3000">
                <a:solidFill>
                  <a:srgbClr val="FFFFFF"/>
                </a:solidFill>
                <a:latin typeface="IBM Plex Sans"/>
                <a:ea typeface="IBM Plex Sans"/>
                <a:cs typeface="IBM Plex Sans"/>
                <a:sym typeface="IBM Plex Sans"/>
              </a:rPr>
              <a:t>En algún punto todos hemos estados perdidos buscando una ubicación: un salón, un cubículo, un maestro, una materia.</a:t>
            </a:r>
          </a:p>
          <a:p>
            <a:pPr algn="l">
              <a:lnSpc>
                <a:spcPts val="3600"/>
              </a:lnSpc>
            </a:pPr>
          </a:p>
          <a:p>
            <a:pPr algn="l" marL="647700" indent="-323850" lvl="1">
              <a:lnSpc>
                <a:spcPts val="3600"/>
              </a:lnSpc>
              <a:buFont typeface="Arial"/>
              <a:buChar char="•"/>
            </a:pPr>
            <a:r>
              <a:rPr lang="en-US" sz="3000">
                <a:solidFill>
                  <a:srgbClr val="FFFFFF"/>
                </a:solidFill>
                <a:latin typeface="IBM Plex Sans"/>
                <a:ea typeface="IBM Plex Sans"/>
                <a:cs typeface="IBM Plex Sans"/>
                <a:sym typeface="IBM Plex Sans"/>
              </a:rPr>
              <a:t>A algunos nos a tocado guiar a externos o alumnos de nuevo ingreso.</a:t>
            </a:r>
          </a:p>
        </p:txBody>
      </p:sp>
      <p:grpSp>
        <p:nvGrpSpPr>
          <p:cNvPr name="Group 6" id="6"/>
          <p:cNvGrpSpPr/>
          <p:nvPr/>
        </p:nvGrpSpPr>
        <p:grpSpPr>
          <a:xfrm rot="0">
            <a:off x="10734950" y="1030200"/>
            <a:ext cx="6172200" cy="2046600"/>
            <a:chOff x="0" y="0"/>
            <a:chExt cx="1625600" cy="539022"/>
          </a:xfrm>
        </p:grpSpPr>
        <p:sp>
          <p:nvSpPr>
            <p:cNvPr name="Freeform 7" id="7"/>
            <p:cNvSpPr/>
            <p:nvPr/>
          </p:nvSpPr>
          <p:spPr>
            <a:xfrm flipH="false" flipV="false" rot="0">
              <a:off x="0" y="0"/>
              <a:ext cx="1625600" cy="539022"/>
            </a:xfrm>
            <a:custGeom>
              <a:avLst/>
              <a:gdLst/>
              <a:ahLst/>
              <a:cxnLst/>
              <a:rect r="r" b="b" t="t" l="l"/>
              <a:pathLst>
                <a:path h="539022" w="1625600">
                  <a:moveTo>
                    <a:pt x="0" y="0"/>
                  </a:moveTo>
                  <a:lnTo>
                    <a:pt x="1625600" y="0"/>
                  </a:lnTo>
                  <a:lnTo>
                    <a:pt x="1625600" y="539022"/>
                  </a:lnTo>
                  <a:lnTo>
                    <a:pt x="0" y="539022"/>
                  </a:lnTo>
                  <a:close/>
                </a:path>
              </a:pathLst>
            </a:custGeom>
            <a:solidFill>
              <a:srgbClr val="FFFFFF"/>
            </a:solidFill>
          </p:spPr>
        </p:sp>
        <p:sp>
          <p:nvSpPr>
            <p:cNvPr name="TextBox 8" id="8"/>
            <p:cNvSpPr txBox="true"/>
            <p:nvPr/>
          </p:nvSpPr>
          <p:spPr>
            <a:xfrm>
              <a:off x="0" y="0"/>
              <a:ext cx="1625600" cy="539022"/>
            </a:xfrm>
            <a:prstGeom prst="rect">
              <a:avLst/>
            </a:prstGeom>
          </p:spPr>
          <p:txBody>
            <a:bodyPr anchor="ctr" rtlCol="false" tIns="50800" lIns="50800" bIns="50800" rIns="50800"/>
            <a:lstStyle/>
            <a:p>
              <a:pPr algn="ctr">
                <a:lnSpc>
                  <a:spcPts val="2879"/>
                </a:lnSpc>
              </a:pPr>
            </a:p>
          </p:txBody>
        </p:sp>
      </p:grpSp>
      <p:sp>
        <p:nvSpPr>
          <p:cNvPr name="TextBox 9" id="9"/>
          <p:cNvSpPr txBox="true"/>
          <p:nvPr/>
        </p:nvSpPr>
        <p:spPr>
          <a:xfrm rot="0">
            <a:off x="2320301" y="1426125"/>
            <a:ext cx="7001154" cy="1695450"/>
          </a:xfrm>
          <a:prstGeom prst="rect">
            <a:avLst/>
          </a:prstGeom>
        </p:spPr>
        <p:txBody>
          <a:bodyPr anchor="t" rtlCol="false" tIns="0" lIns="0" bIns="0" rIns="0">
            <a:spAutoFit/>
          </a:bodyPr>
          <a:lstStyle/>
          <a:p>
            <a:pPr algn="ctr">
              <a:lnSpc>
                <a:spcPts val="6719"/>
              </a:lnSpc>
            </a:pPr>
            <a:r>
              <a:rPr lang="en-US" b="true" sz="5599">
                <a:solidFill>
                  <a:srgbClr val="FFFFFF"/>
                </a:solidFill>
                <a:latin typeface="IBM Plex Sans Bold"/>
                <a:ea typeface="IBM Plex Sans Bold"/>
                <a:cs typeface="IBM Plex Sans Bold"/>
                <a:sym typeface="IBM Plex Sans Bold"/>
              </a:rPr>
              <a:t>¿Por qué pensamos que sería útil?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sp>
        <p:nvSpPr>
          <p:cNvPr name="Freeform 2" id="2"/>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grpSp>
        <p:nvGrpSpPr>
          <p:cNvPr name="Group 3" id="3"/>
          <p:cNvGrpSpPr/>
          <p:nvPr/>
        </p:nvGrpSpPr>
        <p:grpSpPr>
          <a:xfrm rot="0">
            <a:off x="1373150" y="1030200"/>
            <a:ext cx="15534000" cy="8218800"/>
            <a:chOff x="0" y="0"/>
            <a:chExt cx="20712000" cy="10958400"/>
          </a:xfrm>
        </p:grpSpPr>
        <p:sp>
          <p:nvSpPr>
            <p:cNvPr name="Freeform 4" id="4">
              <a:hlinkClick r:id="rId4" tooltip="https://www.google.com/intl/es-419/maps/about/mymaps/"/>
            </p:cNvPr>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Freeform 5" id="5"/>
          <p:cNvSpPr/>
          <p:nvPr/>
        </p:nvSpPr>
        <p:spPr>
          <a:xfrm flipH="false" flipV="false" rot="0">
            <a:off x="7204557" y="1089907"/>
            <a:ext cx="9632260" cy="8140043"/>
          </a:xfrm>
          <a:custGeom>
            <a:avLst/>
            <a:gdLst/>
            <a:ahLst/>
            <a:cxnLst/>
            <a:rect r="r" b="b" t="t" l="l"/>
            <a:pathLst>
              <a:path h="8140043" w="9632260">
                <a:moveTo>
                  <a:pt x="0" y="0"/>
                </a:moveTo>
                <a:lnTo>
                  <a:pt x="9632260" y="0"/>
                </a:lnTo>
                <a:lnTo>
                  <a:pt x="9632260" y="8140043"/>
                </a:lnTo>
                <a:lnTo>
                  <a:pt x="0" y="8140043"/>
                </a:lnTo>
                <a:lnTo>
                  <a:pt x="0" y="0"/>
                </a:lnTo>
                <a:close/>
              </a:path>
            </a:pathLst>
          </a:custGeom>
          <a:blipFill>
            <a:blip r:embed="rId5"/>
            <a:stretch>
              <a:fillRect l="-8867" t="0" r="0" b="0"/>
            </a:stretch>
          </a:blipFill>
        </p:spPr>
      </p:sp>
      <p:sp>
        <p:nvSpPr>
          <p:cNvPr name="Freeform 6" id="6"/>
          <p:cNvSpPr/>
          <p:nvPr/>
        </p:nvSpPr>
        <p:spPr>
          <a:xfrm flipH="false" flipV="false" rot="0">
            <a:off x="2928574" y="2158041"/>
            <a:ext cx="2665438" cy="2665438"/>
          </a:xfrm>
          <a:custGeom>
            <a:avLst/>
            <a:gdLst/>
            <a:ahLst/>
            <a:cxnLst/>
            <a:rect r="r" b="b" t="t" l="l"/>
            <a:pathLst>
              <a:path h="2665438" w="2665438">
                <a:moveTo>
                  <a:pt x="0" y="0"/>
                </a:moveTo>
                <a:lnTo>
                  <a:pt x="2665437" y="0"/>
                </a:lnTo>
                <a:lnTo>
                  <a:pt x="2665437" y="2665438"/>
                </a:lnTo>
                <a:lnTo>
                  <a:pt x="0" y="2665438"/>
                </a:lnTo>
                <a:lnTo>
                  <a:pt x="0" y="0"/>
                </a:lnTo>
                <a:close/>
              </a:path>
            </a:pathLst>
          </a:custGeom>
          <a:blipFill>
            <a:blip r:embed="rId6"/>
            <a:stretch>
              <a:fillRect l="0" t="0" r="0" b="0"/>
            </a:stretch>
          </a:blipFill>
        </p:spPr>
      </p:sp>
      <p:sp>
        <p:nvSpPr>
          <p:cNvPr name="TextBox 7" id="7"/>
          <p:cNvSpPr txBox="true"/>
          <p:nvPr/>
        </p:nvSpPr>
        <p:spPr>
          <a:xfrm rot="0">
            <a:off x="1400150" y="1118482"/>
            <a:ext cx="5804407" cy="847725"/>
          </a:xfrm>
          <a:prstGeom prst="rect">
            <a:avLst/>
          </a:prstGeom>
        </p:spPr>
        <p:txBody>
          <a:bodyPr anchor="t" rtlCol="false" tIns="0" lIns="0" bIns="0" rIns="0">
            <a:spAutoFit/>
          </a:bodyPr>
          <a:lstStyle/>
          <a:p>
            <a:pPr algn="ctr">
              <a:lnSpc>
                <a:spcPts val="6719"/>
              </a:lnSpc>
            </a:pPr>
            <a:r>
              <a:rPr lang="en-US" b="true" sz="5599">
                <a:solidFill>
                  <a:srgbClr val="FF5757"/>
                </a:solidFill>
                <a:latin typeface="IBM Plex Sans Bold"/>
                <a:ea typeface="IBM Plex Sans Bold"/>
                <a:cs typeface="IBM Plex Sans Bold"/>
                <a:sym typeface="IBM Plex Sans Bold"/>
              </a:rPr>
              <a:t>Otras soluciones</a:t>
            </a:r>
          </a:p>
        </p:txBody>
      </p:sp>
      <p:sp>
        <p:nvSpPr>
          <p:cNvPr name="TextBox 8" id="8"/>
          <p:cNvSpPr txBox="true"/>
          <p:nvPr/>
        </p:nvSpPr>
        <p:spPr>
          <a:xfrm rot="0">
            <a:off x="3085491" y="4366279"/>
            <a:ext cx="2433726" cy="457200"/>
          </a:xfrm>
          <a:prstGeom prst="rect">
            <a:avLst/>
          </a:prstGeom>
        </p:spPr>
        <p:txBody>
          <a:bodyPr anchor="t" rtlCol="false" tIns="0" lIns="0" bIns="0" rIns="0">
            <a:spAutoFit/>
          </a:bodyPr>
          <a:lstStyle/>
          <a:p>
            <a:pPr algn="l">
              <a:lnSpc>
                <a:spcPts val="3600"/>
              </a:lnSpc>
            </a:pPr>
            <a:r>
              <a:rPr lang="en-US" sz="3000">
                <a:solidFill>
                  <a:srgbClr val="FFFFFF"/>
                </a:solidFill>
                <a:latin typeface="IBM Plex Sans"/>
                <a:ea typeface="IBM Plex Sans"/>
                <a:cs typeface="IBM Plex Sans"/>
                <a:sym typeface="IBM Plex Sans"/>
              </a:rPr>
              <a:t>Google Maps.</a:t>
            </a:r>
          </a:p>
        </p:txBody>
      </p:sp>
      <p:sp>
        <p:nvSpPr>
          <p:cNvPr name="TextBox 9" id="9"/>
          <p:cNvSpPr txBox="true"/>
          <p:nvPr/>
        </p:nvSpPr>
        <p:spPr>
          <a:xfrm rot="0">
            <a:off x="1514869" y="5698255"/>
            <a:ext cx="5163663" cy="918210"/>
          </a:xfrm>
          <a:prstGeom prst="rect">
            <a:avLst/>
          </a:prstGeom>
        </p:spPr>
        <p:txBody>
          <a:bodyPr anchor="t" rtlCol="false" tIns="0" lIns="0" bIns="0" rIns="0">
            <a:spAutoFit/>
          </a:bodyPr>
          <a:lstStyle/>
          <a:p>
            <a:pPr algn="l" marL="647700" indent="-323850" lvl="1">
              <a:lnSpc>
                <a:spcPts val="3600"/>
              </a:lnSpc>
              <a:buFont typeface="Arial"/>
              <a:buChar char="•"/>
            </a:pPr>
            <a:r>
              <a:rPr lang="en-US" sz="3000">
                <a:solidFill>
                  <a:srgbClr val="FFFFFF"/>
                </a:solidFill>
                <a:latin typeface="IBM Plex Sans"/>
                <a:ea typeface="IBM Plex Sans"/>
                <a:cs typeface="IBM Plex Sans"/>
                <a:sym typeface="IBM Plex Sans"/>
              </a:rPr>
              <a:t>Información unicamente de edificios.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sp>
        <p:nvSpPr>
          <p:cNvPr name="Freeform 2" id="2"/>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grpSp>
        <p:nvGrpSpPr>
          <p:cNvPr name="Group 3" id="3"/>
          <p:cNvGrpSpPr/>
          <p:nvPr/>
        </p:nvGrpSpPr>
        <p:grpSpPr>
          <a:xfrm rot="0">
            <a:off x="1373150" y="1030200"/>
            <a:ext cx="15534000" cy="8218800"/>
            <a:chOff x="0" y="0"/>
            <a:chExt cx="20712000" cy="10958400"/>
          </a:xfrm>
        </p:grpSpPr>
        <p:sp>
          <p:nvSpPr>
            <p:cNvPr name="Freeform 4" id="4">
              <a:hlinkClick r:id="rId4" tooltip="https://www.google.com/intl/es-419/maps/about/mymaps/"/>
            </p:cNvPr>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Freeform 5" id="5"/>
          <p:cNvSpPr/>
          <p:nvPr/>
        </p:nvSpPr>
        <p:spPr>
          <a:xfrm flipH="false" flipV="false" rot="0">
            <a:off x="10608028" y="1118482"/>
            <a:ext cx="6225334" cy="8056314"/>
          </a:xfrm>
          <a:custGeom>
            <a:avLst/>
            <a:gdLst/>
            <a:ahLst/>
            <a:cxnLst/>
            <a:rect r="r" b="b" t="t" l="l"/>
            <a:pathLst>
              <a:path h="8056314" w="6225334">
                <a:moveTo>
                  <a:pt x="0" y="0"/>
                </a:moveTo>
                <a:lnTo>
                  <a:pt x="6225333" y="0"/>
                </a:lnTo>
                <a:lnTo>
                  <a:pt x="6225333" y="8056315"/>
                </a:lnTo>
                <a:lnTo>
                  <a:pt x="0" y="8056315"/>
                </a:lnTo>
                <a:lnTo>
                  <a:pt x="0" y="0"/>
                </a:lnTo>
                <a:close/>
              </a:path>
            </a:pathLst>
          </a:custGeom>
          <a:blipFill>
            <a:blip r:embed="rId5"/>
            <a:stretch>
              <a:fillRect l="0" t="0" r="0" b="0"/>
            </a:stretch>
          </a:blipFill>
        </p:spPr>
      </p:sp>
      <p:sp>
        <p:nvSpPr>
          <p:cNvPr name="TextBox 6" id="6"/>
          <p:cNvSpPr txBox="true"/>
          <p:nvPr/>
        </p:nvSpPr>
        <p:spPr>
          <a:xfrm rot="0">
            <a:off x="1400150" y="1118482"/>
            <a:ext cx="9207878" cy="847725"/>
          </a:xfrm>
          <a:prstGeom prst="rect">
            <a:avLst/>
          </a:prstGeom>
        </p:spPr>
        <p:txBody>
          <a:bodyPr anchor="t" rtlCol="false" tIns="0" lIns="0" bIns="0" rIns="0">
            <a:spAutoFit/>
          </a:bodyPr>
          <a:lstStyle/>
          <a:p>
            <a:pPr algn="ctr">
              <a:lnSpc>
                <a:spcPts val="6719"/>
              </a:lnSpc>
            </a:pPr>
            <a:r>
              <a:rPr lang="en-US" b="true" sz="5599">
                <a:solidFill>
                  <a:srgbClr val="FF5757"/>
                </a:solidFill>
                <a:latin typeface="IBM Plex Sans Bold"/>
                <a:ea typeface="IBM Plex Sans Bold"/>
                <a:cs typeface="IBM Plex Sans Bold"/>
                <a:sym typeface="IBM Plex Sans Bold"/>
              </a:rPr>
              <a:t>Otras soluciones</a:t>
            </a:r>
          </a:p>
        </p:txBody>
      </p:sp>
      <p:sp>
        <p:nvSpPr>
          <p:cNvPr name="TextBox 7" id="7"/>
          <p:cNvSpPr txBox="true"/>
          <p:nvPr/>
        </p:nvSpPr>
        <p:spPr>
          <a:xfrm rot="0">
            <a:off x="1933347" y="2391175"/>
            <a:ext cx="8475937" cy="914400"/>
          </a:xfrm>
          <a:prstGeom prst="rect">
            <a:avLst/>
          </a:prstGeom>
        </p:spPr>
        <p:txBody>
          <a:bodyPr anchor="t" rtlCol="false" tIns="0" lIns="0" bIns="0" rIns="0">
            <a:spAutoFit/>
          </a:bodyPr>
          <a:lstStyle/>
          <a:p>
            <a:pPr algn="l">
              <a:lnSpc>
                <a:spcPts val="3600"/>
              </a:lnSpc>
            </a:pPr>
            <a:r>
              <a:rPr lang="en-US" sz="3000">
                <a:solidFill>
                  <a:srgbClr val="FFFFFF"/>
                </a:solidFill>
                <a:latin typeface="IBM Plex Sans"/>
                <a:ea typeface="IBM Plex Sans"/>
                <a:cs typeface="IBM Plex Sans"/>
                <a:sym typeface="IBM Plex Sans"/>
              </a:rPr>
              <a:t>Proceso de Ingreso a Licenciatura - UADY.</a:t>
            </a:r>
          </a:p>
          <a:p>
            <a:pPr algn="l">
              <a:lnSpc>
                <a:spcPts val="3600"/>
              </a:lnSpc>
            </a:pPr>
            <a:r>
              <a:rPr lang="en-US" sz="3000">
                <a:solidFill>
                  <a:srgbClr val="FFFFFF"/>
                </a:solidFill>
                <a:latin typeface="IBM Plex Sans"/>
                <a:ea typeface="IBM Plex Sans"/>
                <a:cs typeface="IBM Plex Sans"/>
                <a:sym typeface="IBM Plex Sans"/>
              </a:rPr>
              <a:t>https://ingreso.uady.mx/licenciatura/</a:t>
            </a:r>
          </a:p>
        </p:txBody>
      </p:sp>
      <p:sp>
        <p:nvSpPr>
          <p:cNvPr name="TextBox 8" id="8"/>
          <p:cNvSpPr txBox="true"/>
          <p:nvPr/>
        </p:nvSpPr>
        <p:spPr>
          <a:xfrm rot="0">
            <a:off x="1502017" y="4600975"/>
            <a:ext cx="9004143" cy="2297430"/>
          </a:xfrm>
          <a:prstGeom prst="rect">
            <a:avLst/>
          </a:prstGeom>
        </p:spPr>
        <p:txBody>
          <a:bodyPr anchor="t" rtlCol="false" tIns="0" lIns="0" bIns="0" rIns="0">
            <a:spAutoFit/>
          </a:bodyPr>
          <a:lstStyle/>
          <a:p>
            <a:pPr algn="l" marL="647700" indent="-323850" lvl="1">
              <a:lnSpc>
                <a:spcPts val="3600"/>
              </a:lnSpc>
              <a:buFont typeface="Arial"/>
              <a:buChar char="•"/>
            </a:pPr>
            <a:r>
              <a:rPr lang="en-US" sz="3000">
                <a:solidFill>
                  <a:srgbClr val="FFFFFF"/>
                </a:solidFill>
                <a:latin typeface="IBM Plex Sans"/>
                <a:ea typeface="IBM Plex Sans"/>
                <a:cs typeface="IBM Plex Sans"/>
                <a:sym typeface="IBM Plex Sans"/>
              </a:rPr>
              <a:t>Pensada unicamente para guiar en el proceso de inscripción.</a:t>
            </a:r>
          </a:p>
          <a:p>
            <a:pPr algn="l">
              <a:lnSpc>
                <a:spcPts val="3600"/>
              </a:lnSpc>
            </a:pPr>
          </a:p>
          <a:p>
            <a:pPr algn="l" marL="647700" indent="-323850" lvl="1">
              <a:lnSpc>
                <a:spcPts val="3600"/>
              </a:lnSpc>
              <a:buFont typeface="Arial"/>
              <a:buChar char="•"/>
            </a:pPr>
            <a:r>
              <a:rPr lang="en-US" sz="3000">
                <a:solidFill>
                  <a:srgbClr val="FFFFFF"/>
                </a:solidFill>
                <a:latin typeface="IBM Plex Sans"/>
                <a:ea typeface="IBM Plex Sans"/>
                <a:cs typeface="IBM Plex Sans"/>
                <a:sym typeface="IBM Plex Sans"/>
              </a:rPr>
              <a:t>No esta interrelacionada con otra información, como la ubicación de cubículos y horarios.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sp>
        <p:nvSpPr>
          <p:cNvPr name="Freeform 2" id="2"/>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grpSp>
        <p:nvGrpSpPr>
          <p:cNvPr name="Group 3" id="3"/>
          <p:cNvGrpSpPr/>
          <p:nvPr/>
        </p:nvGrpSpPr>
        <p:grpSpPr>
          <a:xfrm rot="0">
            <a:off x="1377000" y="1034100"/>
            <a:ext cx="15534000" cy="8218800"/>
            <a:chOff x="0" y="0"/>
            <a:chExt cx="20712000" cy="10958400"/>
          </a:xfrm>
        </p:grpSpPr>
        <p:sp>
          <p:nvSpPr>
            <p:cNvPr name="Freeform 4" id="4"/>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TextBox 5" id="5"/>
          <p:cNvSpPr txBox="true"/>
          <p:nvPr/>
        </p:nvSpPr>
        <p:spPr>
          <a:xfrm rot="0">
            <a:off x="1527876" y="1263888"/>
            <a:ext cx="15268949" cy="1981200"/>
          </a:xfrm>
          <a:prstGeom prst="rect">
            <a:avLst/>
          </a:prstGeom>
        </p:spPr>
        <p:txBody>
          <a:bodyPr anchor="t" rtlCol="false" tIns="0" lIns="0" bIns="0" rIns="0">
            <a:spAutoFit/>
          </a:bodyPr>
          <a:lstStyle/>
          <a:p>
            <a:pPr algn="ctr">
              <a:lnSpc>
                <a:spcPts val="15600"/>
              </a:lnSpc>
            </a:pPr>
            <a:r>
              <a:rPr lang="en-US" b="true" sz="13000">
                <a:solidFill>
                  <a:srgbClr val="FF5757"/>
                </a:solidFill>
                <a:latin typeface="IBM Plex Sans Bold"/>
                <a:ea typeface="IBM Plex Sans Bold"/>
                <a:cs typeface="IBM Plex Sans Bold"/>
                <a:sym typeface="IBM Plex Sans Bold"/>
              </a:rPr>
              <a:t>Perfiles</a:t>
            </a:r>
          </a:p>
        </p:txBody>
      </p:sp>
      <p:sp>
        <p:nvSpPr>
          <p:cNvPr name="Freeform 6" id="6"/>
          <p:cNvSpPr/>
          <p:nvPr/>
        </p:nvSpPr>
        <p:spPr>
          <a:xfrm flipH="false" flipV="false" rot="0">
            <a:off x="1419200" y="4252750"/>
            <a:ext cx="15449600" cy="4957796"/>
          </a:xfrm>
          <a:custGeom>
            <a:avLst/>
            <a:gdLst/>
            <a:ahLst/>
            <a:cxnLst/>
            <a:rect r="r" b="b" t="t" l="l"/>
            <a:pathLst>
              <a:path h="4957796" w="15449600">
                <a:moveTo>
                  <a:pt x="0" y="0"/>
                </a:moveTo>
                <a:lnTo>
                  <a:pt x="15449600" y="0"/>
                </a:lnTo>
                <a:lnTo>
                  <a:pt x="15449600" y="4957796"/>
                </a:lnTo>
                <a:lnTo>
                  <a:pt x="0" y="4957796"/>
                </a:lnTo>
                <a:lnTo>
                  <a:pt x="0" y="0"/>
                </a:lnTo>
                <a:close/>
              </a:path>
            </a:pathLst>
          </a:custGeom>
          <a:blipFill>
            <a:blip r:embed="rId4"/>
            <a:stretch>
              <a:fillRect l="0" t="-23369" r="0" b="-61808"/>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75A7"/>
        </a:solidFill>
      </p:bgPr>
    </p:bg>
    <p:spTree>
      <p:nvGrpSpPr>
        <p:cNvPr id="1" name=""/>
        <p:cNvGrpSpPr/>
        <p:nvPr/>
      </p:nvGrpSpPr>
      <p:grpSpPr>
        <a:xfrm>
          <a:off x="0" y="0"/>
          <a:ext cx="0" cy="0"/>
          <a:chOff x="0" y="0"/>
          <a:chExt cx="0" cy="0"/>
        </a:xfrm>
      </p:grpSpPr>
      <p:grpSp>
        <p:nvGrpSpPr>
          <p:cNvPr name="Group 2" id="2"/>
          <p:cNvGrpSpPr/>
          <p:nvPr/>
        </p:nvGrpSpPr>
        <p:grpSpPr>
          <a:xfrm rot="0">
            <a:off x="1373150" y="1030200"/>
            <a:ext cx="15534000" cy="8218800"/>
            <a:chOff x="0" y="0"/>
            <a:chExt cx="20712000" cy="10958400"/>
          </a:xfrm>
        </p:grpSpPr>
        <p:sp>
          <p:nvSpPr>
            <p:cNvPr name="Freeform 3" id="3"/>
            <p:cNvSpPr/>
            <p:nvPr/>
          </p:nvSpPr>
          <p:spPr>
            <a:xfrm flipH="false" flipV="false" rot="0">
              <a:off x="0" y="0"/>
              <a:ext cx="20712049" cy="10958449"/>
            </a:xfrm>
            <a:custGeom>
              <a:avLst/>
              <a:gdLst/>
              <a:ahLst/>
              <a:cxnLst/>
              <a:rect r="r" b="b" t="t" l="l"/>
              <a:pathLst>
                <a:path h="10958449" w="20712049">
                  <a:moveTo>
                    <a:pt x="50800" y="0"/>
                  </a:moveTo>
                  <a:lnTo>
                    <a:pt x="20661249" y="0"/>
                  </a:lnTo>
                  <a:cubicBezTo>
                    <a:pt x="20689315" y="0"/>
                    <a:pt x="20712049" y="22733"/>
                    <a:pt x="20712049" y="50800"/>
                  </a:cubicBezTo>
                  <a:lnTo>
                    <a:pt x="20712049" y="10907649"/>
                  </a:lnTo>
                  <a:cubicBezTo>
                    <a:pt x="20712049" y="10935716"/>
                    <a:pt x="20689315" y="10958449"/>
                    <a:pt x="20661249" y="10958449"/>
                  </a:cubicBezTo>
                  <a:lnTo>
                    <a:pt x="50800" y="10958449"/>
                  </a:lnTo>
                  <a:cubicBezTo>
                    <a:pt x="22733" y="10958449"/>
                    <a:pt x="0" y="10935716"/>
                    <a:pt x="0" y="10907649"/>
                  </a:cubicBezTo>
                  <a:lnTo>
                    <a:pt x="0" y="50800"/>
                  </a:lnTo>
                  <a:cubicBezTo>
                    <a:pt x="0" y="22733"/>
                    <a:pt x="22733" y="0"/>
                    <a:pt x="50800" y="0"/>
                  </a:cubicBezTo>
                  <a:moveTo>
                    <a:pt x="50800" y="101600"/>
                  </a:moveTo>
                  <a:lnTo>
                    <a:pt x="50800" y="50800"/>
                  </a:lnTo>
                  <a:lnTo>
                    <a:pt x="101600" y="50800"/>
                  </a:lnTo>
                  <a:lnTo>
                    <a:pt x="101600" y="10907649"/>
                  </a:lnTo>
                  <a:lnTo>
                    <a:pt x="50800" y="10907649"/>
                  </a:lnTo>
                  <a:lnTo>
                    <a:pt x="50800" y="10856849"/>
                  </a:lnTo>
                  <a:lnTo>
                    <a:pt x="20661249" y="10856849"/>
                  </a:lnTo>
                  <a:lnTo>
                    <a:pt x="20661249" y="10907649"/>
                  </a:lnTo>
                  <a:lnTo>
                    <a:pt x="20610449" y="10907649"/>
                  </a:lnTo>
                  <a:lnTo>
                    <a:pt x="20610449" y="50800"/>
                  </a:lnTo>
                  <a:lnTo>
                    <a:pt x="20661249" y="50800"/>
                  </a:lnTo>
                  <a:lnTo>
                    <a:pt x="20661249" y="101600"/>
                  </a:lnTo>
                  <a:lnTo>
                    <a:pt x="50800" y="101600"/>
                  </a:lnTo>
                  <a:close/>
                </a:path>
              </a:pathLst>
            </a:custGeom>
            <a:solidFill>
              <a:srgbClr val="FFFFFF"/>
            </a:solidFill>
          </p:spPr>
        </p:sp>
      </p:grpSp>
      <p:sp>
        <p:nvSpPr>
          <p:cNvPr name="Freeform 4" id="4"/>
          <p:cNvSpPr/>
          <p:nvPr/>
        </p:nvSpPr>
        <p:spPr>
          <a:xfrm flipH="false" flipV="false" rot="0">
            <a:off x="0" y="-11400"/>
            <a:ext cx="18288000" cy="10286898"/>
          </a:xfrm>
          <a:custGeom>
            <a:avLst/>
            <a:gdLst/>
            <a:ahLst/>
            <a:cxnLst/>
            <a:rect r="r" b="b" t="t" l="l"/>
            <a:pathLst>
              <a:path h="10286898" w="18288000">
                <a:moveTo>
                  <a:pt x="0" y="0"/>
                </a:moveTo>
                <a:lnTo>
                  <a:pt x="18288000" y="0"/>
                </a:lnTo>
                <a:lnTo>
                  <a:pt x="18288000" y="10286898"/>
                </a:lnTo>
                <a:lnTo>
                  <a:pt x="0" y="10286898"/>
                </a:lnTo>
                <a:lnTo>
                  <a:pt x="0" y="0"/>
                </a:lnTo>
                <a:close/>
              </a:path>
            </a:pathLst>
          </a:custGeom>
          <a:blipFill>
            <a:blip r:embed="rId3"/>
            <a:stretch>
              <a:fillRect l="-2190" t="-2079" r="-2197" b="-2309"/>
            </a:stretch>
          </a:blipFill>
        </p:spPr>
      </p:sp>
      <p:sp>
        <p:nvSpPr>
          <p:cNvPr name="TextBox 5" id="5"/>
          <p:cNvSpPr txBox="true"/>
          <p:nvPr/>
        </p:nvSpPr>
        <p:spPr>
          <a:xfrm rot="0">
            <a:off x="1512375" y="2302569"/>
            <a:ext cx="15263250" cy="361950"/>
          </a:xfrm>
          <a:prstGeom prst="rect">
            <a:avLst/>
          </a:prstGeom>
        </p:spPr>
        <p:txBody>
          <a:bodyPr anchor="t" rtlCol="false" tIns="0" lIns="0" bIns="0" rIns="0">
            <a:spAutoFit/>
          </a:bodyPr>
          <a:lstStyle/>
          <a:p>
            <a:pPr algn="ctr">
              <a:lnSpc>
                <a:spcPts val="2879"/>
              </a:lnSpc>
            </a:pPr>
            <a:r>
              <a:rPr lang="en-US" sz="2400">
                <a:solidFill>
                  <a:srgbClr val="FFFFFF"/>
                </a:solidFill>
                <a:latin typeface="IBM Plex Sans"/>
                <a:ea typeface="IBM Plex Sans"/>
                <a:cs typeface="IBM Plex Sans"/>
                <a:sym typeface="IBM Plex Sans"/>
              </a:rPr>
              <a:t>ESTUDIANTE</a:t>
            </a:r>
          </a:p>
        </p:txBody>
      </p:sp>
      <p:sp>
        <p:nvSpPr>
          <p:cNvPr name="TextBox 6" id="6"/>
          <p:cNvSpPr txBox="true"/>
          <p:nvPr/>
        </p:nvSpPr>
        <p:spPr>
          <a:xfrm rot="0">
            <a:off x="1512375" y="1454844"/>
            <a:ext cx="15263250" cy="847725"/>
          </a:xfrm>
          <a:prstGeom prst="rect">
            <a:avLst/>
          </a:prstGeom>
        </p:spPr>
        <p:txBody>
          <a:bodyPr anchor="t" rtlCol="false" tIns="0" lIns="0" bIns="0" rIns="0">
            <a:spAutoFit/>
          </a:bodyPr>
          <a:lstStyle/>
          <a:p>
            <a:pPr algn="ctr">
              <a:lnSpc>
                <a:spcPts val="6719"/>
              </a:lnSpc>
            </a:pPr>
            <a:r>
              <a:rPr lang="en-US" b="true" sz="5599">
                <a:solidFill>
                  <a:srgbClr val="FFFFFF"/>
                </a:solidFill>
                <a:latin typeface="IBM Plex Sans Bold"/>
                <a:ea typeface="IBM Plex Sans Bold"/>
                <a:cs typeface="IBM Plex Sans Bold"/>
                <a:sym typeface="IBM Plex Sans Bold"/>
              </a:rPr>
              <a:t>PRIMARIO</a:t>
            </a:r>
          </a:p>
        </p:txBody>
      </p:sp>
      <p:graphicFrame>
        <p:nvGraphicFramePr>
          <p:cNvPr name="Table 7" id="7"/>
          <p:cNvGraphicFramePr>
            <a:graphicFrameLocks noGrp="true"/>
          </p:cNvGraphicFramePr>
          <p:nvPr/>
        </p:nvGraphicFramePr>
        <p:xfrm>
          <a:off x="1431250" y="3457741"/>
          <a:ext cx="15475900" cy="5791259"/>
        </p:xfrm>
        <a:graphic>
          <a:graphicData uri="http://schemas.openxmlformats.org/drawingml/2006/table">
            <a:tbl>
              <a:tblPr/>
              <a:tblGrid>
                <a:gridCol w="4291622"/>
                <a:gridCol w="11184278"/>
              </a:tblGrid>
              <a:tr h="659394">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Edad</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(18 - 28) años</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59424">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Estatus socioeconómico:</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Media</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59394">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Trabajo</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Mayormente practicantes.</a:t>
                      </a:r>
                      <a:r>
                        <a:rPr lang="en-US" sz="2000">
                          <a:solidFill>
                            <a:srgbClr val="FFFFFF"/>
                          </a:solidFill>
                          <a:latin typeface="IBM Plex Sans"/>
                          <a:ea typeface="IBM Plex Sans"/>
                          <a:cs typeface="IBM Plex Sans"/>
                          <a:sym typeface="IBM Plex Sans"/>
                        </a:rPr>
                        <a:t> </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59394">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Experiencia laboral en general:</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media - baja.</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59424">
                <a:tc>
                  <a:txBody>
                    <a:bodyPr anchor="t" rtlCol="false"/>
                    <a:lstStyle/>
                    <a:p>
                      <a:pPr algn="l">
                        <a:lnSpc>
                          <a:spcPts val="2640"/>
                        </a:lnSpc>
                        <a:defRPr/>
                      </a:pPr>
                      <a:r>
                        <a:rPr lang="en-US" b="true" sz="2200" u="sng">
                          <a:solidFill>
                            <a:srgbClr val="FFFFFF"/>
                          </a:solidFill>
                          <a:latin typeface="IBM Plex Sans Bold"/>
                          <a:ea typeface="IBM Plex Sans Bold"/>
                          <a:cs typeface="IBM Plex Sans Bold"/>
                          <a:sym typeface="IBM Plex Sans Bold"/>
                        </a:rPr>
                        <a:t>Educación:</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Licenciatura en curso.</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07861">
                <a:tc>
                  <a:txBody>
                    <a:bodyPr anchor="t" rtlCol="false"/>
                    <a:lstStyle/>
                    <a:p>
                      <a:pPr algn="l">
                        <a:lnSpc>
                          <a:spcPts val="2640"/>
                        </a:lnSpc>
                        <a:defRPr/>
                      </a:pPr>
                      <a:r>
                        <a:rPr lang="en-US" b="true" sz="2200">
                          <a:solidFill>
                            <a:srgbClr val="FFFFFF"/>
                          </a:solidFill>
                          <a:latin typeface="IBM Plex Sans Bold"/>
                          <a:ea typeface="IBM Plex Sans Bold"/>
                          <a:cs typeface="IBM Plex Sans Bold"/>
                          <a:sym typeface="IBM Plex Sans Bold"/>
                        </a:rPr>
                        <a:t>Experiencia en cómputo:</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Uso de plataformas digitales, aplicaciones móviles, videojuegos, manejo de información, aplicaciones office, fundamentos en programación.</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659394">
                <a:tc>
                  <a:txBody>
                    <a:bodyPr anchor="t" rtlCol="false"/>
                    <a:lstStyle/>
                    <a:p>
                      <a:pPr algn="l">
                        <a:lnSpc>
                          <a:spcPts val="2639"/>
                        </a:lnSpc>
                        <a:defRPr/>
                      </a:pPr>
                      <a:r>
                        <a:rPr lang="en-US" b="true" sz="2199">
                          <a:solidFill>
                            <a:srgbClr val="FFFFFF"/>
                          </a:solidFill>
                          <a:latin typeface="IBM Plex Sans Bold"/>
                          <a:ea typeface="IBM Plex Sans Bold"/>
                          <a:cs typeface="IBM Plex Sans Bold"/>
                          <a:sym typeface="IBM Plex Sans Bold"/>
                        </a:rPr>
                        <a:t>Tareas principales:</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400"/>
                        </a:lnSpc>
                        <a:defRPr/>
                      </a:pPr>
                      <a:r>
                        <a:rPr lang="en-US" sz="2000">
                          <a:solidFill>
                            <a:srgbClr val="FFFFFF"/>
                          </a:solidFill>
                          <a:latin typeface="IBM Plex Sans"/>
                          <a:ea typeface="IBM Plex Sans"/>
                          <a:cs typeface="IBM Plex Sans"/>
                          <a:sym typeface="IBM Plex Sans"/>
                        </a:rPr>
                        <a:t>Autentificación de usuario y consultas de información.</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26974">
                <a:tc>
                  <a:txBody>
                    <a:bodyPr anchor="t" rtlCol="false"/>
                    <a:lstStyle/>
                    <a:p>
                      <a:pPr algn="l">
                        <a:lnSpc>
                          <a:spcPts val="2639"/>
                        </a:lnSpc>
                        <a:defRPr/>
                      </a:pPr>
                      <a:r>
                        <a:rPr lang="en-US" b="true" sz="2199">
                          <a:solidFill>
                            <a:srgbClr val="FFFFFF"/>
                          </a:solidFill>
                          <a:latin typeface="IBM Plex Sans Bold"/>
                          <a:ea typeface="IBM Plex Sans Bold"/>
                          <a:cs typeface="IBM Plex Sans Bold"/>
                          <a:sym typeface="IBM Plex Sans Bold"/>
                        </a:rPr>
                        <a:t>Tareas secundarias:</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Arimo"/>
                          <a:ea typeface="Arimo"/>
                          <a:cs typeface="Arimo"/>
                          <a:sym typeface="Arimo"/>
                        </a:rPr>
                        <a:t>Validación de la información, lectura de notificaciones, consultar información adicional acerca de las clases y eventos impartidos.</a:t>
                      </a:r>
                      <a:endParaRPr lang="en-US" sz="1100"/>
                    </a:p>
                  </a:txBody>
                  <a:tcPr marL="91425" marR="91425" marT="91425" marB="914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DAGftRggG30</dc:identifier>
  <dcterms:modified xsi:type="dcterms:W3CDTF">2011-08-01T06:04:30Z</dcterms:modified>
  <cp:revision>1</cp:revision>
  <dc:title>Ent-0</dc:title>
</cp:coreProperties>
</file>