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5"/>
  </p:notesMasterIdLst>
  <p:handoutMasterIdLst>
    <p:handoutMasterId r:id="rId36"/>
  </p:handoutMasterIdLst>
  <p:sldIdLst>
    <p:sldId id="256" r:id="rId2"/>
    <p:sldId id="303" r:id="rId3"/>
    <p:sldId id="258" r:id="rId4"/>
    <p:sldId id="306" r:id="rId5"/>
    <p:sldId id="307" r:id="rId6"/>
    <p:sldId id="536" r:id="rId7"/>
    <p:sldId id="537" r:id="rId8"/>
    <p:sldId id="538" r:id="rId9"/>
    <p:sldId id="308" r:id="rId10"/>
    <p:sldId id="309" r:id="rId11"/>
    <p:sldId id="539" r:id="rId12"/>
    <p:sldId id="546" r:id="rId13"/>
    <p:sldId id="540" r:id="rId14"/>
    <p:sldId id="548" r:id="rId15"/>
    <p:sldId id="541" r:id="rId16"/>
    <p:sldId id="542" r:id="rId17"/>
    <p:sldId id="544" r:id="rId18"/>
    <p:sldId id="543" r:id="rId19"/>
    <p:sldId id="549" r:id="rId20"/>
    <p:sldId id="532" r:id="rId21"/>
    <p:sldId id="304" r:id="rId22"/>
    <p:sldId id="305" r:id="rId23"/>
    <p:sldId id="533" r:id="rId24"/>
    <p:sldId id="534" r:id="rId25"/>
    <p:sldId id="545" r:id="rId26"/>
    <p:sldId id="535" r:id="rId27"/>
    <p:sldId id="615" r:id="rId28"/>
    <p:sldId id="293" r:id="rId29"/>
    <p:sldId id="299" r:id="rId30"/>
    <p:sldId id="632" r:id="rId31"/>
    <p:sldId id="616" r:id="rId32"/>
    <p:sldId id="301" r:id="rId33"/>
    <p:sldId id="30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4EE8161-FF8B-483C-9186-8A45CA25480A}">
          <p14:sldIdLst>
            <p14:sldId id="256"/>
            <p14:sldId id="303"/>
            <p14:sldId id="258"/>
          </p14:sldIdLst>
        </p14:section>
        <p14:section name="Testing" id="{75503AD5-20B2-4AD2-A496-5B2C5A2687E0}">
          <p14:sldIdLst>
            <p14:sldId id="306"/>
            <p14:sldId id="307"/>
            <p14:sldId id="536"/>
            <p14:sldId id="537"/>
            <p14:sldId id="538"/>
          </p14:sldIdLst>
        </p14:section>
        <p14:section name="Playwright" id="{1F4DDBC4-3E54-4379-8E47-72335A968645}">
          <p14:sldIdLst>
            <p14:sldId id="308"/>
            <p14:sldId id="309"/>
            <p14:sldId id="539"/>
            <p14:sldId id="546"/>
            <p14:sldId id="540"/>
            <p14:sldId id="548"/>
            <p14:sldId id="541"/>
            <p14:sldId id="542"/>
            <p14:sldId id="544"/>
            <p14:sldId id="543"/>
            <p14:sldId id="549"/>
            <p14:sldId id="532"/>
          </p14:sldIdLst>
        </p14:section>
        <p14:section name="Separating Concerns" id="{78A26CBA-563B-4B86-9CBA-E9E31B723505}">
          <p14:sldIdLst>
            <p14:sldId id="304"/>
            <p14:sldId id="305"/>
            <p14:sldId id="533"/>
            <p14:sldId id="534"/>
            <p14:sldId id="545"/>
            <p14:sldId id="535"/>
            <p14:sldId id="615"/>
          </p14:sldIdLst>
        </p14:section>
        <p14:section name="Conclusion" id="{409A52E6-8C1A-49F9-8E1B-12D21801E28F}">
          <p14:sldIdLst>
            <p14:sldId id="293"/>
            <p14:sldId id="299"/>
            <p14:sldId id="632"/>
            <p14:sldId id="616"/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00B050"/>
    <a:srgbClr val="44A9F8"/>
    <a:srgbClr val="7030A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80" autoAdjust="0"/>
    <p:restoredTop sz="95238" autoAdjust="0"/>
  </p:normalViewPr>
  <p:slideViewPr>
    <p:cSldViewPr showGuides="1">
      <p:cViewPr varScale="1">
        <p:scale>
          <a:sx n="85" d="100"/>
          <a:sy n="85" d="100"/>
        </p:scale>
        <p:origin x="91" y="6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1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6.10.2022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0746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60659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533595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48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82322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9084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29305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1499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81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1321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6988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217976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701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2" r:id="rId8"/>
    <p:sldLayoutId id="2147483703" r:id="rId9"/>
    <p:sldLayoutId id="2147483704" r:id="rId10"/>
    <p:sldLayoutId id="2147483706" r:id="rId11"/>
    <p:sldLayoutId id="2147483707" r:id="rId12"/>
  </p:sldLayoutIdLs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wright.dev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wright.dev/docs/selectors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7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1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jpeg"/><Relationship Id="rId23" Type="http://schemas.openxmlformats.org/officeDocument/2006/relationships/image" Target="../media/image37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0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77401" y="6248400"/>
            <a:ext cx="1960417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09361"/>
            <a:ext cx="2950749" cy="363552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30314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Separation of Concerns. End-to-End Testing.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 and Testing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2044650-CF1F-4931-A106-6BFE74642A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4" r="16704"/>
          <a:stretch/>
        </p:blipFill>
        <p:spPr>
          <a:xfrm>
            <a:off x="1929937" y="2163926"/>
            <a:ext cx="1457373" cy="21352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C6AB48D6-E68A-40D3-B916-110821E82447}"/>
              </a:ext>
            </a:extLst>
          </p:cNvPr>
          <p:cNvGrpSpPr/>
          <p:nvPr/>
        </p:nvGrpSpPr>
        <p:grpSpPr>
          <a:xfrm>
            <a:off x="554182" y="2631436"/>
            <a:ext cx="2115000" cy="1922564"/>
            <a:chOff x="2766000" y="2711057"/>
            <a:chExt cx="1530000" cy="139079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5F0FD61-E66A-43F1-A3ED-545155E92737}"/>
                </a:ext>
              </a:extLst>
            </p:cNvPr>
            <p:cNvSpPr/>
            <p:nvPr/>
          </p:nvSpPr>
          <p:spPr bwMode="auto">
            <a:xfrm>
              <a:off x="2766000" y="3600498"/>
              <a:ext cx="495000" cy="495000"/>
            </a:xfrm>
            <a:prstGeom prst="ellipse">
              <a:avLst/>
            </a:prstGeom>
            <a:solidFill>
              <a:srgbClr val="44A9F8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8B6D9CC-960B-483A-901A-2BF53DDA26D6}"/>
                </a:ext>
              </a:extLst>
            </p:cNvPr>
            <p:cNvSpPr/>
            <p:nvPr/>
          </p:nvSpPr>
          <p:spPr bwMode="auto">
            <a:xfrm>
              <a:off x="3801000" y="3600498"/>
              <a:ext cx="495000" cy="495000"/>
            </a:xfrm>
            <a:prstGeom prst="ellipse">
              <a:avLst/>
            </a:prstGeom>
            <a:solidFill>
              <a:srgbClr val="7030A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3E3B235-C202-46CF-B436-0DB07565B262}"/>
                </a:ext>
              </a:extLst>
            </p:cNvPr>
            <p:cNvSpPr/>
            <p:nvPr/>
          </p:nvSpPr>
          <p:spPr bwMode="auto">
            <a:xfrm>
              <a:off x="3283500" y="2711057"/>
              <a:ext cx="495000" cy="495000"/>
            </a:xfrm>
            <a:prstGeom prst="ellipse">
              <a:avLst/>
            </a:prstGeom>
            <a:solidFill>
              <a:srgbClr val="00B05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1F421DDE-E701-4C3C-BD0B-A21A8895F4E0}"/>
                </a:ext>
              </a:extLst>
            </p:cNvPr>
            <p:cNvSpPr/>
            <p:nvPr/>
          </p:nvSpPr>
          <p:spPr bwMode="auto">
            <a:xfrm rot="16200000">
              <a:off x="3441001" y="3291491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D465E4AC-8F9E-46AF-9288-54F4FA3DB5E2}"/>
                </a:ext>
              </a:extLst>
            </p:cNvPr>
            <p:cNvSpPr/>
            <p:nvPr/>
          </p:nvSpPr>
          <p:spPr bwMode="auto">
            <a:xfrm rot="1800000">
              <a:off x="3600674" y="3561429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D3E9CC3B-B254-4F53-9C59-80E20F22EB6A}"/>
                </a:ext>
              </a:extLst>
            </p:cNvPr>
            <p:cNvSpPr/>
            <p:nvPr/>
          </p:nvSpPr>
          <p:spPr bwMode="auto">
            <a:xfrm rot="19800000" flipH="1">
              <a:off x="3277199" y="3561429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6C534EEC-F83E-45BE-B55B-34164183AC65}"/>
                </a:ext>
              </a:extLst>
            </p:cNvPr>
            <p:cNvCxnSpPr>
              <a:cxnSpLocks/>
              <a:stCxn id="2" idx="1"/>
              <a:endCxn id="14" idx="2"/>
            </p:cNvCxnSpPr>
            <p:nvPr/>
          </p:nvCxnSpPr>
          <p:spPr>
            <a:xfrm rot="5400000" flipH="1" flipV="1">
              <a:off x="2703779" y="3093269"/>
              <a:ext cx="714432" cy="445009"/>
            </a:xfrm>
            <a:prstGeom prst="curved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764CC18A-E8A4-45ED-BF02-15E76C73ED9C}"/>
                </a:ext>
              </a:extLst>
            </p:cNvPr>
            <p:cNvCxnSpPr>
              <a:cxnSpLocks/>
              <a:stCxn id="14" idx="6"/>
              <a:endCxn id="13" idx="7"/>
            </p:cNvCxnSpPr>
            <p:nvPr/>
          </p:nvCxnSpPr>
          <p:spPr>
            <a:xfrm>
              <a:off x="3778500" y="2958557"/>
              <a:ext cx="445009" cy="714432"/>
            </a:xfrm>
            <a:prstGeom prst="curved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DA2B49F7-A645-402A-92CA-9775006C13FB}"/>
                </a:ext>
              </a:extLst>
            </p:cNvPr>
            <p:cNvCxnSpPr>
              <a:cxnSpLocks/>
              <a:stCxn id="13" idx="4"/>
              <a:endCxn id="2" idx="4"/>
            </p:cNvCxnSpPr>
            <p:nvPr/>
          </p:nvCxnSpPr>
          <p:spPr>
            <a:xfrm rot="5400000">
              <a:off x="3531000" y="3577998"/>
              <a:ext cx="12700" cy="1035000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AFEDDC-1E15-4D2C-B348-0F98FF868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67195-B6BF-404F-8276-A6ECAEDC51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complete suite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web applications </a:t>
            </a:r>
            <a:r>
              <a:rPr lang="en-US" dirty="0"/>
              <a:t>in a real environment – the </a:t>
            </a:r>
            <a:r>
              <a:rPr lang="en-US" b="1" dirty="0">
                <a:solidFill>
                  <a:schemeClr val="bg1"/>
                </a:solidFill>
              </a:rPr>
              <a:t>web browser</a:t>
            </a:r>
          </a:p>
          <a:p>
            <a:pPr lvl="1"/>
            <a:r>
              <a:rPr lang="en-US" dirty="0"/>
              <a:t>Our application is executed inside a </a:t>
            </a:r>
            <a:r>
              <a:rPr lang="en-US" b="1" dirty="0">
                <a:solidFill>
                  <a:schemeClr val="bg1"/>
                </a:solidFill>
              </a:rPr>
              <a:t>"headless" browser</a:t>
            </a:r>
          </a:p>
          <a:p>
            <a:pPr lvl="1"/>
            <a:r>
              <a:rPr lang="en-US" dirty="0"/>
              <a:t>User </a:t>
            </a:r>
            <a:r>
              <a:rPr lang="en-US" b="1" dirty="0">
                <a:solidFill>
                  <a:schemeClr val="bg1"/>
                </a:solidFill>
              </a:rPr>
              <a:t>input is simulated</a:t>
            </a:r>
            <a:r>
              <a:rPr lang="en-US" dirty="0"/>
              <a:t>, and the result is </a:t>
            </a:r>
            <a:r>
              <a:rPr lang="en-US" b="1" dirty="0">
                <a:solidFill>
                  <a:schemeClr val="bg1"/>
                </a:solidFill>
              </a:rPr>
              <a:t>monitored</a:t>
            </a:r>
          </a:p>
          <a:p>
            <a:r>
              <a:rPr lang="en-US" dirty="0"/>
              <a:t>Compatible with </a:t>
            </a:r>
            <a:r>
              <a:rPr lang="en-US" b="1" dirty="0">
                <a:solidFill>
                  <a:schemeClr val="bg1"/>
                </a:solidFill>
              </a:rPr>
              <a:t>Chromium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Firefox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</a:rPr>
              <a:t>WebKit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Available in </a:t>
            </a:r>
            <a:r>
              <a:rPr lang="en-US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TypeScript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Python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C#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Java</a:t>
            </a:r>
          </a:p>
          <a:p>
            <a:pPr>
              <a:spcBef>
                <a:spcPts val="3600"/>
              </a:spcBef>
            </a:pPr>
            <a:r>
              <a:rPr lang="en-US" dirty="0"/>
              <a:t>Home page: </a:t>
            </a:r>
            <a:r>
              <a:rPr lang="en-US" dirty="0">
                <a:hlinkClick r:id="rId2"/>
              </a:rPr>
              <a:t>https://playwright.dev/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5CAC51-02CC-4ED2-9649-25BB2C40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Playwright?</a:t>
            </a:r>
          </a:p>
        </p:txBody>
      </p:sp>
    </p:spTree>
    <p:extLst>
      <p:ext uri="{BB962C8B-B14F-4D97-AF65-F5344CB8AC3E}">
        <p14:creationId xmlns:p14="http://schemas.microsoft.com/office/powerpoint/2010/main" val="41103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AFEDDC-1E15-4D2C-B348-0F98FF868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67195-B6BF-404F-8276-A6ECAEDC51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Install via </a:t>
            </a:r>
            <a:r>
              <a:rPr lang="en-US" b="1" dirty="0">
                <a:solidFill>
                  <a:schemeClr val="bg1"/>
                </a:solidFill>
              </a:rPr>
              <a:t>NPM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Chromium</a:t>
            </a:r>
            <a:r>
              <a:rPr lang="en-US" dirty="0"/>
              <a:t> support:</a:t>
            </a:r>
          </a:p>
          <a:p>
            <a:pPr lvl="1">
              <a:spcBef>
                <a:spcPts val="6000"/>
              </a:spcBef>
            </a:pPr>
            <a:r>
              <a:rPr lang="en-US" b="1" dirty="0"/>
              <a:t>Note</a:t>
            </a:r>
            <a:r>
              <a:rPr lang="en-US" dirty="0"/>
              <a:t>: this will download </a:t>
            </a:r>
            <a:r>
              <a:rPr lang="en-US" b="1" dirty="0">
                <a:solidFill>
                  <a:schemeClr val="bg1"/>
                </a:solidFill>
              </a:rPr>
              <a:t>browser binaries </a:t>
            </a:r>
            <a:r>
              <a:rPr lang="en-US" dirty="0"/>
              <a:t>(</a:t>
            </a:r>
            <a:r>
              <a:rPr lang="en-US" b="1" dirty="0"/>
              <a:t>~200 MB</a:t>
            </a:r>
            <a:r>
              <a:rPr lang="en-US" dirty="0"/>
              <a:t>)</a:t>
            </a:r>
          </a:p>
          <a:p>
            <a:r>
              <a:rPr lang="en-US" dirty="0"/>
              <a:t>Normal operation involves the following setup: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5CAC51-02CC-4ED2-9649-25BB2C40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Environment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0B9F23E5-367C-496A-9EC6-82512801557C}"/>
              </a:ext>
            </a:extLst>
          </p:cNvPr>
          <p:cNvSpPr txBox="1"/>
          <p:nvPr/>
        </p:nvSpPr>
        <p:spPr>
          <a:xfrm>
            <a:off x="1281000" y="1854000"/>
            <a:ext cx="96300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800" b="1" noProof="1">
                <a:latin typeface="Consolas" panose="020B0609020204030204" pitchFamily="49" charset="0"/>
              </a:rPr>
              <a:t>npm install --save-dev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playwright-chromium</a:t>
            </a:r>
            <a:r>
              <a:rPr lang="en-US" sz="2800" b="1" noProof="1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3695D1-5248-4B5B-825C-73EFBAA17EE5}"/>
              </a:ext>
            </a:extLst>
          </p:cNvPr>
          <p:cNvSpPr/>
          <p:nvPr/>
        </p:nvSpPr>
        <p:spPr bwMode="auto">
          <a:xfrm>
            <a:off x="1235623" y="4157771"/>
            <a:ext cx="2340000" cy="792882"/>
          </a:xfrm>
          <a:prstGeom prst="rect">
            <a:avLst/>
          </a:prstGeom>
          <a:solidFill>
            <a:schemeClr val="accent3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Server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ED8BE0-81E7-4944-9CA2-35EDD769D155}"/>
              </a:ext>
            </a:extLst>
          </p:cNvPr>
          <p:cNvSpPr/>
          <p:nvPr/>
        </p:nvSpPr>
        <p:spPr bwMode="auto">
          <a:xfrm>
            <a:off x="1235623" y="5508016"/>
            <a:ext cx="2340000" cy="792882"/>
          </a:xfrm>
          <a:prstGeom prst="rect">
            <a:avLst/>
          </a:prstGeom>
          <a:solidFill>
            <a:schemeClr val="accent4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 Service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0BEC8C-C0B9-475A-985E-2CDC18CD4605}"/>
              </a:ext>
            </a:extLst>
          </p:cNvPr>
          <p:cNvSpPr/>
          <p:nvPr/>
        </p:nvSpPr>
        <p:spPr bwMode="auto">
          <a:xfrm>
            <a:off x="5227686" y="4157771"/>
            <a:ext cx="5728692" cy="2143126"/>
          </a:xfrm>
          <a:prstGeom prst="rect">
            <a:avLst/>
          </a:prstGeom>
          <a:solidFill>
            <a:srgbClr val="234465">
              <a:alpha val="50196"/>
            </a:srgbClr>
          </a:solidFill>
          <a:ln w="57150">
            <a:solidFill>
              <a:schemeClr val="tx1">
                <a:lumMod val="75000"/>
                <a:alpha val="8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Playwright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17C978-B5BC-4C2B-84AA-385DE36F2E6D}"/>
              </a:ext>
            </a:extLst>
          </p:cNvPr>
          <p:cNvSpPr/>
          <p:nvPr/>
        </p:nvSpPr>
        <p:spPr bwMode="auto">
          <a:xfrm>
            <a:off x="8648411" y="5178411"/>
            <a:ext cx="2023491" cy="461665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B57B32-32F4-45F4-A3A8-B01DCE4CE5CD}"/>
              </a:ext>
            </a:extLst>
          </p:cNvPr>
          <p:cNvSpPr/>
          <p:nvPr/>
        </p:nvSpPr>
        <p:spPr bwMode="auto">
          <a:xfrm>
            <a:off x="5512162" y="4815715"/>
            <a:ext cx="2340000" cy="118705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4FC55-AF16-44F3-BA1D-DEE2B62991C4}"/>
              </a:ext>
            </a:extLst>
          </p:cNvPr>
          <p:cNvSpPr/>
          <p:nvPr/>
        </p:nvSpPr>
        <p:spPr bwMode="auto">
          <a:xfrm>
            <a:off x="5670416" y="5409243"/>
            <a:ext cx="2023491" cy="461665"/>
          </a:xfrm>
          <a:prstGeom prst="rect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App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50DCF00-0756-4DA2-9664-6F705DF39F64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rot="10800000">
            <a:off x="3575624" y="4554213"/>
            <a:ext cx="1936539" cy="855031"/>
          </a:xfrm>
          <a:prstGeom prst="bentConnector3">
            <a:avLst>
              <a:gd name="adj1" fmla="val 6683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5">
            <a:extLst>
              <a:ext uri="{FF2B5EF4-FFF2-40B4-BE49-F238E27FC236}">
                <a16:creationId xmlns:a16="http://schemas.microsoft.com/office/drawing/2014/main" id="{C7936CE1-B016-4FC7-84D2-8D558B5A53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4350323" y="3969000"/>
            <a:ext cx="544925" cy="669560"/>
          </a:xfrm>
          <a:prstGeom prst="rect">
            <a:avLst/>
          </a:prstGeom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EA343EE-EA93-420F-8A67-78FCBC5C43B5}"/>
              </a:ext>
            </a:extLst>
          </p:cNvPr>
          <p:cNvCxnSpPr>
            <a:cxnSpLocks/>
            <a:stCxn id="13" idx="1"/>
            <a:endCxn id="11" idx="3"/>
          </p:cNvCxnSpPr>
          <p:nvPr/>
        </p:nvCxnSpPr>
        <p:spPr>
          <a:xfrm rot="10800000" flipV="1">
            <a:off x="3575624" y="5409243"/>
            <a:ext cx="1936539" cy="495214"/>
          </a:xfrm>
          <a:prstGeom prst="bentConnector3">
            <a:avLst>
              <a:gd name="adj1" fmla="val 6683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8BB86ED8-C95A-4385-A36D-371EF8BC79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000" y="5715898"/>
            <a:ext cx="743569" cy="743569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459C2E-1347-43B6-8BD0-87D5F9A3AAD3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7852162" y="5409243"/>
            <a:ext cx="796249" cy="1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75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56A721-2616-48B2-A598-950438F27A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2E552-0EA6-4C39-80EE-73C1458223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b="1" dirty="0">
                <a:solidFill>
                  <a:schemeClr val="bg1"/>
                </a:solidFill>
              </a:rPr>
              <a:t>test.js</a:t>
            </a:r>
            <a:r>
              <a:rPr lang="en-US" dirty="0"/>
              <a:t> and enter the following code:</a:t>
            </a:r>
          </a:p>
          <a:p>
            <a:pPr>
              <a:spcBef>
                <a:spcPts val="240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Execute</a:t>
            </a:r>
            <a:r>
              <a:rPr lang="en-US" dirty="0"/>
              <a:t> via Node.js: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46F2DD-CCFD-4A9D-A981-0E2B8CBC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Test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E02FD061-0D86-48B5-8EF2-F9601756C57A}"/>
              </a:ext>
            </a:extLst>
          </p:cNvPr>
          <p:cNvSpPr txBox="1"/>
          <p:nvPr/>
        </p:nvSpPr>
        <p:spPr>
          <a:xfrm>
            <a:off x="1281000" y="1899000"/>
            <a:ext cx="9630000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latin typeface="Consolas" panose="020B0609020204030204" pitchFamily="49" charset="0"/>
              </a:rPr>
              <a:t>const {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chromium</a:t>
            </a:r>
            <a:r>
              <a:rPr lang="en-US" sz="2000" b="1" noProof="1">
                <a:latin typeface="Consolas" panose="020B0609020204030204" pitchFamily="49" charset="0"/>
              </a:rPr>
              <a:t> } = require('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playwright-chromium</a:t>
            </a:r>
            <a:r>
              <a:rPr lang="en-US" sz="2000" b="1" noProof="1">
                <a:latin typeface="Consolas" panose="020B0609020204030204" pitchFamily="49" charset="0"/>
              </a:rPr>
              <a:t>');</a:t>
            </a:r>
          </a:p>
          <a:p>
            <a:pPr>
              <a:spcBef>
                <a:spcPts val="1200"/>
              </a:spcBef>
            </a:pPr>
            <a:r>
              <a:rPr lang="en-US" sz="2000" b="1" noProof="1">
                <a:latin typeface="Consolas" panose="020B0609020204030204" pitchFamily="49" charset="0"/>
              </a:rPr>
              <a:t>(async () =&gt; {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const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 =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chromium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launch</a:t>
            </a:r>
            <a:r>
              <a:rPr lang="en-US" sz="20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const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 =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newPage</a:t>
            </a:r>
            <a:r>
              <a:rPr lang="en-US" sz="20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goto</a:t>
            </a:r>
            <a:r>
              <a:rPr lang="en-US" sz="2000" b="1" noProof="1">
                <a:latin typeface="Consolas" panose="020B0609020204030204" pitchFamily="49" charset="0"/>
              </a:rPr>
              <a:t>('https://google.com/');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screenshot</a:t>
            </a:r>
            <a:r>
              <a:rPr lang="en-US" sz="2000" b="1" noProof="1">
                <a:latin typeface="Consolas" panose="020B0609020204030204" pitchFamily="49" charset="0"/>
              </a:rPr>
              <a:t>({ path: `example.png` });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close</a:t>
            </a:r>
            <a:r>
              <a:rPr lang="en-US" sz="20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})();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6951AC9B-46C9-4986-A278-5D5579076646}"/>
              </a:ext>
            </a:extLst>
          </p:cNvPr>
          <p:cNvSpPr txBox="1"/>
          <p:nvPr/>
        </p:nvSpPr>
        <p:spPr>
          <a:xfrm>
            <a:off x="1281000" y="5589000"/>
            <a:ext cx="96300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800" b="1" noProof="1">
                <a:latin typeface="Consolas" panose="020B0609020204030204" pitchFamily="49" charset="0"/>
              </a:rPr>
              <a:t>node test.js</a:t>
            </a:r>
          </a:p>
        </p:txBody>
      </p:sp>
    </p:spTree>
    <p:extLst>
      <p:ext uri="{BB962C8B-B14F-4D97-AF65-F5344CB8AC3E}">
        <p14:creationId xmlns:p14="http://schemas.microsoft.com/office/powerpoint/2010/main" val="161006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Combine with a </a:t>
            </a:r>
            <a:r>
              <a:rPr lang="en-US" b="1" dirty="0">
                <a:solidFill>
                  <a:schemeClr val="bg1"/>
                </a:solidFill>
              </a:rPr>
              <a:t>test-running framework </a:t>
            </a:r>
            <a:r>
              <a:rPr lang="en-US" dirty="0"/>
              <a:t>(e.g., Mocha and Chai)</a:t>
            </a:r>
          </a:p>
          <a:p>
            <a:pPr>
              <a:spcBef>
                <a:spcPts val="27600"/>
              </a:spcBef>
            </a:pPr>
            <a:r>
              <a:rPr lang="en-US" b="1" dirty="0"/>
              <a:t>Note</a:t>
            </a:r>
            <a:r>
              <a:rPr lang="en-US" dirty="0"/>
              <a:t>: make sure both the </a:t>
            </a:r>
            <a:r>
              <a:rPr lang="en-US" b="1" dirty="0">
                <a:solidFill>
                  <a:schemeClr val="bg1"/>
                </a:solidFill>
              </a:rPr>
              <a:t>REST service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web server </a:t>
            </a:r>
            <a:r>
              <a:rPr lang="en-US" dirty="0"/>
              <a:t>are running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executing tests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Setup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C0C91A89-953E-47F8-A1FB-FBC052CA2E1D}"/>
              </a:ext>
            </a:extLst>
          </p:cNvPr>
          <p:cNvSpPr txBox="1"/>
          <p:nvPr/>
        </p:nvSpPr>
        <p:spPr>
          <a:xfrm>
            <a:off x="651000" y="1944000"/>
            <a:ext cx="10620000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latin typeface="Consolas" panose="020B0609020204030204" pitchFamily="49" charset="0"/>
              </a:rPr>
              <a:t>const { chromium } = require('playwright-chromium');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const { expect } = require('chai');</a:t>
            </a:r>
          </a:p>
          <a:p>
            <a:pPr>
              <a:spcBef>
                <a:spcPts val="1200"/>
              </a:spcBef>
            </a:pPr>
            <a:r>
              <a:rPr lang="en-US" sz="2000" b="1" noProof="1">
                <a:latin typeface="Consolas" panose="020B0609020204030204" pitchFamily="49" charset="0"/>
              </a:rPr>
              <a:t>let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,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; </a:t>
            </a: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Declare reusable variables</a:t>
            </a:r>
          </a:p>
          <a:p>
            <a:pPr>
              <a:spcBef>
                <a:spcPts val="1200"/>
              </a:spcBef>
            </a:pPr>
            <a:r>
              <a:rPr lang="en-US" sz="2000" b="1" noProof="1">
                <a:latin typeface="Consolas" panose="020B0609020204030204" pitchFamily="49" charset="0"/>
              </a:rPr>
              <a:t>describe('E2E tests', function() {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before</a:t>
            </a:r>
            <a:r>
              <a:rPr lang="en-US" sz="2000" b="1" noProof="1">
                <a:latin typeface="Consolas" panose="020B0609020204030204" pitchFamily="49" charset="0"/>
              </a:rPr>
              <a:t>(async () =&gt; {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 = await chromium.launch(); });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after</a:t>
            </a:r>
            <a:r>
              <a:rPr lang="en-US" sz="2000" b="1" noProof="1">
                <a:latin typeface="Consolas" panose="020B0609020204030204" pitchFamily="49" charset="0"/>
              </a:rPr>
              <a:t>(async () =&gt; {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.close(); });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beforeEach</a:t>
            </a:r>
            <a:r>
              <a:rPr lang="en-US" sz="2000" b="1" noProof="1">
                <a:latin typeface="Consolas" panose="020B0609020204030204" pitchFamily="49" charset="0"/>
              </a:rPr>
              <a:t>(async () =&gt; {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 =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.newPage(); });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afterEach</a:t>
            </a:r>
            <a:r>
              <a:rPr lang="en-US" sz="2000" b="1" noProof="1">
                <a:latin typeface="Consolas" panose="020B0609020204030204" pitchFamily="49" charset="0"/>
              </a:rPr>
              <a:t>(async () =&gt; {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.close(); }); 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90851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Direct </a:t>
            </a:r>
            <a:r>
              <a:rPr lang="en-US" b="1" dirty="0">
                <a:solidFill>
                  <a:schemeClr val="bg1"/>
                </a:solidFill>
              </a:rPr>
              <a:t>navigation</a:t>
            </a:r>
            <a:r>
              <a:rPr lang="en-US" dirty="0"/>
              <a:t> – same as entering the URL in the </a:t>
            </a:r>
            <a:r>
              <a:rPr lang="en-US" b="1" dirty="0">
                <a:solidFill>
                  <a:schemeClr val="bg1"/>
                </a:solidFill>
              </a:rPr>
              <a:t>address-bar</a:t>
            </a:r>
          </a:p>
          <a:p>
            <a:pPr>
              <a:spcBef>
                <a:spcPts val="16800"/>
              </a:spcBef>
            </a:pPr>
            <a:r>
              <a:rPr lang="en-US" dirty="0"/>
              <a:t>Visiting via clicking on links (&lt;a&gt;-tags)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Loading Static Page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C0C91A89-953E-47F8-A1FB-FBC052CA2E1D}"/>
              </a:ext>
            </a:extLst>
          </p:cNvPr>
          <p:cNvSpPr txBox="1"/>
          <p:nvPr/>
        </p:nvSpPr>
        <p:spPr>
          <a:xfrm>
            <a:off x="651000" y="1809000"/>
            <a:ext cx="963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it('loads static page', function()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await page.goto('http://localhost:3000/');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await page.screenshot({ path: `index.png` });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await browser.close();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4A75C568-FD23-421C-92EE-2F1434395474}"/>
              </a:ext>
            </a:extLst>
          </p:cNvPr>
          <p:cNvSpPr txBox="1"/>
          <p:nvPr/>
        </p:nvSpPr>
        <p:spPr>
          <a:xfrm>
            <a:off x="651000" y="4658563"/>
            <a:ext cx="963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await page.click('a[href="/register"]');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waitForNavigation</a:t>
            </a:r>
            <a:r>
              <a:rPr lang="en-US" sz="24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waitForLoadState</a:t>
            </a:r>
            <a:r>
              <a:rPr lang="en-US" sz="24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Perform operations on new page</a:t>
            </a:r>
          </a:p>
        </p:txBody>
      </p:sp>
    </p:spTree>
    <p:extLst>
      <p:ext uri="{BB962C8B-B14F-4D97-AF65-F5344CB8AC3E}">
        <p14:creationId xmlns:p14="http://schemas.microsoft.com/office/powerpoint/2010/main" val="61942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8400"/>
              </a:spcBef>
            </a:pPr>
            <a:r>
              <a:rPr lang="en-US" dirty="0"/>
              <a:t>CSS Selectors:</a:t>
            </a:r>
          </a:p>
          <a:p>
            <a:pPr>
              <a:spcBef>
                <a:spcPts val="10200"/>
              </a:spcBef>
            </a:pPr>
            <a:r>
              <a:rPr lang="en-US" dirty="0"/>
              <a:t>Find element by </a:t>
            </a:r>
            <a:r>
              <a:rPr lang="en-US" b="1" dirty="0">
                <a:solidFill>
                  <a:schemeClr val="bg1"/>
                </a:solidFill>
              </a:rPr>
              <a:t>text content</a:t>
            </a:r>
            <a:r>
              <a:rPr lang="en-US" dirty="0"/>
              <a:t>:</a:t>
            </a:r>
          </a:p>
          <a:p>
            <a:pPr>
              <a:spcBef>
                <a:spcPts val="16800"/>
              </a:spcBef>
            </a:pPr>
            <a:r>
              <a:rPr lang="en-US" dirty="0"/>
              <a:t>Advanced usage: </a:t>
            </a:r>
            <a:r>
              <a:rPr lang="en-US" dirty="0">
                <a:hlinkClick r:id="rId2"/>
              </a:rPr>
              <a:t>https://playwright.dev/docs/selectors</a:t>
            </a:r>
            <a:endParaRPr lang="en-US" dirty="0"/>
          </a:p>
          <a:p>
            <a:pPr marL="0" indent="0">
              <a:spcBef>
                <a:spcPts val="16800"/>
              </a:spcBef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Finding Elements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9948EE9-3101-4BB3-ACC1-7CB4665793FA}"/>
              </a:ext>
            </a:extLst>
          </p:cNvPr>
          <p:cNvSpPr txBox="1"/>
          <p:nvPr/>
        </p:nvSpPr>
        <p:spPr>
          <a:xfrm>
            <a:off x="651000" y="3807664"/>
            <a:ext cx="10620000" cy="19262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Case-insensitive, partial matches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page.click('text=Log in');</a:t>
            </a:r>
          </a:p>
          <a:p>
            <a:pPr>
              <a:spcBef>
                <a:spcPts val="1800"/>
              </a:spcBef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Case-sensitive, full match only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page.click('text="Log in"');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EC4C1D49-2976-4E3E-94E8-3376848F7D9A}"/>
              </a:ext>
            </a:extLst>
          </p:cNvPr>
          <p:cNvSpPr txBox="1"/>
          <p:nvPr/>
        </p:nvSpPr>
        <p:spPr>
          <a:xfrm>
            <a:off x="651000" y="1862731"/>
            <a:ext cx="10620000" cy="11876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page.click('button');               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Basic slector</a:t>
            </a:r>
          </a:p>
          <a:p>
            <a:pPr>
              <a:spcBef>
                <a:spcPts val="18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await page.click('article:has(div.promo)');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Content-based </a:t>
            </a:r>
          </a:p>
        </p:txBody>
      </p:sp>
    </p:spTree>
    <p:extLst>
      <p:ext uri="{BB962C8B-B14F-4D97-AF65-F5344CB8AC3E}">
        <p14:creationId xmlns:p14="http://schemas.microsoft.com/office/powerpoint/2010/main" val="8323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text content:</a:t>
            </a:r>
          </a:p>
          <a:p>
            <a:pPr>
              <a:spcBef>
                <a:spcPts val="5400"/>
              </a:spcBef>
            </a:pPr>
            <a:r>
              <a:rPr lang="en-US" dirty="0"/>
              <a:t>Attribute value:</a:t>
            </a:r>
          </a:p>
          <a:p>
            <a:pPr>
              <a:spcBef>
                <a:spcPts val="5400"/>
              </a:spcBef>
            </a:pPr>
            <a:r>
              <a:rPr lang="en-US" dirty="0"/>
              <a:t>Checkbox state:</a:t>
            </a:r>
          </a:p>
          <a:p>
            <a:pPr>
              <a:spcBef>
                <a:spcPts val="5400"/>
              </a:spcBef>
            </a:pPr>
            <a:r>
              <a:rPr lang="en-US" dirty="0"/>
              <a:t>Visibility: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Verifying Content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748000CA-B5D7-48A0-A6CA-61885804F351}"/>
              </a:ext>
            </a:extLst>
          </p:cNvPr>
          <p:cNvSpPr txBox="1"/>
          <p:nvPr/>
        </p:nvSpPr>
        <p:spPr>
          <a:xfrm>
            <a:off x="651000" y="1854000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content = 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01370F82-0911-4BAA-8893-F900931CF838}"/>
              </a:ext>
            </a:extLst>
          </p:cNvPr>
          <p:cNvSpPr txBox="1"/>
          <p:nvPr/>
        </p:nvSpPr>
        <p:spPr>
          <a:xfrm>
            <a:off x="651000" y="3159000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val = 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getAttribute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attrName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D575C264-3FF9-45D9-BFC7-79CC71F846BE}"/>
              </a:ext>
            </a:extLst>
          </p:cNvPr>
          <p:cNvSpPr txBox="1"/>
          <p:nvPr/>
        </p:nvSpPr>
        <p:spPr>
          <a:xfrm>
            <a:off x="651000" y="4464000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checked = 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isChecked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955647F2-34B4-46BC-BF80-6D1E0C6C5A00}"/>
              </a:ext>
            </a:extLst>
          </p:cNvPr>
          <p:cNvSpPr txBox="1"/>
          <p:nvPr/>
        </p:nvSpPr>
        <p:spPr>
          <a:xfrm>
            <a:off x="651000" y="5769000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fr-FR" sz="2400" b="1" noProof="1">
                <a:latin typeface="Consolas" panose="020B0609020204030204" pitchFamily="49" charset="0"/>
              </a:rPr>
              <a:t>const visible = await page.</a:t>
            </a:r>
            <a:r>
              <a:rPr lang="fr-FR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isVisible</a:t>
            </a:r>
            <a:r>
              <a:rPr lang="fr-FR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fr-FR" sz="2400" b="1" noProof="1">
                <a:latin typeface="Consolas" panose="020B0609020204030204" pitchFamily="49" charset="0"/>
              </a:rPr>
              <a:t>);</a:t>
            </a:r>
            <a:endParaRPr lang="en-US" sz="24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37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Text input:</a:t>
            </a:r>
          </a:p>
          <a:p>
            <a:pPr>
              <a:spcBef>
                <a:spcPts val="10800"/>
              </a:spcBef>
            </a:pPr>
            <a:r>
              <a:rPr lang="en-US" dirty="0"/>
              <a:t>Checkboxes and radio buttons:</a:t>
            </a:r>
          </a:p>
          <a:p>
            <a:pPr>
              <a:spcBef>
                <a:spcPts val="7200"/>
              </a:spcBef>
            </a:pPr>
            <a:r>
              <a:rPr lang="en-US" dirty="0"/>
              <a:t>Select options (single and multiple values):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Form Input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3F64BAA7-6A09-489C-95BF-39BC6BD7B3D6}"/>
              </a:ext>
            </a:extLst>
          </p:cNvPr>
          <p:cNvSpPr txBox="1"/>
          <p:nvPr/>
        </p:nvSpPr>
        <p:spPr>
          <a:xfrm>
            <a:off x="651000" y="1832895"/>
            <a:ext cx="1062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fill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'Peter');          // Text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fill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'2020-02-02');     // Date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fill</a:t>
            </a:r>
            <a:r>
              <a:rPr lang="en-US" sz="2400" b="1" noProof="1">
                <a:latin typeface="Consolas" panose="020B0609020204030204" pitchFamily="49" charset="0"/>
              </a:rPr>
              <a:t>('text=First Name', 'Peter'); // Via label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81AACC21-F891-47F5-AB94-7E076FF523D4}"/>
              </a:ext>
            </a:extLst>
          </p:cNvPr>
          <p:cNvSpPr txBox="1"/>
          <p:nvPr/>
        </p:nvSpPr>
        <p:spPr>
          <a:xfrm>
            <a:off x="651000" y="3777227"/>
            <a:ext cx="1062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check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uncheck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625D2925-FEAD-43D7-8C7F-16C85BD87CEC}"/>
              </a:ext>
            </a:extLst>
          </p:cNvPr>
          <p:cNvSpPr txBox="1"/>
          <p:nvPr/>
        </p:nvSpPr>
        <p:spPr>
          <a:xfrm>
            <a:off x="651000" y="5352227"/>
            <a:ext cx="1062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selectOption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'blue');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selectOption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['red', 'greeb', 'blue']);</a:t>
            </a:r>
          </a:p>
        </p:txBody>
      </p:sp>
    </p:spTree>
    <p:extLst>
      <p:ext uri="{BB962C8B-B14F-4D97-AF65-F5344CB8AC3E}">
        <p14:creationId xmlns:p14="http://schemas.microsoft.com/office/powerpoint/2010/main" val="205081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Submit form and wait for response:</a:t>
            </a:r>
          </a:p>
          <a:p>
            <a:pPr>
              <a:spcBef>
                <a:spcPts val="13200"/>
              </a:spcBef>
            </a:pPr>
            <a:r>
              <a:rPr lang="en-US" dirty="0"/>
              <a:t>Request matching can be done with predicate:</a:t>
            </a:r>
          </a:p>
          <a:p>
            <a:pPr>
              <a:spcBef>
                <a:spcPts val="7800"/>
              </a:spcBef>
            </a:pPr>
            <a:r>
              <a:rPr lang="en-US" dirty="0"/>
              <a:t>Obtain request body (to validate sent values):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Request Handling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491F5B74-7C7A-4A67-BAA1-B9CDBB5A292B}"/>
              </a:ext>
            </a:extLst>
          </p:cNvPr>
          <p:cNvSpPr txBox="1"/>
          <p:nvPr/>
        </p:nvSpPr>
        <p:spPr>
          <a:xfrm>
            <a:off x="651000" y="1764000"/>
            <a:ext cx="1062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[response] = await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Promise.all([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waitForResponse</a:t>
            </a:r>
            <a:r>
              <a:rPr lang="en-US" sz="2400" b="1" noProof="1">
                <a:latin typeface="Consolas" panose="020B0609020204030204" pitchFamily="49" charset="0"/>
              </a:rPr>
              <a:t>('**/api/data'),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click</a:t>
            </a:r>
            <a:r>
              <a:rPr lang="en-US" sz="2400" b="1" noProof="1">
                <a:latin typeface="Consolas" panose="020B0609020204030204" pitchFamily="49" charset="0"/>
              </a:rPr>
              <a:t>('input[type="submit"]'),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]);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D8AD0C08-7B9D-4BBA-8250-DFA665DE762B}"/>
              </a:ext>
            </a:extLst>
          </p:cNvPr>
          <p:cNvSpPr txBox="1"/>
          <p:nvPr/>
        </p:nvSpPr>
        <p:spPr>
          <a:xfrm>
            <a:off x="651000" y="4104000"/>
            <a:ext cx="1062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page.waitForResponse(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response =&gt; response.url().includes(token)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232F390B-2EC4-4C12-B209-86FCFA1ED5F2}"/>
              </a:ext>
            </a:extLst>
          </p:cNvPr>
          <p:cNvSpPr txBox="1"/>
          <p:nvPr/>
        </p:nvSpPr>
        <p:spPr>
          <a:xfrm>
            <a:off x="651000" y="5721559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postData = JSON.parse(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response.request().postData()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368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Setup request interception can return mock data:</a:t>
            </a:r>
          </a:p>
          <a:p>
            <a:pPr lvl="1">
              <a:spcBef>
                <a:spcPts val="14400"/>
              </a:spcBef>
            </a:pPr>
            <a:r>
              <a:rPr lang="en-US" dirty="0"/>
              <a:t>Note: this must be configured before the form is submitted</a:t>
            </a:r>
          </a:p>
          <a:p>
            <a:r>
              <a:rPr lang="en-US" dirty="0"/>
              <a:t>Abort requests (to prevent external calls or resource loading):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Response Mocking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491F5B74-7C7A-4A67-BAA1-B9CDBB5A292B}"/>
              </a:ext>
            </a:extLst>
          </p:cNvPr>
          <p:cNvSpPr txBox="1"/>
          <p:nvPr/>
        </p:nvSpPr>
        <p:spPr>
          <a:xfrm>
            <a:off x="651000" y="1854000"/>
            <a:ext cx="1062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route</a:t>
            </a:r>
            <a:r>
              <a:rPr lang="en-US" sz="2400" b="1" noProof="1">
                <a:latin typeface="Consolas" panose="020B0609020204030204" pitchFamily="49" charset="0"/>
              </a:rPr>
              <a:t>('**/api/data', route =&gt; route.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fulfill</a:t>
            </a:r>
            <a:r>
              <a:rPr lang="en-US" sz="2400" b="1" noProof="1">
                <a:latin typeface="Consolas" panose="020B0609020204030204" pitchFamily="49" charset="0"/>
              </a:rPr>
              <a:t>({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status: 200,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body: testData,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}));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11FF8D5E-6F6A-4827-9004-1BC026BE727D}"/>
              </a:ext>
            </a:extLst>
          </p:cNvPr>
          <p:cNvSpPr txBox="1"/>
          <p:nvPr/>
        </p:nvSpPr>
        <p:spPr>
          <a:xfrm>
            <a:off x="651000" y="5183488"/>
            <a:ext cx="1062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route</a:t>
            </a:r>
            <a:r>
              <a:rPr lang="en-US" sz="2400" b="1" noProof="1">
                <a:latin typeface="Consolas" panose="020B0609020204030204" pitchFamily="49" charset="0"/>
              </a:rPr>
              <a:t>('**/*.{png,jpg,jpeg}',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        route =&gt; route.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abort</a:t>
            </a:r>
            <a:r>
              <a:rPr lang="en-US" sz="2400" b="1" noProof="1"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29371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Testing</a:t>
            </a:r>
          </a:p>
          <a:p>
            <a:r>
              <a:rPr lang="en-US" dirty="0"/>
              <a:t>Testing with Playwright</a:t>
            </a:r>
          </a:p>
          <a:p>
            <a:r>
              <a:rPr lang="en-US" dirty="0"/>
              <a:t>Architecture and Separating Concerns</a:t>
            </a:r>
          </a:p>
          <a:p>
            <a:r>
              <a:rPr lang="en-US" dirty="0"/>
              <a:t>Live Demo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Applied TDD with Playwright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609956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72963779-188E-4363-9CBF-4A00ADCF4EE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Writing Easy to Maintain Code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F2A74E-C5AC-4447-AA69-B18334B0A49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Separating Concerns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266BD3-E534-487E-8C52-2FE9089A2E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3812CDD-5034-4C18-A9B4-2D770CA2ED9C}"/>
              </a:ext>
            </a:extLst>
          </p:cNvPr>
          <p:cNvGrpSpPr/>
          <p:nvPr/>
        </p:nvGrpSpPr>
        <p:grpSpPr>
          <a:xfrm>
            <a:off x="5038500" y="1506436"/>
            <a:ext cx="2115000" cy="1922564"/>
            <a:chOff x="2766000" y="2711057"/>
            <a:chExt cx="1530000" cy="139079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3ED221E-EF14-473D-A928-E854EBDB9BC0}"/>
                </a:ext>
              </a:extLst>
            </p:cNvPr>
            <p:cNvSpPr/>
            <p:nvPr/>
          </p:nvSpPr>
          <p:spPr bwMode="auto">
            <a:xfrm>
              <a:off x="2766000" y="3600498"/>
              <a:ext cx="495000" cy="495000"/>
            </a:xfrm>
            <a:prstGeom prst="ellipse">
              <a:avLst/>
            </a:prstGeom>
            <a:solidFill>
              <a:srgbClr val="44A9F8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5853A93-D284-4277-B23E-D96D9C53CCFB}"/>
                </a:ext>
              </a:extLst>
            </p:cNvPr>
            <p:cNvSpPr/>
            <p:nvPr/>
          </p:nvSpPr>
          <p:spPr bwMode="auto">
            <a:xfrm>
              <a:off x="3801000" y="3600498"/>
              <a:ext cx="495000" cy="495000"/>
            </a:xfrm>
            <a:prstGeom prst="ellipse">
              <a:avLst/>
            </a:prstGeom>
            <a:solidFill>
              <a:srgbClr val="7030A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F8E2C59-EAE3-4FB0-AE03-72ABCBE5AC71}"/>
                </a:ext>
              </a:extLst>
            </p:cNvPr>
            <p:cNvSpPr/>
            <p:nvPr/>
          </p:nvSpPr>
          <p:spPr bwMode="auto">
            <a:xfrm>
              <a:off x="3283500" y="2711057"/>
              <a:ext cx="495000" cy="495000"/>
            </a:xfrm>
            <a:prstGeom prst="ellipse">
              <a:avLst/>
            </a:prstGeom>
            <a:solidFill>
              <a:srgbClr val="00B05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47BCE282-78AE-4AFC-B003-A6A188C230C7}"/>
                </a:ext>
              </a:extLst>
            </p:cNvPr>
            <p:cNvSpPr/>
            <p:nvPr/>
          </p:nvSpPr>
          <p:spPr bwMode="auto">
            <a:xfrm rot="16200000">
              <a:off x="3441001" y="3291491"/>
              <a:ext cx="180000" cy="149517"/>
            </a:xfrm>
            <a:prstGeom prst="rightArrow">
              <a:avLst/>
            </a:prstGeom>
            <a:solidFill>
              <a:schemeClr val="bg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4468D846-55FE-4119-8EEF-ADD6C39B2FB7}"/>
                </a:ext>
              </a:extLst>
            </p:cNvPr>
            <p:cNvSpPr/>
            <p:nvPr/>
          </p:nvSpPr>
          <p:spPr bwMode="auto">
            <a:xfrm rot="1800000">
              <a:off x="3600674" y="3561429"/>
              <a:ext cx="180000" cy="149517"/>
            </a:xfrm>
            <a:prstGeom prst="rightArrow">
              <a:avLst/>
            </a:prstGeom>
            <a:solidFill>
              <a:schemeClr val="bg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1B15C771-2A7A-48E6-82F4-A2B7C6A0779D}"/>
                </a:ext>
              </a:extLst>
            </p:cNvPr>
            <p:cNvSpPr/>
            <p:nvPr/>
          </p:nvSpPr>
          <p:spPr bwMode="auto">
            <a:xfrm rot="19800000" flipH="1">
              <a:off x="3277199" y="3561429"/>
              <a:ext cx="180000" cy="149517"/>
            </a:xfrm>
            <a:prstGeom prst="rightArrow">
              <a:avLst/>
            </a:prstGeom>
            <a:solidFill>
              <a:schemeClr val="bg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A7EA3033-A127-4437-BE58-7F04A6284D92}"/>
                </a:ext>
              </a:extLst>
            </p:cNvPr>
            <p:cNvCxnSpPr>
              <a:cxnSpLocks/>
              <a:stCxn id="8" idx="1"/>
              <a:endCxn id="10" idx="2"/>
            </p:cNvCxnSpPr>
            <p:nvPr/>
          </p:nvCxnSpPr>
          <p:spPr>
            <a:xfrm rot="5400000" flipH="1" flipV="1">
              <a:off x="2703779" y="3093269"/>
              <a:ext cx="714432" cy="445009"/>
            </a:xfrm>
            <a:prstGeom prst="curvedConnector2">
              <a:avLst/>
            </a:prstGeom>
            <a:ln w="38100">
              <a:solidFill>
                <a:schemeClr val="bg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2952B288-AB7E-435A-9822-EE01DF34F884}"/>
                </a:ext>
              </a:extLst>
            </p:cNvPr>
            <p:cNvCxnSpPr>
              <a:cxnSpLocks/>
              <a:stCxn id="10" idx="6"/>
              <a:endCxn id="9" idx="7"/>
            </p:cNvCxnSpPr>
            <p:nvPr/>
          </p:nvCxnSpPr>
          <p:spPr>
            <a:xfrm>
              <a:off x="3778500" y="2958557"/>
              <a:ext cx="445009" cy="714432"/>
            </a:xfrm>
            <a:prstGeom prst="curvedConnector2">
              <a:avLst/>
            </a:prstGeom>
            <a:ln w="38100">
              <a:solidFill>
                <a:schemeClr val="bg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44EB7C9F-51E7-4032-BC26-0D96280966D2}"/>
                </a:ext>
              </a:extLst>
            </p:cNvPr>
            <p:cNvCxnSpPr>
              <a:cxnSpLocks/>
              <a:stCxn id="9" idx="4"/>
              <a:endCxn id="8" idx="4"/>
            </p:cNvCxnSpPr>
            <p:nvPr/>
          </p:nvCxnSpPr>
          <p:spPr>
            <a:xfrm rot="5400000">
              <a:off x="3531000" y="3577998"/>
              <a:ext cx="12700" cy="1035000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bg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0640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9764B-5767-4C51-8805-17231704E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2F969-4FE5-4930-92BF-49DC45876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 concerns </a:t>
            </a:r>
            <a:r>
              <a:rPr lang="en-US" dirty="0"/>
              <a:t>– parts of the application perform actions on </a:t>
            </a:r>
            <a:r>
              <a:rPr lang="en-US" b="1" dirty="0">
                <a:solidFill>
                  <a:schemeClr val="bg1"/>
                </a:solidFill>
              </a:rPr>
              <a:t>various domains </a:t>
            </a:r>
            <a:r>
              <a:rPr lang="en-US" dirty="0"/>
              <a:t>(e.g., DB calls, business logic, UI)</a:t>
            </a:r>
          </a:p>
          <a:p>
            <a:pPr>
              <a:buClr>
                <a:schemeClr val="tx1"/>
              </a:buClr>
            </a:pPr>
            <a:r>
              <a:rPr lang="en-US" dirty="0"/>
              <a:t>This leads to </a:t>
            </a:r>
            <a:r>
              <a:rPr lang="en-US" b="1" dirty="0">
                <a:solidFill>
                  <a:schemeClr val="bg1"/>
                </a:solidFill>
              </a:rPr>
              <a:t>high coupling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Low abstraction </a:t>
            </a:r>
            <a:r>
              <a:rPr lang="en-US" dirty="0"/>
              <a:t>level limits the size of the application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It's </a:t>
            </a:r>
            <a:r>
              <a:rPr lang="en-US" b="1" dirty="0">
                <a:solidFill>
                  <a:schemeClr val="bg1"/>
                </a:solidFill>
              </a:rPr>
              <a:t>difficult to change </a:t>
            </a:r>
            <a:r>
              <a:rPr lang="en-US" dirty="0"/>
              <a:t>one module without affecting the rest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steps are </a:t>
            </a:r>
            <a:r>
              <a:rPr lang="en-US" b="1" dirty="0">
                <a:solidFill>
                  <a:schemeClr val="bg1"/>
                </a:solidFill>
              </a:rPr>
              <a:t>repeated</a:t>
            </a:r>
            <a:r>
              <a:rPr lang="en-US" dirty="0"/>
              <a:t> out of necessity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It's </a:t>
            </a:r>
            <a:r>
              <a:rPr lang="en-US" b="1" dirty="0">
                <a:solidFill>
                  <a:schemeClr val="bg1"/>
                </a:solidFill>
              </a:rPr>
              <a:t>impractical to reuse </a:t>
            </a:r>
            <a:r>
              <a:rPr lang="en-US" dirty="0"/>
              <a:t>a module in another applications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developer must be </a:t>
            </a:r>
            <a:r>
              <a:rPr lang="en-US" b="1" dirty="0">
                <a:solidFill>
                  <a:schemeClr val="bg1"/>
                </a:solidFill>
              </a:rPr>
              <a:t>aware of all specifics </a:t>
            </a:r>
            <a:r>
              <a:rPr lang="en-US" dirty="0"/>
              <a:t>of every module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89E79-B703-4FF0-8C6C-4C13CF58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Mixed Concerns</a:t>
            </a:r>
          </a:p>
        </p:txBody>
      </p:sp>
    </p:spTree>
    <p:extLst>
      <p:ext uri="{BB962C8B-B14F-4D97-AF65-F5344CB8AC3E}">
        <p14:creationId xmlns:p14="http://schemas.microsoft.com/office/powerpoint/2010/main" val="186582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9764B-5767-4C51-8805-17231704E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2F969-4FE5-4930-92BF-49DC45876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Limit a unit of code (function, module) to a </a:t>
            </a:r>
            <a:r>
              <a:rPr lang="en-US" b="1" dirty="0">
                <a:solidFill>
                  <a:schemeClr val="bg1"/>
                </a:solidFill>
              </a:rPr>
              <a:t>single domain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E.g., a method that </a:t>
            </a:r>
            <a:r>
              <a:rPr lang="en-US" b="1" dirty="0">
                <a:solidFill>
                  <a:schemeClr val="bg1"/>
                </a:solidFill>
              </a:rPr>
              <a:t>only visualizes </a:t>
            </a:r>
            <a:r>
              <a:rPr lang="en-US" dirty="0"/>
              <a:t>(renders) data on screen</a:t>
            </a:r>
          </a:p>
          <a:p>
            <a:pPr>
              <a:buClr>
                <a:schemeClr val="tx1"/>
              </a:buClr>
            </a:pPr>
            <a:r>
              <a:rPr lang="en-US" dirty="0"/>
              <a:t>Implementation is </a:t>
            </a:r>
            <a:r>
              <a:rPr lang="en-US" b="1" dirty="0">
                <a:solidFill>
                  <a:schemeClr val="bg1"/>
                </a:solidFill>
              </a:rPr>
              <a:t>abstract from details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E.g., the rendering function </a:t>
            </a:r>
            <a:r>
              <a:rPr lang="en-US" b="1" dirty="0">
                <a:solidFill>
                  <a:schemeClr val="bg1"/>
                </a:solidFill>
              </a:rPr>
              <a:t>does not concern</a:t>
            </a:r>
            <a:r>
              <a:rPr lang="en-US" dirty="0"/>
              <a:t> itself with the source of the data</a:t>
            </a:r>
          </a:p>
          <a:p>
            <a:pPr>
              <a:buClr>
                <a:schemeClr val="tx1"/>
              </a:buClr>
            </a:pPr>
            <a:r>
              <a:rPr lang="en-US" dirty="0"/>
              <a:t>The developer </a:t>
            </a:r>
            <a:r>
              <a:rPr lang="en-US" b="1" dirty="0">
                <a:solidFill>
                  <a:schemeClr val="bg1"/>
                </a:solidFill>
              </a:rPr>
              <a:t>doesn't need to know </a:t>
            </a:r>
            <a:r>
              <a:rPr lang="en-US" dirty="0"/>
              <a:t>how a module operates internally in order to use it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reuse </a:t>
            </a:r>
            <a:r>
              <a:rPr lang="en-US" dirty="0"/>
              <a:t>is a secondary effect – </a:t>
            </a:r>
            <a:r>
              <a:rPr lang="en-US" b="1" dirty="0">
                <a:solidFill>
                  <a:schemeClr val="bg1"/>
                </a:solidFill>
              </a:rPr>
              <a:t>easier reasoning </a:t>
            </a:r>
            <a:r>
              <a:rPr lang="en-US" dirty="0"/>
              <a:t>is primary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89E79-B703-4FF0-8C6C-4C13CF58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Separation of Concerns</a:t>
            </a:r>
          </a:p>
        </p:txBody>
      </p:sp>
    </p:spTree>
    <p:extLst>
      <p:ext uri="{BB962C8B-B14F-4D97-AF65-F5344CB8AC3E}">
        <p14:creationId xmlns:p14="http://schemas.microsoft.com/office/powerpoint/2010/main" val="29931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9764B-5767-4C51-8805-17231704E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2F969-4FE5-4930-92BF-49DC45876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Common steps: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Extract actions </a:t>
            </a:r>
            <a:r>
              <a:rPr lang="en-US" dirty="0"/>
              <a:t>over different domains in their own functions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Identify </a:t>
            </a:r>
            <a:r>
              <a:rPr lang="en-US" b="1" dirty="0">
                <a:solidFill>
                  <a:schemeClr val="bg1"/>
                </a:solidFill>
              </a:rPr>
              <a:t>similar actions </a:t>
            </a:r>
            <a:r>
              <a:rPr lang="en-US" dirty="0"/>
              <a:t>across different parts of the application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Increase abstraction </a:t>
            </a:r>
            <a:r>
              <a:rPr lang="en-US" dirty="0"/>
              <a:t>of the extracted functions, so that they can be </a:t>
            </a:r>
            <a:r>
              <a:rPr lang="en-US" b="1" dirty="0">
                <a:solidFill>
                  <a:schemeClr val="bg1"/>
                </a:solidFill>
              </a:rPr>
              <a:t>used in more places </a:t>
            </a:r>
            <a:r>
              <a:rPr lang="en-US" dirty="0"/>
              <a:t>with minimal changes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Move functions from a single domain to a </a:t>
            </a:r>
            <a:r>
              <a:rPr lang="en-US" b="1" dirty="0">
                <a:solidFill>
                  <a:schemeClr val="bg1"/>
                </a:solidFill>
              </a:rPr>
              <a:t>separate module</a:t>
            </a:r>
          </a:p>
          <a:p>
            <a:pPr>
              <a:buClr>
                <a:schemeClr val="tx1"/>
              </a:buClr>
            </a:pPr>
            <a:r>
              <a:rPr lang="en-US" b="1" dirty="0"/>
              <a:t>Don't overdo abstraction! </a:t>
            </a:r>
            <a:r>
              <a:rPr lang="en-US" dirty="0"/>
              <a:t>A good rule of thumb – increase abstraction </a:t>
            </a:r>
            <a:r>
              <a:rPr lang="en-US" b="1" dirty="0">
                <a:solidFill>
                  <a:schemeClr val="bg1"/>
                </a:solidFill>
              </a:rPr>
              <a:t>when</a:t>
            </a:r>
            <a:r>
              <a:rPr lang="en-US" dirty="0"/>
              <a:t> you need to </a:t>
            </a:r>
            <a:r>
              <a:rPr lang="en-US" b="1" dirty="0">
                <a:solidFill>
                  <a:schemeClr val="bg1"/>
                </a:solidFill>
              </a:rPr>
              <a:t>refactor</a:t>
            </a:r>
            <a:r>
              <a:rPr lang="en-US" dirty="0"/>
              <a:t> the code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89E79-B703-4FF0-8C6C-4C13CF58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Functionality into Modules</a:t>
            </a:r>
          </a:p>
        </p:txBody>
      </p:sp>
    </p:spTree>
    <p:extLst>
      <p:ext uri="{BB962C8B-B14F-4D97-AF65-F5344CB8AC3E}">
        <p14:creationId xmlns:p14="http://schemas.microsoft.com/office/powerpoint/2010/main" val="322147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8E01F1-81B5-405F-BD7A-5BDBACA8E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F4EEB4-1304-4C8A-B369-6EF85C75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Isolated Modules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A70F6F9-844B-47E7-BB18-5469D7317463}"/>
              </a:ext>
            </a:extLst>
          </p:cNvPr>
          <p:cNvGrpSpPr/>
          <p:nvPr/>
        </p:nvGrpSpPr>
        <p:grpSpPr>
          <a:xfrm>
            <a:off x="3351000" y="2131453"/>
            <a:ext cx="2137500" cy="1354217"/>
            <a:chOff x="1856840" y="2169000"/>
            <a:chExt cx="2565000" cy="13542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34C166-45EC-4F89-8848-665C87B0CE41}"/>
                </a:ext>
              </a:extLst>
            </p:cNvPr>
            <p:cNvSpPr/>
            <p:nvPr/>
          </p:nvSpPr>
          <p:spPr bwMode="auto">
            <a:xfrm>
              <a:off x="1856840" y="2692220"/>
              <a:ext cx="2565000" cy="83099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Calls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Rendering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545405-101F-4E65-98B5-1E8F6D0EF0F1}"/>
                </a:ext>
              </a:extLst>
            </p:cNvPr>
            <p:cNvSpPr/>
            <p:nvPr/>
          </p:nvSpPr>
          <p:spPr bwMode="auto">
            <a:xfrm>
              <a:off x="1856840" y="2169000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Catalog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BA6400E-78FA-4AA2-84CE-6B73FE847654}"/>
              </a:ext>
            </a:extLst>
          </p:cNvPr>
          <p:cNvGrpSpPr/>
          <p:nvPr/>
        </p:nvGrpSpPr>
        <p:grpSpPr>
          <a:xfrm>
            <a:off x="448500" y="2131453"/>
            <a:ext cx="2137500" cy="1723549"/>
            <a:chOff x="6096000" y="2304000"/>
            <a:chExt cx="2565000" cy="172354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103975-CA03-486B-B701-98EE94BB911B}"/>
                </a:ext>
              </a:extLst>
            </p:cNvPr>
            <p:cNvSpPr/>
            <p:nvPr/>
          </p:nvSpPr>
          <p:spPr bwMode="auto">
            <a:xfrm>
              <a:off x="6096000" y="2827220"/>
              <a:ext cx="2565000" cy="120032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Calls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Auth check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Rendering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A9D12E-7E9E-41D5-8A39-D131B322E15F}"/>
                </a:ext>
              </a:extLst>
            </p:cNvPr>
            <p:cNvSpPr/>
            <p:nvPr/>
          </p:nvSpPr>
          <p:spPr bwMode="auto">
            <a:xfrm>
              <a:off x="6096000" y="2304000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Details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18F9B10-14A6-4D65-A888-0CE1A03EB046}"/>
              </a:ext>
            </a:extLst>
          </p:cNvPr>
          <p:cNvGrpSpPr/>
          <p:nvPr/>
        </p:nvGrpSpPr>
        <p:grpSpPr>
          <a:xfrm>
            <a:off x="448500" y="4810451"/>
            <a:ext cx="2137500" cy="1723549"/>
            <a:chOff x="1856840" y="4540418"/>
            <a:chExt cx="2565000" cy="172354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B738FB-F796-4CA0-B310-CA0502FFF3D5}"/>
                </a:ext>
              </a:extLst>
            </p:cNvPr>
            <p:cNvSpPr/>
            <p:nvPr/>
          </p:nvSpPr>
          <p:spPr bwMode="auto">
            <a:xfrm>
              <a:off x="1856840" y="5063638"/>
              <a:ext cx="2565000" cy="120032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Input control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Calls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Business Logic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382BD94-0A25-416F-923C-4E5241CF1ACA}"/>
                </a:ext>
              </a:extLst>
            </p:cNvPr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Create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E3878FC-10CB-4399-BA07-9D1312E717EC}"/>
              </a:ext>
            </a:extLst>
          </p:cNvPr>
          <p:cNvGrpSpPr/>
          <p:nvPr/>
        </p:nvGrpSpPr>
        <p:grpSpPr>
          <a:xfrm>
            <a:off x="3351000" y="4809534"/>
            <a:ext cx="2137500" cy="1723549"/>
            <a:chOff x="6006000" y="4619904"/>
            <a:chExt cx="2565000" cy="172354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BF67FC8-CDBE-431D-BADE-87F91FEA0684}"/>
                </a:ext>
              </a:extLst>
            </p:cNvPr>
            <p:cNvSpPr/>
            <p:nvPr/>
          </p:nvSpPr>
          <p:spPr bwMode="auto">
            <a:xfrm>
              <a:off x="6006000" y="5143124"/>
              <a:ext cx="2565000" cy="120032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Initialization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Navigation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Rendering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716F50-DEDE-4BBD-8785-1DC58C2E2F9A}"/>
                </a:ext>
              </a:extLst>
            </p:cNvPr>
            <p:cNvSpPr/>
            <p:nvPr/>
          </p:nvSpPr>
          <p:spPr bwMode="auto">
            <a:xfrm>
              <a:off x="6006000" y="4619904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C05F00-48F3-461D-A4BF-7BD0357C10F3}"/>
              </a:ext>
            </a:extLst>
          </p:cNvPr>
          <p:cNvCxnSpPr>
            <a:cxnSpLocks/>
            <a:stCxn id="18" idx="0"/>
            <a:endCxn id="5" idx="2"/>
          </p:cNvCxnSpPr>
          <p:nvPr/>
        </p:nvCxnSpPr>
        <p:spPr>
          <a:xfrm flipV="1">
            <a:off x="4419750" y="3485670"/>
            <a:ext cx="0" cy="132386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02FD94-6C9B-4B5F-851C-C476923CC952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flipH="1">
            <a:off x="2586000" y="5932919"/>
            <a:ext cx="765000" cy="91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1E69A1-A2DF-406E-8396-57F6AE7F211D}"/>
              </a:ext>
            </a:extLst>
          </p:cNvPr>
          <p:cNvCxnSpPr>
            <a:cxnSpLocks/>
            <a:stCxn id="18" idx="1"/>
            <a:endCxn id="9" idx="3"/>
          </p:cNvCxnSpPr>
          <p:nvPr/>
        </p:nvCxnSpPr>
        <p:spPr>
          <a:xfrm flipH="1" flipV="1">
            <a:off x="2586000" y="3254838"/>
            <a:ext cx="765000" cy="1816306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B9E49F-E401-4FB4-A482-BEC88DCE3419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2586000" y="2393063"/>
            <a:ext cx="765000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0438A67-B55A-4382-9979-0D32F2683FD6}"/>
              </a:ext>
            </a:extLst>
          </p:cNvPr>
          <p:cNvCxnSpPr>
            <a:cxnSpLocks/>
            <a:stCxn id="5" idx="1"/>
            <a:endCxn id="15" idx="3"/>
          </p:cNvCxnSpPr>
          <p:nvPr/>
        </p:nvCxnSpPr>
        <p:spPr>
          <a:xfrm flipH="1">
            <a:off x="2586000" y="3070172"/>
            <a:ext cx="765000" cy="2001889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C19950D-08F6-479B-9FC3-25E2639022F7}"/>
              </a:ext>
            </a:extLst>
          </p:cNvPr>
          <p:cNvGrpSpPr/>
          <p:nvPr/>
        </p:nvGrpSpPr>
        <p:grpSpPr>
          <a:xfrm>
            <a:off x="6583312" y="5549115"/>
            <a:ext cx="2023491" cy="984885"/>
            <a:chOff x="1856840" y="4540418"/>
            <a:chExt cx="2565000" cy="98488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06F9E2B-8F7A-4782-95D2-807D2F1FF7BE}"/>
                </a:ext>
              </a:extLst>
            </p:cNvPr>
            <p:cNvSpPr/>
            <p:nvPr/>
          </p:nvSpPr>
          <p:spPr bwMode="auto">
            <a:xfrm>
              <a:off x="1856840" y="5063638"/>
              <a:ext cx="2565000" cy="46166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View control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29E92B6-12D6-433E-804D-961246A1F277}"/>
                </a:ext>
              </a:extLst>
            </p:cNvPr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Create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61C2692-65F3-4E8B-A0F8-4BF16F71499B}"/>
              </a:ext>
            </a:extLst>
          </p:cNvPr>
          <p:cNvGrpSpPr/>
          <p:nvPr/>
        </p:nvGrpSpPr>
        <p:grpSpPr>
          <a:xfrm>
            <a:off x="6583312" y="3866260"/>
            <a:ext cx="2023491" cy="984885"/>
            <a:chOff x="1856840" y="4540418"/>
            <a:chExt cx="2565000" cy="98488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4E3DF17-9BC2-4815-8486-726DB2FB65EB}"/>
                </a:ext>
              </a:extLst>
            </p:cNvPr>
            <p:cNvSpPr/>
            <p:nvPr/>
          </p:nvSpPr>
          <p:spPr bwMode="auto">
            <a:xfrm>
              <a:off x="1856840" y="5063638"/>
              <a:ext cx="2565000" cy="46166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View control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42895D2-2B2A-4B5C-A188-2692DE72D0D8}"/>
                </a:ext>
              </a:extLst>
            </p:cNvPr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Details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E6A3942-C1DA-447A-9E05-F37D28AEB986}"/>
              </a:ext>
            </a:extLst>
          </p:cNvPr>
          <p:cNvGrpSpPr/>
          <p:nvPr/>
        </p:nvGrpSpPr>
        <p:grpSpPr>
          <a:xfrm>
            <a:off x="6584821" y="2131453"/>
            <a:ext cx="2023491" cy="984885"/>
            <a:chOff x="1856840" y="4540418"/>
            <a:chExt cx="2565000" cy="98488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2CD33C2-3996-43C9-9501-07B963C15FEF}"/>
                </a:ext>
              </a:extLst>
            </p:cNvPr>
            <p:cNvSpPr/>
            <p:nvPr/>
          </p:nvSpPr>
          <p:spPr bwMode="auto">
            <a:xfrm>
              <a:off x="1856840" y="5063638"/>
              <a:ext cx="2565000" cy="46166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View control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6C93315-3879-45C0-B87D-2A2BAB842B38}"/>
                </a:ext>
              </a:extLst>
            </p:cNvPr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Catalog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9B42AEFD-BA3A-450C-9EF7-721C1729FAD9}"/>
              </a:ext>
            </a:extLst>
          </p:cNvPr>
          <p:cNvSpPr/>
          <p:nvPr/>
        </p:nvSpPr>
        <p:spPr bwMode="auto">
          <a:xfrm>
            <a:off x="9720009" y="6010780"/>
            <a:ext cx="2023491" cy="523220"/>
          </a:xfrm>
          <a:prstGeom prst="rect">
            <a:avLst/>
          </a:prstGeom>
          <a:solidFill>
            <a:schemeClr val="accent3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 calls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086F922-8784-420F-87F6-8E7A48BE8348}"/>
              </a:ext>
            </a:extLst>
          </p:cNvPr>
          <p:cNvGrpSpPr/>
          <p:nvPr/>
        </p:nvGrpSpPr>
        <p:grpSpPr>
          <a:xfrm>
            <a:off x="9720009" y="2131453"/>
            <a:ext cx="2023491" cy="984885"/>
            <a:chOff x="1856840" y="4540418"/>
            <a:chExt cx="2565000" cy="98488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33B32B6-2764-4FFB-8EED-6FEDC3318BEB}"/>
                </a:ext>
              </a:extLst>
            </p:cNvPr>
            <p:cNvSpPr/>
            <p:nvPr/>
          </p:nvSpPr>
          <p:spPr bwMode="auto">
            <a:xfrm>
              <a:off x="1856840" y="5063638"/>
              <a:ext cx="2565000" cy="46166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Initialization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AD3E616-4521-465E-BD3F-1D7DEC0FC798}"/>
                </a:ext>
              </a:extLst>
            </p:cNvPr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CD349B92-63C9-4E97-9410-F44E6CC2FAB0}"/>
              </a:ext>
            </a:extLst>
          </p:cNvPr>
          <p:cNvSpPr/>
          <p:nvPr/>
        </p:nvSpPr>
        <p:spPr bwMode="auto">
          <a:xfrm>
            <a:off x="9720009" y="5239546"/>
            <a:ext cx="2023491" cy="523220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Rendering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F3406F3-8BDE-4547-820E-FD556E1C91DB}"/>
              </a:ext>
            </a:extLst>
          </p:cNvPr>
          <p:cNvSpPr/>
          <p:nvPr/>
        </p:nvSpPr>
        <p:spPr bwMode="auto">
          <a:xfrm>
            <a:off x="9720009" y="4468312"/>
            <a:ext cx="2023491" cy="523220"/>
          </a:xfrm>
          <a:prstGeom prst="rect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0BC0D172-FA7D-4B43-8174-14F0051C65D1}"/>
              </a:ext>
            </a:extLst>
          </p:cNvPr>
          <p:cNvCxnSpPr>
            <a:stCxn id="68" idx="3"/>
            <a:endCxn id="71" idx="1"/>
          </p:cNvCxnSpPr>
          <p:nvPr/>
        </p:nvCxnSpPr>
        <p:spPr>
          <a:xfrm>
            <a:off x="8608312" y="2393063"/>
            <a:ext cx="1111697" cy="3879327"/>
          </a:xfrm>
          <a:prstGeom prst="bentConnector3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8F6BA6EA-14C7-4250-B9D0-CCE5614828F3}"/>
              </a:ext>
            </a:extLst>
          </p:cNvPr>
          <p:cNvCxnSpPr>
            <a:cxnSpLocks/>
            <a:stCxn id="65" idx="3"/>
            <a:endCxn id="77" idx="1"/>
          </p:cNvCxnSpPr>
          <p:nvPr/>
        </p:nvCxnSpPr>
        <p:spPr>
          <a:xfrm>
            <a:off x="8606803" y="4127870"/>
            <a:ext cx="1113206" cy="1373286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3E38B3F2-BD8D-4374-BDDB-3688816C8917}"/>
              </a:ext>
            </a:extLst>
          </p:cNvPr>
          <p:cNvCxnSpPr>
            <a:cxnSpLocks/>
            <a:stCxn id="62" idx="3"/>
            <a:endCxn id="78" idx="1"/>
          </p:cNvCxnSpPr>
          <p:nvPr/>
        </p:nvCxnSpPr>
        <p:spPr>
          <a:xfrm flipV="1">
            <a:off x="8606803" y="4729922"/>
            <a:ext cx="1113206" cy="1080803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CB37F9E8-FFE3-4237-8399-9BE8834084C2}"/>
              </a:ext>
            </a:extLst>
          </p:cNvPr>
          <p:cNvCxnSpPr>
            <a:cxnSpLocks/>
            <a:stCxn id="62" idx="3"/>
            <a:endCxn id="74" idx="1"/>
          </p:cNvCxnSpPr>
          <p:nvPr/>
        </p:nvCxnSpPr>
        <p:spPr>
          <a:xfrm flipV="1">
            <a:off x="8606803" y="2393063"/>
            <a:ext cx="1113206" cy="3417662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073C9CD-6C35-43FC-AA74-554BD48D7C4F}"/>
              </a:ext>
            </a:extLst>
          </p:cNvPr>
          <p:cNvSpPr txBox="1"/>
          <p:nvPr/>
        </p:nvSpPr>
        <p:spPr>
          <a:xfrm>
            <a:off x="1353642" y="1274596"/>
            <a:ext cx="3229715" cy="52295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36000" tIns="36000" rIns="36000" bIns="36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Multiple Concerns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94D30E5-8EC6-465C-A803-F020961382C4}"/>
              </a:ext>
            </a:extLst>
          </p:cNvPr>
          <p:cNvSpPr txBox="1"/>
          <p:nvPr/>
        </p:nvSpPr>
        <p:spPr>
          <a:xfrm>
            <a:off x="7548548" y="1274596"/>
            <a:ext cx="3229715" cy="52295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36000" tIns="36000" rIns="36000" bIns="36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Isolated Concerns</a:t>
            </a:r>
          </a:p>
        </p:txBody>
      </p:sp>
    </p:spTree>
    <p:extLst>
      <p:ext uri="{BB962C8B-B14F-4D97-AF65-F5344CB8AC3E}">
        <p14:creationId xmlns:p14="http://schemas.microsoft.com/office/powerpoint/2010/main" val="470965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9764B-5767-4C51-8805-17231704E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2F969-4FE5-4930-92BF-49DC45876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Backend API </a:t>
            </a:r>
            <a:r>
              <a:rPr lang="en-US" dirty="0"/>
              <a:t>– specific to the used service</a:t>
            </a:r>
          </a:p>
          <a:p>
            <a:r>
              <a:rPr lang="en-US" b="1" dirty="0"/>
              <a:t>Request logic </a:t>
            </a:r>
            <a:r>
              <a:rPr lang="en-US" dirty="0"/>
              <a:t>– specific to the application business logic</a:t>
            </a:r>
          </a:p>
          <a:p>
            <a:r>
              <a:rPr lang="en-US" b="1" dirty="0"/>
              <a:t>Data manipulation </a:t>
            </a:r>
            <a:r>
              <a:rPr lang="en-US" dirty="0"/>
              <a:t>– specific to the application business logic</a:t>
            </a:r>
          </a:p>
          <a:p>
            <a:r>
              <a:rPr lang="en-US" b="1" dirty="0"/>
              <a:t>UI</a:t>
            </a:r>
            <a:r>
              <a:rPr lang="en-US" dirty="0"/>
              <a:t> display and control</a:t>
            </a:r>
          </a:p>
          <a:p>
            <a:r>
              <a:rPr lang="en-US" b="1" dirty="0"/>
              <a:t>Utility</a:t>
            </a:r>
            <a:r>
              <a:rPr lang="en-US" dirty="0"/>
              <a:t> 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89E79-B703-4FF0-8C6C-4C13CF58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Isolated Modules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4B9701C-ABBE-4907-AD8B-88D3DD5144D3}"/>
              </a:ext>
            </a:extLst>
          </p:cNvPr>
          <p:cNvGrpSpPr/>
          <p:nvPr/>
        </p:nvGrpSpPr>
        <p:grpSpPr>
          <a:xfrm>
            <a:off x="9156000" y="3757561"/>
            <a:ext cx="2115000" cy="1922564"/>
            <a:chOff x="2766000" y="2711057"/>
            <a:chExt cx="1530000" cy="139079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AB23D31-37C0-44C5-9F64-46C70BFFC310}"/>
                </a:ext>
              </a:extLst>
            </p:cNvPr>
            <p:cNvSpPr/>
            <p:nvPr/>
          </p:nvSpPr>
          <p:spPr bwMode="auto">
            <a:xfrm>
              <a:off x="2766000" y="3600498"/>
              <a:ext cx="495000" cy="495000"/>
            </a:xfrm>
            <a:prstGeom prst="ellipse">
              <a:avLst/>
            </a:prstGeom>
            <a:solidFill>
              <a:srgbClr val="44A9F8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981662-3AFE-40ED-A945-1258E15CCB5C}"/>
                </a:ext>
              </a:extLst>
            </p:cNvPr>
            <p:cNvSpPr/>
            <p:nvPr/>
          </p:nvSpPr>
          <p:spPr bwMode="auto">
            <a:xfrm>
              <a:off x="3801000" y="3600498"/>
              <a:ext cx="495000" cy="495000"/>
            </a:xfrm>
            <a:prstGeom prst="ellipse">
              <a:avLst/>
            </a:prstGeom>
            <a:solidFill>
              <a:srgbClr val="7030A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8B0FED2-F3CF-496D-880E-F21A6137BBD9}"/>
                </a:ext>
              </a:extLst>
            </p:cNvPr>
            <p:cNvSpPr/>
            <p:nvPr/>
          </p:nvSpPr>
          <p:spPr bwMode="auto">
            <a:xfrm>
              <a:off x="3283500" y="2711057"/>
              <a:ext cx="495000" cy="495000"/>
            </a:xfrm>
            <a:prstGeom prst="ellipse">
              <a:avLst/>
            </a:prstGeom>
            <a:solidFill>
              <a:srgbClr val="00B05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7AE4B726-3F43-4644-BA1E-045D58D3FD2B}"/>
                </a:ext>
              </a:extLst>
            </p:cNvPr>
            <p:cNvSpPr/>
            <p:nvPr/>
          </p:nvSpPr>
          <p:spPr bwMode="auto">
            <a:xfrm rot="16200000">
              <a:off x="3441001" y="3291491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75AC557F-DC27-4320-8440-EF2B56A58256}"/>
                </a:ext>
              </a:extLst>
            </p:cNvPr>
            <p:cNvSpPr/>
            <p:nvPr/>
          </p:nvSpPr>
          <p:spPr bwMode="auto">
            <a:xfrm rot="1800000">
              <a:off x="3600674" y="3561429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D5980980-D5B7-4FE8-8E62-42077D0954CB}"/>
                </a:ext>
              </a:extLst>
            </p:cNvPr>
            <p:cNvSpPr/>
            <p:nvPr/>
          </p:nvSpPr>
          <p:spPr bwMode="auto">
            <a:xfrm rot="19800000" flipH="1">
              <a:off x="3277199" y="3561429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F6B6AB71-AE1C-4163-B752-F9DBAEA9465E}"/>
                </a:ext>
              </a:extLst>
            </p:cNvPr>
            <p:cNvCxnSpPr>
              <a:cxnSpLocks/>
              <a:stCxn id="16" idx="1"/>
              <a:endCxn id="18" idx="2"/>
            </p:cNvCxnSpPr>
            <p:nvPr/>
          </p:nvCxnSpPr>
          <p:spPr>
            <a:xfrm rot="5400000" flipH="1" flipV="1">
              <a:off x="2703779" y="3093269"/>
              <a:ext cx="714432" cy="445009"/>
            </a:xfrm>
            <a:prstGeom prst="curved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DD5569B5-E245-4276-A8AD-E13DD7B4A63A}"/>
                </a:ext>
              </a:extLst>
            </p:cNvPr>
            <p:cNvCxnSpPr>
              <a:cxnSpLocks/>
              <a:stCxn id="18" idx="6"/>
              <a:endCxn id="17" idx="7"/>
            </p:cNvCxnSpPr>
            <p:nvPr/>
          </p:nvCxnSpPr>
          <p:spPr>
            <a:xfrm>
              <a:off x="3778500" y="2958557"/>
              <a:ext cx="445009" cy="714432"/>
            </a:xfrm>
            <a:prstGeom prst="curved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C769176B-EC20-4F42-AF4F-7F0207FE712E}"/>
                </a:ext>
              </a:extLst>
            </p:cNvPr>
            <p:cNvCxnSpPr>
              <a:cxnSpLocks/>
              <a:stCxn id="17" idx="4"/>
              <a:endCxn id="16" idx="4"/>
            </p:cNvCxnSpPr>
            <p:nvPr/>
          </p:nvCxnSpPr>
          <p:spPr>
            <a:xfrm rot="5400000">
              <a:off x="3531000" y="3577998"/>
              <a:ext cx="12700" cy="1035000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247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Refactoring Application Architecture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222819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47087" y="1717010"/>
            <a:ext cx="8279705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Different </a:t>
            </a:r>
            <a:r>
              <a:rPr lang="en-US" sz="3200" b="1" dirty="0">
                <a:solidFill>
                  <a:schemeClr val="bg1"/>
                </a:solidFill>
              </a:rPr>
              <a:t>categories of tests </a:t>
            </a:r>
            <a:r>
              <a:rPr lang="en-US" sz="3200" dirty="0">
                <a:solidFill>
                  <a:schemeClr val="bg2"/>
                </a:solidFill>
              </a:rPr>
              <a:t>can be used at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various stages of development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Unit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Integration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End-to-end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Playwright</a:t>
            </a:r>
            <a:r>
              <a:rPr lang="en-US" sz="3200" dirty="0">
                <a:solidFill>
                  <a:schemeClr val="bg2"/>
                </a:solidFill>
              </a:rPr>
              <a:t> is a </a:t>
            </a:r>
            <a:r>
              <a:rPr lang="en-US" sz="3200" b="1" dirty="0">
                <a:solidFill>
                  <a:schemeClr val="bg1"/>
                </a:solidFill>
              </a:rPr>
              <a:t>testing suite </a:t>
            </a:r>
            <a:r>
              <a:rPr lang="en-US" sz="3200" dirty="0">
                <a:solidFill>
                  <a:schemeClr val="bg2"/>
                </a:solidFill>
              </a:rPr>
              <a:t>for web apps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By </a:t>
            </a:r>
            <a:r>
              <a:rPr lang="en-US" sz="3200" b="1" dirty="0">
                <a:solidFill>
                  <a:schemeClr val="bg1"/>
                </a:solidFill>
              </a:rPr>
              <a:t>separating</a:t>
            </a:r>
            <a:r>
              <a:rPr lang="en-US" sz="3200" dirty="0">
                <a:solidFill>
                  <a:schemeClr val="bg2"/>
                </a:solidFill>
              </a:rPr>
              <a:t> code </a:t>
            </a:r>
            <a:r>
              <a:rPr lang="en-US" sz="3200" b="1" dirty="0">
                <a:solidFill>
                  <a:schemeClr val="bg1"/>
                </a:solidFill>
              </a:rPr>
              <a:t>concerns</a:t>
            </a:r>
            <a:r>
              <a:rPr lang="en-US" sz="3200" dirty="0">
                <a:solidFill>
                  <a:schemeClr val="bg2"/>
                </a:solidFill>
              </a:rPr>
              <a:t> we make our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programs </a:t>
            </a:r>
            <a:r>
              <a:rPr lang="en-US" sz="3200" b="1" dirty="0">
                <a:solidFill>
                  <a:schemeClr val="bg1"/>
                </a:solidFill>
              </a:rPr>
              <a:t>easier</a:t>
            </a:r>
            <a:r>
              <a:rPr lang="en-US" sz="3200" dirty="0">
                <a:solidFill>
                  <a:schemeClr val="bg2"/>
                </a:solidFill>
              </a:rPr>
              <a:t> to reason about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A </a:t>
            </a:r>
            <a:r>
              <a:rPr lang="en-US" sz="3000" b="1" dirty="0">
                <a:solidFill>
                  <a:schemeClr val="bg1"/>
                </a:solidFill>
              </a:rPr>
              <a:t>code unit </a:t>
            </a:r>
            <a:r>
              <a:rPr lang="en-US" sz="3000" dirty="0">
                <a:solidFill>
                  <a:schemeClr val="bg2"/>
                </a:solidFill>
              </a:rPr>
              <a:t>must be concerned only by a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single domain </a:t>
            </a:r>
            <a:r>
              <a:rPr lang="en-US" sz="3000" dirty="0">
                <a:solidFill>
                  <a:schemeClr val="bg2"/>
                </a:solidFill>
              </a:rPr>
              <a:t>(data, rendering, etc.)</a:t>
            </a:r>
          </a:p>
        </p:txBody>
      </p:sp>
    </p:spTree>
    <p:extLst>
      <p:ext uri="{BB962C8B-B14F-4D97-AF65-F5344CB8AC3E}">
        <p14:creationId xmlns:p14="http://schemas.microsoft.com/office/powerpoint/2010/main" val="391085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54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718927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C3A4C0BB-D830-49DA-AE5B-7E64CA871AC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Unit, Integration and End-to-End Testing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A433390-D18D-45DD-A2ED-3E0150AA350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Application Testing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CE44A9-927A-4F5E-AA6C-BD8914248A1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376E11-B92F-4C68-8C96-C4502B5978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4" r="16704"/>
          <a:stretch/>
        </p:blipFill>
        <p:spPr>
          <a:xfrm>
            <a:off x="5151001" y="1179000"/>
            <a:ext cx="1889998" cy="27691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8133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53B25-B74C-4E24-9E64-20DA0B1F9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BEE04-23C8-4671-A105-DB2ACDB8A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 tests </a:t>
            </a:r>
            <a:r>
              <a:rPr lang="en-US" dirty="0"/>
              <a:t>– cover separated functionality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E.g., test the </a:t>
            </a:r>
            <a:r>
              <a:rPr lang="en-US" b="1" dirty="0">
                <a:solidFill>
                  <a:schemeClr val="bg1"/>
                </a:solidFill>
              </a:rPr>
              <a:t>result of a function </a:t>
            </a:r>
            <a:r>
              <a:rPr lang="en-US" dirty="0"/>
              <a:t>with different input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Integration tests </a:t>
            </a:r>
            <a:r>
              <a:rPr lang="en-US" dirty="0"/>
              <a:t>– cover the communication inside and between entire modules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E.g., test if data coming from a </a:t>
            </a:r>
            <a:r>
              <a:rPr lang="en-US" b="1" dirty="0">
                <a:solidFill>
                  <a:schemeClr val="bg1"/>
                </a:solidFill>
              </a:rPr>
              <a:t>remote request </a:t>
            </a:r>
            <a:r>
              <a:rPr lang="en-US" dirty="0"/>
              <a:t>is correctly interpreted by the </a:t>
            </a:r>
            <a:r>
              <a:rPr lang="en-US" b="1" dirty="0">
                <a:solidFill>
                  <a:schemeClr val="bg1"/>
                </a:solidFill>
              </a:rPr>
              <a:t>business logic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End-to-end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Functional</a:t>
            </a:r>
            <a:r>
              <a:rPr lang="en-US" dirty="0"/>
              <a:t>) </a:t>
            </a:r>
            <a:r>
              <a:rPr lang="en-US" b="1" dirty="0">
                <a:solidFill>
                  <a:schemeClr val="bg1"/>
                </a:solidFill>
              </a:rPr>
              <a:t>tests</a:t>
            </a:r>
            <a:r>
              <a:rPr lang="en-US" dirty="0"/>
              <a:t> – cover </a:t>
            </a:r>
            <a:r>
              <a:rPr lang="en-US" b="1" dirty="0">
                <a:solidFill>
                  <a:schemeClr val="bg1"/>
                </a:solidFill>
              </a:rPr>
              <a:t>all steps </a:t>
            </a:r>
            <a:r>
              <a:rPr lang="en-US" dirty="0"/>
              <a:t>that occur when the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performs an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  <a:r>
              <a:rPr lang="en-US" dirty="0"/>
              <a:t>, from the UI, to the DB, and back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F21183-2BA4-467B-9E68-850B707B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Tests</a:t>
            </a:r>
          </a:p>
        </p:txBody>
      </p:sp>
    </p:spTree>
    <p:extLst>
      <p:ext uri="{BB962C8B-B14F-4D97-AF65-F5344CB8AC3E}">
        <p14:creationId xmlns:p14="http://schemas.microsoft.com/office/powerpoint/2010/main" val="217905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53B25-B74C-4E24-9E64-20DA0B1F9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BEE04-23C8-4671-A105-DB2ACDB8A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 tests </a:t>
            </a:r>
            <a:r>
              <a:rPr lang="en-US" dirty="0"/>
              <a:t>are used to verify that a </a:t>
            </a:r>
            <a:r>
              <a:rPr lang="en-US" b="1" dirty="0">
                <a:solidFill>
                  <a:schemeClr val="bg1"/>
                </a:solidFill>
              </a:rPr>
              <a:t>piece of code </a:t>
            </a:r>
            <a:r>
              <a:rPr lang="en-US" dirty="0"/>
              <a:t>(function, class, etc.) operates correctly</a:t>
            </a:r>
          </a:p>
          <a:p>
            <a:r>
              <a:rPr lang="en-US" dirty="0"/>
              <a:t>The tested code does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involve </a:t>
            </a:r>
            <a:r>
              <a:rPr lang="en-US" b="1" dirty="0">
                <a:solidFill>
                  <a:schemeClr val="bg1"/>
                </a:solidFill>
              </a:rPr>
              <a:t>external dependencies </a:t>
            </a:r>
            <a:r>
              <a:rPr lang="en-US" dirty="0"/>
              <a:t>(application state, other modules, external systems)</a:t>
            </a:r>
          </a:p>
          <a:p>
            <a:r>
              <a:rPr lang="en-US" dirty="0"/>
              <a:t>They are fast to </a:t>
            </a:r>
            <a:r>
              <a:rPr lang="en-US" b="1" dirty="0">
                <a:solidFill>
                  <a:schemeClr val="bg1"/>
                </a:solidFill>
              </a:rPr>
              <a:t>write</a:t>
            </a:r>
            <a:r>
              <a:rPr lang="en-US" dirty="0"/>
              <a:t> and fast to </a:t>
            </a:r>
            <a:r>
              <a:rPr lang="en-US" b="1" dirty="0">
                <a:solidFill>
                  <a:schemeClr val="bg1"/>
                </a:solidFill>
              </a:rPr>
              <a:t>execute</a:t>
            </a:r>
          </a:p>
          <a:p>
            <a:r>
              <a:rPr lang="en-US" dirty="0"/>
              <a:t>Usually </a:t>
            </a:r>
            <a:r>
              <a:rPr lang="en-US" b="1" dirty="0">
                <a:solidFill>
                  <a:schemeClr val="bg1"/>
                </a:solidFill>
              </a:rPr>
              <a:t>created by the developer</a:t>
            </a:r>
            <a:r>
              <a:rPr lang="en-US" dirty="0"/>
              <a:t>, who is aware of the code specifics (</a:t>
            </a:r>
            <a:r>
              <a:rPr lang="en-US" b="1" dirty="0">
                <a:solidFill>
                  <a:schemeClr val="bg1"/>
                </a:solidFill>
              </a:rPr>
              <a:t>white-box</a:t>
            </a:r>
            <a:r>
              <a:rPr lang="en-US" dirty="0"/>
              <a:t> testing)</a:t>
            </a:r>
          </a:p>
          <a:p>
            <a:r>
              <a:rPr lang="en-US" dirty="0"/>
              <a:t>Common tools include </a:t>
            </a:r>
            <a:r>
              <a:rPr lang="en-US" b="1" dirty="0">
                <a:solidFill>
                  <a:schemeClr val="bg1"/>
                </a:solidFill>
              </a:rPr>
              <a:t>Mocha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Chai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QUnit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Jasmine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F21183-2BA4-467B-9E68-850B707B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 Usage</a:t>
            </a:r>
          </a:p>
        </p:txBody>
      </p:sp>
    </p:spTree>
    <p:extLst>
      <p:ext uri="{BB962C8B-B14F-4D97-AF65-F5344CB8AC3E}">
        <p14:creationId xmlns:p14="http://schemas.microsoft.com/office/powerpoint/2010/main" val="298100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53B25-B74C-4E24-9E64-20DA0B1F9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BEE04-23C8-4671-A105-DB2ACDB8A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Integration tests </a:t>
            </a:r>
            <a:r>
              <a:rPr lang="en-US" dirty="0"/>
              <a:t>are used to check the communication between multiple code elements (functions, classes, entire modules)</a:t>
            </a:r>
          </a:p>
          <a:p>
            <a:r>
              <a:rPr lang="en-US" dirty="0"/>
              <a:t>They often require the </a:t>
            </a:r>
            <a:r>
              <a:rPr lang="en-US" b="1" dirty="0">
                <a:solidFill>
                  <a:schemeClr val="bg1"/>
                </a:solidFill>
              </a:rPr>
              <a:t>inclusion of external dependencies </a:t>
            </a:r>
            <a:r>
              <a:rPr lang="en-US" dirty="0"/>
              <a:t>(other application modules, databases, remote resources)</a:t>
            </a:r>
          </a:p>
          <a:p>
            <a:r>
              <a:rPr lang="en-US" dirty="0"/>
              <a:t>Relatively </a:t>
            </a:r>
            <a:r>
              <a:rPr lang="en-US" b="1" dirty="0">
                <a:solidFill>
                  <a:schemeClr val="bg1"/>
                </a:solidFill>
              </a:rPr>
              <a:t>complex to create </a:t>
            </a:r>
            <a:r>
              <a:rPr lang="en-US" dirty="0"/>
              <a:t>(due to the external dependencies)</a:t>
            </a:r>
          </a:p>
          <a:p>
            <a:r>
              <a:rPr lang="en-US" dirty="0"/>
              <a:t>Can be delegated to a </a:t>
            </a:r>
            <a:r>
              <a:rPr lang="en-US" b="1" dirty="0">
                <a:solidFill>
                  <a:schemeClr val="bg1"/>
                </a:solidFill>
              </a:rPr>
              <a:t>separate team</a:t>
            </a:r>
            <a:r>
              <a:rPr lang="en-US" dirty="0"/>
              <a:t>, not involved in the writing of the code (</a:t>
            </a:r>
            <a:r>
              <a:rPr lang="en-US" b="1" dirty="0">
                <a:solidFill>
                  <a:schemeClr val="bg1"/>
                </a:solidFill>
              </a:rPr>
              <a:t>black-box</a:t>
            </a:r>
            <a:r>
              <a:rPr lang="en-US" dirty="0"/>
              <a:t> testing)</a:t>
            </a:r>
          </a:p>
          <a:p>
            <a:r>
              <a:rPr lang="en-US" dirty="0"/>
              <a:t>Common tools include </a:t>
            </a:r>
            <a:r>
              <a:rPr lang="en-US" b="1" dirty="0" err="1">
                <a:solidFill>
                  <a:schemeClr val="bg1"/>
                </a:solidFill>
              </a:rPr>
              <a:t>Sinon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JMock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Mockito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F21183-2BA4-467B-9E68-850B707B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 Usage</a:t>
            </a:r>
          </a:p>
        </p:txBody>
      </p:sp>
    </p:spTree>
    <p:extLst>
      <p:ext uri="{BB962C8B-B14F-4D97-AF65-F5344CB8AC3E}">
        <p14:creationId xmlns:p14="http://schemas.microsoft.com/office/powerpoint/2010/main" val="231282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53B25-B74C-4E24-9E64-20DA0B1F9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BEE04-23C8-4671-A105-DB2ACDB8A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Functional tests </a:t>
            </a:r>
            <a:r>
              <a:rPr lang="en-US" dirty="0"/>
              <a:t>are used to run through the </a:t>
            </a:r>
            <a:r>
              <a:rPr lang="en-US" b="1" dirty="0">
                <a:solidFill>
                  <a:schemeClr val="bg1"/>
                </a:solidFill>
              </a:rPr>
              <a:t>entire application</a:t>
            </a:r>
            <a:r>
              <a:rPr lang="en-US" dirty="0"/>
              <a:t>, in a real environment</a:t>
            </a:r>
          </a:p>
          <a:p>
            <a:r>
              <a:rPr lang="en-US" dirty="0"/>
              <a:t>Usually involves the whole </a:t>
            </a:r>
            <a:r>
              <a:rPr lang="en-US" b="1" dirty="0">
                <a:solidFill>
                  <a:schemeClr val="bg1"/>
                </a:solidFill>
              </a:rPr>
              <a:t>technological stack </a:t>
            </a:r>
            <a:r>
              <a:rPr lang="en-US" dirty="0"/>
              <a:t>(REST services, database operations, authentication, etc.)</a:t>
            </a:r>
          </a:p>
          <a:p>
            <a:r>
              <a:rPr lang="en-US" dirty="0"/>
              <a:t>Depending on the expected outcome and tools used, their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  <a:r>
              <a:rPr lang="en-US" dirty="0"/>
              <a:t> is comparable to </a:t>
            </a:r>
            <a:r>
              <a:rPr lang="en-US" b="1" dirty="0">
                <a:solidFill>
                  <a:schemeClr val="bg1"/>
                </a:solidFill>
              </a:rPr>
              <a:t>integration tests</a:t>
            </a:r>
          </a:p>
          <a:p>
            <a:r>
              <a:rPr lang="en-US" dirty="0"/>
              <a:t>Mostly the concern of specialized </a:t>
            </a:r>
            <a:r>
              <a:rPr lang="en-US" b="1" dirty="0">
                <a:solidFill>
                  <a:schemeClr val="bg1"/>
                </a:solidFill>
              </a:rPr>
              <a:t>QA automation engineers</a:t>
            </a:r>
          </a:p>
          <a:p>
            <a:r>
              <a:rPr lang="en-US" dirty="0"/>
              <a:t>Common tools include </a:t>
            </a:r>
            <a:r>
              <a:rPr lang="en-US" b="1" dirty="0">
                <a:solidFill>
                  <a:schemeClr val="bg1"/>
                </a:solidFill>
              </a:rPr>
              <a:t>Selenium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Puppeteer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Cypress</a:t>
            </a:r>
            <a:r>
              <a:rPr lang="en-US" dirty="0"/>
              <a:t>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F21183-2BA4-467B-9E68-850B707B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(Functional) Tests Usage</a:t>
            </a:r>
          </a:p>
        </p:txBody>
      </p:sp>
    </p:spTree>
    <p:extLst>
      <p:ext uri="{BB962C8B-B14F-4D97-AF65-F5344CB8AC3E}">
        <p14:creationId xmlns:p14="http://schemas.microsoft.com/office/powerpoint/2010/main" val="98160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B6BE045A-EEFF-43C9-B305-293A271B3DE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End-to-End Testing with a Headless Browser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B7BC7A-ECD6-4C9E-A321-5802EA90C6A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Testing with Playwright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99881-C355-4F0D-9C9D-A12BBA2AD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089" y="951178"/>
            <a:ext cx="3467822" cy="346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07040"/>
      </p:ext>
    </p:extLst>
  </p:cSld>
  <p:clrMapOvr>
    <a:masterClrMapping/>
  </p:clrMapOvr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4344</TotalTime>
  <Words>1843</Words>
  <Application>Microsoft Office PowerPoint</Application>
  <PresentationFormat>Широк екран</PresentationFormat>
  <Paragraphs>274</Paragraphs>
  <Slides>33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1_SoftUni</vt:lpstr>
      <vt:lpstr>Architecture and Testing</vt:lpstr>
      <vt:lpstr>Table of Contents</vt:lpstr>
      <vt:lpstr>Have a Question?</vt:lpstr>
      <vt:lpstr>Application Testing</vt:lpstr>
      <vt:lpstr>Types of Tests</vt:lpstr>
      <vt:lpstr>Unit Tests Usage</vt:lpstr>
      <vt:lpstr>Integration Tests Usage</vt:lpstr>
      <vt:lpstr>End-to-End (Functional) Tests Usage</vt:lpstr>
      <vt:lpstr>Testing with Playwright</vt:lpstr>
      <vt:lpstr>What is Playwright?</vt:lpstr>
      <vt:lpstr>Installation and Environment</vt:lpstr>
      <vt:lpstr>Your First Test</vt:lpstr>
      <vt:lpstr>Project Setup</vt:lpstr>
      <vt:lpstr>Example: Loading Static Page</vt:lpstr>
      <vt:lpstr>Example: Finding Elements</vt:lpstr>
      <vt:lpstr>Example: Verifying Content</vt:lpstr>
      <vt:lpstr>Example: Form Input</vt:lpstr>
      <vt:lpstr>Example: Request Handling</vt:lpstr>
      <vt:lpstr>Example: Response Mocking</vt:lpstr>
      <vt:lpstr>Live Demonstration</vt:lpstr>
      <vt:lpstr>Separating Concerns</vt:lpstr>
      <vt:lpstr>Drawbacks of Mixed Concerns</vt:lpstr>
      <vt:lpstr>Goal of Separation of Concerns</vt:lpstr>
      <vt:lpstr>Extracting Functionality into Modules</vt:lpstr>
      <vt:lpstr>Isolated Modules</vt:lpstr>
      <vt:lpstr>Example Isolated Modules</vt:lpstr>
      <vt:lpstr>Live Demonstration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and Testing</dc:title>
  <dc:subject>JavaScript Applications - Practical Training Course @ SoftUni</dc:subject>
  <dc:creator>Software University</dc:creator>
  <cp:keywords>JS; JavaScript; programming; course; AJAX; jQuery;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Boryana Dimitrova</cp:lastModifiedBy>
  <cp:revision>73</cp:revision>
  <dcterms:created xsi:type="dcterms:W3CDTF">2018-05-23T13:08:44Z</dcterms:created>
  <dcterms:modified xsi:type="dcterms:W3CDTF">2022-10-06T13:43:10Z</dcterms:modified>
  <cp:category>JS; JavaScript; front-end; AJAX; REST; ES6; Web development; computer programming; programming</cp:category>
</cp:coreProperties>
</file>