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74" r:id="rId2"/>
    <p:sldId id="276" r:id="rId3"/>
    <p:sldId id="353" r:id="rId4"/>
    <p:sldId id="389" r:id="rId5"/>
    <p:sldId id="455" r:id="rId6"/>
    <p:sldId id="618" r:id="rId7"/>
    <p:sldId id="454" r:id="rId8"/>
    <p:sldId id="396" r:id="rId9"/>
    <p:sldId id="432" r:id="rId10"/>
    <p:sldId id="619" r:id="rId11"/>
    <p:sldId id="399" r:id="rId12"/>
    <p:sldId id="603" r:id="rId13"/>
    <p:sldId id="400" r:id="rId14"/>
    <p:sldId id="411" r:id="rId15"/>
    <p:sldId id="604" r:id="rId16"/>
    <p:sldId id="605" r:id="rId17"/>
    <p:sldId id="493" r:id="rId18"/>
    <p:sldId id="581" r:id="rId19"/>
    <p:sldId id="532" r:id="rId20"/>
    <p:sldId id="533" r:id="rId21"/>
    <p:sldId id="585" r:id="rId22"/>
    <p:sldId id="502" r:id="rId23"/>
    <p:sldId id="607" r:id="rId24"/>
    <p:sldId id="608" r:id="rId25"/>
    <p:sldId id="609" r:id="rId26"/>
    <p:sldId id="590" r:id="rId27"/>
    <p:sldId id="508" r:id="rId28"/>
    <p:sldId id="509" r:id="rId29"/>
    <p:sldId id="510" r:id="rId30"/>
    <p:sldId id="511" r:id="rId31"/>
    <p:sldId id="512" r:id="rId32"/>
    <p:sldId id="543" r:id="rId33"/>
    <p:sldId id="513" r:id="rId34"/>
    <p:sldId id="599" r:id="rId35"/>
    <p:sldId id="531" r:id="rId36"/>
    <p:sldId id="282" r:id="rId37"/>
    <p:sldId id="504" r:id="rId38"/>
    <p:sldId id="505" r:id="rId39"/>
    <p:sldId id="50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E2E1F0-91EA-425B-A31E-0D3F9942B2E8}">
          <p14:sldIdLst>
            <p14:sldId id="274"/>
            <p14:sldId id="276"/>
            <p14:sldId id="353"/>
            <p14:sldId id="389"/>
            <p14:sldId id="455"/>
            <p14:sldId id="618"/>
          </p14:sldIdLst>
        </p14:section>
        <p14:section name="Демонстрация" id="{9A4C29B1-F913-446B-AB1D-E7306FCA5EEA}">
          <p14:sldIdLst>
            <p14:sldId id="454"/>
            <p14:sldId id="396"/>
            <p14:sldId id="432"/>
            <p14:sldId id="619"/>
            <p14:sldId id="399"/>
            <p14:sldId id="603"/>
            <p14:sldId id="400"/>
            <p14:sldId id="411"/>
            <p14:sldId id="604"/>
            <p14:sldId id="605"/>
            <p14:sldId id="493"/>
          </p14:sldIdLst>
        </p14:section>
        <p14:section name="Променливи и типове данни" id="{9F4394C1-2FE1-42BD-9E7F-6FB847847A4F}">
          <p14:sldIdLst>
            <p14:sldId id="581"/>
            <p14:sldId id="532"/>
            <p14:sldId id="533"/>
          </p14:sldIdLst>
        </p14:section>
        <p14:section name="Работа с конзола" id="{E75888B1-7DE7-4390-81B8-412381E12F33}">
          <p14:sldIdLst>
            <p14:sldId id="585"/>
            <p14:sldId id="502"/>
            <p14:sldId id="607"/>
            <p14:sldId id="608"/>
            <p14:sldId id="609"/>
          </p14:sldIdLst>
        </p14:section>
        <p14:section name="Работа с текст и числа" id="{680434F7-CC72-4B03-980A-E6882B13607B}">
          <p14:sldIdLst>
            <p14:sldId id="590"/>
            <p14:sldId id="508"/>
            <p14:sldId id="509"/>
            <p14:sldId id="510"/>
            <p14:sldId id="511"/>
            <p14:sldId id="512"/>
            <p14:sldId id="543"/>
            <p14:sldId id="513"/>
            <p14:sldId id="599"/>
            <p14:sldId id="531"/>
          </p14:sldIdLst>
        </p14:section>
        <p14:section name="End Section" id="{FEBB2B39-B0D3-4DEA-A537-5E3855947BFA}">
          <p14:sldIdLst>
            <p14:sldId id="282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5214" autoAdjust="0"/>
  </p:normalViewPr>
  <p:slideViewPr>
    <p:cSldViewPr showGuides="1">
      <p:cViewPr varScale="1">
        <p:scale>
          <a:sx n="74" d="100"/>
          <a:sy n="74" d="100"/>
        </p:scale>
        <p:origin x="38" y="485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5.1.2024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A763322-D2C6-46A5-B08F-5FC0079D27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8732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16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77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17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F68FBCD-A91B-4B99-B40F-913FC034FE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8339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60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717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A02995B-0DA7-4828-B2DE-E2FAEF7EF3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8566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A0DC0ED-A5FA-4E44-8946-61D1AE1420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9820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13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61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441AEB-29EC-4177-802E-B7ABF406FB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4830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00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C1FBF6-CAD8-4B7E-9F64-3EBC53E011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5594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895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550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611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532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689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81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134ECA-BA07-42AD-9475-13FF644460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48240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0C0DEB4-5011-4072-A17A-426C27E223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8723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9082142-04C1-4C3E-967C-753B22274D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8258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32D45B3-A20D-453B-B0FA-539D6CC6DE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60820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321DBA6-9162-45F8-8629-57F0DF0B66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0085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147D74-293C-4DB3-B640-7C45718A08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0896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3BAF37F-E479-4A3B-8F7C-846AF73FDB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642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67827AA-857A-4EC4-AA17-67443E979D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7005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124C7B0-62D8-4227-BB36-C96C123EB2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0345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0BB7F9-D7B8-41FE-B837-80E673A267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8413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219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B45B26D-1946-425E-BCFB-6CF37E5062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204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vn.softuni.org/admin/svn/programming-basics-2022/trunk/Installation-Guidelines/01.0%20PB-CSharp-Visual-Studio-2022-Installation-Guidelines.doc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vn.softuni.org/admin/svn/programming-basics-2022/trunk/Installation-Guidelines/01.0%20PB-CPlusPlus-Visual-Studio-2022-Installation-Guidelines.docx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972" y="6230083"/>
            <a:ext cx="2950749" cy="382788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972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1001" y="4841233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1000" y="5333173"/>
            <a:ext cx="36708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664" y="2562045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8601" y="2562045"/>
            <a:ext cx="2812373" cy="2229381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51F1672B-BBE4-A5E5-16AB-81B582A94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000" y="1275315"/>
            <a:ext cx="11083636" cy="1315728"/>
          </a:xfrm>
        </p:spPr>
        <p:txBody>
          <a:bodyPr/>
          <a:lstStyle/>
          <a:p>
            <a:r>
              <a:rPr lang="bg-BG" dirty="0"/>
              <a:t>Променливи, типове данни, работа с конзола и аритметични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39281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48545B-F810-43D7-92AE-099A5B4811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BD83B-B581-482F-BAC9-3DFCB2E05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140598" cy="5528766"/>
          </a:xfrm>
        </p:spPr>
        <p:txBody>
          <a:bodyPr/>
          <a:lstStyle/>
          <a:p>
            <a:r>
              <a:rPr lang="bg-BG" dirty="0"/>
              <a:t>Въведете</a:t>
            </a:r>
            <a:r>
              <a:rPr lang="bg-BG" b="1" dirty="0"/>
              <a:t> подходящо име</a:t>
            </a:r>
            <a:r>
              <a:rPr lang="en-US" b="1" dirty="0"/>
              <a:t> </a:t>
            </a:r>
            <a:r>
              <a:rPr lang="bg-BG" b="1" dirty="0"/>
              <a:t>за проекта </a:t>
            </a:r>
            <a:r>
              <a:rPr lang="bg-BG" dirty="0"/>
              <a:t>и</a:t>
            </a:r>
            <a:r>
              <a:rPr lang="bg-BG" b="1" dirty="0"/>
              <a:t> директория, в която да се създаде</a:t>
            </a:r>
          </a:p>
          <a:p>
            <a:r>
              <a:rPr lang="bg-BG" dirty="0"/>
              <a:t>Изберете</a:t>
            </a:r>
            <a:r>
              <a:rPr lang="bg-BG" b="1" dirty="0"/>
              <a:t> </a:t>
            </a:r>
            <a:r>
              <a:rPr lang="en-US" b="1" dirty="0"/>
              <a:t>Create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179775-D218-43D1-96CB-4E1EEC6D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AE8CD3-D8EB-4DE9-BE7C-04E4C78894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7"/>
          <a:stretch/>
        </p:blipFill>
        <p:spPr>
          <a:xfrm>
            <a:off x="5466000" y="1449000"/>
            <a:ext cx="6398872" cy="4188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874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CDDF-F70C-4EE6-8E42-61312FAA8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Сорс кодът на програма се пише</a:t>
            </a:r>
            <a:r>
              <a:rPr lang="en-US" sz="3200" dirty="0"/>
              <a:t> </a:t>
            </a:r>
            <a:r>
              <a:rPr lang="bg-BG" sz="3200" dirty="0"/>
              <a:t>в секцията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  <a:p>
            <a:r>
              <a:rPr lang="bg-BG" sz="3200" dirty="0"/>
              <a:t>Между отварящата и затварящата скоба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bg-BG" sz="3200" dirty="0"/>
              <a:t>Натиснете </a:t>
            </a:r>
            <a:r>
              <a:rPr lang="en-US" sz="3200" b="1" dirty="0"/>
              <a:t>Enter</a:t>
            </a:r>
            <a:r>
              <a:rPr lang="en-US" sz="3200" dirty="0"/>
              <a:t> </a:t>
            </a:r>
            <a:r>
              <a:rPr lang="bg-BG" sz="3200" dirty="0"/>
              <a:t>след отварящата скоба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bg-BG" sz="3200" dirty="0">
                <a:solidFill>
                  <a:schemeClr val="tx2"/>
                </a:solidFill>
              </a:rPr>
              <a:t>Кодът на програмата се пише</a:t>
            </a:r>
            <a:endParaRPr lang="en-US" sz="3200" dirty="0">
              <a:solidFill>
                <a:schemeClr val="tx2"/>
              </a:solidFill>
            </a:endParaRPr>
          </a:p>
          <a:p>
            <a:pPr marL="0" lvl="1" indent="0">
              <a:buClr>
                <a:schemeClr val="tx1"/>
              </a:buClr>
              <a:buSzPct val="100000"/>
              <a:buNone/>
            </a:pPr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bg-BG" sz="3200" dirty="0">
                <a:solidFill>
                  <a:schemeClr val="tx2"/>
                </a:solidFill>
              </a:rPr>
              <a:t> отместен навътре</a:t>
            </a:r>
            <a:endParaRPr lang="en-US" sz="32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4185DE-08A6-4ED0-8406-45183C527A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5"/>
          <a:stretch/>
        </p:blipFill>
        <p:spPr>
          <a:xfrm>
            <a:off x="6321000" y="3441736"/>
            <a:ext cx="5408951" cy="2860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09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EEC6F2-2A83-4074-8D7E-2BB7D1FFD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680" y="3369313"/>
            <a:ext cx="5939477" cy="2854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69D3-7E89-4CE6-8B5A-7C9A767C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509914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bg-BG" sz="3600" dirty="0"/>
              <a:t>Напишете следния код: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C14267-C991-435F-8A14-F5598C874D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66558" y="2059711"/>
            <a:ext cx="5943600" cy="587441"/>
          </a:xfrm>
        </p:spPr>
        <p:txBody>
          <a:bodyPr/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dirty="0">
                <a:solidFill>
                  <a:schemeClr val="tx2"/>
                </a:solidFill>
              </a:rPr>
              <a:t>cout &lt;&lt; "Hello SoftUni" &lt;&lt; endl;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C113D7E9-35BA-4B1E-B0B9-A56A302E6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000" y="2979000"/>
            <a:ext cx="3322411" cy="687797"/>
          </a:xfrm>
          <a:prstGeom prst="wedgeRoundRectCallout">
            <a:avLst>
              <a:gd name="adj1" fmla="val -54211"/>
              <a:gd name="adj2" fmla="val 3020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latin typeface="+mj-lt"/>
              </a:rPr>
              <a:t>Библиотека за вход и изход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C113D7E9-35BA-4B1E-B0B9-A56A302E6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00" y="3429000"/>
            <a:ext cx="2256373" cy="687797"/>
          </a:xfrm>
          <a:prstGeom prst="wedgeRoundRectCallout">
            <a:avLst>
              <a:gd name="adj1" fmla="val 62283"/>
              <a:gd name="adj2" fmla="val 19301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latin typeface="+mj-lt"/>
              </a:rPr>
              <a:t>Използваме </a:t>
            </a:r>
            <a:r>
              <a:rPr lang="en-GB" sz="2400" b="1" dirty="0">
                <a:solidFill>
                  <a:schemeClr val="bg1"/>
                </a:solidFill>
                <a:latin typeface="+mj-lt"/>
              </a:rPr>
              <a:t>std;</a:t>
            </a:r>
            <a:endParaRPr lang="bg-BG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C113D7E9-35BA-4B1E-B0B9-A56A302E6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871" y="4923780"/>
            <a:ext cx="2048129" cy="803705"/>
          </a:xfrm>
          <a:prstGeom prst="wedgeRoundRectCallout">
            <a:avLst>
              <a:gd name="adj1" fmla="val 67565"/>
              <a:gd name="adj2" fmla="val 10409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latin typeface="+mj-lt"/>
              </a:rPr>
              <a:t>Отпечатване на козолата</a:t>
            </a:r>
            <a:endParaRPr lang="bg-BG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C113D7E9-35BA-4B1E-B0B9-A56A302E6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000" y="5595674"/>
            <a:ext cx="4859388" cy="803705"/>
          </a:xfrm>
          <a:prstGeom prst="wedgeRoundRectCallout">
            <a:avLst>
              <a:gd name="adj1" fmla="val -52834"/>
              <a:gd name="adj2" fmla="val -36277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latin typeface="+mj-lt"/>
              </a:rPr>
              <a:t>Изпълнението връща 0 – програмата е работила правилно</a:t>
            </a:r>
            <a:endParaRPr lang="bg-BG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27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За стартиране на програмата натиснете</a:t>
            </a:r>
            <a:r>
              <a:rPr lang="en-US" sz="3600" dirty="0"/>
              <a:t>: </a:t>
            </a:r>
            <a:r>
              <a:rPr lang="en-US" sz="3600" b="1" dirty="0">
                <a:solidFill>
                  <a:schemeClr val="bg1"/>
                </a:solidFill>
              </a:rPr>
              <a:t>Ctrl + F5</a:t>
            </a:r>
            <a:endParaRPr lang="en-US" sz="3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Ако няма грешки, програмата ще се изпълни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Резултатът ще се изпише на </a:t>
            </a:r>
            <a:r>
              <a:rPr lang="bg-BG" sz="3600" dirty="0" err="1"/>
              <a:t>конзолат</a:t>
            </a:r>
            <a:r>
              <a:rPr lang="en-US" sz="3600" dirty="0"/>
              <a:t>a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EDB34-11A4-4E6E-8EF6-B227F7FFD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00" y="3339000"/>
            <a:ext cx="4185000" cy="15070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1891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 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A1691B-56DA-4A2D-AA09-46F997912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000" y="2079000"/>
            <a:ext cx="5663100" cy="41910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EEE895C1-75CF-4674-BA20-9C6790FE4A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191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C</a:t>
            </a:r>
            <a:r>
              <a:rPr lang="bg-BG" dirty="0"/>
              <a:t>++</a:t>
            </a:r>
            <a:r>
              <a:rPr lang="en-US" dirty="0"/>
              <a:t> </a:t>
            </a:r>
            <a:r>
              <a:rPr lang="bg-BG" dirty="0"/>
              <a:t>програмите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40964" y="1262864"/>
            <a:ext cx="10033549" cy="5276048"/>
          </a:xfrm>
        </p:spPr>
        <p:txBody>
          <a:bodyPr/>
          <a:lstStyle/>
          <a:p>
            <a:r>
              <a:rPr lang="bg-BG" dirty="0"/>
              <a:t>Писане извън тялото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ain(){}</a:t>
            </a:r>
            <a:r>
              <a:rPr lang="bg-BG" dirty="0"/>
              <a:t> функцията:</a:t>
            </a:r>
            <a:endParaRPr lang="en-US" dirty="0"/>
          </a:p>
          <a:p>
            <a:endParaRPr lang="en-US" dirty="0"/>
          </a:p>
          <a:p>
            <a:r>
              <a:rPr lang="bg-BG" dirty="0"/>
              <a:t>Бъркане на малки и главни букви:</a:t>
            </a: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Неправилно изписване на оператори: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393244-96C8-4853-A82B-A6287684F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812" y="1987864"/>
            <a:ext cx="6211948" cy="4941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64D1B1-E25A-4870-8168-D998F1603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812" y="3349076"/>
            <a:ext cx="6211948" cy="5371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620DF7-EF19-4D20-8071-0ED162CED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6812" y="4764973"/>
            <a:ext cx="6211948" cy="5812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280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Типични грешки в </a:t>
            </a:r>
            <a:r>
              <a:rPr lang="en-US" dirty="0"/>
              <a:t>C++ </a:t>
            </a:r>
            <a:r>
              <a:rPr lang="bg-BG" dirty="0"/>
              <a:t>програмите</a:t>
            </a:r>
            <a:r>
              <a:rPr lang="en-US" dirty="0"/>
              <a:t> (2)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1000" y="1275569"/>
            <a:ext cx="10237788" cy="5276048"/>
          </a:xfrm>
        </p:spPr>
        <p:txBody>
          <a:bodyPr/>
          <a:lstStyle/>
          <a:p>
            <a:r>
              <a:rPr lang="bg-BG" dirty="0"/>
              <a:t>Липса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bg-BG" dirty="0"/>
              <a:t>в края на всяка команда:</a:t>
            </a:r>
            <a:endParaRPr lang="en-US" dirty="0"/>
          </a:p>
          <a:p>
            <a:endParaRPr lang="en-US" dirty="0"/>
          </a:p>
          <a:p>
            <a:r>
              <a:rPr lang="bg-BG" dirty="0"/>
              <a:t>Липсваща кавичка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/>
              <a:t> при работата с текст: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F929EA-77B0-4494-A0BE-5FF4470DC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000" y="1998041"/>
            <a:ext cx="6178062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830D18-5429-4A46-BA67-8DD6E7363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396" y="3429000"/>
            <a:ext cx="6178062" cy="5187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132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bg-BG" dirty="0"/>
              <a:t>Напишете програма, която принтира числата от </a:t>
            </a:r>
            <a:r>
              <a:rPr lang="bg-BG" b="1" dirty="0">
                <a:solidFill>
                  <a:schemeClr val="bg1"/>
                </a:solidFill>
              </a:rPr>
              <a:t>1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10</a:t>
            </a:r>
            <a:r>
              <a:rPr lang="bg-BG" dirty="0"/>
              <a:t>, </a:t>
            </a:r>
            <a:br>
              <a:rPr lang="bg-BG" dirty="0"/>
            </a:br>
            <a:r>
              <a:rPr lang="bg-BG" dirty="0"/>
              <a:t>всяко на нов ред</a:t>
            </a:r>
          </a:p>
          <a:p>
            <a:r>
              <a:rPr lang="bg-BG" dirty="0"/>
              <a:t>Решени</a:t>
            </a:r>
            <a:r>
              <a:rPr lang="en-US" dirty="0"/>
              <a:t>e: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20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033" y="3204000"/>
            <a:ext cx="35052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000" b="1" noProof="1">
                <a:latin typeface="Consolas" pitchFamily="49" charset="0"/>
              </a:rPr>
              <a:t> </a:t>
            </a:r>
            <a:r>
              <a:rPr lang="en-US" sz="2000" b="1" noProof="1">
                <a:latin typeface="Consolas" pitchFamily="49" charset="0"/>
              </a:rPr>
              <a:t>cout &lt;&lt;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bg-BG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bg-BG" sz="2000" b="1" noProof="1">
                <a:latin typeface="Consolas" pitchFamily="49" charset="0"/>
              </a:rPr>
              <a:t>&lt;&lt; </a:t>
            </a:r>
            <a:r>
              <a:rPr lang="en-US" sz="2000" b="1" noProof="1">
                <a:latin typeface="Consolas" pitchFamily="49" charset="0"/>
              </a:rPr>
              <a:t>endl;</a:t>
            </a:r>
            <a:endParaRPr lang="bg-BG" sz="20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cout &lt;&lt;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2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000" b="1" noProof="1">
                <a:latin typeface="Consolas" pitchFamily="49" charset="0"/>
              </a:rPr>
              <a:t>&lt;&lt; endl;</a:t>
            </a:r>
            <a:endParaRPr lang="bg-BG" sz="20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cout &lt;&lt;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000" b="1" noProof="1">
                <a:latin typeface="Consolas" pitchFamily="49" charset="0"/>
              </a:rPr>
              <a:t>&lt;&lt; endl;</a:t>
            </a:r>
            <a:endParaRPr lang="bg-BG" sz="20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cout &lt;&lt;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0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000" b="1" noProof="1">
                <a:latin typeface="Consolas" pitchFamily="49" charset="0"/>
              </a:rPr>
              <a:t>&lt;&lt; endl;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41DB11-651A-4BF0-B386-F3DAB75A37BA}"/>
              </a:ext>
            </a:extLst>
          </p:cNvPr>
          <p:cNvGrpSpPr/>
          <p:nvPr/>
        </p:nvGrpSpPr>
        <p:grpSpPr>
          <a:xfrm>
            <a:off x="6006000" y="5179406"/>
            <a:ext cx="4892946" cy="1080000"/>
            <a:chOff x="6981815" y="5063680"/>
            <a:chExt cx="4843743" cy="1080000"/>
          </a:xfrm>
        </p:grpSpPr>
        <p:pic>
          <p:nvPicPr>
            <p:cNvPr id="1026" name="Picture 2" descr="Ð ÐµÐ·ÑÐ»ÑÐ°Ñ Ñ Ð¸Ð·Ð¾Ð±ÑÐ°Ð¶ÐµÐ½Ð¸Ðµ Ð·Ð° 1 png toy story">
              <a:extLst>
                <a:ext uri="{FF2B5EF4-FFF2-40B4-BE49-F238E27FC236}">
                  <a16:creationId xmlns:a16="http://schemas.microsoft.com/office/drawing/2014/main" id="{FE450382-82B2-4155-A569-E6EF62DA6D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1815" y="5063680"/>
              <a:ext cx="58975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535A394C-157A-4DED-9CD5-F642187C3A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8307" y="5063680"/>
              <a:ext cx="1007251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22620E9-899F-473E-8E24-58AEF99C4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6304" y="5795400"/>
              <a:ext cx="348280" cy="34828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90DC115-619C-4A21-8EC8-23768E3D8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86918" y="5795400"/>
              <a:ext cx="348280" cy="34828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1979476-6E41-4A88-90FF-CB68E9489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7532" y="5795400"/>
              <a:ext cx="348280" cy="348280"/>
            </a:xfrm>
            <a:prstGeom prst="rect">
              <a:avLst/>
            </a:prstGeom>
          </p:spPr>
        </p:pic>
      </p:grpSp>
      <p:pic>
        <p:nvPicPr>
          <p:cNvPr id="15" name="Picture 2" descr="Ð ÐµÐ·ÑÐ»ÑÐ°Ñ Ñ Ð¸Ð·Ð¾Ð±ÑÐ°Ð¶ÐµÐ½Ð¸Ðµ Ð·Ð° 1 png toy story">
            <a:extLst>
              <a:ext uri="{FF2B5EF4-FFF2-40B4-BE49-F238E27FC236}">
                <a16:creationId xmlns:a16="http://schemas.microsoft.com/office/drawing/2014/main" id="{179EE27C-C5BA-4810-BEDB-F28247E9A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308" y="5179406"/>
            <a:ext cx="595741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22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B7966-A9EE-455B-AE54-622797E291F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1989000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6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815018" cy="5357075"/>
          </a:xfrm>
        </p:spPr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променливи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/>
              <a:t> имат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en-US" dirty="0"/>
              <a:t>,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стойност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Дефиниране</a:t>
            </a:r>
            <a:r>
              <a:rPr lang="bg-BG" dirty="0"/>
              <a:t> на променлива и </a:t>
            </a:r>
            <a:r>
              <a:rPr lang="bg-BG" b="1" dirty="0">
                <a:solidFill>
                  <a:schemeClr val="bg1"/>
                </a:solidFill>
              </a:rPr>
              <a:t>присвояване</a:t>
            </a:r>
            <a:r>
              <a:rPr lang="bg-BG" dirty="0"/>
              <a:t> на стойност:</a:t>
            </a: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57600" y="4495801"/>
            <a:ext cx="3276600" cy="60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2667001" y="4254905"/>
            <a:ext cx="910341" cy="578882"/>
          </a:xfrm>
          <a:prstGeom prst="wedgeRoundRectCallout">
            <a:avLst>
              <a:gd name="adj1" fmla="val 69352"/>
              <a:gd name="adj2" fmla="val 334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294142" y="4053520"/>
            <a:ext cx="3721979" cy="578882"/>
          </a:xfrm>
          <a:prstGeom prst="wedgeRoundRectCallout">
            <a:avLst>
              <a:gd name="adj1" fmla="val -54861"/>
              <a:gd name="adj2" fmla="val 484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705600" y="5105051"/>
            <a:ext cx="1995846" cy="578882"/>
          </a:xfrm>
          <a:prstGeom prst="wedgeRoundRectCallout">
            <a:avLst>
              <a:gd name="adj1" fmla="val -55789"/>
              <a:gd name="adj2" fmla="val -510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</a:t>
            </a:r>
          </a:p>
        </p:txBody>
      </p:sp>
    </p:spTree>
    <p:extLst>
      <p:ext uri="{BB962C8B-B14F-4D97-AF65-F5344CB8AC3E}">
        <p14:creationId xmlns:p14="http://schemas.microsoft.com/office/powerpoint/2010/main" val="13344619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uiExpand="1" build="p"/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9715594" cy="5207396"/>
          </a:xfrm>
        </p:spPr>
        <p:txBody>
          <a:bodyPr>
            <a:noAutofit/>
          </a:bodyPr>
          <a:lstStyle/>
          <a:p>
            <a:pPr marL="514350" indent="-514350"/>
            <a:r>
              <a:rPr lang="bg-BG" sz="3400" dirty="0"/>
              <a:t>Какво е програмиране икомпютърна програма?</a:t>
            </a:r>
            <a:endParaRPr lang="en-US" sz="3400" dirty="0"/>
          </a:p>
          <a:p>
            <a:pPr marL="514350" indent="-514350"/>
            <a:r>
              <a:rPr lang="bg-BG" sz="3400" dirty="0"/>
              <a:t>Първа програма със </a:t>
            </a:r>
            <a:r>
              <a:rPr lang="en-US" sz="3400" b="1" dirty="0">
                <a:solidFill>
                  <a:schemeClr val="bg1"/>
                </a:solidFill>
              </a:rPr>
              <a:t>C++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и </a:t>
            </a:r>
            <a:r>
              <a:rPr lang="en-US" sz="3400" b="1" dirty="0">
                <a:solidFill>
                  <a:schemeClr val="bg1"/>
                </a:solidFill>
              </a:rPr>
              <a:t>Visual Studio </a:t>
            </a:r>
            <a:endParaRPr lang="bg-BG" sz="3400" b="1" dirty="0">
              <a:solidFill>
                <a:schemeClr val="bg1"/>
              </a:solidFill>
            </a:endParaRPr>
          </a:p>
          <a:p>
            <a:pPr marL="514350" indent="-514350"/>
            <a:r>
              <a:rPr lang="bg-BG" sz="3400" dirty="0"/>
              <a:t>Променливи и типове данни</a:t>
            </a:r>
            <a:endParaRPr lang="en-US" sz="3400" dirty="0"/>
          </a:p>
          <a:p>
            <a:pPr marL="514350" indent="-514350"/>
            <a:r>
              <a:rPr lang="bg-BG" sz="3400" dirty="0"/>
              <a:t>Четене на потребителски вход</a:t>
            </a:r>
          </a:p>
          <a:p>
            <a:pPr marL="514350" indent="-514350"/>
            <a:r>
              <a:rPr lang="bg-BG" sz="3400" dirty="0"/>
              <a:t>Работа с текст</a:t>
            </a:r>
            <a:r>
              <a:rPr lang="en-US" sz="3400" dirty="0"/>
              <a:t> </a:t>
            </a:r>
            <a:r>
              <a:rPr lang="bg-BG" sz="3400" dirty="0"/>
              <a:t>и числа</a:t>
            </a:r>
            <a:endParaRPr lang="en-US" sz="3400" dirty="0"/>
          </a:p>
          <a:p>
            <a:pPr marL="514350" indent="-514350"/>
            <a:r>
              <a:rPr lang="bg-BG" sz="3400" dirty="0"/>
              <a:t>Аритметични операции</a:t>
            </a:r>
          </a:p>
          <a:p>
            <a:pPr marL="514350" indent="-514350"/>
            <a:r>
              <a:rPr lang="bg-BG" sz="3400" dirty="0"/>
              <a:t>Печатане на екрана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12B065-5C05-40EC-ABE7-E32E1F4C5A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5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48817" y="1007345"/>
            <a:ext cx="10129234" cy="5546589"/>
          </a:xfrm>
        </p:spPr>
        <p:txBody>
          <a:bodyPr>
            <a:normAutofit/>
          </a:bodyPr>
          <a:lstStyle/>
          <a:p>
            <a:r>
              <a:rPr lang="bg-BG" dirty="0"/>
              <a:t>Променливите съхраняват </a:t>
            </a:r>
            <a:r>
              <a:rPr lang="bg-BG" b="1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dirty="0"/>
              <a:t>Число, буква, текст (низ), цвят, картинка, списък</a:t>
            </a:r>
            <a:r>
              <a:rPr lang="en-US" dirty="0"/>
              <a:t>, …</a:t>
            </a:r>
          </a:p>
          <a:p>
            <a:pPr>
              <a:spcBef>
                <a:spcPts val="1200"/>
              </a:spcBef>
            </a:pPr>
            <a:r>
              <a:rPr lang="bg-BG" dirty="0"/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bg-BG" dirty="0"/>
              <a:t> </a:t>
            </a:r>
            <a:r>
              <a:rPr lang="en-US" dirty="0"/>
              <a:t>- </a:t>
            </a:r>
            <a:r>
              <a:rPr lang="bg-BG" dirty="0"/>
              <a:t>цяло число</a:t>
            </a:r>
            <a:r>
              <a:rPr lang="en-US" dirty="0"/>
              <a:t>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 - </a:t>
            </a:r>
            <a:r>
              <a:rPr lang="bg-BG" dirty="0"/>
              <a:t>дробно число</a:t>
            </a:r>
            <a:r>
              <a:rPr lang="en-US" dirty="0"/>
              <a:t>: </a:t>
            </a:r>
            <a:r>
              <a:rPr lang="bg-BG" b="1" dirty="0">
                <a:latin typeface="Consolas" pitchFamily="49" charset="0"/>
              </a:rPr>
              <a:t>0.5</a:t>
            </a:r>
            <a:r>
              <a:rPr lang="en-US" dirty="0"/>
              <a:t>, </a:t>
            </a:r>
            <a:r>
              <a:rPr lang="bg-BG" b="1" dirty="0"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latin typeface="Consolas" pitchFamily="49" charset="0"/>
              </a:rPr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- </a:t>
            </a:r>
            <a:r>
              <a:rPr lang="bg-BG" dirty="0"/>
              <a:t>текст (низ)</a:t>
            </a:r>
            <a:r>
              <a:rPr lang="en-US" dirty="0"/>
              <a:t>: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dirty="0"/>
              <a:t>,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Car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>
                <a:cs typeface="Consolas" pitchFamily="49" charset="0"/>
              </a:rPr>
              <a:t> </a:t>
            </a:r>
            <a:r>
              <a:rPr lang="en-US" dirty="0"/>
              <a:t>-</a:t>
            </a:r>
            <a:r>
              <a:rPr lang="en-US" dirty="0">
                <a:cs typeface="Consolas" pitchFamily="49" charset="0"/>
              </a:rPr>
              <a:t> </a:t>
            </a:r>
            <a:r>
              <a:rPr lang="bg-BG" dirty="0">
                <a:cs typeface="Consolas" pitchFamily="49" charset="0"/>
              </a:rPr>
              <a:t>символ</a:t>
            </a:r>
            <a:r>
              <a:rPr lang="en-US" dirty="0">
                <a:cs typeface="Consolas" pitchFamily="49" charset="0"/>
              </a:rPr>
              <a:t>: </a:t>
            </a:r>
            <a:r>
              <a:rPr lang="en-US" b="1" dirty="0">
                <a:cs typeface="Consolas" pitchFamily="49" charset="0"/>
              </a:rPr>
              <a:t>'A',  '#',  '@ ',  ' + ', …</a:t>
            </a:r>
            <a:endParaRPr lang="bg-BG" b="1" dirty="0"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207" y="91872"/>
            <a:ext cx="8397308" cy="882654"/>
          </a:xfrm>
        </p:spPr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392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91D87D-8030-4641-8161-9D853A5114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Четене на потребителски вход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01" y="1385091"/>
            <a:ext cx="2213798" cy="2213798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332F5379-C2F7-4FF2-824A-6CDDF9A28EC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конзола</a:t>
            </a:r>
          </a:p>
        </p:txBody>
      </p:sp>
    </p:spTree>
    <p:extLst>
      <p:ext uri="{BB962C8B-B14F-4D97-AF65-F5344CB8AC3E}">
        <p14:creationId xmlns:p14="http://schemas.microsoft.com/office/powerpoint/2010/main" val="352343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443" y="1143000"/>
            <a:ext cx="9927138" cy="5276048"/>
          </a:xfrm>
        </p:spPr>
        <p:txBody>
          <a:bodyPr/>
          <a:lstStyle/>
          <a:p>
            <a:r>
              <a:rPr lang="bg-BG" sz="3200" dirty="0"/>
              <a:t>Всичко, което </a:t>
            </a:r>
            <a:r>
              <a:rPr lang="bg-BG" sz="3200" b="1" dirty="0">
                <a:solidFill>
                  <a:schemeClr val="bg1"/>
                </a:solidFill>
              </a:rPr>
              <a:t>получаваме</a:t>
            </a:r>
            <a:r>
              <a:rPr lang="bg-BG" sz="3200" dirty="0"/>
              <a:t> 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конзолата</a:t>
            </a:r>
            <a:r>
              <a:rPr lang="bg-BG" sz="3200" dirty="0"/>
              <a:t>, </a:t>
            </a:r>
            <a:br>
              <a:rPr lang="en-US" sz="3200" dirty="0"/>
            </a:br>
            <a:r>
              <a:rPr lang="bg-BG" sz="3200" dirty="0"/>
              <a:t>идва под формата на </a:t>
            </a:r>
            <a:r>
              <a:rPr lang="bg-BG" sz="3200" b="1" dirty="0">
                <a:solidFill>
                  <a:schemeClr val="bg1"/>
                </a:solidFill>
              </a:rPr>
              <a:t>поток от данни</a:t>
            </a:r>
          </a:p>
          <a:p>
            <a:pPr lvl="1"/>
            <a:r>
              <a:rPr lang="bg-BG" sz="3000" dirty="0"/>
              <a:t>Всичко, което </a:t>
            </a:r>
            <a:r>
              <a:rPr lang="bg-BG" sz="3000" b="1" dirty="0">
                <a:solidFill>
                  <a:schemeClr val="bg1"/>
                </a:solidFill>
              </a:rPr>
              <a:t>печатаме</a:t>
            </a:r>
            <a:r>
              <a:rPr lang="bg-BG" sz="3000" dirty="0"/>
              <a:t>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конзолата</a:t>
            </a:r>
            <a:r>
              <a:rPr lang="bg-BG" sz="3000" dirty="0"/>
              <a:t>, се </a:t>
            </a:r>
            <a:r>
              <a:rPr lang="bg-BG" sz="3000" b="1" dirty="0">
                <a:solidFill>
                  <a:schemeClr val="bg1"/>
                </a:solidFill>
              </a:rPr>
              <a:t>преобразува в поток от данни</a:t>
            </a:r>
          </a:p>
          <a:p>
            <a:r>
              <a:rPr lang="bg-BG" dirty="0"/>
              <a:t>Команда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четене</a:t>
            </a:r>
            <a:r>
              <a:rPr lang="bg-BG" dirty="0"/>
              <a:t> от конзолата:</a:t>
            </a:r>
          </a:p>
          <a:p>
            <a:pPr lvl="1"/>
            <a:r>
              <a:rPr lang="bg-BG" dirty="0"/>
              <a:t>Връща ни потокът от данни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124200" y="4876801"/>
            <a:ext cx="25908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е;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name;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1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7441" y="1145534"/>
            <a:ext cx="10594559" cy="5276048"/>
          </a:xfrm>
        </p:spPr>
        <p:txBody>
          <a:bodyPr>
            <a:normAutofit/>
          </a:bodyPr>
          <a:lstStyle/>
          <a:p>
            <a:r>
              <a:rPr lang="bg-BG" sz="3400" dirty="0"/>
              <a:t>Програма, която чете име от конзолата и го принтира:</a:t>
            </a:r>
            <a:endParaRPr lang="en-US" sz="3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11788" y="1960359"/>
            <a:ext cx="436829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name;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endl;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E47DBF83-D8DB-455C-8B82-C78F84C96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334" y="4724400"/>
            <a:ext cx="1430074" cy="578882"/>
          </a:xfrm>
          <a:prstGeom prst="wedgeRoundRectCallout">
            <a:avLst>
              <a:gd name="adj1" fmla="val 70275"/>
              <a:gd name="adj2" fmla="val -581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Изход</a:t>
            </a:r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E0F631D5-B1D2-41A9-A3DA-B77EE5EE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000" y="3906825"/>
            <a:ext cx="2656789" cy="578882"/>
          </a:xfrm>
          <a:prstGeom prst="wedgeRoundRectCallout">
            <a:avLst>
              <a:gd name="adj1" fmla="val 60365"/>
              <a:gd name="adj2" fmla="val 312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Примерен вход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10CFFD-1C96-4423-BC36-737194BE99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518" b="8306"/>
          <a:stretch/>
        </p:blipFill>
        <p:spPr>
          <a:xfrm>
            <a:off x="5017656" y="3774757"/>
            <a:ext cx="5112110" cy="1996731"/>
          </a:xfrm>
          <a:prstGeom prst="rect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269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42552" y="1112623"/>
            <a:ext cx="10033549" cy="5276048"/>
          </a:xfrm>
        </p:spPr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>
              <a:spcBef>
                <a:spcPts val="1200"/>
              </a:spcBef>
            </a:pPr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пресмятане на лице на квадрат със страна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/>
              <a:t>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60897" y="4019895"/>
            <a:ext cx="4449504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cin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a;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area = a * a;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cout &lt;&lt;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latin typeface="Consolas" pitchFamily="49" charset="0"/>
              </a:rPr>
              <a:t>&lt;&lt; endl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60898" y="1863485"/>
            <a:ext cx="2620703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cin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num;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60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E3077-E259-4497-900D-2A8A58A3A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2451" y="1167952"/>
            <a:ext cx="10033549" cy="5276048"/>
          </a:xfrm>
        </p:spPr>
        <p:txBody>
          <a:bodyPr>
            <a:normAutofit/>
          </a:bodyPr>
          <a:lstStyle/>
          <a:p>
            <a:r>
              <a:rPr lang="bg-BG" sz="3400" dirty="0"/>
              <a:t>Четене на дробно число</a:t>
            </a:r>
            <a:r>
              <a:rPr lang="en-US" sz="3400" dirty="0"/>
              <a:t> </a:t>
            </a:r>
            <a:r>
              <a:rPr lang="bg-BG" sz="3400" dirty="0"/>
              <a:t>от конзолата:</a:t>
            </a:r>
            <a:br>
              <a:rPr lang="bg-BG" sz="3400" dirty="0"/>
            </a:br>
            <a:br>
              <a:rPr lang="bg-BG" sz="3400" dirty="0"/>
            </a:br>
            <a:endParaRPr lang="en-US" sz="3400" dirty="0"/>
          </a:p>
          <a:p>
            <a:pPr>
              <a:spcBef>
                <a:spcPts val="1200"/>
              </a:spcBef>
            </a:pPr>
            <a:r>
              <a:rPr lang="bg-BG" sz="3400" dirty="0"/>
              <a:t>Пример: конвертиране от инчове в сантиметри: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91751" y="3795613"/>
            <a:ext cx="6574249" cy="18285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 inches;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cin &gt;&gt; inches;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double centimeters =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cout &lt;&lt; 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600" b="1" noProof="1">
                <a:latin typeface="Consolas" pitchFamily="49" charset="0"/>
              </a:rPr>
              <a:t> &lt;&lt; endl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91751" y="1854000"/>
            <a:ext cx="2383249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cin &gt;&gt; num;</a:t>
            </a:r>
          </a:p>
        </p:txBody>
      </p:sp>
    </p:spTree>
    <p:extLst>
      <p:ext uri="{BB962C8B-B14F-4D97-AF65-F5344CB8AC3E}">
        <p14:creationId xmlns:p14="http://schemas.microsoft.com/office/powerpoint/2010/main" val="149867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D3D0F8-591C-494B-B97F-10AB0395C22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45" y="1524000"/>
            <a:ext cx="2237110" cy="223711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7E816D04-2EDB-46CC-98BA-45035ED0794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с текст и числа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3043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bg-BG" dirty="0"/>
              <a:t>Да се напише програма, която</a:t>
            </a:r>
            <a:r>
              <a:rPr lang="en-US" dirty="0"/>
              <a:t>:</a:t>
            </a:r>
          </a:p>
          <a:p>
            <a:pPr lvl="1"/>
            <a:r>
              <a:rPr lang="bg-BG" sz="3200" dirty="0"/>
              <a:t>Чете от конзолата </a:t>
            </a:r>
            <a:r>
              <a:rPr lang="bg-BG" sz="3200" b="1" dirty="0">
                <a:solidFill>
                  <a:schemeClr val="bg1"/>
                </a:solidFill>
                <a:latin typeface="+mj-lt"/>
              </a:rPr>
              <a:t>име</a:t>
            </a:r>
            <a:r>
              <a:rPr lang="bg-BG" sz="3200" dirty="0"/>
              <a:t> на човек, въведено от </a:t>
            </a:r>
            <a:r>
              <a:rPr lang="bg-BG" sz="3200" b="1" dirty="0">
                <a:solidFill>
                  <a:schemeClr val="bg1"/>
                </a:solidFill>
              </a:rPr>
              <a:t>потребителя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Отпечатва </a:t>
            </a:r>
            <a:r>
              <a:rPr lang="en-US" sz="32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Hello,</a:t>
            </a:r>
            <a:r>
              <a:rPr lang="en-US" sz="3200" b="1" dirty="0">
                <a:latin typeface="+mj-lt"/>
              </a:rPr>
              <a:t> </a:t>
            </a:r>
            <a:r>
              <a:rPr lang="en-US" sz="3200" b="1" dirty="0">
                <a:latin typeface="Consolas" panose="020B0609020204030204" pitchFamily="49" charset="0"/>
              </a:rPr>
              <a:t>&lt;name&gt;</a:t>
            </a:r>
            <a:r>
              <a:rPr lang="bg-BG" sz="3200" b="1" dirty="0">
                <a:latin typeface="Consolas" panose="020B0609020204030204" pitchFamily="49" charset="0"/>
              </a:rPr>
              <a:t>!</a:t>
            </a:r>
            <a:r>
              <a:rPr lang="en-US" sz="3200" dirty="0"/>
              <a:t>"</a:t>
            </a:r>
            <a:r>
              <a:rPr lang="bg-BG" sz="3200" dirty="0"/>
              <a:t>, където </a:t>
            </a:r>
            <a:r>
              <a:rPr lang="en-US" sz="3200" b="1" dirty="0">
                <a:latin typeface="Consolas" panose="020B0609020204030204" pitchFamily="49" charset="0"/>
              </a:rPr>
              <a:t>&lt;name&gt; </a:t>
            </a:r>
            <a:r>
              <a:rPr lang="bg-BG" sz="3200" dirty="0"/>
              <a:t>е </a:t>
            </a:r>
            <a:br>
              <a:rPr lang="en-US" sz="3200" dirty="0"/>
            </a:br>
            <a:r>
              <a:rPr lang="bg-BG" sz="3200" b="1" dirty="0">
                <a:solidFill>
                  <a:schemeClr val="bg1"/>
                </a:solidFill>
              </a:rPr>
              <a:t>въведеното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преди това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1085242" y="4572001"/>
            <a:ext cx="5010759" cy="553229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18362" y="4893904"/>
              <a:ext cx="380868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1066048" y="5449597"/>
            <a:ext cx="5029953" cy="540149"/>
            <a:chOff x="736384" y="4800599"/>
            <a:chExt cx="4326768" cy="5035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089345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014A3D4A-39D3-47C4-80AE-C481592BB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329" y="3710590"/>
            <a:ext cx="2742371" cy="22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39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4215" y="1393457"/>
            <a:ext cx="9503570" cy="4595013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#include &lt;iostream&gt;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1"/>
                </a:solidFill>
              </a:rPr>
              <a:t>#include &lt;string&gt;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using namespace std;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int main()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   </a:t>
            </a:r>
            <a:r>
              <a:rPr lang="it-IT" sz="2600" dirty="0">
                <a:solidFill>
                  <a:schemeClr val="bg1"/>
                </a:solidFill>
              </a:rPr>
              <a:t>string </a:t>
            </a:r>
            <a:r>
              <a:rPr lang="it-IT" sz="2600" dirty="0"/>
              <a:t>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>
                <a:solidFill>
                  <a:schemeClr val="bg1"/>
                </a:solidFill>
              </a:rPr>
              <a:t>   cin &gt;&gt; </a:t>
            </a:r>
            <a:r>
              <a:rPr lang="it-IT" sz="2600" dirty="0"/>
              <a:t>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/>
              <a:t>   cout &lt;&lt; "Hello</a:t>
            </a:r>
            <a:r>
              <a:rPr lang="bg-BG" sz="2600" dirty="0"/>
              <a:t>,</a:t>
            </a:r>
            <a:r>
              <a:rPr lang="it-IT" sz="2600" dirty="0"/>
              <a:t> ";</a:t>
            </a:r>
            <a:endParaRPr lang="bg-BG" sz="2600" dirty="0"/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/>
              <a:t>   cout &lt;&lt; name &lt;&lt; "!"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dirty="0"/>
              <a:t>   </a:t>
            </a:r>
            <a:r>
              <a:rPr lang="en-US" sz="2600" dirty="0"/>
              <a:t>r</a:t>
            </a:r>
            <a:r>
              <a:rPr lang="it-IT" sz="2600" dirty="0"/>
              <a:t>eturn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/>
              <a:t>}</a:t>
            </a:r>
            <a:endParaRPr lang="en-US" sz="2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781000" y="3453022"/>
            <a:ext cx="3657600" cy="1052531"/>
          </a:xfrm>
          <a:prstGeom prst="wedgeRoundRectCallout">
            <a:avLst>
              <a:gd name="adj1" fmla="val -61081"/>
              <a:gd name="adj2" fmla="val 304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Курсорът остава на същия ред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970C9C2D-E53D-437A-BC48-2334910D2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6000" y="1237988"/>
            <a:ext cx="5212063" cy="1784649"/>
          </a:xfrm>
          <a:prstGeom prst="wedgeRoundRectCallout">
            <a:avLst>
              <a:gd name="adj1" fmla="val -61328"/>
              <a:gd name="adj2" fmla="val -5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работим с текст трябва да добавим библиотеката:</a:t>
            </a:r>
            <a:b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&lt;string&gt;</a:t>
            </a:r>
          </a:p>
        </p:txBody>
      </p:sp>
    </p:spTree>
    <p:extLst>
      <p:ext uri="{BB962C8B-B14F-4D97-AF65-F5344CB8AC3E}">
        <p14:creationId xmlns:p14="http://schemas.microsoft.com/office/powerpoint/2010/main" val="126467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26000" y="300108"/>
            <a:ext cx="8684999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Принтиране на конзолата на текст и 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71000" y="1490008"/>
            <a:ext cx="9721110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3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300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3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300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300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300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cout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firstName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age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endl</a:t>
            </a:r>
            <a:r>
              <a:rPr lang="bg-BG" sz="23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3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71000" y="4007317"/>
            <a:ext cx="9616200" cy="19389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text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"The sum is: "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double sum = a +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text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endl;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7079100" y="2967335"/>
            <a:ext cx="342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19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7276192" y="5479255"/>
            <a:ext cx="2752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4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59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6C75-7C8C-429C-9870-849EA9BE3C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1146000" y="4509000"/>
            <a:ext cx="10575000" cy="1638909"/>
          </a:xfrm>
        </p:spPr>
        <p:txBody>
          <a:bodyPr/>
          <a:lstStyle/>
          <a:p>
            <a:r>
              <a:rPr lang="bg-BG" dirty="0"/>
              <a:t>Какво е програмиране и компютърна програма?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4040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4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b="1" dirty="0"/>
              <a:t>)</a:t>
            </a:r>
            <a:r>
              <a:rPr lang="bg-BG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41000" y="1854000"/>
            <a:ext cx="467458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41002" y="4429496"/>
            <a:ext cx="4674579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cin &gt;&gt; a &gt;&gt;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cout &lt;&lt; result &lt;&lt; endl;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893800" y="2534040"/>
            <a:ext cx="11219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6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600" dirty="0">
                <a:solidFill>
                  <a:schemeClr val="accent2"/>
                </a:solidFill>
              </a:rPr>
              <a:t> </a:t>
            </a:r>
            <a:r>
              <a:rPr lang="bg-BG" sz="2600" b="1" dirty="0">
                <a:solidFill>
                  <a:schemeClr val="accent2"/>
                </a:solidFill>
                <a:latin typeface="Consolas" pitchFamily="49" charset="0"/>
              </a:rPr>
              <a:t>12</a:t>
            </a:r>
            <a:endParaRPr lang="en-US" sz="26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593417" y="953154"/>
            <a:ext cx="3529896" cy="35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7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1766" y="1167411"/>
            <a:ext cx="10129234" cy="554658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solidFill>
                  <a:srgbClr val="F2A40D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rgbClr val="F2A40D"/>
                </a:solidFill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86001" y="1932326"/>
            <a:ext cx="46101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86001" y="4420460"/>
            <a:ext cx="78486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error 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129300" y="2704996"/>
            <a:ext cx="106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500" dirty="0">
                <a:solidFill>
                  <a:schemeClr val="accent2"/>
                </a:solidFill>
              </a:rPr>
              <a:t> </a:t>
            </a:r>
            <a:r>
              <a:rPr lang="bg-BG" sz="2500" b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25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5984087" y="5136799"/>
            <a:ext cx="49102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500" i="0" noProof="1">
                <a:solidFill>
                  <a:schemeClr val="accent2"/>
                </a:solidFill>
                <a:latin typeface="+mn-lt"/>
              </a:rPr>
              <a:t>// </a:t>
            </a:r>
            <a:r>
              <a:rPr lang="bg-BG" sz="2500" i="0" noProof="1">
                <a:solidFill>
                  <a:schemeClr val="accent2"/>
                </a:solidFill>
                <a:latin typeface="+mn-lt"/>
              </a:rPr>
              <a:t>6.25 </a:t>
            </a:r>
            <a:r>
              <a:rPr lang="en-US" sz="2500" i="0" noProof="1">
                <a:solidFill>
                  <a:schemeClr val="accent2"/>
                </a:solidFill>
                <a:latin typeface="+mn-lt"/>
              </a:rPr>
              <a:t>-</a:t>
            </a:r>
            <a:r>
              <a:rPr lang="bg-BG" sz="2500" i="0" noProof="1">
                <a:solidFill>
                  <a:schemeClr val="accent2"/>
                </a:solidFill>
                <a:latin typeface="+mn-lt"/>
              </a:rPr>
              <a:t> дробно делене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5953924" y="5513066"/>
            <a:ext cx="49102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500" i="0" noProof="1">
                <a:solidFill>
                  <a:schemeClr val="accent2"/>
                </a:solidFill>
                <a:latin typeface="+mn-lt"/>
              </a:rPr>
              <a:t>// </a:t>
            </a:r>
            <a:r>
              <a:rPr lang="bg-BG" sz="2500" i="0" noProof="1">
                <a:solidFill>
                  <a:schemeClr val="accent2"/>
                </a:solidFill>
                <a:latin typeface="+mn-lt"/>
              </a:rPr>
              <a:t>Грешка: деление на 0</a:t>
            </a:r>
            <a:endParaRPr lang="en-US" sz="2500" i="0" noProof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152400" y="4655351"/>
            <a:ext cx="53642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b="1" dirty="0">
                <a:solidFill>
                  <a:schemeClr val="accent2"/>
                </a:solidFill>
              </a:rPr>
              <a:t>//</a:t>
            </a:r>
            <a:r>
              <a:rPr lang="bg-BG" sz="2500" dirty="0">
                <a:solidFill>
                  <a:schemeClr val="accent2"/>
                </a:solidFill>
              </a:rPr>
              <a:t> </a:t>
            </a:r>
            <a:r>
              <a:rPr lang="bg-BG" sz="2500" b="1" dirty="0">
                <a:solidFill>
                  <a:schemeClr val="accent2"/>
                </a:solidFill>
              </a:rPr>
              <a:t>6</a:t>
            </a:r>
            <a:r>
              <a:rPr lang="en-US" sz="2500" b="1" dirty="0">
                <a:solidFill>
                  <a:schemeClr val="accent2"/>
                </a:solidFill>
              </a:rPr>
              <a:t> -</a:t>
            </a:r>
            <a:r>
              <a:rPr lang="bg-BG" sz="2500" b="1" dirty="0">
                <a:solidFill>
                  <a:schemeClr val="accent2"/>
                </a:solidFill>
              </a:rPr>
              <a:t> дробната част се отрязва</a:t>
            </a:r>
            <a:endParaRPr lang="en-US" sz="2500" b="1" dirty="0">
              <a:solidFill>
                <a:schemeClr val="accent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62F8A-4CDC-48E1-94B0-4BC5B777A7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6919">
            <a:off x="9387656" y="1964445"/>
            <a:ext cx="1657930" cy="165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5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деление на цели числа резултатът е </a:t>
            </a:r>
            <a:r>
              <a:rPr lang="bg-BG" b="1" dirty="0">
                <a:solidFill>
                  <a:schemeClr val="bg1"/>
                </a:solidFill>
              </a:rPr>
              <a:t>цяло число</a:t>
            </a:r>
            <a:r>
              <a:rPr lang="bg-BG" dirty="0"/>
              <a:t>:</a:t>
            </a:r>
          </a:p>
          <a:p>
            <a:endParaRPr lang="bg-BG" dirty="0"/>
          </a:p>
          <a:p>
            <a:endParaRPr lang="bg-BG" dirty="0"/>
          </a:p>
          <a:p>
            <a:pPr>
              <a:spcBef>
                <a:spcPts val="3000"/>
              </a:spcBef>
            </a:pPr>
            <a:r>
              <a:rPr lang="bg-BG" dirty="0"/>
              <a:t>При деление на дробни числа резултатът е </a:t>
            </a:r>
            <a:r>
              <a:rPr lang="bg-BG" b="1" dirty="0">
                <a:solidFill>
                  <a:schemeClr val="bg1"/>
                </a:solidFill>
              </a:rPr>
              <a:t>дробно число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5024" y="1967806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a /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&lt;&lt; endl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a / 0 &lt;&lt; endl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5024" y="4267200"/>
            <a:ext cx="1051877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a /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2.0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&lt;&lt; endl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a /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&lt;&lt; endl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0.0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/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&lt;&lt; endl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105354" y="2380654"/>
            <a:ext cx="5248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Целочислен резултат:</a:t>
            </a: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Грешка: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деление на 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150411" y="4708743"/>
            <a:ext cx="52382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Дробен резултат: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7.5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inf</a:t>
            </a:r>
            <a:endParaRPr lang="bg-BG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nan</a:t>
            </a:r>
            <a:endParaRPr lang="bg-BG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49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Модул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остатък от целочислено</a:t>
            </a:r>
            <a:r>
              <a:rPr lang="bg-BG" dirty="0"/>
              <a:t> деление на числа</a:t>
            </a:r>
            <a:br>
              <a:rPr lang="bg-BG" dirty="0"/>
            </a:br>
            <a:r>
              <a:rPr lang="bg-BG" dirty="0"/>
              <a:t> </a:t>
            </a:r>
            <a:r>
              <a:rPr lang="en-US" dirty="0"/>
              <a:t>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754841"/>
            <a:ext cx="51831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7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i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4833924"/>
            <a:ext cx="92979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4626" y="3591580"/>
            <a:ext cx="1005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en-GB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1</a:t>
            </a:r>
            <a:endParaRPr lang="nn-NO" sz="2800" b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6359" y="4870234"/>
            <a:ext cx="5293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1 </a:t>
            </a:r>
            <a:r>
              <a:rPr lang="bg-BG" noProof="1">
                <a:solidFill>
                  <a:schemeClr val="accent2"/>
                </a:solidFill>
              </a:rPr>
              <a:t>–</a:t>
            </a:r>
            <a:r>
              <a:rPr lang="en-US" noProof="1">
                <a:solidFill>
                  <a:schemeClr val="accent2"/>
                </a:solidFill>
              </a:rPr>
              <a:t> </a:t>
            </a:r>
            <a:r>
              <a:rPr lang="bg-BG" noProof="1">
                <a:solidFill>
                  <a:schemeClr val="accent2"/>
                </a:solidFill>
              </a:rPr>
              <a:t>числото</a:t>
            </a:r>
            <a:r>
              <a:rPr lang="en-US" noProof="1">
                <a:solidFill>
                  <a:schemeClr val="accent2"/>
                </a:solidFill>
              </a:rPr>
              <a:t> 3</a:t>
            </a:r>
            <a:r>
              <a:rPr lang="bg-BG" noProof="1">
                <a:solidFill>
                  <a:schemeClr val="accent2"/>
                </a:solidFill>
              </a:rPr>
              <a:t> е</a:t>
            </a:r>
            <a:r>
              <a:rPr lang="en-US" noProof="1">
                <a:solidFill>
                  <a:schemeClr val="accent2"/>
                </a:solidFill>
              </a:rPr>
              <a:t> </a:t>
            </a:r>
            <a:r>
              <a:rPr lang="bg-BG" noProof="1">
                <a:solidFill>
                  <a:schemeClr val="accent2"/>
                </a:solidFill>
              </a:rPr>
              <a:t>нечетно</a:t>
            </a:r>
            <a:r>
              <a:rPr lang="en-US" noProof="1">
                <a:solidFill>
                  <a:schemeClr val="accent2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43729" y="5287092"/>
            <a:ext cx="4916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i="0" noProof="1">
                <a:solidFill>
                  <a:schemeClr val="accent2"/>
                </a:solidFill>
              </a:rPr>
              <a:t>// </a:t>
            </a:r>
            <a:r>
              <a:rPr lang="bg-BG" i="0" noProof="1">
                <a:solidFill>
                  <a:schemeClr val="accent2"/>
                </a:solidFill>
              </a:rPr>
              <a:t>0 – числото</a:t>
            </a:r>
            <a:r>
              <a:rPr lang="en-US" i="0" noProof="1">
                <a:solidFill>
                  <a:schemeClr val="accent2"/>
                </a:solidFill>
              </a:rPr>
              <a:t> 4</a:t>
            </a:r>
            <a:r>
              <a:rPr lang="bg-BG" i="0" noProof="1">
                <a:solidFill>
                  <a:schemeClr val="accent2"/>
                </a:solidFill>
              </a:rPr>
              <a:t> е четно</a:t>
            </a:r>
            <a:endParaRPr lang="en-US" i="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05001" y="5695482"/>
            <a:ext cx="4719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nn-NO" noProof="1">
              <a:solidFill>
                <a:schemeClr val="accent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145" y="2252069"/>
            <a:ext cx="4401570" cy="241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9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A8B20A-9960-46DB-AE25-13803884D58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Печатане на екрана</a:t>
            </a:r>
          </a:p>
        </p:txBody>
      </p:sp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167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687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5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Фиксиране на изходния поток при извеждане на                    </a:t>
            </a:r>
            <a:r>
              <a:rPr lang="en-GB" dirty="0"/>
              <a:t> </a:t>
            </a:r>
            <a:r>
              <a:rPr lang="bg-BG" dirty="0"/>
              <a:t>дробни числа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Форматиране на изхода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103" y="2660941"/>
            <a:ext cx="8686800" cy="5241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en-GB" sz="2700" b="1" noProof="1">
                <a:latin typeface="Consolas" pitchFamily="49" charset="0"/>
                <a:cs typeface="Consolas" pitchFamily="49" charset="0"/>
              </a:rPr>
              <a:t>out.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setf</a:t>
            </a:r>
            <a:r>
              <a:rPr lang="en-GB" sz="27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ios::fixed</a:t>
            </a:r>
            <a:r>
              <a:rPr lang="en-GB" sz="27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7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фиксиран формат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629890" y="3210040"/>
            <a:ext cx="3657600" cy="914400"/>
          </a:xfrm>
          <a:prstGeom prst="wedgeRoundRectCallout">
            <a:avLst>
              <a:gd name="adj1" fmla="val -57325"/>
              <a:gd name="adj2" fmla="val -52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 специфичен формат на потока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3103" y="4274618"/>
            <a:ext cx="8686800" cy="5241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en-GB" sz="2700" b="1" noProof="1">
                <a:latin typeface="Consolas" pitchFamily="49" charset="0"/>
                <a:cs typeface="Consolas" pitchFamily="49" charset="0"/>
              </a:rPr>
              <a:t>out.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precision</a:t>
            </a:r>
            <a:r>
              <a:rPr lang="en-GB" sz="27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GB" sz="2700" b="1" noProof="1">
                <a:latin typeface="Consolas" pitchFamily="49" charset="0"/>
                <a:cs typeface="Consolas" pitchFamily="49" charset="0"/>
              </a:rPr>
              <a:t>);</a:t>
            </a:r>
            <a:endParaRPr lang="it-IT" sz="27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185903" y="4824000"/>
            <a:ext cx="3820194" cy="981205"/>
          </a:xfrm>
          <a:prstGeom prst="wedgeRoundRectCallout">
            <a:avLst>
              <a:gd name="adj1" fmla="val -58211"/>
              <a:gd name="adj2" fmla="val -507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Брой на цифрите в дробната част</a:t>
            </a:r>
          </a:p>
        </p:txBody>
      </p:sp>
    </p:spTree>
    <p:extLst>
      <p:ext uri="{BB962C8B-B14F-4D97-AF65-F5344CB8AC3E}">
        <p14:creationId xmlns:p14="http://schemas.microsoft.com/office/powerpoint/2010/main" val="192916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392772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38685" y="1854283"/>
            <a:ext cx="7853369" cy="4705490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lvl="1" indent="-456915" latinLnBrk="0"/>
            <a:r>
              <a:rPr lang="bg-BG" sz="2800" dirty="0">
                <a:solidFill>
                  <a:schemeClr val="bg2"/>
                </a:solidFill>
              </a:rPr>
              <a:t>Компютърната програма е поредица команди</a:t>
            </a:r>
            <a:endParaRPr lang="en-US" sz="2800" dirty="0">
              <a:solidFill>
                <a:schemeClr val="bg2"/>
              </a:solidFill>
            </a:endParaRPr>
          </a:p>
          <a:p>
            <a:pPr marL="456915" lvl="1" indent="-456915" latinLnBrk="0"/>
            <a:r>
              <a:rPr lang="bg-BG" sz="2800" dirty="0">
                <a:solidFill>
                  <a:schemeClr val="bg2"/>
                </a:solidFill>
              </a:rPr>
              <a:t>В </a:t>
            </a:r>
            <a:r>
              <a:rPr lang="en-US" sz="2800" dirty="0">
                <a:solidFill>
                  <a:schemeClr val="bg2"/>
                </a:solidFill>
              </a:rPr>
              <a:t>C++ </a:t>
            </a:r>
            <a:r>
              <a:rPr lang="bg-BG" sz="2800" dirty="0">
                <a:solidFill>
                  <a:schemeClr val="bg2"/>
                </a:solidFill>
              </a:rPr>
              <a:t>командите се пишат в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bg-BG" sz="2800" dirty="0">
                <a:solidFill>
                  <a:schemeClr val="bg2"/>
                </a:solidFill>
              </a:rPr>
              <a:t>частта </a:t>
            </a:r>
            <a:r>
              <a:rPr lang="en-US" sz="2800" b="1" dirty="0">
                <a:solidFill>
                  <a:schemeClr val="bg1"/>
                </a:solidFill>
              </a:rPr>
              <a:t>main(…)</a:t>
            </a:r>
            <a:endParaRPr lang="bg-BG" sz="2800" b="1" dirty="0">
              <a:solidFill>
                <a:schemeClr val="bg1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2800" dirty="0">
                <a:solidFill>
                  <a:schemeClr val="bg2"/>
                </a:solidFill>
              </a:rPr>
              <a:t>Печатаме със </a:t>
            </a:r>
            <a:r>
              <a:rPr lang="en-US" sz="2800" b="1" dirty="0">
                <a:solidFill>
                  <a:srgbClr val="F2A40D"/>
                </a:solidFill>
                <a:latin typeface="Consolas" panose="020B0609020204030204" pitchFamily="49" charset="0"/>
              </a:rPr>
              <a:t>cout &lt;&lt; … &lt;&lt; endl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2800" dirty="0">
                <a:solidFill>
                  <a:schemeClr val="bg2"/>
                </a:solidFill>
              </a:rPr>
              <a:t>Стартираме с </a:t>
            </a:r>
            <a:r>
              <a:rPr lang="en-US" sz="2800" b="1" dirty="0">
                <a:solidFill>
                  <a:schemeClr val="bg1"/>
                </a:solidFill>
              </a:rPr>
              <a:t>Ctrl + F5</a:t>
            </a:r>
          </a:p>
          <a:p>
            <a:r>
              <a:rPr lang="bg-BG" sz="2800" dirty="0">
                <a:solidFill>
                  <a:schemeClr val="bg2"/>
                </a:solidFill>
              </a:rPr>
              <a:t>Въвеждане на текст и числа</a:t>
            </a:r>
            <a:endParaRPr lang="en-US" sz="2800" dirty="0">
              <a:solidFill>
                <a:schemeClr val="bg2"/>
              </a:solidFill>
            </a:endParaRPr>
          </a:p>
          <a:p>
            <a:r>
              <a:rPr lang="bg-BG" sz="2800" dirty="0">
                <a:solidFill>
                  <a:schemeClr val="bg2"/>
                </a:solidFill>
              </a:rPr>
              <a:t>Пресмятания с числа: </a:t>
            </a:r>
            <a:r>
              <a:rPr lang="en-US" sz="2800" b="1" dirty="0">
                <a:solidFill>
                  <a:schemeClr val="bg1"/>
                </a:solidFill>
              </a:rPr>
              <a:t>+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</a:rPr>
              <a:t>*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</a:rPr>
              <a:t>/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</a:rPr>
              <a:t>()</a:t>
            </a:r>
            <a:r>
              <a:rPr lang="bg-BG" sz="2800" b="1" dirty="0">
                <a:solidFill>
                  <a:schemeClr val="bg2"/>
                </a:solidFill>
              </a:rPr>
              <a:t>,</a:t>
            </a:r>
            <a:r>
              <a:rPr lang="bg-BG" sz="2800" b="1" dirty="0">
                <a:solidFill>
                  <a:schemeClr val="bg1"/>
                </a:solidFill>
              </a:rPr>
              <a:t> %</a:t>
            </a:r>
            <a:endParaRPr lang="en-US" sz="2800" b="1" dirty="0">
              <a:solidFill>
                <a:schemeClr val="bg1"/>
              </a:solidFill>
            </a:endParaRPr>
          </a:p>
          <a:p>
            <a:r>
              <a:rPr lang="bg-BG" sz="2800" dirty="0">
                <a:solidFill>
                  <a:schemeClr val="bg2"/>
                </a:solidFill>
              </a:rPr>
              <a:t>Извеждане на форматиран текст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3272C44-3F38-413A-A944-8308444420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409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63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E4796F-BD8A-4BC1-9141-DBB3C8A0B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44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2788FFD-7171-409E-9833-031FE1394D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0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9707" y="1355143"/>
            <a:ext cx="9707030" cy="55028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Компютърна наука</a:t>
            </a:r>
          </a:p>
          <a:p>
            <a:pPr>
              <a:lnSpc>
                <a:spcPct val="100000"/>
              </a:lnSpc>
            </a:pPr>
            <a:r>
              <a:rPr lang="bg-BG" sz="3600" dirty="0"/>
              <a:t>Използват се </a:t>
            </a:r>
            <a:r>
              <a:rPr lang="bg-BG" sz="3600" b="1" dirty="0">
                <a:solidFill>
                  <a:schemeClr val="bg1"/>
                </a:solidFill>
              </a:rPr>
              <a:t>команди</a:t>
            </a:r>
            <a:r>
              <a:rPr lang="bg-BG" sz="3600" dirty="0">
                <a:solidFill>
                  <a:schemeClr val="tx2"/>
                </a:solidFill>
              </a:rPr>
              <a:t>, за да </a:t>
            </a:r>
            <a:r>
              <a:rPr lang="bg-BG" sz="3600" b="1" dirty="0">
                <a:solidFill>
                  <a:schemeClr val="bg1"/>
                </a:solidFill>
              </a:rPr>
              <a:t>комуникираме</a:t>
            </a:r>
            <a:r>
              <a:rPr lang="bg-BG" sz="3600" dirty="0"/>
              <a:t> </a:t>
            </a:r>
            <a:br>
              <a:rPr lang="bg-BG" sz="3600" dirty="0"/>
            </a:br>
            <a:r>
              <a:rPr lang="bg-BG" sz="3600" dirty="0"/>
              <a:t>с компютъра </a:t>
            </a:r>
          </a:p>
          <a:p>
            <a:pPr>
              <a:lnSpc>
                <a:spcPct val="100000"/>
              </a:lnSpc>
            </a:pPr>
            <a:r>
              <a:rPr lang="bg-BG" sz="3600" dirty="0"/>
              <a:t>Командите се подреждат и изпълняват </a:t>
            </a:r>
            <a:r>
              <a:rPr lang="bg-BG" sz="3600" b="1" dirty="0">
                <a:solidFill>
                  <a:schemeClr val="bg1"/>
                </a:solidFill>
              </a:rPr>
              <a:t>една след друга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600" dirty="0"/>
              <a:t>Поредицата от команди образува </a:t>
            </a:r>
            <a:r>
              <a:rPr lang="bg-BG" sz="3600" b="1" dirty="0">
                <a:solidFill>
                  <a:schemeClr val="bg1"/>
                </a:solidFill>
              </a:rPr>
              <a:t>компютърна програма</a:t>
            </a: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/>
              <a:t>Какво е програмиране?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5FC8F6-8CB4-4D7F-ABD7-CD8E2D296B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4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10000" cy="5232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Програмата е </a:t>
            </a:r>
            <a:r>
              <a:rPr lang="bg-BG" b="1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>
              <a:lnSpc>
                <a:spcPct val="100000"/>
              </a:lnSpc>
            </a:pPr>
            <a:r>
              <a:rPr lang="bg-BG" dirty="0"/>
              <a:t>Може да съдържа </a:t>
            </a:r>
            <a:r>
              <a:rPr lang="bg-BG" b="1" dirty="0">
                <a:solidFill>
                  <a:schemeClr val="bg1"/>
                </a:solidFill>
              </a:rPr>
              <a:t>пресмятания</a:t>
            </a:r>
            <a:r>
              <a:rPr lang="bg-BG" b="1" dirty="0"/>
              <a:t>, </a:t>
            </a:r>
            <a:r>
              <a:rPr lang="bg-BG" b="1" dirty="0">
                <a:solidFill>
                  <a:schemeClr val="bg1"/>
                </a:solidFill>
              </a:rPr>
              <a:t>проверки</a:t>
            </a:r>
            <a:r>
              <a:rPr lang="bg-BG" b="1" dirty="0"/>
              <a:t>,</a:t>
            </a:r>
            <a:r>
              <a:rPr lang="bg-BG" b="1" dirty="0">
                <a:solidFill>
                  <a:schemeClr val="bg1"/>
                </a:solidFill>
              </a:rPr>
              <a:t> повторения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</a:t>
            </a:r>
            <a:r>
              <a:rPr lang="bg-BG" b="1" dirty="0">
                <a:solidFill>
                  <a:schemeClr val="bg1"/>
                </a:solidFill>
              </a:rPr>
              <a:t>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dirty="0"/>
              <a:t>Сорс кодът се </a:t>
            </a:r>
            <a:r>
              <a:rPr lang="bg-BG" b="1" dirty="0">
                <a:solidFill>
                  <a:schemeClr val="bg1"/>
                </a:solidFill>
              </a:rPr>
              <a:t>компилира</a:t>
            </a:r>
            <a:r>
              <a:rPr lang="bg-BG" dirty="0"/>
              <a:t> до изпълним файл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.cpp</a:t>
            </a:r>
            <a:r>
              <a:rPr lang="en-US" dirty="0"/>
              <a:t> </a:t>
            </a:r>
            <a:r>
              <a:rPr lang="bg-BG" dirty="0">
                <a:sym typeface="Wingdings" panose="05000000000000000000" pitchFamily="2" charset="2"/>
              </a:rPr>
              <a:t>се компилира до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компютърна програма?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1AD0453-84C8-4D04-A926-B7C1FDA911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269000"/>
            <a:ext cx="9919799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Използва се за: </a:t>
            </a:r>
            <a:r>
              <a:rPr lang="ru-RU" dirty="0" err="1"/>
              <a:t>разработката</a:t>
            </a:r>
            <a:r>
              <a:rPr lang="ru-RU" dirty="0"/>
              <a:t> на </a:t>
            </a:r>
            <a:r>
              <a:rPr lang="ru-RU" b="1" dirty="0" err="1">
                <a:solidFill>
                  <a:schemeClr val="bg1"/>
                </a:solidFill>
              </a:rPr>
              <a:t>видеоигри</a:t>
            </a:r>
            <a:r>
              <a:rPr lang="ru-RU" dirty="0"/>
              <a:t>, </a:t>
            </a:r>
            <a:r>
              <a:rPr lang="ru-RU" b="1" dirty="0" err="1">
                <a:solidFill>
                  <a:schemeClr val="bg1"/>
                </a:solidFill>
              </a:rPr>
              <a:t>операционни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системи</a:t>
            </a:r>
            <a:r>
              <a:rPr lang="ru-RU" dirty="0"/>
              <a:t>, </a:t>
            </a:r>
            <a:r>
              <a:rPr lang="ru-RU" b="1" dirty="0" err="1">
                <a:solidFill>
                  <a:schemeClr val="bg1"/>
                </a:solidFill>
              </a:rPr>
              <a:t>финансови</a:t>
            </a:r>
            <a:r>
              <a:rPr lang="ru-RU" b="1" dirty="0">
                <a:solidFill>
                  <a:schemeClr val="bg1"/>
                </a:solidFill>
              </a:rPr>
              <a:t> приложения </a:t>
            </a:r>
            <a:r>
              <a:rPr lang="ru-RU" dirty="0"/>
              <a:t>и много </a:t>
            </a:r>
            <a:r>
              <a:rPr lang="ru-RU" dirty="0" err="1"/>
              <a:t>други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bg-BG" dirty="0"/>
              <a:t>П</a:t>
            </a:r>
            <a:r>
              <a:rPr lang="ru-RU" dirty="0" err="1"/>
              <a:t>редоставя</a:t>
            </a:r>
            <a:r>
              <a:rPr lang="ru-RU" dirty="0"/>
              <a:t> близко </a:t>
            </a:r>
            <a:r>
              <a:rPr lang="ru-RU" dirty="0" err="1"/>
              <a:t>контролиране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b="1" dirty="0" err="1">
                <a:solidFill>
                  <a:schemeClr val="bg1"/>
                </a:solidFill>
              </a:rPr>
              <a:t>хардуера</a:t>
            </a:r>
            <a:r>
              <a:rPr lang="ru-RU" dirty="0"/>
              <a:t> и </a:t>
            </a:r>
            <a:r>
              <a:rPr lang="ru-RU" b="1" dirty="0" err="1">
                <a:solidFill>
                  <a:schemeClr val="bg1"/>
                </a:solidFill>
              </a:rPr>
              <a:t>ефективността</a:t>
            </a:r>
            <a:endParaRPr lang="ru-RU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ru-RU" dirty="0" err="1"/>
              <a:t>Операционните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b="1" dirty="0" err="1">
                <a:solidFill>
                  <a:schemeClr val="bg1"/>
                </a:solidFill>
              </a:rPr>
              <a:t>Windows</a:t>
            </a:r>
            <a:r>
              <a:rPr lang="ru-RU" dirty="0"/>
              <a:t>, </a:t>
            </a:r>
            <a:r>
              <a:rPr lang="ru-RU" b="1" dirty="0" err="1">
                <a:solidFill>
                  <a:schemeClr val="bg1"/>
                </a:solidFill>
              </a:rPr>
              <a:t>Linux</a:t>
            </a:r>
            <a:r>
              <a:rPr lang="ru-RU" dirty="0"/>
              <a:t> и </a:t>
            </a:r>
            <a:r>
              <a:rPr lang="ru-RU" b="1" dirty="0" err="1">
                <a:solidFill>
                  <a:schemeClr val="bg1"/>
                </a:solidFill>
              </a:rPr>
              <a:t>macOS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написани</a:t>
            </a:r>
            <a:r>
              <a:rPr lang="ru-RU" dirty="0"/>
              <a:t> на C++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Интересно за </a:t>
            </a:r>
            <a:r>
              <a:rPr lang="en-US" dirty="0"/>
              <a:t>C++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38FD645-B740-4714-A7E6-FB1883803B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3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61D-B627-4D83-A6AB-D200282873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Първа конзолна програма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69" y="1385092"/>
            <a:ext cx="2622262" cy="26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3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000" y="1230234"/>
            <a:ext cx="12106110" cy="5528766"/>
          </a:xfrm>
        </p:spPr>
        <p:txBody>
          <a:bodyPr>
            <a:normAutofit/>
          </a:bodyPr>
          <a:lstStyle/>
          <a:p>
            <a:r>
              <a:rPr lang="bg-BG" sz="3400" dirty="0"/>
              <a:t>Средата за разработка е нужна, за да програмирате</a:t>
            </a:r>
            <a:endParaRPr lang="en-US" sz="3400" dirty="0"/>
          </a:p>
          <a:p>
            <a:pPr lvl="1"/>
            <a:r>
              <a:rPr lang="en-US" sz="3200" b="1" dirty="0"/>
              <a:t>Integrated Development Environment (</a:t>
            </a:r>
            <a:r>
              <a:rPr lang="en-US" sz="3200" b="1" dirty="0">
                <a:solidFill>
                  <a:schemeClr val="bg1"/>
                </a:solidFill>
              </a:rPr>
              <a:t>IDE</a:t>
            </a:r>
            <a:r>
              <a:rPr lang="en-US" sz="3200" b="1" dirty="0"/>
              <a:t>)</a:t>
            </a:r>
          </a:p>
          <a:p>
            <a:pPr lvl="1"/>
            <a:r>
              <a:rPr lang="en-US" sz="3200" b="1" dirty="0"/>
              <a:t>Visual Studio </a:t>
            </a:r>
            <a:r>
              <a:rPr lang="bg-BG" sz="3200" dirty="0"/>
              <a:t>е среда за разработка на езика </a:t>
            </a:r>
            <a:r>
              <a:rPr lang="en-US" sz="3200" b="1" dirty="0"/>
              <a:t>C++</a:t>
            </a:r>
            <a:endParaRPr lang="bg-BG" sz="3200" b="1" dirty="0"/>
          </a:p>
          <a:p>
            <a:r>
              <a:rPr lang="bg-BG" sz="3400" dirty="0"/>
              <a:t>Инсталирайте си </a:t>
            </a:r>
            <a:r>
              <a:rPr lang="en-US" sz="3400" b="1" dirty="0"/>
              <a:t>Visual Studio Community</a:t>
            </a:r>
          </a:p>
          <a:p>
            <a:pPr lvl="1"/>
            <a:r>
              <a:rPr lang="bg-BG" sz="3200" b="1" dirty="0">
                <a:hlinkClick r:id="rId3"/>
              </a:rPr>
              <a:t>Инструкции за инсталация</a:t>
            </a:r>
            <a:r>
              <a:rPr lang="bg-BG" sz="3200" b="1" dirty="0"/>
              <a:t> </a:t>
            </a:r>
            <a:r>
              <a:rPr lang="bg-BG" sz="3200" b="1"/>
              <a:t>на най-нова </a:t>
            </a:r>
            <a:r>
              <a:rPr lang="bg-BG" sz="3200" b="1" dirty="0"/>
              <a:t>версия</a:t>
            </a:r>
          </a:p>
          <a:p>
            <a:pPr lvl="1"/>
            <a:r>
              <a:rPr lang="bg-BG" sz="3200" b="1" dirty="0">
                <a:hlinkClick r:id="rId4"/>
              </a:rPr>
              <a:t>Инструкции за инсталация</a:t>
            </a:r>
            <a:r>
              <a:rPr lang="bg-BG" sz="3200" b="1" dirty="0"/>
              <a:t> на по-стара версия</a:t>
            </a:r>
          </a:p>
          <a:p>
            <a:r>
              <a:rPr lang="bg-BG" sz="3400" dirty="0"/>
              <a:t>Приложението е </a:t>
            </a:r>
            <a:r>
              <a:rPr lang="bg-BG" sz="3400" b="1" dirty="0"/>
              <a:t>мултиплатформено</a:t>
            </a:r>
            <a:r>
              <a:rPr lang="en-US" sz="3400" dirty="0"/>
              <a:t> (Mac OS,</a:t>
            </a:r>
            <a:r>
              <a:rPr lang="bg-BG" sz="3400" dirty="0"/>
              <a:t> </a:t>
            </a:r>
            <a:r>
              <a:rPr lang="en-US" sz="3400" dirty="0"/>
              <a:t>Windows)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5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C8F771-1447-4157-BE36-5403C453AC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68125" y="1160214"/>
            <a:ext cx="11879485" cy="534678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600" dirty="0"/>
              <a:t>Стартирайте</a:t>
            </a:r>
            <a:r>
              <a:rPr lang="en-US" sz="3600" dirty="0"/>
              <a:t> </a:t>
            </a:r>
            <a:r>
              <a:rPr lang="en-US" sz="3600" b="1" dirty="0"/>
              <a:t>Visual Studio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Изберете </a:t>
            </a:r>
            <a:r>
              <a:rPr lang="en-US" sz="3600" b="1" dirty="0"/>
              <a:t>Create a  new project</a:t>
            </a:r>
          </a:p>
          <a:p>
            <a:pPr marL="0" indent="0">
              <a:lnSpc>
                <a:spcPct val="110000"/>
              </a:lnSpc>
              <a:buNone/>
            </a:pPr>
            <a:endParaRPr lang="en-US" sz="3600" b="1" dirty="0"/>
          </a:p>
          <a:p>
            <a:pPr marL="0" indent="0">
              <a:lnSpc>
                <a:spcPct val="110000"/>
              </a:lnSpc>
              <a:buNone/>
            </a:pPr>
            <a:endParaRPr lang="en-US" sz="3600" b="1" dirty="0"/>
          </a:p>
          <a:p>
            <a:pPr>
              <a:lnSpc>
                <a:spcPct val="110000"/>
              </a:lnSpc>
            </a:pPr>
            <a:r>
              <a:rPr lang="bg-BG" sz="3600" dirty="0"/>
              <a:t>Изберете </a:t>
            </a:r>
            <a:r>
              <a:rPr lang="en-US" sz="3600" b="1" dirty="0"/>
              <a:t>C++ Console App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Изберете</a:t>
            </a:r>
            <a:r>
              <a:rPr lang="bg-BG" sz="3600" b="1" dirty="0"/>
              <a:t> </a:t>
            </a:r>
            <a:r>
              <a:rPr lang="en-US" sz="3600" b="1" dirty="0"/>
              <a:t>Next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93763DC-A91B-41AF-BC3D-4E35AA9976C9}"/>
              </a:ext>
            </a:extLst>
          </p:cNvPr>
          <p:cNvSpPr/>
          <p:nvPr/>
        </p:nvSpPr>
        <p:spPr bwMode="auto">
          <a:xfrm>
            <a:off x="5241000" y="5163634"/>
            <a:ext cx="72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440B82-18BC-400D-BED9-2BAC2A6D78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7" t="270" r="1703" b="20114"/>
          <a:stretch/>
        </p:blipFill>
        <p:spPr>
          <a:xfrm>
            <a:off x="7068205" y="1332393"/>
            <a:ext cx="4555720" cy="2501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rrow: Bent-Up 9">
            <a:extLst>
              <a:ext uri="{FF2B5EF4-FFF2-40B4-BE49-F238E27FC236}">
                <a16:creationId xmlns:a16="http://schemas.microsoft.com/office/drawing/2014/main" id="{2E942424-608C-4DCA-A9E0-B362F945E018}"/>
              </a:ext>
            </a:extLst>
          </p:cNvPr>
          <p:cNvSpPr/>
          <p:nvPr/>
        </p:nvSpPr>
        <p:spPr bwMode="auto">
          <a:xfrm rot="5400000">
            <a:off x="3918656" y="2546343"/>
            <a:ext cx="855000" cy="1090313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B37818-4F86-4B63-830A-9300CD20A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205" y="4005786"/>
            <a:ext cx="4555720" cy="270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068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4376</TotalTime>
  <Words>2285</Words>
  <Application>Microsoft Office PowerPoint</Application>
  <PresentationFormat>Widescreen</PresentationFormat>
  <Paragraphs>379</Paragraphs>
  <Slides>39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</vt:lpstr>
      <vt:lpstr>Първи стъпки в програмирането</vt:lpstr>
      <vt:lpstr>Съдържание</vt:lpstr>
      <vt:lpstr>Какво е програмиране и компютърна програма?</vt:lpstr>
      <vt:lpstr>Какво е програмиране?</vt:lpstr>
      <vt:lpstr>Какво е компютърна програма?</vt:lpstr>
      <vt:lpstr>Интересно за C++</vt:lpstr>
      <vt:lpstr>Първа конзолна програма</vt:lpstr>
      <vt:lpstr>Среда за разработка</vt:lpstr>
      <vt:lpstr>Създаване на конзолна програма</vt:lpstr>
      <vt:lpstr>Създаване на конзолна програма</vt:lpstr>
      <vt:lpstr>Писане на програмен код</vt:lpstr>
      <vt:lpstr>Писане на програмен код</vt:lpstr>
      <vt:lpstr>Стартиране на програмата</vt:lpstr>
      <vt:lpstr>Тестване на програмата в Judge</vt:lpstr>
      <vt:lpstr>Типични грешки в C++ програмите</vt:lpstr>
      <vt:lpstr>Типични грешки в C++ програмите (2)</vt:lpstr>
      <vt:lpstr>Числата от 1 до 20</vt:lpstr>
      <vt:lpstr>Променливи и типове данни</vt:lpstr>
      <vt:lpstr>Променливи</vt:lpstr>
      <vt:lpstr>Типове данни</vt:lpstr>
      <vt:lpstr>Четене на потребителски вход</vt:lpstr>
      <vt:lpstr>Прочитане на текст</vt:lpstr>
      <vt:lpstr>Четене на текст</vt:lpstr>
      <vt:lpstr>Четене на числа</vt:lpstr>
      <vt:lpstr>Четене на дробно число</vt:lpstr>
      <vt:lpstr>Прости операции</vt:lpstr>
      <vt:lpstr>Поздрав по име - пример</vt:lpstr>
      <vt:lpstr>Поздрав по име - решение</vt:lpstr>
      <vt:lpstr>Принтиране на конзолата на текст и  числа</vt:lpstr>
      <vt:lpstr>Аритметични операции: + и -</vt:lpstr>
      <vt:lpstr>Аритметични операции: * и /</vt:lpstr>
      <vt:lpstr>Особености при деление на числа</vt:lpstr>
      <vt:lpstr>Аритметични операции: %</vt:lpstr>
      <vt:lpstr>Печатане на екрана</vt:lpstr>
      <vt:lpstr>Форматиране на изхода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програмирането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118</cp:revision>
  <dcterms:created xsi:type="dcterms:W3CDTF">2018-05-23T13:08:44Z</dcterms:created>
  <dcterms:modified xsi:type="dcterms:W3CDTF">2024-01-05T08:45:10Z</dcterms:modified>
  <cp:category>computer programming;programming;C#;програмиране;кодиране</cp:category>
</cp:coreProperties>
</file>