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459" r:id="rId3"/>
    <p:sldId id="276" r:id="rId4"/>
    <p:sldId id="522" r:id="rId5"/>
    <p:sldId id="541" r:id="rId6"/>
    <p:sldId id="523" r:id="rId7"/>
    <p:sldId id="531" r:id="rId8"/>
    <p:sldId id="540" r:id="rId9"/>
    <p:sldId id="552" r:id="rId10"/>
    <p:sldId id="582" r:id="rId11"/>
    <p:sldId id="547" r:id="rId12"/>
    <p:sldId id="597" r:id="rId13"/>
    <p:sldId id="548" r:id="rId14"/>
    <p:sldId id="549" r:id="rId15"/>
    <p:sldId id="420" r:id="rId16"/>
    <p:sldId id="504" r:id="rId17"/>
    <p:sldId id="466" r:id="rId18"/>
    <p:sldId id="568" r:id="rId19"/>
    <p:sldId id="468" r:id="rId20"/>
    <p:sldId id="469" r:id="rId21"/>
    <p:sldId id="505" r:id="rId22"/>
    <p:sldId id="460" r:id="rId23"/>
    <p:sldId id="497" r:id="rId24"/>
    <p:sldId id="471" r:id="rId25"/>
    <p:sldId id="472" r:id="rId26"/>
    <p:sldId id="593" r:id="rId27"/>
    <p:sldId id="579" r:id="rId28"/>
    <p:sldId id="581" r:id="rId29"/>
    <p:sldId id="475" r:id="rId30"/>
    <p:sldId id="594" r:id="rId31"/>
    <p:sldId id="591" r:id="rId32"/>
    <p:sldId id="590" r:id="rId33"/>
    <p:sldId id="476" r:id="rId34"/>
    <p:sldId id="478" r:id="rId35"/>
    <p:sldId id="479" r:id="rId36"/>
    <p:sldId id="595" r:id="rId37"/>
    <p:sldId id="596" r:id="rId38"/>
    <p:sldId id="477" r:id="rId39"/>
    <p:sldId id="483" r:id="rId40"/>
    <p:sldId id="484" r:id="rId41"/>
    <p:sldId id="485" r:id="rId42"/>
    <p:sldId id="507" r:id="rId43"/>
    <p:sldId id="486" r:id="rId44"/>
    <p:sldId id="487" r:id="rId45"/>
    <p:sldId id="488" r:id="rId46"/>
    <p:sldId id="508" r:id="rId47"/>
    <p:sldId id="577" r:id="rId48"/>
    <p:sldId id="583" r:id="rId49"/>
    <p:sldId id="584" r:id="rId50"/>
    <p:sldId id="5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C0257C9F-6AA4-4F4C-B2CE-DA948E92B968}">
          <p14:sldIdLst>
            <p14:sldId id="522"/>
            <p14:sldId id="541"/>
            <p14:sldId id="523"/>
            <p14:sldId id="531"/>
            <p14:sldId id="540"/>
            <p14:sldId id="552"/>
          </p14:sldIdLst>
        </p14:section>
        <p14:section name="Switch-case" id="{62FC35DA-830B-4736-9AFA-9927B67FF403}">
          <p14:sldIdLst>
            <p14:sldId id="582"/>
            <p14:sldId id="547"/>
            <p14:sldId id="597"/>
            <p14:sldId id="548"/>
            <p14:sldId id="549"/>
          </p14:sldIdLst>
        </p14:section>
        <p14:section name="Вложени условни конструкции" id="{84190AD7-14CE-4528-A9C8-4DD91128B025}">
          <p14:sldIdLst>
            <p14:sldId id="420"/>
            <p14:sldId id="504"/>
            <p14:sldId id="466"/>
            <p14:sldId id="568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93"/>
            <p14:sldId id="579"/>
            <p14:sldId id="581"/>
            <p14:sldId id="475"/>
            <p14:sldId id="594"/>
            <p14:sldId id="591"/>
            <p14:sldId id="590"/>
            <p14:sldId id="476"/>
            <p14:sldId id="478"/>
            <p14:sldId id="479"/>
            <p14:sldId id="595"/>
            <p14:sldId id="596"/>
            <p14:sldId id="477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5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2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3914" y="1170936"/>
            <a:ext cx="11083636" cy="1315728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26000" y="5096967"/>
            <a:ext cx="2950749" cy="382788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6000" y="5462450"/>
            <a:ext cx="3561536" cy="382788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3643" y="5836366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833643" y="6219154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73" y="2486664"/>
            <a:ext cx="3209317" cy="27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8300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серия от проверки: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2870774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438400"/>
            <a:ext cx="1723938" cy="227937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648201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47244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9E0EDB9-1A7F-43A8-BD80-C2F756E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6" y="2426757"/>
            <a:ext cx="3869999" cy="990812"/>
          </a:xfrm>
          <a:prstGeom prst="wedgeRoundRectCallout">
            <a:avLst>
              <a:gd name="adj1" fmla="val -61938"/>
              <a:gd name="adj2" fmla="val -585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</a:t>
            </a:r>
            <a:r>
              <a:rPr lang="ru-RU" sz="2800" b="1" dirty="0" err="1">
                <a:solidFill>
                  <a:srgbClr val="FFFFFF"/>
                </a:solidFill>
              </a:rPr>
              <a:t>цяло</a:t>
            </a:r>
            <a:r>
              <a:rPr lang="ru-RU" sz="2800" b="1" dirty="0">
                <a:solidFill>
                  <a:srgbClr val="FFFFFF"/>
                </a:solidFill>
              </a:rPr>
              <a:t>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11" grpId="0" animBg="1"/>
      <p:bldP spid="7" grpId="0" animBg="1"/>
      <p:bldP spid="14" grpId="0" animBg="1"/>
      <p:bldP spid="1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2800" dirty="0"/>
              <a:t>,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въведено от потребителя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     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</a:t>
            </a:r>
            <a:r>
              <a:rPr lang="en-US" sz="2799" dirty="0"/>
              <a:t>:</a:t>
            </a:r>
            <a:endParaRPr lang="bg-BG" sz="27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4936027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491184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A88386-F170-47F8-81C7-40062C186F0E}"/>
              </a:ext>
            </a:extLst>
          </p:cNvPr>
          <p:cNvGrpSpPr/>
          <p:nvPr/>
        </p:nvGrpSpPr>
        <p:grpSpPr>
          <a:xfrm>
            <a:off x="1164029" y="5879492"/>
            <a:ext cx="2578233" cy="547198"/>
            <a:chOff x="1444113" y="4670269"/>
            <a:chExt cx="2578905" cy="54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F636EE-7731-4921-B885-7A5F0D06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Friday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61ABD-3D22-4001-97B6-63889067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7">
              <a:extLst>
                <a:ext uri="{FF2B5EF4-FFF2-40B4-BE49-F238E27FC236}">
                  <a16:creationId xmlns:a16="http://schemas.microsoft.com/office/drawing/2014/main" id="{A380BD82-FC11-4126-9A6A-FA5CC1B2F21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A102B-D989-46D5-A055-EC19539C95F0}"/>
              </a:ext>
            </a:extLst>
          </p:cNvPr>
          <p:cNvGrpSpPr/>
          <p:nvPr/>
        </p:nvGrpSpPr>
        <p:grpSpPr>
          <a:xfrm>
            <a:off x="4775731" y="5849817"/>
            <a:ext cx="2873030" cy="547198"/>
            <a:chOff x="1444113" y="4670269"/>
            <a:chExt cx="2871876" cy="547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BC06-3F3D-47A7-9E4E-2004E46A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Tuesday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A006D8-1FBF-465F-B292-C4DB7824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ight Arrow 7">
              <a:extLst>
                <a:ext uri="{FF2B5EF4-FFF2-40B4-BE49-F238E27FC236}">
                  <a16:creationId xmlns:a16="http://schemas.microsoft.com/office/drawing/2014/main" id="{16946366-BE49-4A6B-A580-97DCE9DA4415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905000" y="1374946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"Monday"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"Tuesday"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"Sunday"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"Error"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1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4876800"/>
            <a:ext cx="8458200" cy="820738"/>
          </a:xfrm>
        </p:spPr>
        <p:txBody>
          <a:bodyPr>
            <a:noAutofit/>
          </a:bodyPr>
          <a:lstStyle/>
          <a:p>
            <a:r>
              <a:rPr lang="bg-BG" sz="4800" dirty="0"/>
              <a:t>Вложени условни конструкции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8D972-8D9A-43D4-ABD3-74E695101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76" y="1494002"/>
            <a:ext cx="5085000" cy="2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</a:t>
            </a:r>
            <a:r>
              <a:rPr lang="en-US" sz="3200" dirty="0"/>
              <a:t>     </a:t>
            </a:r>
            <a:r>
              <a:rPr lang="bg-BG" sz="3200" dirty="0"/>
              <a:t> вложената проверка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00" y="2661853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"condition1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"condition2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cout &lt;&lt; "condition2 not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80400" y="3718419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7690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90441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3809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24001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</p:spTree>
    <p:extLst>
      <p:ext uri="{BB962C8B-B14F-4D97-AF65-F5344CB8AC3E}">
        <p14:creationId xmlns:p14="http://schemas.microsoft.com/office/powerpoint/2010/main" val="289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69172"/>
              </p:ext>
            </p:extLst>
          </p:nvPr>
        </p:nvGraphicFramePr>
        <p:xfrm>
          <a:off x="1549523" y="483485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153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#pb-j</a:t>
            </a:r>
            <a:r>
              <a:rPr lang="bg-BG" sz="11500" b="1" dirty="0"/>
              <a:t>а</a:t>
            </a:r>
            <a:r>
              <a:rPr lang="en-US" sz="11500" b="1" dirty="0"/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3100" y="2736503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2565" y="2731809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7708" y="2731809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6916" y="3268533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1196" y="3269768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80833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628515"/>
            <a:ext cx="10668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productName; cin &gt;&gt; productName;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checks for the other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two towns…</a:t>
            </a:r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5F4E58CA-6CEC-40E2-ACD5-68BC4BBAF7D6}"/>
              </a:ext>
            </a:extLst>
          </p:cNvPr>
          <p:cNvSpPr txBox="1"/>
          <p:nvPr/>
        </p:nvSpPr>
        <p:spPr>
          <a:xfrm>
            <a:off x="5683909" y="1539493"/>
            <a:ext cx="824185" cy="21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или 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75419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75419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60" y="2547649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/>
              <a:t>" - </a:t>
            </a:r>
            <a:r>
              <a:rPr lang="bg-BG" sz="3200" dirty="0"/>
              <a:t>И</a:t>
            </a:r>
            <a:endParaRPr lang="en-US" sz="32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88940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218717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218717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54764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/>
              <a:t>" - </a:t>
            </a:r>
            <a:r>
              <a:rPr lang="bg-BG" sz="3200" dirty="0"/>
              <a:t>ИЛИ</a:t>
            </a:r>
            <a:endParaRPr lang="en-US" sz="3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75419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90138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en-US" sz="3200" dirty="0"/>
              <a:t>" - </a:t>
            </a:r>
            <a:r>
              <a:rPr lang="bg-BG" sz="3200" dirty="0"/>
              <a:t>ОТРИЦАНИЕ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653696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558671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637966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88940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522404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75419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237481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0718" y="4856732"/>
            <a:ext cx="7747501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a;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10601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46" y="1944387"/>
            <a:ext cx="4574109" cy="3061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052" y="1944387"/>
            <a:ext cx="4203624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Проверява дали въведеното число от потребителя е в </a:t>
            </a:r>
            <a:br>
              <a:rPr lang="bg-BG" sz="3200" dirty="0"/>
            </a:br>
            <a:r>
              <a:rPr lang="bg-BG" sz="3200" dirty="0"/>
              <a:t>интервала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</a:rPr>
              <a:t>-100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100</a:t>
            </a:r>
            <a:r>
              <a:rPr lang="en-US" sz="3200" dirty="0"/>
              <a:t>] </a:t>
            </a:r>
            <a:r>
              <a:rPr lang="bg-BG" sz="3200" dirty="0"/>
              <a:t>и е различно от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200" dirty="0"/>
              <a:t>Извежда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Yes</a:t>
            </a:r>
            <a:r>
              <a:rPr lang="en-US" sz="3200" dirty="0"/>
              <a:t>"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bg-BG" sz="3200" dirty="0"/>
              <a:t>ако е в интервала и различно от 0, или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No</a:t>
            </a:r>
            <a:r>
              <a:rPr lang="en-US" sz="3200" dirty="0"/>
              <a:t>" </a:t>
            </a:r>
            <a:br>
              <a:rPr lang="bg-BG" sz="3200" dirty="0"/>
            </a:br>
            <a:r>
              <a:rPr lang="bg-BG" sz="32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831000" y="5155916"/>
            <a:ext cx="2210241" cy="523084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88400" y="5146629"/>
            <a:ext cx="2083270" cy="523084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498321" y="5134377"/>
            <a:ext cx="1624234" cy="528443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cin &gt;&gt;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"No"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</a:t>
            </a:r>
            <a:br>
              <a:rPr lang="bg-BG" dirty="0"/>
            </a:br>
            <a:r>
              <a:rPr lang="bg-BG" dirty="0"/>
              <a:t>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5377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59" y="4236913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word; cin &gt;&gt; word;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400" dirty="0"/>
              <a:t>Преговор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bg-BG" sz="3400" dirty="0"/>
              <a:t>Условна конструкция</a:t>
            </a:r>
            <a:r>
              <a:rPr lang="en-US" sz="3400" dirty="0"/>
              <a:t> </a:t>
            </a:r>
            <a:r>
              <a:rPr lang="en-US" sz="3400" b="1" dirty="0"/>
              <a:t>switch - case</a:t>
            </a:r>
            <a:endParaRPr lang="bg-BG" sz="3400" b="1" dirty="0"/>
          </a:p>
          <a:p>
            <a:pPr marL="514350" indent="-514350">
              <a:buFont typeface="+mj-lt"/>
              <a:buAutoNum type="arabicPeriod"/>
            </a:pPr>
            <a:r>
              <a:rPr lang="bg-BG" sz="3400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lang="bg-BG" sz="34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126">
              <a:defRPr/>
            </a:pPr>
            <a:fld id="{2BF067CD-8E6B-4360-9AA8-C5DF2A48A6D1}" type="slidenum">
              <a:rPr lang="en-US">
                <a:solidFill>
                  <a:srgbClr val="FFFFFF"/>
                </a:solidFill>
                <a:latin typeface="Calibri"/>
              </a:rPr>
              <a:pPr defTabSz="914126">
                <a:defRPr/>
              </a:pPr>
              <a:t>30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 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0"/>
              </a:spcBef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29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31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/>
        </p:nvGraphicFramePr>
        <p:xfrm>
          <a:off x="648190" y="3352377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811" y="1629470"/>
            <a:ext cx="7368378" cy="4339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string day;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cin &gt;&gt; day;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if (day == "Monday"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day == "Tuesday"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cout &lt;&lt; 12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} else if (day == "Wednesday"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cout &lt;&lt; 14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Проверява дали въведеният вход от потребителя е плод или зеленчук</a:t>
            </a:r>
            <a:r>
              <a:rPr lang="en-US" sz="3200" dirty="0"/>
              <a:t> </a:t>
            </a:r>
            <a:r>
              <a:rPr lang="bg-BG" sz="3200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sz="3200" dirty="0"/>
              <a:t>Извежда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sz="3200" dirty="0"/>
              <a:t>"</a:t>
            </a:r>
            <a:r>
              <a:rPr lang="bg-BG" sz="3200" dirty="0"/>
              <a:t>,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sz="3200" dirty="0"/>
              <a:t>"</a:t>
            </a:r>
            <a:r>
              <a:rPr lang="bg-BG" sz="3200" dirty="0"/>
              <a:t> или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3200" dirty="0"/>
              <a:t>"</a:t>
            </a:r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71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2481" y="18090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food; cin &gt;&gt; food;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"fruit" &lt;&lt; endl;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"vegetable"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cout &lt;&lt; "unknown"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3203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/>
              <a:t>не е</a:t>
            </a:r>
            <a:r>
              <a:rPr lang="bg-BG" dirty="0"/>
              <a:t> </a:t>
            </a:r>
            <a:r>
              <a:rPr lang="bg-BG" b="1" dirty="0"/>
              <a:t>изпълнено</a:t>
            </a:r>
            <a:r>
              <a:rPr lang="bg-BG" dirty="0"/>
              <a:t> 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3297923"/>
            <a:ext cx="9911593" cy="19286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cout &lt;&lt; "Invalid"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4051" y="3014997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цяло число </a:t>
            </a:r>
            <a:r>
              <a:rPr lang="en-GB" sz="2999" dirty="0"/>
              <a:t>- </a:t>
            </a:r>
            <a:r>
              <a:rPr lang="bg-BG" sz="2999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Числото е валидно ако е в интервала </a:t>
            </a:r>
            <a:r>
              <a:rPr lang="en-US" sz="2999" dirty="0"/>
              <a:t>[</a:t>
            </a:r>
            <a:r>
              <a:rPr lang="en-US" sz="2999" b="1" dirty="0">
                <a:solidFill>
                  <a:schemeClr val="bg1"/>
                </a:solidFill>
              </a:rPr>
              <a:t>100…200</a:t>
            </a:r>
            <a:r>
              <a:rPr lang="en-US" sz="2999" dirty="0"/>
              <a:t>] </a:t>
            </a:r>
            <a:r>
              <a:rPr lang="bg-BG" sz="2999" dirty="0"/>
              <a:t>или е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числото е невалидно да се отпечата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invalid</a:t>
            </a:r>
            <a:r>
              <a:rPr lang="en-US" sz="2999" dirty="0"/>
              <a:t>",</a:t>
            </a:r>
            <a:r>
              <a:rPr lang="bg-BG" sz="2999" dirty="0"/>
              <a:t> </a:t>
            </a:r>
            <a:br>
              <a:rPr lang="bg-BG" sz="2999" dirty="0"/>
            </a:br>
            <a:r>
              <a:rPr lang="bg-BG" sz="2999" dirty="0"/>
              <a:t>в противен случай да не се отпечатва нищо</a:t>
            </a:r>
            <a:endParaRPr lang="en-US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893376" y="5139003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5899657" y="5139000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90" y="2182889"/>
            <a:ext cx="9131019" cy="2492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n &gt;= 100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	cout &lt;&lt; "invalid“ &lt;&lt; endl;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ED001A-B265-42BC-876D-397A0762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2079000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000" dirty="0"/>
              <a:t>Продукт</a:t>
            </a:r>
          </a:p>
          <a:p>
            <a:pPr lvl="2"/>
            <a:r>
              <a:rPr lang="bg-BG" sz="3000" dirty="0"/>
              <a:t>Ден</a:t>
            </a:r>
          </a:p>
          <a:p>
            <a:pPr lvl="2"/>
            <a:r>
              <a:rPr lang="bg-BG" sz="30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деня и 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/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5543" y="1546956"/>
            <a:ext cx="113538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7801" y="30480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7801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7423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4730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90299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575446" y="2353508"/>
            <a:ext cx="4456465" cy="2141480"/>
            <a:chOff x="4183331" y="2296358"/>
            <a:chExt cx="4456465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200536" cy="84244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1127545" cy="696620"/>
              <a:chOff x="4183331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4261" y="3754725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254254" cy="6309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200" dirty="0"/>
              <a:t>Изчислява комисионната, която дадена фирма дава на </a:t>
            </a:r>
            <a:br>
              <a:rPr lang="en-US" sz="3200" dirty="0"/>
            </a:br>
            <a:r>
              <a:rPr lang="bg-BG" sz="3200" dirty="0"/>
              <a:t>търговците според града и обема на продажбите</a:t>
            </a:r>
          </a:p>
          <a:p>
            <a:pPr lvl="1"/>
            <a:r>
              <a:rPr lang="bg-BG" sz="3200" dirty="0"/>
              <a:t>Извежда стойността на комисионната, закръглена до 2 цифри </a:t>
            </a:r>
            <a:br>
              <a:rPr lang="bg-BG" sz="3200" dirty="0"/>
            </a:br>
            <a:r>
              <a:rPr lang="bg-BG" sz="3200" dirty="0"/>
              <a:t>след десетичната запетая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9400" y="1411215"/>
            <a:ext cx="10944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town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cout.setf(ios::fixed);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cout.precision(2);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sales * commission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"error"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7275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9523" y="2286001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504657" cy="65537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9362" y="3598669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1414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5401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3421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3696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bg-BG" sz="3200" b="1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endParaRPr lang="en-US" sz="3200" b="1" dirty="0">
              <a:solidFill>
                <a:schemeClr val="bg2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609219" lvl="1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797" dirty="0">
                <a:solidFill>
                  <a:srgbClr val="234465"/>
                </a:solidFill>
              </a:rPr>
              <a:t>Въпроси</a:t>
            </a:r>
            <a:r>
              <a:rPr lang="en-US" sz="8797" dirty="0">
                <a:solidFill>
                  <a:srgbClr val="234465"/>
                </a:solidFill>
              </a:rPr>
              <a:t>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Дискусионни форуми на СофтУни</a:t>
            </a:r>
            <a:endParaRPr lang="en-US" sz="3199" dirty="0"/>
          </a:p>
          <a:p>
            <a:pPr lvl="1"/>
            <a:r>
              <a:rPr lang="en-US" sz="2999" dirty="0">
                <a:hlinkClick r:id="rId6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148918" cy="58789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395039" y="5003823"/>
              <a:ext cx="2793550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1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(true)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472458" y="2972756"/>
              <a:ext cx="2443292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0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(false)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128" y="2335272"/>
            <a:ext cx="7125673" cy="213780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cout &lt;&lt; "Correct!" &lt;&lt; endl;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cout &lt;&lt; "Not correct!" &lt;&lt; endl;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5555" y="3892705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/>
                <a:t>Not correct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8393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3768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0173" y="4526198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523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cout &lt;&lt; (</a:t>
            </a:r>
            <a:r>
              <a:rPr lang="bg-BG" dirty="0">
                <a:solidFill>
                  <a:schemeClr val="tx1"/>
                </a:solidFill>
              </a:rPr>
              <a:t>123456 % 100 == 56</a:t>
            </a:r>
            <a:r>
              <a:rPr lang="en-US" dirty="0">
                <a:solidFill>
                  <a:schemeClr val="tx1"/>
                </a:solidFill>
              </a:rPr>
              <a:t>) &lt;&lt; endl</a:t>
            </a:r>
            <a:r>
              <a:rPr lang="bg-BG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7481" y="5102983"/>
              <a:ext cx="2798078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(1)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354108" y="3054463"/>
              <a:ext cx="2491616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(0)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0" y="4274726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2379" y="2639781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51223" y="2455932"/>
            <a:ext cx="562177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 role = "Administrator";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(role != "Administrator")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cout &lt;&lt; "No permission" &lt;&lt; endl;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cout &lt;&lt; "Welcome" &lt;&lt; endl;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7559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5882" y="224910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2674</Words>
  <Application>Microsoft Office PowerPoint</Application>
  <PresentationFormat>Широк екран</PresentationFormat>
  <Paragraphs>633</Paragraphs>
  <Slides>50</Slides>
  <Notes>7</Notes>
  <HiddenSlides>2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Имате въпрос?</vt:lpstr>
      <vt:lpstr>Съдържание</vt:lpstr>
      <vt:lpstr>Презентация на PowerPoint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-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-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Плод или зеленчук - условие</vt:lpstr>
      <vt:lpstr>Плод или зеленчук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Магазин за плодове - условие</vt:lpstr>
      <vt:lpstr>Магазин за плодове - условие (2)</vt:lpstr>
      <vt:lpstr>Магазин за плодове - решение</vt:lpstr>
      <vt:lpstr>Презентация на PowerPoint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Презентация на PowerPoint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118</cp:revision>
  <dcterms:created xsi:type="dcterms:W3CDTF">2018-05-23T13:08:44Z</dcterms:created>
  <dcterms:modified xsi:type="dcterms:W3CDTF">2023-01-11T15:16:50Z</dcterms:modified>
  <cp:category>computer programming;programming;C#;програмиране;кодиране</cp:category>
</cp:coreProperties>
</file>