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74" r:id="rId2"/>
    <p:sldId id="501" r:id="rId3"/>
    <p:sldId id="601" r:id="rId4"/>
    <p:sldId id="525" r:id="rId5"/>
    <p:sldId id="596" r:id="rId6"/>
    <p:sldId id="598" r:id="rId7"/>
    <p:sldId id="602" r:id="rId8"/>
    <p:sldId id="445" r:id="rId9"/>
    <p:sldId id="583" r:id="rId10"/>
    <p:sldId id="586" r:id="rId11"/>
    <p:sldId id="585" r:id="rId12"/>
    <p:sldId id="524" r:id="rId13"/>
    <p:sldId id="587" r:id="rId14"/>
    <p:sldId id="588" r:id="rId15"/>
    <p:sldId id="589" r:id="rId16"/>
    <p:sldId id="515" r:id="rId17"/>
    <p:sldId id="591" r:id="rId18"/>
    <p:sldId id="592" r:id="rId19"/>
    <p:sldId id="511" r:id="rId20"/>
    <p:sldId id="506" r:id="rId21"/>
    <p:sldId id="507" r:id="rId22"/>
    <p:sldId id="580" r:id="rId23"/>
    <p:sldId id="467" r:id="rId24"/>
    <p:sldId id="505" r:id="rId25"/>
    <p:sldId id="6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>
            <p14:sldId id="274"/>
            <p14:sldId id="501"/>
            <p14:sldId id="601"/>
          </p14:sldIdLst>
        </p14:section>
        <p14:section name="Преговор" id="{C0257C9F-6AA4-4F4C-B2CE-DA948E92B968}">
          <p14:sldIdLst>
            <p14:sldId id="525"/>
            <p14:sldId id="596"/>
            <p14:sldId id="598"/>
            <p14:sldId id="602"/>
          </p14:sldIdLst>
        </p14:section>
        <p14:section name="Пример" id="{E6098E28-5284-42F9-B11E-8B1EFD8C9606}">
          <p14:sldIdLst>
            <p14:sldId id="445"/>
            <p14:sldId id="583"/>
            <p14:sldId id="586"/>
            <p14:sldId id="585"/>
          </p14:sldIdLst>
        </p14:section>
        <p14:section name="Вложени цикли" id="{5869EEAA-CF36-4FCA-A401-54C1D028E01F}">
          <p14:sldIdLst>
            <p14:sldId id="524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</p14:sldIdLst>
        </p14:section>
        <p14:section name="Summary" id="{1B26D86D-5DB7-49AB-AF6A-D213006BDAFF}">
          <p14:sldIdLst>
            <p14:sldId id="580"/>
            <p14:sldId id="467"/>
            <p14:sldId id="505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0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1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8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6" y="5098868"/>
            <a:ext cx="779209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6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5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4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537" y="4648200"/>
            <a:ext cx="10958928" cy="768084"/>
          </a:xfrm>
        </p:spPr>
        <p:txBody>
          <a:bodyPr>
            <a:noAutofit/>
          </a:bodyPr>
          <a:lstStyle/>
          <a:p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110" y="2286001"/>
            <a:ext cx="6028203" cy="2137802"/>
          </a:xfrm>
        </p:spPr>
        <p:txBody>
          <a:bodyPr/>
          <a:lstStyle/>
          <a:p>
            <a:r>
              <a:rPr lang="pt-BR" dirty="0"/>
              <a:t>for (int h = 0; h &lt;= 23; h++) </a:t>
            </a:r>
            <a:r>
              <a:rPr lang="en-US" dirty="0"/>
              <a:t>{</a:t>
            </a:r>
          </a:p>
          <a:p>
            <a:r>
              <a:rPr lang="en-US" dirty="0"/>
              <a:t>  for (int m = 0; m &lt;= 59; m++)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h &lt;&lt; ":" &lt;&lt; m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286000"/>
            <a:ext cx="2751604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0200" y="1729031"/>
            <a:ext cx="6703601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032" y="3021414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19400" y="1878415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276601" y="24167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5AF6A7-EA18-4898-8BF6-FD2E69ECDC5A}"/>
              </a:ext>
            </a:extLst>
          </p:cNvPr>
          <p:cNvGrpSpPr/>
          <p:nvPr/>
        </p:nvGrpSpPr>
        <p:grpSpPr>
          <a:xfrm>
            <a:off x="9164864" y="3551965"/>
            <a:ext cx="3099538" cy="2877104"/>
            <a:chOff x="8900692" y="2070613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9774625" y="291739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900692" y="2070613"/>
              <a:ext cx="3488546" cy="3488546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F9E1FC-2ABF-4BD7-B677-B2475190CDC8}"/>
              </a:ext>
            </a:extLst>
          </p:cNvPr>
          <p:cNvSpPr txBox="1">
            <a:spLocks/>
          </p:cNvSpPr>
          <p:nvPr/>
        </p:nvSpPr>
        <p:spPr>
          <a:xfrm>
            <a:off x="261625" y="5429977"/>
            <a:ext cx="10955381" cy="11375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43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1A15E-6A9E-4F5D-A04E-C9B1E8DB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543" y="2398386"/>
            <a:ext cx="2993588" cy="43588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7713" y="2166360"/>
            <a:ext cx="9656573" cy="2525279"/>
          </a:xfrm>
        </p:spPr>
        <p:txBody>
          <a:bodyPr/>
          <a:lstStyle/>
          <a:p>
            <a:r>
              <a:rPr lang="en-US" dirty="0"/>
              <a:t>for (int x = 1; x &lt;= 10; x++)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s-ES" dirty="0"/>
              <a:t>for (int y = 1; y &lt;= 10; y++)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int product = x * y;</a:t>
            </a:r>
          </a:p>
          <a:p>
            <a:r>
              <a:rPr lang="bg-BG" dirty="0"/>
              <a:t>    </a:t>
            </a:r>
            <a:r>
              <a:rPr lang="en-US" dirty="0" err="1"/>
              <a:t>cout</a:t>
            </a:r>
            <a:r>
              <a:rPr lang="en-US" dirty="0"/>
              <a:t> &lt;&lt; x &lt;&lt;</a:t>
            </a:r>
            <a:r>
              <a:rPr lang="bg-BG" dirty="0"/>
              <a:t> </a:t>
            </a:r>
            <a:r>
              <a:rPr lang="en-US" dirty="0"/>
              <a:t>" * "</a:t>
            </a:r>
            <a:r>
              <a:rPr lang="bg-BG" dirty="0"/>
              <a:t> </a:t>
            </a:r>
            <a:r>
              <a:rPr lang="en-US" dirty="0"/>
              <a:t>&lt;&lt; y &lt;&lt; " = " &lt;&lt; product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91000" y="2574000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44" y="3981251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cs typeface="Calibri" panose="020F0502020204030204" pitchFamily="34" charset="0"/>
              </a:rPr>
            </a:br>
            <a:r>
              <a:rPr lang="bg-BG" sz="3200" dirty="0"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000" b="1" dirty="0">
                <a:cs typeface="Calibri" panose="020F0502020204030204" pitchFamily="34" charset="0"/>
              </a:rPr>
              <a:t>сбор от числата</a:t>
            </a:r>
            <a:r>
              <a:rPr lang="bg-BG" sz="3000" dirty="0">
                <a:cs typeface="Calibri" panose="020F0502020204030204" pitchFamily="34" charset="0"/>
              </a:rPr>
              <a:t> </a:t>
            </a:r>
            <a:r>
              <a:rPr lang="bg-BG" sz="3000" b="1" dirty="0">
                <a:cs typeface="Calibri" panose="020F0502020204030204" pitchFamily="34" charset="0"/>
              </a:rPr>
              <a:t>е равен</a:t>
            </a:r>
            <a:r>
              <a:rPr lang="bg-BG" sz="3000" dirty="0">
                <a:cs typeface="Calibri" panose="020F0502020204030204" pitchFamily="34" charset="0"/>
              </a:rPr>
              <a:t> на дадено </a:t>
            </a:r>
            <a:r>
              <a:rPr lang="bg-BG" sz="3000" b="1" dirty="0">
                <a:cs typeface="Calibri" panose="020F0502020204030204" pitchFamily="34" charset="0"/>
              </a:rPr>
              <a:t>магическо число </a:t>
            </a:r>
            <a:r>
              <a:rPr lang="bg-BG" sz="3000" dirty="0">
                <a:cs typeface="Calibri" panose="020F0502020204030204" pitchFamily="34" charset="0"/>
              </a:rPr>
              <a:t>на изхода </a:t>
            </a:r>
            <a:r>
              <a:rPr lang="bg-BG" sz="3000" b="1" dirty="0">
                <a:cs typeface="Calibri" panose="020F0502020204030204" pitchFamily="34" charset="0"/>
              </a:rPr>
              <a:t>се отпечатва съобщение </a:t>
            </a:r>
            <a:r>
              <a:rPr lang="bg-BG" sz="3000" dirty="0">
                <a:cs typeface="Calibri" panose="020F0502020204030204" pitchFamily="34" charset="0"/>
              </a:rPr>
              <a:t>и програмата приключва изпълнение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Ако не се намери </a:t>
            </a:r>
            <a:r>
              <a:rPr lang="bg-BG" sz="3000" b="1" dirty="0"/>
              <a:t>нито една комбинация</a:t>
            </a:r>
            <a:r>
              <a:rPr lang="bg-BG" sz="3000" dirty="0"/>
              <a:t>, отговаряща на условието се отпечатва </a:t>
            </a:r>
            <a:r>
              <a:rPr lang="bg-BG" sz="3000" b="1" dirty="0"/>
              <a:t>съобщение, че не е намерено</a:t>
            </a:r>
            <a:endParaRPr lang="en-US" sz="3000" dirty="0"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5569" y="1121688"/>
            <a:ext cx="762086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nsolas" panose="020B0609020204030204" pitchFamily="49" charset="0"/>
              </a:rPr>
              <a:t>int </a:t>
            </a:r>
            <a:r>
              <a:rPr lang="en-US" sz="1900" b="1" dirty="0" err="1">
                <a:latin typeface="Consolas" panose="020B0609020204030204" pitchFamily="49" charset="0"/>
              </a:rPr>
              <a:t>startingNumber</a:t>
            </a:r>
            <a:r>
              <a:rPr lang="en-US" sz="1900" b="1" dirty="0">
                <a:latin typeface="Consolas" panose="020B0609020204030204" pitchFamily="49" charset="0"/>
              </a:rPr>
              <a:t>, </a:t>
            </a:r>
            <a:r>
              <a:rPr lang="en-US" sz="1900" b="1" dirty="0" err="1">
                <a:latin typeface="Consolas" panose="020B0609020204030204" pitchFamily="49" charset="0"/>
              </a:rPr>
              <a:t>finalNumber</a:t>
            </a:r>
            <a:r>
              <a:rPr lang="en-US" sz="1900" b="1" dirty="0">
                <a:latin typeface="Consolas" panose="020B0609020204030204" pitchFamily="49" charset="0"/>
              </a:rPr>
              <a:t>, </a:t>
            </a:r>
            <a:r>
              <a:rPr lang="en-US" sz="1900" b="1" dirty="0" err="1">
                <a:latin typeface="Consolas" panose="020B0609020204030204" pitchFamily="49" charset="0"/>
              </a:rPr>
              <a:t>magicNumber</a:t>
            </a:r>
            <a:r>
              <a:rPr lang="en-US" sz="19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 err="1">
                <a:latin typeface="Consolas" panose="020B0609020204030204" pitchFamily="49" charset="0"/>
              </a:rPr>
              <a:t>cin</a:t>
            </a:r>
            <a:r>
              <a:rPr lang="en-US" sz="1900" b="1" dirty="0">
                <a:latin typeface="Consolas" panose="020B0609020204030204" pitchFamily="49" charset="0"/>
              </a:rPr>
              <a:t> &gt;&gt; </a:t>
            </a:r>
            <a:r>
              <a:rPr lang="en-US" sz="1900" b="1" dirty="0" err="1">
                <a:latin typeface="Consolas" panose="020B0609020204030204" pitchFamily="49" charset="0"/>
              </a:rPr>
              <a:t>startingNumber</a:t>
            </a:r>
            <a:r>
              <a:rPr lang="en-US" sz="1900" b="1" dirty="0">
                <a:latin typeface="Consolas" panose="020B0609020204030204" pitchFamily="49" charset="0"/>
              </a:rPr>
              <a:t> &gt;&gt; </a:t>
            </a:r>
            <a:r>
              <a:rPr lang="en-US" sz="1900" b="1" dirty="0" err="1">
                <a:latin typeface="Consolas" panose="020B0609020204030204" pitchFamily="49" charset="0"/>
              </a:rPr>
              <a:t>finalNumber</a:t>
            </a:r>
            <a:r>
              <a:rPr lang="en-US" sz="1900" b="1" dirty="0">
                <a:latin typeface="Consolas" panose="020B0609020204030204" pitchFamily="49" charset="0"/>
              </a:rPr>
              <a:t> &gt;&gt; </a:t>
            </a:r>
            <a:r>
              <a:rPr lang="en-US" sz="1900" b="1" dirty="0" err="1">
                <a:latin typeface="Consolas" panose="020B0609020204030204" pitchFamily="49" charset="0"/>
              </a:rPr>
              <a:t>magicNumber</a:t>
            </a:r>
            <a:r>
              <a:rPr lang="en-US" sz="19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int combinations = 0;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bool </a:t>
            </a:r>
            <a:r>
              <a:rPr lang="en-US" sz="1900" b="1" dirty="0" err="1">
                <a:latin typeface="Consolas" panose="020B0609020204030204" pitchFamily="49" charset="0"/>
              </a:rPr>
              <a:t>isFound</a:t>
            </a:r>
            <a:r>
              <a:rPr lang="en-US" sz="1900" b="1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for (int 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 = </a:t>
            </a:r>
            <a:r>
              <a:rPr lang="en-US" sz="1900" b="1" dirty="0" err="1">
                <a:latin typeface="Consolas" panose="020B0609020204030204" pitchFamily="49" charset="0"/>
              </a:rPr>
              <a:t>startingNumber</a:t>
            </a:r>
            <a:r>
              <a:rPr lang="en-US" sz="1900" b="1" dirty="0">
                <a:latin typeface="Consolas" panose="020B0609020204030204" pitchFamily="49" charset="0"/>
              </a:rPr>
              <a:t>; 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 &lt;= </a:t>
            </a:r>
            <a:r>
              <a:rPr lang="en-US" sz="1900" b="1" dirty="0" err="1">
                <a:latin typeface="Consolas" panose="020B0609020204030204" pitchFamily="49" charset="0"/>
              </a:rPr>
              <a:t>finalNumber</a:t>
            </a:r>
            <a:r>
              <a:rPr lang="en-US" sz="1900" b="1" dirty="0">
                <a:latin typeface="Consolas" panose="020B0609020204030204" pitchFamily="49" charset="0"/>
              </a:rPr>
              <a:t>; 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++)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for (int j = </a:t>
            </a:r>
            <a:r>
              <a:rPr lang="en-US" sz="1900" b="1" dirty="0" err="1">
                <a:latin typeface="Consolas" panose="020B0609020204030204" pitchFamily="49" charset="0"/>
              </a:rPr>
              <a:t>startingNumber</a:t>
            </a:r>
            <a:r>
              <a:rPr lang="en-US" sz="1900" b="1" dirty="0">
                <a:latin typeface="Consolas" panose="020B0609020204030204" pitchFamily="49" charset="0"/>
              </a:rPr>
              <a:t>; j &lt;= </a:t>
            </a:r>
            <a:r>
              <a:rPr lang="en-US" sz="1900" b="1" dirty="0" err="1">
                <a:latin typeface="Consolas" panose="020B0609020204030204" pitchFamily="49" charset="0"/>
              </a:rPr>
              <a:t>finalNumber</a:t>
            </a:r>
            <a:r>
              <a:rPr lang="en-US" sz="1900" b="1" dirty="0">
                <a:latin typeface="Consolas" panose="020B0609020204030204" pitchFamily="49" charset="0"/>
              </a:rPr>
              <a:t>; </a:t>
            </a:r>
            <a:r>
              <a:rPr lang="en-US" sz="1900" b="1" dirty="0" err="1">
                <a:latin typeface="Consolas" panose="020B0609020204030204" pitchFamily="49" charset="0"/>
              </a:rPr>
              <a:t>j++</a:t>
            </a:r>
            <a:r>
              <a:rPr lang="en-US" sz="1900" b="1" dirty="0">
                <a:latin typeface="Consolas" panose="020B0609020204030204" pitchFamily="49" charset="0"/>
              </a:rPr>
              <a:t>)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combinations++;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if (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 + j == </a:t>
            </a:r>
            <a:r>
              <a:rPr lang="en-US" sz="1900" b="1" dirty="0" err="1">
                <a:latin typeface="Consolas" panose="020B0609020204030204" pitchFamily="49" charset="0"/>
              </a:rPr>
              <a:t>magicNumber</a:t>
            </a:r>
            <a:r>
              <a:rPr lang="en-US" sz="1900" b="1" dirty="0">
                <a:latin typeface="Consolas" panose="020B0609020204030204" pitchFamily="49" charset="0"/>
              </a:rPr>
              <a:t>)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 err="1">
                <a:latin typeface="Consolas" panose="020B0609020204030204" pitchFamily="49" charset="0"/>
              </a:rPr>
              <a:t>cout</a:t>
            </a:r>
            <a:r>
              <a:rPr lang="en-US" sz="1900" b="1" dirty="0">
                <a:latin typeface="Consolas" panose="020B0609020204030204" pitchFamily="49" charset="0"/>
              </a:rPr>
              <a:t> &lt;&lt; "Combination N:" &lt;&lt; combinations </a:t>
            </a:r>
            <a:endParaRPr lang="bg-BG" sz="1900" b="1" dirty="0">
              <a:latin typeface="Consolas" panose="020B0609020204030204" pitchFamily="49" charset="0"/>
            </a:endParaRP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>
                <a:latin typeface="Consolas" panose="020B0609020204030204" pitchFamily="49" charset="0"/>
              </a:rPr>
              <a:t>&lt;&lt; " (" &lt;&lt; 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 &lt;&lt; " + " &lt;&lt; j &lt;&lt; " = " </a:t>
            </a:r>
            <a:endParaRPr lang="bg-BG" sz="1900" b="1" dirty="0">
              <a:latin typeface="Consolas" panose="020B0609020204030204" pitchFamily="49" charset="0"/>
            </a:endParaRP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>
                <a:latin typeface="Consolas" panose="020B0609020204030204" pitchFamily="49" charset="0"/>
              </a:rPr>
              <a:t>&lt;&lt; </a:t>
            </a:r>
            <a:r>
              <a:rPr lang="en-US" sz="1900" b="1" dirty="0" err="1">
                <a:latin typeface="Consolas" panose="020B0609020204030204" pitchFamily="49" charset="0"/>
              </a:rPr>
              <a:t>magicNumber</a:t>
            </a:r>
            <a:r>
              <a:rPr lang="en-US" sz="1900" b="1" dirty="0">
                <a:latin typeface="Consolas" panose="020B0609020204030204" pitchFamily="49" charset="0"/>
              </a:rPr>
              <a:t> &lt;&lt; ")" &lt;&lt; </a:t>
            </a:r>
            <a:r>
              <a:rPr lang="en-US" sz="1900" b="1" dirty="0" err="1">
                <a:latin typeface="Consolas" panose="020B0609020204030204" pitchFamily="49" charset="0"/>
              </a:rPr>
              <a:t>endl</a:t>
            </a:r>
            <a:r>
              <a:rPr lang="en-US" sz="19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 err="1">
                <a:latin typeface="Consolas" panose="020B0609020204030204" pitchFamily="49" charset="0"/>
              </a:rPr>
              <a:t>isFound</a:t>
            </a:r>
            <a:r>
              <a:rPr lang="en-US" sz="1900" b="1" dirty="0">
                <a:latin typeface="Consolas" panose="020B0609020204030204" pitchFamily="49" charset="0"/>
              </a:rPr>
              <a:t> = true;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>
                <a:latin typeface="Consolas" panose="020B0609020204030204" pitchFamily="49" charset="0"/>
              </a:rPr>
              <a:t>break;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if (</a:t>
            </a:r>
            <a:r>
              <a:rPr lang="en-US" sz="1900" b="1" dirty="0" err="1">
                <a:latin typeface="Consolas" panose="020B0609020204030204" pitchFamily="49" charset="0"/>
              </a:rPr>
              <a:t>isFound</a:t>
            </a:r>
            <a:r>
              <a:rPr lang="en-US" sz="19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</a:t>
            </a:r>
            <a:r>
              <a:rPr lang="bg-BG" sz="1900" b="1" dirty="0">
                <a:latin typeface="Consolas" panose="020B0609020204030204" pitchFamily="49" charset="0"/>
              </a:rPr>
              <a:t> </a:t>
            </a:r>
            <a:r>
              <a:rPr lang="bg-BG" sz="1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19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743201" y="4362450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615" y="43624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bg-BG" sz="3000" dirty="0">
                <a:cs typeface="Calibri" panose="020F0502020204030204" pitchFamily="34" charset="0"/>
              </a:rPr>
              <a:t>Напишете програма, която извежда номерата на стаите в една сграда (в низходящ ред)</a:t>
            </a:r>
            <a:endParaRPr lang="en-US" sz="3000" dirty="0"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cs typeface="Calibri" panose="020F0502020204030204" pitchFamily="34" charset="0"/>
              </a:rPr>
              <a:t> </a:t>
            </a:r>
            <a:r>
              <a:rPr lang="bg-BG" sz="2800" dirty="0"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cs typeface="Calibri" panose="020F0502020204030204" pitchFamily="34" charset="0"/>
              </a:rPr>
              <a:t>нечетен</a:t>
            </a:r>
            <a:r>
              <a:rPr lang="bg-BG" sz="2800" dirty="0"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cs typeface="Calibri" panose="020F0502020204030204" pitchFamily="34" charset="0"/>
              </a:rPr>
              <a:t>:</a:t>
            </a:r>
            <a:endParaRPr lang="bg-BG" sz="3000" dirty="0"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cs typeface="Calibri" panose="020F0502020204030204" pitchFamily="34" charset="0"/>
              </a:rPr>
              <a:t>Апартаменти: </a:t>
            </a:r>
            <a:r>
              <a:rPr lang="en-US" sz="2800" dirty="0">
                <a:cs typeface="Calibri" panose="020F0502020204030204" pitchFamily="34" charset="0"/>
              </a:rPr>
              <a:t>"</a:t>
            </a:r>
            <a:r>
              <a:rPr lang="bg-BG" sz="2800" b="1" dirty="0">
                <a:cs typeface="Calibri" panose="020F0502020204030204" pitchFamily="34" charset="0"/>
              </a:rPr>
              <a:t>А</a:t>
            </a:r>
            <a:r>
              <a:rPr lang="en-US" sz="2800" b="1" dirty="0">
                <a:cs typeface="Calibri" panose="020F0502020204030204" pitchFamily="34" charset="0"/>
              </a:rPr>
              <a:t>{</a:t>
            </a:r>
            <a:r>
              <a:rPr lang="bg-BG" sz="2800" b="1" dirty="0">
                <a:cs typeface="Calibri" panose="020F0502020204030204" pitchFamily="34" charset="0"/>
              </a:rPr>
              <a:t>номер на етажа</a:t>
            </a:r>
            <a:r>
              <a:rPr lang="en-US" sz="2800" b="1" dirty="0">
                <a:cs typeface="Calibri" panose="020F0502020204030204" pitchFamily="34" charset="0"/>
              </a:rPr>
              <a:t>}{</a:t>
            </a:r>
            <a:r>
              <a:rPr lang="bg-BG" sz="2800" b="1" dirty="0">
                <a:cs typeface="Calibri" panose="020F0502020204030204" pitchFamily="34" charset="0"/>
              </a:rPr>
              <a:t>номер на апартамента</a:t>
            </a:r>
            <a:r>
              <a:rPr lang="en-US" sz="2800" b="1" dirty="0">
                <a:cs typeface="Calibri" panose="020F0502020204030204" pitchFamily="34" charset="0"/>
              </a:rPr>
              <a:t>}"</a:t>
            </a:r>
            <a:endParaRPr lang="bg-BG" sz="2800" b="1" dirty="0"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cs typeface="Calibri" panose="020F0502020204030204" pitchFamily="34" charset="0"/>
              </a:rPr>
              <a:t>Офиси: </a:t>
            </a:r>
            <a:r>
              <a:rPr lang="en-US" sz="2800" dirty="0">
                <a:cs typeface="Calibri" panose="020F0502020204030204" pitchFamily="34" charset="0"/>
              </a:rPr>
              <a:t>"</a:t>
            </a:r>
            <a:r>
              <a:rPr lang="bg-BG" sz="2800" b="1" dirty="0">
                <a:cs typeface="Calibri" panose="020F0502020204030204" pitchFamily="34" charset="0"/>
              </a:rPr>
              <a:t>О</a:t>
            </a:r>
            <a:r>
              <a:rPr lang="en-US" sz="2800" b="1" dirty="0">
                <a:cs typeface="Calibri" panose="020F0502020204030204" pitchFamily="34" charset="0"/>
              </a:rPr>
              <a:t>{</a:t>
            </a:r>
            <a:r>
              <a:rPr lang="bg-BG" sz="2800" b="1" dirty="0">
                <a:cs typeface="Calibri" panose="020F0502020204030204" pitchFamily="34" charset="0"/>
              </a:rPr>
              <a:t>номер на етажа</a:t>
            </a:r>
            <a:r>
              <a:rPr lang="en-US" sz="2800" b="1" dirty="0">
                <a:cs typeface="Calibri" panose="020F0502020204030204" pitchFamily="34" charset="0"/>
              </a:rPr>
              <a:t>}{</a:t>
            </a:r>
            <a:r>
              <a:rPr lang="bg-BG" sz="2800" b="1" dirty="0">
                <a:cs typeface="Calibri" panose="020F0502020204030204" pitchFamily="34" charset="0"/>
              </a:rPr>
              <a:t>номер на офиса</a:t>
            </a:r>
            <a:r>
              <a:rPr lang="en-US" sz="2800" b="1" dirty="0">
                <a:cs typeface="Calibri" panose="020F0502020204030204" pitchFamily="34" charset="0"/>
              </a:rPr>
              <a:t>}"</a:t>
            </a:r>
            <a:endParaRPr lang="bg-BG" sz="2800" b="1" dirty="0"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98" y="3114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000" dirty="0"/>
              <a:t>На последният етаж винаги има големи апартаменти</a:t>
            </a:r>
            <a:r>
              <a:rPr lang="en-US" sz="3000" dirty="0"/>
              <a:t>,</a:t>
            </a:r>
            <a:r>
              <a:rPr lang="bg-BG" sz="3000" dirty="0"/>
              <a:t> които се означават с </a:t>
            </a:r>
            <a:r>
              <a:rPr lang="en-US" sz="3000" dirty="0"/>
              <a:t>'</a:t>
            </a:r>
            <a:r>
              <a:rPr lang="en-US" sz="3000" b="1" dirty="0"/>
              <a:t>L</a:t>
            </a:r>
            <a:r>
              <a:rPr lang="en-US" sz="3000" dirty="0"/>
              <a:t>', </a:t>
            </a:r>
            <a:r>
              <a:rPr lang="bg-BG" sz="3000" dirty="0"/>
              <a:t>вместо с '</a:t>
            </a:r>
            <a:r>
              <a:rPr lang="bg-BG" sz="3000" b="1" dirty="0"/>
              <a:t>А</a:t>
            </a:r>
            <a:r>
              <a:rPr lang="bg-BG" sz="3000" dirty="0"/>
              <a:t>'</a:t>
            </a:r>
          </a:p>
          <a:p>
            <a:pPr indent="-457200"/>
            <a:r>
              <a:rPr lang="bg-BG" sz="3000" dirty="0"/>
              <a:t>Ако има само един етаж, то има само големи апартаменти</a:t>
            </a:r>
            <a:endParaRPr lang="en-US" sz="3000" dirty="0"/>
          </a:p>
          <a:p>
            <a:pPr indent="-457200"/>
            <a:r>
              <a:rPr lang="bg-BG" sz="3000" dirty="0"/>
              <a:t>Примерен вход и изход: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5D00A-D9D7-41AB-BEF0-4B63FDD0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86" y="1536174"/>
            <a:ext cx="890602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floors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cin &gt;&gt; floors;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int rooms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cin &gt;&gt; rooms;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"L" &lt;&lt;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&lt;&lt; j &lt;&lt; " ";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14500" y="2895600"/>
            <a:ext cx="8458200" cy="25908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A50EA8FF-AC27-44B2-83B0-594364825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290" y="3018581"/>
            <a:ext cx="3075958" cy="1116064"/>
          </a:xfrm>
          <a:prstGeom prst="wedgeRoundRectCallout">
            <a:avLst>
              <a:gd name="adj1" fmla="val -62484"/>
              <a:gd name="adj2" fmla="val -88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5333" y="1251847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758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10829" y="1668618"/>
            <a:ext cx="8140120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6563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3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Дискусионни форуми на СофтУни</a:t>
            </a:r>
            <a:endParaRPr lang="en-US" sz="3199" dirty="0"/>
          </a:p>
          <a:p>
            <a:pPr lvl="1"/>
            <a:r>
              <a:rPr lang="en-US" sz="2999" dirty="0">
                <a:hlinkClick r:id="rId6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72140"/>
            <a:ext cx="9046877" cy="5206040"/>
          </a:xfrm>
        </p:spPr>
        <p:txBody>
          <a:bodyPr>
            <a:normAutofit/>
          </a:bodyPr>
          <a:lstStyle/>
          <a:p>
            <a:pPr marL="514196" indent="-514196"/>
            <a:r>
              <a:rPr lang="bg-BG" dirty="0"/>
              <a:t>Преговор</a:t>
            </a:r>
            <a:endParaRPr lang="en-US" dirty="0"/>
          </a:p>
          <a:p>
            <a:pPr marL="514196" indent="-514196"/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цикли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89" y="2620637"/>
            <a:ext cx="4998716" cy="213780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SoftUni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6455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5172" y="2702447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9" y="2514600"/>
            <a:ext cx="5029832" cy="252527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 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SoftUni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01236" y="350520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9921" y="3009159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9721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2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272986" cy="252527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 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0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11685" y="3249000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90873" y="3249540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47326" y="436970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9649" y="4370579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72676" y="440998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9003" y="442382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47350" y="363188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56842" y="401854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40350" y="401817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40555" y="3243768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44767" y="4791953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40912" y="3604983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40638" y="4424760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32580" y="440998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53814" y="4366020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45361" y="325940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15418" y="4012292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14973" y="4808767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9486" y="4372603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27755" y="442382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28" y="1780864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448" y="1794334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1267</Words>
  <Application>Microsoft Office PowerPoint</Application>
  <PresentationFormat>Широк екран</PresentationFormat>
  <Paragraphs>219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Имате въпроси?</vt:lpstr>
      <vt:lpstr>Съдържание</vt:lpstr>
      <vt:lpstr>Презентация на PowerPoint</vt:lpstr>
      <vt:lpstr>Преговор</vt:lpstr>
      <vt:lpstr>Преговор</vt:lpstr>
      <vt:lpstr>Преговор</vt:lpstr>
      <vt:lpstr>Презентация на PowerPoint</vt:lpstr>
      <vt:lpstr>Пример – часовник (1)</vt:lpstr>
      <vt:lpstr>Презентация на PowerPoint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Сграда – условие </vt:lpstr>
      <vt:lpstr>Сграда – условие (2) </vt:lpstr>
      <vt:lpstr>Сграда -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121</cp:revision>
  <dcterms:created xsi:type="dcterms:W3CDTF">2018-05-23T13:08:44Z</dcterms:created>
  <dcterms:modified xsi:type="dcterms:W3CDTF">2023-01-11T15:18:39Z</dcterms:modified>
  <cp:category>computer programming;programming;C#;програмиране;кодиране</cp:category>
</cp:coreProperties>
</file>