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63" r:id="rId4"/>
    <p:sldId id="267" r:id="rId5"/>
    <p:sldId id="268" r:id="rId6"/>
    <p:sldId id="269" r:id="rId7"/>
    <p:sldId id="272" r:id="rId8"/>
    <p:sldId id="270" r:id="rId9"/>
    <p:sldId id="273" r:id="rId10"/>
    <p:sldId id="274" r:id="rId11"/>
    <p:sldId id="275" r:id="rId12"/>
    <p:sldId id="276" r:id="rId13"/>
    <p:sldId id="271" r:id="rId14"/>
    <p:sldId id="277" r:id="rId15"/>
    <p:sldId id="278" r:id="rId16"/>
    <p:sldId id="279" r:id="rId17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Μεσαίο στυλ 4 - Έμφαση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Μεσαίο στυλ 4 - Έμφαση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Μεσαίο στυ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7440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59805-9108-4EFC-A7B3-5AD5A6DC372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</dgm:pt>
    <dgm:pt modelId="{C4752236-E406-4C8F-A5FF-6E336E50E74F}">
      <dgm:prSet phldrT="[Κείμενο]"/>
      <dgm:spPr/>
      <dgm:t>
        <a:bodyPr/>
        <a:lstStyle/>
        <a:p>
          <a:r>
            <a:rPr lang="el-GR" dirty="0"/>
            <a:t>Απαλοιφή διπλότυπων γραμμών</a:t>
          </a:r>
        </a:p>
      </dgm:t>
    </dgm:pt>
    <dgm:pt modelId="{6AA63753-DA06-43A1-B88D-58C5D8DEFB56}" type="parTrans" cxnId="{430D6A65-39BB-4579-855F-02C453B48121}">
      <dgm:prSet/>
      <dgm:spPr/>
      <dgm:t>
        <a:bodyPr/>
        <a:lstStyle/>
        <a:p>
          <a:endParaRPr lang="el-GR"/>
        </a:p>
      </dgm:t>
    </dgm:pt>
    <dgm:pt modelId="{667807A0-A036-40FA-8106-DBDFBE425D24}" type="sibTrans" cxnId="{430D6A65-39BB-4579-855F-02C453B48121}">
      <dgm:prSet/>
      <dgm:spPr/>
      <dgm:t>
        <a:bodyPr/>
        <a:lstStyle/>
        <a:p>
          <a:endParaRPr lang="el-GR"/>
        </a:p>
      </dgm:t>
    </dgm:pt>
    <dgm:pt modelId="{2C6CB00C-E091-4D8F-922A-2256036DFA6D}">
      <dgm:prSet phldrT="[Κείμενο]"/>
      <dgm:spPr/>
      <dgm:t>
        <a:bodyPr/>
        <a:lstStyle/>
        <a:p>
          <a:r>
            <a:rPr lang="el-GR" dirty="0"/>
            <a:t>Απαλοιφή κατοικιών εκτός Αθηνών </a:t>
          </a:r>
        </a:p>
        <a:p>
          <a:r>
            <a:rPr lang="el-GR" dirty="0"/>
            <a:t>(π.χ. Πειραιάς)</a:t>
          </a:r>
        </a:p>
      </dgm:t>
    </dgm:pt>
    <dgm:pt modelId="{DCBAC272-CF21-4451-AB66-2AE5A35192D2}" type="parTrans" cxnId="{E6D080AE-6D03-496C-8808-1DAE5B292F17}">
      <dgm:prSet/>
      <dgm:spPr/>
      <dgm:t>
        <a:bodyPr/>
        <a:lstStyle/>
        <a:p>
          <a:endParaRPr lang="el-GR"/>
        </a:p>
      </dgm:t>
    </dgm:pt>
    <dgm:pt modelId="{749E32C7-FAB3-4120-818F-35D7B7F3BB79}" type="sibTrans" cxnId="{E6D080AE-6D03-496C-8808-1DAE5B292F17}">
      <dgm:prSet/>
      <dgm:spPr/>
      <dgm:t>
        <a:bodyPr/>
        <a:lstStyle/>
        <a:p>
          <a:endParaRPr lang="el-GR"/>
        </a:p>
      </dgm:t>
    </dgm:pt>
    <dgm:pt modelId="{A538F41A-2188-42A0-8FA1-58B8D390AF29}">
      <dgm:prSet phldrT="[Κείμενο]"/>
      <dgm:spPr/>
      <dgm:t>
        <a:bodyPr/>
        <a:lstStyle/>
        <a:p>
          <a:r>
            <a:rPr lang="el-GR" dirty="0"/>
            <a:t>Απαλοιφή κτηρίων + εσφαλμένων αγγελιών</a:t>
          </a:r>
        </a:p>
      </dgm:t>
    </dgm:pt>
    <dgm:pt modelId="{4C1BDAB6-B0A1-4F84-985D-C0686B37C2C1}" type="parTrans" cxnId="{999C0256-C098-4EDF-A02B-1536EAD314DE}">
      <dgm:prSet/>
      <dgm:spPr/>
      <dgm:t>
        <a:bodyPr/>
        <a:lstStyle/>
        <a:p>
          <a:endParaRPr lang="el-GR"/>
        </a:p>
      </dgm:t>
    </dgm:pt>
    <dgm:pt modelId="{2E592C96-BB73-4B43-8444-D25BA1A4D78B}" type="sibTrans" cxnId="{999C0256-C098-4EDF-A02B-1536EAD314D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l-GR"/>
        </a:p>
      </dgm:t>
    </dgm:pt>
    <dgm:pt modelId="{64A8E2F9-F7A6-4E34-941B-6304B1454F1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l-GR" sz="2400" dirty="0"/>
            <a:t>Απαλοιφή αγγελιών με ακραίες τιμές </a:t>
          </a:r>
        </a:p>
        <a:p>
          <a:r>
            <a:rPr lang="el-GR" sz="1600" dirty="0"/>
            <a:t>(&lt; 100€ ή &lt;4€/</a:t>
          </a:r>
          <a:r>
            <a:rPr lang="el-GR" sz="1600" dirty="0" err="1"/>
            <a:t>τμ</a:t>
          </a:r>
          <a:r>
            <a:rPr lang="el-GR" sz="1600" dirty="0"/>
            <a:t> ή &gt;25€/</a:t>
          </a:r>
          <a:r>
            <a:rPr lang="el-GR" sz="1600" dirty="0" err="1"/>
            <a:t>τμ</a:t>
          </a:r>
          <a:r>
            <a:rPr lang="el-GR" sz="1600" dirty="0"/>
            <a:t>)</a:t>
          </a:r>
          <a:endParaRPr lang="el-GR" sz="2000" dirty="0"/>
        </a:p>
      </dgm:t>
    </dgm:pt>
    <dgm:pt modelId="{AE9A2901-B46C-4DF2-A8F8-2757086A52AC}" type="parTrans" cxnId="{44D673AD-14E4-4FB1-BC63-2F50220BC397}">
      <dgm:prSet/>
      <dgm:spPr/>
      <dgm:t>
        <a:bodyPr/>
        <a:lstStyle/>
        <a:p>
          <a:endParaRPr lang="el-GR"/>
        </a:p>
      </dgm:t>
    </dgm:pt>
    <dgm:pt modelId="{77AF3697-7470-4DCE-A020-36D03F0A285E}" type="sibTrans" cxnId="{44D673AD-14E4-4FB1-BC63-2F50220BC397}">
      <dgm:prSet/>
      <dgm:spPr/>
      <dgm:t>
        <a:bodyPr/>
        <a:lstStyle/>
        <a:p>
          <a:endParaRPr lang="el-GR"/>
        </a:p>
      </dgm:t>
    </dgm:pt>
    <dgm:pt modelId="{1AD9C9B4-B119-4889-BA45-B41BFDCE271F}" type="pres">
      <dgm:prSet presAssocID="{7CB59805-9108-4EFC-A7B3-5AD5A6DC3729}" presName="outerComposite" presStyleCnt="0">
        <dgm:presLayoutVars>
          <dgm:chMax val="5"/>
          <dgm:dir/>
          <dgm:resizeHandles val="exact"/>
        </dgm:presLayoutVars>
      </dgm:prSet>
      <dgm:spPr/>
    </dgm:pt>
    <dgm:pt modelId="{9DCFAB4C-7785-4C79-A56E-F1BACEF1D00A}" type="pres">
      <dgm:prSet presAssocID="{7CB59805-9108-4EFC-A7B3-5AD5A6DC3729}" presName="dummyMaxCanvas" presStyleCnt="0">
        <dgm:presLayoutVars/>
      </dgm:prSet>
      <dgm:spPr/>
    </dgm:pt>
    <dgm:pt modelId="{048C2A95-DCF4-45BD-B894-9CE65440DA98}" type="pres">
      <dgm:prSet presAssocID="{7CB59805-9108-4EFC-A7B3-5AD5A6DC3729}" presName="FourNodes_1" presStyleLbl="node1" presStyleIdx="0" presStyleCnt="4">
        <dgm:presLayoutVars>
          <dgm:bulletEnabled val="1"/>
        </dgm:presLayoutVars>
      </dgm:prSet>
      <dgm:spPr/>
    </dgm:pt>
    <dgm:pt modelId="{C3F0C784-3E31-4FA5-BF35-3598DD5FF04B}" type="pres">
      <dgm:prSet presAssocID="{7CB59805-9108-4EFC-A7B3-5AD5A6DC3729}" presName="FourNodes_2" presStyleLbl="node1" presStyleIdx="1" presStyleCnt="4">
        <dgm:presLayoutVars>
          <dgm:bulletEnabled val="1"/>
        </dgm:presLayoutVars>
      </dgm:prSet>
      <dgm:spPr/>
    </dgm:pt>
    <dgm:pt modelId="{C20A90B4-D0FA-41C3-85E8-D42555736A27}" type="pres">
      <dgm:prSet presAssocID="{7CB59805-9108-4EFC-A7B3-5AD5A6DC3729}" presName="FourNodes_3" presStyleLbl="node1" presStyleIdx="2" presStyleCnt="4">
        <dgm:presLayoutVars>
          <dgm:bulletEnabled val="1"/>
        </dgm:presLayoutVars>
      </dgm:prSet>
      <dgm:spPr/>
    </dgm:pt>
    <dgm:pt modelId="{683C6EAB-B3E3-4FCB-80BD-88EAEDE86C12}" type="pres">
      <dgm:prSet presAssocID="{7CB59805-9108-4EFC-A7B3-5AD5A6DC3729}" presName="FourNodes_4" presStyleLbl="node1" presStyleIdx="3" presStyleCnt="4">
        <dgm:presLayoutVars>
          <dgm:bulletEnabled val="1"/>
        </dgm:presLayoutVars>
      </dgm:prSet>
      <dgm:spPr/>
    </dgm:pt>
    <dgm:pt modelId="{BAFB3D11-D597-436A-B092-9DF8B5BF75B1}" type="pres">
      <dgm:prSet presAssocID="{7CB59805-9108-4EFC-A7B3-5AD5A6DC3729}" presName="FourConn_1-2" presStyleLbl="fgAccFollowNode1" presStyleIdx="0" presStyleCnt="3">
        <dgm:presLayoutVars>
          <dgm:bulletEnabled val="1"/>
        </dgm:presLayoutVars>
      </dgm:prSet>
      <dgm:spPr/>
    </dgm:pt>
    <dgm:pt modelId="{B518137E-9105-4D7B-95ED-24FA7ABDE577}" type="pres">
      <dgm:prSet presAssocID="{7CB59805-9108-4EFC-A7B3-5AD5A6DC3729}" presName="FourConn_2-3" presStyleLbl="fgAccFollowNode1" presStyleIdx="1" presStyleCnt="3">
        <dgm:presLayoutVars>
          <dgm:bulletEnabled val="1"/>
        </dgm:presLayoutVars>
      </dgm:prSet>
      <dgm:spPr/>
    </dgm:pt>
    <dgm:pt modelId="{028442F7-F392-4976-9167-6AC7C185C548}" type="pres">
      <dgm:prSet presAssocID="{7CB59805-9108-4EFC-A7B3-5AD5A6DC3729}" presName="FourConn_3-4" presStyleLbl="fgAccFollowNode1" presStyleIdx="2" presStyleCnt="3">
        <dgm:presLayoutVars>
          <dgm:bulletEnabled val="1"/>
        </dgm:presLayoutVars>
      </dgm:prSet>
      <dgm:spPr/>
    </dgm:pt>
    <dgm:pt modelId="{CDB8C0BC-4873-4835-8C68-33BD0BDE1F6F}" type="pres">
      <dgm:prSet presAssocID="{7CB59805-9108-4EFC-A7B3-5AD5A6DC3729}" presName="FourNodes_1_text" presStyleLbl="node1" presStyleIdx="3" presStyleCnt="4">
        <dgm:presLayoutVars>
          <dgm:bulletEnabled val="1"/>
        </dgm:presLayoutVars>
      </dgm:prSet>
      <dgm:spPr/>
    </dgm:pt>
    <dgm:pt modelId="{A8AC1B6C-08DD-4D9B-995C-F4420947D6AA}" type="pres">
      <dgm:prSet presAssocID="{7CB59805-9108-4EFC-A7B3-5AD5A6DC3729}" presName="FourNodes_2_text" presStyleLbl="node1" presStyleIdx="3" presStyleCnt="4">
        <dgm:presLayoutVars>
          <dgm:bulletEnabled val="1"/>
        </dgm:presLayoutVars>
      </dgm:prSet>
      <dgm:spPr/>
    </dgm:pt>
    <dgm:pt modelId="{2168A1FC-8F53-4008-849A-56BAA49F2A23}" type="pres">
      <dgm:prSet presAssocID="{7CB59805-9108-4EFC-A7B3-5AD5A6DC3729}" presName="FourNodes_3_text" presStyleLbl="node1" presStyleIdx="3" presStyleCnt="4">
        <dgm:presLayoutVars>
          <dgm:bulletEnabled val="1"/>
        </dgm:presLayoutVars>
      </dgm:prSet>
      <dgm:spPr/>
    </dgm:pt>
    <dgm:pt modelId="{17AE1671-C4BC-4879-BC7C-60F095A9BEFB}" type="pres">
      <dgm:prSet presAssocID="{7CB59805-9108-4EFC-A7B3-5AD5A6DC372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760F506-9298-4F48-B87E-D8A5062B947B}" type="presOf" srcId="{C4752236-E406-4C8F-A5FF-6E336E50E74F}" destId="{048C2A95-DCF4-45BD-B894-9CE65440DA98}" srcOrd="0" destOrd="0" presId="urn:microsoft.com/office/officeart/2005/8/layout/vProcess5"/>
    <dgm:cxn modelId="{3C723D10-FC37-4E50-BF95-F6312F44ED79}" type="presOf" srcId="{64A8E2F9-F7A6-4E34-941B-6304B1454F11}" destId="{17AE1671-C4BC-4879-BC7C-60F095A9BEFB}" srcOrd="1" destOrd="0" presId="urn:microsoft.com/office/officeart/2005/8/layout/vProcess5"/>
    <dgm:cxn modelId="{89A81122-D027-4185-9723-055455B3E46F}" type="presOf" srcId="{7CB59805-9108-4EFC-A7B3-5AD5A6DC3729}" destId="{1AD9C9B4-B119-4889-BA45-B41BFDCE271F}" srcOrd="0" destOrd="0" presId="urn:microsoft.com/office/officeart/2005/8/layout/vProcess5"/>
    <dgm:cxn modelId="{430D6A65-39BB-4579-855F-02C453B48121}" srcId="{7CB59805-9108-4EFC-A7B3-5AD5A6DC3729}" destId="{C4752236-E406-4C8F-A5FF-6E336E50E74F}" srcOrd="0" destOrd="0" parTransId="{6AA63753-DA06-43A1-B88D-58C5D8DEFB56}" sibTransId="{667807A0-A036-40FA-8106-DBDFBE425D24}"/>
    <dgm:cxn modelId="{999C0256-C098-4EDF-A02B-1536EAD314DE}" srcId="{7CB59805-9108-4EFC-A7B3-5AD5A6DC3729}" destId="{A538F41A-2188-42A0-8FA1-58B8D390AF29}" srcOrd="2" destOrd="0" parTransId="{4C1BDAB6-B0A1-4F84-985D-C0686B37C2C1}" sibTransId="{2E592C96-BB73-4B43-8444-D25BA1A4D78B}"/>
    <dgm:cxn modelId="{2520A49F-E18A-4B63-8AC6-8CE3D30E23F3}" type="presOf" srcId="{667807A0-A036-40FA-8106-DBDFBE425D24}" destId="{BAFB3D11-D597-436A-B092-9DF8B5BF75B1}" srcOrd="0" destOrd="0" presId="urn:microsoft.com/office/officeart/2005/8/layout/vProcess5"/>
    <dgm:cxn modelId="{DFE042A7-1547-4CD9-9B92-77A9C9415765}" type="presOf" srcId="{749E32C7-FAB3-4120-818F-35D7B7F3BB79}" destId="{B518137E-9105-4D7B-95ED-24FA7ABDE577}" srcOrd="0" destOrd="0" presId="urn:microsoft.com/office/officeart/2005/8/layout/vProcess5"/>
    <dgm:cxn modelId="{8E14C0A8-AC18-4A36-B1D8-7B7C315578D0}" type="presOf" srcId="{64A8E2F9-F7A6-4E34-941B-6304B1454F11}" destId="{683C6EAB-B3E3-4FCB-80BD-88EAEDE86C12}" srcOrd="0" destOrd="0" presId="urn:microsoft.com/office/officeart/2005/8/layout/vProcess5"/>
    <dgm:cxn modelId="{7E8170AC-571D-4828-AAC2-09A9914E29AB}" type="presOf" srcId="{A538F41A-2188-42A0-8FA1-58B8D390AF29}" destId="{2168A1FC-8F53-4008-849A-56BAA49F2A23}" srcOrd="1" destOrd="0" presId="urn:microsoft.com/office/officeart/2005/8/layout/vProcess5"/>
    <dgm:cxn modelId="{44D673AD-14E4-4FB1-BC63-2F50220BC397}" srcId="{7CB59805-9108-4EFC-A7B3-5AD5A6DC3729}" destId="{64A8E2F9-F7A6-4E34-941B-6304B1454F11}" srcOrd="3" destOrd="0" parTransId="{AE9A2901-B46C-4DF2-A8F8-2757086A52AC}" sibTransId="{77AF3697-7470-4DCE-A020-36D03F0A285E}"/>
    <dgm:cxn modelId="{E6D080AE-6D03-496C-8808-1DAE5B292F17}" srcId="{7CB59805-9108-4EFC-A7B3-5AD5A6DC3729}" destId="{2C6CB00C-E091-4D8F-922A-2256036DFA6D}" srcOrd="1" destOrd="0" parTransId="{DCBAC272-CF21-4451-AB66-2AE5A35192D2}" sibTransId="{749E32C7-FAB3-4120-818F-35D7B7F3BB79}"/>
    <dgm:cxn modelId="{931E26C8-D8EC-4F48-8341-01A51749909E}" type="presOf" srcId="{2C6CB00C-E091-4D8F-922A-2256036DFA6D}" destId="{C3F0C784-3E31-4FA5-BF35-3598DD5FF04B}" srcOrd="0" destOrd="0" presId="urn:microsoft.com/office/officeart/2005/8/layout/vProcess5"/>
    <dgm:cxn modelId="{89A870E2-1BB8-40F0-9DA7-95170A7CA2DD}" type="presOf" srcId="{2E592C96-BB73-4B43-8444-D25BA1A4D78B}" destId="{028442F7-F392-4976-9167-6AC7C185C548}" srcOrd="0" destOrd="0" presId="urn:microsoft.com/office/officeart/2005/8/layout/vProcess5"/>
    <dgm:cxn modelId="{E03627F5-DF53-40D0-A60E-9A3CECA69B03}" type="presOf" srcId="{A538F41A-2188-42A0-8FA1-58B8D390AF29}" destId="{C20A90B4-D0FA-41C3-85E8-D42555736A27}" srcOrd="0" destOrd="0" presId="urn:microsoft.com/office/officeart/2005/8/layout/vProcess5"/>
    <dgm:cxn modelId="{EE0384FD-64F6-4A27-82B7-36E2D3F8A49E}" type="presOf" srcId="{2C6CB00C-E091-4D8F-922A-2256036DFA6D}" destId="{A8AC1B6C-08DD-4D9B-995C-F4420947D6AA}" srcOrd="1" destOrd="0" presId="urn:microsoft.com/office/officeart/2005/8/layout/vProcess5"/>
    <dgm:cxn modelId="{4333E4FF-0124-4BF1-8031-E18C00DE2CD6}" type="presOf" srcId="{C4752236-E406-4C8F-A5FF-6E336E50E74F}" destId="{CDB8C0BC-4873-4835-8C68-33BD0BDE1F6F}" srcOrd="1" destOrd="0" presId="urn:microsoft.com/office/officeart/2005/8/layout/vProcess5"/>
    <dgm:cxn modelId="{644666F8-4BB5-4506-BDA2-9F72F93B7174}" type="presParOf" srcId="{1AD9C9B4-B119-4889-BA45-B41BFDCE271F}" destId="{9DCFAB4C-7785-4C79-A56E-F1BACEF1D00A}" srcOrd="0" destOrd="0" presId="urn:microsoft.com/office/officeart/2005/8/layout/vProcess5"/>
    <dgm:cxn modelId="{44DD8932-F04B-45CC-9466-D0A0253AA764}" type="presParOf" srcId="{1AD9C9B4-B119-4889-BA45-B41BFDCE271F}" destId="{048C2A95-DCF4-45BD-B894-9CE65440DA98}" srcOrd="1" destOrd="0" presId="urn:microsoft.com/office/officeart/2005/8/layout/vProcess5"/>
    <dgm:cxn modelId="{F22A2234-7743-4487-A269-C1F44E67B391}" type="presParOf" srcId="{1AD9C9B4-B119-4889-BA45-B41BFDCE271F}" destId="{C3F0C784-3E31-4FA5-BF35-3598DD5FF04B}" srcOrd="2" destOrd="0" presId="urn:microsoft.com/office/officeart/2005/8/layout/vProcess5"/>
    <dgm:cxn modelId="{3AD48E9A-0022-46E7-BC9B-C145A935E1CA}" type="presParOf" srcId="{1AD9C9B4-B119-4889-BA45-B41BFDCE271F}" destId="{C20A90B4-D0FA-41C3-85E8-D42555736A27}" srcOrd="3" destOrd="0" presId="urn:microsoft.com/office/officeart/2005/8/layout/vProcess5"/>
    <dgm:cxn modelId="{742F15D1-AAF8-4B47-81BC-80C1BC0E46E7}" type="presParOf" srcId="{1AD9C9B4-B119-4889-BA45-B41BFDCE271F}" destId="{683C6EAB-B3E3-4FCB-80BD-88EAEDE86C12}" srcOrd="4" destOrd="0" presId="urn:microsoft.com/office/officeart/2005/8/layout/vProcess5"/>
    <dgm:cxn modelId="{6655C3FA-8956-4D34-BC9F-1FF38FBFAAA3}" type="presParOf" srcId="{1AD9C9B4-B119-4889-BA45-B41BFDCE271F}" destId="{BAFB3D11-D597-436A-B092-9DF8B5BF75B1}" srcOrd="5" destOrd="0" presId="urn:microsoft.com/office/officeart/2005/8/layout/vProcess5"/>
    <dgm:cxn modelId="{AAF2C7CC-4EFB-4353-B3D3-7A74111DB33C}" type="presParOf" srcId="{1AD9C9B4-B119-4889-BA45-B41BFDCE271F}" destId="{B518137E-9105-4D7B-95ED-24FA7ABDE577}" srcOrd="6" destOrd="0" presId="urn:microsoft.com/office/officeart/2005/8/layout/vProcess5"/>
    <dgm:cxn modelId="{A1EA4A0F-2994-4D90-8EF4-EF738CD3D027}" type="presParOf" srcId="{1AD9C9B4-B119-4889-BA45-B41BFDCE271F}" destId="{028442F7-F392-4976-9167-6AC7C185C548}" srcOrd="7" destOrd="0" presId="urn:microsoft.com/office/officeart/2005/8/layout/vProcess5"/>
    <dgm:cxn modelId="{5AAFE67A-BF88-4FEF-AAD0-FAEAB51BE0E7}" type="presParOf" srcId="{1AD9C9B4-B119-4889-BA45-B41BFDCE271F}" destId="{CDB8C0BC-4873-4835-8C68-33BD0BDE1F6F}" srcOrd="8" destOrd="0" presId="urn:microsoft.com/office/officeart/2005/8/layout/vProcess5"/>
    <dgm:cxn modelId="{B55DB71E-65B6-430D-99FB-4119F5C0D924}" type="presParOf" srcId="{1AD9C9B4-B119-4889-BA45-B41BFDCE271F}" destId="{A8AC1B6C-08DD-4D9B-995C-F4420947D6AA}" srcOrd="9" destOrd="0" presId="urn:microsoft.com/office/officeart/2005/8/layout/vProcess5"/>
    <dgm:cxn modelId="{3211A540-FE45-48F9-933A-486973CA932E}" type="presParOf" srcId="{1AD9C9B4-B119-4889-BA45-B41BFDCE271F}" destId="{2168A1FC-8F53-4008-849A-56BAA49F2A23}" srcOrd="10" destOrd="0" presId="urn:microsoft.com/office/officeart/2005/8/layout/vProcess5"/>
    <dgm:cxn modelId="{B0DDC81F-BBCF-4EB0-8B4A-25966BD590E1}" type="presParOf" srcId="{1AD9C9B4-B119-4889-BA45-B41BFDCE271F}" destId="{17AE1671-C4BC-4879-BC7C-60F095A9BE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C2A95-DCF4-45BD-B894-9CE65440DA98}">
      <dsp:nvSpPr>
        <dsp:cNvPr id="0" name=""/>
        <dsp:cNvSpPr/>
      </dsp:nvSpPr>
      <dsp:spPr>
        <a:xfrm>
          <a:off x="0" y="0"/>
          <a:ext cx="9381656" cy="11269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Απαλοιφή διπλότυπων γραμμών</a:t>
          </a:r>
        </a:p>
      </dsp:txBody>
      <dsp:txXfrm>
        <a:off x="33008" y="33008"/>
        <a:ext cx="8070330" cy="1060960"/>
      </dsp:txXfrm>
    </dsp:sp>
    <dsp:sp modelId="{C3F0C784-3E31-4FA5-BF35-3598DD5FF04B}">
      <dsp:nvSpPr>
        <dsp:cNvPr id="0" name=""/>
        <dsp:cNvSpPr/>
      </dsp:nvSpPr>
      <dsp:spPr>
        <a:xfrm>
          <a:off x="785713" y="1331881"/>
          <a:ext cx="9381656" cy="1126976"/>
        </a:xfrm>
        <a:prstGeom prst="roundRect">
          <a:avLst>
            <a:gd name="adj" fmla="val 10000"/>
          </a:avLst>
        </a:prstGeom>
        <a:solidFill>
          <a:schemeClr val="accent3">
            <a:hueOff val="-2893538"/>
            <a:satOff val="14182"/>
            <a:lumOff val="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Απαλοιφή κατοικιών εκτός Αθηνών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(π.χ. Πειραιάς)</a:t>
          </a:r>
        </a:p>
      </dsp:txBody>
      <dsp:txXfrm>
        <a:off x="818721" y="1364889"/>
        <a:ext cx="7797391" cy="1060960"/>
      </dsp:txXfrm>
    </dsp:sp>
    <dsp:sp modelId="{C20A90B4-D0FA-41C3-85E8-D42555736A27}">
      <dsp:nvSpPr>
        <dsp:cNvPr id="0" name=""/>
        <dsp:cNvSpPr/>
      </dsp:nvSpPr>
      <dsp:spPr>
        <a:xfrm>
          <a:off x="1559700" y="2663763"/>
          <a:ext cx="9381656" cy="1126976"/>
        </a:xfrm>
        <a:prstGeom prst="roundRect">
          <a:avLst>
            <a:gd name="adj" fmla="val 10000"/>
          </a:avLst>
        </a:prstGeom>
        <a:solidFill>
          <a:schemeClr val="accent3">
            <a:hueOff val="-5787075"/>
            <a:satOff val="28364"/>
            <a:lumOff val="10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Απαλοιφή κτηρίων + εσφαλμένων αγγελιών</a:t>
          </a:r>
        </a:p>
      </dsp:txBody>
      <dsp:txXfrm>
        <a:off x="1592708" y="2696771"/>
        <a:ext cx="7809118" cy="1060960"/>
      </dsp:txXfrm>
    </dsp:sp>
    <dsp:sp modelId="{683C6EAB-B3E3-4FCB-80BD-88EAEDE86C12}">
      <dsp:nvSpPr>
        <dsp:cNvPr id="0" name=""/>
        <dsp:cNvSpPr/>
      </dsp:nvSpPr>
      <dsp:spPr>
        <a:xfrm>
          <a:off x="2345413" y="3995645"/>
          <a:ext cx="9381656" cy="1126976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/>
            <a:t>Απαλοιφή αγγελιών με ακραίες τιμές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(&lt; 100€ ή &lt;4€/</a:t>
          </a:r>
          <a:r>
            <a:rPr lang="el-GR" sz="1600" kern="1200" dirty="0" err="1"/>
            <a:t>τμ</a:t>
          </a:r>
          <a:r>
            <a:rPr lang="el-GR" sz="1600" kern="1200" dirty="0"/>
            <a:t> ή &gt;25€/</a:t>
          </a:r>
          <a:r>
            <a:rPr lang="el-GR" sz="1600" kern="1200" dirty="0" err="1"/>
            <a:t>τμ</a:t>
          </a:r>
          <a:r>
            <a:rPr lang="el-GR" sz="1600" kern="1200" dirty="0"/>
            <a:t>)</a:t>
          </a:r>
          <a:endParaRPr lang="el-GR" sz="2000" kern="1200" dirty="0"/>
        </a:p>
      </dsp:txBody>
      <dsp:txXfrm>
        <a:off x="2378421" y="4028653"/>
        <a:ext cx="7797391" cy="1060960"/>
      </dsp:txXfrm>
    </dsp:sp>
    <dsp:sp modelId="{BAFB3D11-D597-436A-B092-9DF8B5BF75B1}">
      <dsp:nvSpPr>
        <dsp:cNvPr id="0" name=""/>
        <dsp:cNvSpPr/>
      </dsp:nvSpPr>
      <dsp:spPr>
        <a:xfrm>
          <a:off x="8649121" y="863161"/>
          <a:ext cx="732534" cy="7325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300" kern="1200"/>
        </a:p>
      </dsp:txBody>
      <dsp:txXfrm>
        <a:off x="8813941" y="863161"/>
        <a:ext cx="402894" cy="551232"/>
      </dsp:txXfrm>
    </dsp:sp>
    <dsp:sp modelId="{B518137E-9105-4D7B-95ED-24FA7ABDE577}">
      <dsp:nvSpPr>
        <dsp:cNvPr id="0" name=""/>
        <dsp:cNvSpPr/>
      </dsp:nvSpPr>
      <dsp:spPr>
        <a:xfrm>
          <a:off x="9434834" y="2195043"/>
          <a:ext cx="732534" cy="7325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4706988"/>
            <a:satOff val="33727"/>
            <a:lumOff val="279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706988"/>
              <a:satOff val="33727"/>
              <a:lumOff val="27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300" kern="1200"/>
        </a:p>
      </dsp:txBody>
      <dsp:txXfrm>
        <a:off x="9599654" y="2195043"/>
        <a:ext cx="402894" cy="551232"/>
      </dsp:txXfrm>
    </dsp:sp>
    <dsp:sp modelId="{028442F7-F392-4976-9167-6AC7C185C548}">
      <dsp:nvSpPr>
        <dsp:cNvPr id="0" name=""/>
        <dsp:cNvSpPr/>
      </dsp:nvSpPr>
      <dsp:spPr>
        <a:xfrm>
          <a:off x="10208821" y="3526925"/>
          <a:ext cx="732534" cy="7325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-9413976"/>
              <a:satOff val="67453"/>
              <a:lumOff val="55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300" kern="1200"/>
        </a:p>
      </dsp:txBody>
      <dsp:txXfrm>
        <a:off x="10373641" y="3526925"/>
        <a:ext cx="402894" cy="55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CE4C85-B24E-4BED-A39E-A6C6F73BAE92}" type="datetime1">
              <a:rPr lang="el-GR" smtClean="0"/>
              <a:t>13/6/2023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7A2B91-3B09-44FD-A477-182CF78ED0F7}" type="datetime1">
              <a:rPr lang="el-GR" smtClean="0"/>
              <a:t>13/6/2023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Ορθογώνιο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Ορθογώνιο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Ορθογώνιο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20" name="Θέση ημερομηνίας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7FC7B9D-A4AB-4C53-B48B-3514F4658CC4}" type="datetime1">
              <a:rPr lang="el-GR" smtClean="0"/>
              <a:t>13/6/2023</a:t>
            </a:fld>
            <a:endParaRPr lang="en-US" dirty="0"/>
          </a:p>
        </p:txBody>
      </p:sp>
      <p:sp>
        <p:nvSpPr>
          <p:cNvPr id="21" name="Σύμβολο κράτησης θέσης υποσέλιδου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 dirty="0"/>
          </a:p>
        </p:txBody>
      </p:sp>
      <p:sp>
        <p:nvSpPr>
          <p:cNvPr id="22" name="Σύμβολο κράτησης θέσης αριθμού διαφάνειας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BCBEE1F-2D1B-4834-B6C7-0E225F80A345}" type="datetime1">
              <a:rPr lang="el-GR" smtClean="0"/>
              <a:t>13/6/2023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EF6C84B-EA03-4A3F-96B3-CBD31353B318}" type="datetime1">
              <a:rPr lang="el-GR" smtClean="0"/>
              <a:t>13/6/2023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124828C-503A-40AD-8F45-03425900F5CB}" type="datetime1">
              <a:rPr lang="el-GR" smtClean="0"/>
              <a:t>13/6/2023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Ορθογώνιο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Ορθογώνιο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Ορθογώνιο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2D0E41B-AF26-4722-8FB2-DE54CE5BA97A}" type="datetime1">
              <a:rPr lang="el-GR" smtClean="0"/>
              <a:t>13/6/2023</a:t>
            </a:fld>
            <a:endParaRPr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BBF02F4-3AEC-4DED-91A6-A57F379D77CF}" type="datetime1">
              <a:rPr lang="el-GR" smtClean="0"/>
              <a:t>13/6/2023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E43C24-A958-4940-B28B-EFBEE4DE040C}" type="datetime1">
              <a:rPr lang="el-GR" smtClean="0"/>
              <a:t>13/6/2023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D38D8A3-5F32-4B76-B24A-5E53E24EF233}" type="datetime1">
              <a:rPr lang="el-GR" smtClean="0"/>
              <a:t>13/6/2023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28A71-A3D1-4FD4-847A-BEDDC42C183C}" type="datetime1">
              <a:rPr lang="el-GR" smtClean="0"/>
              <a:t>13/6/2023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0C6A34-B709-4A8B-8152-7BC6AE4F7B0F}" type="datetime1">
              <a:rPr lang="el-GR" smtClean="0"/>
              <a:t>13/6/2023</a:t>
            </a:fld>
            <a:endParaRPr lang="en-US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/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" dirty="0"/>
              <a:t>Κάντε κλικ στο εικονίδιο για</a:t>
            </a:r>
            <a:r>
              <a:rPr lang="en-US" dirty="0"/>
              <a:t> </a:t>
            </a:r>
            <a:r>
              <a:rPr lang="el" dirty="0"/>
              <a:t>να</a:t>
            </a:r>
            <a:r>
              <a:rPr lang="en-US" dirty="0"/>
              <a:t> </a:t>
            </a:r>
            <a:r>
              <a:rPr lang="el" dirty="0"/>
              <a:t>προσθέσετε μια εικόνα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9839D77-AFCF-4096-9832-DB215A1EE0E2}" type="datetime1">
              <a:rPr lang="el-GR" smtClean="0"/>
              <a:t>13/6/2023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l-GR"/>
              <a:t>Ανάλυση δεδομένων ιστοσελίδας ενοικίασης κατοικιών</a:t>
            </a: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Ορθογώνιο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Ορθογώνιο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0A0731E-C089-458C-9384-6FD334FD4ADE}" type="datetime1">
              <a:rPr lang="el-GR" smtClean="0"/>
              <a:t>13/6/2023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l-GR"/>
              <a:t>Ανάλυση δεδομένων ιστοσελίδας ενοικίασης κατοικιών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Ένα κοντινό πλάνο σε λογότυπο&#10;&#10;Αυτόματη δημιουργία περιγραφής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Ορθογώνιο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Ορθογώνιο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1" y="1975104"/>
            <a:ext cx="5120640" cy="2040305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l-G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Χρυση</a:t>
            </a:r>
            <a: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ευκαιρια</a:t>
            </a:r>
            <a: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ΑΝΑΛΥΣΗ ΔΕΔΟΜΕΜΩΝ </a:t>
            </a:r>
            <a:r>
              <a:rPr lang="el-G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απο</a:t>
            </a:r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τη ΣΕΛΙΔΑ ΕΥΡΕΣΗΣ ΚΑΤΟΙΚΙΩΝ</a:t>
            </a:r>
            <a:endParaRPr lang="e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29589"/>
            <a:ext cx="4775075" cy="668777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el-GR" dirty="0">
                <a:solidFill>
                  <a:schemeClr val="tx1"/>
                </a:solidFill>
              </a:rPr>
              <a:t>Πανοπούλου Αναστασία</a:t>
            </a:r>
          </a:p>
          <a:p>
            <a:pPr rtl="0">
              <a:spcAft>
                <a:spcPts val="600"/>
              </a:spcAft>
            </a:pPr>
            <a:r>
              <a:rPr lang="el" dirty="0">
                <a:solidFill>
                  <a:schemeClr val="tx1"/>
                </a:solidFill>
              </a:rPr>
              <a:t>Παναγιωτακόπουλος Γεράσιμος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D090755-90AF-2E70-9EC8-D55E85C1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Προγράμματα κατάρτισης της επιστήμης δεδομένων | Big Blue Data Academy">
            <a:extLst>
              <a:ext uri="{FF2B5EF4-FFF2-40B4-BE49-F238E27FC236}">
                <a16:creationId xmlns:a16="http://schemas.microsoft.com/office/drawing/2014/main" id="{307A7471-5E45-A47B-ACDA-5C356E77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5" y="6007325"/>
            <a:ext cx="2122005" cy="7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Παλαιότητα</a:t>
            </a:r>
            <a:endParaRPr lang="el" dirty="0"/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F681D20-21C2-6178-D9BE-84DAF06FB937}"/>
              </a:ext>
            </a:extLst>
          </p:cNvPr>
          <p:cNvGrpSpPr/>
          <p:nvPr/>
        </p:nvGrpSpPr>
        <p:grpSpPr>
          <a:xfrm>
            <a:off x="4364859" y="1691438"/>
            <a:ext cx="3462281" cy="495171"/>
            <a:chOff x="0" y="0"/>
            <a:chExt cx="9381656" cy="1128731"/>
          </a:xfrm>
        </p:grpSpPr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F31369A1-3349-6215-45C2-9115BCA5D34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Ορθογώνιο: Στρογγύλεμα γωνιών 4">
              <a:extLst>
                <a:ext uri="{FF2B5EF4-FFF2-40B4-BE49-F238E27FC236}">
                  <a16:creationId xmlns:a16="http://schemas.microsoft.com/office/drawing/2014/main" id="{8EA2FBD0-BBE3-7D5E-1599-69A58E3528EC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kern="1200" dirty="0"/>
                <a:t>Αρχικές αγγελίες</a:t>
              </a:r>
              <a:r>
                <a:rPr lang="el-GR" b="1" kern="1200" dirty="0"/>
                <a:t>:</a:t>
              </a:r>
              <a:r>
                <a:rPr lang="el-GR" kern="1200" dirty="0"/>
                <a:t> </a:t>
              </a:r>
              <a:r>
                <a:rPr lang="el-GR" b="1" kern="1200" dirty="0"/>
                <a:t>5414</a:t>
              </a:r>
            </a:p>
          </p:txBody>
        </p:sp>
      </p:grp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1/06/2026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17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Αριθμό αγγελιών με βάση τετραγωνικό</a:t>
            </a:r>
            <a:endParaRPr lang="el" dirty="0"/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F681D20-21C2-6178-D9BE-84DAF06FB937}"/>
              </a:ext>
            </a:extLst>
          </p:cNvPr>
          <p:cNvGrpSpPr/>
          <p:nvPr/>
        </p:nvGrpSpPr>
        <p:grpSpPr>
          <a:xfrm>
            <a:off x="4364859" y="1691438"/>
            <a:ext cx="3462281" cy="495171"/>
            <a:chOff x="0" y="0"/>
            <a:chExt cx="9381656" cy="1128731"/>
          </a:xfrm>
        </p:grpSpPr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F31369A1-3349-6215-45C2-9115BCA5D34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Ορθογώνιο: Στρογγύλεμα γωνιών 4">
              <a:extLst>
                <a:ext uri="{FF2B5EF4-FFF2-40B4-BE49-F238E27FC236}">
                  <a16:creationId xmlns:a16="http://schemas.microsoft.com/office/drawing/2014/main" id="{8EA2FBD0-BBE3-7D5E-1599-69A58E3528EC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kern="1200" dirty="0"/>
                <a:t>Αρχικές αγγελίες</a:t>
              </a:r>
              <a:r>
                <a:rPr lang="el-GR" b="1" kern="1200" dirty="0"/>
                <a:t>:</a:t>
              </a:r>
              <a:r>
                <a:rPr lang="el-GR" kern="1200" dirty="0"/>
                <a:t> </a:t>
              </a:r>
              <a:r>
                <a:rPr lang="el-GR" b="1" kern="1200" dirty="0"/>
                <a:t>5414</a:t>
              </a:r>
            </a:p>
          </p:txBody>
        </p:sp>
      </p:grp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1/06/2026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11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l" dirty="0"/>
              <a:t>Παράμετροι που επηρεάζουν το ενοίκιο: Περιοχή, όροφος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F681D20-21C2-6178-D9BE-84DAF06FB937}"/>
              </a:ext>
            </a:extLst>
          </p:cNvPr>
          <p:cNvGrpSpPr/>
          <p:nvPr/>
        </p:nvGrpSpPr>
        <p:grpSpPr>
          <a:xfrm>
            <a:off x="4364859" y="1691438"/>
            <a:ext cx="3462281" cy="495171"/>
            <a:chOff x="0" y="0"/>
            <a:chExt cx="9381656" cy="1128731"/>
          </a:xfrm>
        </p:grpSpPr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F31369A1-3349-6215-45C2-9115BCA5D34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Ορθογώνιο: Στρογγύλεμα γωνιών 4">
              <a:extLst>
                <a:ext uri="{FF2B5EF4-FFF2-40B4-BE49-F238E27FC236}">
                  <a16:creationId xmlns:a16="http://schemas.microsoft.com/office/drawing/2014/main" id="{8EA2FBD0-BBE3-7D5E-1599-69A58E3528EC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kern="1200" dirty="0"/>
                <a:t>Αρχικές αγγελίες</a:t>
              </a:r>
              <a:r>
                <a:rPr lang="el-GR" b="1" kern="1200" dirty="0"/>
                <a:t>:</a:t>
              </a:r>
              <a:r>
                <a:rPr lang="el-GR" kern="1200" dirty="0"/>
                <a:t> </a:t>
              </a:r>
              <a:r>
                <a:rPr lang="el-GR" b="1" kern="1200" dirty="0"/>
                <a:t>5414</a:t>
              </a:r>
            </a:p>
          </p:txBody>
        </p:sp>
      </p:grp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1/06/2026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80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Παρουσίαση &amp;  Συζήτηση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685872" y="2357612"/>
            <a:ext cx="2234705" cy="1500027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73">
            <a:extLst>
              <a:ext uri="{FF2B5EF4-FFF2-40B4-BE49-F238E27FC236}">
                <a16:creationId xmlns:a16="http://schemas.microsoft.com/office/drawing/2014/main" id="{26BA03C8-BF9E-117A-0D52-694EC18BC3FE}"/>
              </a:ext>
            </a:extLst>
          </p:cNvPr>
          <p:cNvSpPr/>
          <p:nvPr/>
        </p:nvSpPr>
        <p:spPr>
          <a:xfrm>
            <a:off x="8685872" y="3043413"/>
            <a:ext cx="2234705" cy="814226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Μορφοποίηση δεδομένων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Ανάλυση </a:t>
            </a:r>
            <a:r>
              <a:rPr lang="en-US" b="1" noProof="1">
                <a:solidFill>
                  <a:schemeClr val="bg1"/>
                </a:solidFill>
              </a:rPr>
              <a:t>dataset</a:t>
            </a:r>
            <a:r>
              <a:rPr lang="el-GR" b="1" noProof="1">
                <a:solidFill>
                  <a:schemeClr val="bg1"/>
                </a:solidFill>
              </a:rPr>
              <a:t> 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CC255947-9DC8-5C0E-6C0B-20B02609117C}"/>
              </a:ext>
            </a:extLst>
          </p:cNvPr>
          <p:cNvSpPr/>
          <p:nvPr/>
        </p:nvSpPr>
        <p:spPr>
          <a:xfrm>
            <a:off x="8748565" y="1118880"/>
            <a:ext cx="2469138" cy="46202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859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/>
              <a:t>Folium - dash</a:t>
            </a:r>
            <a:endParaRPr lang="el" dirty="0"/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F681D20-21C2-6178-D9BE-84DAF06FB937}"/>
              </a:ext>
            </a:extLst>
          </p:cNvPr>
          <p:cNvGrpSpPr/>
          <p:nvPr/>
        </p:nvGrpSpPr>
        <p:grpSpPr>
          <a:xfrm>
            <a:off x="4364859" y="1691438"/>
            <a:ext cx="3462281" cy="495171"/>
            <a:chOff x="0" y="0"/>
            <a:chExt cx="9381656" cy="1128731"/>
          </a:xfrm>
        </p:grpSpPr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F31369A1-3349-6215-45C2-9115BCA5D34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Ορθογώνιο: Στρογγύλεμα γωνιών 4">
              <a:extLst>
                <a:ext uri="{FF2B5EF4-FFF2-40B4-BE49-F238E27FC236}">
                  <a16:creationId xmlns:a16="http://schemas.microsoft.com/office/drawing/2014/main" id="{8EA2FBD0-BBE3-7D5E-1599-69A58E3528EC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kern="1200" dirty="0"/>
                <a:t>Αρχικές αγγελίες</a:t>
              </a:r>
              <a:r>
                <a:rPr lang="el-GR" b="1" kern="1200" dirty="0"/>
                <a:t>:</a:t>
              </a:r>
              <a:r>
                <a:rPr lang="el-GR" kern="1200" dirty="0"/>
                <a:t> </a:t>
              </a:r>
              <a:r>
                <a:rPr lang="el-GR" b="1" kern="1200" dirty="0"/>
                <a:t>5414</a:t>
              </a:r>
            </a:p>
          </p:txBody>
        </p:sp>
      </p:grp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1/06/2026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9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Συμπεράσματα</a:t>
            </a:r>
            <a:endParaRPr lang="el" dirty="0"/>
          </a:p>
        </p:txBody>
      </p:sp>
    </p:spTree>
    <p:extLst>
      <p:ext uri="{BB962C8B-B14F-4D97-AF65-F5344CB8AC3E}">
        <p14:creationId xmlns:p14="http://schemas.microsoft.com/office/powerpoint/2010/main" val="418674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98" y="110410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Συμπεράσματα</a:t>
            </a:r>
            <a:endParaRPr lang="el" dirty="0"/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F681D20-21C2-6178-D9BE-84DAF06FB937}"/>
              </a:ext>
            </a:extLst>
          </p:cNvPr>
          <p:cNvGrpSpPr/>
          <p:nvPr/>
        </p:nvGrpSpPr>
        <p:grpSpPr>
          <a:xfrm>
            <a:off x="4364859" y="1691438"/>
            <a:ext cx="3462281" cy="495171"/>
            <a:chOff x="0" y="0"/>
            <a:chExt cx="9381656" cy="1128731"/>
          </a:xfrm>
        </p:grpSpPr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F31369A1-3349-6215-45C2-9115BCA5D34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Ορθογώνιο: Στρογγύλεμα γωνιών 4">
              <a:extLst>
                <a:ext uri="{FF2B5EF4-FFF2-40B4-BE49-F238E27FC236}">
                  <a16:creationId xmlns:a16="http://schemas.microsoft.com/office/drawing/2014/main" id="{8EA2FBD0-BBE3-7D5E-1599-69A58E3528EC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kern="1200" dirty="0"/>
                <a:t>Αρχικές αγγελίες</a:t>
              </a:r>
              <a:r>
                <a:rPr lang="el-GR" b="1" kern="1200" dirty="0"/>
                <a:t>:</a:t>
              </a:r>
              <a:r>
                <a:rPr lang="el-GR" kern="1200" dirty="0"/>
                <a:t> </a:t>
              </a:r>
              <a:r>
                <a:rPr lang="el-GR" b="1" kern="1200" dirty="0"/>
                <a:t>5414</a:t>
              </a:r>
            </a:p>
          </p:txBody>
        </p:sp>
      </p:grp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1/06/2026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4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72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Ας συστηθούμε</a:t>
            </a:r>
            <a:endParaRPr lang="el" dirty="0"/>
          </a:p>
        </p:txBody>
      </p:sp>
      <p:pic>
        <p:nvPicPr>
          <p:cNvPr id="9" name="Εικόνα 8" descr="Εικόνα που περιέχει ανθρώπινο πρόσωπο, άτομο, ρουχισμός, χαμόγελο&#10;&#10;Περιγραφή που δημιουργήθηκε αυτόματα">
            <a:extLst>
              <a:ext uri="{FF2B5EF4-FFF2-40B4-BE49-F238E27FC236}">
                <a16:creationId xmlns:a16="http://schemas.microsoft.com/office/drawing/2014/main" id="{6F13D58B-29F5-9032-9C2B-A1B460FE0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6" t="4439" r="29212" b="23927"/>
          <a:stretch/>
        </p:blipFill>
        <p:spPr>
          <a:xfrm>
            <a:off x="4202759" y="2654926"/>
            <a:ext cx="1607587" cy="2557670"/>
          </a:xfrm>
          <a:prstGeom prst="rect">
            <a:avLst/>
          </a:prstGeom>
        </p:spPr>
      </p:pic>
      <p:pic>
        <p:nvPicPr>
          <p:cNvPr id="11" name="Εικόνα 10" descr="Εικόνα που περιέχει άτομο, ανθρώπινο πρόσωπο, τοίχος, εσωτερικός χώρ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4F989DF-017C-4280-A3E1-D78F42528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r="16505" b="25732"/>
          <a:stretch/>
        </p:blipFill>
        <p:spPr>
          <a:xfrm>
            <a:off x="6280501" y="2654926"/>
            <a:ext cx="1530617" cy="2557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B9ECB4-E94A-4F8E-05BA-AF9DE4515962}"/>
              </a:ext>
            </a:extLst>
          </p:cNvPr>
          <p:cNvSpPr txBox="1"/>
          <p:nvPr/>
        </p:nvSpPr>
        <p:spPr>
          <a:xfrm>
            <a:off x="1406782" y="1543594"/>
            <a:ext cx="32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Αναστασία Πανοπούλου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670F6-0030-DB31-909A-3A3D0DFB39C4}"/>
              </a:ext>
            </a:extLst>
          </p:cNvPr>
          <p:cNvSpPr txBox="1"/>
          <p:nvPr/>
        </p:nvSpPr>
        <p:spPr>
          <a:xfrm>
            <a:off x="7571567" y="1505186"/>
            <a:ext cx="37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Γεράσιμος Παναγιωτακόπουλος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F23B-E1E0-BE22-0912-4D41754E61CF}"/>
              </a:ext>
            </a:extLst>
          </p:cNvPr>
          <p:cNvSpPr txBox="1"/>
          <p:nvPr/>
        </p:nvSpPr>
        <p:spPr>
          <a:xfrm>
            <a:off x="429743" y="1937915"/>
            <a:ext cx="3496531" cy="41081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Χημικός</a:t>
            </a:r>
            <a:r>
              <a:rPr lang="el-GR" sz="1600" dirty="0"/>
              <a:t> και πλέον καθηγήτρια.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Κάτοχος </a:t>
            </a:r>
            <a:r>
              <a:rPr lang="el-GR" sz="1600" b="1" dirty="0"/>
              <a:t>διδακτορικού</a:t>
            </a:r>
            <a:r>
              <a:rPr lang="el-GR" sz="1600" dirty="0"/>
              <a:t>, εξ 'ου και το ενδιαφέρον για την ανάλυση δεδομένων!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Επιθυμώ να </a:t>
            </a:r>
            <a:r>
              <a:rPr lang="el-GR" sz="1600" b="1" dirty="0"/>
              <a:t>αλλάξω τον επαγγελματικό μου ρόλο </a:t>
            </a:r>
            <a:r>
              <a:rPr lang="el-GR" sz="1600" dirty="0"/>
              <a:t>και να απασχοληθώ σε θέσεις που σχετίζονται άμεσα με ανάλυση </a:t>
            </a:r>
            <a:r>
              <a:rPr lang="en-US" sz="1600" dirty="0"/>
              <a:t>big data</a:t>
            </a:r>
            <a:endParaRPr lang="el-G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7E198-4312-B79D-2ED5-6459BB4EE836}"/>
              </a:ext>
            </a:extLst>
          </p:cNvPr>
          <p:cNvSpPr txBox="1"/>
          <p:nvPr/>
        </p:nvSpPr>
        <p:spPr>
          <a:xfrm>
            <a:off x="7788955" y="1937915"/>
            <a:ext cx="3932828" cy="41081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Πολιτικός μηχανικός</a:t>
            </a:r>
            <a:r>
              <a:rPr lang="el-GR" sz="1600" dirty="0"/>
              <a:t> αλλά κυρίως </a:t>
            </a:r>
            <a:r>
              <a:rPr lang="el-GR" sz="1600" b="1" dirty="0" err="1"/>
              <a:t>κωδικάκιας</a:t>
            </a:r>
            <a:r>
              <a:rPr lang="el-G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Ευελπιστώ να γράψω έναν κώδικα που θα ετοιμάζει τη </a:t>
            </a:r>
            <a:r>
              <a:rPr lang="el-GR" sz="1600" b="1" dirty="0"/>
              <a:t>λίστα για τα ψώνια</a:t>
            </a:r>
            <a:r>
              <a:rPr lang="el-GR" sz="1600" dirty="0"/>
              <a:t> ΠΡΙΝ την σκεφτώ.</a:t>
            </a:r>
          </a:p>
          <a:p>
            <a:pPr algn="just">
              <a:lnSpc>
                <a:spcPct val="150000"/>
              </a:lnSpc>
            </a:pPr>
            <a:r>
              <a:rPr lang="el-GR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600" dirty="0"/>
              <a:t>Θέλω να </a:t>
            </a:r>
            <a:r>
              <a:rPr lang="el-GR" sz="1600" b="1" dirty="0"/>
              <a:t>πιστοποιήσω</a:t>
            </a:r>
            <a:r>
              <a:rPr lang="el-GR" sz="1600" dirty="0"/>
              <a:t> τις γνώσεις μου στην </a:t>
            </a:r>
            <a:r>
              <a:rPr lang="el-GR" sz="1600" b="1" dirty="0"/>
              <a:t>ανάλυση δεδομένων</a:t>
            </a:r>
            <a:r>
              <a:rPr lang="el-GR" sz="1600" dirty="0"/>
              <a:t>, ώστε να διεκδικήσω αντίστοιχους επαγγελματικούς ρόλους.</a:t>
            </a:r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0324" y="6458048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25CE3C1F-BACD-D308-078E-3E1C349A6627}"/>
              </a:ext>
            </a:extLst>
          </p:cNvPr>
          <p:cNvSpPr/>
          <p:nvPr/>
        </p:nvSpPr>
        <p:spPr>
          <a:xfrm>
            <a:off x="470215" y="1912926"/>
            <a:ext cx="5493261" cy="4108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8AD7CC7D-8EF4-9B2D-E85E-E1A91D245FC0}"/>
              </a:ext>
            </a:extLst>
          </p:cNvPr>
          <p:cNvSpPr/>
          <p:nvPr/>
        </p:nvSpPr>
        <p:spPr>
          <a:xfrm>
            <a:off x="6228524" y="1912926"/>
            <a:ext cx="5493261" cy="4108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2576437F-03D1-A8F4-DCAF-37B20D12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3"/>
          <a:stretch/>
        </p:blipFill>
        <p:spPr>
          <a:xfrm>
            <a:off x="470217" y="1311965"/>
            <a:ext cx="9815767" cy="4981542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072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Η «χρυσή» ευκαιρία </a:t>
            </a:r>
            <a:endParaRPr lang="el" dirty="0"/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504167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C60D2469-1F65-5F4F-72E5-325B7D10A22C}"/>
              </a:ext>
            </a:extLst>
          </p:cNvPr>
          <p:cNvGrpSpPr/>
          <p:nvPr/>
        </p:nvGrpSpPr>
        <p:grpSpPr>
          <a:xfrm>
            <a:off x="7927286" y="584888"/>
            <a:ext cx="4050195" cy="2653401"/>
            <a:chOff x="4278251" y="1779254"/>
            <a:chExt cx="4050195" cy="2653401"/>
          </a:xfrm>
          <a:solidFill>
            <a:schemeClr val="accent4"/>
          </a:solidFill>
        </p:grpSpPr>
        <p:sp>
          <p:nvSpPr>
            <p:cNvPr id="4" name="Φυσαλίδα σκέψης: Σύννεφο 3">
              <a:extLst>
                <a:ext uri="{FF2B5EF4-FFF2-40B4-BE49-F238E27FC236}">
                  <a16:creationId xmlns:a16="http://schemas.microsoft.com/office/drawing/2014/main" id="{864C30FF-2DFE-851C-AAB8-52454B48A258}"/>
                </a:ext>
              </a:extLst>
            </p:cNvPr>
            <p:cNvSpPr/>
            <p:nvPr/>
          </p:nvSpPr>
          <p:spPr>
            <a:xfrm rot="578572">
              <a:off x="4278251" y="1779254"/>
              <a:ext cx="4050195" cy="2653401"/>
            </a:xfrm>
            <a:prstGeom prst="cloud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C5C784-CD1E-5EE5-7BF3-620CBA34EEF6}"/>
                </a:ext>
              </a:extLst>
            </p:cNvPr>
            <p:cNvSpPr txBox="1"/>
            <p:nvPr/>
          </p:nvSpPr>
          <p:spPr>
            <a:xfrm>
              <a:off x="4633574" y="2444234"/>
              <a:ext cx="343917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/>
                <a:t>“</a:t>
              </a:r>
              <a:r>
                <a:rPr lang="el-GR" sz="1600" dirty="0"/>
                <a:t>Θέλω να βρω ένα σπίτι </a:t>
              </a:r>
              <a:r>
                <a:rPr lang="el-GR" sz="1600" b="1" dirty="0"/>
                <a:t>Χ τ.μ.</a:t>
              </a:r>
              <a:r>
                <a:rPr lang="el-GR" sz="1600" dirty="0"/>
                <a:t> με περίπου </a:t>
              </a:r>
              <a:r>
                <a:rPr lang="el-GR" sz="1600" b="1" dirty="0"/>
                <a:t>Υ ενοίκιο </a:t>
              </a:r>
              <a:r>
                <a:rPr lang="el-GR" sz="1600" dirty="0"/>
                <a:t>στις </a:t>
              </a:r>
              <a:r>
                <a:rPr lang="el-GR" sz="1600" b="1" dirty="0"/>
                <a:t>ΖΖΖ περιοχές</a:t>
              </a:r>
              <a:r>
                <a:rPr lang="el-GR" sz="1600" dirty="0"/>
                <a:t>. Αλλά κάθε φορά ανοίγω </a:t>
              </a:r>
              <a:r>
                <a:rPr lang="el-GR" sz="1600" b="1" dirty="0"/>
                <a:t>πολλά </a:t>
              </a:r>
              <a:r>
                <a:rPr lang="en-US" sz="1600" b="1" dirty="0"/>
                <a:t>tabs </a:t>
              </a:r>
              <a:r>
                <a:rPr lang="el-GR" sz="1600" dirty="0"/>
                <a:t>για σύγκριση…..</a:t>
              </a:r>
              <a:r>
                <a:rPr lang="en-US" sz="1600" dirty="0"/>
                <a:t>”</a:t>
              </a:r>
            </a:p>
          </p:txBody>
        </p:sp>
      </p:grp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Γιατί αυτό το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955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Περιγραφή </a:t>
            </a:r>
            <a:r>
              <a:rPr lang="en-US" dirty="0"/>
              <a:t>project</a:t>
            </a:r>
            <a:endParaRPr lang="el" dirty="0"/>
          </a:p>
        </p:txBody>
      </p:sp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Περιγραφή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685872" y="2357612"/>
            <a:ext cx="2234705" cy="1500027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73">
            <a:extLst>
              <a:ext uri="{FF2B5EF4-FFF2-40B4-BE49-F238E27FC236}">
                <a16:creationId xmlns:a16="http://schemas.microsoft.com/office/drawing/2014/main" id="{26BA03C8-BF9E-117A-0D52-694EC18BC3FE}"/>
              </a:ext>
            </a:extLst>
          </p:cNvPr>
          <p:cNvSpPr/>
          <p:nvPr/>
        </p:nvSpPr>
        <p:spPr>
          <a:xfrm>
            <a:off x="8685872" y="3043413"/>
            <a:ext cx="2234705" cy="814226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Μορφοποίηση δεδομένων</a:t>
            </a:r>
            <a:endParaRPr lang="en-US" b="1" noProof="1"/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Ανάλυση </a:t>
            </a:r>
            <a:r>
              <a:rPr lang="en-US" b="1" noProof="1"/>
              <a:t>dataset</a:t>
            </a:r>
            <a:r>
              <a:rPr lang="el-GR" b="1" noProof="1"/>
              <a:t> </a:t>
            </a:r>
            <a:endParaRPr lang="en-US" b="1" noProof="1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5640F81-AFA9-4F88-69A4-6907D682ADDE}"/>
              </a:ext>
            </a:extLst>
          </p:cNvPr>
          <p:cNvSpPr/>
          <p:nvPr/>
        </p:nvSpPr>
        <p:spPr>
          <a:xfrm>
            <a:off x="1678715" y="4226398"/>
            <a:ext cx="19219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Python Requests</a:t>
            </a:r>
            <a:endParaRPr lang="el-GR" sz="1200" b="1" noProof="1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noProof="1"/>
              <a:t>Περιοχή: Αθήνα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noProof="1"/>
              <a:t>Αγγελίες </a:t>
            </a:r>
            <a:r>
              <a:rPr lang="el-GR" sz="1200" b="1" noProof="1"/>
              <a:t>ενοικιάσεων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noProof="1"/>
              <a:t>Διάρκεια:</a:t>
            </a:r>
            <a:r>
              <a:rPr lang="el-GR" sz="1200" b="1" noProof="1"/>
              <a:t> 5 ημέρες</a:t>
            </a:r>
          </a:p>
          <a:p>
            <a:pPr algn="just"/>
            <a:r>
              <a:rPr lang="el-GR" sz="1200" noProof="1"/>
              <a:t> </a:t>
            </a:r>
            <a:endParaRPr lang="en-US" sz="1200" noProof="1"/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415D906-9A83-40E9-72DC-CA0C6AB2229B}"/>
              </a:ext>
            </a:extLst>
          </p:cNvPr>
          <p:cNvSpPr/>
          <p:nvPr/>
        </p:nvSpPr>
        <p:spPr>
          <a:xfrm>
            <a:off x="4138416" y="4226397"/>
            <a:ext cx="1921931" cy="333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Pandas Dataframe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072731-11A2-9BB8-E78D-921B32B136A1}"/>
              </a:ext>
            </a:extLst>
          </p:cNvPr>
          <p:cNvSpPr/>
          <p:nvPr/>
        </p:nvSpPr>
        <p:spPr>
          <a:xfrm>
            <a:off x="6333952" y="4269783"/>
            <a:ext cx="23320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b="1" noProof="1"/>
              <a:t>Στατιστικά δεδομένα </a:t>
            </a:r>
            <a:r>
              <a:rPr lang="el-GR" sz="1200" noProof="1"/>
              <a:t>αγγελιών 5 ημερών</a:t>
            </a:r>
          </a:p>
          <a:p>
            <a:pPr algn="just"/>
            <a:endParaRPr lang="el-GR" sz="1200" noProof="1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l-GR" sz="1200" b="1" noProof="1"/>
              <a:t>Εκτίμηση παραμέτρων </a:t>
            </a:r>
            <a:r>
              <a:rPr lang="el-GR" sz="1200" noProof="1"/>
              <a:t>που επηρεάζουν </a:t>
            </a:r>
            <a:r>
              <a:rPr lang="el-GR" sz="1200" b="1" noProof="1"/>
              <a:t>τιμή ενοικίων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l-GR" sz="1200" b="1" noProof="1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l-GR" sz="1200" b="1" noProof="1"/>
              <a:t>Οπτικοποίηση </a:t>
            </a:r>
            <a:r>
              <a:rPr lang="el-GR" sz="1200" noProof="1"/>
              <a:t>παραμέτρων και δεδομέων</a:t>
            </a:r>
            <a:endParaRPr lang="en-US" sz="1200" noProof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057BAB-4DA0-F1BE-9F7F-841B00F6BC0F}"/>
              </a:ext>
            </a:extLst>
          </p:cNvPr>
          <p:cNvSpPr/>
          <p:nvPr/>
        </p:nvSpPr>
        <p:spPr>
          <a:xfrm>
            <a:off x="8842257" y="4226397"/>
            <a:ext cx="1921931" cy="1164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noProof="1"/>
              <a:t>Overview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b="1" noProof="1"/>
              <a:t>Αποτελέσματα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b="1" noProof="1"/>
              <a:t>Συμπεράσματα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b="1" noProof="1"/>
              <a:t>Προτάσεις</a:t>
            </a:r>
            <a:endParaRPr lang="en-US" sz="1200" b="1" noProof="1"/>
          </a:p>
        </p:txBody>
      </p:sp>
    </p:spTree>
    <p:extLst>
      <p:ext uri="{BB962C8B-B14F-4D97-AF65-F5344CB8AC3E}">
        <p14:creationId xmlns:p14="http://schemas.microsoft.com/office/powerpoint/2010/main" val="16714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Μορφοποίηση δεδομένων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984218" y="2357569"/>
            <a:ext cx="2234705" cy="1493810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Μορφοποίηση δεδομένων</a:t>
            </a:r>
            <a:endParaRPr lang="en-US" b="1" noProof="1"/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Ανάλυση </a:t>
            </a:r>
            <a:r>
              <a:rPr lang="en-US" b="1" noProof="1">
                <a:solidFill>
                  <a:schemeClr val="bg1"/>
                </a:solidFill>
              </a:rPr>
              <a:t>dataset</a:t>
            </a:r>
            <a:r>
              <a:rPr lang="el-GR" b="1" noProof="1">
                <a:solidFill>
                  <a:schemeClr val="bg1"/>
                </a:solidFill>
              </a:rPr>
              <a:t> 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B52E15B-ECE7-B139-89CE-2F6A4CD9D44E}"/>
              </a:ext>
            </a:extLst>
          </p:cNvPr>
          <p:cNvSpPr/>
          <p:nvPr/>
        </p:nvSpPr>
        <p:spPr>
          <a:xfrm>
            <a:off x="3864813" y="1219200"/>
            <a:ext cx="2469138" cy="46202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383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Μορφοποίηση δεδομένων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Πίνακας 67">
            <a:extLst>
              <a:ext uri="{FF2B5EF4-FFF2-40B4-BE49-F238E27FC236}">
                <a16:creationId xmlns:a16="http://schemas.microsoft.com/office/drawing/2014/main" id="{6115C8C5-038A-B5A9-C8D9-31F4C3D83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26931"/>
              </p:ext>
            </p:extLst>
          </p:nvPr>
        </p:nvGraphicFramePr>
        <p:xfrm>
          <a:off x="901743" y="2145478"/>
          <a:ext cx="2673025" cy="37906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73025">
                  <a:extLst>
                    <a:ext uri="{9D8B030D-6E8A-4147-A177-3AD203B41FA5}">
                      <a16:colId xmlns:a16="http://schemas.microsoft.com/office/drawing/2014/main" val="2102599201"/>
                    </a:ext>
                  </a:extLst>
                </a:gridCol>
              </a:tblGrid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el-G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649931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Διεύθυνση</a:t>
                      </a:r>
                      <a:endParaRPr lang="el-GR" sz="1200" b="1" i="1" u="sn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0391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Τιμή/τ.μ.</a:t>
                      </a:r>
                      <a:endParaRPr lang="el-GR" sz="1200" b="1" i="1" u="sn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88709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Έτος κατασκευής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42726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Όροφος</a:t>
                      </a:r>
                      <a:endParaRPr lang="el-GR" sz="1200" b="1" i="1" u="sn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09110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Αριθμός υπνοδωματίων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4235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Ημερομηνία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276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url</a:t>
                      </a:r>
                      <a:endParaRPr lang="el-G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31551"/>
                  </a:ext>
                </a:extLst>
              </a:tr>
            </a:tbl>
          </a:graphicData>
        </a:graphic>
      </p:graphicFrame>
      <p:graphicFrame>
        <p:nvGraphicFramePr>
          <p:cNvPr id="68" name="Πίνακας 67">
            <a:extLst>
              <a:ext uri="{FF2B5EF4-FFF2-40B4-BE49-F238E27FC236}">
                <a16:creationId xmlns:a16="http://schemas.microsoft.com/office/drawing/2014/main" id="{917792EA-6CD9-A365-222B-CF986DA89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91205"/>
              </p:ext>
            </p:extLst>
          </p:nvPr>
        </p:nvGraphicFramePr>
        <p:xfrm>
          <a:off x="8616768" y="2099300"/>
          <a:ext cx="2856569" cy="37906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56569">
                  <a:extLst>
                    <a:ext uri="{9D8B030D-6E8A-4147-A177-3AD203B41FA5}">
                      <a16:colId xmlns:a16="http://schemas.microsoft.com/office/drawing/2014/main" val="2102599201"/>
                    </a:ext>
                  </a:extLst>
                </a:gridCol>
              </a:tblGrid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Δήμος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649931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Περιοχή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0391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Γεωγραφική Ενότητα</a:t>
                      </a:r>
                    </a:p>
                    <a:p>
                      <a:pPr algn="ctr"/>
                      <a:endParaRPr lang="el-GR" sz="1200" b="1" i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88709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Ελάχιστο επίπεδο (όροφος)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42726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Μέγιστο επίπεδο (όροφος)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09110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Αριθμός ορόφων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4235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Παλαιότητα δημοσίευσης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2767"/>
                  </a:ext>
                </a:extLst>
              </a:tr>
              <a:tr h="473829">
                <a:tc>
                  <a:txBody>
                    <a:bodyPr/>
                    <a:lstStyle/>
                    <a:p>
                      <a:pPr algn="ctr"/>
                      <a:r>
                        <a:rPr lang="el-GR" sz="1200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Τύπος  κατοικίας </a:t>
                      </a:r>
                      <a:endParaRPr lang="el-G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31551"/>
                  </a:ext>
                </a:extLst>
              </a:tr>
            </a:tbl>
          </a:graphicData>
        </a:graphic>
      </p:graphicFrame>
      <p:cxnSp>
        <p:nvCxnSpPr>
          <p:cNvPr id="70" name="Ευθύγραμμο βέλος σύνδεσης 69">
            <a:extLst>
              <a:ext uri="{FF2B5EF4-FFF2-40B4-BE49-F238E27FC236}">
                <a16:creationId xmlns:a16="http://schemas.microsoft.com/office/drawing/2014/main" id="{46BCBCE1-45AE-3B87-ADC8-97F508A6711A}"/>
              </a:ext>
            </a:extLst>
          </p:cNvPr>
          <p:cNvCxnSpPr>
            <a:cxnSpLocks/>
          </p:cNvCxnSpPr>
          <p:nvPr/>
        </p:nvCxnSpPr>
        <p:spPr>
          <a:xfrm flipV="1">
            <a:off x="2908300" y="2297563"/>
            <a:ext cx="5867947" cy="5503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Ευθύγραμμο βέλος σύνδεσης 70">
            <a:extLst>
              <a:ext uri="{FF2B5EF4-FFF2-40B4-BE49-F238E27FC236}">
                <a16:creationId xmlns:a16="http://schemas.microsoft.com/office/drawing/2014/main" id="{90782092-CB25-F27E-FC72-5654A14E56F0}"/>
              </a:ext>
            </a:extLst>
          </p:cNvPr>
          <p:cNvCxnSpPr>
            <a:cxnSpLocks/>
          </p:cNvCxnSpPr>
          <p:nvPr/>
        </p:nvCxnSpPr>
        <p:spPr>
          <a:xfrm flipV="1">
            <a:off x="2908300" y="2769392"/>
            <a:ext cx="5867947" cy="784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Ευθύγραμμο βέλος σύνδεσης 73">
            <a:extLst>
              <a:ext uri="{FF2B5EF4-FFF2-40B4-BE49-F238E27FC236}">
                <a16:creationId xmlns:a16="http://schemas.microsoft.com/office/drawing/2014/main" id="{EB3BA0A0-EFC2-2C4B-F1A9-BE38D47DBD7E}"/>
              </a:ext>
            </a:extLst>
          </p:cNvPr>
          <p:cNvCxnSpPr>
            <a:cxnSpLocks/>
          </p:cNvCxnSpPr>
          <p:nvPr/>
        </p:nvCxnSpPr>
        <p:spPr>
          <a:xfrm>
            <a:off x="2942382" y="5212106"/>
            <a:ext cx="59024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Ευθύγραμμο βέλος σύνδεσης 74">
            <a:extLst>
              <a:ext uri="{FF2B5EF4-FFF2-40B4-BE49-F238E27FC236}">
                <a16:creationId xmlns:a16="http://schemas.microsoft.com/office/drawing/2014/main" id="{127B7EEF-FBBD-809D-1DCC-5E82B0D0D76F}"/>
              </a:ext>
            </a:extLst>
          </p:cNvPr>
          <p:cNvCxnSpPr>
            <a:cxnSpLocks/>
          </p:cNvCxnSpPr>
          <p:nvPr/>
        </p:nvCxnSpPr>
        <p:spPr>
          <a:xfrm>
            <a:off x="2908300" y="4212348"/>
            <a:ext cx="5970657" cy="4179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Ευθύγραμμο βέλος σύνδεσης 75">
            <a:extLst>
              <a:ext uri="{FF2B5EF4-FFF2-40B4-BE49-F238E27FC236}">
                <a16:creationId xmlns:a16="http://schemas.microsoft.com/office/drawing/2014/main" id="{82FE129C-AF26-DC94-DBE2-7F25973A0F6A}"/>
              </a:ext>
            </a:extLst>
          </p:cNvPr>
          <p:cNvCxnSpPr>
            <a:cxnSpLocks/>
          </p:cNvCxnSpPr>
          <p:nvPr/>
        </p:nvCxnSpPr>
        <p:spPr>
          <a:xfrm>
            <a:off x="2908300" y="4212348"/>
            <a:ext cx="5970657" cy="4294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Ευθύγραμμο βέλος σύνδεσης 77">
            <a:extLst>
              <a:ext uri="{FF2B5EF4-FFF2-40B4-BE49-F238E27FC236}">
                <a16:creationId xmlns:a16="http://schemas.microsoft.com/office/drawing/2014/main" id="{D09329F4-C96B-75E3-630D-B73AAB71FABA}"/>
              </a:ext>
            </a:extLst>
          </p:cNvPr>
          <p:cNvCxnSpPr>
            <a:cxnSpLocks/>
          </p:cNvCxnSpPr>
          <p:nvPr/>
        </p:nvCxnSpPr>
        <p:spPr>
          <a:xfrm flipV="1">
            <a:off x="2908300" y="3775348"/>
            <a:ext cx="5970657" cy="437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Ευθύγραμμο βέλος σύνδεσης 87">
            <a:extLst>
              <a:ext uri="{FF2B5EF4-FFF2-40B4-BE49-F238E27FC236}">
                <a16:creationId xmlns:a16="http://schemas.microsoft.com/office/drawing/2014/main" id="{871E55B9-8C65-CE9D-DC3F-2381906F24CE}"/>
              </a:ext>
            </a:extLst>
          </p:cNvPr>
          <p:cNvCxnSpPr>
            <a:cxnSpLocks/>
          </p:cNvCxnSpPr>
          <p:nvPr/>
        </p:nvCxnSpPr>
        <p:spPr>
          <a:xfrm>
            <a:off x="2908300" y="2875648"/>
            <a:ext cx="5867947" cy="2895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4" name="Ομάδα 103">
            <a:extLst>
              <a:ext uri="{FF2B5EF4-FFF2-40B4-BE49-F238E27FC236}">
                <a16:creationId xmlns:a16="http://schemas.microsoft.com/office/drawing/2014/main" id="{16E7291C-BE91-3A9B-2662-C65F24958850}"/>
              </a:ext>
            </a:extLst>
          </p:cNvPr>
          <p:cNvGrpSpPr/>
          <p:nvPr/>
        </p:nvGrpSpPr>
        <p:grpSpPr>
          <a:xfrm>
            <a:off x="431033" y="1423060"/>
            <a:ext cx="3600173" cy="533109"/>
            <a:chOff x="0" y="0"/>
            <a:chExt cx="9381656" cy="1126976"/>
          </a:xfrm>
        </p:grpSpPr>
        <p:sp>
          <p:nvSpPr>
            <p:cNvPr id="105" name="Ορθογώνιο: Στρογγύλεμα γωνιών 104">
              <a:extLst>
                <a:ext uri="{FF2B5EF4-FFF2-40B4-BE49-F238E27FC236}">
                  <a16:creationId xmlns:a16="http://schemas.microsoft.com/office/drawing/2014/main" id="{E3C924F7-70DC-73DA-0861-3FC229DA867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Ορθογώνιο: Στρογγύλεμα γωνιών 4">
              <a:extLst>
                <a:ext uri="{FF2B5EF4-FFF2-40B4-BE49-F238E27FC236}">
                  <a16:creationId xmlns:a16="http://schemas.microsoft.com/office/drawing/2014/main" id="{1CB5FDF0-0FE2-445E-170C-C20DA267D894}"/>
                </a:ext>
              </a:extLst>
            </p:cNvPr>
            <p:cNvSpPr txBox="1"/>
            <p:nvPr/>
          </p:nvSpPr>
          <p:spPr>
            <a:xfrm>
              <a:off x="289564" y="33962"/>
              <a:ext cx="8802523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kern="1200" dirty="0"/>
                <a:t>Στήλες που χρησιμοποιήθηκαν</a:t>
              </a:r>
            </a:p>
          </p:txBody>
        </p:sp>
      </p:grpSp>
      <p:grpSp>
        <p:nvGrpSpPr>
          <p:cNvPr id="107" name="Ομάδα 106">
            <a:extLst>
              <a:ext uri="{FF2B5EF4-FFF2-40B4-BE49-F238E27FC236}">
                <a16:creationId xmlns:a16="http://schemas.microsoft.com/office/drawing/2014/main" id="{4A620907-2EFC-9772-BF4A-1231E54E2EEE}"/>
              </a:ext>
            </a:extLst>
          </p:cNvPr>
          <p:cNvGrpSpPr/>
          <p:nvPr/>
        </p:nvGrpSpPr>
        <p:grpSpPr>
          <a:xfrm>
            <a:off x="8246113" y="1411724"/>
            <a:ext cx="3600173" cy="565546"/>
            <a:chOff x="2345413" y="3995645"/>
            <a:chExt cx="9381656" cy="1126976"/>
          </a:xfrm>
        </p:grpSpPr>
        <p:sp>
          <p:nvSpPr>
            <p:cNvPr id="108" name="Ορθογώνιο: Στρογγύλεμα γωνιών 107">
              <a:extLst>
                <a:ext uri="{FF2B5EF4-FFF2-40B4-BE49-F238E27FC236}">
                  <a16:creationId xmlns:a16="http://schemas.microsoft.com/office/drawing/2014/main" id="{CBC032A0-97BB-54FB-D37A-B99A14AFAE76}"/>
                </a:ext>
              </a:extLst>
            </p:cNvPr>
            <p:cNvSpPr/>
            <p:nvPr/>
          </p:nvSpPr>
          <p:spPr>
            <a:xfrm>
              <a:off x="2345413" y="3995645"/>
              <a:ext cx="9381656" cy="1126976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8680613"/>
                <a:satOff val="42546"/>
                <a:lumOff val="16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Ορθογώνιο: Στρογγύλεμα γωνιών 4">
              <a:extLst>
                <a:ext uri="{FF2B5EF4-FFF2-40B4-BE49-F238E27FC236}">
                  <a16:creationId xmlns:a16="http://schemas.microsoft.com/office/drawing/2014/main" id="{B16D8825-86C6-9F9E-BDBC-A8DB59CA846E}"/>
                </a:ext>
              </a:extLst>
            </p:cNvPr>
            <p:cNvSpPr txBox="1"/>
            <p:nvPr/>
          </p:nvSpPr>
          <p:spPr>
            <a:xfrm>
              <a:off x="2378421" y="4028653"/>
              <a:ext cx="9229820" cy="106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kern="1200" dirty="0"/>
                <a:t>Στήλες που δημιουργήθηκαν</a:t>
              </a:r>
              <a:endParaRPr lang="el-GR" sz="1400" kern="1200" dirty="0"/>
            </a:p>
          </p:txBody>
        </p:sp>
      </p:grpSp>
      <p:grpSp>
        <p:nvGrpSpPr>
          <p:cNvPr id="110" name="Ομάδα 109">
            <a:extLst>
              <a:ext uri="{FF2B5EF4-FFF2-40B4-BE49-F238E27FC236}">
                <a16:creationId xmlns:a16="http://schemas.microsoft.com/office/drawing/2014/main" id="{E0FB8770-5155-A5E5-9A68-06D383184766}"/>
              </a:ext>
            </a:extLst>
          </p:cNvPr>
          <p:cNvGrpSpPr/>
          <p:nvPr/>
        </p:nvGrpSpPr>
        <p:grpSpPr>
          <a:xfrm>
            <a:off x="4189993" y="2075124"/>
            <a:ext cx="3494818" cy="1372866"/>
            <a:chOff x="489440" y="34762"/>
            <a:chExt cx="8649464" cy="1126976"/>
          </a:xfrm>
        </p:grpSpPr>
        <p:sp>
          <p:nvSpPr>
            <p:cNvPr id="111" name="Ορθογώνιο: Στρογγύλεμα γωνιών 110">
              <a:extLst>
                <a:ext uri="{FF2B5EF4-FFF2-40B4-BE49-F238E27FC236}">
                  <a16:creationId xmlns:a16="http://schemas.microsoft.com/office/drawing/2014/main" id="{DCD4A435-0774-A3C8-7C3A-4A8283DA9DC7}"/>
                </a:ext>
              </a:extLst>
            </p:cNvPr>
            <p:cNvSpPr/>
            <p:nvPr/>
          </p:nvSpPr>
          <p:spPr>
            <a:xfrm>
              <a:off x="489440" y="34762"/>
              <a:ext cx="8649464" cy="1126976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Ορθογώνιο: Στρογγύλεμα γωνιών 4">
              <a:extLst>
                <a:ext uri="{FF2B5EF4-FFF2-40B4-BE49-F238E27FC236}">
                  <a16:creationId xmlns:a16="http://schemas.microsoft.com/office/drawing/2014/main" id="{6CF06B6F-7220-DC4D-82BB-CE76D3D24A45}"/>
                </a:ext>
              </a:extLst>
            </p:cNvPr>
            <p:cNvSpPr txBox="1"/>
            <p:nvPr/>
          </p:nvSpPr>
          <p:spPr>
            <a:xfrm>
              <a:off x="646539" y="54608"/>
              <a:ext cx="7550865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Παπάγου (Άνω Παπάγου)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Δήμος: </a:t>
              </a:r>
              <a:r>
                <a:rPr lang="el-GR" sz="1400" kern="1200" dirty="0"/>
                <a:t>Παπάγου – Χολαργός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Περιοχή: </a:t>
              </a:r>
              <a:r>
                <a:rPr lang="el-GR" sz="1400" kern="1200" dirty="0"/>
                <a:t>Άνω Παπάγου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Ενότητα: </a:t>
              </a:r>
              <a:r>
                <a:rPr lang="el-GR" sz="1400" kern="1200" dirty="0"/>
                <a:t>Βόρειος Τομέας Αθηνών</a:t>
              </a:r>
              <a:endParaRPr lang="el-GR" sz="1200" kern="1200" dirty="0"/>
            </a:p>
          </p:txBody>
        </p:sp>
      </p:grpSp>
      <p:grpSp>
        <p:nvGrpSpPr>
          <p:cNvPr id="113" name="Ομάδα 112">
            <a:extLst>
              <a:ext uri="{FF2B5EF4-FFF2-40B4-BE49-F238E27FC236}">
                <a16:creationId xmlns:a16="http://schemas.microsoft.com/office/drawing/2014/main" id="{9260617C-7DBA-C862-1C2F-0643C2712859}"/>
              </a:ext>
            </a:extLst>
          </p:cNvPr>
          <p:cNvGrpSpPr/>
          <p:nvPr/>
        </p:nvGrpSpPr>
        <p:grpSpPr>
          <a:xfrm>
            <a:off x="4214178" y="3654764"/>
            <a:ext cx="3494817" cy="1198766"/>
            <a:chOff x="489440" y="34762"/>
            <a:chExt cx="8649464" cy="1126976"/>
          </a:xfrm>
        </p:grpSpPr>
        <p:sp>
          <p:nvSpPr>
            <p:cNvPr id="114" name="Ορθογώνιο: Στρογγύλεμα γωνιών 113">
              <a:extLst>
                <a:ext uri="{FF2B5EF4-FFF2-40B4-BE49-F238E27FC236}">
                  <a16:creationId xmlns:a16="http://schemas.microsoft.com/office/drawing/2014/main" id="{EE8895AB-7FC0-A4E1-E595-C4BCF120178F}"/>
                </a:ext>
              </a:extLst>
            </p:cNvPr>
            <p:cNvSpPr/>
            <p:nvPr/>
          </p:nvSpPr>
          <p:spPr>
            <a:xfrm>
              <a:off x="489440" y="34762"/>
              <a:ext cx="8649464" cy="1126976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Ορθογώνιο: Στρογγύλεμα γωνιών 4">
              <a:extLst>
                <a:ext uri="{FF2B5EF4-FFF2-40B4-BE49-F238E27FC236}">
                  <a16:creationId xmlns:a16="http://schemas.microsoft.com/office/drawing/2014/main" id="{A9B6655E-29C5-ACF8-1979-86B6C43C0960}"/>
                </a:ext>
              </a:extLst>
            </p:cNvPr>
            <p:cNvSpPr txBox="1"/>
            <p:nvPr/>
          </p:nvSpPr>
          <p:spPr>
            <a:xfrm>
              <a:off x="586683" y="66718"/>
              <a:ext cx="7340842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Όροφος: “[1oς, 2oς]”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Κάτω όροφος</a:t>
              </a:r>
              <a:r>
                <a:rPr lang="el-GR" sz="1400" kern="1200" dirty="0"/>
                <a:t>: 1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Άνω Όροφος</a:t>
              </a:r>
              <a:r>
                <a:rPr lang="el-GR" sz="1400" kern="1200" dirty="0"/>
                <a:t>: 2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b="1" kern="1200" dirty="0"/>
                <a:t>Πλήθος ορόφων</a:t>
              </a:r>
              <a:r>
                <a:rPr lang="el-GR" sz="1400" kern="1200" dirty="0"/>
                <a:t>: 2</a:t>
              </a:r>
              <a:endParaRPr lang="el-GR" sz="1200" kern="1200" dirty="0"/>
            </a:p>
          </p:txBody>
        </p:sp>
      </p:grpSp>
      <p:grpSp>
        <p:nvGrpSpPr>
          <p:cNvPr id="116" name="Ομάδα 115">
            <a:extLst>
              <a:ext uri="{FF2B5EF4-FFF2-40B4-BE49-F238E27FC236}">
                <a16:creationId xmlns:a16="http://schemas.microsoft.com/office/drawing/2014/main" id="{F9B1B584-6816-CFB9-3E7F-FA607F3FD3A0}"/>
              </a:ext>
            </a:extLst>
          </p:cNvPr>
          <p:cNvGrpSpPr/>
          <p:nvPr/>
        </p:nvGrpSpPr>
        <p:grpSpPr>
          <a:xfrm>
            <a:off x="4246581" y="4888640"/>
            <a:ext cx="3438229" cy="1198766"/>
            <a:chOff x="489440" y="67769"/>
            <a:chExt cx="8649464" cy="1060961"/>
          </a:xfrm>
        </p:grpSpPr>
        <p:sp>
          <p:nvSpPr>
            <p:cNvPr id="117" name="Ορθογώνιο: Στρογγύλεμα γωνιών 116">
              <a:extLst>
                <a:ext uri="{FF2B5EF4-FFF2-40B4-BE49-F238E27FC236}">
                  <a16:creationId xmlns:a16="http://schemas.microsoft.com/office/drawing/2014/main" id="{BC51EC8C-F08A-5694-CB54-10E6285EADAF}"/>
                </a:ext>
              </a:extLst>
            </p:cNvPr>
            <p:cNvSpPr/>
            <p:nvPr/>
          </p:nvSpPr>
          <p:spPr>
            <a:xfrm>
              <a:off x="489440" y="201674"/>
              <a:ext cx="8649464" cy="793153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Ορθογώνιο: Στρογγύλεμα γωνιών 4">
              <a:extLst>
                <a:ext uri="{FF2B5EF4-FFF2-40B4-BE49-F238E27FC236}">
                  <a16:creationId xmlns:a16="http://schemas.microsoft.com/office/drawing/2014/main" id="{C6D013FE-5E4B-DD36-8AA6-0CA35A3736FB}"/>
                </a:ext>
              </a:extLst>
            </p:cNvPr>
            <p:cNvSpPr txBox="1"/>
            <p:nvPr/>
          </p:nvSpPr>
          <p:spPr>
            <a:xfrm>
              <a:off x="608524" y="67769"/>
              <a:ext cx="8530377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«Πριν 2 ημέρες»:</a:t>
              </a:r>
            </a:p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400" kern="1200" dirty="0"/>
                <a:t>Πλήθος </a:t>
              </a:r>
              <a:r>
                <a:rPr lang="el-GR" sz="1400" b="1" kern="1200" dirty="0"/>
                <a:t>ημερών</a:t>
              </a:r>
              <a:r>
                <a:rPr lang="el-GR" sz="1400" kern="1200" dirty="0"/>
                <a:t> πριν από </a:t>
              </a:r>
              <a:r>
                <a:rPr lang="el-GR" sz="1400" b="1" kern="1200" dirty="0"/>
                <a:t>01/06/2023</a:t>
              </a:r>
            </a:p>
          </p:txBody>
        </p:sp>
      </p:grp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Μορφοποίηση δεδομένων</a:t>
            </a:r>
            <a:endParaRPr lang="el" dirty="0"/>
          </a:p>
        </p:txBody>
      </p:sp>
    </p:spTree>
    <p:extLst>
      <p:ext uri="{BB962C8B-B14F-4D97-AF65-F5344CB8AC3E}">
        <p14:creationId xmlns:p14="http://schemas.microsoft.com/office/powerpoint/2010/main" val="25121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Μορφοποίηση δεδομένων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F0005AEA-1596-F610-B432-576999DB3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75016"/>
              </p:ext>
            </p:extLst>
          </p:nvPr>
        </p:nvGraphicFramePr>
        <p:xfrm>
          <a:off x="186634" y="1015712"/>
          <a:ext cx="11727070" cy="512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Τίτλος 1">
            <a:extLst>
              <a:ext uri="{FF2B5EF4-FFF2-40B4-BE49-F238E27FC236}">
                <a16:creationId xmlns:a16="http://schemas.microsoft.com/office/drawing/2014/main" id="{93D98035-D9EF-1894-1D09-29442747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955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Καθαρισμός δεδομένων</a:t>
            </a:r>
            <a:endParaRPr lang="el" dirty="0"/>
          </a:p>
        </p:txBody>
      </p:sp>
    </p:spTree>
    <p:extLst>
      <p:ext uri="{BB962C8B-B14F-4D97-AF65-F5344CB8AC3E}">
        <p14:creationId xmlns:p14="http://schemas.microsoft.com/office/powerpoint/2010/main" val="235540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6" y="6490783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 - Ανάλυση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E43AFF46-9224-D762-354D-BF8E39874AED}"/>
              </a:ext>
            </a:extLst>
          </p:cNvPr>
          <p:cNvSpPr/>
          <p:nvPr/>
        </p:nvSpPr>
        <p:spPr>
          <a:xfrm>
            <a:off x="1140364" y="2357591"/>
            <a:ext cx="8222422" cy="15000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7">
            <a:extLst>
              <a:ext uri="{FF2B5EF4-FFF2-40B4-BE49-F238E27FC236}">
                <a16:creationId xmlns:a16="http://schemas.microsoft.com/office/drawing/2014/main" id="{A5D3C7B8-61FD-B748-5B69-3AB6186751BF}"/>
              </a:ext>
            </a:extLst>
          </p:cNvPr>
          <p:cNvSpPr/>
          <p:nvPr/>
        </p:nvSpPr>
        <p:spPr>
          <a:xfrm>
            <a:off x="1140364" y="3041977"/>
            <a:ext cx="8222422" cy="814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33">
            <a:extLst>
              <a:ext uri="{FF2B5EF4-FFF2-40B4-BE49-F238E27FC236}">
                <a16:creationId xmlns:a16="http://schemas.microsoft.com/office/drawing/2014/main" id="{656F102D-AA71-592E-DBE8-768AC4B82B49}"/>
              </a:ext>
            </a:extLst>
          </p:cNvPr>
          <p:cNvSpPr/>
          <p:nvPr/>
        </p:nvSpPr>
        <p:spPr>
          <a:xfrm rot="10800000">
            <a:off x="8685872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34">
            <a:extLst>
              <a:ext uri="{FF2B5EF4-FFF2-40B4-BE49-F238E27FC236}">
                <a16:creationId xmlns:a16="http://schemas.microsoft.com/office/drawing/2014/main" id="{A961C82F-BECF-D4C6-BD1A-082A7DB77764}"/>
              </a:ext>
            </a:extLst>
          </p:cNvPr>
          <p:cNvSpPr/>
          <p:nvPr/>
        </p:nvSpPr>
        <p:spPr>
          <a:xfrm rot="10800000">
            <a:off x="6333952" y="2357612"/>
            <a:ext cx="2234705" cy="1500027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tored Data 35">
            <a:extLst>
              <a:ext uri="{FF2B5EF4-FFF2-40B4-BE49-F238E27FC236}">
                <a16:creationId xmlns:a16="http://schemas.microsoft.com/office/drawing/2014/main" id="{835E3324-74C1-6931-24EB-F5D330CAE688}"/>
              </a:ext>
            </a:extLst>
          </p:cNvPr>
          <p:cNvSpPr/>
          <p:nvPr/>
        </p:nvSpPr>
        <p:spPr>
          <a:xfrm rot="10800000">
            <a:off x="3982030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36">
            <a:extLst>
              <a:ext uri="{FF2B5EF4-FFF2-40B4-BE49-F238E27FC236}">
                <a16:creationId xmlns:a16="http://schemas.microsoft.com/office/drawing/2014/main" id="{53D8440B-5F76-9AAA-6BF8-B6588F5A4A1F}"/>
              </a:ext>
            </a:extLst>
          </p:cNvPr>
          <p:cNvSpPr/>
          <p:nvPr/>
        </p:nvSpPr>
        <p:spPr>
          <a:xfrm rot="10800000">
            <a:off x="1630108" y="2357612"/>
            <a:ext cx="2234705" cy="1500027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A26588A9-6641-EEFF-DFB5-3783DFD6F6F8}"/>
              </a:ext>
            </a:extLst>
          </p:cNvPr>
          <p:cNvSpPr/>
          <p:nvPr/>
        </p:nvSpPr>
        <p:spPr>
          <a:xfrm rot="10800000" flipH="1">
            <a:off x="767840" y="2357591"/>
            <a:ext cx="745051" cy="1500048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8">
            <a:extLst>
              <a:ext uri="{FF2B5EF4-FFF2-40B4-BE49-F238E27FC236}">
                <a16:creationId xmlns:a16="http://schemas.microsoft.com/office/drawing/2014/main" id="{374FF30E-07B8-0DCF-822E-CB0F3F318DCC}"/>
              </a:ext>
            </a:extLst>
          </p:cNvPr>
          <p:cNvSpPr/>
          <p:nvPr/>
        </p:nvSpPr>
        <p:spPr>
          <a:xfrm>
            <a:off x="767840" y="3043413"/>
            <a:ext cx="745051" cy="814226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40">
            <a:extLst>
              <a:ext uri="{FF2B5EF4-FFF2-40B4-BE49-F238E27FC236}">
                <a16:creationId xmlns:a16="http://schemas.microsoft.com/office/drawing/2014/main" id="{8B99BF5D-1F29-0C10-15A8-0884DF263929}"/>
              </a:ext>
            </a:extLst>
          </p:cNvPr>
          <p:cNvSpPr/>
          <p:nvPr/>
        </p:nvSpPr>
        <p:spPr>
          <a:xfrm>
            <a:off x="1630108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41">
            <a:extLst>
              <a:ext uri="{FF2B5EF4-FFF2-40B4-BE49-F238E27FC236}">
                <a16:creationId xmlns:a16="http://schemas.microsoft.com/office/drawing/2014/main" id="{0945CAA3-2A07-F4C7-838D-62A08103C8B8}"/>
              </a:ext>
            </a:extLst>
          </p:cNvPr>
          <p:cNvSpPr/>
          <p:nvPr/>
        </p:nvSpPr>
        <p:spPr>
          <a:xfrm>
            <a:off x="3982030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72">
            <a:extLst>
              <a:ext uri="{FF2B5EF4-FFF2-40B4-BE49-F238E27FC236}">
                <a16:creationId xmlns:a16="http://schemas.microsoft.com/office/drawing/2014/main" id="{FCFC2503-37DE-CFA2-2697-B6806DD20F95}"/>
              </a:ext>
            </a:extLst>
          </p:cNvPr>
          <p:cNvSpPr/>
          <p:nvPr/>
        </p:nvSpPr>
        <p:spPr>
          <a:xfrm>
            <a:off x="6333952" y="3043413"/>
            <a:ext cx="2234705" cy="814226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73">
            <a:extLst>
              <a:ext uri="{FF2B5EF4-FFF2-40B4-BE49-F238E27FC236}">
                <a16:creationId xmlns:a16="http://schemas.microsoft.com/office/drawing/2014/main" id="{26BA03C8-BF9E-117A-0D52-694EC18BC3FE}"/>
              </a:ext>
            </a:extLst>
          </p:cNvPr>
          <p:cNvSpPr/>
          <p:nvPr/>
        </p:nvSpPr>
        <p:spPr>
          <a:xfrm>
            <a:off x="8685872" y="3043413"/>
            <a:ext cx="2234705" cy="814226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74" descr="Οργανόγραμμα παρουσίασης με συμπαγές γέμισμα">
            <a:extLst>
              <a:ext uri="{FF2B5EF4-FFF2-40B4-BE49-F238E27FC236}">
                <a16:creationId xmlns:a16="http://schemas.microsoft.com/office/drawing/2014/main" id="{23B2EDDA-2081-DDCC-E789-9F1E3E4B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4615" y="3132721"/>
            <a:ext cx="637218" cy="637218"/>
          </a:xfrm>
          <a:prstGeom prst="rect">
            <a:avLst/>
          </a:prstGeom>
        </p:spPr>
      </p:pic>
      <p:pic>
        <p:nvPicPr>
          <p:cNvPr id="28" name="Graphic 75" descr="Γράφημα ράβδων με συμπαγές γέμισμα">
            <a:extLst>
              <a:ext uri="{FF2B5EF4-FFF2-40B4-BE49-F238E27FC236}">
                <a16:creationId xmlns:a16="http://schemas.microsoft.com/office/drawing/2014/main" id="{1CBA02C2-D194-49B8-7DC1-2CD9A5129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32695" y="3131907"/>
            <a:ext cx="637218" cy="637218"/>
          </a:xfrm>
          <a:prstGeom prst="rect">
            <a:avLst/>
          </a:prstGeom>
        </p:spPr>
      </p:pic>
      <p:pic>
        <p:nvPicPr>
          <p:cNvPr id="29" name="Graphic 76" descr="Σφουγγαρίστρα και κουβάς με συμπαγές γέμισμα">
            <a:extLst>
              <a:ext uri="{FF2B5EF4-FFF2-40B4-BE49-F238E27FC236}">
                <a16:creationId xmlns:a16="http://schemas.microsoft.com/office/drawing/2014/main" id="{64468C82-C12F-0205-6A83-76F006E04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80773" y="3131907"/>
            <a:ext cx="637218" cy="637218"/>
          </a:xfrm>
          <a:prstGeom prst="rect">
            <a:avLst/>
          </a:prstGeom>
        </p:spPr>
      </p:pic>
      <p:pic>
        <p:nvPicPr>
          <p:cNvPr id="30" name="Graphic 77" descr="Λήψη με συμπαγές γέμισμα">
            <a:extLst>
              <a:ext uri="{FF2B5EF4-FFF2-40B4-BE49-F238E27FC236}">
                <a16:creationId xmlns:a16="http://schemas.microsoft.com/office/drawing/2014/main" id="{15C0A7C1-8FE9-BC5D-8D3B-F3F28FDE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28851" y="3131907"/>
            <a:ext cx="637218" cy="63721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EFB05C8F-FF8F-CC9F-0E83-92038689B767}"/>
              </a:ext>
            </a:extLst>
          </p:cNvPr>
          <p:cNvSpPr/>
          <p:nvPr/>
        </p:nvSpPr>
        <p:spPr>
          <a:xfrm>
            <a:off x="2021988" y="2498791"/>
            <a:ext cx="1662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Webscraping</a:t>
            </a: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1A589859-B337-8BBF-67C2-C3D1B79F764A}"/>
              </a:ext>
            </a:extLst>
          </p:cNvPr>
          <p:cNvSpPr/>
          <p:nvPr/>
        </p:nvSpPr>
        <p:spPr>
          <a:xfrm>
            <a:off x="4218617" y="2376628"/>
            <a:ext cx="194630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Μορφοποίηση δεδομένων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DF4336B0-BDA8-A33B-229C-3BE6A353AAB6}"/>
              </a:ext>
            </a:extLst>
          </p:cNvPr>
          <p:cNvSpPr/>
          <p:nvPr/>
        </p:nvSpPr>
        <p:spPr>
          <a:xfrm>
            <a:off x="6855213" y="2360291"/>
            <a:ext cx="141940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/>
              <a:t>Ανάλυση </a:t>
            </a:r>
            <a:r>
              <a:rPr lang="en-US" b="1" noProof="1"/>
              <a:t>dataset</a:t>
            </a:r>
            <a:r>
              <a:rPr lang="el-GR" b="1" noProof="1"/>
              <a:t> </a:t>
            </a:r>
            <a:endParaRPr lang="en-US" b="1" noProof="1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ED044E9B-C3A0-0D90-54AC-9DCCD8AC823C}"/>
              </a:ext>
            </a:extLst>
          </p:cNvPr>
          <p:cNvSpPr/>
          <p:nvPr/>
        </p:nvSpPr>
        <p:spPr>
          <a:xfrm>
            <a:off x="8816930" y="2360291"/>
            <a:ext cx="223470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l-GR" b="1" noProof="1">
                <a:solidFill>
                  <a:schemeClr val="bg1"/>
                </a:solidFill>
              </a:rPr>
              <a:t>Παρουσίαση &amp; Συζήτηση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B53A584E-FCB6-4D60-98DA-F1DEA8932497}"/>
              </a:ext>
            </a:extLst>
          </p:cNvPr>
          <p:cNvSpPr/>
          <p:nvPr/>
        </p:nvSpPr>
        <p:spPr>
          <a:xfrm>
            <a:off x="2377311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0" name="Oval 89">
            <a:extLst>
              <a:ext uri="{FF2B5EF4-FFF2-40B4-BE49-F238E27FC236}">
                <a16:creationId xmlns:a16="http://schemas.microsoft.com/office/drawing/2014/main" id="{C8491806-B57E-2A9C-5697-5D08D1EAE8AD}"/>
              </a:ext>
            </a:extLst>
          </p:cNvPr>
          <p:cNvSpPr/>
          <p:nvPr/>
        </p:nvSpPr>
        <p:spPr>
          <a:xfrm>
            <a:off x="4727829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41" name="Oval 90">
            <a:extLst>
              <a:ext uri="{FF2B5EF4-FFF2-40B4-BE49-F238E27FC236}">
                <a16:creationId xmlns:a16="http://schemas.microsoft.com/office/drawing/2014/main" id="{14842ECB-8C33-BA1F-00CC-181F6C669F3E}"/>
              </a:ext>
            </a:extLst>
          </p:cNvPr>
          <p:cNvSpPr/>
          <p:nvPr/>
        </p:nvSpPr>
        <p:spPr>
          <a:xfrm>
            <a:off x="7078347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42" name="Oval 91">
            <a:extLst>
              <a:ext uri="{FF2B5EF4-FFF2-40B4-BE49-F238E27FC236}">
                <a16:creationId xmlns:a16="http://schemas.microsoft.com/office/drawing/2014/main" id="{598DEFD9-ECE3-9158-9DE2-21CFD485D8D5}"/>
              </a:ext>
            </a:extLst>
          </p:cNvPr>
          <p:cNvSpPr/>
          <p:nvPr/>
        </p:nvSpPr>
        <p:spPr>
          <a:xfrm>
            <a:off x="9428865" y="1375312"/>
            <a:ext cx="748717" cy="7487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7FEAADA1-D923-8530-DBCA-BA7522DA3DC7}"/>
              </a:ext>
            </a:extLst>
          </p:cNvPr>
          <p:cNvSpPr/>
          <p:nvPr/>
        </p:nvSpPr>
        <p:spPr>
          <a:xfrm>
            <a:off x="6275289" y="1118880"/>
            <a:ext cx="2469138" cy="46202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889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αριθμού διαφάνειας 17">
            <a:extLst>
              <a:ext uri="{FF2B5EF4-FFF2-40B4-BE49-F238E27FC236}">
                <a16:creationId xmlns:a16="http://schemas.microsoft.com/office/drawing/2014/main" id="{DCF141E2-5ECA-F721-8522-1D88BE5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161" y="64922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196E59-FE46-5587-BCA6-12DAAC5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5816600" cy="365760"/>
          </a:xfrm>
        </p:spPr>
        <p:txBody>
          <a:bodyPr/>
          <a:lstStyle/>
          <a:p>
            <a:r>
              <a:rPr lang="el-G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Ανάλυση δεδομένων ιστοσελίδας ενοικίασης κατοικιών – Στατιστικά στοιχεία αγγελιών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2B02E0A3-8FBA-A407-5C96-206A6F0F055D}"/>
              </a:ext>
            </a:extLst>
          </p:cNvPr>
          <p:cNvCxnSpPr>
            <a:cxnSpLocks/>
          </p:cNvCxnSpPr>
          <p:nvPr/>
        </p:nvCxnSpPr>
        <p:spPr>
          <a:xfrm>
            <a:off x="0" y="6635364"/>
            <a:ext cx="5816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Τίτλος 1">
            <a:extLst>
              <a:ext uri="{FF2B5EF4-FFF2-40B4-BE49-F238E27FC236}">
                <a16:creationId xmlns:a16="http://schemas.microsoft.com/office/drawing/2014/main" id="{856E45EB-7DB8-75D6-D5F8-DE6D034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43" y="4393"/>
            <a:ext cx="10058400" cy="735632"/>
          </a:xfrm>
        </p:spPr>
        <p:txBody>
          <a:bodyPr rtlCol="0">
            <a:normAutofit/>
          </a:bodyPr>
          <a:lstStyle/>
          <a:p>
            <a:pPr algn="ctr" rtl="0"/>
            <a:r>
              <a:rPr lang="el-GR" dirty="0"/>
              <a:t>Στατιστικά στοιχεία αγγελιών</a:t>
            </a:r>
            <a:endParaRPr lang="el" dirty="0"/>
          </a:p>
        </p:txBody>
      </p:sp>
      <p:pic>
        <p:nvPicPr>
          <p:cNvPr id="3" name="Εικόνα 2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40AE8DC4-B857-C720-9AEC-2132A837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115820"/>
            <a:ext cx="9372600" cy="5000625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F681D20-21C2-6178-D9BE-84DAF06FB937}"/>
              </a:ext>
            </a:extLst>
          </p:cNvPr>
          <p:cNvGrpSpPr/>
          <p:nvPr/>
        </p:nvGrpSpPr>
        <p:grpSpPr>
          <a:xfrm>
            <a:off x="4364859" y="1691438"/>
            <a:ext cx="3462281" cy="495171"/>
            <a:chOff x="0" y="0"/>
            <a:chExt cx="9381656" cy="1128731"/>
          </a:xfrm>
        </p:grpSpPr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F31369A1-3349-6215-45C2-9115BCA5D341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Ορθογώνιο: Στρογγύλεμα γωνιών 4">
              <a:extLst>
                <a:ext uri="{FF2B5EF4-FFF2-40B4-BE49-F238E27FC236}">
                  <a16:creationId xmlns:a16="http://schemas.microsoft.com/office/drawing/2014/main" id="{8EA2FBD0-BBE3-7D5E-1599-69A58E3528EC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kern="1200" dirty="0"/>
                <a:t>Αρχικές αγγελίες</a:t>
              </a:r>
              <a:r>
                <a:rPr lang="el-GR" b="1" kern="1200" dirty="0"/>
                <a:t>:</a:t>
              </a:r>
              <a:r>
                <a:rPr lang="el-GR" kern="1200" dirty="0"/>
                <a:t> </a:t>
              </a:r>
              <a:r>
                <a:rPr lang="el-GR" b="1" kern="1200" dirty="0"/>
                <a:t>5414</a:t>
              </a:r>
            </a:p>
          </p:txBody>
        </p:sp>
      </p:grp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66FFF28F-80A7-8263-9AB0-A6A4281F247E}"/>
              </a:ext>
            </a:extLst>
          </p:cNvPr>
          <p:cNvCxnSpPr>
            <a:cxnSpLocks/>
          </p:cNvCxnSpPr>
          <p:nvPr/>
        </p:nvCxnSpPr>
        <p:spPr>
          <a:xfrm flipV="1">
            <a:off x="1868557" y="5552661"/>
            <a:ext cx="914400" cy="3180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C601192D-C822-5AE0-9940-B046571C8CB8}"/>
              </a:ext>
            </a:extLst>
          </p:cNvPr>
          <p:cNvGrpSpPr/>
          <p:nvPr/>
        </p:nvGrpSpPr>
        <p:grpSpPr>
          <a:xfrm>
            <a:off x="137417" y="5870712"/>
            <a:ext cx="3043106" cy="650775"/>
            <a:chOff x="0" y="0"/>
            <a:chExt cx="9381656" cy="1128731"/>
          </a:xfrm>
        </p:grpSpPr>
        <p:sp>
          <p:nvSpPr>
            <p:cNvPr id="17" name="Ορθογώνιο: Στρογγύλεμα γωνιών 16">
              <a:extLst>
                <a:ext uri="{FF2B5EF4-FFF2-40B4-BE49-F238E27FC236}">
                  <a16:creationId xmlns:a16="http://schemas.microsoft.com/office/drawing/2014/main" id="{346BBE02-37B8-0908-8F48-F2DC749EF94C}"/>
                </a:ext>
              </a:extLst>
            </p:cNvPr>
            <p:cNvSpPr/>
            <p:nvPr/>
          </p:nvSpPr>
          <p:spPr>
            <a:xfrm>
              <a:off x="0" y="0"/>
              <a:ext cx="9381656" cy="11269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Ορθογώνιο: Στρογγύλεμα γωνιών 4">
              <a:extLst>
                <a:ext uri="{FF2B5EF4-FFF2-40B4-BE49-F238E27FC236}">
                  <a16:creationId xmlns:a16="http://schemas.microsoft.com/office/drawing/2014/main" id="{5D6567F9-C155-E797-77B3-171BF51D80D8}"/>
                </a:ext>
              </a:extLst>
            </p:cNvPr>
            <p:cNvSpPr txBox="1"/>
            <p:nvPr/>
          </p:nvSpPr>
          <p:spPr>
            <a:xfrm>
              <a:off x="579133" y="67770"/>
              <a:ext cx="8212000" cy="1060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b="1" kern="1200" dirty="0"/>
                <a:t>Ημέρα αναφοράς: 01/06/2026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692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94_TF78438558" id="{4C793B3E-94FC-460F-8DB6-81BAA90A6624}" vid="{0DBEB6CE-59DB-4D4E-8602-FA1B0F1F623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{212E50D1-E1A7-4B2D-B922-94493264CEB9}tf78438558_win32</Template>
  <TotalTime>1896</TotalTime>
  <Words>559</Words>
  <Application>Microsoft Office PowerPoint</Application>
  <PresentationFormat>Ευρεία οθόνη</PresentationFormat>
  <Paragraphs>151</Paragraphs>
  <Slides>16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Tahoma</vt:lpstr>
      <vt:lpstr>SavonVTI</vt:lpstr>
      <vt:lpstr>Χρυση ευκαιρια: ΑΝΑΛΥΣΗ ΔΕΔΟΜΕΜΩΝ απο τη ΣΕΛΙΔΑ ΕΥΡΕΣΗΣ ΚΑΤΟΙΚΙΩΝ</vt:lpstr>
      <vt:lpstr>Ας συστηθούμε</vt:lpstr>
      <vt:lpstr>Η «χρυσή» ευκαιρία </vt:lpstr>
      <vt:lpstr>Περιγραφή project</vt:lpstr>
      <vt:lpstr>Παρουσίαση του PowerPoint</vt:lpstr>
      <vt:lpstr>Μορφοποίηση δεδομένων</vt:lpstr>
      <vt:lpstr>Καθαρισμός δεδομένων</vt:lpstr>
      <vt:lpstr>Παρουσίαση του PowerPoint</vt:lpstr>
      <vt:lpstr>Στατιστικά στοιχεία αγγελιών</vt:lpstr>
      <vt:lpstr>Παλαιότητα</vt:lpstr>
      <vt:lpstr>Αριθμό αγγελιών με βάση τετραγωνικό</vt:lpstr>
      <vt:lpstr>Παράμετροι που επηρεάζουν το ενοίκιο: Περιοχή, όροφος</vt:lpstr>
      <vt:lpstr>Παρουσίαση του PowerPoint</vt:lpstr>
      <vt:lpstr>Folium - dash</vt:lpstr>
      <vt:lpstr>Συμπεράσματα</vt:lpstr>
      <vt:lpstr>Συμπεράσματα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Χρυση -κυριολεκτικα -  ευκαιρια</dc:title>
  <dc:creator>Anastasia Panopoulou</dc:creator>
  <cp:lastModifiedBy>Anastasia Panopoulou</cp:lastModifiedBy>
  <cp:revision>39</cp:revision>
  <dcterms:created xsi:type="dcterms:W3CDTF">2023-06-07T16:11:40Z</dcterms:created>
  <dcterms:modified xsi:type="dcterms:W3CDTF">2023-06-13T19:11:00Z</dcterms:modified>
</cp:coreProperties>
</file>