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1" r:id="rId3"/>
    <p:sldId id="263" r:id="rId4"/>
    <p:sldId id="267" r:id="rId5"/>
    <p:sldId id="268" r:id="rId6"/>
    <p:sldId id="269" r:id="rId7"/>
    <p:sldId id="272" r:id="rId8"/>
    <p:sldId id="270" r:id="rId9"/>
    <p:sldId id="273" r:id="rId10"/>
    <p:sldId id="282" r:id="rId11"/>
    <p:sldId id="284" r:id="rId12"/>
    <p:sldId id="281" r:id="rId13"/>
    <p:sldId id="283" r:id="rId14"/>
    <p:sldId id="285" r:id="rId15"/>
    <p:sldId id="286" r:id="rId16"/>
    <p:sldId id="271" r:id="rId17"/>
    <p:sldId id="277" r:id="rId18"/>
    <p:sldId id="290" r:id="rId19"/>
    <p:sldId id="279" r:id="rId20"/>
    <p:sldId id="291" r:id="rId21"/>
    <p:sldId id="280" r:id="rId22"/>
    <p:sldId id="289" r:id="rId23"/>
    <p:sldId id="287" r:id="rId24"/>
    <p:sldId id="288" r:id="rId25"/>
    <p:sldId id="278" r:id="rId26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Μεσαίο στυλ 4 - Έμφαση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Μεσαίο στυλ 4 - Έμφαση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Μεσαίο στυ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7440" autoAdjust="0"/>
  </p:normalViewPr>
  <p:slideViewPr>
    <p:cSldViewPr snapToGrid="0">
      <p:cViewPr varScale="1">
        <p:scale>
          <a:sx n="110" d="100"/>
          <a:sy n="110" d="100"/>
        </p:scale>
        <p:origin x="61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59805-9108-4EFC-A7B3-5AD5A6DC3729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</dgm:pt>
    <dgm:pt modelId="{C4752236-E406-4C8F-A5FF-6E336E50E74F}">
      <dgm:prSet phldrT="[Κείμενο]"/>
      <dgm:spPr/>
      <dgm:t>
        <a:bodyPr/>
        <a:lstStyle/>
        <a:p>
          <a:r>
            <a:rPr lang="el-GR" dirty="0">
              <a:solidFill>
                <a:schemeClr val="tx1"/>
              </a:solidFill>
            </a:rPr>
            <a:t>Απαλοιφή διπλότυπων γραμμών</a:t>
          </a:r>
        </a:p>
      </dgm:t>
    </dgm:pt>
    <dgm:pt modelId="{6AA63753-DA06-43A1-B88D-58C5D8DEFB56}" type="parTrans" cxnId="{430D6A65-39BB-4579-855F-02C453B48121}">
      <dgm:prSet/>
      <dgm:spPr/>
      <dgm:t>
        <a:bodyPr/>
        <a:lstStyle/>
        <a:p>
          <a:endParaRPr lang="el-GR"/>
        </a:p>
      </dgm:t>
    </dgm:pt>
    <dgm:pt modelId="{667807A0-A036-40FA-8106-DBDFBE425D24}" type="sibTrans" cxnId="{430D6A65-39BB-4579-855F-02C453B48121}">
      <dgm:prSet/>
      <dgm:spPr/>
      <dgm:t>
        <a:bodyPr/>
        <a:lstStyle/>
        <a:p>
          <a:endParaRPr lang="el-GR"/>
        </a:p>
      </dgm:t>
    </dgm:pt>
    <dgm:pt modelId="{2C6CB00C-E091-4D8F-922A-2256036DFA6D}">
      <dgm:prSet phldrT="[Κείμενο]"/>
      <dgm:spPr/>
      <dgm:t>
        <a:bodyPr/>
        <a:lstStyle/>
        <a:p>
          <a:r>
            <a:rPr lang="el-GR" dirty="0">
              <a:solidFill>
                <a:schemeClr val="tx1"/>
              </a:solidFill>
            </a:rPr>
            <a:t>Απαλοιφή κατοικιών εκτός Αθηνών </a:t>
          </a:r>
        </a:p>
        <a:p>
          <a:r>
            <a:rPr lang="el-GR" dirty="0">
              <a:solidFill>
                <a:schemeClr val="tx1"/>
              </a:solidFill>
            </a:rPr>
            <a:t>(π.χ. Θεσσαλονίκη)</a:t>
          </a:r>
        </a:p>
      </dgm:t>
    </dgm:pt>
    <dgm:pt modelId="{DCBAC272-CF21-4451-AB66-2AE5A35192D2}" type="parTrans" cxnId="{E6D080AE-6D03-496C-8808-1DAE5B292F17}">
      <dgm:prSet/>
      <dgm:spPr/>
      <dgm:t>
        <a:bodyPr/>
        <a:lstStyle/>
        <a:p>
          <a:endParaRPr lang="el-GR"/>
        </a:p>
      </dgm:t>
    </dgm:pt>
    <dgm:pt modelId="{749E32C7-FAB3-4120-818F-35D7B7F3BB79}" type="sibTrans" cxnId="{E6D080AE-6D03-496C-8808-1DAE5B292F17}">
      <dgm:prSet/>
      <dgm:spPr/>
      <dgm:t>
        <a:bodyPr/>
        <a:lstStyle/>
        <a:p>
          <a:endParaRPr lang="el-GR"/>
        </a:p>
      </dgm:t>
    </dgm:pt>
    <dgm:pt modelId="{A538F41A-2188-42A0-8FA1-58B8D390AF29}">
      <dgm:prSet phldrT="[Κείμενο]"/>
      <dgm:spPr/>
      <dgm:t>
        <a:bodyPr/>
        <a:lstStyle/>
        <a:p>
          <a:r>
            <a:rPr lang="el-GR" dirty="0">
              <a:solidFill>
                <a:schemeClr val="tx1"/>
              </a:solidFill>
            </a:rPr>
            <a:t>Απαλοιφή κτηρίων + εσφαλμένων αγγελιών</a:t>
          </a:r>
        </a:p>
      </dgm:t>
    </dgm:pt>
    <dgm:pt modelId="{4C1BDAB6-B0A1-4F84-985D-C0686B37C2C1}" type="parTrans" cxnId="{999C0256-C098-4EDF-A02B-1536EAD314DE}">
      <dgm:prSet/>
      <dgm:spPr/>
      <dgm:t>
        <a:bodyPr/>
        <a:lstStyle/>
        <a:p>
          <a:endParaRPr lang="el-GR"/>
        </a:p>
      </dgm:t>
    </dgm:pt>
    <dgm:pt modelId="{2E592C96-BB73-4B43-8444-D25BA1A4D78B}" type="sibTrans" cxnId="{999C0256-C098-4EDF-A02B-1536EAD314D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l-GR"/>
        </a:p>
      </dgm:t>
    </dgm:pt>
    <dgm:pt modelId="{64A8E2F9-F7A6-4E34-941B-6304B1454F11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l-GR" sz="2500" b="0" dirty="0">
              <a:solidFill>
                <a:schemeClr val="tx1"/>
              </a:solidFill>
            </a:rPr>
            <a:t>Απαλοιφή αγγελιών με ακραίες τιμές </a:t>
          </a:r>
        </a:p>
        <a:p>
          <a:r>
            <a:rPr lang="el-GR" sz="1600" b="0" dirty="0">
              <a:solidFill>
                <a:schemeClr val="tx1"/>
              </a:solidFill>
            </a:rPr>
            <a:t>(&lt; 100€ ή &lt;4€/</a:t>
          </a:r>
          <a:r>
            <a:rPr lang="el-GR" sz="1600" b="0" dirty="0" err="1">
              <a:solidFill>
                <a:schemeClr val="tx1"/>
              </a:solidFill>
            </a:rPr>
            <a:t>τμ</a:t>
          </a:r>
          <a:r>
            <a:rPr lang="el-GR" sz="1600" b="0" dirty="0">
              <a:solidFill>
                <a:schemeClr val="tx1"/>
              </a:solidFill>
            </a:rPr>
            <a:t> ή &gt;25€/</a:t>
          </a:r>
          <a:r>
            <a:rPr lang="el-GR" sz="1600" b="0" dirty="0" err="1">
              <a:solidFill>
                <a:schemeClr val="tx1"/>
              </a:solidFill>
            </a:rPr>
            <a:t>τμ</a:t>
          </a:r>
          <a:r>
            <a:rPr lang="el-GR" sz="1600" b="0" dirty="0">
              <a:solidFill>
                <a:schemeClr val="tx1"/>
              </a:solidFill>
            </a:rPr>
            <a:t>)</a:t>
          </a:r>
          <a:endParaRPr lang="el-GR" sz="2000" b="0" dirty="0">
            <a:solidFill>
              <a:schemeClr val="tx1"/>
            </a:solidFill>
          </a:endParaRPr>
        </a:p>
      </dgm:t>
    </dgm:pt>
    <dgm:pt modelId="{AE9A2901-B46C-4DF2-A8F8-2757086A52AC}" type="parTrans" cxnId="{44D673AD-14E4-4FB1-BC63-2F50220BC397}">
      <dgm:prSet/>
      <dgm:spPr/>
      <dgm:t>
        <a:bodyPr/>
        <a:lstStyle/>
        <a:p>
          <a:endParaRPr lang="el-GR"/>
        </a:p>
      </dgm:t>
    </dgm:pt>
    <dgm:pt modelId="{77AF3697-7470-4DCE-A020-36D03F0A285E}" type="sibTrans" cxnId="{44D673AD-14E4-4FB1-BC63-2F50220BC397}">
      <dgm:prSet/>
      <dgm:spPr/>
      <dgm:t>
        <a:bodyPr/>
        <a:lstStyle/>
        <a:p>
          <a:endParaRPr lang="el-GR"/>
        </a:p>
      </dgm:t>
    </dgm:pt>
    <dgm:pt modelId="{1AD9C9B4-B119-4889-BA45-B41BFDCE271F}" type="pres">
      <dgm:prSet presAssocID="{7CB59805-9108-4EFC-A7B3-5AD5A6DC3729}" presName="outerComposite" presStyleCnt="0">
        <dgm:presLayoutVars>
          <dgm:chMax val="5"/>
          <dgm:dir/>
          <dgm:resizeHandles val="exact"/>
        </dgm:presLayoutVars>
      </dgm:prSet>
      <dgm:spPr/>
    </dgm:pt>
    <dgm:pt modelId="{9DCFAB4C-7785-4C79-A56E-F1BACEF1D00A}" type="pres">
      <dgm:prSet presAssocID="{7CB59805-9108-4EFC-A7B3-5AD5A6DC3729}" presName="dummyMaxCanvas" presStyleCnt="0">
        <dgm:presLayoutVars/>
      </dgm:prSet>
      <dgm:spPr/>
    </dgm:pt>
    <dgm:pt modelId="{048C2A95-DCF4-45BD-B894-9CE65440DA98}" type="pres">
      <dgm:prSet presAssocID="{7CB59805-9108-4EFC-A7B3-5AD5A6DC3729}" presName="FourNodes_1" presStyleLbl="node1" presStyleIdx="0" presStyleCnt="4">
        <dgm:presLayoutVars>
          <dgm:bulletEnabled val="1"/>
        </dgm:presLayoutVars>
      </dgm:prSet>
      <dgm:spPr/>
    </dgm:pt>
    <dgm:pt modelId="{C3F0C784-3E31-4FA5-BF35-3598DD5FF04B}" type="pres">
      <dgm:prSet presAssocID="{7CB59805-9108-4EFC-A7B3-5AD5A6DC3729}" presName="FourNodes_2" presStyleLbl="node1" presStyleIdx="1" presStyleCnt="4">
        <dgm:presLayoutVars>
          <dgm:bulletEnabled val="1"/>
        </dgm:presLayoutVars>
      </dgm:prSet>
      <dgm:spPr/>
    </dgm:pt>
    <dgm:pt modelId="{C20A90B4-D0FA-41C3-85E8-D42555736A27}" type="pres">
      <dgm:prSet presAssocID="{7CB59805-9108-4EFC-A7B3-5AD5A6DC3729}" presName="FourNodes_3" presStyleLbl="node1" presStyleIdx="2" presStyleCnt="4">
        <dgm:presLayoutVars>
          <dgm:bulletEnabled val="1"/>
        </dgm:presLayoutVars>
      </dgm:prSet>
      <dgm:spPr/>
    </dgm:pt>
    <dgm:pt modelId="{683C6EAB-B3E3-4FCB-80BD-88EAEDE86C12}" type="pres">
      <dgm:prSet presAssocID="{7CB59805-9108-4EFC-A7B3-5AD5A6DC3729}" presName="FourNodes_4" presStyleLbl="node1" presStyleIdx="3" presStyleCnt="4" custLinFactNeighborX="35010" custLinFactNeighborY="51706">
        <dgm:presLayoutVars>
          <dgm:bulletEnabled val="1"/>
        </dgm:presLayoutVars>
      </dgm:prSet>
      <dgm:spPr/>
    </dgm:pt>
    <dgm:pt modelId="{BAFB3D11-D597-436A-B092-9DF8B5BF75B1}" type="pres">
      <dgm:prSet presAssocID="{7CB59805-9108-4EFC-A7B3-5AD5A6DC3729}" presName="FourConn_1-2" presStyleLbl="fgAccFollowNode1" presStyleIdx="0" presStyleCnt="3">
        <dgm:presLayoutVars>
          <dgm:bulletEnabled val="1"/>
        </dgm:presLayoutVars>
      </dgm:prSet>
      <dgm:spPr/>
    </dgm:pt>
    <dgm:pt modelId="{B518137E-9105-4D7B-95ED-24FA7ABDE577}" type="pres">
      <dgm:prSet presAssocID="{7CB59805-9108-4EFC-A7B3-5AD5A6DC3729}" presName="FourConn_2-3" presStyleLbl="fgAccFollowNode1" presStyleIdx="1" presStyleCnt="3">
        <dgm:presLayoutVars>
          <dgm:bulletEnabled val="1"/>
        </dgm:presLayoutVars>
      </dgm:prSet>
      <dgm:spPr/>
    </dgm:pt>
    <dgm:pt modelId="{028442F7-F392-4976-9167-6AC7C185C548}" type="pres">
      <dgm:prSet presAssocID="{7CB59805-9108-4EFC-A7B3-5AD5A6DC3729}" presName="FourConn_3-4" presStyleLbl="fgAccFollowNode1" presStyleIdx="2" presStyleCnt="3">
        <dgm:presLayoutVars>
          <dgm:bulletEnabled val="1"/>
        </dgm:presLayoutVars>
      </dgm:prSet>
      <dgm:spPr/>
    </dgm:pt>
    <dgm:pt modelId="{CDB8C0BC-4873-4835-8C68-33BD0BDE1F6F}" type="pres">
      <dgm:prSet presAssocID="{7CB59805-9108-4EFC-A7B3-5AD5A6DC3729}" presName="FourNodes_1_text" presStyleLbl="node1" presStyleIdx="3" presStyleCnt="4">
        <dgm:presLayoutVars>
          <dgm:bulletEnabled val="1"/>
        </dgm:presLayoutVars>
      </dgm:prSet>
      <dgm:spPr/>
    </dgm:pt>
    <dgm:pt modelId="{A8AC1B6C-08DD-4D9B-995C-F4420947D6AA}" type="pres">
      <dgm:prSet presAssocID="{7CB59805-9108-4EFC-A7B3-5AD5A6DC3729}" presName="FourNodes_2_text" presStyleLbl="node1" presStyleIdx="3" presStyleCnt="4">
        <dgm:presLayoutVars>
          <dgm:bulletEnabled val="1"/>
        </dgm:presLayoutVars>
      </dgm:prSet>
      <dgm:spPr/>
    </dgm:pt>
    <dgm:pt modelId="{2168A1FC-8F53-4008-849A-56BAA49F2A23}" type="pres">
      <dgm:prSet presAssocID="{7CB59805-9108-4EFC-A7B3-5AD5A6DC3729}" presName="FourNodes_3_text" presStyleLbl="node1" presStyleIdx="3" presStyleCnt="4">
        <dgm:presLayoutVars>
          <dgm:bulletEnabled val="1"/>
        </dgm:presLayoutVars>
      </dgm:prSet>
      <dgm:spPr/>
    </dgm:pt>
    <dgm:pt modelId="{17AE1671-C4BC-4879-BC7C-60F095A9BEFB}" type="pres">
      <dgm:prSet presAssocID="{7CB59805-9108-4EFC-A7B3-5AD5A6DC372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760F506-9298-4F48-B87E-D8A5062B947B}" type="presOf" srcId="{C4752236-E406-4C8F-A5FF-6E336E50E74F}" destId="{048C2A95-DCF4-45BD-B894-9CE65440DA98}" srcOrd="0" destOrd="0" presId="urn:microsoft.com/office/officeart/2005/8/layout/vProcess5"/>
    <dgm:cxn modelId="{3C723D10-FC37-4E50-BF95-F6312F44ED79}" type="presOf" srcId="{64A8E2F9-F7A6-4E34-941B-6304B1454F11}" destId="{17AE1671-C4BC-4879-BC7C-60F095A9BEFB}" srcOrd="1" destOrd="0" presId="urn:microsoft.com/office/officeart/2005/8/layout/vProcess5"/>
    <dgm:cxn modelId="{89A81122-D027-4185-9723-055455B3E46F}" type="presOf" srcId="{7CB59805-9108-4EFC-A7B3-5AD5A6DC3729}" destId="{1AD9C9B4-B119-4889-BA45-B41BFDCE271F}" srcOrd="0" destOrd="0" presId="urn:microsoft.com/office/officeart/2005/8/layout/vProcess5"/>
    <dgm:cxn modelId="{430D6A65-39BB-4579-855F-02C453B48121}" srcId="{7CB59805-9108-4EFC-A7B3-5AD5A6DC3729}" destId="{C4752236-E406-4C8F-A5FF-6E336E50E74F}" srcOrd="0" destOrd="0" parTransId="{6AA63753-DA06-43A1-B88D-58C5D8DEFB56}" sibTransId="{667807A0-A036-40FA-8106-DBDFBE425D24}"/>
    <dgm:cxn modelId="{999C0256-C098-4EDF-A02B-1536EAD314DE}" srcId="{7CB59805-9108-4EFC-A7B3-5AD5A6DC3729}" destId="{A538F41A-2188-42A0-8FA1-58B8D390AF29}" srcOrd="2" destOrd="0" parTransId="{4C1BDAB6-B0A1-4F84-985D-C0686B37C2C1}" sibTransId="{2E592C96-BB73-4B43-8444-D25BA1A4D78B}"/>
    <dgm:cxn modelId="{2520A49F-E18A-4B63-8AC6-8CE3D30E23F3}" type="presOf" srcId="{667807A0-A036-40FA-8106-DBDFBE425D24}" destId="{BAFB3D11-D597-436A-B092-9DF8B5BF75B1}" srcOrd="0" destOrd="0" presId="urn:microsoft.com/office/officeart/2005/8/layout/vProcess5"/>
    <dgm:cxn modelId="{DFE042A7-1547-4CD9-9B92-77A9C9415765}" type="presOf" srcId="{749E32C7-FAB3-4120-818F-35D7B7F3BB79}" destId="{B518137E-9105-4D7B-95ED-24FA7ABDE577}" srcOrd="0" destOrd="0" presId="urn:microsoft.com/office/officeart/2005/8/layout/vProcess5"/>
    <dgm:cxn modelId="{8E14C0A8-AC18-4A36-B1D8-7B7C315578D0}" type="presOf" srcId="{64A8E2F9-F7A6-4E34-941B-6304B1454F11}" destId="{683C6EAB-B3E3-4FCB-80BD-88EAEDE86C12}" srcOrd="0" destOrd="0" presId="urn:microsoft.com/office/officeart/2005/8/layout/vProcess5"/>
    <dgm:cxn modelId="{7E8170AC-571D-4828-AAC2-09A9914E29AB}" type="presOf" srcId="{A538F41A-2188-42A0-8FA1-58B8D390AF29}" destId="{2168A1FC-8F53-4008-849A-56BAA49F2A23}" srcOrd="1" destOrd="0" presId="urn:microsoft.com/office/officeart/2005/8/layout/vProcess5"/>
    <dgm:cxn modelId="{44D673AD-14E4-4FB1-BC63-2F50220BC397}" srcId="{7CB59805-9108-4EFC-A7B3-5AD5A6DC3729}" destId="{64A8E2F9-F7A6-4E34-941B-6304B1454F11}" srcOrd="3" destOrd="0" parTransId="{AE9A2901-B46C-4DF2-A8F8-2757086A52AC}" sibTransId="{77AF3697-7470-4DCE-A020-36D03F0A285E}"/>
    <dgm:cxn modelId="{E6D080AE-6D03-496C-8808-1DAE5B292F17}" srcId="{7CB59805-9108-4EFC-A7B3-5AD5A6DC3729}" destId="{2C6CB00C-E091-4D8F-922A-2256036DFA6D}" srcOrd="1" destOrd="0" parTransId="{DCBAC272-CF21-4451-AB66-2AE5A35192D2}" sibTransId="{749E32C7-FAB3-4120-818F-35D7B7F3BB79}"/>
    <dgm:cxn modelId="{931E26C8-D8EC-4F48-8341-01A51749909E}" type="presOf" srcId="{2C6CB00C-E091-4D8F-922A-2256036DFA6D}" destId="{C3F0C784-3E31-4FA5-BF35-3598DD5FF04B}" srcOrd="0" destOrd="0" presId="urn:microsoft.com/office/officeart/2005/8/layout/vProcess5"/>
    <dgm:cxn modelId="{89A870E2-1BB8-40F0-9DA7-95170A7CA2DD}" type="presOf" srcId="{2E592C96-BB73-4B43-8444-D25BA1A4D78B}" destId="{028442F7-F392-4976-9167-6AC7C185C548}" srcOrd="0" destOrd="0" presId="urn:microsoft.com/office/officeart/2005/8/layout/vProcess5"/>
    <dgm:cxn modelId="{E03627F5-DF53-40D0-A60E-9A3CECA69B03}" type="presOf" srcId="{A538F41A-2188-42A0-8FA1-58B8D390AF29}" destId="{C20A90B4-D0FA-41C3-85E8-D42555736A27}" srcOrd="0" destOrd="0" presId="urn:microsoft.com/office/officeart/2005/8/layout/vProcess5"/>
    <dgm:cxn modelId="{EE0384FD-64F6-4A27-82B7-36E2D3F8A49E}" type="presOf" srcId="{2C6CB00C-E091-4D8F-922A-2256036DFA6D}" destId="{A8AC1B6C-08DD-4D9B-995C-F4420947D6AA}" srcOrd="1" destOrd="0" presId="urn:microsoft.com/office/officeart/2005/8/layout/vProcess5"/>
    <dgm:cxn modelId="{4333E4FF-0124-4BF1-8031-E18C00DE2CD6}" type="presOf" srcId="{C4752236-E406-4C8F-A5FF-6E336E50E74F}" destId="{CDB8C0BC-4873-4835-8C68-33BD0BDE1F6F}" srcOrd="1" destOrd="0" presId="urn:microsoft.com/office/officeart/2005/8/layout/vProcess5"/>
    <dgm:cxn modelId="{644666F8-4BB5-4506-BDA2-9F72F93B7174}" type="presParOf" srcId="{1AD9C9B4-B119-4889-BA45-B41BFDCE271F}" destId="{9DCFAB4C-7785-4C79-A56E-F1BACEF1D00A}" srcOrd="0" destOrd="0" presId="urn:microsoft.com/office/officeart/2005/8/layout/vProcess5"/>
    <dgm:cxn modelId="{44DD8932-F04B-45CC-9466-D0A0253AA764}" type="presParOf" srcId="{1AD9C9B4-B119-4889-BA45-B41BFDCE271F}" destId="{048C2A95-DCF4-45BD-B894-9CE65440DA98}" srcOrd="1" destOrd="0" presId="urn:microsoft.com/office/officeart/2005/8/layout/vProcess5"/>
    <dgm:cxn modelId="{F22A2234-7743-4487-A269-C1F44E67B391}" type="presParOf" srcId="{1AD9C9B4-B119-4889-BA45-B41BFDCE271F}" destId="{C3F0C784-3E31-4FA5-BF35-3598DD5FF04B}" srcOrd="2" destOrd="0" presId="urn:microsoft.com/office/officeart/2005/8/layout/vProcess5"/>
    <dgm:cxn modelId="{3AD48E9A-0022-46E7-BC9B-C145A935E1CA}" type="presParOf" srcId="{1AD9C9B4-B119-4889-BA45-B41BFDCE271F}" destId="{C20A90B4-D0FA-41C3-85E8-D42555736A27}" srcOrd="3" destOrd="0" presId="urn:microsoft.com/office/officeart/2005/8/layout/vProcess5"/>
    <dgm:cxn modelId="{742F15D1-AAF8-4B47-81BC-80C1BC0E46E7}" type="presParOf" srcId="{1AD9C9B4-B119-4889-BA45-B41BFDCE271F}" destId="{683C6EAB-B3E3-4FCB-80BD-88EAEDE86C12}" srcOrd="4" destOrd="0" presId="urn:microsoft.com/office/officeart/2005/8/layout/vProcess5"/>
    <dgm:cxn modelId="{6655C3FA-8956-4D34-BC9F-1FF38FBFAAA3}" type="presParOf" srcId="{1AD9C9B4-B119-4889-BA45-B41BFDCE271F}" destId="{BAFB3D11-D597-436A-B092-9DF8B5BF75B1}" srcOrd="5" destOrd="0" presId="urn:microsoft.com/office/officeart/2005/8/layout/vProcess5"/>
    <dgm:cxn modelId="{AAF2C7CC-4EFB-4353-B3D3-7A74111DB33C}" type="presParOf" srcId="{1AD9C9B4-B119-4889-BA45-B41BFDCE271F}" destId="{B518137E-9105-4D7B-95ED-24FA7ABDE577}" srcOrd="6" destOrd="0" presId="urn:microsoft.com/office/officeart/2005/8/layout/vProcess5"/>
    <dgm:cxn modelId="{A1EA4A0F-2994-4D90-8EF4-EF738CD3D027}" type="presParOf" srcId="{1AD9C9B4-B119-4889-BA45-B41BFDCE271F}" destId="{028442F7-F392-4976-9167-6AC7C185C548}" srcOrd="7" destOrd="0" presId="urn:microsoft.com/office/officeart/2005/8/layout/vProcess5"/>
    <dgm:cxn modelId="{5AAFE67A-BF88-4FEF-AAD0-FAEAB51BE0E7}" type="presParOf" srcId="{1AD9C9B4-B119-4889-BA45-B41BFDCE271F}" destId="{CDB8C0BC-4873-4835-8C68-33BD0BDE1F6F}" srcOrd="8" destOrd="0" presId="urn:microsoft.com/office/officeart/2005/8/layout/vProcess5"/>
    <dgm:cxn modelId="{B55DB71E-65B6-430D-99FB-4119F5C0D924}" type="presParOf" srcId="{1AD9C9B4-B119-4889-BA45-B41BFDCE271F}" destId="{A8AC1B6C-08DD-4D9B-995C-F4420947D6AA}" srcOrd="9" destOrd="0" presId="urn:microsoft.com/office/officeart/2005/8/layout/vProcess5"/>
    <dgm:cxn modelId="{3211A540-FE45-48F9-933A-486973CA932E}" type="presParOf" srcId="{1AD9C9B4-B119-4889-BA45-B41BFDCE271F}" destId="{2168A1FC-8F53-4008-849A-56BAA49F2A23}" srcOrd="10" destOrd="0" presId="urn:microsoft.com/office/officeart/2005/8/layout/vProcess5"/>
    <dgm:cxn modelId="{B0DDC81F-BBCF-4EB0-8B4A-25966BD590E1}" type="presParOf" srcId="{1AD9C9B4-B119-4889-BA45-B41BFDCE271F}" destId="{17AE1671-C4BC-4879-BC7C-60F095A9BE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5EB5E-1866-4BF2-AFBE-2B1F3A967C4C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l-GR"/>
        </a:p>
      </dgm:t>
    </dgm:pt>
    <dgm:pt modelId="{01BE52C8-C539-4052-824A-8B50ED35F21D}">
      <dgm:prSet phldrT="[Κείμενο]"/>
      <dgm:spPr/>
      <dgm:t>
        <a:bodyPr/>
        <a:lstStyle/>
        <a:p>
          <a:r>
            <a:rPr lang="el-GR" dirty="0"/>
            <a:t>Έτος κατασκευής</a:t>
          </a:r>
        </a:p>
      </dgm:t>
    </dgm:pt>
    <dgm:pt modelId="{88FB647F-C0F8-465E-A375-4312D6B9967E}" type="parTrans" cxnId="{C68F1A62-D6EF-4EDD-871D-C664623AF645}">
      <dgm:prSet/>
      <dgm:spPr/>
      <dgm:t>
        <a:bodyPr/>
        <a:lstStyle/>
        <a:p>
          <a:endParaRPr lang="el-GR"/>
        </a:p>
      </dgm:t>
    </dgm:pt>
    <dgm:pt modelId="{DC2972F6-FC79-4330-BC56-CD5C9E0EA954}" type="sibTrans" cxnId="{C68F1A62-D6EF-4EDD-871D-C664623AF645}">
      <dgm:prSet/>
      <dgm:spPr/>
      <dgm:t>
        <a:bodyPr/>
        <a:lstStyle/>
        <a:p>
          <a:endParaRPr lang="el-GR"/>
        </a:p>
      </dgm:t>
    </dgm:pt>
    <dgm:pt modelId="{372CA322-6D9C-42AA-8184-4AD5778B7359}">
      <dgm:prSet phldrT="[Κείμενο]"/>
      <dgm:spPr/>
      <dgm:t>
        <a:bodyPr/>
        <a:lstStyle/>
        <a:p>
          <a:r>
            <a:rPr lang="el-GR" dirty="0"/>
            <a:t>Όροφος</a:t>
          </a:r>
        </a:p>
      </dgm:t>
    </dgm:pt>
    <dgm:pt modelId="{873A04DE-2F4A-47C8-BC72-957103A2EFE4}" type="parTrans" cxnId="{633C4BFE-ECA2-4745-A8BF-08E195E1E18C}">
      <dgm:prSet/>
      <dgm:spPr/>
      <dgm:t>
        <a:bodyPr/>
        <a:lstStyle/>
        <a:p>
          <a:endParaRPr lang="el-GR"/>
        </a:p>
      </dgm:t>
    </dgm:pt>
    <dgm:pt modelId="{B426230B-FF27-41E9-8964-581C61AE8C8F}" type="sibTrans" cxnId="{633C4BFE-ECA2-4745-A8BF-08E195E1E18C}">
      <dgm:prSet/>
      <dgm:spPr/>
      <dgm:t>
        <a:bodyPr/>
        <a:lstStyle/>
        <a:p>
          <a:endParaRPr lang="el-GR"/>
        </a:p>
      </dgm:t>
    </dgm:pt>
    <dgm:pt modelId="{2F91FDDE-1FBD-4B09-8695-30AA21194D25}">
      <dgm:prSet phldrT="[Κείμενο]"/>
      <dgm:spPr/>
      <dgm:t>
        <a:bodyPr/>
        <a:lstStyle/>
        <a:p>
          <a:r>
            <a:rPr lang="el-GR" dirty="0"/>
            <a:t>Αριθμός υπνοδωματίων</a:t>
          </a:r>
        </a:p>
      </dgm:t>
    </dgm:pt>
    <dgm:pt modelId="{2C232D96-0C94-49B4-80A8-9AF6E43819D6}" type="parTrans" cxnId="{DF072B63-07A7-456E-BEF8-7E6CB9BC173A}">
      <dgm:prSet/>
      <dgm:spPr/>
      <dgm:t>
        <a:bodyPr/>
        <a:lstStyle/>
        <a:p>
          <a:endParaRPr lang="el-GR"/>
        </a:p>
      </dgm:t>
    </dgm:pt>
    <dgm:pt modelId="{581C6C90-1E01-4331-90A1-38E79D8CBAB4}" type="sibTrans" cxnId="{DF072B63-07A7-456E-BEF8-7E6CB9BC173A}">
      <dgm:prSet/>
      <dgm:spPr/>
      <dgm:t>
        <a:bodyPr/>
        <a:lstStyle/>
        <a:p>
          <a:endParaRPr lang="el-GR"/>
        </a:p>
      </dgm:t>
    </dgm:pt>
    <dgm:pt modelId="{C8F24F9B-2184-4EAA-928D-BF3608737539}">
      <dgm:prSet/>
      <dgm:spPr/>
      <dgm:t>
        <a:bodyPr/>
        <a:lstStyle/>
        <a:p>
          <a:r>
            <a:rPr lang="el-GR" dirty="0"/>
            <a:t>Περιοχή</a:t>
          </a:r>
        </a:p>
      </dgm:t>
    </dgm:pt>
    <dgm:pt modelId="{5FB781D4-0A75-464C-9537-B05DA31A4057}" type="parTrans" cxnId="{FCBA5D92-ED87-42B9-96AB-E5F208A24827}">
      <dgm:prSet/>
      <dgm:spPr/>
      <dgm:t>
        <a:bodyPr/>
        <a:lstStyle/>
        <a:p>
          <a:endParaRPr lang="el-GR"/>
        </a:p>
      </dgm:t>
    </dgm:pt>
    <dgm:pt modelId="{330F96BD-5193-454D-9CE5-B7B41EA3696A}" type="sibTrans" cxnId="{FCBA5D92-ED87-42B9-96AB-E5F208A24827}">
      <dgm:prSet/>
      <dgm:spPr/>
      <dgm:t>
        <a:bodyPr/>
        <a:lstStyle/>
        <a:p>
          <a:endParaRPr lang="el-GR"/>
        </a:p>
      </dgm:t>
    </dgm:pt>
    <dgm:pt modelId="{488F4426-90D7-4A24-A5B0-6C42B6D54D49}" type="pres">
      <dgm:prSet presAssocID="{8D55EB5E-1866-4BF2-AFBE-2B1F3A967C4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2673165-C018-4C00-8769-6149D8967E69}" type="pres">
      <dgm:prSet presAssocID="{01BE52C8-C539-4052-824A-8B50ED35F21D}" presName="Accent1" presStyleCnt="0"/>
      <dgm:spPr/>
    </dgm:pt>
    <dgm:pt modelId="{ADB9E7AB-662B-4D88-B0FE-B69A29CA0083}" type="pres">
      <dgm:prSet presAssocID="{01BE52C8-C539-4052-824A-8B50ED35F21D}" presName="Accent" presStyleLbl="node1" presStyleIdx="0" presStyleCnt="4"/>
      <dgm:spPr/>
    </dgm:pt>
    <dgm:pt modelId="{1F9D89BC-CAF6-4FEE-82D8-08764ECABC44}" type="pres">
      <dgm:prSet presAssocID="{01BE52C8-C539-4052-824A-8B50ED35F21D}" presName="Parent1" presStyleLbl="revTx" presStyleIdx="0" presStyleCnt="4" custLinFactNeighborX="5933" custLinFactNeighborY="-20121">
        <dgm:presLayoutVars>
          <dgm:chMax val="1"/>
          <dgm:chPref val="1"/>
          <dgm:bulletEnabled val="1"/>
        </dgm:presLayoutVars>
      </dgm:prSet>
      <dgm:spPr/>
    </dgm:pt>
    <dgm:pt modelId="{D95C460F-1AA4-4161-A6ED-8EDAD4BB222B}" type="pres">
      <dgm:prSet presAssocID="{372CA322-6D9C-42AA-8184-4AD5778B7359}" presName="Accent2" presStyleCnt="0"/>
      <dgm:spPr/>
    </dgm:pt>
    <dgm:pt modelId="{1E8DB1DD-3B9A-4961-B1F0-B0F623B9247C}" type="pres">
      <dgm:prSet presAssocID="{372CA322-6D9C-42AA-8184-4AD5778B7359}" presName="Accent" presStyleLbl="node1" presStyleIdx="1" presStyleCnt="4"/>
      <dgm:spPr/>
    </dgm:pt>
    <dgm:pt modelId="{19002D2B-B1AF-48A6-B340-BFA306F7018A}" type="pres">
      <dgm:prSet presAssocID="{372CA322-6D9C-42AA-8184-4AD5778B7359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286BDD01-E3C2-489B-98E4-1655D8F46BA4}" type="pres">
      <dgm:prSet presAssocID="{2F91FDDE-1FBD-4B09-8695-30AA21194D25}" presName="Accent3" presStyleCnt="0"/>
      <dgm:spPr/>
    </dgm:pt>
    <dgm:pt modelId="{5113175B-C74F-4975-8C00-1E4597DB2F84}" type="pres">
      <dgm:prSet presAssocID="{2F91FDDE-1FBD-4B09-8695-30AA21194D25}" presName="Accent" presStyleLbl="node1" presStyleIdx="2" presStyleCnt="4"/>
      <dgm:spPr/>
    </dgm:pt>
    <dgm:pt modelId="{7359293F-44EC-4CEE-9C8E-11DF8A8B9C9F}" type="pres">
      <dgm:prSet presAssocID="{2F91FDDE-1FBD-4B09-8695-30AA21194D25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07C61602-6D57-44D8-88A6-8DFC22666FF5}" type="pres">
      <dgm:prSet presAssocID="{C8F24F9B-2184-4EAA-928D-BF3608737539}" presName="Accent4" presStyleCnt="0"/>
      <dgm:spPr/>
    </dgm:pt>
    <dgm:pt modelId="{6493CC89-669C-43F0-9483-61FEDB1B41C4}" type="pres">
      <dgm:prSet presAssocID="{C8F24F9B-2184-4EAA-928D-BF3608737539}" presName="Accent" presStyleLbl="node1" presStyleIdx="3" presStyleCnt="4"/>
      <dgm:spPr/>
    </dgm:pt>
    <dgm:pt modelId="{D91A03EA-B7BB-479D-87CE-C5C1AD367991}" type="pres">
      <dgm:prSet presAssocID="{C8F24F9B-2184-4EAA-928D-BF3608737539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A0391305-46AE-4FF4-8DA8-9E9EAA52D63A}" type="presOf" srcId="{01BE52C8-C539-4052-824A-8B50ED35F21D}" destId="{1F9D89BC-CAF6-4FEE-82D8-08764ECABC44}" srcOrd="0" destOrd="0" presId="urn:microsoft.com/office/officeart/2009/layout/CircleArrowProcess"/>
    <dgm:cxn modelId="{21264C14-9928-4EC3-BD28-45E761713176}" type="presOf" srcId="{2F91FDDE-1FBD-4B09-8695-30AA21194D25}" destId="{7359293F-44EC-4CEE-9C8E-11DF8A8B9C9F}" srcOrd="0" destOrd="0" presId="urn:microsoft.com/office/officeart/2009/layout/CircleArrowProcess"/>
    <dgm:cxn modelId="{F9200A27-4F9B-4E1B-B0D9-58BC6D01A82D}" type="presOf" srcId="{C8F24F9B-2184-4EAA-928D-BF3608737539}" destId="{D91A03EA-B7BB-479D-87CE-C5C1AD367991}" srcOrd="0" destOrd="0" presId="urn:microsoft.com/office/officeart/2009/layout/CircleArrowProcess"/>
    <dgm:cxn modelId="{C68F1A62-D6EF-4EDD-871D-C664623AF645}" srcId="{8D55EB5E-1866-4BF2-AFBE-2B1F3A967C4C}" destId="{01BE52C8-C539-4052-824A-8B50ED35F21D}" srcOrd="0" destOrd="0" parTransId="{88FB647F-C0F8-465E-A375-4312D6B9967E}" sibTransId="{DC2972F6-FC79-4330-BC56-CD5C9E0EA954}"/>
    <dgm:cxn modelId="{DF072B63-07A7-456E-BEF8-7E6CB9BC173A}" srcId="{8D55EB5E-1866-4BF2-AFBE-2B1F3A967C4C}" destId="{2F91FDDE-1FBD-4B09-8695-30AA21194D25}" srcOrd="2" destOrd="0" parTransId="{2C232D96-0C94-49B4-80A8-9AF6E43819D6}" sibTransId="{581C6C90-1E01-4331-90A1-38E79D8CBAB4}"/>
    <dgm:cxn modelId="{B1D04C57-77C7-4D2B-B153-5B1C016E9A26}" type="presOf" srcId="{372CA322-6D9C-42AA-8184-4AD5778B7359}" destId="{19002D2B-B1AF-48A6-B340-BFA306F7018A}" srcOrd="0" destOrd="0" presId="urn:microsoft.com/office/officeart/2009/layout/CircleArrowProcess"/>
    <dgm:cxn modelId="{E7940692-46B3-43FF-B89C-3B8B7DE40157}" type="presOf" srcId="{8D55EB5E-1866-4BF2-AFBE-2B1F3A967C4C}" destId="{488F4426-90D7-4A24-A5B0-6C42B6D54D49}" srcOrd="0" destOrd="0" presId="urn:microsoft.com/office/officeart/2009/layout/CircleArrowProcess"/>
    <dgm:cxn modelId="{FCBA5D92-ED87-42B9-96AB-E5F208A24827}" srcId="{8D55EB5E-1866-4BF2-AFBE-2B1F3A967C4C}" destId="{C8F24F9B-2184-4EAA-928D-BF3608737539}" srcOrd="3" destOrd="0" parTransId="{5FB781D4-0A75-464C-9537-B05DA31A4057}" sibTransId="{330F96BD-5193-454D-9CE5-B7B41EA3696A}"/>
    <dgm:cxn modelId="{633C4BFE-ECA2-4745-A8BF-08E195E1E18C}" srcId="{8D55EB5E-1866-4BF2-AFBE-2B1F3A967C4C}" destId="{372CA322-6D9C-42AA-8184-4AD5778B7359}" srcOrd="1" destOrd="0" parTransId="{873A04DE-2F4A-47C8-BC72-957103A2EFE4}" sibTransId="{B426230B-FF27-41E9-8964-581C61AE8C8F}"/>
    <dgm:cxn modelId="{93D65218-074C-4271-A6F9-B4AF41BEF493}" type="presParOf" srcId="{488F4426-90D7-4A24-A5B0-6C42B6D54D49}" destId="{F2673165-C018-4C00-8769-6149D8967E69}" srcOrd="0" destOrd="0" presId="urn:microsoft.com/office/officeart/2009/layout/CircleArrowProcess"/>
    <dgm:cxn modelId="{4A77E484-4688-4343-8217-DB41D89CB4BA}" type="presParOf" srcId="{F2673165-C018-4C00-8769-6149D8967E69}" destId="{ADB9E7AB-662B-4D88-B0FE-B69A29CA0083}" srcOrd="0" destOrd="0" presId="urn:microsoft.com/office/officeart/2009/layout/CircleArrowProcess"/>
    <dgm:cxn modelId="{FEED1359-6A59-4919-A280-D8D8FC450A4D}" type="presParOf" srcId="{488F4426-90D7-4A24-A5B0-6C42B6D54D49}" destId="{1F9D89BC-CAF6-4FEE-82D8-08764ECABC44}" srcOrd="1" destOrd="0" presId="urn:microsoft.com/office/officeart/2009/layout/CircleArrowProcess"/>
    <dgm:cxn modelId="{16D46F66-3784-49B0-A2E3-53D612D9661B}" type="presParOf" srcId="{488F4426-90D7-4A24-A5B0-6C42B6D54D49}" destId="{D95C460F-1AA4-4161-A6ED-8EDAD4BB222B}" srcOrd="2" destOrd="0" presId="urn:microsoft.com/office/officeart/2009/layout/CircleArrowProcess"/>
    <dgm:cxn modelId="{C51BBCB6-2540-4F8D-B18C-0CCC4CF259D6}" type="presParOf" srcId="{D95C460F-1AA4-4161-A6ED-8EDAD4BB222B}" destId="{1E8DB1DD-3B9A-4961-B1F0-B0F623B9247C}" srcOrd="0" destOrd="0" presId="urn:microsoft.com/office/officeart/2009/layout/CircleArrowProcess"/>
    <dgm:cxn modelId="{941C5CA0-A470-4A0A-A312-54AC279C51B7}" type="presParOf" srcId="{488F4426-90D7-4A24-A5B0-6C42B6D54D49}" destId="{19002D2B-B1AF-48A6-B340-BFA306F7018A}" srcOrd="3" destOrd="0" presId="urn:microsoft.com/office/officeart/2009/layout/CircleArrowProcess"/>
    <dgm:cxn modelId="{45B4FB21-C0AE-4FA4-A8C1-9CB2FF8F57F5}" type="presParOf" srcId="{488F4426-90D7-4A24-A5B0-6C42B6D54D49}" destId="{286BDD01-E3C2-489B-98E4-1655D8F46BA4}" srcOrd="4" destOrd="0" presId="urn:microsoft.com/office/officeart/2009/layout/CircleArrowProcess"/>
    <dgm:cxn modelId="{44C5A3CE-9C40-4C4D-B169-535ACE364D2B}" type="presParOf" srcId="{286BDD01-E3C2-489B-98E4-1655D8F46BA4}" destId="{5113175B-C74F-4975-8C00-1E4597DB2F84}" srcOrd="0" destOrd="0" presId="urn:microsoft.com/office/officeart/2009/layout/CircleArrowProcess"/>
    <dgm:cxn modelId="{078BE136-8721-4B5F-A7B7-DE3F25E4F810}" type="presParOf" srcId="{488F4426-90D7-4A24-A5B0-6C42B6D54D49}" destId="{7359293F-44EC-4CEE-9C8E-11DF8A8B9C9F}" srcOrd="5" destOrd="0" presId="urn:microsoft.com/office/officeart/2009/layout/CircleArrowProcess"/>
    <dgm:cxn modelId="{D8BF689F-FB48-4E1E-8D59-918F7BF8FAE2}" type="presParOf" srcId="{488F4426-90D7-4A24-A5B0-6C42B6D54D49}" destId="{07C61602-6D57-44D8-88A6-8DFC22666FF5}" srcOrd="6" destOrd="0" presId="urn:microsoft.com/office/officeart/2009/layout/CircleArrowProcess"/>
    <dgm:cxn modelId="{26C583FF-4371-45FD-8943-835285458D5E}" type="presParOf" srcId="{07C61602-6D57-44D8-88A6-8DFC22666FF5}" destId="{6493CC89-669C-43F0-9483-61FEDB1B41C4}" srcOrd="0" destOrd="0" presId="urn:microsoft.com/office/officeart/2009/layout/CircleArrowProcess"/>
    <dgm:cxn modelId="{477D36F1-86B1-4851-86F9-86BF58A5863C}" type="presParOf" srcId="{488F4426-90D7-4A24-A5B0-6C42B6D54D49}" destId="{D91A03EA-B7BB-479D-87CE-C5C1AD367991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43DDD1-F737-4420-AEB3-ECAE39D61FEF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l-GR"/>
        </a:p>
      </dgm:t>
    </dgm:pt>
    <dgm:pt modelId="{B33B856B-4E42-445A-B62C-4EF64DC97627}">
      <dgm:prSet phldrT="[Κείμενο]" custT="1"/>
      <dgm:spPr/>
      <dgm:t>
        <a:bodyPr/>
        <a:lstStyle/>
        <a:p>
          <a:pPr algn="ctr"/>
          <a:r>
            <a:rPr lang="en-US" sz="1700" b="1" dirty="0"/>
            <a:t>Data science:</a:t>
          </a:r>
        </a:p>
        <a:p>
          <a:pPr algn="ctr"/>
          <a:r>
            <a:rPr lang="el-GR" sz="1600" b="0" i="0" dirty="0">
              <a:solidFill>
                <a:srgbClr val="002060"/>
              </a:solidFill>
            </a:rPr>
            <a:t>Αναζήτηση "ευκαιριών" - κατοικιών με προνομιακά χαρακτηριστικά </a:t>
          </a:r>
          <a:r>
            <a:rPr lang="en-US" sz="1600" b="0" i="0" dirty="0">
              <a:solidFill>
                <a:srgbClr val="002060"/>
              </a:solidFill>
            </a:rPr>
            <a:t>&amp;</a:t>
          </a:r>
          <a:r>
            <a:rPr lang="el-GR" sz="1600" b="0" i="0" dirty="0">
              <a:solidFill>
                <a:srgbClr val="002060"/>
              </a:solidFill>
            </a:rPr>
            <a:t> </a:t>
          </a:r>
          <a:r>
            <a:rPr lang="el-GR" sz="1600" b="1" i="1" dirty="0">
              <a:solidFill>
                <a:srgbClr val="002060"/>
              </a:solidFill>
            </a:rPr>
            <a:t>αυτόματη ειδοποίηση</a:t>
          </a:r>
        </a:p>
      </dgm:t>
    </dgm:pt>
    <dgm:pt modelId="{C828B2BF-F46E-4DBB-A6C6-51AEDD8C86EF}" type="parTrans" cxnId="{EDDA3857-890A-4EB2-AD79-50257CCB67BB}">
      <dgm:prSet/>
      <dgm:spPr/>
      <dgm:t>
        <a:bodyPr/>
        <a:lstStyle/>
        <a:p>
          <a:endParaRPr lang="el-GR"/>
        </a:p>
      </dgm:t>
    </dgm:pt>
    <dgm:pt modelId="{7B458307-AF7E-411A-B7CD-7F7801848DC6}" type="sibTrans" cxnId="{EDDA3857-890A-4EB2-AD79-50257CCB67BB}">
      <dgm:prSet/>
      <dgm:spPr/>
      <dgm:t>
        <a:bodyPr/>
        <a:lstStyle/>
        <a:p>
          <a:endParaRPr lang="el-GR"/>
        </a:p>
      </dgm:t>
    </dgm:pt>
    <dgm:pt modelId="{CF1646BB-9440-433A-8F9E-4645AAA97316}">
      <dgm:prSet phldrT="[Κείμενο]" custT="1"/>
      <dgm:spPr/>
      <dgm:t>
        <a:bodyPr/>
        <a:lstStyle/>
        <a:p>
          <a:r>
            <a:rPr lang="el-GR" sz="1600" b="1" i="0" dirty="0"/>
            <a:t>Περισσότερες μεταβλητές </a:t>
          </a:r>
          <a:r>
            <a:rPr lang="el-GR" sz="1600" b="0" i="0" dirty="0"/>
            <a:t>(π.χ. επίπλωση, ενεργειακή κλάση, ανακαίνιση…)</a:t>
          </a:r>
          <a:endParaRPr lang="el-GR" sz="1600" dirty="0"/>
        </a:p>
      </dgm:t>
    </dgm:pt>
    <dgm:pt modelId="{D95772B6-5128-4D40-93CF-5AB9879EEB67}" type="parTrans" cxnId="{DD2893B0-F077-43B8-8E37-A536ADD44405}">
      <dgm:prSet/>
      <dgm:spPr/>
      <dgm:t>
        <a:bodyPr/>
        <a:lstStyle/>
        <a:p>
          <a:endParaRPr lang="el-GR"/>
        </a:p>
      </dgm:t>
    </dgm:pt>
    <dgm:pt modelId="{FFB3510F-735E-4B6A-BB39-AAFC961E282F}" type="sibTrans" cxnId="{DD2893B0-F077-43B8-8E37-A536ADD44405}">
      <dgm:prSet/>
      <dgm:spPr/>
      <dgm:t>
        <a:bodyPr/>
        <a:lstStyle/>
        <a:p>
          <a:endParaRPr lang="el-GR"/>
        </a:p>
      </dgm:t>
    </dgm:pt>
    <dgm:pt modelId="{E78D0466-52F3-4961-BF97-FE1AD552CE47}">
      <dgm:prSet phldrT="[Κείμενο]" custT="1"/>
      <dgm:spPr/>
      <dgm:t>
        <a:bodyPr/>
        <a:lstStyle/>
        <a:p>
          <a:pPr algn="ctr"/>
          <a:r>
            <a:rPr lang="el-GR" sz="1600" b="0" i="0" dirty="0"/>
            <a:t>Δεδομένα </a:t>
          </a:r>
          <a:r>
            <a:rPr lang="el-GR" sz="1600" b="1" i="0" dirty="0"/>
            <a:t>μεγαλύτερου χρονικού διαστήματος </a:t>
          </a:r>
          <a:r>
            <a:rPr lang="el-GR" sz="1600" b="0" i="0" dirty="0"/>
            <a:t>(μελέτη χρονικών φαινομένων)</a:t>
          </a:r>
          <a:endParaRPr lang="el-GR" sz="1600" dirty="0"/>
        </a:p>
      </dgm:t>
    </dgm:pt>
    <dgm:pt modelId="{CDE0F15A-CB29-4AEF-850E-82DCB425B7FF}" type="parTrans" cxnId="{07714A9E-274A-41D8-A39F-4919F303D179}">
      <dgm:prSet/>
      <dgm:spPr/>
      <dgm:t>
        <a:bodyPr/>
        <a:lstStyle/>
        <a:p>
          <a:endParaRPr lang="el-GR"/>
        </a:p>
      </dgm:t>
    </dgm:pt>
    <dgm:pt modelId="{8EA76A25-C23F-4509-B49B-983EEE8FB8E5}" type="sibTrans" cxnId="{07714A9E-274A-41D8-A39F-4919F303D179}">
      <dgm:prSet/>
      <dgm:spPr/>
      <dgm:t>
        <a:bodyPr/>
        <a:lstStyle/>
        <a:p>
          <a:endParaRPr lang="el-GR"/>
        </a:p>
      </dgm:t>
    </dgm:pt>
    <dgm:pt modelId="{914F94A5-EA92-456A-9221-684198CA57E6}">
      <dgm:prSet custT="1"/>
      <dgm:spPr/>
      <dgm:t>
        <a:bodyPr/>
        <a:lstStyle/>
        <a:p>
          <a:pPr algn="ctr"/>
          <a:r>
            <a:rPr lang="el-GR" sz="1600" b="0" i="0" dirty="0"/>
            <a:t>Δεδομένα </a:t>
          </a:r>
          <a:r>
            <a:rPr lang="el-GR" sz="1600" b="1" i="0" dirty="0"/>
            <a:t>περισσότερων ιστοσελίδων </a:t>
          </a:r>
          <a:r>
            <a:rPr lang="el-GR" sz="1600" b="0" i="0" dirty="0"/>
            <a:t>(π.χ. </a:t>
          </a:r>
          <a:r>
            <a:rPr lang="el-GR" sz="1600" b="0" i="0" dirty="0" err="1"/>
            <a:t>spitogatos</a:t>
          </a:r>
          <a:r>
            <a:rPr lang="el-GR" sz="1600" b="0" i="0" dirty="0"/>
            <a:t>)</a:t>
          </a:r>
          <a:endParaRPr lang="el-GR" sz="1600" dirty="0"/>
        </a:p>
      </dgm:t>
    </dgm:pt>
    <dgm:pt modelId="{72D7EE23-E682-4BFF-946B-C63DA917E6FA}" type="parTrans" cxnId="{8BE753A4-53B6-49D9-98C1-852DCFE4F562}">
      <dgm:prSet/>
      <dgm:spPr/>
      <dgm:t>
        <a:bodyPr/>
        <a:lstStyle/>
        <a:p>
          <a:endParaRPr lang="el-GR"/>
        </a:p>
      </dgm:t>
    </dgm:pt>
    <dgm:pt modelId="{CBDF87DF-78AF-4CFF-B0FC-748FB7E4AB63}" type="sibTrans" cxnId="{8BE753A4-53B6-49D9-98C1-852DCFE4F562}">
      <dgm:prSet/>
      <dgm:spPr/>
      <dgm:t>
        <a:bodyPr/>
        <a:lstStyle/>
        <a:p>
          <a:endParaRPr lang="el-GR"/>
        </a:p>
      </dgm:t>
    </dgm:pt>
    <dgm:pt modelId="{1F598DD7-3CD0-4B3B-9D72-259DD2835DF8}" type="pres">
      <dgm:prSet presAssocID="{B043DDD1-F737-4420-AEB3-ECAE39D61FEF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39A24295-8C2F-4416-8812-BC2255076E29}" type="pres">
      <dgm:prSet presAssocID="{B33B856B-4E42-445A-B62C-4EF64DC97627}" presName="composite" presStyleCnt="0"/>
      <dgm:spPr/>
    </dgm:pt>
    <dgm:pt modelId="{8ABA01BB-681C-4B2B-B28A-83090B7A0B19}" type="pres">
      <dgm:prSet presAssocID="{B33B856B-4E42-445A-B62C-4EF64DC97627}" presName="LShape" presStyleLbl="alignNode1" presStyleIdx="0" presStyleCnt="7"/>
      <dgm:spPr/>
    </dgm:pt>
    <dgm:pt modelId="{D1539573-B5BA-4EF5-A1AD-32C6C92D6994}" type="pres">
      <dgm:prSet presAssocID="{B33B856B-4E42-445A-B62C-4EF64DC9762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1FDBBD3-21E7-47EA-AB7F-3F6182A879B8}" type="pres">
      <dgm:prSet presAssocID="{B33B856B-4E42-445A-B62C-4EF64DC97627}" presName="Triangle" presStyleLbl="alignNode1" presStyleIdx="1" presStyleCnt="7"/>
      <dgm:spPr/>
    </dgm:pt>
    <dgm:pt modelId="{1A55258B-7C3E-45B4-B4AC-FEF8D04DBD3E}" type="pres">
      <dgm:prSet presAssocID="{7B458307-AF7E-411A-B7CD-7F7801848DC6}" presName="sibTrans" presStyleCnt="0"/>
      <dgm:spPr/>
    </dgm:pt>
    <dgm:pt modelId="{36F1DB07-E325-4F99-86AA-70ED3F555BA8}" type="pres">
      <dgm:prSet presAssocID="{7B458307-AF7E-411A-B7CD-7F7801848DC6}" presName="space" presStyleCnt="0"/>
      <dgm:spPr/>
    </dgm:pt>
    <dgm:pt modelId="{CA0A875C-F1F7-4A22-92E1-1A0CF1A889F5}" type="pres">
      <dgm:prSet presAssocID="{CF1646BB-9440-433A-8F9E-4645AAA97316}" presName="composite" presStyleCnt="0"/>
      <dgm:spPr/>
    </dgm:pt>
    <dgm:pt modelId="{2C9DF057-EF21-4123-87B3-BDC60EE67881}" type="pres">
      <dgm:prSet presAssocID="{CF1646BB-9440-433A-8F9E-4645AAA97316}" presName="LShape" presStyleLbl="alignNode1" presStyleIdx="2" presStyleCnt="7"/>
      <dgm:spPr/>
    </dgm:pt>
    <dgm:pt modelId="{3294125A-0927-4406-9AFE-061122BFC7AC}" type="pres">
      <dgm:prSet presAssocID="{CF1646BB-9440-433A-8F9E-4645AAA9731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72FACF4-259B-4A9A-BC6B-AB70E41E4F68}" type="pres">
      <dgm:prSet presAssocID="{CF1646BB-9440-433A-8F9E-4645AAA97316}" presName="Triangle" presStyleLbl="alignNode1" presStyleIdx="3" presStyleCnt="7"/>
      <dgm:spPr/>
    </dgm:pt>
    <dgm:pt modelId="{844B430E-F13F-42CC-B72C-12973E067976}" type="pres">
      <dgm:prSet presAssocID="{FFB3510F-735E-4B6A-BB39-AAFC961E282F}" presName="sibTrans" presStyleCnt="0"/>
      <dgm:spPr/>
    </dgm:pt>
    <dgm:pt modelId="{F5D77621-3BF3-49F6-ADE6-75AD477BF21F}" type="pres">
      <dgm:prSet presAssocID="{FFB3510F-735E-4B6A-BB39-AAFC961E282F}" presName="space" presStyleCnt="0"/>
      <dgm:spPr/>
    </dgm:pt>
    <dgm:pt modelId="{C83ABCD2-F3EF-44F5-BDBA-5F64B9E6971A}" type="pres">
      <dgm:prSet presAssocID="{E78D0466-52F3-4961-BF97-FE1AD552CE47}" presName="composite" presStyleCnt="0"/>
      <dgm:spPr/>
    </dgm:pt>
    <dgm:pt modelId="{29A17F1B-CABC-470A-8764-F225C710372D}" type="pres">
      <dgm:prSet presAssocID="{E78D0466-52F3-4961-BF97-FE1AD552CE47}" presName="LShape" presStyleLbl="alignNode1" presStyleIdx="4" presStyleCnt="7"/>
      <dgm:spPr/>
    </dgm:pt>
    <dgm:pt modelId="{CD5D86B8-6310-4E94-BC46-A1395BA5652A}" type="pres">
      <dgm:prSet presAssocID="{E78D0466-52F3-4961-BF97-FE1AD552CE47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23AA204-FB4B-4BF4-BA04-27AAD68CAD2F}" type="pres">
      <dgm:prSet presAssocID="{E78D0466-52F3-4961-BF97-FE1AD552CE47}" presName="Triangle" presStyleLbl="alignNode1" presStyleIdx="5" presStyleCnt="7"/>
      <dgm:spPr/>
    </dgm:pt>
    <dgm:pt modelId="{44C6F371-F4B0-47D3-A0A5-29B8FE51FB13}" type="pres">
      <dgm:prSet presAssocID="{8EA76A25-C23F-4509-B49B-983EEE8FB8E5}" presName="sibTrans" presStyleCnt="0"/>
      <dgm:spPr/>
    </dgm:pt>
    <dgm:pt modelId="{DFB16374-2460-4354-BD0D-920CA040AD80}" type="pres">
      <dgm:prSet presAssocID="{8EA76A25-C23F-4509-B49B-983EEE8FB8E5}" presName="space" presStyleCnt="0"/>
      <dgm:spPr/>
    </dgm:pt>
    <dgm:pt modelId="{325CF826-6E5F-40EA-9FFF-2EC447FE8FA2}" type="pres">
      <dgm:prSet presAssocID="{914F94A5-EA92-456A-9221-684198CA57E6}" presName="composite" presStyleCnt="0"/>
      <dgm:spPr/>
    </dgm:pt>
    <dgm:pt modelId="{3C3ABDD9-ACDE-455B-8674-3412E97337C9}" type="pres">
      <dgm:prSet presAssocID="{914F94A5-EA92-456A-9221-684198CA57E6}" presName="LShape" presStyleLbl="alignNode1" presStyleIdx="6" presStyleCnt="7"/>
      <dgm:spPr/>
    </dgm:pt>
    <dgm:pt modelId="{80442988-4366-47C8-BB1C-998C5B8A5F94}" type="pres">
      <dgm:prSet presAssocID="{914F94A5-EA92-456A-9221-684198CA57E6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247A64-38A2-4D2D-AB60-931AD0AA9580}" type="presOf" srcId="{B33B856B-4E42-445A-B62C-4EF64DC97627}" destId="{D1539573-B5BA-4EF5-A1AD-32C6C92D6994}" srcOrd="0" destOrd="0" presId="urn:microsoft.com/office/officeart/2009/3/layout/StepUpProcess"/>
    <dgm:cxn modelId="{E38FE473-A5CA-4FA6-AFFB-B2B1139E435A}" type="presOf" srcId="{E78D0466-52F3-4961-BF97-FE1AD552CE47}" destId="{CD5D86B8-6310-4E94-BC46-A1395BA5652A}" srcOrd="0" destOrd="0" presId="urn:microsoft.com/office/officeart/2009/3/layout/StepUpProcess"/>
    <dgm:cxn modelId="{EDDA3857-890A-4EB2-AD79-50257CCB67BB}" srcId="{B043DDD1-F737-4420-AEB3-ECAE39D61FEF}" destId="{B33B856B-4E42-445A-B62C-4EF64DC97627}" srcOrd="0" destOrd="0" parTransId="{C828B2BF-F46E-4DBB-A6C6-51AEDD8C86EF}" sibTransId="{7B458307-AF7E-411A-B7CD-7F7801848DC6}"/>
    <dgm:cxn modelId="{AEB7CF77-6A80-4F73-9B57-2DFDCDD1692E}" type="presOf" srcId="{914F94A5-EA92-456A-9221-684198CA57E6}" destId="{80442988-4366-47C8-BB1C-998C5B8A5F94}" srcOrd="0" destOrd="0" presId="urn:microsoft.com/office/officeart/2009/3/layout/StepUpProcess"/>
    <dgm:cxn modelId="{07714A9E-274A-41D8-A39F-4919F303D179}" srcId="{B043DDD1-F737-4420-AEB3-ECAE39D61FEF}" destId="{E78D0466-52F3-4961-BF97-FE1AD552CE47}" srcOrd="2" destOrd="0" parTransId="{CDE0F15A-CB29-4AEF-850E-82DCB425B7FF}" sibTransId="{8EA76A25-C23F-4509-B49B-983EEE8FB8E5}"/>
    <dgm:cxn modelId="{8BE753A4-53B6-49D9-98C1-852DCFE4F562}" srcId="{B043DDD1-F737-4420-AEB3-ECAE39D61FEF}" destId="{914F94A5-EA92-456A-9221-684198CA57E6}" srcOrd="3" destOrd="0" parTransId="{72D7EE23-E682-4BFF-946B-C63DA917E6FA}" sibTransId="{CBDF87DF-78AF-4CFF-B0FC-748FB7E4AB63}"/>
    <dgm:cxn modelId="{DD2893B0-F077-43B8-8E37-A536ADD44405}" srcId="{B043DDD1-F737-4420-AEB3-ECAE39D61FEF}" destId="{CF1646BB-9440-433A-8F9E-4645AAA97316}" srcOrd="1" destOrd="0" parTransId="{D95772B6-5128-4D40-93CF-5AB9879EEB67}" sibTransId="{FFB3510F-735E-4B6A-BB39-AAFC961E282F}"/>
    <dgm:cxn modelId="{D940A2BD-E757-4EC3-AA6A-3193C6AB38CD}" type="presOf" srcId="{CF1646BB-9440-433A-8F9E-4645AAA97316}" destId="{3294125A-0927-4406-9AFE-061122BFC7AC}" srcOrd="0" destOrd="0" presId="urn:microsoft.com/office/officeart/2009/3/layout/StepUpProcess"/>
    <dgm:cxn modelId="{411BB8F9-7181-41DE-8627-5A34375D9C8F}" type="presOf" srcId="{B043DDD1-F737-4420-AEB3-ECAE39D61FEF}" destId="{1F598DD7-3CD0-4B3B-9D72-259DD2835DF8}" srcOrd="0" destOrd="0" presId="urn:microsoft.com/office/officeart/2009/3/layout/StepUpProcess"/>
    <dgm:cxn modelId="{2517DAF8-C80C-4E52-9056-5332DA969570}" type="presParOf" srcId="{1F598DD7-3CD0-4B3B-9D72-259DD2835DF8}" destId="{39A24295-8C2F-4416-8812-BC2255076E29}" srcOrd="0" destOrd="0" presId="urn:microsoft.com/office/officeart/2009/3/layout/StepUpProcess"/>
    <dgm:cxn modelId="{D5B489C0-27F3-4534-A64A-D2E71A09DD52}" type="presParOf" srcId="{39A24295-8C2F-4416-8812-BC2255076E29}" destId="{8ABA01BB-681C-4B2B-B28A-83090B7A0B19}" srcOrd="0" destOrd="0" presId="urn:microsoft.com/office/officeart/2009/3/layout/StepUpProcess"/>
    <dgm:cxn modelId="{5832ACEC-99BC-477C-9C3F-E57A11B577B3}" type="presParOf" srcId="{39A24295-8C2F-4416-8812-BC2255076E29}" destId="{D1539573-B5BA-4EF5-A1AD-32C6C92D6994}" srcOrd="1" destOrd="0" presId="urn:microsoft.com/office/officeart/2009/3/layout/StepUpProcess"/>
    <dgm:cxn modelId="{B5C9B0B7-667D-430B-934A-EA302AA5CAD1}" type="presParOf" srcId="{39A24295-8C2F-4416-8812-BC2255076E29}" destId="{31FDBBD3-21E7-47EA-AB7F-3F6182A879B8}" srcOrd="2" destOrd="0" presId="urn:microsoft.com/office/officeart/2009/3/layout/StepUpProcess"/>
    <dgm:cxn modelId="{2FBEAA9F-DA18-4EC6-A270-439524FE2E1A}" type="presParOf" srcId="{1F598DD7-3CD0-4B3B-9D72-259DD2835DF8}" destId="{1A55258B-7C3E-45B4-B4AC-FEF8D04DBD3E}" srcOrd="1" destOrd="0" presId="urn:microsoft.com/office/officeart/2009/3/layout/StepUpProcess"/>
    <dgm:cxn modelId="{2EA81F9A-BA08-40FE-A1FE-FD8FE7EE59AB}" type="presParOf" srcId="{1A55258B-7C3E-45B4-B4AC-FEF8D04DBD3E}" destId="{36F1DB07-E325-4F99-86AA-70ED3F555BA8}" srcOrd="0" destOrd="0" presId="urn:microsoft.com/office/officeart/2009/3/layout/StepUpProcess"/>
    <dgm:cxn modelId="{76AF074C-19A1-4B40-BA9F-5F8426DDA203}" type="presParOf" srcId="{1F598DD7-3CD0-4B3B-9D72-259DD2835DF8}" destId="{CA0A875C-F1F7-4A22-92E1-1A0CF1A889F5}" srcOrd="2" destOrd="0" presId="urn:microsoft.com/office/officeart/2009/3/layout/StepUpProcess"/>
    <dgm:cxn modelId="{9CF91209-47CD-4682-A90D-547CBB5CC3F8}" type="presParOf" srcId="{CA0A875C-F1F7-4A22-92E1-1A0CF1A889F5}" destId="{2C9DF057-EF21-4123-87B3-BDC60EE67881}" srcOrd="0" destOrd="0" presId="urn:microsoft.com/office/officeart/2009/3/layout/StepUpProcess"/>
    <dgm:cxn modelId="{ED137F81-38E2-491F-8744-8FA80CFC5DA0}" type="presParOf" srcId="{CA0A875C-F1F7-4A22-92E1-1A0CF1A889F5}" destId="{3294125A-0927-4406-9AFE-061122BFC7AC}" srcOrd="1" destOrd="0" presId="urn:microsoft.com/office/officeart/2009/3/layout/StepUpProcess"/>
    <dgm:cxn modelId="{A5FC438E-9181-44D4-B37B-582198AEA0F7}" type="presParOf" srcId="{CA0A875C-F1F7-4A22-92E1-1A0CF1A889F5}" destId="{B72FACF4-259B-4A9A-BC6B-AB70E41E4F68}" srcOrd="2" destOrd="0" presId="urn:microsoft.com/office/officeart/2009/3/layout/StepUpProcess"/>
    <dgm:cxn modelId="{36F787EE-67D2-4CFE-B9F5-E43268FF5622}" type="presParOf" srcId="{1F598DD7-3CD0-4B3B-9D72-259DD2835DF8}" destId="{844B430E-F13F-42CC-B72C-12973E067976}" srcOrd="3" destOrd="0" presId="urn:microsoft.com/office/officeart/2009/3/layout/StepUpProcess"/>
    <dgm:cxn modelId="{88737E30-2B38-4082-9D57-F4BA41A1C705}" type="presParOf" srcId="{844B430E-F13F-42CC-B72C-12973E067976}" destId="{F5D77621-3BF3-49F6-ADE6-75AD477BF21F}" srcOrd="0" destOrd="0" presId="urn:microsoft.com/office/officeart/2009/3/layout/StepUpProcess"/>
    <dgm:cxn modelId="{23AE1225-EE59-4647-A5A6-5E9849234388}" type="presParOf" srcId="{1F598DD7-3CD0-4B3B-9D72-259DD2835DF8}" destId="{C83ABCD2-F3EF-44F5-BDBA-5F64B9E6971A}" srcOrd="4" destOrd="0" presId="urn:microsoft.com/office/officeart/2009/3/layout/StepUpProcess"/>
    <dgm:cxn modelId="{F5FE0235-F373-4713-9173-4013F7A27045}" type="presParOf" srcId="{C83ABCD2-F3EF-44F5-BDBA-5F64B9E6971A}" destId="{29A17F1B-CABC-470A-8764-F225C710372D}" srcOrd="0" destOrd="0" presId="urn:microsoft.com/office/officeart/2009/3/layout/StepUpProcess"/>
    <dgm:cxn modelId="{8E39295B-58F4-4F33-B0AF-C35E338787D0}" type="presParOf" srcId="{C83ABCD2-F3EF-44F5-BDBA-5F64B9E6971A}" destId="{CD5D86B8-6310-4E94-BC46-A1395BA5652A}" srcOrd="1" destOrd="0" presId="urn:microsoft.com/office/officeart/2009/3/layout/StepUpProcess"/>
    <dgm:cxn modelId="{120C7AC6-62FA-4AE2-A5BA-872BCFBE79D5}" type="presParOf" srcId="{C83ABCD2-F3EF-44F5-BDBA-5F64B9E6971A}" destId="{823AA204-FB4B-4BF4-BA04-27AAD68CAD2F}" srcOrd="2" destOrd="0" presId="urn:microsoft.com/office/officeart/2009/3/layout/StepUpProcess"/>
    <dgm:cxn modelId="{0E58B4EF-F1DA-4325-B5F1-52020723B726}" type="presParOf" srcId="{1F598DD7-3CD0-4B3B-9D72-259DD2835DF8}" destId="{44C6F371-F4B0-47D3-A0A5-29B8FE51FB13}" srcOrd="5" destOrd="0" presId="urn:microsoft.com/office/officeart/2009/3/layout/StepUpProcess"/>
    <dgm:cxn modelId="{2A168B3E-5482-40C1-BD2C-12272B27AC64}" type="presParOf" srcId="{44C6F371-F4B0-47D3-A0A5-29B8FE51FB13}" destId="{DFB16374-2460-4354-BD0D-920CA040AD80}" srcOrd="0" destOrd="0" presId="urn:microsoft.com/office/officeart/2009/3/layout/StepUpProcess"/>
    <dgm:cxn modelId="{7FF9BF32-1D0A-4832-9CD2-E09A75116B6D}" type="presParOf" srcId="{1F598DD7-3CD0-4B3B-9D72-259DD2835DF8}" destId="{325CF826-6E5F-40EA-9FFF-2EC447FE8FA2}" srcOrd="6" destOrd="0" presId="urn:microsoft.com/office/officeart/2009/3/layout/StepUpProcess"/>
    <dgm:cxn modelId="{8492E482-E0AB-4283-9E3D-F0706C51DC50}" type="presParOf" srcId="{325CF826-6E5F-40EA-9FFF-2EC447FE8FA2}" destId="{3C3ABDD9-ACDE-455B-8674-3412E97337C9}" srcOrd="0" destOrd="0" presId="urn:microsoft.com/office/officeart/2009/3/layout/StepUpProcess"/>
    <dgm:cxn modelId="{B3806232-1620-4460-BBAE-8233CB83FD8C}" type="presParOf" srcId="{325CF826-6E5F-40EA-9FFF-2EC447FE8FA2}" destId="{80442988-4366-47C8-BB1C-998C5B8A5F9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C8D6EF-5F07-4DA5-AB4C-056DBA2CCBB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l-GR"/>
        </a:p>
      </dgm:t>
    </dgm:pt>
    <dgm:pt modelId="{BAF80807-42E3-4EF5-9A4E-ECC48388FDD4}">
      <dgm:prSet phldrT="[Κείμενο]" custT="1"/>
      <dgm:spPr/>
      <dgm:t>
        <a:bodyPr/>
        <a:lstStyle/>
        <a:p>
          <a:r>
            <a:rPr lang="el-GR" sz="2000" b="1" dirty="0"/>
            <a:t>Την περιοχή: </a:t>
          </a:r>
          <a:r>
            <a:rPr lang="el-GR" sz="2000" dirty="0"/>
            <a:t>Τα Βόρεια και Νότια προάστια εμφανίζουν μεγαλύτερες τιμές/τ.μ.</a:t>
          </a:r>
        </a:p>
      </dgm:t>
    </dgm:pt>
    <dgm:pt modelId="{7B695D5A-7039-4058-B284-9E0E2CDAC2C4}" type="parTrans" cxnId="{DC2A42EA-B78B-4DB8-A707-B5B1A41C5358}">
      <dgm:prSet/>
      <dgm:spPr/>
      <dgm:t>
        <a:bodyPr/>
        <a:lstStyle/>
        <a:p>
          <a:endParaRPr lang="el-GR" sz="1600"/>
        </a:p>
      </dgm:t>
    </dgm:pt>
    <dgm:pt modelId="{AD1436CC-E0E6-46A7-8C10-9A4778C054A3}" type="sibTrans" cxnId="{DC2A42EA-B78B-4DB8-A707-B5B1A41C5358}">
      <dgm:prSet/>
      <dgm:spPr/>
      <dgm:t>
        <a:bodyPr/>
        <a:lstStyle/>
        <a:p>
          <a:endParaRPr lang="el-GR" sz="1600"/>
        </a:p>
      </dgm:t>
    </dgm:pt>
    <dgm:pt modelId="{61CDE8D4-E57E-4BA1-A58B-08F755E7BA7E}">
      <dgm:prSet phldrT="[Κείμενο]" custT="1"/>
      <dgm:spPr/>
      <dgm:t>
        <a:bodyPr/>
        <a:lstStyle/>
        <a:p>
          <a:r>
            <a:rPr lang="el-GR" sz="2000" b="1" dirty="0"/>
            <a:t>Τον όροφο: </a:t>
          </a:r>
          <a:r>
            <a:rPr lang="el-GR" sz="2000" dirty="0"/>
            <a:t>Όσο πιο χαμηλά ή ψηλά είναι το οίκημα, τόσο μεγαλύτερη η τιμή/τ.μ.</a:t>
          </a:r>
        </a:p>
      </dgm:t>
    </dgm:pt>
    <dgm:pt modelId="{E83A0343-5DF9-4B5E-87D3-CFC04545DDE9}" type="parTrans" cxnId="{06F6DA46-1F20-4B8A-A1ED-08C09770FA87}">
      <dgm:prSet/>
      <dgm:spPr/>
      <dgm:t>
        <a:bodyPr/>
        <a:lstStyle/>
        <a:p>
          <a:endParaRPr lang="el-GR" sz="1600"/>
        </a:p>
      </dgm:t>
    </dgm:pt>
    <dgm:pt modelId="{30D0EC66-891A-4124-9A4B-6D3688C0B022}" type="sibTrans" cxnId="{06F6DA46-1F20-4B8A-A1ED-08C09770FA87}">
      <dgm:prSet/>
      <dgm:spPr/>
      <dgm:t>
        <a:bodyPr/>
        <a:lstStyle/>
        <a:p>
          <a:endParaRPr lang="el-GR" sz="1600"/>
        </a:p>
      </dgm:t>
    </dgm:pt>
    <dgm:pt modelId="{9721BBE7-F130-4DCE-89E9-36FA3D81F913}">
      <dgm:prSet phldrT="[Κείμενο]" custT="1"/>
      <dgm:spPr/>
      <dgm:t>
        <a:bodyPr/>
        <a:lstStyle/>
        <a:p>
          <a:r>
            <a:rPr lang="el-GR" sz="2000" b="1" dirty="0"/>
            <a:t>Το έτος κατασκευής: </a:t>
          </a:r>
          <a:r>
            <a:rPr lang="el-GR" sz="2000" dirty="0"/>
            <a:t>Τα παλαιά </a:t>
          </a:r>
          <a:r>
            <a:rPr lang="el-GR" sz="1800" dirty="0"/>
            <a:t>σπίτια ανακαινίζονται και η </a:t>
          </a:r>
          <a:r>
            <a:rPr lang="el-GR" sz="2000" dirty="0"/>
            <a:t>τιμή/τ.μ. ανεβαίνει.</a:t>
          </a:r>
        </a:p>
      </dgm:t>
    </dgm:pt>
    <dgm:pt modelId="{FDFE85C6-D922-4774-B5F5-F9D2DE2EB9C9}" type="parTrans" cxnId="{1B068A80-5BA9-47A4-BDB2-AA24F7AFE495}">
      <dgm:prSet/>
      <dgm:spPr/>
      <dgm:t>
        <a:bodyPr/>
        <a:lstStyle/>
        <a:p>
          <a:endParaRPr lang="el-GR" sz="1600"/>
        </a:p>
      </dgm:t>
    </dgm:pt>
    <dgm:pt modelId="{06DED404-AA1A-4D60-9EF5-662D74DED645}" type="sibTrans" cxnId="{1B068A80-5BA9-47A4-BDB2-AA24F7AFE495}">
      <dgm:prSet/>
      <dgm:spPr/>
      <dgm:t>
        <a:bodyPr/>
        <a:lstStyle/>
        <a:p>
          <a:endParaRPr lang="el-GR" sz="1600"/>
        </a:p>
      </dgm:t>
    </dgm:pt>
    <dgm:pt modelId="{A0908823-5D41-49E8-A817-3BA7D41AD7DD}">
      <dgm:prSet phldrT="[Κείμενο]" custT="1"/>
      <dgm:spPr/>
      <dgm:t>
        <a:bodyPr/>
        <a:lstStyle/>
        <a:p>
          <a:r>
            <a:rPr lang="el-GR" sz="2000" b="1" dirty="0"/>
            <a:t>Τη ζήτηση:</a:t>
          </a:r>
          <a:r>
            <a:rPr lang="el-GR" sz="2000" dirty="0"/>
            <a:t> Οι </a:t>
          </a:r>
          <a:r>
            <a:rPr lang="el-GR" sz="2000" dirty="0" err="1"/>
            <a:t>μονόχωρες</a:t>
          </a:r>
          <a:r>
            <a:rPr lang="el-GR" sz="2000" dirty="0"/>
            <a:t> και </a:t>
          </a:r>
          <a:r>
            <a:rPr lang="el-GR" sz="2000" dirty="0" err="1"/>
            <a:t>δίχωρες</a:t>
          </a:r>
          <a:r>
            <a:rPr lang="el-GR" sz="2000" dirty="0"/>
            <a:t> γκαρσονιέρες έχουν αυξημένη τιμή/τ.μ.</a:t>
          </a:r>
        </a:p>
      </dgm:t>
    </dgm:pt>
    <dgm:pt modelId="{FCE787CA-B41F-4EFB-91DD-4B01CA8E5AEB}" type="parTrans" cxnId="{7B370DF5-8208-482B-A22B-8E4335CC63E0}">
      <dgm:prSet/>
      <dgm:spPr/>
      <dgm:t>
        <a:bodyPr/>
        <a:lstStyle/>
        <a:p>
          <a:endParaRPr lang="el-GR"/>
        </a:p>
      </dgm:t>
    </dgm:pt>
    <dgm:pt modelId="{320BB897-3122-412F-8B21-B3520D9E307C}" type="sibTrans" cxnId="{7B370DF5-8208-482B-A22B-8E4335CC63E0}">
      <dgm:prSet/>
      <dgm:spPr/>
      <dgm:t>
        <a:bodyPr/>
        <a:lstStyle/>
        <a:p>
          <a:endParaRPr lang="el-GR"/>
        </a:p>
      </dgm:t>
    </dgm:pt>
    <dgm:pt modelId="{ED3DC6C7-7B8E-41D2-BF5E-E3378538DEA2}" type="pres">
      <dgm:prSet presAssocID="{CBC8D6EF-5F07-4DA5-AB4C-056DBA2CCBB6}" presName="Name0" presStyleCnt="0">
        <dgm:presLayoutVars>
          <dgm:chMax val="7"/>
          <dgm:chPref val="7"/>
          <dgm:dir/>
        </dgm:presLayoutVars>
      </dgm:prSet>
      <dgm:spPr/>
    </dgm:pt>
    <dgm:pt modelId="{4DDB2831-9BF0-498F-9A85-C8F10B29942F}" type="pres">
      <dgm:prSet presAssocID="{CBC8D6EF-5F07-4DA5-AB4C-056DBA2CCBB6}" presName="Name1" presStyleCnt="0"/>
      <dgm:spPr/>
    </dgm:pt>
    <dgm:pt modelId="{932407EA-CEAC-4073-BA53-00C62267E528}" type="pres">
      <dgm:prSet presAssocID="{CBC8D6EF-5F07-4DA5-AB4C-056DBA2CCBB6}" presName="cycle" presStyleCnt="0"/>
      <dgm:spPr/>
    </dgm:pt>
    <dgm:pt modelId="{E13F3185-52EF-47CB-BAC2-44DD767C4419}" type="pres">
      <dgm:prSet presAssocID="{CBC8D6EF-5F07-4DA5-AB4C-056DBA2CCBB6}" presName="srcNode" presStyleLbl="node1" presStyleIdx="0" presStyleCnt="4"/>
      <dgm:spPr/>
    </dgm:pt>
    <dgm:pt modelId="{1894864C-1741-491D-8ED2-C6BBE08297D5}" type="pres">
      <dgm:prSet presAssocID="{CBC8D6EF-5F07-4DA5-AB4C-056DBA2CCBB6}" presName="conn" presStyleLbl="parChTrans1D2" presStyleIdx="0" presStyleCnt="1"/>
      <dgm:spPr/>
    </dgm:pt>
    <dgm:pt modelId="{EC52B3ED-C2FA-48D0-8E02-98E2AE7339A0}" type="pres">
      <dgm:prSet presAssocID="{CBC8D6EF-5F07-4DA5-AB4C-056DBA2CCBB6}" presName="extraNode" presStyleLbl="node1" presStyleIdx="0" presStyleCnt="4"/>
      <dgm:spPr/>
    </dgm:pt>
    <dgm:pt modelId="{0D1C483B-A90B-43E1-8BC0-B3AB46F23A18}" type="pres">
      <dgm:prSet presAssocID="{CBC8D6EF-5F07-4DA5-AB4C-056DBA2CCBB6}" presName="dstNode" presStyleLbl="node1" presStyleIdx="0" presStyleCnt="4"/>
      <dgm:spPr/>
    </dgm:pt>
    <dgm:pt modelId="{545B4248-1331-4EF8-9F58-8D29190B2277}" type="pres">
      <dgm:prSet presAssocID="{BAF80807-42E3-4EF5-9A4E-ECC48388FDD4}" presName="text_1" presStyleLbl="node1" presStyleIdx="0" presStyleCnt="4">
        <dgm:presLayoutVars>
          <dgm:bulletEnabled val="1"/>
        </dgm:presLayoutVars>
      </dgm:prSet>
      <dgm:spPr/>
    </dgm:pt>
    <dgm:pt modelId="{59C286C8-80B9-4E60-BE33-4769EBAFDFCF}" type="pres">
      <dgm:prSet presAssocID="{BAF80807-42E3-4EF5-9A4E-ECC48388FDD4}" presName="accent_1" presStyleCnt="0"/>
      <dgm:spPr/>
    </dgm:pt>
    <dgm:pt modelId="{602CE78B-5FB9-4103-A3C1-2B9FB841EC79}" type="pres">
      <dgm:prSet presAssocID="{BAF80807-42E3-4EF5-9A4E-ECC48388FDD4}" presName="accentRepeatNode" presStyleLbl="solidFgAcc1" presStyleIdx="0" presStyleCnt="4"/>
      <dgm:spPr/>
    </dgm:pt>
    <dgm:pt modelId="{32C2613A-F88E-4A70-853A-684B954FA585}" type="pres">
      <dgm:prSet presAssocID="{61CDE8D4-E57E-4BA1-A58B-08F755E7BA7E}" presName="text_2" presStyleLbl="node1" presStyleIdx="1" presStyleCnt="4">
        <dgm:presLayoutVars>
          <dgm:bulletEnabled val="1"/>
        </dgm:presLayoutVars>
      </dgm:prSet>
      <dgm:spPr/>
    </dgm:pt>
    <dgm:pt modelId="{FB917EF6-359E-4B2A-AFA7-53801250BCC5}" type="pres">
      <dgm:prSet presAssocID="{61CDE8D4-E57E-4BA1-A58B-08F755E7BA7E}" presName="accent_2" presStyleCnt="0"/>
      <dgm:spPr/>
    </dgm:pt>
    <dgm:pt modelId="{EF8441CD-71F4-4BD5-90E7-F039FBEACC3B}" type="pres">
      <dgm:prSet presAssocID="{61CDE8D4-E57E-4BA1-A58B-08F755E7BA7E}" presName="accentRepeatNode" presStyleLbl="solidFgAcc1" presStyleIdx="1" presStyleCnt="4"/>
      <dgm:spPr/>
    </dgm:pt>
    <dgm:pt modelId="{91796737-6381-4EEB-BEE6-8ABBD87B04A1}" type="pres">
      <dgm:prSet presAssocID="{9721BBE7-F130-4DCE-89E9-36FA3D81F913}" presName="text_3" presStyleLbl="node1" presStyleIdx="2" presStyleCnt="4">
        <dgm:presLayoutVars>
          <dgm:bulletEnabled val="1"/>
        </dgm:presLayoutVars>
      </dgm:prSet>
      <dgm:spPr/>
    </dgm:pt>
    <dgm:pt modelId="{58A1AF35-3022-429E-A522-00C0342AE76F}" type="pres">
      <dgm:prSet presAssocID="{9721BBE7-F130-4DCE-89E9-36FA3D81F913}" presName="accent_3" presStyleCnt="0"/>
      <dgm:spPr/>
    </dgm:pt>
    <dgm:pt modelId="{8BBC85F6-A4C9-4116-AE10-81162D6A2FF1}" type="pres">
      <dgm:prSet presAssocID="{9721BBE7-F130-4DCE-89E9-36FA3D81F913}" presName="accentRepeatNode" presStyleLbl="solidFgAcc1" presStyleIdx="2" presStyleCnt="4"/>
      <dgm:spPr/>
    </dgm:pt>
    <dgm:pt modelId="{DF1214E1-44AD-414F-9DBE-7BD893F52B9D}" type="pres">
      <dgm:prSet presAssocID="{A0908823-5D41-49E8-A817-3BA7D41AD7DD}" presName="text_4" presStyleLbl="node1" presStyleIdx="3" presStyleCnt="4">
        <dgm:presLayoutVars>
          <dgm:bulletEnabled val="1"/>
        </dgm:presLayoutVars>
      </dgm:prSet>
      <dgm:spPr/>
    </dgm:pt>
    <dgm:pt modelId="{2E5CD7B8-5B13-4A80-B4AA-A8ED20AC9A5F}" type="pres">
      <dgm:prSet presAssocID="{A0908823-5D41-49E8-A817-3BA7D41AD7DD}" presName="accent_4" presStyleCnt="0"/>
      <dgm:spPr/>
    </dgm:pt>
    <dgm:pt modelId="{799AC895-B62C-4946-B337-AA8EE117A67A}" type="pres">
      <dgm:prSet presAssocID="{A0908823-5D41-49E8-A817-3BA7D41AD7DD}" presName="accentRepeatNode" presStyleLbl="solidFgAcc1" presStyleIdx="3" presStyleCnt="4"/>
      <dgm:spPr/>
    </dgm:pt>
  </dgm:ptLst>
  <dgm:cxnLst>
    <dgm:cxn modelId="{C6C98518-F0A8-4125-A052-384B932A0BE1}" type="presOf" srcId="{BAF80807-42E3-4EF5-9A4E-ECC48388FDD4}" destId="{545B4248-1331-4EF8-9F58-8D29190B2277}" srcOrd="0" destOrd="0" presId="urn:microsoft.com/office/officeart/2008/layout/VerticalCurvedList"/>
    <dgm:cxn modelId="{06F6DA46-1F20-4B8A-A1ED-08C09770FA87}" srcId="{CBC8D6EF-5F07-4DA5-AB4C-056DBA2CCBB6}" destId="{61CDE8D4-E57E-4BA1-A58B-08F755E7BA7E}" srcOrd="1" destOrd="0" parTransId="{E83A0343-5DF9-4B5E-87D3-CFC04545DDE9}" sibTransId="{30D0EC66-891A-4124-9A4B-6D3688C0B022}"/>
    <dgm:cxn modelId="{3CB9F166-298A-4C36-BC70-E11E2FC3157C}" type="presOf" srcId="{61CDE8D4-E57E-4BA1-A58B-08F755E7BA7E}" destId="{32C2613A-F88E-4A70-853A-684B954FA585}" srcOrd="0" destOrd="0" presId="urn:microsoft.com/office/officeart/2008/layout/VerticalCurvedList"/>
    <dgm:cxn modelId="{5E5F0F6F-AB1A-4731-BB43-59A6B57D8342}" type="presOf" srcId="{CBC8D6EF-5F07-4DA5-AB4C-056DBA2CCBB6}" destId="{ED3DC6C7-7B8E-41D2-BF5E-E3378538DEA2}" srcOrd="0" destOrd="0" presId="urn:microsoft.com/office/officeart/2008/layout/VerticalCurvedList"/>
    <dgm:cxn modelId="{F38D2157-1244-4CC4-8AEC-E406ACB9E8C3}" type="presOf" srcId="{A0908823-5D41-49E8-A817-3BA7D41AD7DD}" destId="{DF1214E1-44AD-414F-9DBE-7BD893F52B9D}" srcOrd="0" destOrd="0" presId="urn:microsoft.com/office/officeart/2008/layout/VerticalCurvedList"/>
    <dgm:cxn modelId="{F48C5E7F-2C6C-4601-913A-604B3E76395C}" type="presOf" srcId="{9721BBE7-F130-4DCE-89E9-36FA3D81F913}" destId="{91796737-6381-4EEB-BEE6-8ABBD87B04A1}" srcOrd="0" destOrd="0" presId="urn:microsoft.com/office/officeart/2008/layout/VerticalCurvedList"/>
    <dgm:cxn modelId="{1B068A80-5BA9-47A4-BDB2-AA24F7AFE495}" srcId="{CBC8D6EF-5F07-4DA5-AB4C-056DBA2CCBB6}" destId="{9721BBE7-F130-4DCE-89E9-36FA3D81F913}" srcOrd="2" destOrd="0" parTransId="{FDFE85C6-D922-4774-B5F5-F9D2DE2EB9C9}" sibTransId="{06DED404-AA1A-4D60-9EF5-662D74DED645}"/>
    <dgm:cxn modelId="{DC2A42EA-B78B-4DB8-A707-B5B1A41C5358}" srcId="{CBC8D6EF-5F07-4DA5-AB4C-056DBA2CCBB6}" destId="{BAF80807-42E3-4EF5-9A4E-ECC48388FDD4}" srcOrd="0" destOrd="0" parTransId="{7B695D5A-7039-4058-B284-9E0E2CDAC2C4}" sibTransId="{AD1436CC-E0E6-46A7-8C10-9A4778C054A3}"/>
    <dgm:cxn modelId="{7B370DF5-8208-482B-A22B-8E4335CC63E0}" srcId="{CBC8D6EF-5F07-4DA5-AB4C-056DBA2CCBB6}" destId="{A0908823-5D41-49E8-A817-3BA7D41AD7DD}" srcOrd="3" destOrd="0" parTransId="{FCE787CA-B41F-4EFB-91DD-4B01CA8E5AEB}" sibTransId="{320BB897-3122-412F-8B21-B3520D9E307C}"/>
    <dgm:cxn modelId="{BEEC5AFE-E2DA-4B6A-BFFF-AE4F8859B34C}" type="presOf" srcId="{AD1436CC-E0E6-46A7-8C10-9A4778C054A3}" destId="{1894864C-1741-491D-8ED2-C6BBE08297D5}" srcOrd="0" destOrd="0" presId="urn:microsoft.com/office/officeart/2008/layout/VerticalCurvedList"/>
    <dgm:cxn modelId="{68D3B314-DD30-4FCA-9E09-36E30E4B5CC3}" type="presParOf" srcId="{ED3DC6C7-7B8E-41D2-BF5E-E3378538DEA2}" destId="{4DDB2831-9BF0-498F-9A85-C8F10B29942F}" srcOrd="0" destOrd="0" presId="urn:microsoft.com/office/officeart/2008/layout/VerticalCurvedList"/>
    <dgm:cxn modelId="{1547D163-5FD7-4605-9AEA-ACF958B9B602}" type="presParOf" srcId="{4DDB2831-9BF0-498F-9A85-C8F10B29942F}" destId="{932407EA-CEAC-4073-BA53-00C62267E528}" srcOrd="0" destOrd="0" presId="urn:microsoft.com/office/officeart/2008/layout/VerticalCurvedList"/>
    <dgm:cxn modelId="{0B2459B4-D152-4445-AFCD-6566C1B867FA}" type="presParOf" srcId="{932407EA-CEAC-4073-BA53-00C62267E528}" destId="{E13F3185-52EF-47CB-BAC2-44DD767C4419}" srcOrd="0" destOrd="0" presId="urn:microsoft.com/office/officeart/2008/layout/VerticalCurvedList"/>
    <dgm:cxn modelId="{D14C29A5-79A4-4752-A25A-1722C40FF085}" type="presParOf" srcId="{932407EA-CEAC-4073-BA53-00C62267E528}" destId="{1894864C-1741-491D-8ED2-C6BBE08297D5}" srcOrd="1" destOrd="0" presId="urn:microsoft.com/office/officeart/2008/layout/VerticalCurvedList"/>
    <dgm:cxn modelId="{BFEE2B57-68CD-469D-AB5F-F0A171F565BC}" type="presParOf" srcId="{932407EA-CEAC-4073-BA53-00C62267E528}" destId="{EC52B3ED-C2FA-48D0-8E02-98E2AE7339A0}" srcOrd="2" destOrd="0" presId="urn:microsoft.com/office/officeart/2008/layout/VerticalCurvedList"/>
    <dgm:cxn modelId="{CFEEAA6A-D821-42D6-9E6F-BCB2D5041059}" type="presParOf" srcId="{932407EA-CEAC-4073-BA53-00C62267E528}" destId="{0D1C483B-A90B-43E1-8BC0-B3AB46F23A18}" srcOrd="3" destOrd="0" presId="urn:microsoft.com/office/officeart/2008/layout/VerticalCurvedList"/>
    <dgm:cxn modelId="{60AED253-27D6-4C9B-9814-7369FE8A2921}" type="presParOf" srcId="{4DDB2831-9BF0-498F-9A85-C8F10B29942F}" destId="{545B4248-1331-4EF8-9F58-8D29190B2277}" srcOrd="1" destOrd="0" presId="urn:microsoft.com/office/officeart/2008/layout/VerticalCurvedList"/>
    <dgm:cxn modelId="{38856052-FDFD-4030-B744-FD31855E28D0}" type="presParOf" srcId="{4DDB2831-9BF0-498F-9A85-C8F10B29942F}" destId="{59C286C8-80B9-4E60-BE33-4769EBAFDFCF}" srcOrd="2" destOrd="0" presId="urn:microsoft.com/office/officeart/2008/layout/VerticalCurvedList"/>
    <dgm:cxn modelId="{4A8659F7-4819-4B30-9F0B-A28EAC1E02B0}" type="presParOf" srcId="{59C286C8-80B9-4E60-BE33-4769EBAFDFCF}" destId="{602CE78B-5FB9-4103-A3C1-2B9FB841EC79}" srcOrd="0" destOrd="0" presId="urn:microsoft.com/office/officeart/2008/layout/VerticalCurvedList"/>
    <dgm:cxn modelId="{8D6BA9FA-EFCC-41A1-9DA9-AF43AF4C8FDE}" type="presParOf" srcId="{4DDB2831-9BF0-498F-9A85-C8F10B29942F}" destId="{32C2613A-F88E-4A70-853A-684B954FA585}" srcOrd="3" destOrd="0" presId="urn:microsoft.com/office/officeart/2008/layout/VerticalCurvedList"/>
    <dgm:cxn modelId="{4C943D61-EA99-4A89-A0A0-E97E02376A28}" type="presParOf" srcId="{4DDB2831-9BF0-498F-9A85-C8F10B29942F}" destId="{FB917EF6-359E-4B2A-AFA7-53801250BCC5}" srcOrd="4" destOrd="0" presId="urn:microsoft.com/office/officeart/2008/layout/VerticalCurvedList"/>
    <dgm:cxn modelId="{C5478ED6-E5CC-4025-B694-F3BC092AD151}" type="presParOf" srcId="{FB917EF6-359E-4B2A-AFA7-53801250BCC5}" destId="{EF8441CD-71F4-4BD5-90E7-F039FBEACC3B}" srcOrd="0" destOrd="0" presId="urn:microsoft.com/office/officeart/2008/layout/VerticalCurvedList"/>
    <dgm:cxn modelId="{F7FC5B09-AEB5-4824-AE65-B1B7BCF9E5E2}" type="presParOf" srcId="{4DDB2831-9BF0-498F-9A85-C8F10B29942F}" destId="{91796737-6381-4EEB-BEE6-8ABBD87B04A1}" srcOrd="5" destOrd="0" presId="urn:microsoft.com/office/officeart/2008/layout/VerticalCurvedList"/>
    <dgm:cxn modelId="{38D15142-06F4-474D-AE58-8CE0E2CA9AF6}" type="presParOf" srcId="{4DDB2831-9BF0-498F-9A85-C8F10B29942F}" destId="{58A1AF35-3022-429E-A522-00C0342AE76F}" srcOrd="6" destOrd="0" presId="urn:microsoft.com/office/officeart/2008/layout/VerticalCurvedList"/>
    <dgm:cxn modelId="{3EA05868-B68E-4983-ADC0-8E6390B87A87}" type="presParOf" srcId="{58A1AF35-3022-429E-A522-00C0342AE76F}" destId="{8BBC85F6-A4C9-4116-AE10-81162D6A2FF1}" srcOrd="0" destOrd="0" presId="urn:microsoft.com/office/officeart/2008/layout/VerticalCurvedList"/>
    <dgm:cxn modelId="{D7002782-14F0-400E-B126-679959D5C4EF}" type="presParOf" srcId="{4DDB2831-9BF0-498F-9A85-C8F10B29942F}" destId="{DF1214E1-44AD-414F-9DBE-7BD893F52B9D}" srcOrd="7" destOrd="0" presId="urn:microsoft.com/office/officeart/2008/layout/VerticalCurvedList"/>
    <dgm:cxn modelId="{6A45D0B8-9C01-4F72-9E69-401E69063BEF}" type="presParOf" srcId="{4DDB2831-9BF0-498F-9A85-C8F10B29942F}" destId="{2E5CD7B8-5B13-4A80-B4AA-A8ED20AC9A5F}" srcOrd="8" destOrd="0" presId="urn:microsoft.com/office/officeart/2008/layout/VerticalCurvedList"/>
    <dgm:cxn modelId="{DE25AAF9-B919-4E73-89CC-39528C5C0611}" type="presParOf" srcId="{2E5CD7B8-5B13-4A80-B4AA-A8ED20AC9A5F}" destId="{799AC895-B62C-4946-B337-AA8EE117A6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C2A95-DCF4-45BD-B894-9CE65440DA98}">
      <dsp:nvSpPr>
        <dsp:cNvPr id="0" name=""/>
        <dsp:cNvSpPr/>
      </dsp:nvSpPr>
      <dsp:spPr>
        <a:xfrm>
          <a:off x="0" y="0"/>
          <a:ext cx="9381656" cy="11269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>
              <a:solidFill>
                <a:schemeClr val="tx1"/>
              </a:solidFill>
            </a:rPr>
            <a:t>Απαλοιφή διπλότυπων γραμμών</a:t>
          </a:r>
        </a:p>
      </dsp:txBody>
      <dsp:txXfrm>
        <a:off x="33008" y="33008"/>
        <a:ext cx="8070330" cy="1060960"/>
      </dsp:txXfrm>
    </dsp:sp>
    <dsp:sp modelId="{C3F0C784-3E31-4FA5-BF35-3598DD5FF04B}">
      <dsp:nvSpPr>
        <dsp:cNvPr id="0" name=""/>
        <dsp:cNvSpPr/>
      </dsp:nvSpPr>
      <dsp:spPr>
        <a:xfrm>
          <a:off x="785713" y="1331881"/>
          <a:ext cx="9381656" cy="1126976"/>
        </a:xfrm>
        <a:prstGeom prst="roundRect">
          <a:avLst>
            <a:gd name="adj" fmla="val 10000"/>
          </a:avLst>
        </a:prstGeom>
        <a:solidFill>
          <a:schemeClr val="accent3">
            <a:hueOff val="-2893538"/>
            <a:satOff val="14182"/>
            <a:lumOff val="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>
              <a:solidFill>
                <a:schemeClr val="tx1"/>
              </a:solidFill>
            </a:rPr>
            <a:t>Απαλοιφή κατοικιών εκτός Αθηνών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>
              <a:solidFill>
                <a:schemeClr val="tx1"/>
              </a:solidFill>
            </a:rPr>
            <a:t>(π.χ. Θεσσαλονίκη)</a:t>
          </a:r>
        </a:p>
      </dsp:txBody>
      <dsp:txXfrm>
        <a:off x="818721" y="1364889"/>
        <a:ext cx="7797391" cy="1060960"/>
      </dsp:txXfrm>
    </dsp:sp>
    <dsp:sp modelId="{C20A90B4-D0FA-41C3-85E8-D42555736A27}">
      <dsp:nvSpPr>
        <dsp:cNvPr id="0" name=""/>
        <dsp:cNvSpPr/>
      </dsp:nvSpPr>
      <dsp:spPr>
        <a:xfrm>
          <a:off x="1559700" y="2663763"/>
          <a:ext cx="9381656" cy="1126976"/>
        </a:xfrm>
        <a:prstGeom prst="roundRect">
          <a:avLst>
            <a:gd name="adj" fmla="val 10000"/>
          </a:avLst>
        </a:prstGeom>
        <a:solidFill>
          <a:schemeClr val="accent3">
            <a:hueOff val="-5787075"/>
            <a:satOff val="28364"/>
            <a:lumOff val="10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>
              <a:solidFill>
                <a:schemeClr val="tx1"/>
              </a:solidFill>
            </a:rPr>
            <a:t>Απαλοιφή κτηρίων + εσφαλμένων αγγελιών</a:t>
          </a:r>
        </a:p>
      </dsp:txBody>
      <dsp:txXfrm>
        <a:off x="1592708" y="2696771"/>
        <a:ext cx="7809118" cy="1060960"/>
      </dsp:txXfrm>
    </dsp:sp>
    <dsp:sp modelId="{683C6EAB-B3E3-4FCB-80BD-88EAEDE86C12}">
      <dsp:nvSpPr>
        <dsp:cNvPr id="0" name=""/>
        <dsp:cNvSpPr/>
      </dsp:nvSpPr>
      <dsp:spPr>
        <a:xfrm>
          <a:off x="2345413" y="3995645"/>
          <a:ext cx="9381656" cy="1126976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b="0" kern="1200" dirty="0">
              <a:solidFill>
                <a:schemeClr val="tx1"/>
              </a:solidFill>
            </a:rPr>
            <a:t>Απαλοιφή αγγελιών με ακραίες τιμές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0" kern="1200" dirty="0">
              <a:solidFill>
                <a:schemeClr val="tx1"/>
              </a:solidFill>
            </a:rPr>
            <a:t>(&lt; 100€ ή &lt;4€/</a:t>
          </a:r>
          <a:r>
            <a:rPr lang="el-GR" sz="1600" b="0" kern="1200" dirty="0" err="1">
              <a:solidFill>
                <a:schemeClr val="tx1"/>
              </a:solidFill>
            </a:rPr>
            <a:t>τμ</a:t>
          </a:r>
          <a:r>
            <a:rPr lang="el-GR" sz="1600" b="0" kern="1200" dirty="0">
              <a:solidFill>
                <a:schemeClr val="tx1"/>
              </a:solidFill>
            </a:rPr>
            <a:t> ή &gt;25€/</a:t>
          </a:r>
          <a:r>
            <a:rPr lang="el-GR" sz="1600" b="0" kern="1200" dirty="0" err="1">
              <a:solidFill>
                <a:schemeClr val="tx1"/>
              </a:solidFill>
            </a:rPr>
            <a:t>τμ</a:t>
          </a:r>
          <a:r>
            <a:rPr lang="el-GR" sz="1600" b="0" kern="1200" dirty="0">
              <a:solidFill>
                <a:schemeClr val="tx1"/>
              </a:solidFill>
            </a:rPr>
            <a:t>)</a:t>
          </a:r>
          <a:endParaRPr lang="el-GR" sz="2000" b="0" kern="1200" dirty="0">
            <a:solidFill>
              <a:schemeClr val="tx1"/>
            </a:solidFill>
          </a:endParaRPr>
        </a:p>
      </dsp:txBody>
      <dsp:txXfrm>
        <a:off x="2378421" y="4028653"/>
        <a:ext cx="7797391" cy="1060960"/>
      </dsp:txXfrm>
    </dsp:sp>
    <dsp:sp modelId="{BAFB3D11-D597-436A-B092-9DF8B5BF75B1}">
      <dsp:nvSpPr>
        <dsp:cNvPr id="0" name=""/>
        <dsp:cNvSpPr/>
      </dsp:nvSpPr>
      <dsp:spPr>
        <a:xfrm>
          <a:off x="8649121" y="863161"/>
          <a:ext cx="732534" cy="7325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300" kern="1200"/>
        </a:p>
      </dsp:txBody>
      <dsp:txXfrm>
        <a:off x="8813941" y="863161"/>
        <a:ext cx="402894" cy="551232"/>
      </dsp:txXfrm>
    </dsp:sp>
    <dsp:sp modelId="{B518137E-9105-4D7B-95ED-24FA7ABDE577}">
      <dsp:nvSpPr>
        <dsp:cNvPr id="0" name=""/>
        <dsp:cNvSpPr/>
      </dsp:nvSpPr>
      <dsp:spPr>
        <a:xfrm>
          <a:off x="9434834" y="2195043"/>
          <a:ext cx="732534" cy="7325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4706988"/>
            <a:satOff val="33727"/>
            <a:lumOff val="279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706988"/>
              <a:satOff val="33727"/>
              <a:lumOff val="27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300" kern="1200"/>
        </a:p>
      </dsp:txBody>
      <dsp:txXfrm>
        <a:off x="9599654" y="2195043"/>
        <a:ext cx="402894" cy="551232"/>
      </dsp:txXfrm>
    </dsp:sp>
    <dsp:sp modelId="{028442F7-F392-4976-9167-6AC7C185C548}">
      <dsp:nvSpPr>
        <dsp:cNvPr id="0" name=""/>
        <dsp:cNvSpPr/>
      </dsp:nvSpPr>
      <dsp:spPr>
        <a:xfrm>
          <a:off x="10208821" y="3526925"/>
          <a:ext cx="732534" cy="73253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-9413976"/>
              <a:satOff val="67453"/>
              <a:lumOff val="55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300" kern="1200"/>
        </a:p>
      </dsp:txBody>
      <dsp:txXfrm>
        <a:off x="10373641" y="3526925"/>
        <a:ext cx="402894" cy="55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9E7AB-662B-4D88-B0FE-B69A29CA0083}">
      <dsp:nvSpPr>
        <dsp:cNvPr id="0" name=""/>
        <dsp:cNvSpPr/>
      </dsp:nvSpPr>
      <dsp:spPr>
        <a:xfrm>
          <a:off x="3638442" y="0"/>
          <a:ext cx="2230582" cy="22308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D89BC-CAF6-4FEE-82D8-08764ECABC44}">
      <dsp:nvSpPr>
        <dsp:cNvPr id="0" name=""/>
        <dsp:cNvSpPr/>
      </dsp:nvSpPr>
      <dsp:spPr>
        <a:xfrm>
          <a:off x="4204772" y="682273"/>
          <a:ext cx="1244791" cy="62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Έτος κατασκευής</a:t>
          </a:r>
        </a:p>
      </dsp:txBody>
      <dsp:txXfrm>
        <a:off x="4204772" y="682273"/>
        <a:ext cx="1244791" cy="622331"/>
      </dsp:txXfrm>
    </dsp:sp>
    <dsp:sp modelId="{1E8DB1DD-3B9A-4961-B1F0-B0F623B9247C}">
      <dsp:nvSpPr>
        <dsp:cNvPr id="0" name=""/>
        <dsp:cNvSpPr/>
      </dsp:nvSpPr>
      <dsp:spPr>
        <a:xfrm>
          <a:off x="3018766" y="1281931"/>
          <a:ext cx="2230582" cy="22308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02D2B-B1AF-48A6-B340-BFA306F7018A}">
      <dsp:nvSpPr>
        <dsp:cNvPr id="0" name=""/>
        <dsp:cNvSpPr/>
      </dsp:nvSpPr>
      <dsp:spPr>
        <a:xfrm>
          <a:off x="3508732" y="2091790"/>
          <a:ext cx="1244791" cy="62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Όροφος</a:t>
          </a:r>
        </a:p>
      </dsp:txBody>
      <dsp:txXfrm>
        <a:off x="3508732" y="2091790"/>
        <a:ext cx="1244791" cy="622331"/>
      </dsp:txXfrm>
    </dsp:sp>
    <dsp:sp modelId="{5113175B-C74F-4975-8C00-1E4597DB2F84}">
      <dsp:nvSpPr>
        <dsp:cNvPr id="0" name=""/>
        <dsp:cNvSpPr/>
      </dsp:nvSpPr>
      <dsp:spPr>
        <a:xfrm>
          <a:off x="3638442" y="2568596"/>
          <a:ext cx="2230582" cy="223080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9293F-44EC-4CEE-9C8E-11DF8A8B9C9F}">
      <dsp:nvSpPr>
        <dsp:cNvPr id="0" name=""/>
        <dsp:cNvSpPr/>
      </dsp:nvSpPr>
      <dsp:spPr>
        <a:xfrm>
          <a:off x="4130919" y="3376088"/>
          <a:ext cx="1244791" cy="62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Αριθμός υπνοδωματίων</a:t>
          </a:r>
        </a:p>
      </dsp:txBody>
      <dsp:txXfrm>
        <a:off x="4130919" y="3376088"/>
        <a:ext cx="1244791" cy="622331"/>
      </dsp:txXfrm>
    </dsp:sp>
    <dsp:sp modelId="{6493CC89-669C-43F0-9483-61FEDB1B41C4}">
      <dsp:nvSpPr>
        <dsp:cNvPr id="0" name=""/>
        <dsp:cNvSpPr/>
      </dsp:nvSpPr>
      <dsp:spPr>
        <a:xfrm>
          <a:off x="3177764" y="3998420"/>
          <a:ext cx="1916351" cy="191727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A03EA-B7BB-479D-87CE-C5C1AD367991}">
      <dsp:nvSpPr>
        <dsp:cNvPr id="0" name=""/>
        <dsp:cNvSpPr/>
      </dsp:nvSpPr>
      <dsp:spPr>
        <a:xfrm>
          <a:off x="3508732" y="4660386"/>
          <a:ext cx="1244791" cy="62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Περιοχή</a:t>
          </a:r>
        </a:p>
      </dsp:txBody>
      <dsp:txXfrm>
        <a:off x="3508732" y="4660386"/>
        <a:ext cx="1244791" cy="622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A01BB-681C-4B2B-B28A-83090B7A0B19}">
      <dsp:nvSpPr>
        <dsp:cNvPr id="0" name=""/>
        <dsp:cNvSpPr/>
      </dsp:nvSpPr>
      <dsp:spPr>
        <a:xfrm rot="10800000">
          <a:off x="8649136" y="2618074"/>
          <a:ext cx="2606103" cy="156305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39573-B5BA-4EF5-A1AD-32C6C92D6994}">
      <dsp:nvSpPr>
        <dsp:cNvPr id="0" name=""/>
        <dsp:cNvSpPr/>
      </dsp:nvSpPr>
      <dsp:spPr>
        <a:xfrm>
          <a:off x="8643924" y="2876263"/>
          <a:ext cx="2350705" cy="205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science: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0" i="0" kern="1200" dirty="0">
              <a:solidFill>
                <a:srgbClr val="002060"/>
              </a:solidFill>
            </a:rPr>
            <a:t>Αναζήτηση "ευκαιριών" - κατοικιών με προνομιακά χαρακτηριστικά </a:t>
          </a:r>
          <a:r>
            <a:rPr lang="en-US" sz="1600" b="0" i="0" kern="1200" dirty="0">
              <a:solidFill>
                <a:srgbClr val="002060"/>
              </a:solidFill>
            </a:rPr>
            <a:t>&amp;</a:t>
          </a:r>
          <a:r>
            <a:rPr lang="el-GR" sz="1600" b="0" i="0" kern="1200" dirty="0">
              <a:solidFill>
                <a:srgbClr val="002060"/>
              </a:solidFill>
            </a:rPr>
            <a:t> </a:t>
          </a:r>
          <a:r>
            <a:rPr lang="el-GR" sz="1600" b="1" i="1" kern="1200" dirty="0">
              <a:solidFill>
                <a:srgbClr val="002060"/>
              </a:solidFill>
            </a:rPr>
            <a:t>αυτόματη ειδοποίηση</a:t>
          </a:r>
        </a:p>
      </dsp:txBody>
      <dsp:txXfrm>
        <a:off x="8643924" y="2876263"/>
        <a:ext cx="2350705" cy="2058246"/>
      </dsp:txXfrm>
    </dsp:sp>
    <dsp:sp modelId="{31FDBBD3-21E7-47EA-AB7F-3F6182A879B8}">
      <dsp:nvSpPr>
        <dsp:cNvPr id="0" name=""/>
        <dsp:cNvSpPr/>
      </dsp:nvSpPr>
      <dsp:spPr>
        <a:xfrm rot="5400000">
          <a:off x="8643924" y="1907676"/>
          <a:ext cx="443037" cy="443037"/>
        </a:xfrm>
        <a:prstGeom prst="triangle">
          <a:avLst>
            <a:gd name="adj" fmla="val 100000"/>
          </a:avLst>
        </a:prstGeom>
        <a:solidFill>
          <a:schemeClr val="accent5">
            <a:hueOff val="-1180576"/>
            <a:satOff val="675"/>
            <a:lumOff val="-1471"/>
            <a:alphaOff val="0"/>
          </a:schemeClr>
        </a:solidFill>
        <a:ln w="12700" cap="flat" cmpd="sng" algn="ctr">
          <a:solidFill>
            <a:schemeClr val="accent5">
              <a:hueOff val="-1180576"/>
              <a:satOff val="675"/>
              <a:lumOff val="-1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DF057-EF21-4123-87B3-BDC60EE67881}">
      <dsp:nvSpPr>
        <dsp:cNvPr id="0" name=""/>
        <dsp:cNvSpPr/>
      </dsp:nvSpPr>
      <dsp:spPr>
        <a:xfrm rot="10800000">
          <a:off x="5769392" y="1906768"/>
          <a:ext cx="2606103" cy="156305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361152"/>
            <a:satOff val="1351"/>
            <a:lumOff val="-2941"/>
            <a:alphaOff val="0"/>
          </a:schemeClr>
        </a:solidFill>
        <a:ln w="12700" cap="flat" cmpd="sng" algn="ctr">
          <a:solidFill>
            <a:schemeClr val="accent5">
              <a:hueOff val="-2361152"/>
              <a:satOff val="1351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125A-0927-4406-9AFE-061122BFC7AC}">
      <dsp:nvSpPr>
        <dsp:cNvPr id="0" name=""/>
        <dsp:cNvSpPr/>
      </dsp:nvSpPr>
      <dsp:spPr>
        <a:xfrm>
          <a:off x="5764179" y="2164957"/>
          <a:ext cx="2350705" cy="205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1" i="0" kern="1200" dirty="0"/>
            <a:t>Περισσότερες μεταβλητές </a:t>
          </a:r>
          <a:r>
            <a:rPr lang="el-GR" sz="1600" b="0" i="0" kern="1200" dirty="0"/>
            <a:t>(π.χ. επίπλωση, ενεργειακή κλάση, ανακαίνιση…)</a:t>
          </a:r>
          <a:endParaRPr lang="el-GR" sz="1600" kern="1200" dirty="0"/>
        </a:p>
      </dsp:txBody>
      <dsp:txXfrm>
        <a:off x="5764179" y="2164957"/>
        <a:ext cx="2350705" cy="2058246"/>
      </dsp:txXfrm>
    </dsp:sp>
    <dsp:sp modelId="{B72FACF4-259B-4A9A-BC6B-AB70E41E4F68}">
      <dsp:nvSpPr>
        <dsp:cNvPr id="0" name=""/>
        <dsp:cNvSpPr/>
      </dsp:nvSpPr>
      <dsp:spPr>
        <a:xfrm rot="5400000">
          <a:off x="5764179" y="1196370"/>
          <a:ext cx="443037" cy="443037"/>
        </a:xfrm>
        <a:prstGeom prst="triangle">
          <a:avLst>
            <a:gd name="adj" fmla="val 100000"/>
          </a:avLst>
        </a:prstGeom>
        <a:solidFill>
          <a:schemeClr val="accent5">
            <a:hueOff val="-3541727"/>
            <a:satOff val="2026"/>
            <a:lumOff val="-4412"/>
            <a:alphaOff val="0"/>
          </a:schemeClr>
        </a:solidFill>
        <a:ln w="12700" cap="flat" cmpd="sng" algn="ctr">
          <a:solidFill>
            <a:schemeClr val="accent5">
              <a:hueOff val="-3541727"/>
              <a:satOff val="2026"/>
              <a:lumOff val="-4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17F1B-CABC-470A-8764-F225C710372D}">
      <dsp:nvSpPr>
        <dsp:cNvPr id="0" name=""/>
        <dsp:cNvSpPr/>
      </dsp:nvSpPr>
      <dsp:spPr>
        <a:xfrm rot="10800000">
          <a:off x="2889647" y="1195462"/>
          <a:ext cx="2606103" cy="156305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4722303"/>
            <a:satOff val="2701"/>
            <a:lumOff val="-5883"/>
            <a:alphaOff val="0"/>
          </a:schemeClr>
        </a:solidFill>
        <a:ln w="12700" cap="flat" cmpd="sng" algn="ctr">
          <a:solidFill>
            <a:schemeClr val="accent5">
              <a:hueOff val="-4722303"/>
              <a:satOff val="2701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D86B8-6310-4E94-BC46-A1395BA5652A}">
      <dsp:nvSpPr>
        <dsp:cNvPr id="0" name=""/>
        <dsp:cNvSpPr/>
      </dsp:nvSpPr>
      <dsp:spPr>
        <a:xfrm>
          <a:off x="2884435" y="1453651"/>
          <a:ext cx="2350705" cy="205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0" i="0" kern="1200" dirty="0"/>
            <a:t>Δεδομένα </a:t>
          </a:r>
          <a:r>
            <a:rPr lang="el-GR" sz="1600" b="1" i="0" kern="1200" dirty="0"/>
            <a:t>μεγαλύτερου χρονικού διαστήματος </a:t>
          </a:r>
          <a:r>
            <a:rPr lang="el-GR" sz="1600" b="0" i="0" kern="1200" dirty="0"/>
            <a:t>(μελέτη χρονικών φαινομένων)</a:t>
          </a:r>
          <a:endParaRPr lang="el-GR" sz="1600" kern="1200" dirty="0"/>
        </a:p>
      </dsp:txBody>
      <dsp:txXfrm>
        <a:off x="2884435" y="1453651"/>
        <a:ext cx="2350705" cy="2058246"/>
      </dsp:txXfrm>
    </dsp:sp>
    <dsp:sp modelId="{823AA204-FB4B-4BF4-BA04-27AAD68CAD2F}">
      <dsp:nvSpPr>
        <dsp:cNvPr id="0" name=""/>
        <dsp:cNvSpPr/>
      </dsp:nvSpPr>
      <dsp:spPr>
        <a:xfrm rot="5400000">
          <a:off x="2884435" y="485064"/>
          <a:ext cx="443037" cy="443037"/>
        </a:xfrm>
        <a:prstGeom prst="triangle">
          <a:avLst>
            <a:gd name="adj" fmla="val 100000"/>
          </a:avLst>
        </a:prstGeom>
        <a:solidFill>
          <a:schemeClr val="accent5">
            <a:hueOff val="-5902879"/>
            <a:satOff val="3377"/>
            <a:lumOff val="-7353"/>
            <a:alphaOff val="0"/>
          </a:schemeClr>
        </a:solidFill>
        <a:ln w="12700" cap="flat" cmpd="sng" algn="ctr">
          <a:solidFill>
            <a:schemeClr val="accent5">
              <a:hueOff val="-5902879"/>
              <a:satOff val="3377"/>
              <a:lumOff val="-7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ABDD9-ACDE-455B-8674-3412E97337C9}">
      <dsp:nvSpPr>
        <dsp:cNvPr id="0" name=""/>
        <dsp:cNvSpPr/>
      </dsp:nvSpPr>
      <dsp:spPr>
        <a:xfrm rot="10800000">
          <a:off x="9902" y="484156"/>
          <a:ext cx="2606103" cy="156305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7083455"/>
            <a:satOff val="4052"/>
            <a:lumOff val="-8824"/>
            <a:alphaOff val="0"/>
          </a:schemeClr>
        </a:solidFill>
        <a:ln w="12700" cap="flat" cmpd="sng" algn="ctr">
          <a:solidFill>
            <a:schemeClr val="accent5">
              <a:hueOff val="-7083455"/>
              <a:satOff val="4052"/>
              <a:lumOff val="-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42988-4366-47C8-BB1C-998C5B8A5F94}">
      <dsp:nvSpPr>
        <dsp:cNvPr id="0" name=""/>
        <dsp:cNvSpPr/>
      </dsp:nvSpPr>
      <dsp:spPr>
        <a:xfrm>
          <a:off x="4690" y="742345"/>
          <a:ext cx="2350705" cy="205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0" i="0" kern="1200" dirty="0"/>
            <a:t>Δεδομένα </a:t>
          </a:r>
          <a:r>
            <a:rPr lang="el-GR" sz="1600" b="1" i="0" kern="1200" dirty="0"/>
            <a:t>περισσότερων ιστοσελίδων </a:t>
          </a:r>
          <a:r>
            <a:rPr lang="el-GR" sz="1600" b="0" i="0" kern="1200" dirty="0"/>
            <a:t>(π.χ. </a:t>
          </a:r>
          <a:r>
            <a:rPr lang="el-GR" sz="1600" b="0" i="0" kern="1200" dirty="0" err="1"/>
            <a:t>spitogatos</a:t>
          </a:r>
          <a:r>
            <a:rPr lang="el-GR" sz="1600" b="0" i="0" kern="1200" dirty="0"/>
            <a:t>)</a:t>
          </a:r>
          <a:endParaRPr lang="el-GR" sz="1600" kern="1200" dirty="0"/>
        </a:p>
      </dsp:txBody>
      <dsp:txXfrm>
        <a:off x="4690" y="742345"/>
        <a:ext cx="2350705" cy="2058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4864C-1741-491D-8ED2-C6BBE08297D5}">
      <dsp:nvSpPr>
        <dsp:cNvPr id="0" name=""/>
        <dsp:cNvSpPr/>
      </dsp:nvSpPr>
      <dsp:spPr>
        <a:xfrm>
          <a:off x="-4613332" y="-707296"/>
          <a:ext cx="5495383" cy="5495383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B4248-1331-4EF8-9F58-8D29190B2277}">
      <dsp:nvSpPr>
        <dsp:cNvPr id="0" name=""/>
        <dsp:cNvSpPr/>
      </dsp:nvSpPr>
      <dsp:spPr>
        <a:xfrm>
          <a:off x="461992" y="313731"/>
          <a:ext cx="7753935" cy="627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0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Την περιοχή: </a:t>
          </a:r>
          <a:r>
            <a:rPr lang="el-GR" sz="2000" kern="1200" dirty="0"/>
            <a:t>Τα Βόρεια και Νότια προάστια εμφανίζουν μεγαλύτερες τιμές/τ.μ.</a:t>
          </a:r>
        </a:p>
      </dsp:txBody>
      <dsp:txXfrm>
        <a:off x="461992" y="313731"/>
        <a:ext cx="7753935" cy="627788"/>
      </dsp:txXfrm>
    </dsp:sp>
    <dsp:sp modelId="{602CE78B-5FB9-4103-A3C1-2B9FB841EC79}">
      <dsp:nvSpPr>
        <dsp:cNvPr id="0" name=""/>
        <dsp:cNvSpPr/>
      </dsp:nvSpPr>
      <dsp:spPr>
        <a:xfrm>
          <a:off x="69624" y="235257"/>
          <a:ext cx="784736" cy="7847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2613A-F88E-4A70-853A-684B954FA585}">
      <dsp:nvSpPr>
        <dsp:cNvPr id="0" name=""/>
        <dsp:cNvSpPr/>
      </dsp:nvSpPr>
      <dsp:spPr>
        <a:xfrm>
          <a:off x="821918" y="1255577"/>
          <a:ext cx="7394009" cy="627788"/>
        </a:xfrm>
        <a:prstGeom prst="rect">
          <a:avLst/>
        </a:prstGeom>
        <a:solidFill>
          <a:schemeClr val="accent2">
            <a:hueOff val="3744838"/>
            <a:satOff val="-11947"/>
            <a:lumOff val="-4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0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Τον όροφο: </a:t>
          </a:r>
          <a:r>
            <a:rPr lang="el-GR" sz="2000" kern="1200" dirty="0"/>
            <a:t>Όσο πιο χαμηλά ή ψηλά είναι το οίκημα, τόσο μεγαλύτερη η τιμή/τ.μ.</a:t>
          </a:r>
        </a:p>
      </dsp:txBody>
      <dsp:txXfrm>
        <a:off x="821918" y="1255577"/>
        <a:ext cx="7394009" cy="627788"/>
      </dsp:txXfrm>
    </dsp:sp>
    <dsp:sp modelId="{EF8441CD-71F4-4BD5-90E7-F039FBEACC3B}">
      <dsp:nvSpPr>
        <dsp:cNvPr id="0" name=""/>
        <dsp:cNvSpPr/>
      </dsp:nvSpPr>
      <dsp:spPr>
        <a:xfrm>
          <a:off x="429550" y="1177104"/>
          <a:ext cx="784736" cy="7847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744838"/>
              <a:satOff val="-11947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96737-6381-4EEB-BEE6-8ABBD87B04A1}">
      <dsp:nvSpPr>
        <dsp:cNvPr id="0" name=""/>
        <dsp:cNvSpPr/>
      </dsp:nvSpPr>
      <dsp:spPr>
        <a:xfrm>
          <a:off x="821918" y="2197424"/>
          <a:ext cx="7394009" cy="627788"/>
        </a:xfrm>
        <a:prstGeom prst="rect">
          <a:avLst/>
        </a:prstGeom>
        <a:solidFill>
          <a:schemeClr val="accent2">
            <a:hueOff val="7489676"/>
            <a:satOff val="-23894"/>
            <a:lumOff val="-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0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Το έτος κατασκευής: </a:t>
          </a:r>
          <a:r>
            <a:rPr lang="el-GR" sz="2000" kern="1200" dirty="0"/>
            <a:t>Τα παλαιά </a:t>
          </a:r>
          <a:r>
            <a:rPr lang="el-GR" sz="1800" kern="1200" dirty="0"/>
            <a:t>σπίτια ανακαινίζονται και η </a:t>
          </a:r>
          <a:r>
            <a:rPr lang="el-GR" sz="2000" kern="1200" dirty="0"/>
            <a:t>τιμή/τ.μ. ανεβαίνει.</a:t>
          </a:r>
        </a:p>
      </dsp:txBody>
      <dsp:txXfrm>
        <a:off x="821918" y="2197424"/>
        <a:ext cx="7394009" cy="627788"/>
      </dsp:txXfrm>
    </dsp:sp>
    <dsp:sp modelId="{8BBC85F6-A4C9-4116-AE10-81162D6A2FF1}">
      <dsp:nvSpPr>
        <dsp:cNvPr id="0" name=""/>
        <dsp:cNvSpPr/>
      </dsp:nvSpPr>
      <dsp:spPr>
        <a:xfrm>
          <a:off x="429550" y="2118950"/>
          <a:ext cx="784736" cy="7847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89676"/>
              <a:satOff val="-23894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214E1-44AD-414F-9DBE-7BD893F52B9D}">
      <dsp:nvSpPr>
        <dsp:cNvPr id="0" name=""/>
        <dsp:cNvSpPr/>
      </dsp:nvSpPr>
      <dsp:spPr>
        <a:xfrm>
          <a:off x="461992" y="3139270"/>
          <a:ext cx="7753935" cy="627788"/>
        </a:xfrm>
        <a:prstGeom prst="rect">
          <a:avLst/>
        </a:prstGeom>
        <a:solidFill>
          <a:schemeClr val="accent2">
            <a:hueOff val="11234514"/>
            <a:satOff val="-358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0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Τη ζήτηση:</a:t>
          </a:r>
          <a:r>
            <a:rPr lang="el-GR" sz="2000" kern="1200" dirty="0"/>
            <a:t> Οι </a:t>
          </a:r>
          <a:r>
            <a:rPr lang="el-GR" sz="2000" kern="1200" dirty="0" err="1"/>
            <a:t>μονόχωρες</a:t>
          </a:r>
          <a:r>
            <a:rPr lang="el-GR" sz="2000" kern="1200" dirty="0"/>
            <a:t> και </a:t>
          </a:r>
          <a:r>
            <a:rPr lang="el-GR" sz="2000" kern="1200" dirty="0" err="1"/>
            <a:t>δίχωρες</a:t>
          </a:r>
          <a:r>
            <a:rPr lang="el-GR" sz="2000" kern="1200" dirty="0"/>
            <a:t> γκαρσονιέρες έχουν αυξημένη τιμή/τ.μ.</a:t>
          </a:r>
        </a:p>
      </dsp:txBody>
      <dsp:txXfrm>
        <a:off x="461992" y="3139270"/>
        <a:ext cx="7753935" cy="627788"/>
      </dsp:txXfrm>
    </dsp:sp>
    <dsp:sp modelId="{799AC895-B62C-4946-B337-AA8EE117A67A}">
      <dsp:nvSpPr>
        <dsp:cNvPr id="0" name=""/>
        <dsp:cNvSpPr/>
      </dsp:nvSpPr>
      <dsp:spPr>
        <a:xfrm>
          <a:off x="69624" y="3060797"/>
          <a:ext cx="784736" cy="7847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234514"/>
              <a:satOff val="-35841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CE4C85-B24E-4BED-A39E-A6C6F73BAE92}" type="datetime1">
              <a:rPr lang="el-GR" smtClean="0"/>
              <a:t>15/6/2023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7A2B91-3B09-44FD-A477-182CF78ED0F7}" type="datetime1">
              <a:rPr lang="el-GR" smtClean="0"/>
              <a:t>15/6/2023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  <a:endParaRPr lang="en-US"/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0" name="Ορθογώνιο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Ορθογώνιο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Ορθογώνιο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20" name="Θέση ημερομηνίας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7FC7B9D-A4AB-4C53-B48B-3514F4658CC4}" type="datetime1">
              <a:rPr lang="el-GR" smtClean="0"/>
              <a:t>15/6/2023</a:t>
            </a:fld>
            <a:endParaRPr lang="en-US" dirty="0"/>
          </a:p>
        </p:txBody>
      </p:sp>
      <p:sp>
        <p:nvSpPr>
          <p:cNvPr id="21" name="Σύμβολο κράτησης θέσης υποσέλιδου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 dirty="0"/>
          </a:p>
        </p:txBody>
      </p:sp>
      <p:sp>
        <p:nvSpPr>
          <p:cNvPr id="22" name="Σύμβολο κράτησης θέσης αριθμού διαφάνειας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BCBEE1F-2D1B-4834-B6C7-0E225F80A345}" type="datetime1">
              <a:rPr lang="el-GR" smtClean="0"/>
              <a:t>15/6/2023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EF6C84B-EA03-4A3F-96B3-CBD31353B318}" type="datetime1">
              <a:rPr lang="el-GR" smtClean="0"/>
              <a:t>15/6/2023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124828C-503A-40AD-8F45-03425900F5CB}" type="datetime1">
              <a:rPr lang="el-GR" smtClean="0"/>
              <a:t>15/6/2023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23" name="Ορθογώνιο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Ορθογώνιο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Ορθογώνιο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2D0E41B-AF26-4722-8FB2-DE54CE5BA97A}" type="datetime1">
              <a:rPr lang="el-GR" smtClean="0"/>
              <a:t>15/6/2023</a:t>
            </a:fld>
            <a:endParaRPr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BBF02F4-3AEC-4DED-91A6-A57F379D77CF}" type="datetime1">
              <a:rPr lang="el-GR" smtClean="0"/>
              <a:t>15/6/2023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E43C24-A958-4940-B28B-EFBEE4DE040C}" type="datetime1">
              <a:rPr lang="el-GR" smtClean="0"/>
              <a:t>15/6/2023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D38D8A3-5F32-4B76-B24A-5E53E24EF233}" type="datetime1">
              <a:rPr lang="el-GR" smtClean="0"/>
              <a:t>15/6/2023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28A71-A3D1-4FD4-847A-BEDDC42C183C}" type="datetime1">
              <a:rPr lang="el-GR" smtClean="0"/>
              <a:t>15/6/2023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80C6A34-B709-4A8B-8152-7BC6AE4F7B0F}" type="datetime1">
              <a:rPr lang="el-GR" smtClean="0"/>
              <a:t>15/6/2023</a:t>
            </a:fld>
            <a:endParaRPr lang="en-US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11" name="Θέση αριθμού διαφάνειας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" dirty="0"/>
              <a:t>Κάντε κλικ στο εικονίδιο για</a:t>
            </a:r>
            <a:r>
              <a:rPr lang="en-US" dirty="0"/>
              <a:t> </a:t>
            </a:r>
            <a:r>
              <a:rPr lang="el" dirty="0"/>
              <a:t>να</a:t>
            </a:r>
            <a:r>
              <a:rPr lang="en-US" dirty="0"/>
              <a:t> </a:t>
            </a:r>
            <a:r>
              <a:rPr lang="el" dirty="0"/>
              <a:t>προσθέσετε μια εικόνα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9839D77-AFCF-4096-9832-DB215A1EE0E2}" type="datetime1">
              <a:rPr lang="el-GR" smtClean="0"/>
              <a:t>15/6/2023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l-GR"/>
              <a:t>Ανάλυση δεδομένων ιστοσελίδας ενοικίασης κατοικιών</a:t>
            </a: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Ορθογώνιο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Ορθογώνιο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"/>
              <a:t>Κάντε κλικ για να επεξεργαστείτε το 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0A0731E-C089-458C-9384-6FD334FD4ADE}" type="datetime1">
              <a:rPr lang="el-GR" smtClean="0"/>
              <a:t>15/6/2023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5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Ένα κοντινό πλάνο σε λογότυπο&#10;&#10;Αυτόματη δημιουργία περιγραφής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Ορθογώνιο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Ορθογώνιο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1" y="1975104"/>
            <a:ext cx="5120640" cy="2040305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l-G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Χρυση</a:t>
            </a:r>
            <a:r>
              <a:rPr lang="el-G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ευκαιρια</a:t>
            </a:r>
            <a:r>
              <a:rPr lang="el-G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l-G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ΑΝΑΛΥΣΗ ΔΕΔΟΜΕΝΩΝ </a:t>
            </a:r>
            <a:r>
              <a:rPr lang="el-G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απο</a:t>
            </a:r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τη ΣΕΛΙΔΑ ΕΥΡΕΣΗΣ ΚΑΤΟΙΚΙΩΝ</a:t>
            </a:r>
            <a:endParaRPr lang="e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29589"/>
            <a:ext cx="4775075" cy="668777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el-GR" dirty="0">
                <a:solidFill>
                  <a:schemeClr val="tx1"/>
                </a:solidFill>
              </a:rPr>
              <a:t>Πανοπούλου Αναστασία</a:t>
            </a:r>
          </a:p>
          <a:p>
            <a:pPr rtl="0">
              <a:spcAft>
                <a:spcPts val="600"/>
              </a:spcAft>
            </a:pPr>
            <a:r>
              <a:rPr lang="el" dirty="0">
                <a:solidFill>
                  <a:schemeClr val="tx1"/>
                </a:solidFill>
              </a:rPr>
              <a:t>Παναγιωτακόπουλος Γεράσιμος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D090755-90AF-2E70-9EC8-D55E85C1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Προγράμματα κατάρτισης της επιστήμης δεδομένων | Big Blue Data Academy">
            <a:extLst>
              <a:ext uri="{FF2B5EF4-FFF2-40B4-BE49-F238E27FC236}">
                <a16:creationId xmlns:a16="http://schemas.microsoft.com/office/drawing/2014/main" id="{307A7471-5E45-A47B-ACDA-5C356E77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5" y="6007325"/>
            <a:ext cx="2122005" cy="7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7594056" y="5785448"/>
            <a:ext cx="3600173" cy="565546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600" b="1" kern="1200" dirty="0"/>
                <a:t>3181</a:t>
              </a:r>
              <a:r>
                <a:rPr lang="el-GR" sz="1600" kern="1200" dirty="0"/>
                <a:t> αγγελίες (~60%) είναι μεγαλύτερες από μήνα! </a:t>
              </a:r>
              <a:endParaRPr lang="el-GR" sz="1400" kern="1200" dirty="0"/>
            </a:p>
          </p:txBody>
        </p:sp>
      </p:grp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142123" y="5909784"/>
            <a:ext cx="907397" cy="907397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διάγραμμα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B57F32CA-1E87-EF5E-5780-93975E259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610635"/>
            <a:ext cx="8378895" cy="44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3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Τίτλος 1">
            <a:extLst>
              <a:ext uri="{FF2B5EF4-FFF2-40B4-BE49-F238E27FC236}">
                <a16:creationId xmlns:a16="http://schemas.microsoft.com/office/drawing/2014/main" id="{664594EA-BB40-D75C-0058-03696BC3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6000" cy="1834100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ct val="150000"/>
              </a:lnSpc>
            </a:pPr>
            <a:r>
              <a:rPr lang="el-GR" dirty="0"/>
              <a:t>Παράγοντες που επηρεάζουν την τιμή ενοικίασης</a:t>
            </a:r>
            <a:endParaRPr lang="el" dirty="0"/>
          </a:p>
        </p:txBody>
      </p:sp>
      <p:graphicFrame>
        <p:nvGraphicFramePr>
          <p:cNvPr id="3" name="Διάγραμμα 2">
            <a:extLst>
              <a:ext uri="{FF2B5EF4-FFF2-40B4-BE49-F238E27FC236}">
                <a16:creationId xmlns:a16="http://schemas.microsoft.com/office/drawing/2014/main" id="{F8675BC7-08AE-3A1A-EDFD-AFB013E27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490881"/>
              </p:ext>
            </p:extLst>
          </p:nvPr>
        </p:nvGraphicFramePr>
        <p:xfrm>
          <a:off x="3017078" y="353907"/>
          <a:ext cx="8887791" cy="591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18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7175558" y="5573205"/>
            <a:ext cx="3966565" cy="735632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Οι τιμές/</a:t>
              </a:r>
              <a:r>
                <a:rPr lang="el-GR" sz="1400" kern="1200" dirty="0" err="1"/>
                <a:t>τ.μ</a:t>
              </a:r>
              <a:r>
                <a:rPr lang="el-GR" sz="1400" kern="1200" dirty="0"/>
                <a:t> των </a:t>
              </a:r>
              <a:r>
                <a:rPr lang="el-GR" sz="1400" b="1" kern="1200" dirty="0"/>
                <a:t>παλαιότερων</a:t>
              </a:r>
              <a:r>
                <a:rPr lang="el-GR" sz="1400" kern="1200" dirty="0"/>
                <a:t> κατοικιών </a:t>
              </a:r>
              <a:r>
                <a:rPr lang="el-GR" sz="1400" b="1" kern="1200" dirty="0"/>
                <a:t>συναγωνίζονται</a:t>
              </a:r>
              <a:r>
                <a:rPr lang="el-GR" sz="1400" kern="1200" dirty="0"/>
                <a:t> αυτές των </a:t>
              </a:r>
              <a:r>
                <a:rPr lang="el-GR" sz="1400" b="1" kern="1200" dirty="0"/>
                <a:t>νεότερω</a:t>
              </a:r>
              <a:r>
                <a:rPr lang="el-GR" sz="1400" b="1" dirty="0"/>
                <a:t>ν</a:t>
              </a:r>
              <a:endParaRPr lang="el-GR" sz="1400" b="1" kern="1200" dirty="0"/>
            </a:p>
          </p:txBody>
        </p:sp>
      </p:grp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142123" y="5909784"/>
            <a:ext cx="907397" cy="907397"/>
          </a:xfrm>
          <a:prstGeom prst="rect">
            <a:avLst/>
          </a:prstGeom>
        </p:spPr>
      </p:pic>
      <p:pic>
        <p:nvPicPr>
          <p:cNvPr id="13" name="Εικόνα 12" descr="Εικόνα που περιέχει κείμενο, στιγμιότυπο οθόνης, γραμματοσειρά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6232F82C-907E-F571-5FB9-43C1C428A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94" y="916979"/>
            <a:ext cx="8251135" cy="44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37314" y="5950603"/>
            <a:ext cx="907397" cy="907397"/>
          </a:xfrm>
          <a:prstGeom prst="rect">
            <a:avLst/>
          </a:prstGeom>
        </p:spPr>
      </p:pic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8568851" y="5718269"/>
            <a:ext cx="2562975" cy="464667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Τι συμβαίνει με τα υπόγεια;</a:t>
              </a:r>
            </a:p>
          </p:txBody>
        </p:sp>
      </p:grpSp>
      <p:pic>
        <p:nvPicPr>
          <p:cNvPr id="12" name="Εικόνα 11" descr="Εικόνα που περιέχει κείμενο, στιγμιότυπο οθόνης, γραμματοσειρά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BC275E5-F08F-119C-E2AC-3372CD667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539943"/>
            <a:ext cx="9286727" cy="45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2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 descr="Εικόνα που περιέχει κείμενο, στιγμιότυπο οθόνης, γραμματοσειρά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BB4BAA82-1CAF-157F-C8EC-23946AE9D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36" y="798539"/>
            <a:ext cx="8038527" cy="4293211"/>
          </a:xfrm>
          <a:prstGeom prst="rect">
            <a:avLst/>
          </a:prstGeom>
        </p:spPr>
      </p:pic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037314" y="5950603"/>
            <a:ext cx="907397" cy="907397"/>
          </a:xfrm>
          <a:prstGeom prst="rect">
            <a:avLst/>
          </a:prstGeom>
        </p:spPr>
      </p:pic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7588190" y="5444533"/>
            <a:ext cx="3389603" cy="907397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Οι </a:t>
              </a:r>
              <a:r>
                <a:rPr lang="el-GR" sz="1400" b="1" dirty="0" err="1"/>
                <a:t>μονόχωρες</a:t>
              </a:r>
              <a:r>
                <a:rPr lang="el-GR" sz="1400" dirty="0"/>
                <a:t> και </a:t>
              </a:r>
              <a:r>
                <a:rPr lang="el-GR" sz="1400" b="1" dirty="0" err="1"/>
                <a:t>δίχωρες</a:t>
              </a:r>
              <a:r>
                <a:rPr lang="el-GR" sz="1400" dirty="0"/>
                <a:t> γκαρσονιέρες </a:t>
              </a:r>
              <a:r>
                <a:rPr lang="el-GR" sz="1400" kern="1200" dirty="0"/>
                <a:t>είναι </a:t>
              </a:r>
              <a:r>
                <a:rPr lang="el-GR" sz="1400" b="1" kern="1200" dirty="0"/>
                <a:t>ακριβότερες </a:t>
              </a:r>
              <a:r>
                <a:rPr lang="el-GR" sz="1400" kern="1200" dirty="0"/>
                <a:t>από διαμερίσματα με </a:t>
              </a:r>
              <a:r>
                <a:rPr lang="el-GR" sz="1400" b="1" kern="1200" dirty="0"/>
                <a:t>2/3 υπνοδωμάτια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83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Τιμή/τ.μ. ανά περιοχή </a:t>
            </a:r>
            <a:endParaRPr lang="el" dirty="0"/>
          </a:p>
        </p:txBody>
      </p:sp>
      <p:pic>
        <p:nvPicPr>
          <p:cNvPr id="3" name="Εικόνα 2" descr="Εικόνα που περιέχει χάρτης, Άτλας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E438954-A12B-1BB8-B475-606DC50B6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31" y="1264803"/>
            <a:ext cx="7251883" cy="48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Παρουσίαση &amp;  Συζήτηση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685872" y="2357612"/>
            <a:ext cx="2234705" cy="1500027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73">
            <a:extLst>
              <a:ext uri="{FF2B5EF4-FFF2-40B4-BE49-F238E27FC236}">
                <a16:creationId xmlns:a16="http://schemas.microsoft.com/office/drawing/2014/main" id="{26BA03C8-BF9E-117A-0D52-694EC18BC3FE}"/>
              </a:ext>
            </a:extLst>
          </p:cNvPr>
          <p:cNvSpPr/>
          <p:nvPr/>
        </p:nvSpPr>
        <p:spPr>
          <a:xfrm>
            <a:off x="8685872" y="3043413"/>
            <a:ext cx="2234705" cy="814226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Μορφοποίηση δεδομένων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Ανάλυση </a:t>
            </a:r>
            <a:r>
              <a:rPr lang="en-US" b="1" noProof="1">
                <a:solidFill>
                  <a:schemeClr val="bg1"/>
                </a:solidFill>
              </a:rPr>
              <a:t>dataset</a:t>
            </a:r>
            <a:r>
              <a:rPr lang="el-GR" b="1" noProof="1">
                <a:solidFill>
                  <a:schemeClr val="bg1"/>
                </a:solidFill>
              </a:rPr>
              <a:t> 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859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Γραφικό 2" descr="Αεροπλάνο με συμπαγές γέμισμα">
            <a:extLst>
              <a:ext uri="{FF2B5EF4-FFF2-40B4-BE49-F238E27FC236}">
                <a16:creationId xmlns:a16="http://schemas.microsoft.com/office/drawing/2014/main" id="{B74AAFE8-0A3D-9C93-2608-1540E1B2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66099">
            <a:off x="3171658" y="402654"/>
            <a:ext cx="5564717" cy="5564717"/>
          </a:xfrm>
          <a:prstGeom prst="rect">
            <a:avLst/>
          </a:prstGeom>
        </p:spPr>
      </p:pic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15" y="97158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Ας τα συγκεντρώσουμε όλα</a:t>
            </a:r>
            <a:endParaRPr lang="el" dirty="0"/>
          </a:p>
        </p:txBody>
      </p:sp>
      <p:sp>
        <p:nvSpPr>
          <p:cNvPr id="19" name="Ορθογώνιο: Στρογγύλεμα γωνιών 4">
            <a:extLst>
              <a:ext uri="{FF2B5EF4-FFF2-40B4-BE49-F238E27FC236}">
                <a16:creationId xmlns:a16="http://schemas.microsoft.com/office/drawing/2014/main" id="{5D6567F9-C155-E797-77B3-171BF51D80D8}"/>
              </a:ext>
            </a:extLst>
          </p:cNvPr>
          <p:cNvSpPr txBox="1"/>
          <p:nvPr/>
        </p:nvSpPr>
        <p:spPr>
          <a:xfrm rot="19843876">
            <a:off x="4622163" y="2879161"/>
            <a:ext cx="2663707" cy="6117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hlinkClick r:id="rId4"/>
              </a:rPr>
              <a:t>Dashboard</a:t>
            </a:r>
            <a:endParaRPr lang="el-GR" b="1" kern="1200" dirty="0"/>
          </a:p>
        </p:txBody>
      </p:sp>
    </p:spTree>
    <p:extLst>
      <p:ext uri="{BB962C8B-B14F-4D97-AF65-F5344CB8AC3E}">
        <p14:creationId xmlns:p14="http://schemas.microsoft.com/office/powerpoint/2010/main" val="8079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Συμπεράσματα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220" y="56499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Συμπεράσματα</a:t>
            </a:r>
            <a:endParaRPr lang="el" dirty="0"/>
          </a:p>
        </p:txBody>
      </p:sp>
      <p:grpSp>
        <p:nvGrpSpPr>
          <p:cNvPr id="11" name="Ομάδα 10">
            <a:extLst>
              <a:ext uri="{FF2B5EF4-FFF2-40B4-BE49-F238E27FC236}">
                <a16:creationId xmlns:a16="http://schemas.microsoft.com/office/drawing/2014/main" id="{144FD999-770D-2BD9-F73F-570C30015B94}"/>
              </a:ext>
            </a:extLst>
          </p:cNvPr>
          <p:cNvGrpSpPr/>
          <p:nvPr/>
        </p:nvGrpSpPr>
        <p:grpSpPr>
          <a:xfrm>
            <a:off x="1021203" y="974225"/>
            <a:ext cx="4843278" cy="2454775"/>
            <a:chOff x="2345413" y="3995645"/>
            <a:chExt cx="9381656" cy="1126976"/>
          </a:xfrm>
          <a:noFill/>
        </p:grpSpPr>
        <p:sp>
          <p:nvSpPr>
            <p:cNvPr id="12" name="Ορθογώνιο: Στρογγύλεμα γωνιών 11">
              <a:extLst>
                <a:ext uri="{FF2B5EF4-FFF2-40B4-BE49-F238E27FC236}">
                  <a16:creationId xmlns:a16="http://schemas.microsoft.com/office/drawing/2014/main" id="{76B28D07-BB04-FF6C-08CA-DCDB0400423D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grpFill/>
            <a:ln w="57150">
              <a:solidFill>
                <a:srgbClr val="F8D22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Ορθογώνιο: Στρογγύλεμα γωνιών 4">
              <a:extLst>
                <a:ext uri="{FF2B5EF4-FFF2-40B4-BE49-F238E27FC236}">
                  <a16:creationId xmlns:a16="http://schemas.microsoft.com/office/drawing/2014/main" id="{BC60B48B-EBC1-CB86-C6DA-6CFB4F150248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just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2400" kern="1200" dirty="0">
                  <a:solidFill>
                    <a:schemeClr val="tx1"/>
                  </a:solidFill>
                </a:rPr>
                <a:t>Η </a:t>
              </a:r>
              <a:r>
                <a:rPr lang="el-GR" sz="2400" b="1" kern="1200" dirty="0">
                  <a:solidFill>
                    <a:schemeClr val="tx1"/>
                  </a:solidFill>
                </a:rPr>
                <a:t>τιμή ανά τετραγωνικό μέτρο</a:t>
              </a:r>
              <a:r>
                <a:rPr lang="el-GR" sz="2400" kern="1200" dirty="0">
                  <a:solidFill>
                    <a:schemeClr val="tx1"/>
                  </a:solidFill>
                </a:rPr>
                <a:t> είναι η καλύτερη παράμετρος σύγκρισης και κατανόησης των αποτελεσμάτων</a:t>
              </a:r>
              <a:endParaRPr lang="el-GR" sz="24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Ομάδα 13">
            <a:extLst>
              <a:ext uri="{FF2B5EF4-FFF2-40B4-BE49-F238E27FC236}">
                <a16:creationId xmlns:a16="http://schemas.microsoft.com/office/drawing/2014/main" id="{F3C15A62-FDBF-E16F-2A1A-18BB0E41A187}"/>
              </a:ext>
            </a:extLst>
          </p:cNvPr>
          <p:cNvGrpSpPr/>
          <p:nvPr/>
        </p:nvGrpSpPr>
        <p:grpSpPr>
          <a:xfrm>
            <a:off x="1021203" y="3611094"/>
            <a:ext cx="4843278" cy="2544599"/>
            <a:chOff x="2345413" y="3995645"/>
            <a:chExt cx="9381656" cy="1126976"/>
          </a:xfrm>
          <a:noFill/>
        </p:grpSpPr>
        <p:sp>
          <p:nvSpPr>
            <p:cNvPr id="15" name="Ορθογώνιο: Στρογγύλεμα γωνιών 14">
              <a:extLst>
                <a:ext uri="{FF2B5EF4-FFF2-40B4-BE49-F238E27FC236}">
                  <a16:creationId xmlns:a16="http://schemas.microsoft.com/office/drawing/2014/main" id="{7EDCED7B-D170-1EB2-B962-F2A7F037DA3F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grpFill/>
            <a:ln w="57150"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Ορθογώνιο: Στρογγύλεμα γωνιών 4">
              <a:extLst>
                <a:ext uri="{FF2B5EF4-FFF2-40B4-BE49-F238E27FC236}">
                  <a16:creationId xmlns:a16="http://schemas.microsoft.com/office/drawing/2014/main" id="{D727A136-D0E1-7AC8-C99D-5E211F726FF4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just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2400" b="1" dirty="0">
                  <a:solidFill>
                    <a:schemeClr val="tx1"/>
                  </a:solidFill>
                </a:rPr>
                <a:t>Η τιμή ενοικίων επηρεάζεται:</a:t>
              </a:r>
            </a:p>
            <a:p>
              <a:pPr marL="342900" lvl="0" indent="-342900" algn="just" defTabSz="106680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l-GR" sz="2400" dirty="0">
                  <a:solidFill>
                    <a:schemeClr val="tx1"/>
                  </a:solidFill>
                </a:rPr>
                <a:t>Περιοχή</a:t>
              </a:r>
            </a:p>
            <a:p>
              <a:pPr marL="342900" lvl="0" indent="-342900" algn="just" defTabSz="106680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l-GR" sz="2400" dirty="0">
                  <a:solidFill>
                    <a:schemeClr val="tx1"/>
                  </a:solidFill>
                </a:rPr>
                <a:t>Όροφο</a:t>
              </a:r>
            </a:p>
            <a:p>
              <a:pPr marL="342900" lvl="0" indent="-342900" algn="just" defTabSz="106680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l-GR" sz="2400" dirty="0">
                  <a:solidFill>
                    <a:schemeClr val="tx1"/>
                  </a:solidFill>
                </a:rPr>
                <a:t>Έτος κατασκευής</a:t>
              </a:r>
            </a:p>
            <a:p>
              <a:pPr marL="342900" lvl="0" indent="-342900" algn="just" defTabSz="106680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l-GR" sz="2400" dirty="0">
                  <a:solidFill>
                    <a:schemeClr val="tx1"/>
                  </a:solidFill>
                </a:rPr>
                <a:t>Ζήτηση </a:t>
              </a:r>
              <a:endParaRPr lang="el-GR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0938C6B7-CED0-D284-36DF-1BC180805A57}"/>
              </a:ext>
            </a:extLst>
          </p:cNvPr>
          <p:cNvGrpSpPr/>
          <p:nvPr/>
        </p:nvGrpSpPr>
        <p:grpSpPr>
          <a:xfrm>
            <a:off x="6584228" y="1587919"/>
            <a:ext cx="4163285" cy="3682162"/>
            <a:chOff x="2345413" y="3995645"/>
            <a:chExt cx="9381656" cy="1126976"/>
          </a:xfrm>
          <a:solidFill>
            <a:schemeClr val="accent1"/>
          </a:solidFill>
        </p:grpSpPr>
        <p:sp>
          <p:nvSpPr>
            <p:cNvPr id="3" name="Ορθογώνιο: Στρογγύλεμα γωνιών 2">
              <a:extLst>
                <a:ext uri="{FF2B5EF4-FFF2-40B4-BE49-F238E27FC236}">
                  <a16:creationId xmlns:a16="http://schemas.microsoft.com/office/drawing/2014/main" id="{A2497F0D-DB6D-1EFD-35FF-A4E8B9A31710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Ορθογώνιο: Στρογγύλεμα γωνιών 4">
              <a:extLst>
                <a:ext uri="{FF2B5EF4-FFF2-40B4-BE49-F238E27FC236}">
                  <a16:creationId xmlns:a16="http://schemas.microsoft.com/office/drawing/2014/main" id="{FCAA9E9D-C242-0DA4-9030-6B60DF9E22E2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just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2400" b="1" dirty="0">
                  <a:solidFill>
                    <a:schemeClr val="tx1"/>
                  </a:solidFill>
                </a:rPr>
                <a:t>«</a:t>
              </a:r>
              <a:r>
                <a:rPr lang="el-GR" sz="2400" kern="1200" dirty="0">
                  <a:solidFill>
                    <a:schemeClr val="tx1"/>
                  </a:solidFill>
                </a:rPr>
                <a:t>Αν κάποιος επιθυμεί να κάνει </a:t>
              </a:r>
              <a:r>
                <a:rPr lang="el-GR" sz="2400" b="1" kern="1200" dirty="0">
                  <a:solidFill>
                    <a:schemeClr val="tx1"/>
                  </a:solidFill>
                </a:rPr>
                <a:t>επένδυση</a:t>
              </a:r>
              <a:r>
                <a:rPr lang="el-GR" sz="2400" kern="1200" dirty="0">
                  <a:solidFill>
                    <a:schemeClr val="tx1"/>
                  </a:solidFill>
                </a:rPr>
                <a:t> σε ακίνητο, προτείνουμε να διαλέξει μία κατοικία στα </a:t>
              </a:r>
              <a:r>
                <a:rPr lang="el-GR" sz="2400" b="1" kern="1200" dirty="0">
                  <a:solidFill>
                    <a:schemeClr val="tx1"/>
                  </a:solidFill>
                </a:rPr>
                <a:t>Βόρει</a:t>
              </a:r>
              <a:r>
                <a:rPr lang="el-GR" sz="2400" b="1" dirty="0">
                  <a:solidFill>
                    <a:schemeClr val="tx1"/>
                  </a:solidFill>
                </a:rPr>
                <a:t>α Προάστια</a:t>
              </a:r>
              <a:r>
                <a:rPr lang="el-GR" sz="2400" dirty="0">
                  <a:solidFill>
                    <a:schemeClr val="tx1"/>
                  </a:solidFill>
                </a:rPr>
                <a:t>, και να είναι </a:t>
              </a:r>
              <a:r>
                <a:rPr lang="el-GR" sz="2400" b="1" dirty="0" err="1">
                  <a:solidFill>
                    <a:schemeClr val="tx1"/>
                  </a:solidFill>
                </a:rPr>
                <a:t>μονόχωρη</a:t>
              </a:r>
              <a:r>
                <a:rPr lang="el-GR" sz="2400" dirty="0">
                  <a:solidFill>
                    <a:schemeClr val="tx1"/>
                  </a:solidFill>
                </a:rPr>
                <a:t> ή </a:t>
              </a:r>
              <a:r>
                <a:rPr lang="el-GR" sz="2400" b="1" dirty="0" err="1">
                  <a:solidFill>
                    <a:schemeClr val="tx1"/>
                  </a:solidFill>
                </a:rPr>
                <a:t>δίχωρη</a:t>
              </a:r>
              <a:r>
                <a:rPr lang="el-GR" sz="2400" dirty="0">
                  <a:solidFill>
                    <a:schemeClr val="tx1"/>
                  </a:solidFill>
                </a:rPr>
                <a:t>» .</a:t>
              </a:r>
              <a:endParaRPr lang="el-GR" sz="24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Ιδέες για επέκταση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Ιδέες για επέκταση</a:t>
            </a:r>
            <a:r>
              <a:rPr lang="el-GR" dirty="0"/>
              <a:t> </a:t>
            </a:r>
            <a:endParaRPr lang="el" dirty="0"/>
          </a:p>
        </p:txBody>
      </p:sp>
      <p:graphicFrame>
        <p:nvGraphicFramePr>
          <p:cNvPr id="2" name="Διάγραμμα 1">
            <a:extLst>
              <a:ext uri="{FF2B5EF4-FFF2-40B4-BE49-F238E27FC236}">
                <a16:creationId xmlns:a16="http://schemas.microsoft.com/office/drawing/2014/main" id="{F9E35869-62D3-A1F6-FECB-BDB9C4621B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120767"/>
              </p:ext>
            </p:extLst>
          </p:nvPr>
        </p:nvGraphicFramePr>
        <p:xfrm>
          <a:off x="463932" y="1439333"/>
          <a:ext cx="112599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45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072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Ας συστηθούμε</a:t>
            </a:r>
            <a:endParaRPr lang="el" dirty="0"/>
          </a:p>
        </p:txBody>
      </p:sp>
      <p:pic>
        <p:nvPicPr>
          <p:cNvPr id="9" name="Εικόνα 8" descr="Εικόνα που περιέχει ανθρώπινο πρόσωπο, άτομο, ρουχισμός, χαμόγελο&#10;&#10;Περιγραφή που δημιουργήθηκε αυτόματα">
            <a:extLst>
              <a:ext uri="{FF2B5EF4-FFF2-40B4-BE49-F238E27FC236}">
                <a16:creationId xmlns:a16="http://schemas.microsoft.com/office/drawing/2014/main" id="{6F13D58B-29F5-9032-9C2B-A1B460FE0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6" t="4439" r="29212" b="23927"/>
          <a:stretch/>
        </p:blipFill>
        <p:spPr>
          <a:xfrm>
            <a:off x="6266475" y="2633206"/>
            <a:ext cx="1607587" cy="2557670"/>
          </a:xfrm>
          <a:prstGeom prst="rect">
            <a:avLst/>
          </a:prstGeom>
        </p:spPr>
      </p:pic>
      <p:pic>
        <p:nvPicPr>
          <p:cNvPr id="11" name="Εικόνα 10" descr="Εικόνα που περιέχει άτομο, ανθρώπινο πρόσωπο, τοίχος, εσωτερικός χώρ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4F989DF-017C-4280-A3E1-D78F42528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r="16505" b="25732"/>
          <a:stretch/>
        </p:blipFill>
        <p:spPr>
          <a:xfrm>
            <a:off x="4403043" y="2633206"/>
            <a:ext cx="1530617" cy="2557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B9ECB4-E94A-4F8E-05BA-AF9DE4515962}"/>
              </a:ext>
            </a:extLst>
          </p:cNvPr>
          <p:cNvSpPr txBox="1"/>
          <p:nvPr/>
        </p:nvSpPr>
        <p:spPr>
          <a:xfrm>
            <a:off x="7368328" y="1446386"/>
            <a:ext cx="321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Αναστασία Πανοπούλου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670F6-0030-DB31-909A-3A3D0DFB39C4}"/>
              </a:ext>
            </a:extLst>
          </p:cNvPr>
          <p:cNvSpPr txBox="1"/>
          <p:nvPr/>
        </p:nvSpPr>
        <p:spPr>
          <a:xfrm>
            <a:off x="1262502" y="1440049"/>
            <a:ext cx="37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Γεράσιμος Παναγιωτακόπουλος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F23B-E1E0-BE22-0912-4D41754E61CF}"/>
              </a:ext>
            </a:extLst>
          </p:cNvPr>
          <p:cNvSpPr txBox="1"/>
          <p:nvPr/>
        </p:nvSpPr>
        <p:spPr>
          <a:xfrm>
            <a:off x="7912012" y="1874518"/>
            <a:ext cx="3814586" cy="41081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b="1" dirty="0"/>
              <a:t>Χημικός</a:t>
            </a:r>
            <a:r>
              <a:rPr lang="el-GR" sz="1600" dirty="0"/>
              <a:t> και πλέον καθηγήτρια.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Κάτοχος </a:t>
            </a:r>
            <a:r>
              <a:rPr lang="el-GR" sz="1600" b="1" dirty="0"/>
              <a:t>διδακτορικού</a:t>
            </a:r>
            <a:r>
              <a:rPr lang="el-GR" sz="1600" dirty="0"/>
              <a:t>, εξ 'ου και το ενδιαφέρον για την ανάλυση δεδομένων!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Επιθυμώ να </a:t>
            </a:r>
            <a:r>
              <a:rPr lang="el-GR" sz="1600" b="1" dirty="0"/>
              <a:t>αλλάξω τον επαγγελματικό μου ρόλο </a:t>
            </a:r>
            <a:r>
              <a:rPr lang="el-GR" sz="1600" dirty="0"/>
              <a:t>και να απασχοληθώ σε θέσεις που σχετίζονται άμεσα με ανάλυση </a:t>
            </a:r>
            <a:r>
              <a:rPr lang="en-US" sz="1600" dirty="0"/>
              <a:t>big data</a:t>
            </a:r>
            <a:endParaRPr lang="el-G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7E198-4312-B79D-2ED5-6459BB4EE836}"/>
              </a:ext>
            </a:extLst>
          </p:cNvPr>
          <p:cNvSpPr txBox="1"/>
          <p:nvPr/>
        </p:nvSpPr>
        <p:spPr>
          <a:xfrm>
            <a:off x="470215" y="1912926"/>
            <a:ext cx="3876498" cy="41081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b="1" dirty="0"/>
              <a:t>Πολιτικός μηχανικός</a:t>
            </a:r>
            <a:r>
              <a:rPr lang="el-GR" sz="1600" dirty="0"/>
              <a:t> αλλά κυρίως </a:t>
            </a:r>
            <a:r>
              <a:rPr lang="el-GR" sz="1600" b="1" dirty="0" err="1"/>
              <a:t>κωδικάκιας</a:t>
            </a:r>
            <a:r>
              <a:rPr lang="el-G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Ευελπιστώ να γράψω έναν κώδικα που θα ετοιμάζει τη </a:t>
            </a:r>
            <a:r>
              <a:rPr lang="el-GR" sz="1600" b="1" dirty="0"/>
              <a:t>λίστα για τα ψώνια</a:t>
            </a:r>
            <a:r>
              <a:rPr lang="el-GR" sz="1600" dirty="0"/>
              <a:t> ΠΡΙΝ την σκεφτώ.</a:t>
            </a:r>
          </a:p>
          <a:p>
            <a:pPr algn="just">
              <a:lnSpc>
                <a:spcPct val="150000"/>
              </a:lnSpc>
            </a:pPr>
            <a:r>
              <a:rPr lang="el-GR" sz="16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Θέλω να </a:t>
            </a:r>
            <a:r>
              <a:rPr lang="el-GR" sz="1600" b="1" dirty="0"/>
              <a:t>πιστοποιήσω</a:t>
            </a:r>
            <a:r>
              <a:rPr lang="el-GR" sz="1600" dirty="0"/>
              <a:t> τις γνώσεις μου στην </a:t>
            </a:r>
            <a:r>
              <a:rPr lang="el-GR" sz="1600" b="1" dirty="0"/>
              <a:t>ανάλυση δεδομένων</a:t>
            </a:r>
            <a:r>
              <a:rPr lang="el-GR" sz="1600" dirty="0"/>
              <a:t>, ώστε να διεκδικήσω αντίστοιχους επαγγελματικούς ρόλους.</a:t>
            </a:r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0324" y="6458048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25CE3C1F-BACD-D308-078E-3E1C349A6627}"/>
              </a:ext>
            </a:extLst>
          </p:cNvPr>
          <p:cNvSpPr/>
          <p:nvPr/>
        </p:nvSpPr>
        <p:spPr>
          <a:xfrm>
            <a:off x="470215" y="1912926"/>
            <a:ext cx="5493261" cy="4108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8AD7CC7D-8EF4-9B2D-E85E-E1A91D245FC0}"/>
              </a:ext>
            </a:extLst>
          </p:cNvPr>
          <p:cNvSpPr/>
          <p:nvPr/>
        </p:nvSpPr>
        <p:spPr>
          <a:xfrm>
            <a:off x="6228524" y="1912926"/>
            <a:ext cx="5493261" cy="4108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3" name="Picture 2" descr="Προγράμματα κατάρτισης της επιστήμης δεδομένων | Big Blue Data Academy">
            <a:extLst>
              <a:ext uri="{FF2B5EF4-FFF2-40B4-BE49-F238E27FC236}">
                <a16:creationId xmlns:a16="http://schemas.microsoft.com/office/drawing/2014/main" id="{B5020DB9-CF98-2B80-9C50-95D8298F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97" y="0"/>
            <a:ext cx="2122005" cy="7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61" y="3927037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sz="3200" dirty="0"/>
              <a:t>Ευχαριστούμε για τον χρόνο σας !</a:t>
            </a:r>
            <a:endParaRPr lang="el" sz="3200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0B8ECB7-AE3A-5D26-47E2-3D36736C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57" y="1875307"/>
            <a:ext cx="8923234" cy="27830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8BB39E92-36C9-674E-462A-5FC116A55291}"/>
              </a:ext>
            </a:extLst>
          </p:cNvPr>
          <p:cNvCxnSpPr>
            <a:cxnSpLocks/>
          </p:cNvCxnSpPr>
          <p:nvPr/>
        </p:nvCxnSpPr>
        <p:spPr>
          <a:xfrm flipH="1">
            <a:off x="5609465" y="2153614"/>
            <a:ext cx="950361" cy="4516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FE35EF04-341F-A4BB-4212-4564E34251E4}"/>
              </a:ext>
            </a:extLst>
          </p:cNvPr>
          <p:cNvGrpSpPr/>
          <p:nvPr/>
        </p:nvGrpSpPr>
        <p:grpSpPr>
          <a:xfrm>
            <a:off x="4711490" y="2605247"/>
            <a:ext cx="1085384" cy="463152"/>
            <a:chOff x="2345413" y="3465165"/>
            <a:chExt cx="11339624" cy="1657456"/>
          </a:xfrm>
          <a:noFill/>
        </p:grpSpPr>
        <p:sp>
          <p:nvSpPr>
            <p:cNvPr id="11" name="Ορθογώνιο: Στρογγύλεμα γωνιών 10">
              <a:extLst>
                <a:ext uri="{FF2B5EF4-FFF2-40B4-BE49-F238E27FC236}">
                  <a16:creationId xmlns:a16="http://schemas.microsoft.com/office/drawing/2014/main" id="{5448A32A-3469-81ED-8820-618185EDC117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grpFill/>
            <a:ln w="571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Ορθογώνιο: Στρογγύλεμα γωνιών 4">
              <a:extLst>
                <a:ext uri="{FF2B5EF4-FFF2-40B4-BE49-F238E27FC236}">
                  <a16:creationId xmlns:a16="http://schemas.microsoft.com/office/drawing/2014/main" id="{82C3A276-6540-1A40-00F7-C148EB6305F3}"/>
                </a:ext>
              </a:extLst>
            </p:cNvPr>
            <p:cNvSpPr txBox="1"/>
            <p:nvPr/>
          </p:nvSpPr>
          <p:spPr>
            <a:xfrm>
              <a:off x="4455216" y="3465165"/>
              <a:ext cx="9229821" cy="106096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rgbClr val="0070C0"/>
                  </a:solidFill>
                </a:rPr>
                <a:t>Yes</a:t>
              </a:r>
              <a:endParaRPr lang="el-GR" b="1" kern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Ορθογώνιο: Στρογγύλεμα γωνιών 4">
            <a:extLst>
              <a:ext uri="{FF2B5EF4-FFF2-40B4-BE49-F238E27FC236}">
                <a16:creationId xmlns:a16="http://schemas.microsoft.com/office/drawing/2014/main" id="{B3B96301-46E7-D9DD-B225-18FDCCD52DA1}"/>
              </a:ext>
            </a:extLst>
          </p:cNvPr>
          <p:cNvSpPr txBox="1"/>
          <p:nvPr/>
        </p:nvSpPr>
        <p:spPr>
          <a:xfrm>
            <a:off x="6978956" y="2613967"/>
            <a:ext cx="1602822" cy="314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Maybe Yes</a:t>
            </a:r>
            <a:endParaRPr lang="el-GR" b="1" kern="1200" dirty="0">
              <a:solidFill>
                <a:srgbClr val="0070C0"/>
              </a:solidFill>
            </a:endParaRPr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EC859B41-8916-C0B6-65ED-9B265AF9E950}"/>
              </a:ext>
            </a:extLst>
          </p:cNvPr>
          <p:cNvCxnSpPr>
            <a:cxnSpLocks/>
          </p:cNvCxnSpPr>
          <p:nvPr/>
        </p:nvCxnSpPr>
        <p:spPr>
          <a:xfrm>
            <a:off x="7052048" y="2181691"/>
            <a:ext cx="302909" cy="4235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7EB099DA-3FE7-A04A-6170-9FE8A7CC4C05}"/>
              </a:ext>
            </a:extLst>
          </p:cNvPr>
          <p:cNvCxnSpPr>
            <a:cxnSpLocks/>
          </p:cNvCxnSpPr>
          <p:nvPr/>
        </p:nvCxnSpPr>
        <p:spPr>
          <a:xfrm flipV="1">
            <a:off x="7614044" y="1514666"/>
            <a:ext cx="332645" cy="2996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Ορθογώνιο: Στρογγύλεμα γωνιών 4">
            <a:extLst>
              <a:ext uri="{FF2B5EF4-FFF2-40B4-BE49-F238E27FC236}">
                <a16:creationId xmlns:a16="http://schemas.microsoft.com/office/drawing/2014/main" id="{A62225B2-30DC-9A0E-F17B-43122FF77EDE}"/>
              </a:ext>
            </a:extLst>
          </p:cNvPr>
          <p:cNvSpPr txBox="1"/>
          <p:nvPr/>
        </p:nvSpPr>
        <p:spPr>
          <a:xfrm>
            <a:off x="7780367" y="1218772"/>
            <a:ext cx="1602822" cy="314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Yes &amp; No</a:t>
            </a:r>
            <a:endParaRPr lang="el-GR" b="1" kern="1200" dirty="0">
              <a:solidFill>
                <a:srgbClr val="0070C0"/>
              </a:solidFill>
            </a:endParaRPr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B08D923B-505F-CBBB-7111-5D0C26050FBB}"/>
              </a:ext>
            </a:extLst>
          </p:cNvPr>
          <p:cNvCxnSpPr>
            <a:cxnSpLocks/>
          </p:cNvCxnSpPr>
          <p:nvPr/>
        </p:nvCxnSpPr>
        <p:spPr>
          <a:xfrm flipV="1">
            <a:off x="9019424" y="1594676"/>
            <a:ext cx="530088" cy="2196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Ορθογώνιο: Στρογγύλεμα γωνιών 4">
            <a:extLst>
              <a:ext uri="{FF2B5EF4-FFF2-40B4-BE49-F238E27FC236}">
                <a16:creationId xmlns:a16="http://schemas.microsoft.com/office/drawing/2014/main" id="{D0723D65-C33E-E176-EB97-89952A48214B}"/>
              </a:ext>
            </a:extLst>
          </p:cNvPr>
          <p:cNvSpPr txBox="1"/>
          <p:nvPr/>
        </p:nvSpPr>
        <p:spPr>
          <a:xfrm>
            <a:off x="9284468" y="1089927"/>
            <a:ext cx="1602822" cy="614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Bunch of letters and spaces</a:t>
            </a:r>
            <a:endParaRPr lang="el-GR" b="1" kern="1200" dirty="0">
              <a:solidFill>
                <a:srgbClr val="0070C0"/>
              </a:solidFill>
            </a:endParaRPr>
          </a:p>
        </p:txBody>
      </p: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6FB69B62-C645-95BE-2B67-CCDE8E8E96CF}"/>
              </a:ext>
            </a:extLst>
          </p:cNvPr>
          <p:cNvCxnSpPr>
            <a:cxnSpLocks/>
          </p:cNvCxnSpPr>
          <p:nvPr/>
        </p:nvCxnSpPr>
        <p:spPr>
          <a:xfrm>
            <a:off x="9659594" y="2241770"/>
            <a:ext cx="302909" cy="4235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Ορθογώνιο: Στρογγύλεμα γωνιών 4">
            <a:extLst>
              <a:ext uri="{FF2B5EF4-FFF2-40B4-BE49-F238E27FC236}">
                <a16:creationId xmlns:a16="http://schemas.microsoft.com/office/drawing/2014/main" id="{22032992-C09F-E94C-4430-FEC6A6663581}"/>
              </a:ext>
            </a:extLst>
          </p:cNvPr>
          <p:cNvSpPr txBox="1"/>
          <p:nvPr/>
        </p:nvSpPr>
        <p:spPr>
          <a:xfrm>
            <a:off x="9659594" y="2623305"/>
            <a:ext cx="2165410" cy="575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 Maybe Yes, but it could be No</a:t>
            </a:r>
            <a:endParaRPr lang="el-GR" b="1" kern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6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Διαγράμματα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Διαγράμματα</a:t>
            </a:r>
            <a:endParaRPr lang="el" dirty="0"/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1/06/2026</a:t>
              </a:r>
            </a:p>
          </p:txBody>
        </p:sp>
      </p:grpSp>
      <p:pic>
        <p:nvPicPr>
          <p:cNvPr id="3" name="Εικόνα 2" descr="Εικόνα που περιέχει κείμενο, ορθογώνιο παραλληλόγραμμο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C94E6AF-81A5-0C86-092B-209508BBA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81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4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43" y="4393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Αλλαγή με λιγότερες πληροφορίες</a:t>
            </a:r>
            <a:endParaRPr lang="el" dirty="0"/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66FFF28F-80A7-8263-9AB0-A6A4281F247E}"/>
              </a:ext>
            </a:extLst>
          </p:cNvPr>
          <p:cNvCxnSpPr>
            <a:cxnSpLocks/>
          </p:cNvCxnSpPr>
          <p:nvPr/>
        </p:nvCxnSpPr>
        <p:spPr>
          <a:xfrm flipV="1">
            <a:off x="1868557" y="5552661"/>
            <a:ext cx="914400" cy="3180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01/06/2026</a:t>
              </a:r>
            </a:p>
          </p:txBody>
        </p:sp>
      </p:grp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7594056" y="5785448"/>
            <a:ext cx="3600173" cy="565546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600" b="1" kern="1200" dirty="0"/>
                <a:t>3181</a:t>
              </a:r>
              <a:r>
                <a:rPr lang="el-GR" sz="1600" kern="1200" dirty="0"/>
                <a:t> αγγελίες (~60%) είναι μεγαλύτερες από μήνα! </a:t>
              </a:r>
              <a:endParaRPr lang="el-GR" sz="1400" kern="1200" dirty="0"/>
            </a:p>
          </p:txBody>
        </p:sp>
      </p:grp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142123" y="5909784"/>
            <a:ext cx="907397" cy="907397"/>
          </a:xfrm>
          <a:prstGeom prst="rect">
            <a:avLst/>
          </a:prstGeom>
        </p:spPr>
      </p:pic>
      <p:pic>
        <p:nvPicPr>
          <p:cNvPr id="13" name="Εικόνα 12" descr="Εικόνα που περιέχει κείμενο, στιγμιότυπο οθόνης, διάγραμμα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A27F3683-460C-E763-84A6-49580D17E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711062"/>
            <a:ext cx="9372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56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37314" y="5950603"/>
            <a:ext cx="907397" cy="907397"/>
          </a:xfrm>
          <a:prstGeom prst="rect">
            <a:avLst/>
          </a:prstGeom>
        </p:spPr>
      </p:pic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8568851" y="5718269"/>
            <a:ext cx="2562975" cy="464667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Τι συμβαίνει με τα υπόγεια;</a:t>
              </a:r>
            </a:p>
          </p:txBody>
        </p:sp>
      </p:grpSp>
      <p:pic>
        <p:nvPicPr>
          <p:cNvPr id="15" name="Εικόνα 14" descr="Εικόνα που περιέχει κείμενο, στιγμιότυπο οθόνης, γραμματοσειρά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E3F2FD8E-742D-6E0B-790F-08CD81ADB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4" y="970737"/>
            <a:ext cx="11934016" cy="4068415"/>
          </a:xfrm>
          <a:prstGeom prst="rect">
            <a:avLst/>
          </a:prstGeom>
        </p:spPr>
      </p:pic>
      <p:sp>
        <p:nvSpPr>
          <p:cNvPr id="16" name="Τίτλος 1">
            <a:extLst>
              <a:ext uri="{FF2B5EF4-FFF2-40B4-BE49-F238E27FC236}">
                <a16:creationId xmlns:a16="http://schemas.microsoft.com/office/drawing/2014/main" id="{2D66F923-5D02-CA0F-57C8-48FDAD3B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138254"/>
            <a:ext cx="10058400" cy="73563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l-GR" dirty="0"/>
              <a:t>Αλλαγή με λιγότερες πληροφορίες και ένωση με όροφο;</a:t>
            </a:r>
            <a:endParaRPr lang="el" dirty="0"/>
          </a:p>
        </p:txBody>
      </p:sp>
    </p:spTree>
    <p:extLst>
      <p:ext uri="{BB962C8B-B14F-4D97-AF65-F5344CB8AC3E}">
        <p14:creationId xmlns:p14="http://schemas.microsoft.com/office/powerpoint/2010/main" val="114830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Παράγοντες που επηρεάζουν την τιμή ενοικίασης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Γραφικό 13" descr="Μεγάφωνο1 με συμπαγές γέμισμα">
            <a:extLst>
              <a:ext uri="{FF2B5EF4-FFF2-40B4-BE49-F238E27FC236}">
                <a16:creationId xmlns:a16="http://schemas.microsoft.com/office/drawing/2014/main" id="{886F48D2-A6BC-789B-5F24-311D0ACF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37314" y="5950603"/>
            <a:ext cx="907397" cy="907397"/>
          </a:xfrm>
          <a:prstGeom prst="rect">
            <a:avLst/>
          </a:prstGeom>
        </p:spPr>
      </p:pic>
      <p:sp>
        <p:nvSpPr>
          <p:cNvPr id="21" name="Τίτλος 1">
            <a:extLst>
              <a:ext uri="{FF2B5EF4-FFF2-40B4-BE49-F238E27FC236}">
                <a16:creationId xmlns:a16="http://schemas.microsoft.com/office/drawing/2014/main" id="{664594EA-BB40-D75C-0058-03696BC3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2635"/>
            <a:ext cx="10058400" cy="73563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l-GR" dirty="0"/>
              <a:t>Αλλαγή με λιγότερες πληροφορίες και ένωση με όροφο;</a:t>
            </a:r>
            <a:endParaRPr lang="el" dirty="0"/>
          </a:p>
        </p:txBody>
      </p:sp>
      <p:pic>
        <p:nvPicPr>
          <p:cNvPr id="8" name="Εικόνα 7" descr="Εικόνα που περιέχει κείμενο, στιγμιότυπο οθόνης, γραμματοσειρά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083B56B-0A1C-9B4D-3EFE-F55C8B33B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101391"/>
            <a:ext cx="9372600" cy="5000625"/>
          </a:xfrm>
          <a:prstGeom prst="rect">
            <a:avLst/>
          </a:prstGeom>
        </p:spPr>
      </p:pic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53BD582-6898-6AAF-197F-A5F31BB11015}"/>
              </a:ext>
            </a:extLst>
          </p:cNvPr>
          <p:cNvGrpSpPr/>
          <p:nvPr/>
        </p:nvGrpSpPr>
        <p:grpSpPr>
          <a:xfrm>
            <a:off x="7588190" y="5444533"/>
            <a:ext cx="3389603" cy="907397"/>
            <a:chOff x="2345413" y="3995645"/>
            <a:chExt cx="9381656" cy="1126976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B94712C9-7131-E669-CB83-6214DCCB5A85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Ορθογώνιο: Στρογγύλεμα γωνιών 4">
              <a:extLst>
                <a:ext uri="{FF2B5EF4-FFF2-40B4-BE49-F238E27FC236}">
                  <a16:creationId xmlns:a16="http://schemas.microsoft.com/office/drawing/2014/main" id="{AAC57565-8FEF-85CD-CD31-4ED5790E5D4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Οι </a:t>
              </a:r>
              <a:r>
                <a:rPr lang="el-GR" sz="1400" b="1" dirty="0" err="1"/>
                <a:t>μονόχωρες</a:t>
              </a:r>
              <a:r>
                <a:rPr lang="el-GR" sz="1400" dirty="0"/>
                <a:t> και </a:t>
              </a:r>
              <a:r>
                <a:rPr lang="el-GR" sz="1400" b="1" dirty="0" err="1"/>
                <a:t>δίχωρες</a:t>
              </a:r>
              <a:r>
                <a:rPr lang="el-GR" sz="1400" dirty="0"/>
                <a:t> γκαρσονιέρες </a:t>
              </a:r>
              <a:r>
                <a:rPr lang="el-GR" sz="1400" kern="1200" dirty="0"/>
                <a:t>είναι </a:t>
              </a:r>
              <a:r>
                <a:rPr lang="el-GR" sz="1400" b="1" kern="1200" dirty="0"/>
                <a:t>ακριβότερες </a:t>
              </a:r>
              <a:r>
                <a:rPr lang="el-GR" sz="1400" kern="1200" dirty="0"/>
                <a:t>από διαμερίσματα με </a:t>
              </a:r>
              <a:r>
                <a:rPr lang="el-GR" sz="1400" b="1" kern="1200" dirty="0"/>
                <a:t>2/3 υπνοδωμάτια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89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Συμπεράσματα</a:t>
            </a:r>
            <a:endParaRPr lang="el" dirty="0"/>
          </a:p>
        </p:txBody>
      </p:sp>
      <p:graphicFrame>
        <p:nvGraphicFramePr>
          <p:cNvPr id="4" name="Διάγραμμα 3">
            <a:extLst>
              <a:ext uri="{FF2B5EF4-FFF2-40B4-BE49-F238E27FC236}">
                <a16:creationId xmlns:a16="http://schemas.microsoft.com/office/drawing/2014/main" id="{7081F484-EF8F-BC08-B82E-CF049FE7AC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849961"/>
              </p:ext>
            </p:extLst>
          </p:nvPr>
        </p:nvGraphicFramePr>
        <p:xfrm>
          <a:off x="2697304" y="2463640"/>
          <a:ext cx="8271380" cy="408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C14E1081-717B-F117-8FCB-489C963F1771}"/>
              </a:ext>
            </a:extLst>
          </p:cNvPr>
          <p:cNvGrpSpPr/>
          <p:nvPr/>
        </p:nvGrpSpPr>
        <p:grpSpPr>
          <a:xfrm>
            <a:off x="530088" y="2059138"/>
            <a:ext cx="4596614" cy="495171"/>
            <a:chOff x="0" y="0"/>
            <a:chExt cx="9381656" cy="1128731"/>
          </a:xfrm>
        </p:grpSpPr>
        <p:sp>
          <p:nvSpPr>
            <p:cNvPr id="8" name="Ορθογώνιο: Στρογγύλεμα γωνιών 7">
              <a:extLst>
                <a:ext uri="{FF2B5EF4-FFF2-40B4-BE49-F238E27FC236}">
                  <a16:creationId xmlns:a16="http://schemas.microsoft.com/office/drawing/2014/main" id="{1CD01353-5B73-FD45-14AB-F0A797F4EDBF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Ορθογώνιο: Στρογγύλεμα γωνιών 4">
              <a:extLst>
                <a:ext uri="{FF2B5EF4-FFF2-40B4-BE49-F238E27FC236}">
                  <a16:creationId xmlns:a16="http://schemas.microsoft.com/office/drawing/2014/main" id="{A76AF37F-2C34-DD3C-25BF-24FA8FF7D530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2000" kern="1200" dirty="0"/>
                <a:t>Οι τιμές </a:t>
              </a:r>
              <a:r>
                <a:rPr lang="el-GR" sz="2000" b="1" kern="1200" dirty="0"/>
                <a:t>ενοικίων</a:t>
              </a:r>
              <a:r>
                <a:rPr lang="el-GR" sz="2000" kern="1200" dirty="0"/>
                <a:t> επηρεάζονται</a:t>
              </a:r>
              <a:endParaRPr lang="el-GR" sz="2000" b="1" kern="1200" dirty="0"/>
            </a:p>
          </p:txBody>
        </p:sp>
      </p:grp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6D3D4A02-90FD-AFA5-A497-0CDBEAE80204}"/>
              </a:ext>
            </a:extLst>
          </p:cNvPr>
          <p:cNvGrpSpPr/>
          <p:nvPr/>
        </p:nvGrpSpPr>
        <p:grpSpPr>
          <a:xfrm>
            <a:off x="1508725" y="846042"/>
            <a:ext cx="8271379" cy="907397"/>
            <a:chOff x="2345413" y="3995645"/>
            <a:chExt cx="9381656" cy="1126976"/>
          </a:xfrm>
        </p:grpSpPr>
        <p:sp>
          <p:nvSpPr>
            <p:cNvPr id="3" name="Ορθογώνιο: Στρογγύλεμα γωνιών 2">
              <a:extLst>
                <a:ext uri="{FF2B5EF4-FFF2-40B4-BE49-F238E27FC236}">
                  <a16:creationId xmlns:a16="http://schemas.microsoft.com/office/drawing/2014/main" id="{D9B77EBE-9CDB-E3D6-496E-ABE732B92CD8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Ορθογώνιο: Στρογγύλεμα γωνιών 4">
              <a:extLst>
                <a:ext uri="{FF2B5EF4-FFF2-40B4-BE49-F238E27FC236}">
                  <a16:creationId xmlns:a16="http://schemas.microsoft.com/office/drawing/2014/main" id="{256E3C5A-8F8A-42FA-4004-DA71C72912C7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Οι </a:t>
              </a:r>
              <a:r>
                <a:rPr lang="el-GR" sz="1400" b="1" dirty="0" err="1"/>
                <a:t>μονόχωρες</a:t>
              </a:r>
              <a:r>
                <a:rPr lang="el-GR" sz="1400" dirty="0"/>
                <a:t> και </a:t>
              </a:r>
              <a:r>
                <a:rPr lang="el-GR" sz="1400" b="1" dirty="0" err="1"/>
                <a:t>δίχωρες</a:t>
              </a:r>
              <a:r>
                <a:rPr lang="el-GR" sz="1400" dirty="0"/>
                <a:t> γκαρσονιέρες </a:t>
              </a:r>
              <a:r>
                <a:rPr lang="el-GR" sz="1400" kern="1200" dirty="0"/>
                <a:t>είναι </a:t>
              </a:r>
              <a:r>
                <a:rPr lang="el-GR" sz="1400" b="1" kern="1200" dirty="0"/>
                <a:t>ακριβότερες </a:t>
              </a:r>
              <a:r>
                <a:rPr lang="el-GR" sz="1400" kern="1200" dirty="0"/>
                <a:t>από διαμερίσματα με </a:t>
              </a:r>
              <a:r>
                <a:rPr lang="el-GR" sz="1400" b="1" kern="1200" dirty="0"/>
                <a:t>2/3 υπνοδωμάτια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74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2576437F-03D1-A8F4-DCAF-37B20D12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3"/>
          <a:stretch/>
        </p:blipFill>
        <p:spPr>
          <a:xfrm>
            <a:off x="470217" y="1311965"/>
            <a:ext cx="9815767" cy="4981542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072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Η «χρυσή» ευκαιρία </a:t>
            </a:r>
            <a:endParaRPr lang="el" dirty="0"/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504167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C60D2469-1F65-5F4F-72E5-325B7D10A22C}"/>
              </a:ext>
            </a:extLst>
          </p:cNvPr>
          <p:cNvGrpSpPr/>
          <p:nvPr/>
        </p:nvGrpSpPr>
        <p:grpSpPr>
          <a:xfrm>
            <a:off x="7927286" y="584888"/>
            <a:ext cx="4050195" cy="2653401"/>
            <a:chOff x="4278251" y="1779254"/>
            <a:chExt cx="4050195" cy="2653401"/>
          </a:xfrm>
          <a:solidFill>
            <a:schemeClr val="accent4"/>
          </a:solidFill>
        </p:grpSpPr>
        <p:sp>
          <p:nvSpPr>
            <p:cNvPr id="4" name="Φυσαλίδα σκέψης: Σύννεφο 3">
              <a:extLst>
                <a:ext uri="{FF2B5EF4-FFF2-40B4-BE49-F238E27FC236}">
                  <a16:creationId xmlns:a16="http://schemas.microsoft.com/office/drawing/2014/main" id="{864C30FF-2DFE-851C-AAB8-52454B48A258}"/>
                </a:ext>
              </a:extLst>
            </p:cNvPr>
            <p:cNvSpPr/>
            <p:nvPr/>
          </p:nvSpPr>
          <p:spPr>
            <a:xfrm rot="578572">
              <a:off x="4278251" y="1779254"/>
              <a:ext cx="4050195" cy="2653401"/>
            </a:xfrm>
            <a:prstGeom prst="cloud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C5C784-CD1E-5EE5-7BF3-620CBA34EEF6}"/>
                </a:ext>
              </a:extLst>
            </p:cNvPr>
            <p:cNvSpPr txBox="1"/>
            <p:nvPr/>
          </p:nvSpPr>
          <p:spPr>
            <a:xfrm>
              <a:off x="4633574" y="2444234"/>
              <a:ext cx="343917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/>
                <a:t>“</a:t>
              </a:r>
              <a:r>
                <a:rPr lang="el-GR" sz="1600" dirty="0"/>
                <a:t>Θέλω να βρω ένα σπίτι </a:t>
              </a:r>
              <a:r>
                <a:rPr lang="el-GR" sz="1600" b="1" dirty="0"/>
                <a:t>Χ τ.μ.</a:t>
              </a:r>
              <a:r>
                <a:rPr lang="el-GR" sz="1600" dirty="0"/>
                <a:t> με περίπου </a:t>
              </a:r>
              <a:r>
                <a:rPr lang="el-GR" sz="1600" b="1" dirty="0"/>
                <a:t>Υ ενοίκιο </a:t>
              </a:r>
              <a:r>
                <a:rPr lang="el-GR" sz="1600" dirty="0"/>
                <a:t>στις </a:t>
              </a:r>
              <a:r>
                <a:rPr lang="el-GR" sz="1600" b="1" dirty="0"/>
                <a:t>ΖΖΖ περιοχές</a:t>
              </a:r>
              <a:r>
                <a:rPr lang="el-GR" sz="1600" dirty="0"/>
                <a:t>. Αλλά κάθε φορά ανοίγω </a:t>
              </a:r>
              <a:r>
                <a:rPr lang="el-GR" sz="1600" b="1" dirty="0"/>
                <a:t>πολλά </a:t>
              </a:r>
              <a:r>
                <a:rPr lang="en-US" sz="1600" b="1" dirty="0"/>
                <a:t>tabs </a:t>
              </a:r>
              <a:r>
                <a:rPr lang="el-GR" sz="1600" dirty="0"/>
                <a:t>για σύγκριση…..</a:t>
              </a:r>
              <a:r>
                <a:rPr lang="en-US" sz="1600" dirty="0"/>
                <a:t>”</a:t>
              </a:r>
            </a:p>
          </p:txBody>
        </p:sp>
      </p:grp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Γιατί αυτό το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6955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Περιγραφή </a:t>
            </a:r>
            <a:r>
              <a:rPr lang="en-US" dirty="0"/>
              <a:t>project</a:t>
            </a:r>
            <a:endParaRPr lang="el" dirty="0"/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Περιγραφή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685872" y="2357612"/>
            <a:ext cx="2234705" cy="1500027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73">
            <a:extLst>
              <a:ext uri="{FF2B5EF4-FFF2-40B4-BE49-F238E27FC236}">
                <a16:creationId xmlns:a16="http://schemas.microsoft.com/office/drawing/2014/main" id="{26BA03C8-BF9E-117A-0D52-694EC18BC3FE}"/>
              </a:ext>
            </a:extLst>
          </p:cNvPr>
          <p:cNvSpPr/>
          <p:nvPr/>
        </p:nvSpPr>
        <p:spPr>
          <a:xfrm>
            <a:off x="8685872" y="3043413"/>
            <a:ext cx="2234705" cy="814226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Μορφοποίηση δεδομένων</a:t>
            </a:r>
            <a:endParaRPr lang="en-US" b="1" noProof="1"/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Ανάλυση </a:t>
            </a:r>
            <a:r>
              <a:rPr lang="en-US" b="1" noProof="1"/>
              <a:t>dataset</a:t>
            </a:r>
            <a:r>
              <a:rPr lang="el-GR" b="1" noProof="1"/>
              <a:t> </a:t>
            </a:r>
            <a:endParaRPr lang="en-US" b="1" noProof="1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5640F81-AFA9-4F88-69A4-6907D682ADDE}"/>
              </a:ext>
            </a:extLst>
          </p:cNvPr>
          <p:cNvSpPr/>
          <p:nvPr/>
        </p:nvSpPr>
        <p:spPr>
          <a:xfrm>
            <a:off x="1678715" y="4226398"/>
            <a:ext cx="19219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noProof="1"/>
              <a:t>Python Requests</a:t>
            </a:r>
            <a:endParaRPr lang="el-GR" sz="1200" b="1" noProof="1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noProof="1"/>
              <a:t>Περιοχή: Αθήνα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noProof="1"/>
              <a:t>Αγγελίες </a:t>
            </a:r>
            <a:r>
              <a:rPr lang="el-GR" sz="1200" b="1" noProof="1"/>
              <a:t>ενοικιάσεων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noProof="1"/>
              <a:t>Διάρκεια:</a:t>
            </a:r>
            <a:r>
              <a:rPr lang="el-GR" sz="1200" b="1" noProof="1"/>
              <a:t> 5 ημέρες</a:t>
            </a:r>
          </a:p>
          <a:p>
            <a:pPr algn="just"/>
            <a:r>
              <a:rPr lang="el-GR" sz="1200" noProof="1"/>
              <a:t> </a:t>
            </a:r>
            <a:endParaRPr lang="en-US" sz="1200" noProof="1"/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415D906-9A83-40E9-72DC-CA0C6AB2229B}"/>
              </a:ext>
            </a:extLst>
          </p:cNvPr>
          <p:cNvSpPr/>
          <p:nvPr/>
        </p:nvSpPr>
        <p:spPr>
          <a:xfrm>
            <a:off x="3832878" y="4226397"/>
            <a:ext cx="2332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noProof="1"/>
              <a:t>Pandas Dataframe</a:t>
            </a:r>
            <a:endParaRPr lang="el-GR" sz="1200" b="1" noProof="1"/>
          </a:p>
          <a:p>
            <a:pPr algn="just">
              <a:lnSpc>
                <a:spcPct val="150000"/>
              </a:lnSpc>
            </a:pPr>
            <a:endParaRPr lang="en-US" sz="1200" b="1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b="1" noProof="1"/>
              <a:t>Μορφοποίηση στηλών </a:t>
            </a:r>
            <a:r>
              <a:rPr lang="el-GR" sz="1200" noProof="1"/>
              <a:t>για άντληση περισσότερων </a:t>
            </a:r>
            <a:r>
              <a:rPr lang="el-GR" sz="1200" b="1" noProof="1"/>
              <a:t>πληροφοριών</a:t>
            </a:r>
            <a:endParaRPr lang="en-US" sz="1200" b="1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072731-11A2-9BB8-E78D-921B32B136A1}"/>
              </a:ext>
            </a:extLst>
          </p:cNvPr>
          <p:cNvSpPr/>
          <p:nvPr/>
        </p:nvSpPr>
        <p:spPr>
          <a:xfrm>
            <a:off x="6333952" y="4269783"/>
            <a:ext cx="2332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noProof="1"/>
              <a:t>Plotly</a:t>
            </a:r>
            <a:endParaRPr lang="el-GR" sz="1200" b="1" noProof="1"/>
          </a:p>
          <a:p>
            <a:pPr algn="just"/>
            <a:endParaRPr lang="el-GR" sz="1200" noProof="1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l-GR" sz="1200" b="1" noProof="1"/>
              <a:t>Εκτίμηση παραμέτρων </a:t>
            </a:r>
            <a:r>
              <a:rPr lang="el-GR" sz="1200" noProof="1"/>
              <a:t>που επηρεάζουν </a:t>
            </a:r>
            <a:r>
              <a:rPr lang="el-GR" sz="1200" b="1" noProof="1"/>
              <a:t>τιμή ενοικίων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l-GR" sz="1200" b="1" noProof="1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l-GR" sz="1200" b="1" noProof="1"/>
              <a:t>Οπτικοποίηση </a:t>
            </a:r>
            <a:r>
              <a:rPr lang="el-GR" sz="1200" noProof="1"/>
              <a:t>παραμέτρων και δεδομέων</a:t>
            </a:r>
            <a:endParaRPr lang="en-US" sz="1200" noProof="1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057BAB-4DA0-F1BE-9F7F-841B00F6BC0F}"/>
              </a:ext>
            </a:extLst>
          </p:cNvPr>
          <p:cNvSpPr/>
          <p:nvPr/>
        </p:nvSpPr>
        <p:spPr>
          <a:xfrm>
            <a:off x="8842257" y="4226397"/>
            <a:ext cx="1921931" cy="1441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noProof="1"/>
              <a:t>Dash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noProof="1"/>
              <a:t>Overview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b="1" noProof="1"/>
              <a:t>Αποτελέσματα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b="1" noProof="1"/>
              <a:t>Συμπεράσματα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b="1" noProof="1"/>
              <a:t>Προτάσεις</a:t>
            </a:r>
            <a:endParaRPr lang="en-US" sz="1200" b="1" noProof="1"/>
          </a:p>
        </p:txBody>
      </p:sp>
    </p:spTree>
    <p:extLst>
      <p:ext uri="{BB962C8B-B14F-4D97-AF65-F5344CB8AC3E}">
        <p14:creationId xmlns:p14="http://schemas.microsoft.com/office/powerpoint/2010/main" val="16714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Μορφοποίηση δεδομένων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984218" y="2357569"/>
            <a:ext cx="2234705" cy="1493810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Μορφοποίηση δεδομένων</a:t>
            </a:r>
            <a:endParaRPr lang="en-US" b="1" noProof="1"/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Ανάλυση </a:t>
            </a:r>
            <a:r>
              <a:rPr lang="en-US" b="1" noProof="1">
                <a:solidFill>
                  <a:schemeClr val="bg1"/>
                </a:solidFill>
              </a:rPr>
              <a:t>dataset</a:t>
            </a:r>
            <a:r>
              <a:rPr lang="el-GR" b="1" noProof="1">
                <a:solidFill>
                  <a:schemeClr val="bg1"/>
                </a:solidFill>
              </a:rPr>
              <a:t> 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383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Μορφοποίηση δεδομένων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Πίνακας 67">
            <a:extLst>
              <a:ext uri="{FF2B5EF4-FFF2-40B4-BE49-F238E27FC236}">
                <a16:creationId xmlns:a16="http://schemas.microsoft.com/office/drawing/2014/main" id="{6115C8C5-038A-B5A9-C8D9-31F4C3D83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26931"/>
              </p:ext>
            </p:extLst>
          </p:nvPr>
        </p:nvGraphicFramePr>
        <p:xfrm>
          <a:off x="901743" y="2145478"/>
          <a:ext cx="2673025" cy="37906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73025">
                  <a:extLst>
                    <a:ext uri="{9D8B030D-6E8A-4147-A177-3AD203B41FA5}">
                      <a16:colId xmlns:a16="http://schemas.microsoft.com/office/drawing/2014/main" val="2102599201"/>
                    </a:ext>
                  </a:extLst>
                </a:gridCol>
              </a:tblGrid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el-G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649931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Διεύθυνση</a:t>
                      </a:r>
                      <a:endParaRPr lang="el-GR" sz="1200" b="1" i="1" u="sn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0391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Τιμή/τ.μ.</a:t>
                      </a:r>
                      <a:endParaRPr lang="el-GR" sz="1200" b="1" i="1" u="sn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88709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Έτος κατασκευής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42726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Όροφος</a:t>
                      </a:r>
                      <a:endParaRPr lang="el-GR" sz="1200" b="1" i="1" u="sn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09110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Αριθμός υπνοδωματίων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94235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Ημερομηνία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276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url</a:t>
                      </a:r>
                      <a:endParaRPr lang="el-G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31551"/>
                  </a:ext>
                </a:extLst>
              </a:tr>
            </a:tbl>
          </a:graphicData>
        </a:graphic>
      </p:graphicFrame>
      <p:graphicFrame>
        <p:nvGraphicFramePr>
          <p:cNvPr id="68" name="Πίνακας 67">
            <a:extLst>
              <a:ext uri="{FF2B5EF4-FFF2-40B4-BE49-F238E27FC236}">
                <a16:creationId xmlns:a16="http://schemas.microsoft.com/office/drawing/2014/main" id="{917792EA-6CD9-A365-222B-CF986DA89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91205"/>
              </p:ext>
            </p:extLst>
          </p:nvPr>
        </p:nvGraphicFramePr>
        <p:xfrm>
          <a:off x="8616768" y="2099300"/>
          <a:ext cx="2856569" cy="37906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56569">
                  <a:extLst>
                    <a:ext uri="{9D8B030D-6E8A-4147-A177-3AD203B41FA5}">
                      <a16:colId xmlns:a16="http://schemas.microsoft.com/office/drawing/2014/main" val="2102599201"/>
                    </a:ext>
                  </a:extLst>
                </a:gridCol>
              </a:tblGrid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Δήμος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649931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Περιοχή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0391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Γεωγραφική Ενότητα</a:t>
                      </a:r>
                    </a:p>
                    <a:p>
                      <a:pPr algn="ctr"/>
                      <a:endParaRPr lang="el-GR" sz="1200" b="1" i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88709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Ελάχιστο επίπεδο (όροφος)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42726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Μέγιστο επίπεδο (όροφος)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09110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Αριθμός ορόφων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94235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Παλαιότητα δημοσίευσης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276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Τύπος  κατοικίας </a:t>
                      </a:r>
                      <a:endParaRPr lang="el-G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31551"/>
                  </a:ext>
                </a:extLst>
              </a:tr>
            </a:tbl>
          </a:graphicData>
        </a:graphic>
      </p:graphicFrame>
      <p:cxnSp>
        <p:nvCxnSpPr>
          <p:cNvPr id="70" name="Ευθύγραμμο βέλος σύνδεσης 69">
            <a:extLst>
              <a:ext uri="{FF2B5EF4-FFF2-40B4-BE49-F238E27FC236}">
                <a16:creationId xmlns:a16="http://schemas.microsoft.com/office/drawing/2014/main" id="{46BCBCE1-45AE-3B87-ADC8-97F508A6711A}"/>
              </a:ext>
            </a:extLst>
          </p:cNvPr>
          <p:cNvCxnSpPr>
            <a:cxnSpLocks/>
          </p:cNvCxnSpPr>
          <p:nvPr/>
        </p:nvCxnSpPr>
        <p:spPr>
          <a:xfrm flipV="1">
            <a:off x="2908300" y="2297563"/>
            <a:ext cx="5867947" cy="5503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Ευθύγραμμο βέλος σύνδεσης 70">
            <a:extLst>
              <a:ext uri="{FF2B5EF4-FFF2-40B4-BE49-F238E27FC236}">
                <a16:creationId xmlns:a16="http://schemas.microsoft.com/office/drawing/2014/main" id="{90782092-CB25-F27E-FC72-5654A14E56F0}"/>
              </a:ext>
            </a:extLst>
          </p:cNvPr>
          <p:cNvCxnSpPr>
            <a:cxnSpLocks/>
          </p:cNvCxnSpPr>
          <p:nvPr/>
        </p:nvCxnSpPr>
        <p:spPr>
          <a:xfrm flipV="1">
            <a:off x="2908300" y="2769392"/>
            <a:ext cx="5867947" cy="784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Ευθύγραμμο βέλος σύνδεσης 73">
            <a:extLst>
              <a:ext uri="{FF2B5EF4-FFF2-40B4-BE49-F238E27FC236}">
                <a16:creationId xmlns:a16="http://schemas.microsoft.com/office/drawing/2014/main" id="{EB3BA0A0-EFC2-2C4B-F1A9-BE38D47DBD7E}"/>
              </a:ext>
            </a:extLst>
          </p:cNvPr>
          <p:cNvCxnSpPr>
            <a:cxnSpLocks/>
          </p:cNvCxnSpPr>
          <p:nvPr/>
        </p:nvCxnSpPr>
        <p:spPr>
          <a:xfrm>
            <a:off x="2942382" y="5212106"/>
            <a:ext cx="59024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Ευθύγραμμο βέλος σύνδεσης 74">
            <a:extLst>
              <a:ext uri="{FF2B5EF4-FFF2-40B4-BE49-F238E27FC236}">
                <a16:creationId xmlns:a16="http://schemas.microsoft.com/office/drawing/2014/main" id="{127B7EEF-FBBD-809D-1DCC-5E82B0D0D76F}"/>
              </a:ext>
            </a:extLst>
          </p:cNvPr>
          <p:cNvCxnSpPr>
            <a:cxnSpLocks/>
          </p:cNvCxnSpPr>
          <p:nvPr/>
        </p:nvCxnSpPr>
        <p:spPr>
          <a:xfrm>
            <a:off x="2908300" y="4212348"/>
            <a:ext cx="5970657" cy="4179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Ευθύγραμμο βέλος σύνδεσης 75">
            <a:extLst>
              <a:ext uri="{FF2B5EF4-FFF2-40B4-BE49-F238E27FC236}">
                <a16:creationId xmlns:a16="http://schemas.microsoft.com/office/drawing/2014/main" id="{82FE129C-AF26-DC94-DBE2-7F25973A0F6A}"/>
              </a:ext>
            </a:extLst>
          </p:cNvPr>
          <p:cNvCxnSpPr>
            <a:cxnSpLocks/>
          </p:cNvCxnSpPr>
          <p:nvPr/>
        </p:nvCxnSpPr>
        <p:spPr>
          <a:xfrm>
            <a:off x="2908300" y="4212348"/>
            <a:ext cx="5970657" cy="4294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Ευθύγραμμο βέλος σύνδεσης 77">
            <a:extLst>
              <a:ext uri="{FF2B5EF4-FFF2-40B4-BE49-F238E27FC236}">
                <a16:creationId xmlns:a16="http://schemas.microsoft.com/office/drawing/2014/main" id="{D09329F4-C96B-75E3-630D-B73AAB71FABA}"/>
              </a:ext>
            </a:extLst>
          </p:cNvPr>
          <p:cNvCxnSpPr>
            <a:cxnSpLocks/>
          </p:cNvCxnSpPr>
          <p:nvPr/>
        </p:nvCxnSpPr>
        <p:spPr>
          <a:xfrm flipV="1">
            <a:off x="2908300" y="3775348"/>
            <a:ext cx="5970657" cy="437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Ευθύγραμμο βέλος σύνδεσης 87">
            <a:extLst>
              <a:ext uri="{FF2B5EF4-FFF2-40B4-BE49-F238E27FC236}">
                <a16:creationId xmlns:a16="http://schemas.microsoft.com/office/drawing/2014/main" id="{871E55B9-8C65-CE9D-DC3F-2381906F24CE}"/>
              </a:ext>
            </a:extLst>
          </p:cNvPr>
          <p:cNvCxnSpPr>
            <a:cxnSpLocks/>
          </p:cNvCxnSpPr>
          <p:nvPr/>
        </p:nvCxnSpPr>
        <p:spPr>
          <a:xfrm>
            <a:off x="2908300" y="2875648"/>
            <a:ext cx="5867947" cy="2895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4" name="Ομάδα 103">
            <a:extLst>
              <a:ext uri="{FF2B5EF4-FFF2-40B4-BE49-F238E27FC236}">
                <a16:creationId xmlns:a16="http://schemas.microsoft.com/office/drawing/2014/main" id="{16E7291C-BE91-3A9B-2662-C65F24958850}"/>
              </a:ext>
            </a:extLst>
          </p:cNvPr>
          <p:cNvGrpSpPr/>
          <p:nvPr/>
        </p:nvGrpSpPr>
        <p:grpSpPr>
          <a:xfrm>
            <a:off x="431033" y="1423060"/>
            <a:ext cx="3600173" cy="533109"/>
            <a:chOff x="0" y="0"/>
            <a:chExt cx="9381656" cy="1126976"/>
          </a:xfrm>
        </p:grpSpPr>
        <p:sp>
          <p:nvSpPr>
            <p:cNvPr id="105" name="Ορθογώνιο: Στρογγύλεμα γωνιών 104">
              <a:extLst>
                <a:ext uri="{FF2B5EF4-FFF2-40B4-BE49-F238E27FC236}">
                  <a16:creationId xmlns:a16="http://schemas.microsoft.com/office/drawing/2014/main" id="{E3C924F7-70DC-73DA-0861-3FC229DA8671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Ορθογώνιο: Στρογγύλεμα γωνιών 4">
              <a:extLst>
                <a:ext uri="{FF2B5EF4-FFF2-40B4-BE49-F238E27FC236}">
                  <a16:creationId xmlns:a16="http://schemas.microsoft.com/office/drawing/2014/main" id="{1CB5FDF0-0FE2-445E-170C-C20DA267D894}"/>
                </a:ext>
              </a:extLst>
            </p:cNvPr>
            <p:cNvSpPr txBox="1"/>
            <p:nvPr/>
          </p:nvSpPr>
          <p:spPr>
            <a:xfrm>
              <a:off x="289564" y="33962"/>
              <a:ext cx="8802523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600" kern="1200" dirty="0"/>
                <a:t>Στήλες που χρησιμοποιήθηκαν</a:t>
              </a:r>
            </a:p>
          </p:txBody>
        </p:sp>
      </p:grpSp>
      <p:grpSp>
        <p:nvGrpSpPr>
          <p:cNvPr id="107" name="Ομάδα 106">
            <a:extLst>
              <a:ext uri="{FF2B5EF4-FFF2-40B4-BE49-F238E27FC236}">
                <a16:creationId xmlns:a16="http://schemas.microsoft.com/office/drawing/2014/main" id="{4A620907-2EFC-9772-BF4A-1231E54E2EEE}"/>
              </a:ext>
            </a:extLst>
          </p:cNvPr>
          <p:cNvGrpSpPr/>
          <p:nvPr/>
        </p:nvGrpSpPr>
        <p:grpSpPr>
          <a:xfrm>
            <a:off x="8246113" y="1411724"/>
            <a:ext cx="3600173" cy="565546"/>
            <a:chOff x="2345413" y="3995645"/>
            <a:chExt cx="9381656" cy="1126976"/>
          </a:xfrm>
        </p:grpSpPr>
        <p:sp>
          <p:nvSpPr>
            <p:cNvPr id="108" name="Ορθογώνιο: Στρογγύλεμα γωνιών 107">
              <a:extLst>
                <a:ext uri="{FF2B5EF4-FFF2-40B4-BE49-F238E27FC236}">
                  <a16:creationId xmlns:a16="http://schemas.microsoft.com/office/drawing/2014/main" id="{CBC032A0-97BB-54FB-D37A-B99A14AFAE76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Ορθογώνιο: Στρογγύλεμα γωνιών 4">
              <a:extLst>
                <a:ext uri="{FF2B5EF4-FFF2-40B4-BE49-F238E27FC236}">
                  <a16:creationId xmlns:a16="http://schemas.microsoft.com/office/drawing/2014/main" id="{B16D8825-86C6-9F9E-BDBC-A8DB59CA846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600" kern="1200" dirty="0"/>
                <a:t>Στήλες που δημιουργήθηκαν</a:t>
              </a:r>
              <a:endParaRPr lang="el-GR" sz="1400" kern="1200" dirty="0"/>
            </a:p>
          </p:txBody>
        </p:sp>
      </p:grpSp>
      <p:grpSp>
        <p:nvGrpSpPr>
          <p:cNvPr id="110" name="Ομάδα 109">
            <a:extLst>
              <a:ext uri="{FF2B5EF4-FFF2-40B4-BE49-F238E27FC236}">
                <a16:creationId xmlns:a16="http://schemas.microsoft.com/office/drawing/2014/main" id="{E0FB8770-5155-A5E5-9A68-06D383184766}"/>
              </a:ext>
            </a:extLst>
          </p:cNvPr>
          <p:cNvGrpSpPr/>
          <p:nvPr/>
        </p:nvGrpSpPr>
        <p:grpSpPr>
          <a:xfrm>
            <a:off x="4189993" y="2075124"/>
            <a:ext cx="3494818" cy="1372866"/>
            <a:chOff x="489440" y="34762"/>
            <a:chExt cx="8649464" cy="1126976"/>
          </a:xfrm>
        </p:grpSpPr>
        <p:sp>
          <p:nvSpPr>
            <p:cNvPr id="111" name="Ορθογώνιο: Στρογγύλεμα γωνιών 110">
              <a:extLst>
                <a:ext uri="{FF2B5EF4-FFF2-40B4-BE49-F238E27FC236}">
                  <a16:creationId xmlns:a16="http://schemas.microsoft.com/office/drawing/2014/main" id="{DCD4A435-0774-A3C8-7C3A-4A8283DA9DC7}"/>
                </a:ext>
              </a:extLst>
            </p:cNvPr>
            <p:cNvSpPr/>
            <p:nvPr/>
          </p:nvSpPr>
          <p:spPr>
            <a:xfrm>
              <a:off x="489440" y="34762"/>
              <a:ext cx="8649464" cy="1126976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Ορθογώνιο: Στρογγύλεμα γωνιών 4">
              <a:extLst>
                <a:ext uri="{FF2B5EF4-FFF2-40B4-BE49-F238E27FC236}">
                  <a16:creationId xmlns:a16="http://schemas.microsoft.com/office/drawing/2014/main" id="{6CF06B6F-7220-DC4D-82BB-CE76D3D24A45}"/>
                </a:ext>
              </a:extLst>
            </p:cNvPr>
            <p:cNvSpPr txBox="1"/>
            <p:nvPr/>
          </p:nvSpPr>
          <p:spPr>
            <a:xfrm>
              <a:off x="646539" y="54608"/>
              <a:ext cx="7550865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Παπάγου (Άνω Παπάγου)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Δήμος: </a:t>
              </a:r>
              <a:r>
                <a:rPr lang="el-GR" sz="1400" kern="1200" dirty="0"/>
                <a:t>Παπάγου – Χολαργός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Περιοχή: </a:t>
              </a:r>
              <a:r>
                <a:rPr lang="el-GR" sz="1400" kern="1200" dirty="0"/>
                <a:t>Άνω Παπάγου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Ενότητα: </a:t>
              </a:r>
              <a:r>
                <a:rPr lang="el-GR" sz="1400" kern="1200" dirty="0"/>
                <a:t>Βόρειος Τομέας Αθηνών</a:t>
              </a:r>
              <a:endParaRPr lang="el-GR" sz="1200" kern="1200" dirty="0"/>
            </a:p>
          </p:txBody>
        </p:sp>
      </p:grpSp>
      <p:grpSp>
        <p:nvGrpSpPr>
          <p:cNvPr id="113" name="Ομάδα 112">
            <a:extLst>
              <a:ext uri="{FF2B5EF4-FFF2-40B4-BE49-F238E27FC236}">
                <a16:creationId xmlns:a16="http://schemas.microsoft.com/office/drawing/2014/main" id="{9260617C-7DBA-C862-1C2F-0643C2712859}"/>
              </a:ext>
            </a:extLst>
          </p:cNvPr>
          <p:cNvGrpSpPr/>
          <p:nvPr/>
        </p:nvGrpSpPr>
        <p:grpSpPr>
          <a:xfrm>
            <a:off x="4214178" y="3654764"/>
            <a:ext cx="3494817" cy="1198766"/>
            <a:chOff x="489440" y="34762"/>
            <a:chExt cx="8649464" cy="1126976"/>
          </a:xfrm>
        </p:grpSpPr>
        <p:sp>
          <p:nvSpPr>
            <p:cNvPr id="114" name="Ορθογώνιο: Στρογγύλεμα γωνιών 113">
              <a:extLst>
                <a:ext uri="{FF2B5EF4-FFF2-40B4-BE49-F238E27FC236}">
                  <a16:creationId xmlns:a16="http://schemas.microsoft.com/office/drawing/2014/main" id="{EE8895AB-7FC0-A4E1-E595-C4BCF120178F}"/>
                </a:ext>
              </a:extLst>
            </p:cNvPr>
            <p:cNvSpPr/>
            <p:nvPr/>
          </p:nvSpPr>
          <p:spPr>
            <a:xfrm>
              <a:off x="489440" y="34762"/>
              <a:ext cx="8649464" cy="1126976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Ορθογώνιο: Στρογγύλεμα γωνιών 4">
              <a:extLst>
                <a:ext uri="{FF2B5EF4-FFF2-40B4-BE49-F238E27FC236}">
                  <a16:creationId xmlns:a16="http://schemas.microsoft.com/office/drawing/2014/main" id="{A9B6655E-29C5-ACF8-1979-86B6C43C0960}"/>
                </a:ext>
              </a:extLst>
            </p:cNvPr>
            <p:cNvSpPr txBox="1"/>
            <p:nvPr/>
          </p:nvSpPr>
          <p:spPr>
            <a:xfrm>
              <a:off x="586683" y="66718"/>
              <a:ext cx="7340842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Όροφος: “[Ισόγειο, 1oς]”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Κάτω όροφος</a:t>
              </a:r>
              <a:r>
                <a:rPr lang="el-GR" sz="1400" kern="1200" dirty="0"/>
                <a:t>: 0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Άνω Όροφος</a:t>
              </a:r>
              <a:r>
                <a:rPr lang="el-GR" sz="1400" kern="1200" dirty="0"/>
                <a:t>: 1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Πλήθος ορόφων</a:t>
              </a:r>
              <a:r>
                <a:rPr lang="el-GR" sz="1400" kern="1200" dirty="0"/>
                <a:t>: 2</a:t>
              </a:r>
              <a:endParaRPr lang="el-GR" sz="1200" kern="1200" dirty="0"/>
            </a:p>
          </p:txBody>
        </p:sp>
      </p:grpSp>
      <p:grpSp>
        <p:nvGrpSpPr>
          <p:cNvPr id="116" name="Ομάδα 115">
            <a:extLst>
              <a:ext uri="{FF2B5EF4-FFF2-40B4-BE49-F238E27FC236}">
                <a16:creationId xmlns:a16="http://schemas.microsoft.com/office/drawing/2014/main" id="{F9B1B584-6816-CFB9-3E7F-FA607F3FD3A0}"/>
              </a:ext>
            </a:extLst>
          </p:cNvPr>
          <p:cNvGrpSpPr/>
          <p:nvPr/>
        </p:nvGrpSpPr>
        <p:grpSpPr>
          <a:xfrm>
            <a:off x="4246581" y="4888640"/>
            <a:ext cx="3438229" cy="1198766"/>
            <a:chOff x="489440" y="67769"/>
            <a:chExt cx="8649464" cy="1060961"/>
          </a:xfrm>
        </p:grpSpPr>
        <p:sp>
          <p:nvSpPr>
            <p:cNvPr id="117" name="Ορθογώνιο: Στρογγύλεμα γωνιών 116">
              <a:extLst>
                <a:ext uri="{FF2B5EF4-FFF2-40B4-BE49-F238E27FC236}">
                  <a16:creationId xmlns:a16="http://schemas.microsoft.com/office/drawing/2014/main" id="{BC51EC8C-F08A-5694-CB54-10E6285EADAF}"/>
                </a:ext>
              </a:extLst>
            </p:cNvPr>
            <p:cNvSpPr/>
            <p:nvPr/>
          </p:nvSpPr>
          <p:spPr>
            <a:xfrm>
              <a:off x="489440" y="201674"/>
              <a:ext cx="8649464" cy="79315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Ορθογώνιο: Στρογγύλεμα γωνιών 4">
              <a:extLst>
                <a:ext uri="{FF2B5EF4-FFF2-40B4-BE49-F238E27FC236}">
                  <a16:creationId xmlns:a16="http://schemas.microsoft.com/office/drawing/2014/main" id="{C6D013FE-5E4B-DD36-8AA6-0CA35A3736FB}"/>
                </a:ext>
              </a:extLst>
            </p:cNvPr>
            <p:cNvSpPr txBox="1"/>
            <p:nvPr/>
          </p:nvSpPr>
          <p:spPr>
            <a:xfrm>
              <a:off x="608524" y="67769"/>
              <a:ext cx="8530377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«Πριν 2 ημέρες»: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Παλαιότητα δημοσίευσης</a:t>
              </a:r>
              <a:r>
                <a:rPr lang="el-GR" sz="1400" kern="1200" dirty="0"/>
                <a:t>: 2 (από ημερομηνία αναφοράς)</a:t>
              </a:r>
              <a:endParaRPr lang="el-GR" sz="1400" b="1" kern="1200" dirty="0"/>
            </a:p>
          </p:txBody>
        </p:sp>
      </p:grp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43" y="4393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Μορφοποίηση δεδομένων</a:t>
            </a:r>
            <a:endParaRPr lang="el" dirty="0"/>
          </a:p>
        </p:txBody>
      </p:sp>
    </p:spTree>
    <p:extLst>
      <p:ext uri="{BB962C8B-B14F-4D97-AF65-F5344CB8AC3E}">
        <p14:creationId xmlns:p14="http://schemas.microsoft.com/office/powerpoint/2010/main" val="25121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Μορφοποίηση δεδομένων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Διάγραμμα 1">
            <a:extLst>
              <a:ext uri="{FF2B5EF4-FFF2-40B4-BE49-F238E27FC236}">
                <a16:creationId xmlns:a16="http://schemas.microsoft.com/office/drawing/2014/main" id="{F0005AEA-1596-F610-B432-576999DB3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561589"/>
              </p:ext>
            </p:extLst>
          </p:nvPr>
        </p:nvGraphicFramePr>
        <p:xfrm>
          <a:off x="186634" y="1015712"/>
          <a:ext cx="11727070" cy="512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Τίτλος 1">
            <a:extLst>
              <a:ext uri="{FF2B5EF4-FFF2-40B4-BE49-F238E27FC236}">
                <a16:creationId xmlns:a16="http://schemas.microsoft.com/office/drawing/2014/main" id="{93D98035-D9EF-1894-1D09-29442747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6955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Καθαρισμός δεδομένων</a:t>
            </a:r>
            <a:endParaRPr lang="el" dirty="0"/>
          </a:p>
        </p:txBody>
      </p:sp>
    </p:spTree>
    <p:extLst>
      <p:ext uri="{BB962C8B-B14F-4D97-AF65-F5344CB8AC3E}">
        <p14:creationId xmlns:p14="http://schemas.microsoft.com/office/powerpoint/2010/main" val="235540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 - Ανάλυση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685872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73">
            <a:extLst>
              <a:ext uri="{FF2B5EF4-FFF2-40B4-BE49-F238E27FC236}">
                <a16:creationId xmlns:a16="http://schemas.microsoft.com/office/drawing/2014/main" id="{26BA03C8-BF9E-117A-0D52-694EC18BC3FE}"/>
              </a:ext>
            </a:extLst>
          </p:cNvPr>
          <p:cNvSpPr/>
          <p:nvPr/>
        </p:nvSpPr>
        <p:spPr>
          <a:xfrm>
            <a:off x="8685872" y="3043413"/>
            <a:ext cx="2234705" cy="814226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Μορφοποίηση δεδομένων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Ανάλυση </a:t>
            </a:r>
            <a:r>
              <a:rPr lang="en-US" b="1" noProof="1"/>
              <a:t>dataset</a:t>
            </a:r>
            <a:r>
              <a:rPr lang="el-GR" b="1" noProof="1"/>
              <a:t> </a:t>
            </a:r>
            <a:endParaRPr lang="en-US" b="1" noProof="1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889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43" y="4393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Στατιστικά στοιχεία αγγελιών</a:t>
            </a:r>
            <a:endParaRPr lang="el" dirty="0"/>
          </a:p>
        </p:txBody>
      </p:sp>
      <p:pic>
        <p:nvPicPr>
          <p:cNvPr id="3" name="Εικόνα 2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40AE8DC4-B857-C720-9AEC-2132A837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115820"/>
            <a:ext cx="9372600" cy="5000625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9F681D20-21C2-6178-D9BE-84DAF06FB937}"/>
              </a:ext>
            </a:extLst>
          </p:cNvPr>
          <p:cNvGrpSpPr/>
          <p:nvPr/>
        </p:nvGrpSpPr>
        <p:grpSpPr>
          <a:xfrm>
            <a:off x="4364859" y="1646358"/>
            <a:ext cx="3462281" cy="495171"/>
            <a:chOff x="0" y="0"/>
            <a:chExt cx="9381656" cy="1128731"/>
          </a:xfrm>
        </p:grpSpPr>
        <p:sp>
          <p:nvSpPr>
            <p:cNvPr id="10" name="Ορθογώνιο: Στρογγύλεμα γωνιών 9">
              <a:extLst>
                <a:ext uri="{FF2B5EF4-FFF2-40B4-BE49-F238E27FC236}">
                  <a16:creationId xmlns:a16="http://schemas.microsoft.com/office/drawing/2014/main" id="{F31369A1-3349-6215-45C2-9115BCA5D341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Ορθογώνιο: Στρογγύλεμα γωνιών 4">
              <a:extLst>
                <a:ext uri="{FF2B5EF4-FFF2-40B4-BE49-F238E27FC236}">
                  <a16:creationId xmlns:a16="http://schemas.microsoft.com/office/drawing/2014/main" id="{8EA2FBD0-BBE3-7D5E-1599-69A58E3528EC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kern="1200" dirty="0"/>
                <a:t>Αρχικές αγγελίες</a:t>
              </a:r>
              <a:r>
                <a:rPr lang="el-GR" b="1" kern="1200" dirty="0"/>
                <a:t>:</a:t>
              </a:r>
              <a:r>
                <a:rPr lang="el-GR" kern="1200" dirty="0"/>
                <a:t> </a:t>
              </a:r>
              <a:r>
                <a:rPr lang="el-GR" b="1" kern="1200" dirty="0"/>
                <a:t>5414</a:t>
              </a:r>
            </a:p>
          </p:txBody>
        </p:sp>
      </p:grp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66FFF28F-80A7-8263-9AB0-A6A4281F247E}"/>
              </a:ext>
            </a:extLst>
          </p:cNvPr>
          <p:cNvCxnSpPr>
            <a:cxnSpLocks/>
          </p:cNvCxnSpPr>
          <p:nvPr/>
        </p:nvCxnSpPr>
        <p:spPr>
          <a:xfrm flipV="1">
            <a:off x="1868557" y="5552661"/>
            <a:ext cx="914400" cy="3180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01/06/2023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692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94_TF78438558" id="{4C793B3E-94FC-460F-8DB6-81BAA90A6624}" vid="{0DBEB6CE-59DB-4D4E-8602-FA1B0F1F623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{212E50D1-E1A7-4B2D-B922-94493264CEB9}tf78438558_win32</Template>
  <TotalTime>2536</TotalTime>
  <Words>944</Words>
  <Application>Microsoft Office PowerPoint</Application>
  <PresentationFormat>Widescreen</PresentationFormat>
  <Paragraphs>203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Garamond</vt:lpstr>
      <vt:lpstr>Tahoma</vt:lpstr>
      <vt:lpstr>trebuchet ms</vt:lpstr>
      <vt:lpstr>Wingdings</vt:lpstr>
      <vt:lpstr>SavonVTI</vt:lpstr>
      <vt:lpstr>Χρυση ευκαιρια: ΑΝΑΛΥΣΗ ΔΕΔΟΜΕΝΩΝ απο τη ΣΕΛΙΔΑ ΕΥΡΕΣΗΣ ΚΑΤΟΙΚΙΩΝ</vt:lpstr>
      <vt:lpstr>Ας συστηθούμε</vt:lpstr>
      <vt:lpstr>Η «χρυσή» ευκαιρία </vt:lpstr>
      <vt:lpstr>Περιγραφή project</vt:lpstr>
      <vt:lpstr>PowerPoint Presentation</vt:lpstr>
      <vt:lpstr>Μορφοποίηση δεδομένων</vt:lpstr>
      <vt:lpstr>Καθαρισμός δεδομένων</vt:lpstr>
      <vt:lpstr>PowerPoint Presentation</vt:lpstr>
      <vt:lpstr>Στατιστικά στοιχεία αγγελιών</vt:lpstr>
      <vt:lpstr>PowerPoint Presentation</vt:lpstr>
      <vt:lpstr>Παράγοντες που επηρεάζουν την τιμή ενοικίασης</vt:lpstr>
      <vt:lpstr>PowerPoint Presentation</vt:lpstr>
      <vt:lpstr>PowerPoint Presentation</vt:lpstr>
      <vt:lpstr>PowerPoint Presentation</vt:lpstr>
      <vt:lpstr>Τιμή/τ.μ. ανά περιοχή </vt:lpstr>
      <vt:lpstr>PowerPoint Presentation</vt:lpstr>
      <vt:lpstr>Ας τα συγκεντρώσουμε όλα</vt:lpstr>
      <vt:lpstr>Συμπεράσματα</vt:lpstr>
      <vt:lpstr>Ιδέες για επέκταση </vt:lpstr>
      <vt:lpstr>Ευχαριστούμε για τον χρόνο σας !</vt:lpstr>
      <vt:lpstr>Διαγράμματα</vt:lpstr>
      <vt:lpstr>Αλλαγή με λιγότερες πληροφορίες</vt:lpstr>
      <vt:lpstr>Αλλαγή με λιγότερες πληροφορίες και ένωση με όροφο;</vt:lpstr>
      <vt:lpstr>Αλλαγή με λιγότερες πληροφορίες και ένωση με όροφο;</vt:lpstr>
      <vt:lpstr>Συμπεράσματα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Χρυση -κυριολεκτικα -  ευκαιρια</dc:title>
  <dc:creator>Anastasia Panopoulou</dc:creator>
  <cp:lastModifiedBy>Panagiotakopoulos Gerasimos</cp:lastModifiedBy>
  <cp:revision>69</cp:revision>
  <dcterms:created xsi:type="dcterms:W3CDTF">2023-06-07T16:11:40Z</dcterms:created>
  <dcterms:modified xsi:type="dcterms:W3CDTF">2023-06-15T12:16:54Z</dcterms:modified>
</cp:coreProperties>
</file>