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68" r:id="rId4"/>
    <p:sldId id="269" r:id="rId5"/>
    <p:sldId id="274" r:id="rId6"/>
    <p:sldId id="270" r:id="rId7"/>
    <p:sldId id="275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6" autoAdjust="0"/>
    <p:restoredTop sz="95041" autoAdjust="0"/>
  </p:normalViewPr>
  <p:slideViewPr>
    <p:cSldViewPr>
      <p:cViewPr varScale="1">
        <p:scale>
          <a:sx n="104" d="100"/>
          <a:sy n="104" d="100"/>
        </p:scale>
        <p:origin x="1476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5B75F-7A8F-4A42-A02E-7267A8FF646E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37CBF-99B7-40B8-B87F-BAA8FD687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70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37CBF-99B7-40B8-B87F-BAA8FD687AB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03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306-802B-42BD-9371-0619A2C798C5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2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0D42-F241-47F8-B9BF-51DE679606F4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5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9C89-2592-4215-8717-65B7A0058696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9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1EDF-A7F3-49F7-B85C-E7B1301BA27D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66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08D3-3048-4D9C-9E75-F3204E3732CF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76D-1774-413A-A147-C8FB9B0FC956}" type="datetime1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82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5570-3429-45A0-A4A5-39BD8E042A1B}" type="datetime1">
              <a:rPr lang="ru-RU" smtClean="0"/>
              <a:t>27.12.2022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8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BFC-66F3-411E-9D2E-1ABE2737E7C6}" type="datetime1">
              <a:rPr lang="ru-RU" smtClean="0"/>
              <a:t>27.12.2022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18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C0BD-02EB-4CEA-A2BF-BFBC062CE42D}" type="datetime1">
              <a:rPr lang="ru-RU" smtClean="0"/>
              <a:t>27.12.2022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47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D5B62-C6BC-4DC0-A5AB-E42B4C09B773}" type="datetime1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A75A9E-618C-4CA3-AFF9-B19FD2617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54F3-50B0-4728-AEE0-CCA8D0023EB8}" type="datetime1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51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165F2D-DBDC-4C21-BE4A-FE9E75A3E328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A75A9E-618C-4CA3-AFF9-B19FD2617BE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58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852935"/>
            <a:ext cx="9144000" cy="2172528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Ознакомительная практика</a:t>
            </a:r>
            <a:br>
              <a:rPr lang="ru-RU" sz="5400" dirty="0"/>
            </a:br>
            <a:r>
              <a:rPr lang="ru-RU" sz="5400" dirty="0">
                <a:solidFill>
                  <a:schemeClr val="bg1"/>
                </a:solidFill>
              </a:rPr>
              <a:t>а</a:t>
            </a:r>
            <a:br>
              <a:rPr lang="ru-RU" dirty="0"/>
            </a:br>
            <a:r>
              <a:rPr lang="ru-RU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Задача о принадлежности точки многоугольнику</a:t>
            </a:r>
            <a:br>
              <a:rPr lang="ru-RU" sz="1800" b="1" kern="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2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312024" y="5977134"/>
            <a:ext cx="3827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Руководитель практики: Марчевский И.К.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436"/>
              </p:ext>
            </p:extLst>
          </p:nvPr>
        </p:nvGraphicFramePr>
        <p:xfrm>
          <a:off x="3049589" y="404664"/>
          <a:ext cx="6113145" cy="1366413"/>
        </p:xfrm>
        <a:graphic>
          <a:graphicData uri="http://schemas.openxmlformats.org/drawingml/2006/table">
            <a:tbl>
              <a:tblPr firstRow="1" firstCol="1" bandRow="1"/>
              <a:tblGrid>
                <a:gridCol w="878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4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  <a:ea typeface="Times New Roman"/>
                        </a:rPr>
                        <a:t>Министерство науки и высшего образования Российской Федерации</a:t>
                      </a:r>
                      <a:endParaRPr lang="ru-RU" sz="1000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  <a:ea typeface="Times New Roman"/>
                        </a:rPr>
                        <a:t>Федеральное государственное бюджетное образовательное учреждение </a:t>
                      </a:r>
                      <a:endParaRPr lang="ru-RU" sz="1000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  <a:ea typeface="Times New Roman"/>
                        </a:rPr>
                        <a:t>высшего образования</a:t>
                      </a:r>
                      <a:endParaRPr lang="ru-RU" sz="1000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  <a:ea typeface="Times New Roman"/>
                        </a:rPr>
                        <a:t>«Московский государственный технический университет</a:t>
                      </a:r>
                      <a:endParaRPr lang="ru-RU" sz="1000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  <a:ea typeface="Times New Roman"/>
                        </a:rPr>
                        <a:t>имени Н.Э. Баумана</a:t>
                      </a:r>
                      <a:endParaRPr lang="ru-RU" sz="1000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  <a:ea typeface="Times New Roman"/>
                        </a:rPr>
                        <a:t>(национальный исследовательский университет)»</a:t>
                      </a:r>
                      <a:endParaRPr lang="ru-RU" sz="1000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+mj-lt"/>
                          <a:ea typeface="Times New Roman"/>
                        </a:rPr>
                        <a:t>(МГТУ им. Н.Э. Баумана)</a:t>
                      </a:r>
                      <a:endParaRPr lang="ru-RU" sz="10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49" name="Рисунок 2" descr="Gerb-BMSTU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3" y="764705"/>
            <a:ext cx="7334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279576" y="18816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+mj-lt"/>
              </a:rPr>
              <a:t>ФАКУЛЬТЕТ Фундаментальные науки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</a:rPr>
              <a:t>КАФЕДРА Прикладная математика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0EBBF-1004-44C5-A09F-AF75620F1B81}"/>
              </a:ext>
            </a:extLst>
          </p:cNvPr>
          <p:cNvSpPr txBox="1"/>
          <p:nvPr/>
        </p:nvSpPr>
        <p:spPr>
          <a:xfrm>
            <a:off x="2207568" y="573091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Выполнил: Климов О.Д.</a:t>
            </a:r>
          </a:p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Группа: ФН2-31Б</a:t>
            </a:r>
          </a:p>
        </p:txBody>
      </p:sp>
    </p:spTree>
    <p:extLst>
      <p:ext uri="{BB962C8B-B14F-4D97-AF65-F5344CB8AC3E}">
        <p14:creationId xmlns:p14="http://schemas.microsoft.com/office/powerpoint/2010/main" val="37580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Задача о принадлежности точки многоугольнику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461" y="1862240"/>
            <a:ext cx="6713077" cy="4082897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418530" y="5949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Times New Roman" pitchFamily="18" charset="0"/>
                <a:cs typeface="Times New Roman" pitchFamily="18" charset="0"/>
              </a:rPr>
              <a:t>рис. 1. Многоугольник и точки</a:t>
            </a:r>
          </a:p>
        </p:txBody>
      </p:sp>
    </p:spTree>
    <p:extLst>
      <p:ext uri="{BB962C8B-B14F-4D97-AF65-F5344CB8AC3E}">
        <p14:creationId xmlns:p14="http://schemas.microsoft.com/office/powerpoint/2010/main" val="282311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838140"/>
          </a:xfrm>
        </p:spPr>
        <p:txBody>
          <a:bodyPr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 трассировки луча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3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032104" y="5395798"/>
            <a:ext cx="324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latin typeface="Times New Roman" pitchFamily="18" charset="0"/>
                <a:cs typeface="Times New Roman" pitchFamily="18" charset="0"/>
              </a:rPr>
              <a:t>рис. 3. Возможные исключения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424" y="5797933"/>
            <a:ext cx="368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latin typeface="Times New Roman" pitchFamily="18" charset="0"/>
                <a:cs typeface="Times New Roman" pitchFamily="18" charset="0"/>
              </a:rPr>
              <a:t>рис. 2. Лучи, выпускаемые из точек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6" y="2276872"/>
            <a:ext cx="6101271" cy="34956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377E5D-4CE7-42BF-BDF8-D602C255A95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28220" r="13708"/>
          <a:stretch/>
        </p:blipFill>
        <p:spPr bwMode="auto">
          <a:xfrm>
            <a:off x="8429418" y="3429000"/>
            <a:ext cx="3697920" cy="21846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 descr="image">
            <a:extLst>
              <a:ext uri="{FF2B5EF4-FFF2-40B4-BE49-F238E27FC236}">
                <a16:creationId xmlns:a16="http://schemas.microsoft.com/office/drawing/2014/main" id="{3FA73BCD-28D6-49F7-8028-1ABEACF54DA0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3" t="8299" r="17941"/>
          <a:stretch/>
        </p:blipFill>
        <p:spPr bwMode="auto">
          <a:xfrm>
            <a:off x="6735320" y="1989814"/>
            <a:ext cx="3146688" cy="22706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947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83432" y="0"/>
            <a:ext cx="10058400" cy="774023"/>
          </a:xfrm>
        </p:spPr>
        <p:txBody>
          <a:bodyPr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 суммирования углов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19736" y="5877272"/>
            <a:ext cx="501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i="1" dirty="0">
                <a:latin typeface="Times New Roman" pitchFamily="18" charset="0"/>
                <a:cs typeface="Times New Roman" pitchFamily="18" charset="0"/>
              </a:rPr>
              <a:t>рис. 4. Визуализация метода суммирования углов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2963EC-C7F3-474B-8F20-960927CFEDB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 t="2325" r="359" b="-290"/>
          <a:stretch/>
        </p:blipFill>
        <p:spPr bwMode="auto">
          <a:xfrm>
            <a:off x="3719736" y="906103"/>
            <a:ext cx="4553863" cy="48159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816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0C251-52D9-4F96-86AA-1BB8194E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802" y="332657"/>
            <a:ext cx="8236396" cy="1450757"/>
          </a:xfrm>
        </p:spPr>
        <p:txBody>
          <a:bodyPr/>
          <a:lstStyle/>
          <a:p>
            <a:pPr algn="ctr"/>
            <a:r>
              <a:rPr lang="ru-RU" dirty="0"/>
              <a:t>Метод ближней точки</a:t>
            </a:r>
            <a:br>
              <a:rPr lang="ru-RU" dirty="0"/>
            </a:br>
            <a:r>
              <a:rPr lang="ru-RU" dirty="0"/>
              <a:t> и нормали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73C21F-A6EF-45F7-9D13-B72A8C14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308AE4-5D9A-45C9-9909-6A29E3A501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47" y="1700808"/>
            <a:ext cx="6120130" cy="41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55BD7-1C17-4728-BA54-17D66F7AF497}"/>
              </a:ext>
            </a:extLst>
          </p:cNvPr>
          <p:cNvSpPr txBox="1"/>
          <p:nvPr/>
        </p:nvSpPr>
        <p:spPr>
          <a:xfrm>
            <a:off x="4228527" y="571349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+mj-lt"/>
              </a:rPr>
              <a:t>рис. 5. Ближняя точка и нормаль</a:t>
            </a:r>
          </a:p>
        </p:txBody>
      </p:sp>
    </p:spTree>
    <p:extLst>
      <p:ext uri="{BB962C8B-B14F-4D97-AF65-F5344CB8AC3E}">
        <p14:creationId xmlns:p14="http://schemas.microsoft.com/office/powerpoint/2010/main" val="350267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592268" y="239143"/>
            <a:ext cx="7007463" cy="896938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Задача о принадлежности точки многоугольнику в произвольной плоскости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1056944"/>
            <a:ext cx="7678222" cy="47441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312623" y="5801056"/>
            <a:ext cx="579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i="1" dirty="0">
                <a:latin typeface="Times New Roman" pitchFamily="18" charset="0"/>
                <a:cs typeface="Times New Roman" pitchFamily="18" charset="0"/>
              </a:rPr>
              <a:t>рис. 6. Многоугольник и точки в произвольной плоскости</a:t>
            </a:r>
          </a:p>
        </p:txBody>
      </p:sp>
    </p:spTree>
    <p:extLst>
      <p:ext uri="{BB962C8B-B14F-4D97-AF65-F5344CB8AC3E}">
        <p14:creationId xmlns:p14="http://schemas.microsoft.com/office/powerpoint/2010/main" val="258783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459E7-FA51-485A-A1C8-9895CEF1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33090"/>
            <a:ext cx="7543800" cy="73161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Сравнительная таблица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5176A6F-D988-46D4-B8C0-8133B39F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8BE00A5-2C33-424A-AFF0-9EA0F340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56647"/>
              </p:ext>
            </p:extLst>
          </p:nvPr>
        </p:nvGraphicFramePr>
        <p:xfrm>
          <a:off x="47328" y="764704"/>
          <a:ext cx="12144672" cy="5544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1076">
                  <a:extLst>
                    <a:ext uri="{9D8B030D-6E8A-4147-A177-3AD203B41FA5}">
                      <a16:colId xmlns:a16="http://schemas.microsoft.com/office/drawing/2014/main" val="2455983509"/>
                    </a:ext>
                  </a:extLst>
                </a:gridCol>
                <a:gridCol w="1729484">
                  <a:extLst>
                    <a:ext uri="{9D8B030D-6E8A-4147-A177-3AD203B41FA5}">
                      <a16:colId xmlns:a16="http://schemas.microsoft.com/office/drawing/2014/main" val="2824842860"/>
                    </a:ext>
                  </a:extLst>
                </a:gridCol>
                <a:gridCol w="7104112">
                  <a:extLst>
                    <a:ext uri="{9D8B030D-6E8A-4147-A177-3AD203B41FA5}">
                      <a16:colId xmlns:a16="http://schemas.microsoft.com/office/drawing/2014/main" val="3758551769"/>
                    </a:ext>
                  </a:extLst>
                </a:gridCol>
              </a:tblGrid>
              <a:tr h="470774">
                <a:tc rowSpan="3"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Метод Трассировки лучей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Простота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extLst>
                  <a:ext uri="{0D108BD9-81ED-4DB2-BD59-A6C34878D82A}">
                    <a16:rowId xmlns:a16="http://schemas.microsoft.com/office/drawing/2014/main" val="2006975616"/>
                  </a:ext>
                </a:extLst>
              </a:tr>
              <a:tr h="11096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Не применим в общем случае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Возникновение исключительных ситуаций при пересечении лучом искомой точки с вершиной многоугольника или ребро, которое частично совпадает с лучом.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extLst>
                  <a:ext uri="{0D108BD9-81ED-4DB2-BD59-A6C34878D82A}">
                    <a16:rowId xmlns:a16="http://schemas.microsoft.com/office/drawing/2014/main" val="864208066"/>
                  </a:ext>
                </a:extLst>
              </a:tr>
              <a:tr h="247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Сложность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O(Log n)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extLst>
                  <a:ext uri="{0D108BD9-81ED-4DB2-BD59-A6C34878D82A}">
                    <a16:rowId xmlns:a16="http://schemas.microsoft.com/office/drawing/2014/main" val="756591665"/>
                  </a:ext>
                </a:extLst>
              </a:tr>
              <a:tr h="557585">
                <a:tc rowSpan="3"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Метод суммирования углов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Самый стабильный метод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extLst>
                  <a:ext uri="{0D108BD9-81ED-4DB2-BD59-A6C34878D82A}">
                    <a16:rowId xmlns:a16="http://schemas.microsoft.com/office/drawing/2014/main" val="3616460649"/>
                  </a:ext>
                </a:extLst>
              </a:tr>
              <a:tr h="4878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Медленный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Не определяет точку, лежащую на ребре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extLst>
                  <a:ext uri="{0D108BD9-81ED-4DB2-BD59-A6C34878D82A}">
                    <a16:rowId xmlns:a16="http://schemas.microsoft.com/office/drawing/2014/main" val="3545835865"/>
                  </a:ext>
                </a:extLst>
              </a:tr>
              <a:tr h="4181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Сложность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O(n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extLst>
                  <a:ext uri="{0D108BD9-81ED-4DB2-BD59-A6C34878D82A}">
                    <a16:rowId xmlns:a16="http://schemas.microsoft.com/office/drawing/2014/main" val="2424527925"/>
                  </a:ext>
                </a:extLst>
              </a:tr>
              <a:tr h="437614">
                <a:tc rowSpan="3"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Метод ближней точки и ее нормали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Не возникает исключительных ситуаций, как в случае трассировки лучей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extLst>
                  <a:ext uri="{0D108BD9-81ED-4DB2-BD59-A6C34878D82A}">
                    <a16:rowId xmlns:a16="http://schemas.microsoft.com/office/drawing/2014/main" val="544917806"/>
                  </a:ext>
                </a:extLst>
              </a:tr>
              <a:tr h="13532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Проблемы вычисления точки находящийся в непосредственной близости к полигону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Не выгоден для вычисления одной точки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Вычисление нормалей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extLst>
                  <a:ext uri="{0D108BD9-81ED-4DB2-BD59-A6C34878D82A}">
                    <a16:rowId xmlns:a16="http://schemas.microsoft.com/office/drawing/2014/main" val="1289038666"/>
                  </a:ext>
                </a:extLst>
              </a:tr>
              <a:tr h="4623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Сложность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O(Log n)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55" marR="31055" marT="0" marB="0"/>
                </a:tc>
                <a:extLst>
                  <a:ext uri="{0D108BD9-81ED-4DB2-BD59-A6C34878D82A}">
                    <a16:rowId xmlns:a16="http://schemas.microsoft.com/office/drawing/2014/main" val="320303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39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12192000" cy="877887"/>
          </a:xfrm>
        </p:spPr>
        <p:txBody>
          <a:bodyPr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1200" y="1143000"/>
            <a:ext cx="8795320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157357"/>
            <a:ext cx="3343742" cy="326753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51384" y="5294907"/>
            <a:ext cx="411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>
                <a:latin typeface="Times New Roman" pitchFamily="18" charset="0"/>
                <a:cs typeface="Times New Roman" pitchFamily="18" charset="0"/>
              </a:rPr>
              <a:t>рис. 7. Тестовые данные и результат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53" y="4420227"/>
            <a:ext cx="2972215" cy="71447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834934" y="5294907"/>
            <a:ext cx="2221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8. Визуализация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148E8B-C1B1-4918-9144-BEBA89FDF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147" y="1429588"/>
            <a:ext cx="7149393" cy="37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F8AA60-B254-4AD7-8157-10EF1344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672107"/>
            <a:ext cx="3524854" cy="33737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1054233"/>
          </a:xfrm>
        </p:spPr>
        <p:txBody>
          <a:bodyPr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A9E-618C-4CA3-AFF9-B19FD2617BE2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5" y="1428926"/>
            <a:ext cx="5353797" cy="34961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4925088"/>
            <a:ext cx="4639322" cy="75258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74914" y="5765756"/>
            <a:ext cx="3892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i="1" dirty="0">
                <a:latin typeface="Times New Roman" pitchFamily="18" charset="0"/>
                <a:cs typeface="Times New Roman" pitchFamily="18" charset="0"/>
              </a:rPr>
              <a:t>рис. 9. Тестовые данные и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68282271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</TotalTime>
  <Words>286</Words>
  <Application>Microsoft Office PowerPoint</Application>
  <PresentationFormat>Широкоэкранный</PresentationFormat>
  <Paragraphs>66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</vt:lpstr>
      <vt:lpstr>Symbol</vt:lpstr>
      <vt:lpstr>Times New Roman</vt:lpstr>
      <vt:lpstr>Ретро</vt:lpstr>
      <vt:lpstr>Ознакомительная практика а Задача о принадлежности точки многоугольнику </vt:lpstr>
      <vt:lpstr>Задача о принадлежности точки многоугольнику</vt:lpstr>
      <vt:lpstr>Метод трассировки луча </vt:lpstr>
      <vt:lpstr>Метод суммирования углов</vt:lpstr>
      <vt:lpstr>Метод ближней точки  и нормали</vt:lpstr>
      <vt:lpstr>Задача о принадлежности точки многоугольнику в произвольной плоскости</vt:lpstr>
      <vt:lpstr>Сравнительная таблица</vt:lpstr>
      <vt:lpstr>Пример работы</vt:lpstr>
      <vt:lpstr>Пример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Ознакомительная практика   Определение принадлежности точки ячейке сетки, заданной своими координатами</dc:title>
  <dc:creator>admin</dc:creator>
  <cp:lastModifiedBy>Олег Климов</cp:lastModifiedBy>
  <cp:revision>30</cp:revision>
  <dcterms:created xsi:type="dcterms:W3CDTF">2020-12-11T23:42:33Z</dcterms:created>
  <dcterms:modified xsi:type="dcterms:W3CDTF">2022-12-27T12:26:01Z</dcterms:modified>
</cp:coreProperties>
</file>