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670" r:id="rId2"/>
    <p:sldId id="674" r:id="rId3"/>
    <p:sldId id="679" r:id="rId4"/>
    <p:sldId id="675" r:id="rId5"/>
    <p:sldId id="678" r:id="rId6"/>
    <p:sldId id="671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CFFFF"/>
    <a:srgbClr val="FFFF99"/>
    <a:srgbClr val="FFFFFF"/>
    <a:srgbClr val="0066CC"/>
    <a:srgbClr val="00FFCC"/>
    <a:srgbClr val="00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86475" autoAdjust="0"/>
  </p:normalViewPr>
  <p:slideViewPr>
    <p:cSldViewPr>
      <p:cViewPr varScale="1">
        <p:scale>
          <a:sx n="134" d="100"/>
          <a:sy n="134" d="100"/>
        </p:scale>
        <p:origin x="-954" y="-78"/>
      </p:cViewPr>
      <p:guideLst>
        <p:guide orient="horz" pos="2160"/>
        <p:guide pos="5103"/>
      </p:guideLst>
    </p:cSldViewPr>
  </p:slideViewPr>
  <p:outlineViewPr>
    <p:cViewPr>
      <p:scale>
        <a:sx n="33" d="100"/>
        <a:sy n="33" d="100"/>
      </p:scale>
      <p:origin x="0" y="162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84" y="-72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D97DD97-7742-4EB4-A8AA-0D4C02D0D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60925"/>
            <a:ext cx="5200650" cy="4606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5725" tIns="47860" rIns="95725" bIns="47860" numCol="1" anchor="b" anchorCtr="0" compatLnSpc="1">
            <a:prstTxWarp prst="textNoShape">
              <a:avLst/>
            </a:prstTxWarp>
          </a:bodyPr>
          <a:lstStyle>
            <a:lvl1pPr algn="r" defTabSz="95656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67DEB48-A4D4-4074-8DCB-67CD28AF82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806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4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5</a:t>
            </a:fld>
            <a:endParaRPr lang="de-DE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49325"/>
            <a:fld id="{2AC52CC5-FE16-42D5-84AF-50510A2BB5A3}" type="slidenum">
              <a:rPr lang="de-DE" sz="1200" smtClean="0"/>
              <a:pPr defTabSz="949325"/>
              <a:t>6</a:t>
            </a:fld>
            <a:endParaRPr lang="de-DE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8"/>
          <p:cNvSpPr>
            <a:spLocks noGrp="1"/>
          </p:cNvSpPr>
          <p:nvPr>
            <p:ph type="title"/>
          </p:nvPr>
        </p:nvSpPr>
        <p:spPr>
          <a:xfrm>
            <a:off x="251520" y="620688"/>
            <a:ext cx="7848872" cy="43204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99CC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762883" name="Text Box 3"/>
          <p:cNvSpPr txBox="1">
            <a:spLocks noChangeArrowheads="1"/>
          </p:cNvSpPr>
          <p:nvPr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t>Integrierte Projekt-Steuerung ( I P S )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7650" y="2324100"/>
            <a:ext cx="401955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sz="1600" smtClean="0">
              <a:latin typeface="Arial Narrow" pitchFamily="34" charset="0"/>
            </a:endParaRPr>
          </a:p>
        </p:txBody>
      </p:sp>
      <p:pic>
        <p:nvPicPr>
          <p:cNvPr id="2053" name="Picture 6" descr="HkLogoPyrami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2887" name="Text Box 7"/>
          <p:cNvSpPr txBox="1">
            <a:spLocks noChangeArrowheads="1"/>
          </p:cNvSpPr>
          <p:nvPr/>
        </p:nvSpPr>
        <p:spPr bwMode="auto">
          <a:xfrm>
            <a:off x="4356100" y="1125538"/>
            <a:ext cx="4643438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336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908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480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05200" defTabSz="838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Folie</a:t>
            </a: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fld id="{E89D427E-DE3B-4CB5-A9E1-9CC4ED506D37}" type="slidenum"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5292725" y="6381750"/>
            <a:ext cx="3733800" cy="27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8" name="Titel 3"/>
          <p:cNvSpPr txBox="1">
            <a:spLocks/>
          </p:cNvSpPr>
          <p:nvPr userDrawn="1"/>
        </p:nvSpPr>
        <p:spPr>
          <a:xfrm>
            <a:off x="250825" y="188913"/>
            <a:ext cx="8220075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baseline="0">
                <a:solidFill>
                  <a:srgbClr val="0000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de-DE" dirty="0" smtClean="0">
                <a:latin typeface="MetaCorr" pitchFamily="2" charset="0"/>
              </a:rPr>
              <a:t>Integrierte Projektsteuerung – IPS von H&amp;K</a:t>
            </a:r>
            <a:endParaRPr lang="de-DE" dirty="0">
              <a:latin typeface="MetaCorr" pitchFamily="2" charset="0"/>
            </a:endParaRPr>
          </a:p>
        </p:txBody>
      </p:sp>
      <p:sp>
        <p:nvSpPr>
          <p:cNvPr id="2057" name="Titelplatzhalter 8"/>
          <p:cNvSpPr>
            <a:spLocks noGrp="1"/>
          </p:cNvSpPr>
          <p:nvPr>
            <p:ph type="title"/>
          </p:nvPr>
        </p:nvSpPr>
        <p:spPr bwMode="auto">
          <a:xfrm>
            <a:off x="250825" y="620713"/>
            <a:ext cx="7850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250825" y="6453188"/>
            <a:ext cx="2895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smtClean="0"/>
              <a:t>IPS-Info-Folien, Stand Dezember 2012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</p:sldLayoutIdLst>
  <p:transition>
    <p:zoom dir="in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70C0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323850" y="260350"/>
            <a:ext cx="65039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768350">
              <a:lnSpc>
                <a:spcPts val="2850"/>
              </a:lnSpc>
            </a:pPr>
            <a:r>
              <a:rPr lang="en-US" sz="2400" b="1">
                <a:solidFill>
                  <a:srgbClr val="003370"/>
                </a:solidFill>
              </a:rPr>
              <a:t/>
            </a:r>
            <a:br>
              <a:rPr lang="en-US" sz="2400" b="1">
                <a:solidFill>
                  <a:srgbClr val="003370"/>
                </a:solidFill>
              </a:rPr>
            </a:b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9219" name="Textfeld 1"/>
          <p:cNvSpPr txBox="1">
            <a:spLocks noChangeArrowheads="1"/>
          </p:cNvSpPr>
          <p:nvPr/>
        </p:nvSpPr>
        <p:spPr bwMode="auto">
          <a:xfrm>
            <a:off x="1620333" y="3068960"/>
            <a:ext cx="5471947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Erste Schritte </a:t>
            </a:r>
          </a:p>
          <a:p>
            <a:pPr>
              <a:spcAft>
                <a:spcPts val="600"/>
              </a:spcAft>
            </a:pPr>
            <a:r>
              <a:rPr lang="de-CH" sz="2800" b="1" dirty="0" smtClean="0">
                <a:solidFill>
                  <a:srgbClr val="0070C0"/>
                </a:solidFill>
                <a:latin typeface="MetaCorr" pitchFamily="2" charset="0"/>
              </a:rPr>
              <a:t>bei der Eröffnung eines Projektes</a:t>
            </a:r>
            <a:endParaRPr lang="de-CH" sz="2800" b="1" dirty="0">
              <a:solidFill>
                <a:srgbClr val="0070C0"/>
              </a:solidFill>
              <a:latin typeface="MetaCorr" pitchFamily="2" charset="0"/>
            </a:endParaRPr>
          </a:p>
        </p:txBody>
      </p:sp>
      <p:sp>
        <p:nvSpPr>
          <p:cNvPr id="9220" name="Titel 3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endParaRPr lang="de-DE" dirty="0" smtClean="0">
              <a:latin typeface="Arial" charset="0"/>
              <a:cs typeface="Arial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1963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el 4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Einzel-Projekt-Sicht: Aufruf über Funktionsleiste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05" y="1412776"/>
            <a:ext cx="4450035" cy="513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2371577" y="3935886"/>
            <a:ext cx="4273077" cy="2617922"/>
          </a:xfrm>
          <a:prstGeom prst="rect">
            <a:avLst/>
          </a:prstGeom>
          <a:noFill/>
          <a:ln w="38100" algn="ctr">
            <a:solidFill>
              <a:srgbClr val="003366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140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el 4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Einzel-Projekt-Sicht: Aufruf über Funktionsleiste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3"/>
            <a:ext cx="8136904" cy="494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9196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 bwMode="auto">
          <a:xfrm>
            <a:off x="7562168" y="5179588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hteck 31"/>
          <p:cNvSpPr/>
          <p:nvPr/>
        </p:nvSpPr>
        <p:spPr bwMode="auto">
          <a:xfrm>
            <a:off x="4595442" y="3352798"/>
            <a:ext cx="2608891" cy="1619915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4491261" y="3230554"/>
            <a:ext cx="2828624" cy="252028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33986" y="1692963"/>
            <a:ext cx="1129796" cy="40965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404343" y="1484784"/>
            <a:ext cx="2869780" cy="2371719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1526587" y="3398766"/>
            <a:ext cx="2608891" cy="352541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530594" y="1586494"/>
            <a:ext cx="2608891" cy="6870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1527562" y="2415386"/>
            <a:ext cx="2608891" cy="831273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526587" y="1549642"/>
            <a:ext cx="12795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1463" indent="-271463"/>
            <a:r>
              <a:rPr lang="de-DE" sz="1200" b="1" dirty="0" smtClean="0">
                <a:latin typeface="MetaCorr" pitchFamily="2" charset="0"/>
              </a:rPr>
              <a:t>Projekt </a:t>
            </a:r>
            <a:r>
              <a:rPr lang="de-DE" sz="1200" b="1" dirty="0" smtClean="0">
                <a:solidFill>
                  <a:srgbClr val="C00000"/>
                </a:solidFill>
                <a:latin typeface="MetaCorr" pitchFamily="2" charset="0"/>
              </a:rPr>
              <a:t>Anlegen</a:t>
            </a:r>
            <a:endParaRPr lang="de-DE" sz="1200" b="1" dirty="0">
              <a:solidFill>
                <a:srgbClr val="C00000"/>
              </a:solidFill>
              <a:latin typeface="MetaCorr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Nummer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Bezeichnung</a:t>
            </a:r>
          </a:p>
          <a:p>
            <a:pPr marL="285750" indent="-285750">
              <a:buFontTx/>
              <a:buChar char="-"/>
            </a:pPr>
            <a:r>
              <a:rPr lang="de-DE" sz="1100" dirty="0" smtClean="0">
                <a:latin typeface="MetaCorr" pitchFamily="2" charset="0"/>
              </a:rPr>
              <a:t>Budget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526587" y="3350128"/>
            <a:ext cx="19992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übergeben</a:t>
            </a:r>
            <a:r>
              <a:rPr lang="de-DE" sz="1200" b="1" dirty="0" smtClean="0"/>
              <a:t> an PL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 „aktiv“ setzen</a:t>
            </a:r>
          </a:p>
        </p:txBody>
      </p:sp>
      <p:sp>
        <p:nvSpPr>
          <p:cNvPr id="13" name="Rechteck 12"/>
          <p:cNvSpPr/>
          <p:nvPr/>
        </p:nvSpPr>
        <p:spPr bwMode="auto">
          <a:xfrm>
            <a:off x="4606330" y="3371508"/>
            <a:ext cx="2598003" cy="1569660"/>
          </a:xfrm>
          <a:prstGeom prst="rect">
            <a:avLst/>
          </a:prstGeom>
          <a:solidFill>
            <a:srgbClr val="CCFFFF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Projektstammdaten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Aktivitätenliste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Terminplanung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	Kostenplanung einschl. Mit-</a:t>
            </a:r>
            <a:b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	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wirkung</a:t>
            </a:r>
            <a:r>
              <a:rPr lang="de-DE" sz="1200" dirty="0"/>
              <a:t> </a:t>
            </a:r>
            <a:r>
              <a:rPr lang="de-DE" sz="1200" baseline="0" dirty="0" smtClean="0"/>
              <a:t>am Vermögensplan</a:t>
            </a:r>
            <a:br>
              <a:rPr lang="de-DE" sz="1200" baseline="0" dirty="0" smtClean="0"/>
            </a:br>
            <a:r>
              <a:rPr lang="de-DE" sz="1200" baseline="0" dirty="0" smtClean="0"/>
              <a:t>-	Mittelabfluss/Trendanalyse</a:t>
            </a:r>
            <a:br>
              <a:rPr lang="de-DE" sz="1200" baseline="0" dirty="0" smtClean="0"/>
            </a:br>
            <a:r>
              <a:rPr lang="de-DE" sz="1200" baseline="0" dirty="0" smtClean="0"/>
              <a:t>-	Sollstundenplanung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Pfeil nach unten 5"/>
          <p:cNvSpPr/>
          <p:nvPr/>
        </p:nvSpPr>
        <p:spPr bwMode="auto">
          <a:xfrm>
            <a:off x="2706853" y="2279452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Pfeil nach unten 15"/>
          <p:cNvSpPr/>
          <p:nvPr/>
        </p:nvSpPr>
        <p:spPr bwMode="auto">
          <a:xfrm>
            <a:off x="2700487" y="3252998"/>
            <a:ext cx="242316" cy="143078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47131" y="2702400"/>
            <a:ext cx="1129796" cy="409652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-4224" y="2679303"/>
            <a:ext cx="126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Projektmanager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(PM)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80963" y="1764971"/>
            <a:ext cx="789127" cy="2769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ERP/SAP</a:t>
            </a:r>
          </a:p>
        </p:txBody>
      </p:sp>
      <p:sp>
        <p:nvSpPr>
          <p:cNvPr id="21" name="Pfeil nach unten 20"/>
          <p:cNvSpPr/>
          <p:nvPr/>
        </p:nvSpPr>
        <p:spPr bwMode="auto">
          <a:xfrm rot="16200000">
            <a:off x="1154661" y="1778759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Pfeil nach unten 21"/>
          <p:cNvSpPr/>
          <p:nvPr/>
        </p:nvSpPr>
        <p:spPr bwMode="auto">
          <a:xfrm rot="16200000">
            <a:off x="1167970" y="2810815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Pfeil nach unten 22"/>
          <p:cNvSpPr/>
          <p:nvPr/>
        </p:nvSpPr>
        <p:spPr bwMode="auto">
          <a:xfrm rot="16200000">
            <a:off x="4275200" y="3467601"/>
            <a:ext cx="242316" cy="230430"/>
          </a:xfrm>
          <a:prstGeom prst="downArrow">
            <a:avLst/>
          </a:prstGeom>
          <a:solidFill>
            <a:srgbClr val="FF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Pfeil nach unten 23"/>
          <p:cNvSpPr/>
          <p:nvPr/>
        </p:nvSpPr>
        <p:spPr bwMode="auto">
          <a:xfrm rot="5400000">
            <a:off x="7321307" y="5252391"/>
            <a:ext cx="242316" cy="230430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7553541" y="3919844"/>
            <a:ext cx="1129796" cy="409652"/>
          </a:xfrm>
          <a:prstGeom prst="rect">
            <a:avLst/>
          </a:prstGeom>
          <a:solidFill>
            <a:srgbClr val="CCFF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7502186" y="3900398"/>
            <a:ext cx="1033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Projektleiter</a:t>
            </a:r>
          </a:p>
          <a:p>
            <a:pPr algn="ctr"/>
            <a:r>
              <a:rPr lang="de-DE" sz="1200" b="1" dirty="0" smtClean="0">
                <a:solidFill>
                  <a:schemeClr val="bg1">
                    <a:lumMod val="65000"/>
                  </a:schemeClr>
                </a:solidFill>
                <a:latin typeface="MetaCorr" pitchFamily="2" charset="0"/>
              </a:rPr>
              <a:t>(PL)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MetaCorr" pitchFamily="2" charset="0"/>
            </a:endParaRPr>
          </a:p>
        </p:txBody>
      </p:sp>
      <p:sp>
        <p:nvSpPr>
          <p:cNvPr id="29" name="Pfeil nach unten 28"/>
          <p:cNvSpPr/>
          <p:nvPr/>
        </p:nvSpPr>
        <p:spPr bwMode="auto">
          <a:xfrm rot="5400000">
            <a:off x="7313942" y="4010681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4595442" y="5127575"/>
            <a:ext cx="2620417" cy="46166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Bearbeiten</a:t>
            </a: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de-DE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de-DE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	Ist-</a:t>
            </a:r>
            <a:r>
              <a:rPr kumimoji="0" lang="de-DE" sz="12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stundenschreibung</a:t>
            </a: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533115" y="2345358"/>
            <a:ext cx="25779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Projekt </a:t>
            </a:r>
            <a:r>
              <a:rPr lang="de-DE" sz="1200" b="1" dirty="0" smtClean="0">
                <a:solidFill>
                  <a:srgbClr val="C00000"/>
                </a:solidFill>
              </a:rPr>
              <a:t>bearbeitungsreif</a:t>
            </a:r>
            <a:r>
              <a:rPr lang="de-DE" sz="1200" b="1" dirty="0" smtClean="0"/>
              <a:t> machen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Projektleiter benennen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Organisationseinheit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Projektbeginn/-ende</a:t>
            </a:r>
          </a:p>
          <a:p>
            <a:pPr marL="285750" indent="-285750">
              <a:buFontTx/>
              <a:buChar char="-"/>
            </a:pPr>
            <a:r>
              <a:rPr lang="de-DE" sz="1100" dirty="0" smtClean="0"/>
              <a:t>Honorarrahmen Eigenleistungen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665601" y="5160233"/>
            <a:ext cx="952697" cy="46166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Mitarbeiter</a:t>
            </a:r>
            <a:b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</a:br>
            <a:r>
              <a:rPr kumimoji="0" lang="de-DE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MetaCorr" pitchFamily="2" charset="0"/>
              </a:rPr>
              <a:t>(MA)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296049" y="5985458"/>
            <a:ext cx="8705291" cy="31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feil nach unten 34"/>
          <p:cNvSpPr/>
          <p:nvPr/>
        </p:nvSpPr>
        <p:spPr bwMode="auto">
          <a:xfrm>
            <a:off x="5805273" y="5755028"/>
            <a:ext cx="242316" cy="230430"/>
          </a:xfrm>
          <a:prstGeom prst="downArrow">
            <a:avLst/>
          </a:prstGeom>
          <a:solidFill>
            <a:srgbClr val="CCFF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166345" y="6022993"/>
            <a:ext cx="4472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rgbClr val="C00000"/>
                </a:solidFill>
              </a:rPr>
              <a:t>Auswerten</a:t>
            </a:r>
            <a:r>
              <a:rPr lang="de-DE" sz="1200" b="1" dirty="0" smtClean="0"/>
              <a:t>: Berichtswesen in Einzel- und Multiprojektsicht</a:t>
            </a:r>
            <a:endParaRPr lang="de-DE" sz="1200" b="1" dirty="0"/>
          </a:p>
        </p:txBody>
      </p:sp>
      <p:sp>
        <p:nvSpPr>
          <p:cNvPr id="34" name="Pfeil nach unten 33"/>
          <p:cNvSpPr/>
          <p:nvPr/>
        </p:nvSpPr>
        <p:spPr bwMode="auto">
          <a:xfrm rot="10800000">
            <a:off x="430692" y="3116409"/>
            <a:ext cx="252876" cy="286904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feil nach unten 37"/>
          <p:cNvSpPr/>
          <p:nvPr/>
        </p:nvSpPr>
        <p:spPr bwMode="auto">
          <a:xfrm rot="10800000">
            <a:off x="8792008" y="4015712"/>
            <a:ext cx="252876" cy="1959598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feil nach unten 39"/>
          <p:cNvSpPr/>
          <p:nvPr/>
        </p:nvSpPr>
        <p:spPr bwMode="auto">
          <a:xfrm rot="5400000">
            <a:off x="8715643" y="3971556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7092280" y="1692963"/>
            <a:ext cx="801823" cy="307777"/>
          </a:xfrm>
          <a:prstGeom prst="rect">
            <a:avLst/>
          </a:prstGeom>
          <a:solidFill>
            <a:srgbClr val="00FFCC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Original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 bwMode="auto">
          <a:xfrm>
            <a:off x="4582886" y="3380354"/>
            <a:ext cx="2620417" cy="15400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1463" algn="l"/>
              </a:tabLst>
            </a:pPr>
            <a:endParaRPr kumimoji="0" lang="de-DE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feil nach unten 41"/>
          <p:cNvSpPr/>
          <p:nvPr/>
        </p:nvSpPr>
        <p:spPr bwMode="auto">
          <a:xfrm rot="5400000">
            <a:off x="8716330" y="5241734"/>
            <a:ext cx="246510" cy="304486"/>
          </a:xfrm>
          <a:prstGeom prst="downArrow">
            <a:avLst/>
          </a:prstGeom>
          <a:solidFill>
            <a:srgbClr val="CCFFC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466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Projekt: Anlegen – Bearbeiten - Auswerten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72" y="1772816"/>
            <a:ext cx="7918276" cy="42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17629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3316" name="Titel 5"/>
          <p:cNvSpPr>
            <a:spLocks noGrp="1"/>
          </p:cNvSpPr>
          <p:nvPr>
            <p:ph type="title"/>
          </p:nvPr>
        </p:nvSpPr>
        <p:spPr>
          <a:xfrm>
            <a:off x="250825" y="620713"/>
            <a:ext cx="7850188" cy="431800"/>
          </a:xfrm>
        </p:spPr>
        <p:txBody>
          <a:bodyPr/>
          <a:lstStyle/>
          <a:p>
            <a:r>
              <a:rPr lang="de-DE" dirty="0" smtClean="0">
                <a:latin typeface="MetaCorr" pitchFamily="2" charset="0"/>
                <a:cs typeface="Arial" charset="0"/>
              </a:rPr>
              <a:t>Projektbearbeitung (nach Eröffnung)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IPS-Info-Folien, Stand Dezember 2012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 bwMode="auto">
          <a:xfrm>
            <a:off x="4809796" y="4386876"/>
            <a:ext cx="2371719" cy="161991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hteck 3"/>
          <p:cNvSpPr/>
          <p:nvPr/>
        </p:nvSpPr>
        <p:spPr bwMode="auto">
          <a:xfrm>
            <a:off x="7969534" y="6439275"/>
            <a:ext cx="1005840" cy="1990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2" descr="Werdega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2296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8252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Bildschirmpräsentation (4:3)</PresentationFormat>
  <Paragraphs>36</Paragraphs>
  <Slides>6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4_Standarddesign</vt:lpstr>
      <vt:lpstr>PowerPoint-Präsentation</vt:lpstr>
      <vt:lpstr>Einzel-Projekt-Sicht: Aufruf über Funktionsleiste</vt:lpstr>
      <vt:lpstr>Einzel-Projekt-Sicht: Aufruf über Funktionsleiste</vt:lpstr>
      <vt:lpstr>Projekt: Anlegen – Bearbeiten - Auswerten</vt:lpstr>
      <vt:lpstr>Projekt: Anlegen – Bearbeiten - Auswerten</vt:lpstr>
      <vt:lpstr>Projektbearbeitung (nach Eröffnung)</vt:lpstr>
    </vt:vector>
  </TitlesOfParts>
  <Company>RETHMANN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Gerd Krenzer</cp:lastModifiedBy>
  <cp:revision>994</cp:revision>
  <cp:lastPrinted>2013-05-05T10:33:07Z</cp:lastPrinted>
  <dcterms:created xsi:type="dcterms:W3CDTF">2002-10-11T12:52:51Z</dcterms:created>
  <dcterms:modified xsi:type="dcterms:W3CDTF">2013-05-14T09:37:55Z</dcterms:modified>
</cp:coreProperties>
</file>