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1468" r:id="rId2"/>
    <p:sldId id="1635" r:id="rId3"/>
    <p:sldId id="1651" r:id="rId4"/>
    <p:sldId id="1652" r:id="rId5"/>
    <p:sldId id="1654" r:id="rId6"/>
    <p:sldId id="1656" r:id="rId7"/>
  </p:sldIdLst>
  <p:sldSz cx="9144000" cy="6858000" type="screen4x3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9999"/>
    <a:srgbClr val="00CC66"/>
    <a:srgbClr val="0066CC"/>
    <a:srgbClr val="003399"/>
    <a:srgbClr val="DDDDDD"/>
    <a:srgbClr val="66FFCC"/>
    <a:srgbClr val="FFFF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747" autoAdjust="0"/>
  </p:normalViewPr>
  <p:slideViewPr>
    <p:cSldViewPr>
      <p:cViewPr varScale="1">
        <p:scale>
          <a:sx n="133" d="100"/>
          <a:sy n="133" d="100"/>
        </p:scale>
        <p:origin x="-984" y="-90"/>
      </p:cViewPr>
      <p:guideLst>
        <p:guide orient="horz" pos="2160"/>
        <p:guide pos="5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872" y="-102"/>
      </p:cViewPr>
      <p:guideLst>
        <p:guide orient="horz" pos="3128"/>
        <p:guide pos="21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29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1E47C6-810F-40B5-96E7-E0C1D9535E1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14875"/>
            <a:ext cx="488473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4" tIns="45830" rIns="91664" bIns="458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2925"/>
            <a:ext cx="28892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64" tIns="45830" rIns="91664" bIns="45830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E99B739-8281-46F8-B472-C3627828A95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776864" cy="36004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8"/>
          <p:cNvSpPr>
            <a:spLocks noGrp="1"/>
          </p:cNvSpPr>
          <p:nvPr>
            <p:ph type="ftr" sz="quarter" idx="10"/>
          </p:nvPr>
        </p:nvSpPr>
        <p:spPr>
          <a:xfrm>
            <a:off x="1042988" y="6453188"/>
            <a:ext cx="6481762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LINEG_20120322_Umsetzung v1</a:t>
            </a:r>
            <a:endParaRPr lang="de-DE" dirty="0"/>
          </a:p>
        </p:txBody>
      </p:sp>
      <p:sp>
        <p:nvSpPr>
          <p:cNvPr id="4" name="Datumsplatzhalt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25.03.2012</a:t>
            </a:r>
            <a:endParaRPr lang="de-DE" dirty="0"/>
          </a:p>
        </p:txBody>
      </p:sp>
    </p:spTree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776864" cy="36004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1042988" y="6453188"/>
            <a:ext cx="6553200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LINEG_20120322_Umsetzung v1</a:t>
            </a:r>
            <a:endParaRPr lang="de-DE" dirty="0"/>
          </a:p>
        </p:txBody>
      </p:sp>
      <p:sp>
        <p:nvSpPr>
          <p:cNvPr id="4" name="Datumsplatzhalt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25.03.2012</a:t>
            </a:r>
            <a:endParaRPr lang="de-DE" dirty="0"/>
          </a:p>
        </p:txBody>
      </p:sp>
    </p:spTree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Workshop.ppt</a:t>
            </a:r>
          </a:p>
        </p:txBody>
      </p:sp>
    </p:spTree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9144000" cy="2286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99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de-DE" sz="1400">
              <a:solidFill>
                <a:schemeClr val="hlink"/>
              </a:solidFill>
            </a:endParaRPr>
          </a:p>
        </p:txBody>
      </p:sp>
      <p:sp>
        <p:nvSpPr>
          <p:cNvPr id="1027" name="Text Box 3"/>
          <p:cNvSpPr txBox="1">
            <a:spLocks noChangeArrowheads="1"/>
          </p:cNvSpPr>
          <p:nvPr userDrawn="1"/>
        </p:nvSpPr>
        <p:spPr bwMode="auto">
          <a:xfrm>
            <a:off x="323850" y="1125538"/>
            <a:ext cx="8820150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8382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382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382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382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382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500" b="1" dirty="0" smtClean="0">
                <a:solidFill>
                  <a:schemeClr val="bg1"/>
                </a:solidFill>
                <a:latin typeface="Comic Sans MS" pitchFamily="66" charset="0"/>
              </a:rPr>
              <a:t>IPS-</a:t>
            </a:r>
            <a:r>
              <a:rPr lang="en-US" sz="1500" b="1" dirty="0" err="1" smtClean="0">
                <a:solidFill>
                  <a:schemeClr val="bg1"/>
                </a:solidFill>
                <a:latin typeface="Comic Sans MS" pitchFamily="66" charset="0"/>
              </a:rPr>
              <a:t>Umsetzungs</a:t>
            </a:r>
            <a:r>
              <a:rPr lang="en-US" sz="1500" b="1" dirty="0" smtClean="0">
                <a:solidFill>
                  <a:schemeClr val="bg1"/>
                </a:solidFill>
                <a:latin typeface="Comic Sans MS" pitchFamily="66" charset="0"/>
              </a:rPr>
              <a:t>-</a:t>
            </a:r>
            <a:r>
              <a:rPr lang="en-US" sz="1500" b="1" dirty="0" err="1" smtClean="0">
                <a:solidFill>
                  <a:schemeClr val="bg1"/>
                </a:solidFill>
                <a:latin typeface="Comic Sans MS" pitchFamily="66" charset="0"/>
              </a:rPr>
              <a:t>Dokumentation</a:t>
            </a:r>
            <a:endParaRPr lang="en-US" sz="1500" b="1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pic>
        <p:nvPicPr>
          <p:cNvPr id="1028" name="Picture 6" descr="HkLogoPyramid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7988" y="188913"/>
            <a:ext cx="7905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Box 7"/>
          <p:cNvSpPr txBox="1">
            <a:spLocks noChangeArrowheads="1"/>
          </p:cNvSpPr>
          <p:nvPr userDrawn="1"/>
        </p:nvSpPr>
        <p:spPr bwMode="auto">
          <a:xfrm>
            <a:off x="4500563" y="1125538"/>
            <a:ext cx="4498975" cy="2286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defTabSz="8382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3820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382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382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382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en-US" sz="1500" b="1" dirty="0" err="1" smtClean="0">
                <a:solidFill>
                  <a:schemeClr val="bg1"/>
                </a:solidFill>
                <a:latin typeface="Comic Sans MS" pitchFamily="66" charset="0"/>
              </a:rPr>
              <a:t>Folie</a:t>
            </a:r>
            <a:r>
              <a:rPr lang="en-US" sz="1500" b="1" dirty="0" smtClean="0">
                <a:solidFill>
                  <a:schemeClr val="bg1"/>
                </a:solidFill>
                <a:latin typeface="Comic Sans MS" pitchFamily="66" charset="0"/>
              </a:rPr>
              <a:t>: </a:t>
            </a:r>
            <a:fld id="{860F1222-3F5E-4DC7-B474-F5B6D0F90152}" type="slidenum">
              <a:rPr lang="en-US" sz="1500" b="1" smtClean="0">
                <a:solidFill>
                  <a:schemeClr val="bg1"/>
                </a:solidFill>
                <a:latin typeface="Comic Sans MS" pitchFamily="66" charset="0"/>
              </a:rPr>
              <a:pPr algn="r">
                <a:spcBef>
                  <a:spcPct val="50000"/>
                </a:spcBef>
                <a:defRPr/>
              </a:pPr>
              <a:t>‹Nr.›</a:t>
            </a:fld>
            <a:endParaRPr lang="en-US" sz="1500" b="1" dirty="0" smtClean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031" name="Text Box 8"/>
          <p:cNvSpPr txBox="1">
            <a:spLocks noChangeArrowheads="1"/>
          </p:cNvSpPr>
          <p:nvPr userDrawn="1"/>
        </p:nvSpPr>
        <p:spPr bwMode="auto">
          <a:xfrm>
            <a:off x="5003800" y="6381750"/>
            <a:ext cx="3733800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1200" b="1" dirty="0" smtClean="0">
                <a:solidFill>
                  <a:srgbClr val="003370"/>
                </a:solidFill>
                <a:latin typeface="Arial Narrow" pitchFamily="34" charset="0"/>
              </a:rPr>
              <a:t>info@KoStru.de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620713"/>
            <a:ext cx="770413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xxx</a:t>
            </a:r>
          </a:p>
        </p:txBody>
      </p:sp>
      <p:sp>
        <p:nvSpPr>
          <p:cNvPr id="2" name="Text Box 13"/>
          <p:cNvSpPr txBox="1">
            <a:spLocks noChangeArrowheads="1"/>
          </p:cNvSpPr>
          <p:nvPr userDrawn="1"/>
        </p:nvSpPr>
        <p:spPr bwMode="auto">
          <a:xfrm>
            <a:off x="250825" y="260350"/>
            <a:ext cx="8066088" cy="360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7683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7683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7683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7683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7683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7683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850"/>
              </a:lnSpc>
              <a:defRPr/>
            </a:pPr>
            <a:r>
              <a:rPr lang="de-DE" sz="2400" b="1" dirty="0" smtClean="0">
                <a:solidFill>
                  <a:srgbClr val="003366"/>
                </a:solidFill>
                <a:latin typeface="MetaCorr" pitchFamily="2" charset="0"/>
              </a:rPr>
              <a:t>Bauzeitzinsen-Ermittlung bei KOP</a:t>
            </a: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3"/>
          </p:nvPr>
        </p:nvSpPr>
        <p:spPr>
          <a:xfrm>
            <a:off x="1042988" y="6453188"/>
            <a:ext cx="6408737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LINEG_20120322_Umsetzung v1</a:t>
            </a:r>
            <a:endParaRPr lang="de-DE" dirty="0"/>
          </a:p>
        </p:txBody>
      </p:sp>
      <p:sp>
        <p:nvSpPr>
          <p:cNvPr id="1034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250825" y="1600200"/>
            <a:ext cx="84359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720725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25.03.2012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</p:sldLayoutIdLst>
  <p:transition>
    <p:zoom dir="in"/>
  </p:transition>
  <p:hf sldNum="0" hdr="0"/>
  <p:txStyles>
    <p:titleStyle>
      <a:lvl1pPr algn="l" defTabSz="768350" rtl="0" eaLnBrk="0" fontAlgn="base" hangingPunct="0">
        <a:lnSpc>
          <a:spcPts val="285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  <a:ea typeface="+mj-ea"/>
          <a:cs typeface="+mj-cs"/>
        </a:defRPr>
      </a:lvl1pPr>
      <a:lvl2pPr algn="l" defTabSz="768350" rtl="0" eaLnBrk="0" fontAlgn="base" hangingPunct="0">
        <a:lnSpc>
          <a:spcPts val="285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2pPr>
      <a:lvl3pPr algn="l" defTabSz="768350" rtl="0" eaLnBrk="0" fontAlgn="base" hangingPunct="0">
        <a:lnSpc>
          <a:spcPts val="285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3pPr>
      <a:lvl4pPr algn="l" defTabSz="768350" rtl="0" eaLnBrk="0" fontAlgn="base" hangingPunct="0">
        <a:lnSpc>
          <a:spcPts val="285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4pPr>
      <a:lvl5pPr algn="l" defTabSz="768350" rtl="0" eaLnBrk="0" fontAlgn="base" hangingPunct="0">
        <a:lnSpc>
          <a:spcPts val="285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3"/>
          <p:cNvSpPr>
            <a:spLocks noGrp="1"/>
          </p:cNvSpPr>
          <p:nvPr>
            <p:ph type="title"/>
          </p:nvPr>
        </p:nvSpPr>
        <p:spPr>
          <a:xfrm>
            <a:off x="250825" y="620713"/>
            <a:ext cx="7777163" cy="360362"/>
          </a:xfrm>
        </p:spPr>
        <p:txBody>
          <a:bodyPr/>
          <a:lstStyle/>
          <a:p>
            <a:endParaRPr lang="de-DE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8888" y="2708275"/>
            <a:ext cx="7200900" cy="23764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/>
          <a:p>
            <a:pPr>
              <a:defRPr/>
            </a:pPr>
            <a:r>
              <a:rPr lang="de-DE" sz="2800" b="1" dirty="0">
                <a:solidFill>
                  <a:srgbClr val="0070C0"/>
                </a:solidFill>
              </a:rPr>
              <a:t>Bauzeitzinsen-Ermittlung</a:t>
            </a:r>
          </a:p>
          <a:p>
            <a:pPr>
              <a:defRPr/>
            </a:pPr>
            <a:endParaRPr lang="de-DE" sz="28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de-DE" b="1" dirty="0">
              <a:solidFill>
                <a:srgbClr val="0066CC"/>
              </a:solidFill>
            </a:endParaRPr>
          </a:p>
          <a:p>
            <a:pPr>
              <a:defRPr/>
            </a:pPr>
            <a:endParaRPr lang="de-DE" b="1" dirty="0">
              <a:solidFill>
                <a:srgbClr val="0066CC"/>
              </a:solidFill>
            </a:endParaRPr>
          </a:p>
          <a:p>
            <a:pPr>
              <a:defRPr/>
            </a:pPr>
            <a:endParaRPr lang="de-DE" b="1" dirty="0">
              <a:solidFill>
                <a:srgbClr val="0066CC"/>
              </a:solidFill>
            </a:endParaRPr>
          </a:p>
          <a:p>
            <a:pPr>
              <a:defRPr/>
            </a:pPr>
            <a:r>
              <a:rPr lang="de-DE" sz="1600" dirty="0">
                <a:solidFill>
                  <a:srgbClr val="0066CC"/>
                </a:solidFill>
              </a:rPr>
              <a:t>IPS: </a:t>
            </a:r>
            <a:r>
              <a:rPr lang="de-DE" sz="1600" dirty="0" smtClean="0">
                <a:solidFill>
                  <a:srgbClr val="0066CC"/>
                </a:solidFill>
              </a:rPr>
              <a:t>Umsetzungsdokumentation</a:t>
            </a:r>
            <a:endParaRPr lang="de-DE" sz="1600" dirty="0">
              <a:solidFill>
                <a:srgbClr val="0066CC"/>
              </a:solidFill>
            </a:endParaRPr>
          </a:p>
          <a:p>
            <a:pPr>
              <a:defRPr/>
            </a:pPr>
            <a:endParaRPr lang="de-DE" b="1" dirty="0">
              <a:solidFill>
                <a:srgbClr val="0066CC"/>
              </a:solidFill>
            </a:endParaRPr>
          </a:p>
          <a:p>
            <a:pPr marL="457200" indent="-457200">
              <a:defRPr/>
            </a:pPr>
            <a:endParaRPr lang="de-DE" b="1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>
          <a:xfrm>
            <a:off x="250825" y="620713"/>
            <a:ext cx="7777163" cy="360362"/>
          </a:xfrm>
        </p:spPr>
        <p:txBody>
          <a:bodyPr/>
          <a:lstStyle/>
          <a:p>
            <a:r>
              <a:rPr lang="de-DE" smtClean="0">
                <a:solidFill>
                  <a:srgbClr val="0070C0"/>
                </a:solidFill>
                <a:latin typeface="MetaCorr" pitchFamily="2" charset="0"/>
              </a:rPr>
              <a:t>Ausgangspunkt: Zinssatz pro Jahr</a:t>
            </a:r>
          </a:p>
        </p:txBody>
      </p:sp>
      <p:sp>
        <p:nvSpPr>
          <p:cNvPr id="6147" name="Textfeld 3"/>
          <p:cNvSpPr txBox="1">
            <a:spLocks noChangeArrowheads="1"/>
          </p:cNvSpPr>
          <p:nvPr/>
        </p:nvSpPr>
        <p:spPr bwMode="auto">
          <a:xfrm>
            <a:off x="323850" y="1773238"/>
            <a:ext cx="8569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>
                <a:solidFill>
                  <a:srgbClr val="003370"/>
                </a:solidFill>
                <a:cs typeface="Arial" charset="0"/>
              </a:rPr>
              <a:t>Es wird eine zunächst Liste mit den Zinssätzen für jedes Kalenderjahr angelegt, die vom IPS-Administrator verändert werden kann: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547813" y="2708275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946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Jahr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Zinssatz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2011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4,8 %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2012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4,5 %</a:t>
                      </a: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2013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4,0 %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2014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4,2 %</a:t>
                      </a:r>
                      <a:endParaRPr lang="de-DE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…</a:t>
                      </a:r>
                      <a:endParaRPr lang="de-D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…</a:t>
                      </a:r>
                      <a:endParaRPr lang="de-DE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>
          <a:xfrm>
            <a:off x="250825" y="620713"/>
            <a:ext cx="7777163" cy="360362"/>
          </a:xfrm>
        </p:spPr>
        <p:txBody>
          <a:bodyPr/>
          <a:lstStyle/>
          <a:p>
            <a:r>
              <a:rPr lang="de-DE" smtClean="0">
                <a:solidFill>
                  <a:srgbClr val="0070C0"/>
                </a:solidFill>
                <a:latin typeface="MetaCorr" pitchFamily="2" charset="0"/>
              </a:rPr>
              <a:t>Bauzeitzinsen im Projekt</a:t>
            </a:r>
          </a:p>
        </p:txBody>
      </p:sp>
      <p:sp>
        <p:nvSpPr>
          <p:cNvPr id="7171" name="Textfeld 3"/>
          <p:cNvSpPr txBox="1">
            <a:spLocks noChangeArrowheads="1"/>
          </p:cNvSpPr>
          <p:nvPr/>
        </p:nvSpPr>
        <p:spPr bwMode="auto">
          <a:xfrm>
            <a:off x="323850" y="1773238"/>
            <a:ext cx="856932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de-DE" sz="1800" dirty="0">
                <a:solidFill>
                  <a:srgbClr val="003370"/>
                </a:solidFill>
                <a:cs typeface="Arial" charset="0"/>
              </a:rPr>
              <a:t>Die Bauzeitzinsen werden für alle Jahre ermittelt, </a:t>
            </a:r>
            <a:r>
              <a:rPr lang="de-DE" sz="1800" strike="sngStrike" dirty="0">
                <a:solidFill>
                  <a:srgbClr val="003370"/>
                </a:solidFill>
                <a:cs typeface="Arial" charset="0"/>
              </a:rPr>
              <a:t>die in den Terminbereich des Projektes fallen</a:t>
            </a:r>
            <a:r>
              <a:rPr lang="de-DE" sz="1800" dirty="0">
                <a:solidFill>
                  <a:srgbClr val="003370"/>
                </a:solidFill>
                <a:cs typeface="Arial" charset="0"/>
              </a:rPr>
              <a:t> für die im Investitionsprogramm Kostenangaben gemacht sind.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de-DE" sz="1800" strike="sngStrike" dirty="0">
                <a:solidFill>
                  <a:srgbClr val="003370"/>
                </a:solidFill>
                <a:cs typeface="Arial" charset="0"/>
              </a:rPr>
              <a:t>Es wird das erste Jahr ermittelt, in dem keine IST-Buchungen stattgefunden hat.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de-DE" sz="1800" dirty="0">
                <a:solidFill>
                  <a:srgbClr val="003370"/>
                </a:solidFill>
                <a:cs typeface="Arial" charset="0"/>
              </a:rPr>
              <a:t>Für alle Projekte werden die Kostenangaben aus dem Investitionsprogramm genommen. </a:t>
            </a:r>
            <a:r>
              <a:rPr lang="de-DE" sz="1800" strike="sngStrike" dirty="0">
                <a:solidFill>
                  <a:srgbClr val="003370"/>
                </a:solidFill>
                <a:cs typeface="Arial" charset="0"/>
              </a:rPr>
              <a:t>Für Projekte mit dem Status „aktiv“ werden die Jahres-Prognose-Werte aus dem Investitionsprogramm, für Projekte mit dem Status „in Umsetzung“ aus dem Mittelabfluss ermittelt.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de-DE" sz="1800" dirty="0">
                <a:solidFill>
                  <a:srgbClr val="003370"/>
                </a:solidFill>
                <a:cs typeface="Arial" charset="0"/>
              </a:rPr>
              <a:t>Für diese Jahre/Prognose-Werte werden die Zinsen für den Terminbereich ermittelt und bei der Kostenermittlung unter der IPS-Kostenart „Bauzeitzinsen“ eingetragen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  <a:defRPr/>
            </a:pPr>
            <a:r>
              <a:rPr lang="de-DE" sz="1800" dirty="0">
                <a:solidFill>
                  <a:srgbClr val="003370"/>
                </a:solidFill>
                <a:cs typeface="Arial" charset="0"/>
              </a:rPr>
              <a:t>Der Knopf „Bauzeitzinsen“ wird unter EPS-&gt;Kosten: Planung NUR bei dem Strukturelement mit der IPS-Kostenart „Bauzeitzinsen“ aktiviert.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>
          <a:xfrm>
            <a:off x="250825" y="620713"/>
            <a:ext cx="7777163" cy="360362"/>
          </a:xfrm>
        </p:spPr>
        <p:txBody>
          <a:bodyPr/>
          <a:lstStyle/>
          <a:p>
            <a:r>
              <a:rPr lang="de-DE" smtClean="0">
                <a:solidFill>
                  <a:srgbClr val="0070C0"/>
                </a:solidFill>
                <a:latin typeface="MetaCorr" pitchFamily="2" charset="0"/>
              </a:rPr>
              <a:t>Anordnung des Knopfes für Eröffnungsmaske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1560513"/>
            <a:ext cx="6948487" cy="4397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" name="Ellipse 1"/>
          <p:cNvSpPr/>
          <p:nvPr/>
        </p:nvSpPr>
        <p:spPr>
          <a:xfrm>
            <a:off x="6991350" y="5484813"/>
            <a:ext cx="288925" cy="2873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" name="Textfeld 2"/>
          <p:cNvSpPr txBox="1"/>
          <p:nvPr/>
        </p:nvSpPr>
        <p:spPr bwMode="auto">
          <a:xfrm>
            <a:off x="5940425" y="3860800"/>
            <a:ext cx="1320800" cy="2159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Honorar Eigenleistungen</a:t>
            </a:r>
          </a:p>
        </p:txBody>
      </p:sp>
      <p:sp>
        <p:nvSpPr>
          <p:cNvPr id="8198" name="Textfeld 6"/>
          <p:cNvSpPr txBox="1">
            <a:spLocks noChangeArrowheads="1"/>
          </p:cNvSpPr>
          <p:nvPr/>
        </p:nvSpPr>
        <p:spPr bwMode="auto">
          <a:xfrm>
            <a:off x="5940425" y="4119563"/>
            <a:ext cx="8270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800">
                <a:cs typeface="Arial" charset="0"/>
              </a:rPr>
              <a:t>Bauzeitzinsen</a:t>
            </a:r>
          </a:p>
        </p:txBody>
      </p:sp>
      <p:sp>
        <p:nvSpPr>
          <p:cNvPr id="4" name="Rechteck 3"/>
          <p:cNvSpPr/>
          <p:nvPr/>
        </p:nvSpPr>
        <p:spPr>
          <a:xfrm>
            <a:off x="5983288" y="3848100"/>
            <a:ext cx="1152525" cy="2286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8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000750" y="4125913"/>
            <a:ext cx="1135063" cy="228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8201" name="Textfeld 4"/>
          <p:cNvSpPr txBox="1">
            <a:spLocks noChangeArrowheads="1"/>
          </p:cNvSpPr>
          <p:nvPr/>
        </p:nvSpPr>
        <p:spPr bwMode="auto">
          <a:xfrm>
            <a:off x="5943600" y="3500438"/>
            <a:ext cx="12287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800">
                <a:cs typeface="Arial" charset="0"/>
              </a:rPr>
              <a:t>Aufruf der Masken zur </a:t>
            </a:r>
          </a:p>
          <a:p>
            <a:r>
              <a:rPr lang="de-DE" sz="800">
                <a:cs typeface="Arial" charset="0"/>
              </a:rPr>
              <a:t>Ermittlung von: </a:t>
            </a:r>
          </a:p>
        </p:txBody>
      </p:sp>
      <p:sp>
        <p:nvSpPr>
          <p:cNvPr id="11" name="Ellipse 10"/>
          <p:cNvSpPr/>
          <p:nvPr/>
        </p:nvSpPr>
        <p:spPr>
          <a:xfrm>
            <a:off x="3419475" y="3127375"/>
            <a:ext cx="1093788" cy="23653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>
          <a:xfrm>
            <a:off x="250825" y="620713"/>
            <a:ext cx="7777163" cy="360362"/>
          </a:xfrm>
        </p:spPr>
        <p:txBody>
          <a:bodyPr/>
          <a:lstStyle/>
          <a:p>
            <a:r>
              <a:rPr lang="de-DE" smtClean="0">
                <a:solidFill>
                  <a:srgbClr val="0070C0"/>
                </a:solidFill>
                <a:latin typeface="MetaCorr" pitchFamily="2" charset="0"/>
              </a:rPr>
              <a:t>Bildschirmmaske, Grundlage für Dokumentation</a:t>
            </a:r>
          </a:p>
        </p:txBody>
      </p:sp>
      <p:sp>
        <p:nvSpPr>
          <p:cNvPr id="9219" name="Textfeld 1"/>
          <p:cNvSpPr txBox="1">
            <a:spLocks noChangeArrowheads="1"/>
          </p:cNvSpPr>
          <p:nvPr/>
        </p:nvSpPr>
        <p:spPr bwMode="auto">
          <a:xfrm>
            <a:off x="828675" y="2006600"/>
            <a:ext cx="7488238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solidFill>
                  <a:srgbClr val="003370"/>
                </a:solidFill>
                <a:cs typeface="Arial" charset="0"/>
              </a:rPr>
              <a:t>Der BZZ-Berechnung liegen die vom IPS-Admin händisch pro </a:t>
            </a:r>
          </a:p>
          <a:p>
            <a:r>
              <a:rPr lang="de-DE">
                <a:solidFill>
                  <a:srgbClr val="003370"/>
                </a:solidFill>
                <a:cs typeface="Arial" charset="0"/>
              </a:rPr>
              <a:t>Jahr eingetragenen, in IPS gespeicherten Zinssätze und die </a:t>
            </a:r>
          </a:p>
          <a:p>
            <a:r>
              <a:rPr lang="de-DE">
                <a:solidFill>
                  <a:srgbClr val="003370"/>
                </a:solidFill>
                <a:cs typeface="Arial" charset="0"/>
              </a:rPr>
              <a:t>zum Aufrufzeitpunkt geltenden Zahlen der Kostenberechnung </a:t>
            </a:r>
          </a:p>
          <a:p>
            <a:r>
              <a:rPr lang="de-DE">
                <a:solidFill>
                  <a:srgbClr val="003370"/>
                </a:solidFill>
                <a:cs typeface="Arial" charset="0"/>
              </a:rPr>
              <a:t>zu Grunde. Diese werden bei der Berechnung tabellarisch </a:t>
            </a:r>
          </a:p>
          <a:p>
            <a:r>
              <a:rPr lang="de-DE">
                <a:solidFill>
                  <a:srgbClr val="003370"/>
                </a:solidFill>
                <a:cs typeface="Arial" charset="0"/>
              </a:rPr>
              <a:t>dargestellt und können wie jede IPS-Tabelle als XLS-Datei </a:t>
            </a:r>
          </a:p>
          <a:p>
            <a:r>
              <a:rPr lang="de-DE">
                <a:solidFill>
                  <a:srgbClr val="003370"/>
                </a:solidFill>
                <a:cs typeface="Arial" charset="0"/>
              </a:rPr>
              <a:t>ausgegeben und gespeichert werden. Diese Tabelle kann </a:t>
            </a:r>
          </a:p>
          <a:p>
            <a:r>
              <a:rPr lang="de-DE">
                <a:solidFill>
                  <a:srgbClr val="003370"/>
                </a:solidFill>
                <a:cs typeface="Arial" charset="0"/>
              </a:rPr>
              <a:t>auch ohne Neuberechnung aufgerufen werden, visualisieren </a:t>
            </a:r>
          </a:p>
          <a:p>
            <a:r>
              <a:rPr lang="de-DE">
                <a:solidFill>
                  <a:srgbClr val="003370"/>
                </a:solidFill>
                <a:cs typeface="Arial" charset="0"/>
              </a:rPr>
              <a:t>dann aber den Stand auf der Basis der zum Aufrufzeitpunkt </a:t>
            </a:r>
          </a:p>
          <a:p>
            <a:r>
              <a:rPr lang="de-DE">
                <a:solidFill>
                  <a:srgbClr val="003370"/>
                </a:solidFill>
                <a:cs typeface="Arial" charset="0"/>
              </a:rPr>
              <a:t>jeweils aktuellen IPS-Zahlen.</a:t>
            </a: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de-DE" sz="600" smtClean="0">
                <a:solidFill>
                  <a:schemeClr val="tx1"/>
                </a:solidFill>
                <a:latin typeface="Arial Narrow" pitchFamily="34" charset="0"/>
              </a:rPr>
              <a:t>Workshop.ppt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50825" y="188913"/>
            <a:ext cx="7705725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2850"/>
              </a:lnSpc>
            </a:pPr>
            <a:endParaRPr lang="en-US" sz="2400" b="1">
              <a:solidFill>
                <a:schemeClr val="folHlink"/>
              </a:solidFill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50825" y="260350"/>
            <a:ext cx="799306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768350"/>
            <a:r>
              <a:rPr lang="de-DE" sz="2400" b="1">
                <a:solidFill>
                  <a:srgbClr val="0070C0"/>
                </a:solidFill>
              </a:rPr>
              <a:t>Bildschirmmaske Prototyp</a:t>
            </a:r>
            <a:endParaRPr lang="en-US" sz="2400" b="1">
              <a:solidFill>
                <a:srgbClr val="0070C0"/>
              </a:solidFill>
            </a:endParaRP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14575"/>
            <a:ext cx="8655050" cy="2481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Standarddesign">
  <a:themeElements>
    <a:clrScheme name="4_Standard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0066FF"/>
      </a:folHlink>
    </a:clrScheme>
    <a:fontScheme name="4_Standard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xtLst/>
      </a:spPr>
      <a:bodyPr>
        <a:spAutoFit/>
      </a:bodyPr>
      <a:lstStyle>
        <a:defPPr eaLnBrk="1" hangingPunct="1">
          <a:spcBef>
            <a:spcPct val="50000"/>
          </a:spcBef>
          <a:defRPr sz="600" dirty="0" smtClean="0">
            <a:solidFill>
              <a:srgbClr val="003370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4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Bildschirmpräsentation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4_Standarddesign</vt:lpstr>
      <vt:lpstr>Folie 1</vt:lpstr>
      <vt:lpstr>Ausgangspunkt: Zinssatz pro Jahr</vt:lpstr>
      <vt:lpstr>Bauzeitzinsen im Projekt</vt:lpstr>
      <vt:lpstr>Anordnung des Knopfes für Eröffnungsmaske</vt:lpstr>
      <vt:lpstr>Bildschirmmaske, Grundlage für Dokumentation</vt:lpstr>
      <vt:lpstr>Folie 6</vt:lpstr>
    </vt:vector>
  </TitlesOfParts>
  <Company>RETHMANN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Standard</dc:creator>
  <cp:lastModifiedBy>gk</cp:lastModifiedBy>
  <cp:revision>1713</cp:revision>
  <cp:lastPrinted>2012-05-29T22:42:51Z</cp:lastPrinted>
  <dcterms:created xsi:type="dcterms:W3CDTF">2002-10-11T12:52:51Z</dcterms:created>
  <dcterms:modified xsi:type="dcterms:W3CDTF">2012-10-04T08:16:42Z</dcterms:modified>
</cp:coreProperties>
</file>