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8" r:id="rId5"/>
    <p:sldId id="267" r:id="rId6"/>
    <p:sldId id="269" r:id="rId7"/>
    <p:sldId id="262" r:id="rId8"/>
    <p:sldId id="260" r:id="rId9"/>
    <p:sldId id="263" r:id="rId10"/>
    <p:sldId id="265" r:id="rId11"/>
    <p:sldId id="266" r:id="rId12"/>
    <p:sldId id="271" r:id="rId13"/>
    <p:sldId id="270" r:id="rId14"/>
    <p:sldId id="272" r:id="rId15"/>
    <p:sldId id="25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1AFB7-F5AF-465E-9CD2-4919EF871BEE}" v="1456" dt="2024-06-01T17:58:2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54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69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0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11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9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86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426" y="1295401"/>
            <a:ext cx="9989574" cy="3598606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/>
                <a:ea typeface="+mj-lt"/>
                <a:cs typeface="+mj-lt"/>
              </a:rPr>
              <a:t>Mainīgie</a:t>
            </a:r>
            <a:r>
              <a:rPr lang="ru-RU" dirty="0">
                <a:latin typeface="Arial"/>
                <a:ea typeface="+mj-lt"/>
                <a:cs typeface="+mj-lt"/>
              </a:rPr>
              <a:t>, </a:t>
            </a:r>
            <a:r>
              <a:rPr lang="ru-RU" dirty="0" err="1">
                <a:latin typeface="Arial"/>
                <a:ea typeface="+mj-lt"/>
                <a:cs typeface="+mj-lt"/>
              </a:rPr>
              <a:t>to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datu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tipi</a:t>
            </a:r>
            <a:r>
              <a:rPr lang="ru-RU" dirty="0">
                <a:latin typeface="Arial"/>
                <a:ea typeface="+mj-lt"/>
                <a:cs typeface="+mj-lt"/>
              </a:rPr>
              <a:t>, </a:t>
            </a:r>
            <a:r>
              <a:rPr lang="ru-RU" dirty="0" err="1">
                <a:latin typeface="Arial"/>
                <a:ea typeface="+mj-lt"/>
                <a:cs typeface="+mj-lt"/>
              </a:rPr>
              <a:t>pamatdarbības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darbam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ar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tiem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programmēšanas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valodā</a:t>
            </a:r>
            <a:r>
              <a:rPr lang="ru-RU" dirty="0">
                <a:latin typeface="Arial"/>
                <a:ea typeface="+mj-lt"/>
                <a:cs typeface="+mj-lt"/>
              </a:rPr>
              <a:t> Python</a:t>
            </a:r>
            <a:endParaRPr lang="ru-RU" dirty="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8426" y="4894007"/>
            <a:ext cx="3489035" cy="130277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ru-RU" err="1">
                <a:latin typeface="Arial"/>
                <a:cs typeface="Arial"/>
              </a:rPr>
              <a:t>Gerda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Fedotova</a:t>
            </a:r>
            <a:r>
              <a:rPr lang="ru-RU" dirty="0">
                <a:latin typeface="Arial"/>
                <a:cs typeface="Arial"/>
              </a:rPr>
              <a:t> 2PT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EDE34B4-80EC-E4B3-68D7-475F56094566}"/>
              </a:ext>
            </a:extLst>
          </p:cNvPr>
          <p:cNvSpPr txBox="1">
            <a:spLocks/>
          </p:cNvSpPr>
          <p:nvPr/>
        </p:nvSpPr>
        <p:spPr>
          <a:xfrm>
            <a:off x="7639665" y="4898923"/>
            <a:ext cx="3489035" cy="130277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Arial"/>
                <a:cs typeface="Arial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C392D-7455-157A-CE5F-1355048F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26" y="984865"/>
            <a:ext cx="4271399" cy="1223452"/>
          </a:xfrm>
        </p:spPr>
        <p:txBody>
          <a:bodyPr>
            <a:normAutofit fontScale="90000"/>
          </a:bodyPr>
          <a:lstStyle/>
          <a:p>
            <a:r>
              <a:rPr lang="ru-RU" sz="4000" err="1">
                <a:latin typeface="Arial"/>
                <a:cs typeface="Arial"/>
              </a:rPr>
              <a:t>Konkrētā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datu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tipa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iestatīšana</a:t>
            </a:r>
            <a:endParaRPr lang="ru-RU" sz="4000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C917F-3E41-6233-301E-C4EEF30B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list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tuple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range</a:t>
            </a:r>
            <a:r>
              <a:rPr lang="ru-RU" sz="2000" dirty="0">
                <a:latin typeface="Consolas"/>
              </a:rPr>
              <a:t>(6)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dict</a:t>
            </a:r>
            <a:r>
              <a:rPr lang="ru-RU" sz="2000" dirty="0">
                <a:latin typeface="Consolas"/>
              </a:rPr>
              <a:t>(</a:t>
            </a:r>
            <a:r>
              <a:rPr lang="ru-RU" sz="2000" err="1">
                <a:latin typeface="Consolas"/>
              </a:rPr>
              <a:t>name</a:t>
            </a:r>
            <a:r>
              <a:rPr lang="ru-RU" sz="2000" dirty="0">
                <a:latin typeface="Consolas"/>
              </a:rPr>
              <a:t>="John", </a:t>
            </a:r>
            <a:r>
              <a:rPr lang="ru-RU" sz="2000" err="1">
                <a:latin typeface="Consolas"/>
              </a:rPr>
              <a:t>age</a:t>
            </a:r>
            <a:r>
              <a:rPr lang="ru-RU" sz="2000" dirty="0">
                <a:latin typeface="Consolas"/>
              </a:rPr>
              <a:t>=36)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set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frozenset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bool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bytes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bytearray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memoryview</a:t>
            </a:r>
            <a:r>
              <a:rPr lang="ru-RU" sz="2000" dirty="0">
                <a:latin typeface="Consolas"/>
              </a:rPr>
              <a:t>(</a:t>
            </a:r>
            <a:r>
              <a:rPr lang="ru-RU" sz="2000" err="1">
                <a:latin typeface="Consolas"/>
              </a:rPr>
              <a:t>bytes</a:t>
            </a:r>
            <a:r>
              <a:rPr lang="ru-RU" sz="2000" dirty="0">
                <a:latin typeface="Consolas"/>
              </a:rPr>
              <a:t>(5))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65C9A-FF54-C768-9450-3A267A2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958" y="2315497"/>
            <a:ext cx="42586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Arial"/>
                <a:ea typeface="+mn-lt"/>
                <a:cs typeface="+mn-lt"/>
              </a:rPr>
              <a:t>Ja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vēlaties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norādīt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tipu</a:t>
            </a:r>
            <a:r>
              <a:rPr lang="ru-RU" sz="2800" dirty="0">
                <a:latin typeface="Arial"/>
                <a:ea typeface="+mn-lt"/>
                <a:cs typeface="+mn-lt"/>
              </a:rPr>
              <a:t>, </a:t>
            </a:r>
            <a:r>
              <a:rPr lang="ru-RU" sz="2800" dirty="0" err="1">
                <a:latin typeface="Arial"/>
                <a:ea typeface="+mn-lt"/>
                <a:cs typeface="+mn-lt"/>
              </a:rPr>
              <a:t>varat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izmantot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šādas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konstruktora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funkcijas</a:t>
            </a:r>
            <a:r>
              <a:rPr lang="ru-RU" sz="2800" dirty="0">
                <a:latin typeface="Arial"/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str</a:t>
            </a:r>
            <a:r>
              <a:rPr lang="ru-RU" sz="2000" dirty="0">
                <a:latin typeface="Consolas"/>
              </a:rPr>
              <a:t>("Hello World")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int</a:t>
            </a:r>
            <a:r>
              <a:rPr lang="ru-RU" sz="2000" dirty="0">
                <a:latin typeface="Consolas"/>
              </a:rPr>
              <a:t>(20)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float</a:t>
            </a:r>
            <a:r>
              <a:rPr lang="ru-RU" sz="2000" dirty="0">
                <a:latin typeface="Consolas"/>
              </a:rPr>
              <a:t>(20.5)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complex</a:t>
            </a:r>
            <a:r>
              <a:rPr lang="ru-RU" sz="2000" dirty="0">
                <a:latin typeface="Consolas"/>
              </a:rPr>
              <a:t>(1j)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84749-DBED-1DD2-3133-8E185A0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F2D-72A7-4844-9A4D-270D54BBD66C}" type="datetime1">
              <a:t>6/1/2024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DA33B-AC49-A90A-FC02-B5C5CB49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BA7DA7-523D-9E79-6004-7651668F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7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E5595-1741-A8AC-F24B-00310262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6" y="1099165"/>
            <a:ext cx="3903099" cy="1223452"/>
          </a:xfrm>
        </p:spPr>
        <p:txBody>
          <a:bodyPr>
            <a:normAutofit fontScale="90000"/>
          </a:bodyPr>
          <a:lstStyle/>
          <a:p>
            <a:r>
              <a:rPr lang="ru-RU" sz="4000" err="1">
                <a:latin typeface="Arial"/>
                <a:cs typeface="Arial"/>
              </a:rPr>
              <a:t>Datu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tipa</a:t>
            </a:r>
            <a:br>
              <a:rPr lang="ru-RU" sz="4000" dirty="0">
                <a:latin typeface="Arial"/>
                <a:cs typeface="Arial"/>
              </a:rPr>
            </a:br>
            <a:r>
              <a:rPr lang="ru-RU" sz="4000" err="1">
                <a:latin typeface="Arial"/>
                <a:cs typeface="Arial"/>
              </a:rPr>
              <a:t>iegūšana</a:t>
            </a:r>
            <a:endParaRPr lang="ru-RU" sz="4000">
              <a:latin typeface="Arial"/>
              <a:cs typeface="Arial"/>
            </a:endParaRPr>
          </a:p>
          <a:p>
            <a:endParaRPr lang="ru-RU" sz="1100" dirty="0">
              <a:solidFill>
                <a:srgbClr val="22222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B1215-C01E-4651-3DAF-29E1A20B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88" y="2943225"/>
            <a:ext cx="6019800" cy="720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err="1">
                <a:latin typeface="Consolas"/>
                <a:ea typeface="+mn-lt"/>
                <a:cs typeface="+mn-lt"/>
              </a:rPr>
              <a:t>Konsolē</a:t>
            </a:r>
            <a:r>
              <a:rPr lang="ru-RU" sz="2400" dirty="0">
                <a:latin typeface="Consolas"/>
                <a:ea typeface="+mn-lt"/>
                <a:cs typeface="+mn-lt"/>
              </a:rPr>
              <a:t>: True</a:t>
            </a:r>
          </a:p>
          <a:p>
            <a:pPr marL="0" indent="0">
              <a:buNone/>
            </a:pPr>
            <a:endParaRPr lang="ru-RU" sz="2800" dirty="0">
              <a:latin typeface="Consola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453D14-32DE-3603-FBFB-3EEB9128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158" y="2328197"/>
            <a:ext cx="40935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Arial"/>
                <a:ea typeface="+mn-lt"/>
                <a:cs typeface="+mn-lt"/>
              </a:rPr>
              <a:t>Jebkura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mainīga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tipu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var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iegūt</a:t>
            </a:r>
            <a:r>
              <a:rPr lang="ru-RU" sz="2800" dirty="0">
                <a:latin typeface="Arial"/>
                <a:ea typeface="+mn-lt"/>
                <a:cs typeface="+mn-lt"/>
              </a:rPr>
              <a:t>, </a:t>
            </a:r>
            <a:r>
              <a:rPr lang="ru-RU" sz="2800" dirty="0" err="1">
                <a:latin typeface="Arial"/>
                <a:ea typeface="+mn-lt"/>
                <a:cs typeface="+mn-lt"/>
              </a:rPr>
              <a:t>izmantojot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funkcijas</a:t>
            </a:r>
            <a:r>
              <a:rPr lang="ru-RU" sz="28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err="1">
                <a:latin typeface="Consolas"/>
                <a:ea typeface="+mn-lt"/>
                <a:cs typeface="+mn-lt"/>
              </a:rPr>
              <a:t>type</a:t>
            </a:r>
            <a:r>
              <a:rPr lang="ru-RU" sz="2800" dirty="0">
                <a:latin typeface="Consolas"/>
                <a:ea typeface="+mn-lt"/>
                <a:cs typeface="+mn-lt"/>
              </a:rPr>
              <a:t>()</a:t>
            </a:r>
          </a:p>
          <a:p>
            <a:pPr marL="457200" indent="-457200">
              <a:buChar char="•"/>
            </a:pPr>
            <a:r>
              <a:rPr lang="ru-RU" sz="2800" err="1">
                <a:latin typeface="Consolas"/>
                <a:ea typeface="+mn-lt"/>
                <a:cs typeface="+mn-lt"/>
              </a:rPr>
              <a:t>isinstance</a:t>
            </a:r>
            <a:r>
              <a:rPr lang="ru-RU" sz="2800">
                <a:latin typeface="Consolas"/>
                <a:ea typeface="+mn-lt"/>
                <a:cs typeface="+mn-lt"/>
              </a:rPr>
              <a:t>()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1FE41C-3186-9C9F-34F5-832D9069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D15-BB01-45C2-8121-958312692B83}" type="datetime1">
              <a:t>6/1/2024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A690C7-6292-034F-E54E-6D36893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EA217-C4D9-5551-73B2-D31570DB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06A7E9A-502B-0EE2-272B-B19467A8E7D8}"/>
              </a:ext>
            </a:extLst>
          </p:cNvPr>
          <p:cNvSpPr txBox="1">
            <a:spLocks/>
          </p:cNvSpPr>
          <p:nvPr/>
        </p:nvSpPr>
        <p:spPr>
          <a:xfrm>
            <a:off x="6976894" y="8171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pic>
        <p:nvPicPr>
          <p:cNvPr id="10" name="Рисунок 9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777E1DE-E474-FD5E-357E-5DBDA591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712913"/>
            <a:ext cx="4613275" cy="123507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снимок экрана, текс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3DD58F5-FC8B-0803-3D16-B3973409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3" y="3808413"/>
            <a:ext cx="3419475" cy="1539875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B455BF81-262C-7C73-E869-802BA18DDAE3}"/>
              </a:ext>
            </a:extLst>
          </p:cNvPr>
          <p:cNvSpPr txBox="1">
            <a:spLocks/>
          </p:cNvSpPr>
          <p:nvPr/>
        </p:nvSpPr>
        <p:spPr>
          <a:xfrm>
            <a:off x="6097588" y="5508625"/>
            <a:ext cx="6019800" cy="72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>
                <a:latin typeface="Consolas"/>
                <a:ea typeface="+mn-lt"/>
                <a:cs typeface="+mn-lt"/>
              </a:rPr>
              <a:t>Konsolē</a:t>
            </a:r>
            <a:r>
              <a:rPr lang="ru-RU" sz="2400" dirty="0">
                <a:latin typeface="Consolas"/>
                <a:ea typeface="+mn-lt"/>
                <a:cs typeface="+mn-lt"/>
              </a:rPr>
              <a:t>: &lt;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class</a:t>
            </a:r>
            <a:r>
              <a:rPr lang="ru-RU" sz="2400" dirty="0">
                <a:latin typeface="Consolas"/>
                <a:ea typeface="+mn-lt"/>
                <a:cs typeface="+mn-lt"/>
              </a:rPr>
              <a:t> '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int</a:t>
            </a:r>
            <a:r>
              <a:rPr lang="ru-RU" sz="2400" dirty="0">
                <a:latin typeface="Consolas"/>
                <a:ea typeface="+mn-lt"/>
                <a:cs typeface="+mn-lt"/>
              </a:rPr>
              <a:t>'&gt;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466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Arial"/>
                <a:cs typeface="Arial"/>
              </a:rPr>
              <a:t>Viena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vērtība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vairākiem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mainīgajiem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03284"/>
            <a:ext cx="10676517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Vienu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pašu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piešķirt</a:t>
            </a:r>
            <a:endParaRPr lang="ru-RU" dirty="0" err="1"/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vairākiem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rindā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</p:txBody>
      </p:sp>
      <p:pic>
        <p:nvPicPr>
          <p:cNvPr id="8" name="Объект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43CEBAC-EB4D-F8F2-C130-BB52E21721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0775" y="2384016"/>
            <a:ext cx="3448050" cy="342265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 dirty="0"/>
          </a:p>
        </p:txBody>
      </p:sp>
      <p:pic>
        <p:nvPicPr>
          <p:cNvPr id="9" name="Рисунок 8" descr="Изображение выглядит как Шрифт, текс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E150EAD-0067-0D57-5111-C508C7F7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429000"/>
            <a:ext cx="5308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2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 fontScale="90000"/>
          </a:bodyPr>
          <a:lstStyle/>
          <a:p>
            <a:r>
              <a:rPr lang="ru-RU" err="1">
                <a:latin typeface="Arial"/>
                <a:cs typeface="Arial"/>
              </a:rPr>
              <a:t>Daudzas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vērtības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vairākiem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mainīgajiem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03284"/>
            <a:ext cx="10676517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>
                <a:latin typeface="Arial"/>
                <a:ea typeface="+mn-lt"/>
                <a:cs typeface="+mn-lt"/>
              </a:rPr>
              <a:t>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ļauj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piešķirt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vairākiem</a:t>
            </a:r>
            <a:endParaRPr lang="ru-RU" dirty="0" err="1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rindā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</p:txBody>
      </p:sp>
      <p:pic>
        <p:nvPicPr>
          <p:cNvPr id="8" name="Объект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69EFCC-1C2F-703C-ACB4-B92A6FDE3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262" y="3758791"/>
            <a:ext cx="7534275" cy="161290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6/1/2024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99733A6-9405-A4B0-B35A-5ED85A98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2263775"/>
            <a:ext cx="3086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Arial"/>
                <a:cs typeface="Arial"/>
              </a:rPr>
              <a:t>atpakošana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683" y="1950884"/>
            <a:ext cx="10676517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>
                <a:latin typeface="Arial"/>
                <a:ea typeface="+mn-lt"/>
                <a:cs typeface="+mn-lt"/>
              </a:rPr>
              <a:t>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ļauj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izgūt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saraksta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endParaRPr lang="ru-RU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uz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 dirty="0"/>
          </a:p>
        </p:txBody>
      </p:sp>
      <p:pic>
        <p:nvPicPr>
          <p:cNvPr id="11" name="Рисунок 10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09BBBF6-3C30-7551-9103-4DFA9634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3395663"/>
            <a:ext cx="7410450" cy="208597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787F068-A2A2-11FB-A878-DB59A4BC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0" y="2471738"/>
            <a:ext cx="2984500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1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3508B-26DB-AD92-57DF-4C8750BD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5" y="922096"/>
            <a:ext cx="10678975" cy="805676"/>
          </a:xfrm>
        </p:spPr>
        <p:txBody>
          <a:bodyPr/>
          <a:lstStyle/>
          <a:p>
            <a:r>
              <a:rPr lang="ru-RU" dirty="0" err="1"/>
              <a:t>Avoti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FE594-7D90-0141-3870-DBF5A198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25" y="1776933"/>
            <a:ext cx="10678975" cy="415228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96C75-7592-EC1C-B4F4-DD1CB865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6F44-E9DC-4AC5-9DAF-E8C6FF08B3FB}" type="datetime1">
              <a:t>01.06.2024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CDDCD-AE0E-899F-E104-51838A5A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56CFA-7D3A-B0D9-5545-2844446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E3E5F-3763-1C40-AD77-274F87C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5" y="922096"/>
            <a:ext cx="10678975" cy="928579"/>
          </a:xfrm>
        </p:spPr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Ievads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4D0BF-07FC-8EE5-232C-EA5BAD91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85868"/>
            <a:ext cx="10691265" cy="3943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v-LV" sz="3000" dirty="0" err="1">
                <a:latin typeface="Arial"/>
                <a:ea typeface="+mn-lt"/>
                <a:cs typeface="+mn-lt"/>
              </a:rPr>
              <a:t>Python</a:t>
            </a:r>
            <a:r>
              <a:rPr lang="lv-LV" sz="3000" dirty="0">
                <a:latin typeface="Arial"/>
                <a:ea typeface="+mn-lt"/>
                <a:cs typeface="+mn-lt"/>
              </a:rPr>
              <a:t> programmēšanas valoda ir plaši izmantota un populāra tās vienkāršības dēļ. Šajā materiālā ir aprakstīti pamati darbam ar mainīgajiem, datu tipi un pamatdarbības, ko var veikt ar šiem mainīgajiem.</a:t>
            </a:r>
            <a:endParaRPr lang="lv-LV" sz="3000" dirty="0">
              <a:latin typeface="Calisto MT" panose="02040603050505030304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7CAE0-B158-4B77-20AB-6381ED52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8D8E-A0B5-4F97-B7B3-2A110F776054}" type="datetime1">
              <a:t>01.06.2024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6C5C3-07A4-519D-EC17-61CBA17E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DFCEF-C650-E7FA-2B9B-21272CB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1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5C06-7C5D-4E0F-8875-B39A8889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781665"/>
            <a:ext cx="4093599" cy="953065"/>
          </a:xfrm>
        </p:spPr>
        <p:txBody>
          <a:bodyPr>
            <a:normAutofit/>
          </a:bodyPr>
          <a:lstStyle/>
          <a:p>
            <a:r>
              <a:rPr lang="ru-RU" sz="4000" dirty="0" err="1">
                <a:latin typeface="Arial"/>
                <a:cs typeface="Arial"/>
              </a:rPr>
              <a:t>Mainīgie</a:t>
            </a:r>
            <a:r>
              <a:rPr lang="ru-RU" sz="4000" dirty="0">
                <a:latin typeface="Arial"/>
                <a:cs typeface="Arial"/>
              </a:rPr>
              <a:t> 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2F43E-FD11-B37F-E5C4-DB33E8B3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29" y="1257401"/>
            <a:ext cx="6000138" cy="9653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Deklarēšana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un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vērtības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piešķiršanas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piemērs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:</a:t>
            </a:r>
            <a:endParaRPr lang="ru-RU" sz="2800" dirty="0" err="1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D3DDC-4CEC-69EB-B573-9925CD06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548" y="2008239"/>
            <a:ext cx="4081309" cy="3848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err="1">
                <a:latin typeface="Arial"/>
                <a:ea typeface="+mn-lt"/>
                <a:cs typeface="+mn-lt"/>
              </a:rPr>
              <a:t>Mainīgie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ir</a:t>
            </a:r>
            <a:r>
              <a:rPr lang="ru-RU" sz="2800" dirty="0">
                <a:latin typeface="Arial"/>
                <a:ea typeface="+mn-lt"/>
                <a:cs typeface="+mn-lt"/>
              </a:rPr>
              <a:t> “</a:t>
            </a:r>
            <a:r>
              <a:rPr lang="ru-RU" sz="2800" err="1">
                <a:latin typeface="Arial"/>
                <a:ea typeface="+mn-lt"/>
                <a:cs typeface="+mn-lt"/>
              </a:rPr>
              <a:t>kastes</a:t>
            </a:r>
            <a:r>
              <a:rPr lang="ru-RU" sz="2800" dirty="0">
                <a:latin typeface="Arial"/>
                <a:ea typeface="+mn-lt"/>
                <a:cs typeface="+mn-lt"/>
              </a:rPr>
              <a:t>”, </a:t>
            </a:r>
            <a:r>
              <a:rPr lang="ru-RU" sz="2800" err="1">
                <a:latin typeface="Arial"/>
                <a:ea typeface="+mn-lt"/>
                <a:cs typeface="+mn-lt"/>
              </a:rPr>
              <a:t>kurās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glabāti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dati</a:t>
            </a:r>
            <a:r>
              <a:rPr lang="ru-RU" sz="2800" dirty="0">
                <a:latin typeface="Arial"/>
                <a:ea typeface="+mn-lt"/>
                <a:cs typeface="+mn-lt"/>
              </a:rPr>
              <a:t>. Python </a:t>
            </a:r>
            <a:r>
              <a:rPr lang="ru-RU" sz="2800" err="1">
                <a:latin typeface="Arial"/>
                <a:ea typeface="+mn-lt"/>
                <a:cs typeface="+mn-lt"/>
              </a:rPr>
              <a:t>mainīgie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izveidoti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brīdī</a:t>
            </a:r>
            <a:r>
              <a:rPr lang="ru-RU" sz="2800" dirty="0">
                <a:latin typeface="Arial"/>
                <a:ea typeface="+mn-lt"/>
                <a:cs typeface="+mn-lt"/>
              </a:rPr>
              <a:t>, </a:t>
            </a:r>
            <a:r>
              <a:rPr lang="ru-RU" sz="2800" err="1">
                <a:latin typeface="Arial"/>
                <a:ea typeface="+mn-lt"/>
                <a:cs typeface="+mn-lt"/>
              </a:rPr>
              <a:t>kad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tiem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piešķirta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vērtība</a:t>
            </a:r>
            <a:r>
              <a:rPr lang="ru-RU" sz="2800" dirty="0">
                <a:latin typeface="Arial"/>
                <a:ea typeface="+mn-lt"/>
                <a:cs typeface="+mn-lt"/>
              </a:rPr>
              <a:t>.</a:t>
            </a:r>
            <a:endParaRPr lang="ru-RU" sz="28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6F140-97D5-0C87-343B-EE9D1CF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AB6-48D6-44D2-89A0-591E9B5BD737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866EE-F2DD-32E8-B64E-4275CC6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064F7-FEB5-5060-B88E-85037D09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pic>
        <p:nvPicPr>
          <p:cNvPr id="8" name="Рисунок 7" descr="Изображение выглядит как Шрифт, снимок экрана,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2B33544E-0C20-5A2B-FE4F-959120B1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58" y="2521616"/>
            <a:ext cx="6062508" cy="1818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A049A5-3AEC-7CF8-5590-CA9033BC2D1C}"/>
              </a:ext>
            </a:extLst>
          </p:cNvPr>
          <p:cNvSpPr txBox="1"/>
          <p:nvPr/>
        </p:nvSpPr>
        <p:spPr>
          <a:xfrm>
            <a:off x="5194300" y="4724400"/>
            <a:ext cx="7175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Arial"/>
                <a:ea typeface="+mn-lt"/>
                <a:cs typeface="+mn-lt"/>
              </a:rPr>
              <a:t>Python </a:t>
            </a:r>
            <a:r>
              <a:rPr lang="ru-RU" sz="2400" dirty="0" err="1">
                <a:latin typeface="Arial"/>
                <a:ea typeface="+mn-lt"/>
                <a:cs typeface="+mn-lt"/>
              </a:rPr>
              <a:t>programmēšanas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valodā</a:t>
            </a:r>
            <a:r>
              <a:rPr lang="ru-RU" sz="2400" dirty="0">
                <a:latin typeface="Arial"/>
                <a:ea typeface="+mn-lt"/>
                <a:cs typeface="+mn-lt"/>
              </a:rPr>
              <a:t>,</a:t>
            </a:r>
          </a:p>
          <a:p>
            <a:r>
              <a:rPr lang="ru-RU" sz="2400" dirty="0" err="1">
                <a:latin typeface="Arial"/>
                <a:ea typeface="+mn-lt"/>
                <a:cs typeface="+mn-lt"/>
              </a:rPr>
              <a:t>deklarējot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mainīgo</a:t>
            </a:r>
            <a:r>
              <a:rPr lang="ru-RU" sz="2400" dirty="0">
                <a:latin typeface="Arial"/>
                <a:ea typeface="+mn-lt"/>
                <a:cs typeface="+mn-lt"/>
              </a:rPr>
              <a:t>, </a:t>
            </a:r>
            <a:r>
              <a:rPr lang="ru-RU" sz="2400" dirty="0" err="1">
                <a:latin typeface="Arial"/>
                <a:ea typeface="+mn-lt"/>
                <a:cs typeface="+mn-lt"/>
              </a:rPr>
              <a:t>nav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jāraksta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tā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tip</a:t>
            </a:r>
            <a:r>
              <a:rPr lang="ru-RU" sz="2400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3630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5C06-7C5D-4E0F-8875-B39A8889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781665"/>
            <a:ext cx="4093599" cy="953065"/>
          </a:xfrm>
        </p:spPr>
        <p:txBody>
          <a:bodyPr>
            <a:normAutofit/>
          </a:bodyPr>
          <a:lstStyle/>
          <a:p>
            <a:r>
              <a:rPr lang="ru-RU" sz="4000" dirty="0" err="1">
                <a:latin typeface="Arial"/>
                <a:cs typeface="Arial"/>
              </a:rPr>
              <a:t>Mainīgie</a:t>
            </a:r>
            <a:r>
              <a:rPr lang="ru-RU" sz="4000" dirty="0">
                <a:latin typeface="Arial"/>
                <a:cs typeface="Arial"/>
              </a:rPr>
              <a:t> (2)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D3DDC-4CEC-69EB-B573-9925CD06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848" y="2071739"/>
            <a:ext cx="10901209" cy="464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Mainīgajam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īss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(x, y)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aprakstošāks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(</a:t>
            </a:r>
            <a:r>
              <a:rPr lang="ru-RU" sz="2500" dirty="0" err="1">
                <a:latin typeface="Arial"/>
                <a:ea typeface="+mn-lt"/>
                <a:cs typeface="+mn-lt"/>
              </a:rPr>
              <a:t>punktiKopa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dzimsanasGads</a:t>
            </a:r>
            <a:r>
              <a:rPr lang="ru-RU" sz="2500" dirty="0">
                <a:latin typeface="Arial"/>
                <a:ea typeface="+mn-lt"/>
                <a:cs typeface="+mn-lt"/>
              </a:rPr>
              <a:t>). 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lielumu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noteikumi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nosaukumam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jāsākas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burtu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pasvītrojuma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rakstzīmi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sākties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skaitli</a:t>
            </a:r>
            <a:endParaRPr lang="ru-RU" sz="2500">
              <a:latin typeface="Arial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tikai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burtciparu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rakstzīmes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pasvītrojumi</a:t>
            </a:r>
            <a:endParaRPr lang="ru-RU" sz="2500">
              <a:latin typeface="Arial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reģistrjutīgi</a:t>
            </a:r>
            <a:r>
              <a:rPr lang="ru-RU" sz="2500" dirty="0">
                <a:latin typeface="Arial"/>
                <a:ea typeface="+mn-lt"/>
                <a:cs typeface="+mn-lt"/>
              </a:rPr>
              <a:t> (x </a:t>
            </a:r>
            <a:r>
              <a:rPr lang="ru-RU" sz="250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X </a:t>
            </a:r>
            <a:r>
              <a:rPr lang="ru-RU" sz="250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trīs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dažādi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mainīgie</a:t>
            </a:r>
            <a:r>
              <a:rPr lang="ru-RU" sz="2500" dirty="0">
                <a:latin typeface="Arial"/>
                <a:ea typeface="+mn-lt"/>
                <a:cs typeface="+mn-lt"/>
              </a:rPr>
              <a:t>)</a:t>
            </a: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neviens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</a:t>
            </a:r>
            <a:r>
              <a:rPr lang="ru-RU" sz="2500" dirty="0">
                <a:latin typeface="Arial"/>
                <a:ea typeface="+mn-lt"/>
                <a:cs typeface="+mn-lt"/>
              </a:rPr>
              <a:t> Python </a:t>
            </a:r>
            <a:r>
              <a:rPr lang="ru-RU" sz="2500" err="1">
                <a:latin typeface="Arial"/>
                <a:ea typeface="+mn-lt"/>
                <a:cs typeface="+mn-lt"/>
              </a:rPr>
              <a:t>atslēgvārdiem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  <a:p>
            <a:endParaRPr lang="ru-RU" sz="25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6F140-97D5-0C87-343B-EE9D1CF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AB6-48D6-44D2-89A0-591E9B5BD737}" type="datetime1">
              <a:t>01.06.2024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866EE-F2DD-32E8-B64E-4275CC6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064F7-FEB5-5060-B88E-85037D09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B7784-7B3F-9A1B-EE83-E428F81E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/>
                <a:cs typeface="Arial"/>
              </a:rPr>
              <a:t>MAINĪGIE (3)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7F8929-4F57-12B9-A6ED-5AB693D0D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ru-RU" sz="2000" b="0" cap="all" spc="30" err="1">
                <a:latin typeface="Arial"/>
                <a:ea typeface="+mj-ea"/>
                <a:cs typeface="Arial"/>
              </a:rPr>
              <a:t>Derīgs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mainīgā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nosaukums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:</a:t>
            </a:r>
            <a:endParaRPr lang="ru-RU" sz="2000" b="0" cap="all" spc="30" dirty="0" err="1">
              <a:latin typeface="Arial"/>
              <a:ea typeface="+mj-ea"/>
              <a:cs typeface="Arial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268483-D0E8-0ECF-5811-E76F2DA66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 err="1">
                <a:latin typeface="Consolas"/>
              </a:rPr>
              <a:t>mansVards</a:t>
            </a:r>
            <a:r>
              <a:rPr lang="ru-RU" sz="2500" dirty="0">
                <a:latin typeface="Consolas"/>
              </a:rPr>
              <a:t>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mans_vards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_</a:t>
            </a:r>
            <a:r>
              <a:rPr lang="ru-RU" sz="2500" dirty="0" err="1">
                <a:latin typeface="Consolas"/>
              </a:rPr>
              <a:t>mans_vards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MANSVARDS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mansvards2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  <a:endParaRPr lang="ru-RU" sz="25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12A376-3406-95A8-0914-5C2E38F78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000" b="0" cap="all" spc="30" err="1">
                <a:latin typeface="Arial"/>
                <a:ea typeface="+mj-ea"/>
                <a:cs typeface="Arial"/>
              </a:rPr>
              <a:t>nederīgs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mainīgā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nosaukums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3DA6B0-309B-5BE1-A538-B37333F085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>
                <a:latin typeface="Consolas"/>
              </a:rPr>
              <a:t>2mmansvards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  <a:endParaRPr lang="ru-RU" dirty="0"/>
          </a:p>
          <a:p>
            <a:r>
              <a:rPr lang="ru-RU" sz="2500" dirty="0" err="1">
                <a:latin typeface="Consolas"/>
              </a:rPr>
              <a:t>mans-vards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err="1">
                <a:latin typeface="Consolas"/>
              </a:rPr>
              <a:t>mans</a:t>
            </a:r>
            <a:r>
              <a:rPr lang="ru-RU" sz="2500" dirty="0">
                <a:latin typeface="Consolas"/>
              </a:rPr>
              <a:t> </a:t>
            </a:r>
            <a:r>
              <a:rPr lang="ru-RU" sz="2500" err="1">
                <a:latin typeface="Consolas"/>
              </a:rPr>
              <a:t>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mansVārds</a:t>
            </a:r>
            <a:r>
              <a:rPr lang="ru-RU" sz="2500" dirty="0">
                <a:latin typeface="Consolas"/>
              </a:rPr>
              <a:t> = 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070816-0ACC-9A80-60D1-7818ABA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7480-AB19-4123-99AA-D967040EC719}" type="datetime1">
              <a:t>6/1/2024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42A7A9-75D5-C182-774B-359CA2B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CEB2DD-65EC-20F7-836B-73F574F5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87" y="941848"/>
            <a:ext cx="9636705" cy="913940"/>
          </a:xfrm>
        </p:spPr>
        <p:txBody>
          <a:bodyPr>
            <a:normAutofit/>
          </a:bodyPr>
          <a:lstStyle/>
          <a:p>
            <a:r>
              <a:rPr lang="ru-RU" err="1">
                <a:latin typeface="Arial"/>
                <a:cs typeface="Arial"/>
              </a:rPr>
              <a:t>Vairākvārdu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mainīgo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nosaukumi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4C967-6A60-C840-6736-879C18E3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394" y="1845853"/>
            <a:ext cx="5586582" cy="1340567"/>
          </a:xfrm>
        </p:spPr>
        <p:txBody>
          <a:bodyPr>
            <a:normAutofit/>
          </a:bodyPr>
          <a:lstStyle/>
          <a:p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Camel Case</a:t>
            </a:r>
          </a:p>
          <a:p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Katrs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vārds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izņemot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pirmo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sākas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ar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lielo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burtu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01.06.2024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397B416-073C-E214-A05B-99E27CDCD7D8}"/>
              </a:ext>
            </a:extLst>
          </p:cNvPr>
          <p:cNvSpPr txBox="1">
            <a:spLocks/>
          </p:cNvSpPr>
          <p:nvPr/>
        </p:nvSpPr>
        <p:spPr>
          <a:xfrm>
            <a:off x="690394" y="3192053"/>
            <a:ext cx="5307182" cy="1327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Pascal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Case</a:t>
            </a:r>
          </a:p>
          <a:p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Katrs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vārds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sākas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ar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lielo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burtu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B620862B-BD81-D3A9-533F-067FF4A10E8F}"/>
              </a:ext>
            </a:extLst>
          </p:cNvPr>
          <p:cNvSpPr txBox="1">
            <a:spLocks/>
          </p:cNvSpPr>
          <p:nvPr/>
        </p:nvSpPr>
        <p:spPr>
          <a:xfrm>
            <a:off x="690394" y="4525553"/>
            <a:ext cx="5307182" cy="1353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Snake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Case</a:t>
            </a:r>
          </a:p>
          <a:p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Katru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vārdu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atdala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pasvītrojuma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rakstzīme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:</a:t>
            </a:r>
            <a:endParaRPr lang="ru-RU" sz="2000" dirty="0">
              <a:latin typeface="Arial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FA112AE8-E63C-2E33-4ED6-ACDD0DD19EE5}"/>
              </a:ext>
            </a:extLst>
          </p:cNvPr>
          <p:cNvSpPr txBox="1">
            <a:spLocks/>
          </p:cNvSpPr>
          <p:nvPr/>
        </p:nvSpPr>
        <p:spPr>
          <a:xfrm>
            <a:off x="6557794" y="18204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mansDzimsanasGads</a:t>
            </a:r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 = 2006</a:t>
            </a:r>
            <a:endParaRPr lang="ru-RU" dirty="0">
              <a:latin typeface="Consolas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B0F207B0-5CC3-BD4E-C9B6-7C88162EAEF1}"/>
              </a:ext>
            </a:extLst>
          </p:cNvPr>
          <p:cNvSpPr txBox="1">
            <a:spLocks/>
          </p:cNvSpPr>
          <p:nvPr/>
        </p:nvSpPr>
        <p:spPr>
          <a:xfrm>
            <a:off x="6557794" y="31666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MansDzimsanasGads</a:t>
            </a:r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 = 2006</a:t>
            </a:r>
            <a:endParaRPr lang="ru-RU" sz="2500" b="0" dirty="0">
              <a:solidFill>
                <a:srgbClr val="0D0D0D"/>
              </a:solidFill>
              <a:latin typeface="Arial"/>
              <a:ea typeface="+mj-lt"/>
              <a:cs typeface="+mj-lt"/>
            </a:endParaRP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F364C34-7AA8-1DEC-26ED-21B2AA2A5430}"/>
              </a:ext>
            </a:extLst>
          </p:cNvPr>
          <p:cNvSpPr txBox="1">
            <a:spLocks/>
          </p:cNvSpPr>
          <p:nvPr/>
        </p:nvSpPr>
        <p:spPr>
          <a:xfrm>
            <a:off x="6557794" y="45382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mans_dzimsanas_gads</a:t>
            </a:r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 = 2006</a:t>
            </a:r>
            <a:endParaRPr lang="ru-RU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BE03D20-D0F8-A772-98E8-AB28AB7DB533}"/>
              </a:ext>
            </a:extLst>
          </p:cNvPr>
          <p:cNvSpPr txBox="1">
            <a:spLocks/>
          </p:cNvSpPr>
          <p:nvPr/>
        </p:nvSpPr>
        <p:spPr>
          <a:xfrm>
            <a:off x="6633994" y="17188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484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87" y="929148"/>
            <a:ext cx="4544005" cy="774240"/>
          </a:xfrm>
        </p:spPr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Datu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tipi</a:t>
            </a:r>
            <a:r>
              <a:rPr lang="ru-RU" dirty="0">
                <a:latin typeface="Arial"/>
                <a:cs typeface="Arial"/>
              </a:rPr>
              <a:t> (1)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4C967-6A60-C840-6736-879C18E3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894" y="1845853"/>
            <a:ext cx="5307182" cy="743667"/>
          </a:xfrm>
        </p:spPr>
        <p:txBody>
          <a:bodyPr>
            <a:normAutofit/>
          </a:bodyPr>
          <a:lstStyle/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Teksta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str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01.06.2024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397B416-073C-E214-A05B-99E27CDCD7D8}"/>
              </a:ext>
            </a:extLst>
          </p:cNvPr>
          <p:cNvSpPr txBox="1">
            <a:spLocks/>
          </p:cNvSpPr>
          <p:nvPr/>
        </p:nvSpPr>
        <p:spPr>
          <a:xfrm>
            <a:off x="499894" y="2798353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Ciparu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int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float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complex</a:t>
            </a:r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B620862B-BD81-D3A9-533F-067FF4A10E8F}"/>
              </a:ext>
            </a:extLst>
          </p:cNvPr>
          <p:cNvSpPr txBox="1">
            <a:spLocks/>
          </p:cNvSpPr>
          <p:nvPr/>
        </p:nvSpPr>
        <p:spPr>
          <a:xfrm>
            <a:off x="499894" y="3750853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Kartēšanas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r>
              <a:rPr lang="ru-RU" sz="1100" b="0" dirty="0">
                <a:solidFill>
                  <a:srgbClr val="222222"/>
                </a:solidFill>
                <a:ea typeface="+mj-lt"/>
                <a:cs typeface="+mj-lt"/>
              </a:rPr>
              <a:t>: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dict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DDC69571-E870-D74A-61C5-52F929EED1AE}"/>
              </a:ext>
            </a:extLst>
          </p:cNvPr>
          <p:cNvSpPr txBox="1">
            <a:spLocks/>
          </p:cNvSpPr>
          <p:nvPr/>
        </p:nvSpPr>
        <p:spPr>
          <a:xfrm>
            <a:off x="499893" y="4728753"/>
            <a:ext cx="65263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Binārie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bytes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bytearray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memoryview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065024FE-6A5D-792B-B5B7-DBA5CF439C1C}"/>
              </a:ext>
            </a:extLst>
          </p:cNvPr>
          <p:cNvSpPr>
            <a:spLocks noGrp="1"/>
          </p:cNvSpPr>
          <p:nvPr/>
        </p:nvSpPr>
        <p:spPr>
          <a:xfrm>
            <a:off x="6833830" y="1871253"/>
            <a:ext cx="5207768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"</a:t>
            </a:r>
            <a:r>
              <a:rPr lang="ru-RU" sz="2500" b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Sveiki</a:t>
            </a:r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!"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41871F4-427D-A777-1B3A-056050964773}"/>
              </a:ext>
            </a:extLst>
          </p:cNvPr>
          <p:cNvSpPr txBox="1">
            <a:spLocks/>
          </p:cNvSpPr>
          <p:nvPr/>
        </p:nvSpPr>
        <p:spPr>
          <a:xfrm>
            <a:off x="6837194" y="3776253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{"vards":"Gerda","vec":18}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AACE2F1B-83E1-62F9-12F2-898EF0E255C5}"/>
              </a:ext>
            </a:extLst>
          </p:cNvPr>
          <p:cNvSpPr txBox="1">
            <a:spLocks/>
          </p:cNvSpPr>
          <p:nvPr/>
        </p:nvSpPr>
        <p:spPr>
          <a:xfrm>
            <a:off x="6862593" y="4754153"/>
            <a:ext cx="5205582" cy="921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b"Hello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", x = 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bytearray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(5),</a:t>
            </a:r>
            <a:endParaRPr lang="ru-RU" sz="2500">
              <a:solidFill>
                <a:srgbClr val="0D0D0D"/>
              </a:solidFill>
              <a:latin typeface="Consolas"/>
              <a:ea typeface="+mj-lt"/>
              <a:cs typeface="+mj-lt"/>
            </a:endParaRPr>
          </a:p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memoryview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(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bytes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(5))</a:t>
            </a:r>
            <a:endParaRPr lang="ru-RU" sz="2500">
              <a:solidFill>
                <a:srgbClr val="0D0D0D"/>
              </a:solidFill>
              <a:latin typeface="Consolas"/>
              <a:ea typeface="+mj-lt"/>
              <a:cs typeface="+mj-lt"/>
            </a:endParaRP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4348B57C-AB50-4187-03ED-A54C2CC81DDE}"/>
              </a:ext>
            </a:extLst>
          </p:cNvPr>
          <p:cNvSpPr txBox="1">
            <a:spLocks/>
          </p:cNvSpPr>
          <p:nvPr/>
        </p:nvSpPr>
        <p:spPr>
          <a:xfrm>
            <a:off x="6837193" y="2823753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20, x = 20.05, x = 1j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16104243-18D7-31F5-EAF4-34C4EB6B0185}"/>
              </a:ext>
            </a:extLst>
          </p:cNvPr>
          <p:cNvSpPr txBox="1">
            <a:spLocks/>
          </p:cNvSpPr>
          <p:nvPr/>
        </p:nvSpPr>
        <p:spPr>
          <a:xfrm>
            <a:off x="7192794" y="9441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9432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Datu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tipi</a:t>
            </a:r>
            <a:r>
              <a:rPr lang="ru-RU" dirty="0">
                <a:latin typeface="Arial"/>
                <a:cs typeface="Arial"/>
              </a:rPr>
              <a:t> (2)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01.06.2024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8099BA6E-19BD-82B3-5C8F-57098AA4A7DF}"/>
              </a:ext>
            </a:extLst>
          </p:cNvPr>
          <p:cNvSpPr txBox="1">
            <a:spLocks/>
          </p:cNvSpPr>
          <p:nvPr/>
        </p:nvSpPr>
        <p:spPr>
          <a:xfrm>
            <a:off x="690394" y="2341153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Secības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list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tuple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range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AD7DB1BE-00F1-0BA7-CADD-4FD88E11B727}"/>
              </a:ext>
            </a:extLst>
          </p:cNvPr>
          <p:cNvSpPr txBox="1">
            <a:spLocks/>
          </p:cNvSpPr>
          <p:nvPr/>
        </p:nvSpPr>
        <p:spPr>
          <a:xfrm>
            <a:off x="715794" y="4119153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Set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frozenset</a:t>
            </a:r>
            <a:endParaRPr lang="ru-RU" sz="2500" b="0">
              <a:solidFill>
                <a:srgbClr val="0D0D0D"/>
              </a:solidFill>
              <a:latin typeface="Arial"/>
              <a:ea typeface="+mj-lt"/>
              <a:cs typeface="+mj-lt"/>
            </a:endParaRP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BBF3CD93-C698-379B-5F6D-A0A996180B5D}"/>
              </a:ext>
            </a:extLst>
          </p:cNvPr>
          <p:cNvSpPr txBox="1">
            <a:spLocks/>
          </p:cNvSpPr>
          <p:nvPr/>
        </p:nvSpPr>
        <p:spPr>
          <a:xfrm>
            <a:off x="5998994" y="3954053"/>
            <a:ext cx="6158082" cy="1061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{"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galds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", "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krēsls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"},</a:t>
            </a:r>
          </a:p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frozenset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({"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Arial"/>
              </a:rPr>
              <a:t>galds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", "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Arial"/>
              </a:rPr>
              <a:t>krēsls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"})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8D660DE6-B7A1-641E-0FAE-E2C3FC1E5CA9}"/>
              </a:ext>
            </a:extLst>
          </p:cNvPr>
          <p:cNvSpPr txBox="1">
            <a:spLocks/>
          </p:cNvSpPr>
          <p:nvPr/>
        </p:nvSpPr>
        <p:spPr>
          <a:xfrm>
            <a:off x="6011693" y="2112553"/>
            <a:ext cx="6158082" cy="1315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["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galds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", "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krēsls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"],</a:t>
            </a:r>
          </a:p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("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galds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", "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krēsls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"),</a:t>
            </a:r>
          </a:p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 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range</a:t>
            </a:r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(6)</a:t>
            </a:r>
            <a:endParaRPr lang="ru-RU" sz="2500">
              <a:solidFill>
                <a:srgbClr val="0D0D0D"/>
              </a:solidFill>
              <a:latin typeface="Consolas"/>
              <a:ea typeface="+mj-lt"/>
              <a:cs typeface="+mj-lt"/>
            </a:endParaRP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5EC79E67-4355-530C-5402-6A30C8967EE8}"/>
              </a:ext>
            </a:extLst>
          </p:cNvPr>
          <p:cNvSpPr txBox="1">
            <a:spLocks/>
          </p:cNvSpPr>
          <p:nvPr/>
        </p:nvSpPr>
        <p:spPr>
          <a:xfrm>
            <a:off x="7192794" y="9441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44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Datu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tipi</a:t>
            </a:r>
            <a:r>
              <a:rPr lang="ru-RU" dirty="0">
                <a:latin typeface="Arial"/>
                <a:cs typeface="Arial"/>
              </a:rPr>
              <a:t> (3)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01.06.2024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45E58064-027F-6E5B-E57B-30AA87A90F95}"/>
              </a:ext>
            </a:extLst>
          </p:cNvPr>
          <p:cNvSpPr txBox="1">
            <a:spLocks/>
          </p:cNvSpPr>
          <p:nvPr/>
        </p:nvSpPr>
        <p:spPr>
          <a:xfrm>
            <a:off x="712430" y="1845853"/>
            <a:ext cx="5207768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Būla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bool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DF8C4E1B-6565-BFAA-441C-9D9DF98FFC5E}"/>
              </a:ext>
            </a:extLst>
          </p:cNvPr>
          <p:cNvSpPr txBox="1">
            <a:spLocks/>
          </p:cNvSpPr>
          <p:nvPr/>
        </p:nvSpPr>
        <p:spPr>
          <a:xfrm>
            <a:off x="715793" y="3979453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None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r>
              <a:rPr lang="ru-RU" sz="1100" b="0" dirty="0">
                <a:solidFill>
                  <a:srgbClr val="222222"/>
                </a:solidFill>
                <a:ea typeface="+mj-lt"/>
                <a:cs typeface="+mj-lt"/>
              </a:rPr>
              <a:t>: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 </a:t>
            </a:r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NoneType</a:t>
            </a:r>
            <a:endParaRPr lang="ru-RU" sz="2500" b="0">
              <a:solidFill>
                <a:srgbClr val="0D0D0D"/>
              </a:solidFill>
              <a:latin typeface="Arial"/>
              <a:ea typeface="+mj-lt"/>
              <a:cs typeface="+mj-lt"/>
            </a:endParaRP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B9CCFE4E-5AA7-9473-0E32-6BFC4AF6F74B}"/>
              </a:ext>
            </a:extLst>
          </p:cNvPr>
          <p:cNvSpPr>
            <a:spLocks noGrp="1"/>
          </p:cNvSpPr>
          <p:nvPr/>
        </p:nvSpPr>
        <p:spPr>
          <a:xfrm>
            <a:off x="6287730" y="1756953"/>
            <a:ext cx="6122168" cy="832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Arial"/>
              </a:rPr>
              <a:t>x </a:t>
            </a:r>
            <a:r>
              <a:rPr lang="ru-RU" sz="2500" b="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= True</a:t>
            </a:r>
            <a:endParaRPr lang="ru-RU" b="0" dirty="0">
              <a:solidFill>
                <a:srgbClr val="000000"/>
              </a:solidFill>
              <a:latin typeface="Consolas"/>
              <a:ea typeface="+mj-lt"/>
              <a:cs typeface="+mj-lt"/>
            </a:endParaRP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5EC79E67-4355-530C-5402-6A30C8967EE8}"/>
              </a:ext>
            </a:extLst>
          </p:cNvPr>
          <p:cNvSpPr txBox="1">
            <a:spLocks/>
          </p:cNvSpPr>
          <p:nvPr/>
        </p:nvSpPr>
        <p:spPr>
          <a:xfrm>
            <a:off x="7192794" y="9441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F0935-A110-AD10-4B2E-5869230D54AE}"/>
              </a:ext>
            </a:extLst>
          </p:cNvPr>
          <p:cNvSpPr txBox="1"/>
          <p:nvPr/>
        </p:nvSpPr>
        <p:spPr>
          <a:xfrm>
            <a:off x="6286500" y="4241800"/>
            <a:ext cx="39243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x = </a:t>
            </a:r>
            <a:r>
              <a:rPr lang="ru-RU" sz="250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None</a:t>
            </a:r>
            <a:endParaRPr lang="ru-RU" sz="2500">
              <a:solidFill>
                <a:srgbClr val="0D0D0D"/>
              </a:solidFill>
              <a:latin typeface="Consolas"/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64BDB-5831-6B86-8825-77BFFE9DDC02}"/>
              </a:ext>
            </a:extLst>
          </p:cNvPr>
          <p:cNvSpPr txBox="1"/>
          <p:nvPr/>
        </p:nvSpPr>
        <p:spPr>
          <a:xfrm>
            <a:off x="711200" y="2787650"/>
            <a:ext cx="842645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3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Svarīgi</a:t>
            </a:r>
            <a:r>
              <a:rPr lang="ru-RU" sz="23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3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atcerēties</a:t>
            </a:r>
            <a:r>
              <a:rPr lang="ru-RU" sz="23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3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ka</a:t>
            </a:r>
            <a:r>
              <a:rPr lang="ru-RU" sz="23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True </a:t>
            </a:r>
            <a:r>
              <a:rPr lang="ru-RU" sz="23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un</a:t>
            </a:r>
            <a:r>
              <a:rPr lang="ru-RU" sz="23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3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False</a:t>
            </a:r>
            <a:r>
              <a:rPr lang="ru-RU" sz="23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3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jāraksta</a:t>
            </a:r>
            <a:r>
              <a:rPr lang="ru-RU" sz="23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3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ar</a:t>
            </a:r>
            <a:r>
              <a:rPr lang="ru-RU" sz="23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300" u="sng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lielo</a:t>
            </a:r>
            <a:r>
              <a:rPr lang="ru-RU" sz="2300" u="sng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300" u="sng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burtu</a:t>
            </a:r>
            <a:r>
              <a:rPr lang="ru-RU" sz="23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392121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ChronicleVTI</vt:lpstr>
      <vt:lpstr>Mainīgie, to datu tipi, pamatdarbības darbam ar tiem programmēšanas valodā Python</vt:lpstr>
      <vt:lpstr>Ievads</vt:lpstr>
      <vt:lpstr>Mainīgie (1)</vt:lpstr>
      <vt:lpstr>Mainīgie (2)</vt:lpstr>
      <vt:lpstr>MAINĪGIE (3)</vt:lpstr>
      <vt:lpstr>Vairākvārdu mainīgo nosaukumi</vt:lpstr>
      <vt:lpstr>Datu tipi (1)</vt:lpstr>
      <vt:lpstr>Datu tipi (2)</vt:lpstr>
      <vt:lpstr>Datu tipi (3)</vt:lpstr>
      <vt:lpstr>Konkrētā datu tipa iestatīšana</vt:lpstr>
      <vt:lpstr>Datu tipa iegūšana </vt:lpstr>
      <vt:lpstr>Viena vērtība vairākiem mainīgajiem</vt:lpstr>
      <vt:lpstr>Daudzas vērtības vairākiem mainīgajiem</vt:lpstr>
      <vt:lpstr>atpakošana</vt:lpstr>
      <vt:lpstr>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714</cp:revision>
  <dcterms:created xsi:type="dcterms:W3CDTF">2024-05-29T18:33:40Z</dcterms:created>
  <dcterms:modified xsi:type="dcterms:W3CDTF">2024-06-01T18:00:15Z</dcterms:modified>
</cp:coreProperties>
</file>