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8" r:id="rId5"/>
    <p:sldId id="267" r:id="rId6"/>
    <p:sldId id="269" r:id="rId7"/>
    <p:sldId id="271" r:id="rId8"/>
    <p:sldId id="270" r:id="rId9"/>
    <p:sldId id="262" r:id="rId10"/>
    <p:sldId id="273" r:id="rId11"/>
    <p:sldId id="274" r:id="rId12"/>
    <p:sldId id="275" r:id="rId13"/>
    <p:sldId id="288" r:id="rId14"/>
    <p:sldId id="278" r:id="rId15"/>
    <p:sldId id="276" r:id="rId16"/>
    <p:sldId id="279" r:id="rId17"/>
    <p:sldId id="281" r:id="rId18"/>
    <p:sldId id="284" r:id="rId19"/>
    <p:sldId id="280" r:id="rId20"/>
    <p:sldId id="290" r:id="rId21"/>
    <p:sldId id="291" r:id="rId22"/>
    <p:sldId id="265" r:id="rId23"/>
    <p:sldId id="266" r:id="rId24"/>
    <p:sldId id="272" r:id="rId25"/>
    <p:sldId id="25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1AFB7-F5AF-465E-9CD2-4919EF871BEE}" v="2384" dt="2024-06-01T20:57:38.361"/>
    <p1510:client id="{AF495DD6-671C-403F-B447-12BDC525C436}" v="2360" dt="2024-06-03T19:20:53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54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3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69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0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11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98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86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8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426" y="1295401"/>
            <a:ext cx="9989574" cy="3598606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/>
                <a:ea typeface="+mj-lt"/>
                <a:cs typeface="+mj-lt"/>
              </a:rPr>
              <a:t>Mainīgie</a:t>
            </a:r>
            <a:r>
              <a:rPr lang="ru-RU" dirty="0">
                <a:latin typeface="Arial"/>
                <a:ea typeface="+mj-lt"/>
                <a:cs typeface="+mj-lt"/>
              </a:rPr>
              <a:t>, </a:t>
            </a:r>
            <a:r>
              <a:rPr lang="ru-RU" dirty="0" err="1">
                <a:latin typeface="Arial"/>
                <a:ea typeface="+mj-lt"/>
                <a:cs typeface="+mj-lt"/>
              </a:rPr>
              <a:t>to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datu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tipi</a:t>
            </a:r>
            <a:r>
              <a:rPr lang="ru-RU" dirty="0">
                <a:latin typeface="Arial"/>
                <a:ea typeface="+mj-lt"/>
                <a:cs typeface="+mj-lt"/>
              </a:rPr>
              <a:t>, </a:t>
            </a:r>
            <a:r>
              <a:rPr lang="ru-RU" dirty="0" err="1">
                <a:latin typeface="Arial"/>
                <a:ea typeface="+mj-lt"/>
                <a:cs typeface="+mj-lt"/>
              </a:rPr>
              <a:t>pamatdarbības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darbam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ar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tiem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programmēšanas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valodā</a:t>
            </a:r>
            <a:r>
              <a:rPr lang="ru-RU" dirty="0">
                <a:latin typeface="Arial"/>
                <a:ea typeface="+mj-lt"/>
                <a:cs typeface="+mj-lt"/>
              </a:rPr>
              <a:t> Python</a:t>
            </a:r>
            <a:endParaRPr lang="ru-RU" dirty="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8426" y="4894007"/>
            <a:ext cx="3489035" cy="130277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ru-RU" err="1">
                <a:latin typeface="Arial"/>
                <a:cs typeface="Arial"/>
              </a:rPr>
              <a:t>Gerda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Fedotova</a:t>
            </a:r>
            <a:r>
              <a:rPr lang="ru-RU" dirty="0">
                <a:latin typeface="Arial"/>
                <a:cs typeface="Arial"/>
              </a:rPr>
              <a:t> 2PT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EDE34B4-80EC-E4B3-68D7-475F56094566}"/>
              </a:ext>
            </a:extLst>
          </p:cNvPr>
          <p:cNvSpPr txBox="1">
            <a:spLocks/>
          </p:cNvSpPr>
          <p:nvPr/>
        </p:nvSpPr>
        <p:spPr>
          <a:xfrm>
            <a:off x="7639665" y="4898923"/>
            <a:ext cx="3489035" cy="130277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Arial"/>
                <a:cs typeface="Arial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/>
                <a:cs typeface="Arial"/>
              </a:rPr>
              <a:t>Int</a:t>
            </a:r>
            <a:r>
              <a:rPr lang="ru-RU" dirty="0">
                <a:latin typeface="Arial"/>
                <a:cs typeface="Arial"/>
              </a:rPr>
              <a:t> – </a:t>
            </a:r>
            <a:r>
              <a:rPr lang="ru-RU" dirty="0" err="1">
                <a:latin typeface="Arial"/>
                <a:cs typeface="Arial"/>
              </a:rPr>
              <a:t>vesels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skaitlis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pic>
        <p:nvPicPr>
          <p:cNvPr id="8" name="Объект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597C821-BCC7-B902-EEB1-96A03F470C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024" y="4379224"/>
            <a:ext cx="6086475" cy="1257300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Veseli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skaitļi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nulle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pozitīvi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unnegatīvi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skaitļi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bez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decimāldaļas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  <a:endParaRPr lang="ru-RU" dirty="0">
              <a:latin typeface="Arial"/>
              <a:ea typeface="+mn-lt"/>
              <a:cs typeface="+mn-lt"/>
            </a:endParaRPr>
          </a:p>
        </p:txBody>
      </p:sp>
      <p:pic>
        <p:nvPicPr>
          <p:cNvPr id="12" name="Рисунок 11" descr="Изображение выглядит как Шрифт,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4B82735-EE0C-8B19-E56D-6BB763C14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33" y="2567268"/>
            <a:ext cx="6091517" cy="86061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7E0C1CC-51F1-DE7C-80CF-68996FBE3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521" y="2567267"/>
            <a:ext cx="4972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err="1">
                <a:latin typeface="Arial"/>
                <a:cs typeface="Arial"/>
              </a:rPr>
              <a:t>FLOat</a:t>
            </a:r>
            <a:r>
              <a:rPr lang="ru-RU" dirty="0">
                <a:latin typeface="Arial"/>
                <a:cs typeface="Arial"/>
              </a:rPr>
              <a:t> – </a:t>
            </a:r>
            <a:r>
              <a:rPr lang="ru-RU" err="1">
                <a:latin typeface="Arial"/>
                <a:ea typeface="+mj-lt"/>
                <a:cs typeface="+mj-lt"/>
              </a:rPr>
              <a:t>Reāls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err="1">
                <a:latin typeface="Arial"/>
                <a:ea typeface="+mj-lt"/>
                <a:cs typeface="+mj-lt"/>
              </a:rPr>
              <a:t>skaitlis</a:t>
            </a:r>
            <a:endParaRPr lang="ru-RU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95" y="3822267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Reāli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skaitļi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pozitīvs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negatīvs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skaitlis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satur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decimāldaļu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</p:txBody>
      </p:sp>
      <p:pic>
        <p:nvPicPr>
          <p:cNvPr id="15" name="Рисунок 14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6354454-4A80-17DA-CDD6-067BC4E8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3" y="4553791"/>
            <a:ext cx="7430619" cy="1299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A7F4D6-4FA6-BE33-BD2F-2418310F5BE6}"/>
              </a:ext>
            </a:extLst>
          </p:cNvPr>
          <p:cNvSpPr txBox="1"/>
          <p:nvPr/>
        </p:nvSpPr>
        <p:spPr>
          <a:xfrm>
            <a:off x="8160641" y="4549588"/>
            <a:ext cx="983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❗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52756-05BE-9458-AA96-BABDAFBE133D}"/>
              </a:ext>
            </a:extLst>
          </p:cNvPr>
          <p:cNvSpPr txBox="1"/>
          <p:nvPr/>
        </p:nvSpPr>
        <p:spPr>
          <a:xfrm>
            <a:off x="8691283" y="4433047"/>
            <a:ext cx="325867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 err="1">
                <a:latin typeface="Arial"/>
                <a:ea typeface="+mn-lt"/>
                <a:cs typeface="+mn-lt"/>
              </a:rPr>
              <a:t>Svarīgi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atcerēties</a:t>
            </a:r>
            <a:r>
              <a:rPr lang="en-US" sz="2500" dirty="0">
                <a:latin typeface="Arial"/>
                <a:ea typeface="+mn-lt"/>
                <a:cs typeface="+mn-lt"/>
              </a:rPr>
              <a:t>, ka </a:t>
            </a:r>
            <a:r>
              <a:rPr lang="en-US" sz="2500" dirty="0" err="1">
                <a:latin typeface="Arial"/>
                <a:ea typeface="+mn-lt"/>
                <a:cs typeface="+mn-lt"/>
              </a:rPr>
              <a:t>izmantot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komatu</a:t>
            </a:r>
            <a:endParaRPr lang="en-US" sz="2500" dirty="0">
              <a:latin typeface="Arial"/>
              <a:ea typeface="+mn-lt"/>
              <a:cs typeface="+mn-lt"/>
            </a:endParaRPr>
          </a:p>
          <a:p>
            <a:r>
              <a:rPr lang="en-US" sz="2500" dirty="0" err="1">
                <a:latin typeface="Arial"/>
                <a:ea typeface="+mn-lt"/>
                <a:cs typeface="+mn-lt"/>
              </a:rPr>
              <a:t>nedrīkst</a:t>
            </a:r>
            <a:r>
              <a:rPr lang="en-US" sz="2500" dirty="0">
                <a:latin typeface="Arial"/>
                <a:ea typeface="+mn-lt"/>
                <a:cs typeface="+mn-lt"/>
              </a:rPr>
              <a:t>, </a:t>
            </a:r>
            <a:r>
              <a:rPr lang="en-US" sz="2500" dirty="0" err="1">
                <a:latin typeface="Arial"/>
                <a:ea typeface="+mn-lt"/>
                <a:cs typeface="+mn-lt"/>
              </a:rPr>
              <a:t>tikai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punktu</a:t>
            </a:r>
            <a:r>
              <a:rPr lang="en-US" sz="2500" dirty="0">
                <a:latin typeface="Arial"/>
                <a:ea typeface="+mn-lt"/>
                <a:cs typeface="+mn-lt"/>
              </a:rPr>
              <a:t>!</a:t>
            </a:r>
          </a:p>
        </p:txBody>
      </p:sp>
      <p:pic>
        <p:nvPicPr>
          <p:cNvPr id="18" name="Рисунок 1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D8435E9-CA5D-BF88-C95C-2344EC6A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69" y="2608450"/>
            <a:ext cx="4407273" cy="1484219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Шрифт,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EC7A7B9-4140-5E08-6D4F-2263B419D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83" y="2604527"/>
            <a:ext cx="5339603" cy="11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latin typeface="Arial"/>
                <a:ea typeface="+mj-lt"/>
                <a:cs typeface="+mj-lt"/>
              </a:rPr>
              <a:t>Complex</a:t>
            </a:r>
            <a:r>
              <a:rPr lang="ru-RU" dirty="0">
                <a:latin typeface="Arial"/>
                <a:cs typeface="Arial"/>
              </a:rPr>
              <a:t> – </a:t>
            </a:r>
            <a:r>
              <a:rPr lang="ru-RU" dirty="0" err="1">
                <a:latin typeface="Arial"/>
                <a:ea typeface="+mj-lt"/>
                <a:cs typeface="+mj-lt"/>
              </a:rPr>
              <a:t>salikts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skaitlis</a:t>
            </a:r>
            <a:endParaRPr lang="ru-RU" dirty="0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742" y="4315326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938618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Salikti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skaitļi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rakstīti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ar</a:t>
            </a:r>
            <a:r>
              <a:rPr lang="ru-RU" sz="2500" dirty="0">
                <a:latin typeface="Arial"/>
                <a:ea typeface="+mn-lt"/>
                <a:cs typeface="+mn-lt"/>
              </a:rPr>
              <a:t> “j” </a:t>
            </a:r>
            <a:r>
              <a:rPr lang="ru-RU" sz="2500" dirty="0" err="1">
                <a:latin typeface="Arial"/>
                <a:ea typeface="+mn-lt"/>
                <a:cs typeface="+mn-lt"/>
              </a:rPr>
              <a:t>kā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iedomāto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daļu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F5D13-1D02-BA8F-075C-DF86F36DEA40}"/>
              </a:ext>
            </a:extLst>
          </p:cNvPr>
          <p:cNvSpPr txBox="1"/>
          <p:nvPr/>
        </p:nvSpPr>
        <p:spPr>
          <a:xfrm>
            <a:off x="790014" y="4885764"/>
            <a:ext cx="440391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v-LV" sz="2500">
                <a:latin typeface="Arial"/>
                <a:ea typeface="+mn-lt"/>
                <a:cs typeface="+mn-lt"/>
              </a:rPr>
              <a:t>Kompleksos skaitļus izmanto fizikā un matemātikā</a:t>
            </a:r>
            <a:endParaRPr lang="ru-RU" sz="2500">
              <a:latin typeface="Arial"/>
              <a:ea typeface="+mn-lt"/>
              <a:cs typeface="+mn-lt"/>
            </a:endParaRPr>
          </a:p>
        </p:txBody>
      </p:sp>
      <p:pic>
        <p:nvPicPr>
          <p:cNvPr id="8" name="Рисунок 7" descr="Изображение выглядит как Шрифт, текст, снимок экран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C4DAB45-24B5-E883-7676-97C7C990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28" y="2970679"/>
            <a:ext cx="4667250" cy="6477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55BDA1B-0FA2-98DB-AB5C-04250A53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10" y="2813797"/>
            <a:ext cx="6096000" cy="12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9436FA3E-497E-7D51-5E4A-FD46C7E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89BB-DF46-479B-8FBF-5544C88C059E}" type="datetime1">
              <a:t>03.06.2024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A5B0D7-EB38-11AE-D349-7FEC7E82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F977E-7B41-5AA1-5820-9CE46D91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2FDFEAA-430B-ED2B-462A-DEE0C6F5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Operatori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88D9683-BC25-C217-DF6C-E36F468A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41590"/>
              </p:ext>
            </p:extLst>
          </p:nvPr>
        </p:nvGraphicFramePr>
        <p:xfrm>
          <a:off x="1125415" y="1887415"/>
          <a:ext cx="10066275" cy="361355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32739">
                  <a:extLst>
                    <a:ext uri="{9D8B030D-6E8A-4147-A177-3AD203B41FA5}">
                      <a16:colId xmlns:a16="http://schemas.microsoft.com/office/drawing/2014/main" val="1899649509"/>
                    </a:ext>
                  </a:extLst>
                </a:gridCol>
                <a:gridCol w="2575687">
                  <a:extLst>
                    <a:ext uri="{9D8B030D-6E8A-4147-A177-3AD203B41FA5}">
                      <a16:colId xmlns:a16="http://schemas.microsoft.com/office/drawing/2014/main" val="3584724069"/>
                    </a:ext>
                  </a:extLst>
                </a:gridCol>
                <a:gridCol w="2019283">
                  <a:extLst>
                    <a:ext uri="{9D8B030D-6E8A-4147-A177-3AD203B41FA5}">
                      <a16:colId xmlns:a16="http://schemas.microsoft.com/office/drawing/2014/main" val="777423680"/>
                    </a:ext>
                  </a:extLst>
                </a:gridCol>
                <a:gridCol w="2019283">
                  <a:extLst>
                    <a:ext uri="{9D8B030D-6E8A-4147-A177-3AD203B41FA5}">
                      <a16:colId xmlns:a16="http://schemas.microsoft.com/office/drawing/2014/main" val="763661596"/>
                    </a:ext>
                  </a:extLst>
                </a:gridCol>
                <a:gridCol w="2019283">
                  <a:extLst>
                    <a:ext uri="{9D8B030D-6E8A-4147-A177-3AD203B41FA5}">
                      <a16:colId xmlns:a16="http://schemas.microsoft.com/office/drawing/2014/main" val="3427392077"/>
                    </a:ext>
                  </a:extLst>
                </a:gridCol>
              </a:tblGrid>
              <a:tr h="568462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kern="120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saskaitīšana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5 + 2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064266"/>
                  </a:ext>
                </a:extLst>
              </a:tr>
              <a:tr h="493664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noProof="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atņemšana</a:t>
                      </a:r>
                      <a:r>
                        <a:rPr lang="ru-RU" sz="2000" b="0" kern="1200" noProof="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 </a:t>
                      </a:r>
                      <a:endParaRPr lang="ru-RU" sz="2000" b="0" kern="1200">
                        <a:solidFill>
                          <a:schemeClr val="tx1"/>
                        </a:solidFill>
                        <a:latin typeface="Arial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5 - 2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73166"/>
                  </a:ext>
                </a:extLst>
              </a:tr>
              <a:tr h="493664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noProof="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reizinājums</a:t>
                      </a:r>
                      <a:r>
                        <a:rPr lang="ru-RU" sz="2000" b="0" kern="1200" noProof="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 </a:t>
                      </a:r>
                      <a:endParaRPr lang="ru-RU" sz="2000" b="0" kern="1200">
                        <a:solidFill>
                          <a:schemeClr val="tx1"/>
                        </a:solidFill>
                        <a:latin typeface="Arial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5 *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292060"/>
                  </a:ext>
                </a:extLst>
              </a:tr>
              <a:tr h="493664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noProof="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dalīšana</a:t>
                      </a:r>
                      <a:endParaRPr lang="ru-RU" sz="2000" b="0" kern="1200">
                        <a:solidFill>
                          <a:schemeClr val="tx1"/>
                        </a:solidFill>
                        <a:latin typeface="Arial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5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832897"/>
                  </a:ext>
                </a:extLst>
              </a:tr>
              <a:tr h="493664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noProof="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atlikums</a:t>
                      </a:r>
                      <a:endParaRPr lang="ru-RU" sz="2000" b="0" kern="1200">
                        <a:solidFill>
                          <a:schemeClr val="tx1"/>
                        </a:solidFill>
                        <a:latin typeface="Arial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5 %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446753"/>
                  </a:ext>
                </a:extLst>
              </a:tr>
              <a:tr h="493664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noProof="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celt</a:t>
                      </a:r>
                      <a:r>
                        <a:rPr lang="ru-RU" sz="2000" b="0" kern="1200" noProof="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 </a:t>
                      </a:r>
                      <a:r>
                        <a:rPr lang="ru-RU" sz="2000" b="0" kern="1200" noProof="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pakāpē</a:t>
                      </a:r>
                      <a:endParaRPr lang="ru-RU" sz="2000" b="0" kern="1200">
                        <a:solidFill>
                          <a:schemeClr val="tx1"/>
                        </a:solidFill>
                        <a:latin typeface="Arial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5 **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299888"/>
                  </a:ext>
                </a:extLst>
              </a:tr>
              <a:tr h="576775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noProof="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sadalīt</a:t>
                      </a:r>
                      <a:r>
                        <a:rPr lang="ru-RU" sz="2000" b="0" kern="1200" noProof="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 </a:t>
                      </a:r>
                      <a:r>
                        <a:rPr lang="ru-RU" sz="2000" b="0" kern="1200" noProof="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bez</a:t>
                      </a:r>
                      <a:r>
                        <a:rPr lang="ru-RU" sz="2000" b="0" kern="1200" noProof="0" dirty="0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 </a:t>
                      </a:r>
                      <a:r>
                        <a:rPr lang="ru-RU" sz="2000" b="0" kern="1200" noProof="0" err="1">
                          <a:solidFill>
                            <a:schemeClr val="tx1"/>
                          </a:solidFill>
                          <a:latin typeface="Arial"/>
                          <a:ea typeface="+mn-lt"/>
                          <a:cs typeface="+mn-lt"/>
                        </a:rPr>
                        <a:t>atlikuma</a:t>
                      </a:r>
                      <a:endParaRPr lang="ru-RU" sz="2000" b="0" kern="1200" err="1">
                        <a:solidFill>
                          <a:schemeClr val="tx1"/>
                        </a:solidFill>
                        <a:latin typeface="Arial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5 //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Consolas"/>
                          <a:ea typeface="+mn-lt"/>
                          <a:cs typeface="+mn-lt"/>
                        </a:rPr>
                        <a:t>Z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8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29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"/>
                <a:ea typeface="+mj-lt"/>
                <a:cs typeface="+mj-lt"/>
              </a:rPr>
              <a:t>Bool</a:t>
            </a:r>
            <a:endParaRPr lang="ru-RU" dirty="0" err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03630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Boļeāni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attēlo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divām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vērtībām</a:t>
            </a:r>
            <a:r>
              <a:rPr lang="ru-RU" sz="2500" dirty="0">
                <a:latin typeface="Arial"/>
                <a:ea typeface="+mn-lt"/>
                <a:cs typeface="+mn-lt"/>
              </a:rPr>
              <a:t>: True 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False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</p:txBody>
      </p:sp>
      <p:pic>
        <p:nvPicPr>
          <p:cNvPr id="10" name="Рисунок 9" descr="Изображение выглядит как Шрифт, рукописный текс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360803D-5805-9BB7-F913-B4CA4F1A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6" y="2617910"/>
            <a:ext cx="4532434" cy="192698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, текст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268E846-BE78-D109-9BF8-F4E7CD3C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13" y="2620840"/>
            <a:ext cx="1992190" cy="1944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A58673-869D-CD14-1479-D9416EEEC895}"/>
              </a:ext>
            </a:extLst>
          </p:cNvPr>
          <p:cNvSpPr txBox="1"/>
          <p:nvPr/>
        </p:nvSpPr>
        <p:spPr>
          <a:xfrm>
            <a:off x="703385" y="4818185"/>
            <a:ext cx="852267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latin typeface="Arial"/>
                <a:ea typeface="+mn-lt"/>
                <a:cs typeface="+mn-lt"/>
              </a:rPr>
              <a:t>True </a:t>
            </a:r>
            <a:r>
              <a:rPr lang="en-US" sz="2500" dirty="0" err="1">
                <a:latin typeface="Arial"/>
                <a:ea typeface="+mn-lt"/>
                <a:cs typeface="+mn-lt"/>
              </a:rPr>
              <a:t>tiek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izmantots</a:t>
            </a:r>
            <a:r>
              <a:rPr lang="en-US" sz="2500" dirty="0">
                <a:latin typeface="Arial"/>
                <a:ea typeface="+mn-lt"/>
                <a:cs typeface="+mn-lt"/>
              </a:rPr>
              <a:t>, ja </a:t>
            </a:r>
            <a:r>
              <a:rPr lang="en-US" sz="2500" dirty="0" err="1">
                <a:latin typeface="Arial"/>
                <a:ea typeface="+mn-lt"/>
                <a:cs typeface="+mn-lt"/>
              </a:rPr>
              <a:t>darbība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ir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patiesa</a:t>
            </a:r>
            <a:r>
              <a:rPr lang="en-US" sz="2500" dirty="0">
                <a:latin typeface="Arial"/>
                <a:ea typeface="+mn-lt"/>
                <a:cs typeface="+mn-lt"/>
              </a:rPr>
              <a:t>, False, </a:t>
            </a:r>
            <a:r>
              <a:rPr lang="en-US" sz="2500" dirty="0" err="1">
                <a:latin typeface="Arial"/>
                <a:ea typeface="+mn-lt"/>
                <a:cs typeface="+mn-lt"/>
              </a:rPr>
              <a:t>kad</a:t>
            </a:r>
            <a:r>
              <a:rPr lang="en-US" sz="2500" dirty="0">
                <a:latin typeface="Arial"/>
                <a:ea typeface="+mn-lt"/>
                <a:cs typeface="+mn-lt"/>
              </a:rPr>
              <a:t> nav.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1A24D-C3C9-08FB-F79F-591514748DC0}"/>
              </a:ext>
            </a:extLst>
          </p:cNvPr>
          <p:cNvSpPr txBox="1"/>
          <p:nvPr/>
        </p:nvSpPr>
        <p:spPr>
          <a:xfrm>
            <a:off x="7866184" y="2801816"/>
            <a:ext cx="704557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latin typeface="Arial"/>
                <a:ea typeface="+mn-lt"/>
                <a:cs typeface="+mn-lt"/>
              </a:rPr>
              <a:t>  </a:t>
            </a:r>
            <a:r>
              <a:rPr lang="en-US" sz="2500" dirty="0" err="1">
                <a:latin typeface="Arial"/>
                <a:ea typeface="+mn-lt"/>
                <a:cs typeface="+mn-lt"/>
              </a:rPr>
              <a:t>Svarīgi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atcerēties</a:t>
            </a:r>
            <a:r>
              <a:rPr lang="en-US" sz="2500" dirty="0">
                <a:latin typeface="Arial"/>
                <a:ea typeface="+mn-lt"/>
                <a:cs typeface="+mn-lt"/>
              </a:rPr>
              <a:t>, </a:t>
            </a:r>
            <a:endParaRPr lang="ru-RU">
              <a:latin typeface="Arial"/>
              <a:ea typeface="+mn-lt"/>
              <a:cs typeface="+mn-lt"/>
            </a:endParaRPr>
          </a:p>
          <a:p>
            <a:r>
              <a:rPr lang="en-US" sz="2500" dirty="0">
                <a:latin typeface="Arial"/>
                <a:ea typeface="+mn-lt"/>
                <a:cs typeface="+mn-lt"/>
              </a:rPr>
              <a:t>ka Python </a:t>
            </a:r>
            <a:r>
              <a:rPr lang="en-US" sz="2500" dirty="0" err="1">
                <a:latin typeface="Arial"/>
                <a:ea typeface="+mn-lt"/>
                <a:cs typeface="+mn-lt"/>
              </a:rPr>
              <a:t>valodā</a:t>
            </a:r>
          </a:p>
          <a:p>
            <a:r>
              <a:rPr lang="en-US" sz="2500" dirty="0">
                <a:latin typeface="Arial"/>
                <a:ea typeface="+mn-lt"/>
                <a:cs typeface="+mn-lt"/>
              </a:rPr>
              <a:t>True un False </a:t>
            </a:r>
            <a:r>
              <a:rPr lang="en-US" sz="2500" dirty="0" err="1">
                <a:latin typeface="Arial"/>
                <a:ea typeface="+mn-lt"/>
                <a:cs typeface="+mn-lt"/>
              </a:rPr>
              <a:t>obligāti</a:t>
            </a:r>
            <a:endParaRPr lang="en-US" dirty="0" err="1">
              <a:latin typeface="Calisto MT" panose="02040603050505030304"/>
              <a:ea typeface="+mn-lt"/>
              <a:cs typeface="+mn-lt"/>
            </a:endParaRPr>
          </a:p>
          <a:p>
            <a:r>
              <a:rPr lang="en-US" sz="2500" dirty="0" err="1">
                <a:latin typeface="Arial"/>
                <a:ea typeface="+mn-lt"/>
                <a:cs typeface="+mn-lt"/>
              </a:rPr>
              <a:t>rakstāma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ar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lielo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burtu</a:t>
            </a:r>
            <a:r>
              <a:rPr lang="en-US" sz="2500" dirty="0">
                <a:latin typeface="Arial"/>
                <a:ea typeface="+mn-lt"/>
                <a:cs typeface="+mn-lt"/>
              </a:rPr>
              <a:t>!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D761-AE09-71B4-DF98-E80876DBECBC}"/>
              </a:ext>
            </a:extLst>
          </p:cNvPr>
          <p:cNvSpPr txBox="1"/>
          <p:nvPr/>
        </p:nvSpPr>
        <p:spPr>
          <a:xfrm>
            <a:off x="7744127" y="2483051"/>
            <a:ext cx="983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❗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800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latin typeface="Arial"/>
                <a:ea typeface="+mj-lt"/>
                <a:cs typeface="+mj-lt"/>
              </a:rPr>
              <a:t>Str</a:t>
            </a:r>
            <a:r>
              <a:rPr lang="ru-RU" dirty="0">
                <a:latin typeface="Arial"/>
                <a:cs typeface="Arial"/>
              </a:rPr>
              <a:t> – </a:t>
            </a:r>
            <a:r>
              <a:rPr lang="ru-RU" dirty="0" err="1">
                <a:latin typeface="Arial"/>
                <a:ea typeface="+mj-lt"/>
                <a:cs typeface="+mj-lt"/>
              </a:rPr>
              <a:t>teksta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virkne</a:t>
            </a:r>
            <a:endParaRPr lang="ru-RU" dirty="0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683" y="3788650"/>
            <a:ext cx="303111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Lietošanas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sz="25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9257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String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teksts</a:t>
            </a:r>
            <a:r>
              <a:rPr lang="ru-RU" sz="2500" dirty="0">
                <a:latin typeface="Arial"/>
                <a:ea typeface="+mn-lt"/>
                <a:cs typeface="+mn-lt"/>
              </a:rPr>
              <a:t>, </a:t>
            </a:r>
            <a:r>
              <a:rPr lang="ru-RU" sz="2500" dirty="0" err="1">
                <a:latin typeface="Arial"/>
                <a:ea typeface="+mn-lt"/>
                <a:cs typeface="+mn-lt"/>
              </a:rPr>
              <a:t>kas</a:t>
            </a:r>
            <a:r>
              <a:rPr lang="ru-RU" sz="2500" dirty="0">
                <a:latin typeface="Arial"/>
                <a:ea typeface="+mn-lt"/>
                <a:cs typeface="+mn-lt"/>
              </a:rPr>
              <a:t> 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vienpēdiņās</a:t>
            </a:r>
            <a:r>
              <a:rPr lang="ru-RU" sz="2500" dirty="0">
                <a:latin typeface="Arial"/>
                <a:ea typeface="+mn-lt"/>
                <a:cs typeface="+mn-lt"/>
              </a:rPr>
              <a:t>,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dubultpēdiņās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</p:txBody>
      </p:sp>
      <p:pic>
        <p:nvPicPr>
          <p:cNvPr id="11" name="Рисунок 10" descr="Изображение выглядит как текст, Шрифт, снимок экран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954FDF2-FA36-A7A3-3D3E-3CA865DD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9" y="2663638"/>
            <a:ext cx="5073462" cy="92560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B81F6BC-DD28-EEAB-728D-845E0540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21" y="2417110"/>
            <a:ext cx="4190438" cy="141586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Шрифт,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996A7F49-E692-7878-DA34-51D0C7486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93" y="4356568"/>
            <a:ext cx="3776942" cy="1237689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61B4D39-BC72-A1AA-E474-2118E161F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04" y="4356567"/>
            <a:ext cx="2628900" cy="1238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E0BA66-6784-8A2B-BDDD-01F3BC789A73}"/>
              </a:ext>
            </a:extLst>
          </p:cNvPr>
          <p:cNvSpPr txBox="1"/>
          <p:nvPr/>
        </p:nvSpPr>
        <p:spPr>
          <a:xfrm>
            <a:off x="7368989" y="4264959"/>
            <a:ext cx="983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❗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48013-9702-9265-4FE7-773A153E3E46}"/>
              </a:ext>
            </a:extLst>
          </p:cNvPr>
          <p:cNvSpPr txBox="1"/>
          <p:nvPr/>
        </p:nvSpPr>
        <p:spPr>
          <a:xfrm>
            <a:off x="8073840" y="4269442"/>
            <a:ext cx="3507438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mainīgajā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nevar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kombinēt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dažādas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pēdiņas</a:t>
            </a:r>
            <a:r>
              <a:rPr lang="ru-RU" sz="2500" dirty="0">
                <a:latin typeface="Arial"/>
                <a:ea typeface="+mn-lt"/>
                <a:cs typeface="+mn-lt"/>
              </a:rPr>
              <a:t> (x = '</a:t>
            </a:r>
            <a:r>
              <a:rPr lang="ru-RU" sz="2500" dirty="0" err="1">
                <a:latin typeface="Arial"/>
                <a:ea typeface="+mn-lt"/>
                <a:cs typeface="+mn-lt"/>
              </a:rPr>
              <a:t>Sveiki</a:t>
            </a:r>
            <a:r>
              <a:rPr lang="ru-RU" sz="2500" dirty="0">
                <a:latin typeface="Arial"/>
                <a:ea typeface="+mn-lt"/>
                <a:cs typeface="+mn-lt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11233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/>
                <a:ea typeface="+mj-lt"/>
                <a:cs typeface="+mj-lt"/>
              </a:rPr>
              <a:t>List – </a:t>
            </a:r>
            <a:r>
              <a:rPr lang="ru-RU" b="1" dirty="0" err="1">
                <a:latin typeface="Arial"/>
                <a:ea typeface="+mj-lt"/>
                <a:cs typeface="+mj-lt"/>
              </a:rPr>
              <a:t>Saraksts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8A10-424E-BB6C-0FB2-03DD8F64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034" y="3916052"/>
            <a:ext cx="6618377" cy="56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sarakstā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dažādu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tipu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dati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Saraksti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tiek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izmantoti</a:t>
            </a:r>
            <a:r>
              <a:rPr lang="ru-RU" sz="2500" dirty="0">
                <a:latin typeface="Arial"/>
                <a:ea typeface="+mn-lt"/>
                <a:cs typeface="+mn-lt"/>
              </a:rPr>
              <a:t>, </a:t>
            </a:r>
            <a:r>
              <a:rPr lang="ru-RU" sz="2500" dirty="0" err="1">
                <a:latin typeface="Arial"/>
                <a:ea typeface="+mn-lt"/>
                <a:cs typeface="+mn-lt"/>
              </a:rPr>
              <a:t>lai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glabātu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vairākus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vienumus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mainīgajā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</p:txBody>
      </p:sp>
      <p:pic>
        <p:nvPicPr>
          <p:cNvPr id="4" name="Рисунок 3" descr="Изображение выглядит как Шрифт, текст, Графи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FD1BB8F-BF82-E7B7-4BD3-72BD81B2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04" y="2457817"/>
            <a:ext cx="6403730" cy="1238981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FF9B7C1-B054-3CD1-C779-4C282189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1" y="2460748"/>
            <a:ext cx="3158635" cy="123385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FB8E45C-7B3C-B1A7-37F7-A4A4151A6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06" y="5154125"/>
            <a:ext cx="6762017" cy="89901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нимок экрана, текст, Шриф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2480A699-6922-7AB9-A3A8-18CAA596E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154" y="4828808"/>
            <a:ext cx="1781907" cy="1221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48FCDF-47C4-326C-6675-2B3C8D8CC9CC}"/>
              </a:ext>
            </a:extLst>
          </p:cNvPr>
          <p:cNvSpPr txBox="1"/>
          <p:nvPr/>
        </p:nvSpPr>
        <p:spPr>
          <a:xfrm>
            <a:off x="644770" y="4478216"/>
            <a:ext cx="747932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latin typeface="Arial"/>
                <a:ea typeface="+mn-lt"/>
                <a:cs typeface="+mn-lt"/>
              </a:rPr>
              <a:t>Un </a:t>
            </a:r>
            <a:r>
              <a:rPr lang="en-US" sz="2500" dirty="0" err="1">
                <a:latin typeface="Arial"/>
                <a:ea typeface="+mn-lt"/>
                <a:cs typeface="+mn-lt"/>
              </a:rPr>
              <a:t>piemērs</a:t>
            </a:r>
            <a:r>
              <a:rPr lang="en-US" sz="2500" dirty="0">
                <a:latin typeface="Arial"/>
                <a:ea typeface="+mn-lt"/>
                <a:cs typeface="+mn-lt"/>
              </a:rPr>
              <a:t>, </a:t>
            </a:r>
            <a:r>
              <a:rPr lang="en-US" sz="2500" dirty="0" err="1">
                <a:latin typeface="Arial"/>
                <a:ea typeface="+mn-lt"/>
                <a:cs typeface="+mn-lt"/>
              </a:rPr>
              <a:t>kā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vienumus</a:t>
            </a:r>
            <a:r>
              <a:rPr lang="en-US" sz="2500" dirty="0">
                <a:latin typeface="Arial"/>
                <a:ea typeface="+mn-lt"/>
                <a:cs typeface="+mn-lt"/>
              </a:rPr>
              <a:t> var </a:t>
            </a:r>
            <a:r>
              <a:rPr lang="en-US" sz="2500" dirty="0" err="1">
                <a:latin typeface="Arial"/>
                <a:ea typeface="+mn-lt"/>
                <a:cs typeface="+mn-lt"/>
              </a:rPr>
              <a:t>izņemt</a:t>
            </a:r>
            <a:r>
              <a:rPr lang="en-US" sz="2500" dirty="0">
                <a:latin typeface="Arial"/>
                <a:ea typeface="+mn-lt"/>
                <a:cs typeface="+mn-lt"/>
              </a:rPr>
              <a:t> no </a:t>
            </a:r>
            <a:r>
              <a:rPr lang="en-US" sz="2500" dirty="0" err="1">
                <a:latin typeface="Arial"/>
                <a:ea typeface="+mn-lt"/>
                <a:cs typeface="+mn-lt"/>
              </a:rPr>
              <a:t>saraksta</a:t>
            </a:r>
            <a:r>
              <a:rPr lang="en-US" sz="2500" dirty="0">
                <a:latin typeface="Arial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19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"/>
                <a:ea typeface="+mj-lt"/>
                <a:cs typeface="Arial"/>
              </a:rPr>
              <a:t>turple</a:t>
            </a:r>
            <a:r>
              <a:rPr lang="ru-RU" b="1" dirty="0">
                <a:latin typeface="Arial"/>
                <a:ea typeface="+mj-lt"/>
                <a:cs typeface="Arial"/>
              </a:rPr>
              <a:t> </a:t>
            </a:r>
            <a:r>
              <a:rPr lang="ru-RU" dirty="0">
                <a:latin typeface="Arial"/>
                <a:ea typeface="+mj-lt"/>
                <a:cs typeface="Arial"/>
              </a:rPr>
              <a:t>– </a:t>
            </a:r>
            <a:r>
              <a:rPr lang="ru-RU" dirty="0" err="1">
                <a:latin typeface="Arial"/>
                <a:ea typeface="+mj-lt"/>
                <a:cs typeface="Arial"/>
              </a:rPr>
              <a:t>Kortežs</a:t>
            </a:r>
            <a:r>
              <a:rPr lang="ru-RU" dirty="0">
                <a:latin typeface="Arial"/>
                <a:ea typeface="+mj-lt"/>
                <a:cs typeface="Arial"/>
              </a:rPr>
              <a:t> 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05167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Kortežs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err="1">
                <a:latin typeface="Arial"/>
                <a:ea typeface="+mn-lt"/>
                <a:cs typeface="+mn-lt"/>
              </a:rPr>
              <a:t>sakārtota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err="1">
                <a:latin typeface="Arial"/>
                <a:ea typeface="+mn-lt"/>
                <a:cs typeface="+mn-lt"/>
              </a:rPr>
              <a:t>nemainīga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err="1">
                <a:latin typeface="Arial"/>
                <a:ea typeface="+mn-lt"/>
                <a:cs typeface="+mn-lt"/>
              </a:rPr>
              <a:t>kolekcija</a:t>
            </a:r>
            <a:r>
              <a:rPr lang="ru-RU" sz="2500">
                <a:latin typeface="Arial"/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500" dirty="0" err="1">
                <a:latin typeface="Arial"/>
                <a:ea typeface="+mn-lt"/>
                <a:cs typeface="Arial"/>
              </a:rPr>
              <a:t>Turple</a:t>
            </a:r>
            <a:r>
              <a:rPr lang="ru-RU" sz="2500" dirty="0">
                <a:latin typeface="Arial"/>
                <a:ea typeface="+mn-lt"/>
                <a:cs typeface="Arial"/>
              </a:rPr>
              <a:t> </a:t>
            </a:r>
            <a:r>
              <a:rPr lang="ru-RU" sz="2500" dirty="0" err="1">
                <a:latin typeface="Arial"/>
                <a:ea typeface="+mn-lt"/>
                <a:cs typeface="Arial"/>
              </a:rPr>
              <a:t>pieļauj</a:t>
            </a:r>
            <a:r>
              <a:rPr lang="ru-RU" sz="2500" dirty="0">
                <a:latin typeface="Arial"/>
                <a:ea typeface="+mn-lt"/>
                <a:cs typeface="Arial"/>
              </a:rPr>
              <a:t> </a:t>
            </a:r>
            <a:r>
              <a:rPr lang="ru-RU" sz="2500" dirty="0" err="1">
                <a:latin typeface="Arial"/>
                <a:ea typeface="+mn-lt"/>
                <a:cs typeface="Arial"/>
              </a:rPr>
              <a:t>vērtību</a:t>
            </a:r>
            <a:r>
              <a:rPr lang="ru-RU" sz="2500" dirty="0">
                <a:latin typeface="Arial"/>
                <a:ea typeface="+mn-lt"/>
                <a:cs typeface="Arial"/>
              </a:rPr>
              <a:t> </a:t>
            </a:r>
            <a:r>
              <a:rPr lang="ru-RU" sz="2500" dirty="0" err="1">
                <a:latin typeface="Arial"/>
                <a:ea typeface="+mn-lt"/>
                <a:cs typeface="Arial"/>
              </a:rPr>
              <a:t>dublikātus</a:t>
            </a:r>
            <a:r>
              <a:rPr lang="ru-RU" sz="2500" dirty="0">
                <a:latin typeface="Arial"/>
                <a:ea typeface="+mn-lt"/>
                <a:cs typeface="Arial"/>
              </a:rPr>
              <a:t>.</a:t>
            </a:r>
            <a:endParaRPr lang="ru-RU" sz="2500" dirty="0">
              <a:latin typeface="Arial"/>
              <a:ea typeface="+mn-lt"/>
              <a:cs typeface="+mn-lt"/>
            </a:endParaRPr>
          </a:p>
        </p:txBody>
      </p:sp>
      <p:pic>
        <p:nvPicPr>
          <p:cNvPr id="4" name="Рисунок 3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98B2905-6496-D7D9-6605-572C7295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1" y="2708398"/>
            <a:ext cx="7302743" cy="1007451"/>
          </a:xfrm>
          <a:prstGeom prst="rect">
            <a:avLst/>
          </a:prstGeom>
        </p:spPr>
      </p:pic>
      <p:pic>
        <p:nvPicPr>
          <p:cNvPr id="8" name="Рисунок 7" descr="Изображение выглядит как Шрифт, текс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F1D8B8A-FEBA-0297-7D06-5780E2B2B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96" y="2582373"/>
            <a:ext cx="3031880" cy="126829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A8825D3-B892-037E-C2F0-301DD9671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3896825"/>
            <a:ext cx="6134100" cy="126829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D2E2A92-752B-3423-DE57-4745138C4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957" y="3970094"/>
            <a:ext cx="4841630" cy="11312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7451F0-FB47-9F25-1A06-3D02C2B66037}"/>
              </a:ext>
            </a:extLst>
          </p:cNvPr>
          <p:cNvSpPr txBox="1"/>
          <p:nvPr/>
        </p:nvSpPr>
        <p:spPr>
          <a:xfrm>
            <a:off x="515815" y="5392615"/>
            <a:ext cx="1157067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latin typeface="Arial"/>
                <a:ea typeface="+mn-lt"/>
                <a:cs typeface="+mn-lt"/>
              </a:rPr>
              <a:t>Ja </a:t>
            </a:r>
            <a:r>
              <a:rPr lang="en-US" sz="2500" dirty="0" err="1">
                <a:latin typeface="Arial"/>
                <a:ea typeface="+mn-lt"/>
                <a:cs typeface="+mn-lt"/>
              </a:rPr>
              <a:t>kortežam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jābūt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tikai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vienai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vērtībai</a:t>
            </a:r>
            <a:r>
              <a:rPr lang="en-US" sz="2500" dirty="0">
                <a:latin typeface="Arial"/>
                <a:ea typeface="+mn-lt"/>
                <a:cs typeface="+mn-lt"/>
              </a:rPr>
              <a:t>, tad </a:t>
            </a:r>
            <a:r>
              <a:rPr lang="en-US" sz="2500" dirty="0" err="1">
                <a:latin typeface="Arial"/>
                <a:ea typeface="+mn-lt"/>
                <a:cs typeface="+mn-lt"/>
              </a:rPr>
              <a:t>pēc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tā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jābūt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komatam</a:t>
            </a:r>
            <a:r>
              <a:rPr lang="en-US" sz="2500" dirty="0">
                <a:latin typeface="Arial"/>
                <a:ea typeface="+mn-lt"/>
                <a:cs typeface="+mn-lt"/>
              </a:rPr>
              <a:t>, </a:t>
            </a:r>
            <a:r>
              <a:rPr lang="en-US" sz="2500" dirty="0" err="1">
                <a:latin typeface="Arial"/>
                <a:ea typeface="+mn-lt"/>
                <a:cs typeface="+mn-lt"/>
              </a:rPr>
              <a:t>citādi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tas</a:t>
            </a:r>
            <a:r>
              <a:rPr lang="en-US" sz="2500" dirty="0">
                <a:latin typeface="Arial"/>
                <a:ea typeface="+mn-lt"/>
                <a:cs typeface="+mn-lt"/>
              </a:rPr>
              <a:t> </a:t>
            </a:r>
            <a:r>
              <a:rPr lang="en-US" sz="2500" dirty="0" err="1">
                <a:latin typeface="Arial"/>
                <a:ea typeface="+mn-lt"/>
                <a:cs typeface="+mn-lt"/>
              </a:rPr>
              <a:t>ir</a:t>
            </a:r>
            <a:r>
              <a:rPr lang="en-US" sz="2500" dirty="0">
                <a:latin typeface="Arial"/>
                <a:ea typeface="+mn-lt"/>
                <a:cs typeface="+mn-lt"/>
              </a:rPr>
              <a:t> str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"/>
                <a:cs typeface="Arial"/>
              </a:rPr>
              <a:t>set</a:t>
            </a:r>
            <a:r>
              <a:rPr lang="ru-RU" dirty="0">
                <a:latin typeface="Arial"/>
                <a:cs typeface="Arial"/>
              </a:rPr>
              <a:t> – </a:t>
            </a:r>
            <a:r>
              <a:rPr lang="ru-RU" dirty="0" err="1">
                <a:latin typeface="Arial"/>
                <a:cs typeface="Arial"/>
              </a:rPr>
              <a:t>kopa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9899275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500" dirty="0" err="1">
                <a:latin typeface="Arial"/>
                <a:ea typeface="+mn-lt"/>
                <a:cs typeface="+mn-lt"/>
              </a:rPr>
              <a:t>Kopa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nesakārtota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nemainīga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neindeksēta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kolekcija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sz="2500" dirty="0" err="1">
                <a:latin typeface="Arial"/>
                <a:ea typeface="+mn-lt"/>
                <a:cs typeface="+mn-lt"/>
              </a:rPr>
              <a:t>Kopām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nevar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divi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vienumi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vienādu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vērtību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500" dirty="0" err="1">
                <a:latin typeface="Arial"/>
                <a:ea typeface="+mn-lt"/>
                <a:cs typeface="+mn-lt"/>
              </a:rPr>
              <a:t>Vērtības</a:t>
            </a:r>
            <a:r>
              <a:rPr lang="ru-RU" sz="2500" dirty="0">
                <a:latin typeface="Arial"/>
                <a:ea typeface="+mn-lt"/>
                <a:cs typeface="+mn-lt"/>
              </a:rPr>
              <a:t> True </a:t>
            </a:r>
            <a:r>
              <a:rPr lang="ru-RU" sz="2500" dirty="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 1 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False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0 </a:t>
            </a:r>
            <a:r>
              <a:rPr lang="ru-RU" sz="2500" dirty="0" err="1">
                <a:latin typeface="Arial"/>
                <a:ea typeface="+mn-lt"/>
                <a:cs typeface="+mn-lt"/>
              </a:rPr>
              <a:t>kopās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tiek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uzskatītas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pašu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vērtību</a:t>
            </a:r>
            <a:r>
              <a:rPr lang="ru-RU" sz="2500" dirty="0">
                <a:latin typeface="Arial"/>
                <a:ea typeface="+mn-lt"/>
                <a:cs typeface="+mn-lt"/>
              </a:rPr>
              <a:t>, </a:t>
            </a:r>
            <a:r>
              <a:rPr lang="ru-RU" sz="2500" dirty="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tās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tiek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uzskatītas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dublikātiem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  <a:endParaRPr lang="en-US" dirty="0">
              <a:latin typeface="Calisto MT" panose="02040603050505030304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ru-RU" sz="2500" dirty="0">
              <a:latin typeface="Arial"/>
            </a:endParaRPr>
          </a:p>
        </p:txBody>
      </p:sp>
      <p:pic>
        <p:nvPicPr>
          <p:cNvPr id="10" name="Рисунок 9" descr="Изображение выглядит как Шрифт, рукописный текст,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B0B238F-D6A9-893F-956B-B993F819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28" y="4087586"/>
            <a:ext cx="5384346" cy="128451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5E80EAA9-F97F-49AC-CCAE-D6256792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971" y="4093028"/>
            <a:ext cx="3039835" cy="12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9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51A8-F2F0-E493-3E95-5A275FB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"/>
                <a:ea typeface="+mj-lt"/>
                <a:cs typeface="+mj-lt"/>
              </a:rPr>
              <a:t>Dict</a:t>
            </a:r>
            <a:r>
              <a:rPr lang="ru-RU" dirty="0">
                <a:latin typeface="Arial"/>
                <a:ea typeface="+mj-lt"/>
                <a:cs typeface="+mj-lt"/>
              </a:rPr>
              <a:t> – </a:t>
            </a:r>
            <a:r>
              <a:rPr lang="ru-RU" dirty="0" err="1">
                <a:latin typeface="Arial"/>
                <a:ea typeface="+mj-lt"/>
                <a:cs typeface="+mj-lt"/>
              </a:rPr>
              <a:t>Vārdnīca</a:t>
            </a:r>
            <a:r>
              <a:rPr lang="ru-RU" dirty="0">
                <a:latin typeface="Arial"/>
                <a:ea typeface="+mj-lt"/>
                <a:cs typeface="+mj-lt"/>
              </a:rPr>
              <a:t> 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B04A4-7BF8-B0ED-3267-16964EF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1BED-C1F9-447F-9EA7-805717844CD2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C0008-134A-3DF2-978A-3FFF1D6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902C8-FCE1-DCFC-CBB3-85C5841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84F3-DB10-A0C8-8346-FE0D60969B42}"/>
              </a:ext>
            </a:extLst>
          </p:cNvPr>
          <p:cNvSpPr txBox="1"/>
          <p:nvPr/>
        </p:nvSpPr>
        <p:spPr>
          <a:xfrm>
            <a:off x="711574" y="1815353"/>
            <a:ext cx="10766781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500" dirty="0" err="1">
                <a:latin typeface="Arial"/>
                <a:ea typeface="+mn-lt"/>
                <a:cs typeface="+mn-lt"/>
              </a:rPr>
              <a:t>Vārdnīcas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tiek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izmantotas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lai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saglabātu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atslēgas:vērtības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pāros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500" dirty="0" err="1">
                <a:latin typeface="Arial"/>
                <a:ea typeface="+mn-lt"/>
                <a:cs typeface="+mn-lt"/>
              </a:rPr>
              <a:t>Vārdnīca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sakārtots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maināms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nepieļauj</a:t>
            </a:r>
            <a:r>
              <a:rPr lang="ru-RU" sz="2500" dirty="0"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latin typeface="Arial"/>
                <a:ea typeface="+mn-lt"/>
                <a:cs typeface="+mn-lt"/>
              </a:rPr>
              <a:t>dublikātus</a:t>
            </a:r>
            <a:r>
              <a:rPr lang="ru-RU" sz="2800" dirty="0">
                <a:latin typeface="Arial"/>
                <a:ea typeface="+mn-lt"/>
                <a:cs typeface="+mn-lt"/>
              </a:rPr>
              <a:t>.</a:t>
            </a:r>
          </a:p>
        </p:txBody>
      </p:sp>
      <p:pic>
        <p:nvPicPr>
          <p:cNvPr id="10" name="Рисунок 9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4D9AEDB-BB8D-65E2-CF96-1216B371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4" y="2945056"/>
            <a:ext cx="10765447" cy="142508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6382C3F-A6AC-6B17-4999-AEFF452A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2" y="4530604"/>
            <a:ext cx="2724150" cy="12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E3E5F-3763-1C40-AD77-274F87C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5" y="922096"/>
            <a:ext cx="10678975" cy="928579"/>
          </a:xfrm>
        </p:spPr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Ievads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4D0BF-07FC-8EE5-232C-EA5BAD91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85868"/>
            <a:ext cx="10691265" cy="3943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v-LV" sz="3000" dirty="0" err="1">
                <a:latin typeface="Arial"/>
                <a:ea typeface="+mn-lt"/>
                <a:cs typeface="+mn-lt"/>
              </a:rPr>
              <a:t>Python</a:t>
            </a:r>
            <a:r>
              <a:rPr lang="lv-LV" sz="3000" dirty="0">
                <a:latin typeface="Arial"/>
                <a:ea typeface="+mn-lt"/>
                <a:cs typeface="+mn-lt"/>
              </a:rPr>
              <a:t> programmēšanas valoda ir plaši izmantota un populāra tās vienkāršības dēļ. Šajā materiālā ir aprakstīti pamati darbam ar mainīgajiem, datu tipi un pamatdarbības, ko var veikt ar šiem mainīgajiem.</a:t>
            </a:r>
            <a:endParaRPr lang="lv-LV" sz="3000" dirty="0">
              <a:latin typeface="Calisto MT" panose="02040603050505030304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7CAE0-B158-4B77-20AB-6381ED52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8D8E-A0B5-4F97-B7B3-2A110F776054}" type="datetime1">
              <a:t>03.06.2024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6C5C3-07A4-519D-EC17-61CBA17E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0DFCEF-C650-E7FA-2B9B-21272CB2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1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3396F-EC06-6754-0A76-3C5DEC64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metodes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237204-A236-CF86-0965-6B04DAC1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8F3-372A-410F-9393-96CA8DD95BD1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161A46-CDE4-8AE2-2EE6-A9E802CD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CB9BD-2550-7C67-3722-CD3E13CB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9BA04-8B5C-C5E3-E592-33A5F3BC199C}"/>
              </a:ext>
            </a:extLst>
          </p:cNvPr>
          <p:cNvSpPr txBox="1"/>
          <p:nvPr/>
        </p:nvSpPr>
        <p:spPr>
          <a:xfrm>
            <a:off x="3915508" y="1008184"/>
            <a:ext cx="665870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solidFill>
                  <a:srgbClr val="222222"/>
                </a:solidFill>
                <a:latin typeface="Consolas"/>
                <a:ea typeface="Roboto"/>
                <a:cs typeface="Roboto"/>
              </a:rPr>
              <a:t>len</a:t>
            </a:r>
            <a:r>
              <a:rPr lang="en-US" sz="2500" dirty="0">
                <a:solidFill>
                  <a:srgbClr val="222222"/>
                </a:solidFill>
                <a:latin typeface="Consolas"/>
                <a:ea typeface="Roboto"/>
                <a:cs typeface="Roboto"/>
              </a:rPr>
              <a:t>() 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- </a:t>
            </a:r>
            <a:r>
              <a:rPr lang="en-US" sz="2500" err="1">
                <a:solidFill>
                  <a:srgbClr val="222222"/>
                </a:solidFill>
                <a:latin typeface="Arial"/>
                <a:ea typeface="Roboto"/>
                <a:cs typeface="Roboto"/>
              </a:rPr>
              <a:t>atgriež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 </a:t>
            </a:r>
            <a:r>
              <a:rPr lang="en-US" sz="2500" err="1">
                <a:solidFill>
                  <a:srgbClr val="222222"/>
                </a:solidFill>
                <a:latin typeface="Arial"/>
                <a:ea typeface="Roboto"/>
                <a:cs typeface="Roboto"/>
              </a:rPr>
              <a:t>elementu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 </a:t>
            </a:r>
            <a:r>
              <a:rPr lang="en-US" sz="2500" err="1">
                <a:solidFill>
                  <a:srgbClr val="222222"/>
                </a:solidFill>
                <a:latin typeface="Arial"/>
                <a:ea typeface="Roboto"/>
                <a:cs typeface="Roboto"/>
              </a:rPr>
              <a:t>skaitu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 </a:t>
            </a:r>
            <a:r>
              <a:rPr lang="en-US" sz="2500" err="1">
                <a:solidFill>
                  <a:srgbClr val="222222"/>
                </a:solidFill>
                <a:latin typeface="Arial"/>
                <a:ea typeface="Roboto"/>
                <a:cs typeface="Roboto"/>
              </a:rPr>
              <a:t>objektā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80E01-8BC5-C751-E636-9504A1806BBE}"/>
              </a:ext>
            </a:extLst>
          </p:cNvPr>
          <p:cNvSpPr txBox="1"/>
          <p:nvPr/>
        </p:nvSpPr>
        <p:spPr>
          <a:xfrm>
            <a:off x="698382" y="1797281"/>
            <a:ext cx="754425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err="1">
                <a:latin typeface="Arial"/>
                <a:cs typeface="Arial"/>
              </a:rPr>
              <a:t>str</a:t>
            </a:r>
            <a:endParaRPr lang="ru-RU" sz="3200" b="1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upper</a:t>
            </a:r>
            <a:r>
              <a:rPr lang="ru-RU" sz="2000" dirty="0">
                <a:latin typeface="Arial"/>
                <a:cs typeface="Arial"/>
              </a:rPr>
              <a:t>() - </a:t>
            </a:r>
            <a:r>
              <a:rPr lang="ru-RU" sz="2000" dirty="0" err="1">
                <a:latin typeface="Arial"/>
                <a:cs typeface="Arial"/>
              </a:rPr>
              <a:t>atgriež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rindas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kopiju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augšējā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reģistrā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lower</a:t>
            </a:r>
            <a:r>
              <a:rPr lang="ru-RU" sz="2000" dirty="0">
                <a:latin typeface="Arial"/>
                <a:cs typeface="Arial"/>
              </a:rPr>
              <a:t>() -  </a:t>
            </a:r>
            <a:r>
              <a:rPr lang="ru-RU" sz="2000" dirty="0" err="1">
                <a:latin typeface="Arial"/>
                <a:cs typeface="Arial"/>
              </a:rPr>
              <a:t>atgriež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virknes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kopiju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apakšējā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reģistrā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capitalize</a:t>
            </a:r>
            <a:r>
              <a:rPr lang="ru-RU" sz="2000" dirty="0">
                <a:latin typeface="Arial"/>
                <a:cs typeface="Arial"/>
              </a:rPr>
              <a:t>() - </a:t>
            </a:r>
            <a:r>
              <a:rPr lang="ru-RU" sz="2000" dirty="0" err="1">
                <a:latin typeface="Arial"/>
                <a:cs typeface="Arial"/>
              </a:rPr>
              <a:t>atgriež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rindas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ar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lielo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pirmo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burtu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kopiju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title</a:t>
            </a:r>
            <a:r>
              <a:rPr lang="ru-RU" sz="2000" dirty="0">
                <a:latin typeface="Arial"/>
                <a:cs typeface="Arial"/>
              </a:rPr>
              <a:t>() - </a:t>
            </a:r>
            <a:r>
              <a:rPr lang="ru-RU" sz="2000" dirty="0" err="1">
                <a:latin typeface="Arial"/>
                <a:cs typeface="Arial"/>
              </a:rPr>
              <a:t>atgriež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rindas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kopiju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ar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katra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vārda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lielo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pirmo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burtu</a:t>
            </a:r>
            <a:r>
              <a:rPr lang="ru-RU"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005D0-6FB2-3A00-4D82-1F98A25B90EC}"/>
              </a:ext>
            </a:extLst>
          </p:cNvPr>
          <p:cNvSpPr txBox="1"/>
          <p:nvPr/>
        </p:nvSpPr>
        <p:spPr>
          <a:xfrm>
            <a:off x="720153" y="3898224"/>
            <a:ext cx="1230130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dirty="0" err="1">
                <a:latin typeface="Arial"/>
                <a:cs typeface="Arial"/>
              </a:rPr>
              <a:t>list</a:t>
            </a:r>
            <a:endParaRPr lang="ru-RU" sz="3200" b="1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append</a:t>
            </a:r>
            <a:r>
              <a:rPr lang="ru-RU" sz="2000" dirty="0">
                <a:latin typeface="Arial"/>
                <a:cs typeface="Arial"/>
              </a:rPr>
              <a:t>(</a:t>
            </a:r>
            <a:r>
              <a:rPr lang="ru-RU" sz="2000" dirty="0" err="1">
                <a:latin typeface="Arial"/>
                <a:cs typeface="Arial"/>
              </a:rPr>
              <a:t>elem</a:t>
            </a:r>
            <a:r>
              <a:rPr lang="ru-RU" sz="2000" dirty="0">
                <a:latin typeface="Arial"/>
                <a:cs typeface="Arial"/>
              </a:rPr>
              <a:t>) - </a:t>
            </a:r>
            <a:r>
              <a:rPr lang="ru-RU" sz="2000" dirty="0" err="1">
                <a:latin typeface="Arial"/>
                <a:cs typeface="Arial"/>
              </a:rPr>
              <a:t>pievieno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elementu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saraksta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beigām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insert</a:t>
            </a:r>
            <a:r>
              <a:rPr lang="ru-RU" sz="2000" dirty="0">
                <a:latin typeface="Arial"/>
                <a:cs typeface="Arial"/>
              </a:rPr>
              <a:t>(i, </a:t>
            </a:r>
            <a:r>
              <a:rPr lang="ru-RU" sz="2000" dirty="0" err="1">
                <a:latin typeface="Arial"/>
                <a:cs typeface="Arial"/>
              </a:rPr>
              <a:t>elem</a:t>
            </a:r>
            <a:r>
              <a:rPr lang="ru-RU" sz="2000" dirty="0">
                <a:latin typeface="Arial"/>
                <a:cs typeface="Arial"/>
              </a:rPr>
              <a:t>) - </a:t>
            </a:r>
            <a:r>
              <a:rPr lang="ru-RU" sz="2000" dirty="0" err="1">
                <a:latin typeface="Arial"/>
                <a:cs typeface="Arial"/>
              </a:rPr>
              <a:t>ievieto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vienumu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norādītajā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pozīcijā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pop</a:t>
            </a:r>
            <a:r>
              <a:rPr lang="ru-RU" sz="2000" dirty="0">
                <a:latin typeface="Arial"/>
                <a:cs typeface="Arial"/>
              </a:rPr>
              <a:t> ([i]) - </a:t>
            </a:r>
            <a:r>
              <a:rPr lang="ru-RU" sz="2000" dirty="0" err="1">
                <a:latin typeface="Arial"/>
                <a:cs typeface="Arial"/>
              </a:rPr>
              <a:t>noņem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un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atgriež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indeksu</a:t>
            </a:r>
            <a:r>
              <a:rPr lang="ru-RU" sz="2000" dirty="0">
                <a:latin typeface="Arial"/>
                <a:cs typeface="Arial"/>
              </a:rPr>
              <a:t>. </a:t>
            </a:r>
            <a:r>
              <a:rPr lang="ru-RU" sz="2000" dirty="0" err="1">
                <a:latin typeface="Arial"/>
                <a:cs typeface="Arial"/>
              </a:rPr>
              <a:t>Ja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indekss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nav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norādīts</a:t>
            </a:r>
            <a:r>
              <a:rPr lang="ru-RU" sz="2000" dirty="0">
                <a:latin typeface="Arial"/>
                <a:cs typeface="Arial"/>
              </a:rPr>
              <a:t>, </a:t>
            </a:r>
            <a:r>
              <a:rPr lang="ru-RU" sz="2000" dirty="0" err="1">
                <a:latin typeface="Arial"/>
                <a:cs typeface="Arial"/>
              </a:rPr>
              <a:t>tiek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paņemts</a:t>
            </a:r>
            <a:r>
              <a:rPr lang="ru-RU" sz="2000" dirty="0">
                <a:latin typeface="Arial"/>
                <a:cs typeface="Arial"/>
              </a:rPr>
              <a:t> </a:t>
            </a:r>
            <a:r>
              <a:rPr lang="ru-RU" sz="2000" dirty="0" err="1">
                <a:latin typeface="Arial"/>
                <a:cs typeface="Arial"/>
              </a:rPr>
              <a:t>pēdējais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elements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clear</a:t>
            </a:r>
            <a:r>
              <a:rPr lang="ru-RU" sz="2000" dirty="0">
                <a:latin typeface="Arial"/>
                <a:cs typeface="Arial"/>
              </a:rPr>
              <a:t>() - </a:t>
            </a:r>
            <a:r>
              <a:rPr lang="ru-RU" sz="2000" dirty="0" err="1">
                <a:latin typeface="Arial"/>
                <a:cs typeface="Arial"/>
              </a:rPr>
              <a:t>no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saraksta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dzēš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visus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vienumus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26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3396F-EC06-6754-0A76-3C5DEC64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metodes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237204-A236-CF86-0965-6B04DAC1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28F3-372A-410F-9393-96CA8DD95BD1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161A46-CDE4-8AE2-2EE6-A9E802CD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CB9BD-2550-7C67-3722-CD3E13CB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9BA04-8B5C-C5E3-E592-33A5F3BC199C}"/>
              </a:ext>
            </a:extLst>
          </p:cNvPr>
          <p:cNvSpPr txBox="1"/>
          <p:nvPr/>
        </p:nvSpPr>
        <p:spPr>
          <a:xfrm>
            <a:off x="3915508" y="1008184"/>
            <a:ext cx="665870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solidFill>
                  <a:srgbClr val="222222"/>
                </a:solidFill>
                <a:latin typeface="Consolas"/>
                <a:ea typeface="Roboto"/>
                <a:cs typeface="Roboto"/>
              </a:rPr>
              <a:t>len</a:t>
            </a:r>
            <a:r>
              <a:rPr lang="en-US" sz="2500" dirty="0">
                <a:solidFill>
                  <a:srgbClr val="222222"/>
                </a:solidFill>
                <a:latin typeface="Consolas"/>
                <a:ea typeface="Roboto"/>
                <a:cs typeface="Roboto"/>
              </a:rPr>
              <a:t>() 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- </a:t>
            </a:r>
            <a:r>
              <a:rPr lang="en-US" sz="2500" err="1">
                <a:solidFill>
                  <a:srgbClr val="222222"/>
                </a:solidFill>
                <a:latin typeface="Arial"/>
                <a:ea typeface="Roboto"/>
                <a:cs typeface="Roboto"/>
              </a:rPr>
              <a:t>atgriež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 </a:t>
            </a:r>
            <a:r>
              <a:rPr lang="en-US" sz="2500" err="1">
                <a:solidFill>
                  <a:srgbClr val="222222"/>
                </a:solidFill>
                <a:latin typeface="Arial"/>
                <a:ea typeface="Roboto"/>
                <a:cs typeface="Roboto"/>
              </a:rPr>
              <a:t>elementu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 </a:t>
            </a:r>
            <a:r>
              <a:rPr lang="en-US" sz="2500" err="1">
                <a:solidFill>
                  <a:srgbClr val="222222"/>
                </a:solidFill>
                <a:latin typeface="Arial"/>
                <a:ea typeface="Roboto"/>
                <a:cs typeface="Roboto"/>
              </a:rPr>
              <a:t>skaitu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 </a:t>
            </a:r>
            <a:r>
              <a:rPr lang="en-US" sz="2500" err="1">
                <a:solidFill>
                  <a:srgbClr val="222222"/>
                </a:solidFill>
                <a:latin typeface="Arial"/>
                <a:ea typeface="Roboto"/>
                <a:cs typeface="Roboto"/>
              </a:rPr>
              <a:t>objektā</a:t>
            </a:r>
            <a:r>
              <a:rPr lang="en-US" sz="2500" dirty="0">
                <a:solidFill>
                  <a:srgbClr val="222222"/>
                </a:solidFill>
                <a:latin typeface="Arial"/>
                <a:ea typeface="Roboto"/>
                <a:cs typeface="Roboto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80E01-8BC5-C751-E636-9504A1806BBE}"/>
              </a:ext>
            </a:extLst>
          </p:cNvPr>
          <p:cNvSpPr txBox="1"/>
          <p:nvPr/>
        </p:nvSpPr>
        <p:spPr>
          <a:xfrm>
            <a:off x="709267" y="1731967"/>
            <a:ext cx="973228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dirty="0" err="1">
                <a:latin typeface="Arial"/>
                <a:cs typeface="Arial"/>
              </a:rPr>
              <a:t>dict</a:t>
            </a:r>
            <a:endParaRPr lang="ru-RU" sz="3200" b="1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keys</a:t>
            </a:r>
            <a:r>
              <a:rPr lang="ru-RU" sz="2000" dirty="0">
                <a:latin typeface="Arial"/>
                <a:cs typeface="Arial"/>
              </a:rPr>
              <a:t>() - </a:t>
            </a:r>
            <a:r>
              <a:rPr lang="ru-RU" sz="2000" dirty="0" err="1">
                <a:latin typeface="Arial"/>
                <a:cs typeface="Arial"/>
              </a:rPr>
              <a:t>atgriež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visu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vārdnīcas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atslēgu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attēlojumu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values</a:t>
            </a:r>
            <a:r>
              <a:rPr lang="ru-RU" sz="2000" dirty="0">
                <a:latin typeface="Arial"/>
                <a:cs typeface="Arial"/>
              </a:rPr>
              <a:t>() - </a:t>
            </a:r>
            <a:r>
              <a:rPr lang="ru-RU" sz="2000" dirty="0" err="1">
                <a:latin typeface="Arial"/>
                <a:cs typeface="Arial"/>
              </a:rPr>
              <a:t>atgriež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visu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vārdnīcas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vērtību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attēlojumu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items</a:t>
            </a:r>
            <a:r>
              <a:rPr lang="ru-RU" sz="2000" dirty="0">
                <a:latin typeface="Arial"/>
                <a:cs typeface="Arial"/>
              </a:rPr>
              <a:t>() - </a:t>
            </a:r>
            <a:r>
              <a:rPr lang="ru-RU" sz="2000" dirty="0" err="1">
                <a:latin typeface="Arial"/>
                <a:cs typeface="Arial"/>
              </a:rPr>
              <a:t>tiek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atgriezts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visu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vārdnīcas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pāru</a:t>
            </a:r>
            <a:r>
              <a:rPr lang="ru-RU" sz="2000" dirty="0">
                <a:latin typeface="Arial"/>
                <a:cs typeface="Arial"/>
              </a:rPr>
              <a:t> (</a:t>
            </a:r>
            <a:r>
              <a:rPr lang="ru-RU" sz="2000" dirty="0" err="1">
                <a:latin typeface="Arial"/>
                <a:cs typeface="Arial"/>
              </a:rPr>
              <a:t>atslēga</a:t>
            </a:r>
            <a:r>
              <a:rPr lang="ru-RU" sz="2000" dirty="0">
                <a:latin typeface="Arial"/>
                <a:cs typeface="Arial"/>
              </a:rPr>
              <a:t>, </a:t>
            </a:r>
            <a:r>
              <a:rPr lang="ru-RU" sz="2000" dirty="0" err="1">
                <a:latin typeface="Arial"/>
                <a:cs typeface="Arial"/>
              </a:rPr>
              <a:t>vērtība</a:t>
            </a:r>
            <a:r>
              <a:rPr lang="ru-RU" sz="2000" dirty="0">
                <a:latin typeface="Arial"/>
                <a:cs typeface="Arial"/>
              </a:rPr>
              <a:t>) </a:t>
            </a:r>
            <a:r>
              <a:rPr lang="ru-RU" sz="2000" dirty="0" err="1">
                <a:latin typeface="Arial"/>
                <a:cs typeface="Arial"/>
              </a:rPr>
              <a:t>attēlojums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005D0-6FB2-3A00-4D82-1F98A25B90EC}"/>
              </a:ext>
            </a:extLst>
          </p:cNvPr>
          <p:cNvSpPr txBox="1"/>
          <p:nvPr/>
        </p:nvSpPr>
        <p:spPr>
          <a:xfrm>
            <a:off x="720153" y="3321281"/>
            <a:ext cx="1229042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set</a:t>
            </a:r>
            <a:endParaRPr lang="ru-RU" sz="3200" b="1" err="1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add</a:t>
            </a:r>
            <a:r>
              <a:rPr lang="ru-RU" sz="2000" dirty="0">
                <a:latin typeface="Arial"/>
                <a:cs typeface="Arial"/>
              </a:rPr>
              <a:t>(</a:t>
            </a:r>
            <a:r>
              <a:rPr lang="ru-RU" sz="2000" dirty="0" err="1">
                <a:latin typeface="Arial"/>
                <a:cs typeface="Arial"/>
              </a:rPr>
              <a:t>elem</a:t>
            </a:r>
            <a:r>
              <a:rPr lang="ru-RU" sz="2000" dirty="0">
                <a:latin typeface="Arial"/>
                <a:cs typeface="Arial"/>
              </a:rPr>
              <a:t>) - </a:t>
            </a:r>
            <a:r>
              <a:rPr lang="ru-RU" sz="2000" dirty="0" err="1">
                <a:latin typeface="Arial"/>
                <a:cs typeface="Arial"/>
              </a:rPr>
              <a:t>pievieno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elementu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remove</a:t>
            </a:r>
            <a:r>
              <a:rPr lang="ru-RU" sz="2000" dirty="0">
                <a:latin typeface="Arial"/>
                <a:cs typeface="Arial"/>
              </a:rPr>
              <a:t>(</a:t>
            </a:r>
            <a:r>
              <a:rPr lang="ru-RU" sz="2000" dirty="0" err="1">
                <a:latin typeface="Arial"/>
                <a:cs typeface="Arial"/>
              </a:rPr>
              <a:t>elem</a:t>
            </a:r>
            <a:r>
              <a:rPr lang="ru-RU" sz="2000" dirty="0">
                <a:latin typeface="Arial"/>
                <a:cs typeface="Arial"/>
              </a:rPr>
              <a:t>) - </a:t>
            </a:r>
            <a:r>
              <a:rPr lang="ru-RU" sz="2000" dirty="0" err="1">
                <a:latin typeface="Arial"/>
                <a:cs typeface="Arial"/>
              </a:rPr>
              <a:t>noņem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elementu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33F98-361B-F13B-D7C1-F084BFCF92FA}"/>
              </a:ext>
            </a:extLst>
          </p:cNvPr>
          <p:cNvSpPr txBox="1"/>
          <p:nvPr/>
        </p:nvSpPr>
        <p:spPr>
          <a:xfrm>
            <a:off x="698381" y="4714652"/>
            <a:ext cx="1229042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dirty="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turple</a:t>
            </a:r>
            <a:endParaRPr lang="ru-RU" sz="3200" b="1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count</a:t>
            </a:r>
            <a:r>
              <a:rPr lang="ru-RU" sz="2000" dirty="0">
                <a:latin typeface="Arial"/>
                <a:cs typeface="Arial"/>
              </a:rPr>
              <a:t>(</a:t>
            </a:r>
            <a:r>
              <a:rPr lang="ru-RU" sz="2000" dirty="0" err="1">
                <a:latin typeface="Arial"/>
                <a:cs typeface="Arial"/>
              </a:rPr>
              <a:t>value</a:t>
            </a:r>
            <a:r>
              <a:rPr lang="ru-RU" sz="2000" dirty="0">
                <a:latin typeface="Arial"/>
                <a:cs typeface="Arial"/>
              </a:rPr>
              <a:t>) - </a:t>
            </a:r>
            <a:r>
              <a:rPr lang="ru-RU" sz="2000" dirty="0" err="1">
                <a:latin typeface="Arial"/>
                <a:cs typeface="Arial"/>
              </a:rPr>
              <a:t>tiek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atgriezts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vērtības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gadījumu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skaits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kortežā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 err="1">
                <a:latin typeface="Arial"/>
                <a:cs typeface="Arial"/>
              </a:rPr>
              <a:t>index</a:t>
            </a:r>
            <a:r>
              <a:rPr lang="ru-RU" sz="2000" dirty="0">
                <a:latin typeface="Arial"/>
                <a:cs typeface="Arial"/>
              </a:rPr>
              <a:t>(</a:t>
            </a:r>
            <a:r>
              <a:rPr lang="ru-RU" sz="2000" dirty="0" err="1">
                <a:latin typeface="Arial"/>
                <a:cs typeface="Arial"/>
              </a:rPr>
              <a:t>value</a:t>
            </a:r>
            <a:r>
              <a:rPr lang="ru-RU" sz="2000" dirty="0">
                <a:latin typeface="Arial"/>
                <a:cs typeface="Arial"/>
              </a:rPr>
              <a:t>, [</a:t>
            </a:r>
            <a:r>
              <a:rPr lang="ru-RU" sz="2000" dirty="0" err="1">
                <a:latin typeface="Arial"/>
                <a:cs typeface="Arial"/>
              </a:rPr>
              <a:t>start</a:t>
            </a:r>
            <a:r>
              <a:rPr lang="ru-RU" sz="2000" dirty="0">
                <a:latin typeface="Arial"/>
                <a:cs typeface="Arial"/>
              </a:rPr>
              <a:t>, [</a:t>
            </a:r>
            <a:r>
              <a:rPr lang="ru-RU" sz="2000" dirty="0" err="1">
                <a:latin typeface="Arial"/>
                <a:cs typeface="Arial"/>
              </a:rPr>
              <a:t>stop</a:t>
            </a:r>
            <a:r>
              <a:rPr lang="ru-RU" sz="2000" dirty="0">
                <a:latin typeface="Arial"/>
                <a:cs typeface="Arial"/>
              </a:rPr>
              <a:t>]]): </a:t>
            </a:r>
            <a:r>
              <a:rPr lang="ru-RU" sz="2000" dirty="0" err="1">
                <a:latin typeface="Arial"/>
                <a:cs typeface="Arial"/>
              </a:rPr>
              <a:t>tiek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atgriezts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pirmais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vērtības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indekss</a:t>
            </a:r>
            <a:r>
              <a:rPr lang="ru-RU" sz="2000" dirty="0">
                <a:latin typeface="Arial"/>
                <a:cs typeface="Arial"/>
              </a:rPr>
              <a:t> </a:t>
            </a:r>
            <a:r>
              <a:rPr lang="ru-RU" sz="2000" dirty="0" err="1">
                <a:latin typeface="Arial"/>
                <a:cs typeface="Arial"/>
              </a:rPr>
              <a:t>kortežā</a:t>
            </a:r>
            <a:r>
              <a:rPr lang="ru-RU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C392D-7455-157A-CE5F-1355048F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26" y="984865"/>
            <a:ext cx="4271399" cy="1223452"/>
          </a:xfrm>
        </p:spPr>
        <p:txBody>
          <a:bodyPr>
            <a:normAutofit fontScale="90000"/>
          </a:bodyPr>
          <a:lstStyle/>
          <a:p>
            <a:r>
              <a:rPr lang="ru-RU" sz="4000" dirty="0" err="1">
                <a:latin typeface="Arial"/>
                <a:cs typeface="Arial"/>
              </a:rPr>
              <a:t>Konkrētā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dirty="0" err="1">
                <a:latin typeface="Arial"/>
                <a:cs typeface="Arial"/>
              </a:rPr>
              <a:t>datu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dirty="0" err="1">
                <a:latin typeface="Arial"/>
                <a:cs typeface="Arial"/>
              </a:rPr>
              <a:t>tipa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dirty="0" err="1">
                <a:latin typeface="Arial"/>
                <a:cs typeface="Arial"/>
              </a:rPr>
              <a:t>iestatīšana</a:t>
            </a:r>
            <a:endParaRPr lang="ru-RU" sz="4000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C917F-3E41-6233-301E-C4EEF30B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list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tuple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range</a:t>
            </a:r>
            <a:r>
              <a:rPr lang="ru-RU" sz="2000" dirty="0">
                <a:latin typeface="Consolas"/>
              </a:rPr>
              <a:t>(6)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dict</a:t>
            </a:r>
            <a:r>
              <a:rPr lang="ru-RU" sz="2000" dirty="0">
                <a:latin typeface="Consolas"/>
              </a:rPr>
              <a:t>(</a:t>
            </a:r>
            <a:r>
              <a:rPr lang="ru-RU" sz="2000" err="1">
                <a:latin typeface="Consolas"/>
              </a:rPr>
              <a:t>name</a:t>
            </a:r>
            <a:r>
              <a:rPr lang="ru-RU" sz="2000" dirty="0">
                <a:latin typeface="Consolas"/>
              </a:rPr>
              <a:t>="John", </a:t>
            </a:r>
            <a:r>
              <a:rPr lang="ru-RU" sz="2000" err="1">
                <a:latin typeface="Consolas"/>
              </a:rPr>
              <a:t>age</a:t>
            </a:r>
            <a:r>
              <a:rPr lang="ru-RU" sz="2000" dirty="0">
                <a:latin typeface="Consolas"/>
              </a:rPr>
              <a:t>=36)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set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frozenset</a:t>
            </a:r>
            <a:r>
              <a:rPr lang="ru-RU" sz="2000" dirty="0">
                <a:latin typeface="Consolas"/>
              </a:rPr>
              <a:t>(("</a:t>
            </a:r>
            <a:r>
              <a:rPr lang="ru-RU" sz="2000" err="1">
                <a:latin typeface="Consolas"/>
              </a:rPr>
              <a:t>apple</a:t>
            </a:r>
            <a:r>
              <a:rPr lang="ru-RU" sz="2000" dirty="0">
                <a:latin typeface="Consolas"/>
              </a:rPr>
              <a:t>", "</a:t>
            </a:r>
            <a:r>
              <a:rPr lang="ru-RU" sz="2000" err="1">
                <a:latin typeface="Consolas"/>
              </a:rPr>
              <a:t>banana</a:t>
            </a:r>
            <a:r>
              <a:rPr lang="ru-RU" sz="2000" dirty="0">
                <a:latin typeface="Consolas"/>
              </a:rPr>
              <a:t>"))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bool</a:t>
            </a:r>
            <a:r>
              <a:rPr lang="ru-RU" sz="2000" dirty="0">
                <a:latin typeface="Consolas"/>
              </a:rPr>
              <a:t>(5)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bytes</a:t>
            </a:r>
            <a:r>
              <a:rPr lang="ru-RU" sz="2000" dirty="0">
                <a:latin typeface="Consolas"/>
              </a:rPr>
              <a:t>(5)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bytearray</a:t>
            </a:r>
            <a:r>
              <a:rPr lang="ru-RU" sz="2000" dirty="0">
                <a:latin typeface="Consolas"/>
              </a:rPr>
              <a:t>(5)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 </a:t>
            </a:r>
            <a:r>
              <a:rPr lang="ru-RU" sz="2000" err="1">
                <a:latin typeface="Consolas"/>
              </a:rPr>
              <a:t>memoryview</a:t>
            </a:r>
            <a:r>
              <a:rPr lang="ru-RU" sz="2000" dirty="0">
                <a:latin typeface="Consolas"/>
              </a:rPr>
              <a:t>(</a:t>
            </a:r>
            <a:r>
              <a:rPr lang="ru-RU" sz="2000" err="1">
                <a:latin typeface="Consolas"/>
              </a:rPr>
              <a:t>bytes</a:t>
            </a:r>
            <a:r>
              <a:rPr lang="ru-RU" sz="2000" dirty="0">
                <a:latin typeface="Consolas"/>
              </a:rPr>
              <a:t>(5))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865C9A-FF54-C768-9450-3A267A26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958" y="2315497"/>
            <a:ext cx="425869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latin typeface="Arial"/>
                <a:ea typeface="+mn-lt"/>
                <a:cs typeface="+mn-lt"/>
              </a:rPr>
              <a:t>Ja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vēlaties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norādīt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tipu</a:t>
            </a:r>
            <a:r>
              <a:rPr lang="ru-RU" sz="2800" dirty="0">
                <a:latin typeface="Arial"/>
                <a:ea typeface="+mn-lt"/>
                <a:cs typeface="+mn-lt"/>
              </a:rPr>
              <a:t>, </a:t>
            </a:r>
            <a:r>
              <a:rPr lang="ru-RU" sz="2800" dirty="0" err="1">
                <a:latin typeface="Arial"/>
                <a:ea typeface="+mn-lt"/>
                <a:cs typeface="+mn-lt"/>
              </a:rPr>
              <a:t>varat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izmantot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šādas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konstruktora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funkcijas</a:t>
            </a:r>
            <a:r>
              <a:rPr lang="ru-RU" sz="2800" dirty="0">
                <a:latin typeface="Arial"/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str</a:t>
            </a:r>
            <a:r>
              <a:rPr lang="ru-RU" sz="2000" dirty="0">
                <a:latin typeface="Consolas"/>
              </a:rPr>
              <a:t>("Hello World")</a:t>
            </a:r>
            <a:endParaRPr lang="en-US" sz="20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int</a:t>
            </a:r>
            <a:r>
              <a:rPr lang="ru-RU" sz="2000" dirty="0">
                <a:latin typeface="Consolas"/>
              </a:rPr>
              <a:t>(20)</a:t>
            </a:r>
            <a:endParaRPr lang="en-US" sz="20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float</a:t>
            </a:r>
            <a:r>
              <a:rPr lang="ru-RU" sz="2000" dirty="0">
                <a:latin typeface="Consolas"/>
              </a:rPr>
              <a:t>(20.5)</a:t>
            </a:r>
            <a:endParaRPr lang="en-US" sz="20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onsolas"/>
              </a:rPr>
              <a:t>x = </a:t>
            </a:r>
            <a:r>
              <a:rPr lang="ru-RU" sz="2000" dirty="0" err="1">
                <a:latin typeface="Consolas"/>
              </a:rPr>
              <a:t>complex</a:t>
            </a:r>
            <a:r>
              <a:rPr lang="ru-RU" sz="2000" dirty="0">
                <a:latin typeface="Consolas"/>
              </a:rPr>
              <a:t>(1j)</a:t>
            </a:r>
            <a:endParaRPr lang="ru-RU" sz="2000" dirty="0"/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84749-DBED-1DD2-3133-8E185A0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F2D-72A7-4844-9A4D-270D54BBD66C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4DA33B-AC49-A90A-FC02-B5C5CB49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BA7DA7-523D-9E79-6004-7651668F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7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E5595-1741-A8AC-F24B-00310262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6" y="1099165"/>
            <a:ext cx="3903099" cy="1223452"/>
          </a:xfrm>
        </p:spPr>
        <p:txBody>
          <a:bodyPr>
            <a:normAutofit fontScale="90000"/>
          </a:bodyPr>
          <a:lstStyle/>
          <a:p>
            <a:r>
              <a:rPr lang="ru-RU" sz="4000" err="1">
                <a:latin typeface="Arial"/>
                <a:cs typeface="Arial"/>
              </a:rPr>
              <a:t>Datu</a:t>
            </a:r>
            <a:r>
              <a:rPr lang="ru-RU" sz="4000" dirty="0">
                <a:latin typeface="Arial"/>
                <a:cs typeface="Arial"/>
              </a:rPr>
              <a:t> </a:t>
            </a:r>
            <a:r>
              <a:rPr lang="ru-RU" sz="4000" err="1">
                <a:latin typeface="Arial"/>
                <a:cs typeface="Arial"/>
              </a:rPr>
              <a:t>tipa</a:t>
            </a:r>
            <a:br>
              <a:rPr lang="ru-RU" sz="4000" dirty="0">
                <a:latin typeface="Arial"/>
                <a:cs typeface="Arial"/>
              </a:rPr>
            </a:br>
            <a:r>
              <a:rPr lang="ru-RU" sz="4000" err="1">
                <a:latin typeface="Arial"/>
                <a:cs typeface="Arial"/>
              </a:rPr>
              <a:t>iegūšana</a:t>
            </a:r>
            <a:endParaRPr lang="ru-RU" sz="4000">
              <a:latin typeface="Arial"/>
              <a:cs typeface="Arial"/>
            </a:endParaRPr>
          </a:p>
          <a:p>
            <a:endParaRPr lang="ru-RU" sz="1100" dirty="0">
              <a:solidFill>
                <a:srgbClr val="22222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B1215-C01E-4651-3DAF-29E1A20B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88" y="2943225"/>
            <a:ext cx="6019800" cy="720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err="1">
                <a:latin typeface="Consolas"/>
                <a:ea typeface="+mn-lt"/>
                <a:cs typeface="+mn-lt"/>
              </a:rPr>
              <a:t>Konsolē</a:t>
            </a:r>
            <a:r>
              <a:rPr lang="ru-RU" sz="2400" dirty="0">
                <a:latin typeface="Consolas"/>
                <a:ea typeface="+mn-lt"/>
                <a:cs typeface="+mn-lt"/>
              </a:rPr>
              <a:t>: True</a:t>
            </a:r>
          </a:p>
          <a:p>
            <a:pPr marL="0" indent="0">
              <a:buNone/>
            </a:pPr>
            <a:endParaRPr lang="ru-RU" sz="2800" dirty="0">
              <a:latin typeface="Consola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453D14-32DE-3603-FBFB-3EEB9128B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158" y="2328197"/>
            <a:ext cx="409359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latin typeface="Arial"/>
                <a:ea typeface="+mn-lt"/>
                <a:cs typeface="+mn-lt"/>
              </a:rPr>
              <a:t>Jebkura</a:t>
            </a:r>
            <a:r>
              <a:rPr lang="ru-RU" sz="2800" dirty="0">
                <a:latin typeface="Arial"/>
                <a:ea typeface="+mn-lt"/>
                <a:cs typeface="+mn-lt"/>
              </a:rPr>
              <a:t> </a:t>
            </a:r>
            <a:r>
              <a:rPr lang="ru-RU" sz="2800" dirty="0" err="1">
                <a:latin typeface="Arial"/>
                <a:ea typeface="+mn-lt"/>
                <a:cs typeface="+mn-lt"/>
              </a:rPr>
              <a:t>mainīga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tipu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var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iegūt</a:t>
            </a:r>
            <a:r>
              <a:rPr lang="ru-RU" sz="2800" dirty="0">
                <a:latin typeface="Arial"/>
                <a:ea typeface="+mn-lt"/>
                <a:cs typeface="+mn-lt"/>
              </a:rPr>
              <a:t>, </a:t>
            </a:r>
            <a:r>
              <a:rPr lang="ru-RU" sz="2800" dirty="0" err="1">
                <a:latin typeface="Arial"/>
                <a:ea typeface="+mn-lt"/>
                <a:cs typeface="+mn-lt"/>
              </a:rPr>
              <a:t>izmantojot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dirty="0" err="1">
                <a:latin typeface="Arial"/>
                <a:ea typeface="+mn-lt"/>
                <a:cs typeface="+mn-lt"/>
              </a:rPr>
              <a:t>funkcijas</a:t>
            </a:r>
            <a:r>
              <a:rPr lang="ru-RU" sz="2800" dirty="0">
                <a:latin typeface="Arial"/>
                <a:ea typeface="+mn-lt"/>
                <a:cs typeface="+mn-lt"/>
              </a:rPr>
              <a:t>:</a:t>
            </a:r>
            <a:endParaRPr lang="ru-RU" dirty="0"/>
          </a:p>
          <a:p>
            <a:pPr marL="457200" indent="-457200">
              <a:buChar char="•"/>
            </a:pPr>
            <a:r>
              <a:rPr lang="ru-RU" sz="2800" err="1">
                <a:latin typeface="Consolas"/>
                <a:ea typeface="+mn-lt"/>
                <a:cs typeface="+mn-lt"/>
              </a:rPr>
              <a:t>type</a:t>
            </a:r>
            <a:r>
              <a:rPr lang="ru-RU" sz="2800" dirty="0">
                <a:latin typeface="Consolas"/>
                <a:ea typeface="+mn-lt"/>
                <a:cs typeface="+mn-lt"/>
              </a:rPr>
              <a:t>()</a:t>
            </a:r>
          </a:p>
          <a:p>
            <a:pPr marL="457200" indent="-457200">
              <a:buChar char="•"/>
            </a:pPr>
            <a:r>
              <a:rPr lang="ru-RU" sz="2800" err="1">
                <a:latin typeface="Consolas"/>
                <a:ea typeface="+mn-lt"/>
                <a:cs typeface="+mn-lt"/>
              </a:rPr>
              <a:t>isinstance</a:t>
            </a:r>
            <a:r>
              <a:rPr lang="ru-RU" sz="2800">
                <a:latin typeface="Consolas"/>
                <a:ea typeface="+mn-lt"/>
                <a:cs typeface="+mn-lt"/>
              </a:rPr>
              <a:t>()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1FE41C-3186-9C9F-34F5-832D9069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D15-BB01-45C2-8121-958312692B83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A690C7-6292-034F-E54E-6D36893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EA217-C4D9-5551-73B2-D31570DB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23</a:t>
            </a:fld>
            <a:endParaRPr lang="en-US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06A7E9A-502B-0EE2-272B-B19467A8E7D8}"/>
              </a:ext>
            </a:extLst>
          </p:cNvPr>
          <p:cNvSpPr txBox="1">
            <a:spLocks/>
          </p:cNvSpPr>
          <p:nvPr/>
        </p:nvSpPr>
        <p:spPr>
          <a:xfrm>
            <a:off x="6976894" y="817153"/>
            <a:ext cx="4278482" cy="769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Piemēri</a:t>
            </a:r>
            <a:r>
              <a:rPr lang="ru-RU" sz="3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pic>
        <p:nvPicPr>
          <p:cNvPr id="10" name="Рисунок 9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777E1DE-E474-FD5E-357E-5DBDA591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1712913"/>
            <a:ext cx="4613275" cy="123507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снимок экрана, текс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3DD58F5-FC8B-0803-3D16-B3973409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3" y="3808413"/>
            <a:ext cx="3419475" cy="1539875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B455BF81-262C-7C73-E869-802BA18DDAE3}"/>
              </a:ext>
            </a:extLst>
          </p:cNvPr>
          <p:cNvSpPr txBox="1">
            <a:spLocks/>
          </p:cNvSpPr>
          <p:nvPr/>
        </p:nvSpPr>
        <p:spPr>
          <a:xfrm>
            <a:off x="6097588" y="5508625"/>
            <a:ext cx="6019800" cy="72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err="1">
                <a:latin typeface="Consolas"/>
                <a:ea typeface="+mn-lt"/>
                <a:cs typeface="+mn-lt"/>
              </a:rPr>
              <a:t>Konsolē</a:t>
            </a:r>
            <a:r>
              <a:rPr lang="ru-RU" sz="2400" dirty="0">
                <a:latin typeface="Consolas"/>
                <a:ea typeface="+mn-lt"/>
                <a:cs typeface="+mn-lt"/>
              </a:rPr>
              <a:t>: &lt;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class</a:t>
            </a:r>
            <a:r>
              <a:rPr lang="ru-RU" sz="2400" dirty="0">
                <a:latin typeface="Consolas"/>
                <a:ea typeface="+mn-lt"/>
                <a:cs typeface="+mn-lt"/>
              </a:rPr>
              <a:t> '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int</a:t>
            </a:r>
            <a:r>
              <a:rPr lang="ru-RU" sz="2400" dirty="0">
                <a:latin typeface="Consolas"/>
                <a:ea typeface="+mn-lt"/>
                <a:cs typeface="+mn-lt"/>
              </a:rPr>
              <a:t>'&gt;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466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5F7E-085A-C43B-D876-BD5DB386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35" y="1061796"/>
            <a:ext cx="10678565" cy="1051730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Arial"/>
                <a:cs typeface="Arial"/>
              </a:rPr>
              <a:t>atpakošana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41D8F-1B0B-0223-3B19-6836EC2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683" y="1950884"/>
            <a:ext cx="7583694" cy="1063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>
                <a:latin typeface="Arial"/>
                <a:ea typeface="+mn-lt"/>
                <a:cs typeface="+mn-lt"/>
              </a:rPr>
              <a:t>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ļauj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izgūt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saraksta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endParaRPr lang="ru-RU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uz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mainīgajiem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46F6CB-B175-BFE9-69CD-11FE55D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28D-6A11-4502-874B-583D3722A0C1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FAF63-ACAE-9B43-A5E6-B605604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7D1CE-81D8-CBCE-2B09-D3FF8D4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24</a:t>
            </a:fld>
            <a:endParaRPr lang="en-US" dirty="0"/>
          </a:p>
        </p:txBody>
      </p:sp>
      <p:pic>
        <p:nvPicPr>
          <p:cNvPr id="11" name="Рисунок 10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09BBBF6-3C30-7551-9103-4DFA9634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3395663"/>
            <a:ext cx="7410450" cy="208597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787F068-A2A2-11FB-A878-DB59A4BC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0" y="2471738"/>
            <a:ext cx="2984500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1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3508B-26DB-AD92-57DF-4C8750BD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5" y="922096"/>
            <a:ext cx="10678975" cy="805676"/>
          </a:xfrm>
        </p:spPr>
        <p:txBody>
          <a:bodyPr/>
          <a:lstStyle/>
          <a:p>
            <a:r>
              <a:rPr lang="ru-RU" dirty="0" err="1"/>
              <a:t>Avoti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FE594-7D90-0141-3870-DBF5A198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25" y="1776933"/>
            <a:ext cx="10678975" cy="415228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96C75-7592-EC1C-B4F4-DD1CB865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6F44-E9DC-4AC5-9DAF-E8C6FF08B3FB}" type="datetime1">
              <a:t>03.06.2024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CDDCD-AE0E-899F-E104-51838A5A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56CFA-7D3A-B0D9-5545-2844446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5C06-7C5D-4E0F-8875-B39A8889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781665"/>
            <a:ext cx="4093599" cy="953065"/>
          </a:xfrm>
        </p:spPr>
        <p:txBody>
          <a:bodyPr>
            <a:normAutofit/>
          </a:bodyPr>
          <a:lstStyle/>
          <a:p>
            <a:r>
              <a:rPr lang="ru-RU" sz="4000" dirty="0" err="1">
                <a:latin typeface="Arial"/>
                <a:cs typeface="Arial"/>
              </a:rPr>
              <a:t>Mainīgie</a:t>
            </a:r>
            <a:r>
              <a:rPr lang="ru-RU" sz="4000" dirty="0">
                <a:latin typeface="Arial"/>
                <a:cs typeface="Arial"/>
              </a:rPr>
              <a:t> 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2F43E-FD11-B37F-E5C4-DB33E8B3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29" y="1257401"/>
            <a:ext cx="6000138" cy="9653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Deklarēšana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un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vērtības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piešķiršanas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800" b="1" err="1">
                <a:solidFill>
                  <a:srgbClr val="0D0D0D"/>
                </a:solidFill>
                <a:latin typeface="Arial"/>
                <a:cs typeface="Arial"/>
              </a:rPr>
              <a:t>piemērs</a:t>
            </a:r>
            <a:r>
              <a:rPr lang="ru-RU" sz="2800" b="1" dirty="0">
                <a:solidFill>
                  <a:srgbClr val="0D0D0D"/>
                </a:solidFill>
                <a:latin typeface="Arial"/>
                <a:cs typeface="Arial"/>
              </a:rPr>
              <a:t>:</a:t>
            </a:r>
            <a:endParaRPr lang="ru-RU" sz="2800" dirty="0" err="1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D3DDC-4CEC-69EB-B573-9925CD06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548" y="2008239"/>
            <a:ext cx="4081309" cy="3848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err="1">
                <a:latin typeface="Arial"/>
                <a:ea typeface="+mn-lt"/>
                <a:cs typeface="+mn-lt"/>
              </a:rPr>
              <a:t>Mainīgie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ir</a:t>
            </a:r>
            <a:r>
              <a:rPr lang="ru-RU" sz="2800" dirty="0">
                <a:latin typeface="Arial"/>
                <a:ea typeface="+mn-lt"/>
                <a:cs typeface="+mn-lt"/>
              </a:rPr>
              <a:t> “</a:t>
            </a:r>
            <a:r>
              <a:rPr lang="ru-RU" sz="2800" err="1">
                <a:latin typeface="Arial"/>
                <a:ea typeface="+mn-lt"/>
                <a:cs typeface="+mn-lt"/>
              </a:rPr>
              <a:t>kastes</a:t>
            </a:r>
            <a:r>
              <a:rPr lang="ru-RU" sz="2800" dirty="0">
                <a:latin typeface="Arial"/>
                <a:ea typeface="+mn-lt"/>
                <a:cs typeface="+mn-lt"/>
              </a:rPr>
              <a:t>”, </a:t>
            </a:r>
            <a:r>
              <a:rPr lang="ru-RU" sz="2800" err="1">
                <a:latin typeface="Arial"/>
                <a:ea typeface="+mn-lt"/>
                <a:cs typeface="+mn-lt"/>
              </a:rPr>
              <a:t>kurās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glabāti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dati</a:t>
            </a:r>
            <a:r>
              <a:rPr lang="ru-RU" sz="2800" dirty="0">
                <a:latin typeface="Arial"/>
                <a:ea typeface="+mn-lt"/>
                <a:cs typeface="+mn-lt"/>
              </a:rPr>
              <a:t>. Python </a:t>
            </a:r>
            <a:r>
              <a:rPr lang="ru-RU" sz="2800" err="1">
                <a:latin typeface="Arial"/>
                <a:ea typeface="+mn-lt"/>
                <a:cs typeface="+mn-lt"/>
              </a:rPr>
              <a:t>mainīgie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izveidoti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brīdī</a:t>
            </a:r>
            <a:r>
              <a:rPr lang="ru-RU" sz="2800" dirty="0">
                <a:latin typeface="Arial"/>
                <a:ea typeface="+mn-lt"/>
                <a:cs typeface="+mn-lt"/>
              </a:rPr>
              <a:t>, </a:t>
            </a:r>
            <a:r>
              <a:rPr lang="ru-RU" sz="2800" err="1">
                <a:latin typeface="Arial"/>
                <a:ea typeface="+mn-lt"/>
                <a:cs typeface="+mn-lt"/>
              </a:rPr>
              <a:t>kad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tiem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piešķirta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vērtība</a:t>
            </a:r>
            <a:r>
              <a:rPr lang="ru-RU" sz="2800" dirty="0">
                <a:latin typeface="Arial"/>
                <a:ea typeface="+mn-lt"/>
                <a:cs typeface="+mn-lt"/>
              </a:rPr>
              <a:t>.</a:t>
            </a:r>
            <a:endParaRPr lang="ru-RU" sz="28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6F140-97D5-0C87-343B-EE9D1CF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AB6-48D6-44D2-89A0-591E9B5BD737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866EE-F2DD-32E8-B64E-4275CC6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064F7-FEB5-5060-B88E-85037D09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  <p:pic>
        <p:nvPicPr>
          <p:cNvPr id="8" name="Рисунок 7" descr="Изображение выглядит как Шрифт, снимок экрана,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2B33544E-0C20-5A2B-FE4F-959120B1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58" y="2521616"/>
            <a:ext cx="6062508" cy="1818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A049A5-3AEC-7CF8-5590-CA9033BC2D1C}"/>
              </a:ext>
            </a:extLst>
          </p:cNvPr>
          <p:cNvSpPr txBox="1"/>
          <p:nvPr/>
        </p:nvSpPr>
        <p:spPr>
          <a:xfrm>
            <a:off x="5194300" y="4724400"/>
            <a:ext cx="71755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Arial"/>
                <a:ea typeface="+mn-lt"/>
                <a:cs typeface="+mn-lt"/>
              </a:rPr>
              <a:t>Python </a:t>
            </a:r>
            <a:r>
              <a:rPr lang="ru-RU" sz="2400" dirty="0" err="1">
                <a:latin typeface="Arial"/>
                <a:ea typeface="+mn-lt"/>
                <a:cs typeface="+mn-lt"/>
              </a:rPr>
              <a:t>programmēšanas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valodā</a:t>
            </a:r>
            <a:r>
              <a:rPr lang="ru-RU" sz="2400" dirty="0">
                <a:latin typeface="Arial"/>
                <a:ea typeface="+mn-lt"/>
                <a:cs typeface="+mn-lt"/>
              </a:rPr>
              <a:t>,</a:t>
            </a:r>
          </a:p>
          <a:p>
            <a:r>
              <a:rPr lang="ru-RU" sz="2400" dirty="0" err="1">
                <a:latin typeface="Arial"/>
                <a:ea typeface="+mn-lt"/>
                <a:cs typeface="+mn-lt"/>
              </a:rPr>
              <a:t>deklarējot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mainīgo</a:t>
            </a:r>
            <a:r>
              <a:rPr lang="ru-RU" sz="2400" dirty="0">
                <a:latin typeface="Arial"/>
                <a:ea typeface="+mn-lt"/>
                <a:cs typeface="+mn-lt"/>
              </a:rPr>
              <a:t>, </a:t>
            </a:r>
            <a:r>
              <a:rPr lang="ru-RU" sz="2400" dirty="0" err="1">
                <a:latin typeface="Arial"/>
                <a:ea typeface="+mn-lt"/>
                <a:cs typeface="+mn-lt"/>
              </a:rPr>
              <a:t>nav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jāraksta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tā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datu</a:t>
            </a:r>
            <a:r>
              <a:rPr lang="ru-RU" sz="2400" dirty="0">
                <a:latin typeface="Arial"/>
                <a:ea typeface="+mn-lt"/>
                <a:cs typeface="+mn-lt"/>
              </a:rPr>
              <a:t> </a:t>
            </a:r>
            <a:r>
              <a:rPr lang="ru-RU" sz="2400" dirty="0" err="1">
                <a:latin typeface="Arial"/>
                <a:ea typeface="+mn-lt"/>
                <a:cs typeface="+mn-lt"/>
              </a:rPr>
              <a:t>tip</a:t>
            </a:r>
            <a:r>
              <a:rPr lang="ru-RU" sz="2400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3630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5C06-7C5D-4E0F-8875-B39A8889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781665"/>
            <a:ext cx="4093599" cy="953065"/>
          </a:xfrm>
        </p:spPr>
        <p:txBody>
          <a:bodyPr>
            <a:normAutofit/>
          </a:bodyPr>
          <a:lstStyle/>
          <a:p>
            <a:r>
              <a:rPr lang="ru-RU" sz="4000" dirty="0" err="1">
                <a:latin typeface="Arial"/>
                <a:cs typeface="Arial"/>
              </a:rPr>
              <a:t>Mainīgie</a:t>
            </a:r>
            <a:r>
              <a:rPr lang="ru-RU" sz="4000" dirty="0">
                <a:latin typeface="Arial"/>
                <a:cs typeface="Arial"/>
              </a:rPr>
              <a:t> (2)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D3DDC-4CEC-69EB-B573-9925CD06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259" y="2004504"/>
            <a:ext cx="10878798" cy="4715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500" dirty="0" err="1">
                <a:latin typeface="Arial"/>
                <a:ea typeface="+mn-lt"/>
                <a:cs typeface="+mn-lt"/>
              </a:rPr>
              <a:t>Mainīgajam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īss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nosaukums</a:t>
            </a:r>
            <a:r>
              <a:rPr lang="ru-RU" sz="2500" dirty="0">
                <a:latin typeface="Arial"/>
                <a:ea typeface="+mn-lt"/>
                <a:cs typeface="+mn-lt"/>
              </a:rPr>
              <a:t> (x, y)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aprakstošāks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nosaukums</a:t>
            </a:r>
            <a:r>
              <a:rPr lang="ru-RU" sz="2500" dirty="0">
                <a:latin typeface="Arial"/>
                <a:ea typeface="+mn-lt"/>
                <a:cs typeface="+mn-lt"/>
              </a:rPr>
              <a:t> (</a:t>
            </a:r>
            <a:r>
              <a:rPr lang="ru-RU" sz="2500" dirty="0" err="1">
                <a:latin typeface="Arial"/>
                <a:ea typeface="+mn-lt"/>
                <a:cs typeface="+mn-lt"/>
              </a:rPr>
              <a:t>punktiKopa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dirty="0" err="1">
                <a:latin typeface="Arial"/>
                <a:ea typeface="+mn-lt"/>
                <a:cs typeface="+mn-lt"/>
              </a:rPr>
              <a:t>dzimsanasGads</a:t>
            </a:r>
            <a:r>
              <a:rPr lang="ru-RU" sz="2500" dirty="0">
                <a:latin typeface="Arial"/>
                <a:ea typeface="+mn-lt"/>
                <a:cs typeface="+mn-lt"/>
              </a:rPr>
              <a:t>). 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lielumu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noteikumi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nosaukumam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jāsākas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burtu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vai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pasvītrojuma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rakstzīmi</a:t>
            </a:r>
            <a:r>
              <a:rPr lang="ru-RU" sz="2500" dirty="0">
                <a:latin typeface="Arial"/>
                <a:ea typeface="+mn-lt"/>
                <a:cs typeface="+mn-lt"/>
              </a:rPr>
              <a:t>, </a:t>
            </a:r>
            <a:r>
              <a:rPr lang="ru-RU" sz="2500" err="1">
                <a:latin typeface="Arial"/>
                <a:ea typeface="+mn-lt"/>
                <a:cs typeface="+mn-lt"/>
              </a:rPr>
              <a:t>nevar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sākties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skaitli</a:t>
            </a:r>
            <a:endParaRPr lang="ru-RU" sz="2500">
              <a:latin typeface="Arial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tikai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burtciparu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rakstzīmes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pasvītrojumi</a:t>
            </a:r>
            <a:endParaRPr lang="ru-RU" sz="2500">
              <a:latin typeface="Arial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reģistrjutīgi</a:t>
            </a:r>
            <a:r>
              <a:rPr lang="ru-RU" sz="2500" dirty="0">
                <a:latin typeface="Arial"/>
                <a:ea typeface="+mn-lt"/>
                <a:cs typeface="+mn-lt"/>
              </a:rPr>
              <a:t> (x </a:t>
            </a:r>
            <a:r>
              <a:rPr lang="ru-RU" sz="250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X </a:t>
            </a:r>
            <a:r>
              <a:rPr lang="ru-RU" sz="2500" err="1">
                <a:latin typeface="Arial"/>
                <a:ea typeface="+mn-lt"/>
                <a:cs typeface="+mn-lt"/>
              </a:rPr>
              <a:t>ir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trīs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dažādi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mainīgie</a:t>
            </a:r>
            <a:r>
              <a:rPr lang="ru-RU" sz="2500" dirty="0">
                <a:latin typeface="Arial"/>
                <a:ea typeface="+mn-lt"/>
                <a:cs typeface="+mn-lt"/>
              </a:rPr>
              <a:t>)</a:t>
            </a:r>
          </a:p>
          <a:p>
            <a:pPr marL="171450" indent="-171450">
              <a:buChar char="•"/>
            </a:pPr>
            <a:r>
              <a:rPr lang="ru-RU" sz="2500" err="1">
                <a:latin typeface="Arial"/>
                <a:ea typeface="+mn-lt"/>
                <a:cs typeface="+mn-lt"/>
              </a:rPr>
              <a:t>Mainīgā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nosaukums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nevar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būt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neviens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err="1">
                <a:latin typeface="Arial"/>
                <a:ea typeface="+mn-lt"/>
                <a:cs typeface="+mn-lt"/>
              </a:rPr>
              <a:t>no</a:t>
            </a:r>
            <a:r>
              <a:rPr lang="ru-RU" sz="2500" dirty="0">
                <a:latin typeface="Arial"/>
                <a:ea typeface="+mn-lt"/>
                <a:cs typeface="+mn-lt"/>
              </a:rPr>
              <a:t> Python </a:t>
            </a:r>
            <a:r>
              <a:rPr lang="ru-RU" sz="2500" err="1">
                <a:latin typeface="Arial"/>
                <a:ea typeface="+mn-lt"/>
                <a:cs typeface="+mn-lt"/>
              </a:rPr>
              <a:t>atslēgvārdiem</a:t>
            </a:r>
            <a:r>
              <a:rPr lang="ru-RU" sz="2500" dirty="0">
                <a:latin typeface="Arial"/>
                <a:ea typeface="+mn-lt"/>
                <a:cs typeface="+mn-lt"/>
              </a:rPr>
              <a:t>.</a:t>
            </a:r>
          </a:p>
          <a:p>
            <a:endParaRPr lang="ru-RU" sz="25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6F140-97D5-0C87-343B-EE9D1CF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AB6-48D6-44D2-89A0-591E9B5BD737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866EE-F2DD-32E8-B64E-4275CC6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064F7-FEB5-5060-B88E-85037D09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B7784-7B3F-9A1B-EE83-E428F81E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/>
                <a:cs typeface="Arial"/>
              </a:rPr>
              <a:t>MAINĪGIE (3)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7F8929-4F57-12B9-A6ED-5AB693D0D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ru-RU" sz="2000" b="0" cap="all" spc="30" err="1">
                <a:latin typeface="Arial"/>
                <a:ea typeface="+mj-ea"/>
                <a:cs typeface="Arial"/>
              </a:rPr>
              <a:t>Derīgs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mainīgā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nosaukums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:</a:t>
            </a:r>
            <a:endParaRPr lang="ru-RU" sz="2000" b="0" cap="all" spc="30" dirty="0" err="1">
              <a:latin typeface="Arial"/>
              <a:ea typeface="+mj-ea"/>
              <a:cs typeface="Arial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268483-D0E8-0ECF-5811-E76F2DA66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500" dirty="0" err="1">
                <a:latin typeface="Consolas"/>
              </a:rPr>
              <a:t>mansVards</a:t>
            </a:r>
            <a:r>
              <a:rPr lang="ru-RU" sz="2500" dirty="0">
                <a:latin typeface="Consolas"/>
              </a:rPr>
              <a:t>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 err="1">
                <a:latin typeface="Consolas"/>
              </a:rPr>
              <a:t>mans_vards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>
                <a:latin typeface="Consolas"/>
              </a:rPr>
              <a:t>_</a:t>
            </a:r>
            <a:r>
              <a:rPr lang="ru-RU" sz="2500" dirty="0" err="1">
                <a:latin typeface="Consolas"/>
              </a:rPr>
              <a:t>mans_vards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 err="1">
                <a:latin typeface="Consolas"/>
              </a:rPr>
              <a:t>mansvards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>
                <a:latin typeface="Consolas"/>
              </a:rPr>
              <a:t>MANSVARDS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>
                <a:latin typeface="Consolas"/>
              </a:rPr>
              <a:t>mansvards2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  <a:endParaRPr lang="ru-RU" sz="25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12A376-3406-95A8-0914-5C2E38F78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000" b="0" cap="all" spc="30" err="1">
                <a:latin typeface="Arial"/>
                <a:ea typeface="+mj-ea"/>
                <a:cs typeface="Arial"/>
              </a:rPr>
              <a:t>nederīgs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mainīgā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 </a:t>
            </a:r>
            <a:r>
              <a:rPr lang="ru-RU" sz="2000" b="0" cap="all" spc="30" err="1">
                <a:latin typeface="Arial"/>
                <a:ea typeface="+mj-ea"/>
                <a:cs typeface="Arial"/>
              </a:rPr>
              <a:t>nosaukums</a:t>
            </a:r>
            <a:r>
              <a:rPr lang="ru-RU" sz="2000" b="0" cap="all" spc="30" dirty="0">
                <a:latin typeface="Arial"/>
                <a:ea typeface="+mj-ea"/>
                <a:cs typeface="Arial"/>
              </a:rPr>
              <a:t>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3DA6B0-309B-5BE1-A538-B37333F085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500" dirty="0">
                <a:latin typeface="Consolas"/>
              </a:rPr>
              <a:t>2mansvards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  <a:endParaRPr lang="ru-RU" dirty="0"/>
          </a:p>
          <a:p>
            <a:r>
              <a:rPr lang="ru-RU" sz="2500" dirty="0" err="1">
                <a:latin typeface="Consolas"/>
              </a:rPr>
              <a:t>mans-vards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err="1">
                <a:latin typeface="Consolas"/>
              </a:rPr>
              <a:t>mans</a:t>
            </a:r>
            <a:r>
              <a:rPr lang="ru-RU" sz="2500" dirty="0">
                <a:latin typeface="Consolas"/>
              </a:rPr>
              <a:t> </a:t>
            </a:r>
            <a:r>
              <a:rPr lang="ru-RU" sz="2500" err="1">
                <a:latin typeface="Consolas"/>
              </a:rPr>
              <a:t>vards</a:t>
            </a:r>
            <a:r>
              <a:rPr lang="ru-RU" sz="2500" dirty="0">
                <a:latin typeface="Consolas"/>
              </a:rPr>
              <a:t> = "</a:t>
            </a:r>
            <a:r>
              <a:rPr lang="ru-RU" sz="250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  <a:p>
            <a:r>
              <a:rPr lang="ru-RU" sz="2500" dirty="0" err="1">
                <a:latin typeface="Consolas"/>
              </a:rPr>
              <a:t>mansVārds</a:t>
            </a:r>
            <a:r>
              <a:rPr lang="ru-RU" sz="2500" dirty="0">
                <a:latin typeface="Consolas"/>
              </a:rPr>
              <a:t> = "</a:t>
            </a:r>
            <a:r>
              <a:rPr lang="ru-RU" sz="2500" dirty="0" err="1">
                <a:latin typeface="Consolas"/>
              </a:rPr>
              <a:t>Gerda</a:t>
            </a:r>
            <a:r>
              <a:rPr lang="ru-RU" sz="2500" dirty="0">
                <a:latin typeface="Consolas"/>
              </a:rPr>
              <a:t>"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070816-0ACC-9A80-60D1-7818ABA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7480-AB19-4123-99AA-D967040EC719}" type="datetime1">
              <a:t>03.06.2024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42A7A9-75D5-C182-774B-359CA2B8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CEB2DD-65EC-20F7-836B-73F574F5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87" y="941848"/>
            <a:ext cx="9636705" cy="913940"/>
          </a:xfrm>
        </p:spPr>
        <p:txBody>
          <a:bodyPr>
            <a:normAutofit/>
          </a:bodyPr>
          <a:lstStyle/>
          <a:p>
            <a:r>
              <a:rPr lang="ru-RU" err="1">
                <a:latin typeface="Arial"/>
                <a:cs typeface="Arial"/>
              </a:rPr>
              <a:t>Vairākvārdu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mainīgo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nosaukumi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4C967-6A60-C840-6736-879C18E3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394" y="1845853"/>
            <a:ext cx="5586582" cy="1340567"/>
          </a:xfrm>
        </p:spPr>
        <p:txBody>
          <a:bodyPr>
            <a:normAutofit/>
          </a:bodyPr>
          <a:lstStyle/>
          <a:p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Camel Case</a:t>
            </a:r>
          </a:p>
          <a:p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Katrs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vārds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izņemot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pirmo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sākas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ar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lielo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burtu</a:t>
            </a:r>
            <a:r>
              <a:rPr lang="ru-RU" sz="20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03.06.2024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397B416-073C-E214-A05B-99E27CDCD7D8}"/>
              </a:ext>
            </a:extLst>
          </p:cNvPr>
          <p:cNvSpPr txBox="1">
            <a:spLocks/>
          </p:cNvSpPr>
          <p:nvPr/>
        </p:nvSpPr>
        <p:spPr>
          <a:xfrm>
            <a:off x="690394" y="3192053"/>
            <a:ext cx="5307182" cy="1327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Pascal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Case</a:t>
            </a:r>
          </a:p>
          <a:p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Katrs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vārds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sākas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ar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lielo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burtu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B620862B-BD81-D3A9-533F-067FF4A10E8F}"/>
              </a:ext>
            </a:extLst>
          </p:cNvPr>
          <p:cNvSpPr txBox="1">
            <a:spLocks/>
          </p:cNvSpPr>
          <p:nvPr/>
        </p:nvSpPr>
        <p:spPr>
          <a:xfrm>
            <a:off x="690394" y="4525553"/>
            <a:ext cx="5307182" cy="13532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Snake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Case</a:t>
            </a:r>
          </a:p>
          <a:p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Katru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vārdu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atdala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pasvītrojuma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000" b="0" err="1">
                <a:solidFill>
                  <a:srgbClr val="222222"/>
                </a:solidFill>
                <a:latin typeface="Arial"/>
                <a:ea typeface="+mj-lt"/>
                <a:cs typeface="+mj-lt"/>
              </a:rPr>
              <a:t>rakstzīme</a:t>
            </a:r>
            <a:r>
              <a:rPr lang="ru-RU" sz="2000" b="0" dirty="0">
                <a:solidFill>
                  <a:srgbClr val="222222"/>
                </a:solidFill>
                <a:latin typeface="Arial"/>
                <a:ea typeface="+mj-lt"/>
                <a:cs typeface="+mj-lt"/>
              </a:rPr>
              <a:t>:</a:t>
            </a:r>
            <a:endParaRPr lang="ru-RU" sz="2000" dirty="0">
              <a:latin typeface="Arial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FA112AE8-E63C-2E33-4ED6-ACDD0DD19EE5}"/>
              </a:ext>
            </a:extLst>
          </p:cNvPr>
          <p:cNvSpPr txBox="1">
            <a:spLocks/>
          </p:cNvSpPr>
          <p:nvPr/>
        </p:nvSpPr>
        <p:spPr>
          <a:xfrm>
            <a:off x="6557794" y="1820453"/>
            <a:ext cx="5307182" cy="134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dirty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mansDzimsanasGads</a:t>
            </a:r>
            <a:endParaRPr lang="ru-RU" sz="2500" b="0" dirty="0" err="1">
              <a:solidFill>
                <a:srgbClr val="0D0D0D"/>
              </a:solidFill>
              <a:latin typeface="Consolas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B0F207B0-5CC3-BD4E-C9B6-7C88162EAEF1}"/>
              </a:ext>
            </a:extLst>
          </p:cNvPr>
          <p:cNvSpPr txBox="1">
            <a:spLocks/>
          </p:cNvSpPr>
          <p:nvPr/>
        </p:nvSpPr>
        <p:spPr>
          <a:xfrm>
            <a:off x="6557794" y="3166653"/>
            <a:ext cx="5307182" cy="134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dirty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MansDzimsanasGads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1F364C34-7AA8-1DEC-26ED-21B2AA2A5430}"/>
              </a:ext>
            </a:extLst>
          </p:cNvPr>
          <p:cNvSpPr txBox="1">
            <a:spLocks/>
          </p:cNvSpPr>
          <p:nvPr/>
        </p:nvSpPr>
        <p:spPr>
          <a:xfrm>
            <a:off x="6557794" y="4538253"/>
            <a:ext cx="5307182" cy="1340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b="0" dirty="0" err="1">
                <a:solidFill>
                  <a:srgbClr val="0D0D0D"/>
                </a:solidFill>
                <a:latin typeface="Consolas"/>
                <a:ea typeface="+mj-lt"/>
                <a:cs typeface="+mj-lt"/>
              </a:rPr>
              <a:t>mans_dzimsanas_gads</a:t>
            </a:r>
            <a:endParaRPr lang="ru-RU" sz="2500" b="0" dirty="0" err="1">
              <a:solidFill>
                <a:srgbClr val="0D0D0D"/>
              </a:solidFill>
              <a:latin typeface="Consolas"/>
            </a:endParaRP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BE03D20-D0F8-A772-98E8-AB28AB7DB533}"/>
              </a:ext>
            </a:extLst>
          </p:cNvPr>
          <p:cNvSpPr txBox="1">
            <a:spLocks/>
          </p:cNvSpPr>
          <p:nvPr/>
        </p:nvSpPr>
        <p:spPr>
          <a:xfrm>
            <a:off x="6633994" y="1718853"/>
            <a:ext cx="4278482" cy="769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Piemēri</a:t>
            </a:r>
            <a:r>
              <a:rPr lang="ru-RU" sz="3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8484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5F7E-085A-C43B-D876-BD5DB386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35" y="1061796"/>
            <a:ext cx="10678565" cy="1051730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Arial"/>
                <a:cs typeface="Arial"/>
              </a:rPr>
              <a:t>Viena</a:t>
            </a:r>
            <a:r>
              <a:rPr lang="ru-RU" sz="3600" dirty="0">
                <a:latin typeface="Arial"/>
                <a:cs typeface="Arial"/>
              </a:rPr>
              <a:t> </a:t>
            </a:r>
            <a:r>
              <a:rPr lang="ru-RU" sz="3600" dirty="0" err="1">
                <a:latin typeface="Arial"/>
                <a:cs typeface="Arial"/>
              </a:rPr>
              <a:t>vērtība</a:t>
            </a:r>
            <a:r>
              <a:rPr lang="ru-RU" sz="3600" dirty="0">
                <a:latin typeface="Arial"/>
                <a:cs typeface="Arial"/>
              </a:rPr>
              <a:t> </a:t>
            </a:r>
            <a:r>
              <a:rPr lang="ru-RU" sz="3600" dirty="0" err="1">
                <a:latin typeface="Arial"/>
                <a:cs typeface="Arial"/>
              </a:rPr>
              <a:t>vairākiem</a:t>
            </a:r>
            <a:r>
              <a:rPr lang="ru-RU" sz="3600" dirty="0">
                <a:latin typeface="Arial"/>
                <a:cs typeface="Arial"/>
              </a:rPr>
              <a:t> </a:t>
            </a:r>
            <a:r>
              <a:rPr lang="ru-RU" sz="3600" dirty="0" err="1">
                <a:latin typeface="Arial"/>
                <a:cs typeface="Arial"/>
              </a:rPr>
              <a:t>mainīgajiem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41D8F-1B0B-0223-3B19-6836EC2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03284"/>
            <a:ext cx="10676517" cy="1063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Vienu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un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to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pašu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vērtību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var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piešķirt</a:t>
            </a:r>
            <a:endParaRPr lang="ru-RU" dirty="0" err="1"/>
          </a:p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vairākiem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mainīgajiem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rindā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dirty="0"/>
          </a:p>
        </p:txBody>
      </p:sp>
      <p:pic>
        <p:nvPicPr>
          <p:cNvPr id="8" name="Объект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43CEBAC-EB4D-F8F2-C130-BB52E21721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0775" y="2384016"/>
            <a:ext cx="3448050" cy="3422650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9446F6CB-B175-BFE9-69CD-11FE55D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28D-6A11-4502-874B-583D3722A0C1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FAF63-ACAE-9B43-A5E6-B605604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7D1CE-81D8-CBCE-2B09-D3FF8D4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  <p:pic>
        <p:nvPicPr>
          <p:cNvPr id="9" name="Рисунок 8" descr="Изображение выглядит как Шрифт, текс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E150EAD-0067-0D57-5111-C508C7F7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429000"/>
            <a:ext cx="5308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5F7E-085A-C43B-D876-BD5DB386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35" y="1061796"/>
            <a:ext cx="10678565" cy="1051730"/>
          </a:xfrm>
        </p:spPr>
        <p:txBody>
          <a:bodyPr>
            <a:normAutofit fontScale="90000"/>
          </a:bodyPr>
          <a:lstStyle/>
          <a:p>
            <a:r>
              <a:rPr lang="ru-RU" err="1">
                <a:latin typeface="Arial"/>
                <a:cs typeface="Arial"/>
              </a:rPr>
              <a:t>Daudzas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vērtības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vairākiem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err="1">
                <a:latin typeface="Arial"/>
                <a:cs typeface="Arial"/>
              </a:rPr>
              <a:t>mainīgajiem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41D8F-1B0B-0223-3B19-6836EC2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03284"/>
            <a:ext cx="10676517" cy="1063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500" dirty="0">
                <a:latin typeface="Arial"/>
                <a:ea typeface="+mn-lt"/>
                <a:cs typeface="+mn-lt"/>
              </a:rPr>
              <a:t>Python </a:t>
            </a:r>
            <a:r>
              <a:rPr lang="ru-RU" sz="2500" dirty="0" err="1">
                <a:latin typeface="Arial"/>
                <a:ea typeface="+mn-lt"/>
                <a:cs typeface="+mn-lt"/>
              </a:rPr>
              <a:t>ļauj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piešķirt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vērtības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vairākiem</a:t>
            </a:r>
            <a:endParaRPr lang="ru-RU" dirty="0" err="1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500" dirty="0" err="1">
                <a:latin typeface="Arial"/>
                <a:ea typeface="+mn-lt"/>
                <a:cs typeface="+mn-lt"/>
              </a:rPr>
              <a:t>mainīgajiem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vienā</a:t>
            </a:r>
            <a:r>
              <a:rPr lang="ru-RU" sz="2500" dirty="0">
                <a:latin typeface="Arial"/>
                <a:ea typeface="+mn-lt"/>
                <a:cs typeface="+mn-lt"/>
              </a:rPr>
              <a:t> </a:t>
            </a:r>
            <a:r>
              <a:rPr lang="ru-RU" sz="2500" dirty="0" err="1">
                <a:latin typeface="Arial"/>
                <a:ea typeface="+mn-lt"/>
                <a:cs typeface="+mn-lt"/>
              </a:rPr>
              <a:t>rindā</a:t>
            </a:r>
            <a:r>
              <a:rPr lang="ru-RU" sz="2500" dirty="0">
                <a:latin typeface="Arial"/>
                <a:ea typeface="+mn-lt"/>
                <a:cs typeface="+mn-lt"/>
              </a:rPr>
              <a:t>:</a:t>
            </a:r>
            <a:endParaRPr lang="ru-RU" dirty="0"/>
          </a:p>
        </p:txBody>
      </p:sp>
      <p:pic>
        <p:nvPicPr>
          <p:cNvPr id="8" name="Объект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69EFCC-1C2F-703C-ACB4-B92A6FDE3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262" y="3758791"/>
            <a:ext cx="7534275" cy="1612900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9446F6CB-B175-BFE9-69CD-11FE55D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28D-6A11-4502-874B-583D3722A0C1}" type="datetime1">
              <a:t>03.06.2024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FAF63-ACAE-9B43-A5E6-B605604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57D1CE-81D8-CBCE-2B09-D3FF8D42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99733A6-9405-A4B0-B35A-5ED85A98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2263775"/>
            <a:ext cx="3086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87" y="929148"/>
            <a:ext cx="4544005" cy="774240"/>
          </a:xfrm>
        </p:spPr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Datu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tipi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4C967-6A60-C840-6736-879C18E3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6" y="1756206"/>
            <a:ext cx="2483300" cy="721256"/>
          </a:xfrm>
        </p:spPr>
        <p:txBody>
          <a:bodyPr>
            <a:normAutofit/>
          </a:bodyPr>
          <a:lstStyle/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Teksta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str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03.06.2024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397B416-073C-E214-A05B-99E27CDCD7D8}"/>
              </a:ext>
            </a:extLst>
          </p:cNvPr>
          <p:cNvSpPr txBox="1">
            <a:spLocks/>
          </p:cNvSpPr>
          <p:nvPr/>
        </p:nvSpPr>
        <p:spPr>
          <a:xfrm>
            <a:off x="712806" y="2602164"/>
            <a:ext cx="4533977" cy="698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Ciparu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int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float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complex</a:t>
            </a:r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B620862B-BD81-D3A9-533F-067FF4A10E8F}"/>
              </a:ext>
            </a:extLst>
          </p:cNvPr>
          <p:cNvSpPr txBox="1">
            <a:spLocks/>
          </p:cNvSpPr>
          <p:nvPr/>
        </p:nvSpPr>
        <p:spPr>
          <a:xfrm>
            <a:off x="7638041" y="4348729"/>
            <a:ext cx="3290124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Kartēšanas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tips</a:t>
            </a:r>
            <a:r>
              <a:rPr lang="ru-RU" sz="1100" b="0" dirty="0">
                <a:solidFill>
                  <a:srgbClr val="222222"/>
                </a:solidFill>
                <a:ea typeface="+mj-lt"/>
                <a:cs typeface="+mj-lt"/>
              </a:rPr>
              <a:t>: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dict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DDC69571-E870-D74A-61C5-52F929EED1AE}"/>
              </a:ext>
            </a:extLst>
          </p:cNvPr>
          <p:cNvSpPr txBox="1">
            <a:spLocks/>
          </p:cNvSpPr>
          <p:nvPr/>
        </p:nvSpPr>
        <p:spPr>
          <a:xfrm>
            <a:off x="712805" y="4339995"/>
            <a:ext cx="6257441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Binārie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bytes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bytearray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memoryview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222A3651-8655-3E4A-6E43-B902DF51BE46}"/>
              </a:ext>
            </a:extLst>
          </p:cNvPr>
          <p:cNvSpPr txBox="1">
            <a:spLocks/>
          </p:cNvSpPr>
          <p:nvPr/>
        </p:nvSpPr>
        <p:spPr>
          <a:xfrm>
            <a:off x="712806" y="3490704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Secības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list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tuple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range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7C5EDC1-4471-49FA-F3F3-8272D81DAEF7}"/>
              </a:ext>
            </a:extLst>
          </p:cNvPr>
          <p:cNvSpPr txBox="1">
            <a:spLocks/>
          </p:cNvSpPr>
          <p:nvPr/>
        </p:nvSpPr>
        <p:spPr>
          <a:xfrm>
            <a:off x="7641029" y="1707820"/>
            <a:ext cx="5307182" cy="743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Set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: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set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 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frozenset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A5D82-7455-8DE4-CA4C-6BAB4D8D242C}"/>
              </a:ext>
            </a:extLst>
          </p:cNvPr>
          <p:cNvSpPr txBox="1"/>
          <p:nvPr/>
        </p:nvSpPr>
        <p:spPr>
          <a:xfrm>
            <a:off x="7637929" y="3744317"/>
            <a:ext cx="425599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b="1" dirty="0" err="1">
                <a:solidFill>
                  <a:srgbClr val="0D0D0D"/>
                </a:solidFill>
                <a:latin typeface="Arial"/>
              </a:rPr>
              <a:t>None</a:t>
            </a:r>
            <a:r>
              <a:rPr lang="ru-RU" sz="2500" b="1" dirty="0">
                <a:solidFill>
                  <a:srgbClr val="0D0D0D"/>
                </a:solidFill>
                <a:latin typeface="Arial"/>
              </a:rPr>
              <a:t> </a:t>
            </a:r>
            <a:r>
              <a:rPr lang="ru-RU" sz="2500" b="1" dirty="0" err="1">
                <a:solidFill>
                  <a:srgbClr val="0D0D0D"/>
                </a:solidFill>
                <a:latin typeface="Arial"/>
              </a:rPr>
              <a:t>tips</a:t>
            </a:r>
            <a:r>
              <a:rPr lang="ru-RU" sz="1100" dirty="0">
                <a:solidFill>
                  <a:srgbClr val="222222"/>
                </a:solidFill>
                <a:latin typeface="Univers Condensed"/>
              </a:rPr>
              <a:t>:</a:t>
            </a:r>
            <a:r>
              <a:rPr lang="ru-RU" sz="2500" b="1" dirty="0">
                <a:solidFill>
                  <a:srgbClr val="0D0D0D"/>
                </a:solidFill>
                <a:latin typeface="Arial"/>
              </a:rPr>
              <a:t>: </a:t>
            </a:r>
            <a:r>
              <a:rPr lang="ru-RU" sz="2500" dirty="0" err="1">
                <a:solidFill>
                  <a:srgbClr val="0D0D0D"/>
                </a:solidFill>
                <a:latin typeface="Arial"/>
              </a:rPr>
              <a:t>NoneType</a:t>
            </a:r>
            <a:endParaRPr lang="ru-RU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49CFB-CEC7-6692-4D28-4F0328B9157C}"/>
              </a:ext>
            </a:extLst>
          </p:cNvPr>
          <p:cNvSpPr txBox="1"/>
          <p:nvPr/>
        </p:nvSpPr>
        <p:spPr>
          <a:xfrm>
            <a:off x="7637930" y="2824916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500" b="1" dirty="0" err="1">
                <a:solidFill>
                  <a:srgbClr val="0D0D0D"/>
                </a:solidFill>
                <a:latin typeface="Arial"/>
              </a:rPr>
              <a:t>Būla</a:t>
            </a:r>
            <a:r>
              <a:rPr lang="ru-RU" sz="2500" b="1" dirty="0">
                <a:solidFill>
                  <a:srgbClr val="0D0D0D"/>
                </a:solidFill>
                <a:latin typeface="Arial"/>
              </a:rPr>
              <a:t> </a:t>
            </a:r>
            <a:r>
              <a:rPr lang="ru-RU" sz="2500" b="1" dirty="0" err="1">
                <a:solidFill>
                  <a:srgbClr val="0D0D0D"/>
                </a:solidFill>
                <a:latin typeface="Arial"/>
              </a:rPr>
              <a:t>tips</a:t>
            </a:r>
            <a:r>
              <a:rPr lang="ru-RU" sz="2500" b="1" dirty="0">
                <a:solidFill>
                  <a:srgbClr val="0D0D0D"/>
                </a:solidFill>
                <a:latin typeface="Arial"/>
              </a:rPr>
              <a:t>: </a:t>
            </a:r>
            <a:r>
              <a:rPr lang="ru-RU" sz="2500" dirty="0" err="1">
                <a:solidFill>
                  <a:srgbClr val="0D0D0D"/>
                </a:solidFill>
                <a:latin typeface="Arial"/>
              </a:rPr>
              <a:t>bool</a:t>
            </a:r>
            <a:endParaRPr lang="ru-RU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C7D03-D549-92AB-72E9-DB00D42B5610}"/>
              </a:ext>
            </a:extLst>
          </p:cNvPr>
          <p:cNvSpPr txBox="1"/>
          <p:nvPr/>
        </p:nvSpPr>
        <p:spPr>
          <a:xfrm>
            <a:off x="715108" y="5767754"/>
            <a:ext cx="96715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Tālāk</a:t>
            </a:r>
            <a:r>
              <a:rPr lang="en-US" sz="2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en-US" sz="20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pastāstīšu</a:t>
            </a:r>
            <a:r>
              <a:rPr lang="en-US" sz="2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en-US" sz="20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sīkāk</a:t>
            </a:r>
            <a:r>
              <a:rPr lang="en-US" sz="2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par </a:t>
            </a:r>
            <a:r>
              <a:rPr lang="en-US" sz="20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populārākajiem</a:t>
            </a:r>
            <a:r>
              <a:rPr lang="en-US" sz="2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en-US" sz="20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datu</a:t>
            </a:r>
            <a:r>
              <a:rPr lang="en-US" sz="20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en-US" sz="20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tipiem</a:t>
            </a:r>
            <a:endParaRPr lang="en-US" sz="2000" dirty="0">
              <a:solidFill>
                <a:srgbClr val="0D0D0D"/>
              </a:solidFill>
              <a:latin typeface="Arial"/>
              <a:ea typeface="+mj-lt"/>
              <a:cs typeface="+mj-lt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324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ChronicleVTI</vt:lpstr>
      <vt:lpstr>Mainīgie, to datu tipi, pamatdarbības darbam ar tiem programmēšanas valodā Python</vt:lpstr>
      <vt:lpstr>Ievads</vt:lpstr>
      <vt:lpstr>Mainīgie (1)</vt:lpstr>
      <vt:lpstr>Mainīgie (2)</vt:lpstr>
      <vt:lpstr>MAINĪGIE (3)</vt:lpstr>
      <vt:lpstr>Vairākvārdu mainīgo nosaukumi</vt:lpstr>
      <vt:lpstr>Viena vērtība vairākiem mainīgajiem</vt:lpstr>
      <vt:lpstr>Daudzas vērtības vairākiem mainīgajiem</vt:lpstr>
      <vt:lpstr>Datu tipi</vt:lpstr>
      <vt:lpstr>Int – vesels skaitlis</vt:lpstr>
      <vt:lpstr>FLOat – Reāls skaitlis</vt:lpstr>
      <vt:lpstr>Complex – salikts skaitlis</vt:lpstr>
      <vt:lpstr>Operatori</vt:lpstr>
      <vt:lpstr>Bool</vt:lpstr>
      <vt:lpstr>Str – teksta virkne</vt:lpstr>
      <vt:lpstr>List – Saraksts</vt:lpstr>
      <vt:lpstr>turple – Kortežs </vt:lpstr>
      <vt:lpstr>set – kopa</vt:lpstr>
      <vt:lpstr>Dict – Vārdnīca </vt:lpstr>
      <vt:lpstr>metodes</vt:lpstr>
      <vt:lpstr>metodes</vt:lpstr>
      <vt:lpstr>Konkrētā datu tipa iestatīšana</vt:lpstr>
      <vt:lpstr>Datu tipa iegūšana </vt:lpstr>
      <vt:lpstr>atpakošana</vt:lpstr>
      <vt:lpstr>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1418</cp:revision>
  <dcterms:created xsi:type="dcterms:W3CDTF">2024-05-29T18:33:40Z</dcterms:created>
  <dcterms:modified xsi:type="dcterms:W3CDTF">2024-06-03T19:21:14Z</dcterms:modified>
</cp:coreProperties>
</file>