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8" r:id="rId5"/>
    <p:sldId id="267" r:id="rId6"/>
    <p:sldId id="269" r:id="rId7"/>
    <p:sldId id="271" r:id="rId8"/>
    <p:sldId id="270" r:id="rId9"/>
    <p:sldId id="26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65" r:id="rId25"/>
    <p:sldId id="266" r:id="rId26"/>
    <p:sldId id="272" r:id="rId27"/>
    <p:sldId id="287" r:id="rId28"/>
    <p:sldId id="288" r:id="rId29"/>
    <p:sldId id="289" r:id="rId30"/>
    <p:sldId id="25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1AFB7-F5AF-465E-9CD2-4919EF871BEE}" v="2384" dt="2024-06-01T20:57:38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54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33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6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69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50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11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7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0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4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98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86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80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8426" y="1295401"/>
            <a:ext cx="9989574" cy="3598606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Arial"/>
                <a:ea typeface="+mj-lt"/>
                <a:cs typeface="+mj-lt"/>
              </a:rPr>
              <a:t>Mainīgie</a:t>
            </a:r>
            <a:r>
              <a:rPr lang="ru-RU" dirty="0">
                <a:latin typeface="Arial"/>
                <a:ea typeface="+mj-lt"/>
                <a:cs typeface="+mj-lt"/>
              </a:rPr>
              <a:t>, </a:t>
            </a:r>
            <a:r>
              <a:rPr lang="ru-RU" dirty="0" err="1">
                <a:latin typeface="Arial"/>
                <a:ea typeface="+mj-lt"/>
                <a:cs typeface="+mj-lt"/>
              </a:rPr>
              <a:t>to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datu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tipi</a:t>
            </a:r>
            <a:r>
              <a:rPr lang="ru-RU" dirty="0">
                <a:latin typeface="Arial"/>
                <a:ea typeface="+mj-lt"/>
                <a:cs typeface="+mj-lt"/>
              </a:rPr>
              <a:t>, </a:t>
            </a:r>
            <a:r>
              <a:rPr lang="ru-RU" dirty="0" err="1">
                <a:latin typeface="Arial"/>
                <a:ea typeface="+mj-lt"/>
                <a:cs typeface="+mj-lt"/>
              </a:rPr>
              <a:t>pamatdarbības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darbam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ar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tiem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programmēšanas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valodā</a:t>
            </a:r>
            <a:r>
              <a:rPr lang="ru-RU" dirty="0">
                <a:latin typeface="Arial"/>
                <a:ea typeface="+mj-lt"/>
                <a:cs typeface="+mj-lt"/>
              </a:rPr>
              <a:t> Python</a:t>
            </a:r>
            <a:endParaRPr lang="ru-RU" dirty="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8426" y="4894007"/>
            <a:ext cx="3489035" cy="1302774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ru-RU" err="1">
                <a:latin typeface="Arial"/>
                <a:cs typeface="Arial"/>
              </a:rPr>
              <a:t>Gerda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Fedotova</a:t>
            </a:r>
            <a:r>
              <a:rPr lang="ru-RU" dirty="0">
                <a:latin typeface="Arial"/>
                <a:cs typeface="Arial"/>
              </a:rPr>
              <a:t> 2PT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AEDE34B4-80EC-E4B3-68D7-475F56094566}"/>
              </a:ext>
            </a:extLst>
          </p:cNvPr>
          <p:cNvSpPr txBox="1">
            <a:spLocks/>
          </p:cNvSpPr>
          <p:nvPr/>
        </p:nvSpPr>
        <p:spPr>
          <a:xfrm>
            <a:off x="7639665" y="4898923"/>
            <a:ext cx="3489035" cy="1302774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Arial"/>
                <a:cs typeface="Arial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/>
                <a:cs typeface="Arial"/>
              </a:rPr>
              <a:t>Int</a:t>
            </a:r>
            <a:r>
              <a:rPr lang="ru-RU" dirty="0">
                <a:latin typeface="Arial"/>
                <a:cs typeface="Arial"/>
              </a:rPr>
              <a:t> – </a:t>
            </a:r>
            <a:r>
              <a:rPr lang="ru-RU" dirty="0" err="1">
                <a:latin typeface="Arial"/>
                <a:cs typeface="Arial"/>
              </a:rPr>
              <a:t>vesels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skaitlis</a:t>
            </a:r>
            <a:endParaRPr lang="ru-RU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095" y="3822267"/>
            <a:ext cx="303111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Lietošanas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sz="2500" dirty="0">
              <a:latin typeface="Arial"/>
            </a:endParaRPr>
          </a:p>
        </p:txBody>
      </p:sp>
      <p:pic>
        <p:nvPicPr>
          <p:cNvPr id="8" name="Объект 7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597C821-BCC7-B902-EEB1-96A03F470C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024" y="4379224"/>
            <a:ext cx="6086475" cy="1257300"/>
          </a:xfr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6/1/2024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05167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Veseli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skaitļi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nulle</a:t>
            </a:r>
            <a:r>
              <a:rPr lang="ru-RU" sz="2500" dirty="0">
                <a:latin typeface="Arial"/>
                <a:ea typeface="+mn-lt"/>
                <a:cs typeface="+mn-lt"/>
              </a:rPr>
              <a:t>, </a:t>
            </a:r>
            <a:r>
              <a:rPr lang="ru-RU" sz="2500" dirty="0" err="1">
                <a:latin typeface="Arial"/>
                <a:ea typeface="+mn-lt"/>
                <a:cs typeface="+mn-lt"/>
              </a:rPr>
              <a:t>pozitīvi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unnegatīvi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skaitļi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bez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decimāldaļas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  <a:endParaRPr lang="ru-RU" dirty="0">
              <a:latin typeface="Arial"/>
              <a:ea typeface="+mn-lt"/>
              <a:cs typeface="+mn-lt"/>
            </a:endParaRPr>
          </a:p>
        </p:txBody>
      </p:sp>
      <p:pic>
        <p:nvPicPr>
          <p:cNvPr id="12" name="Рисунок 11" descr="Изображение выглядит как Шрифт,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4B82735-EE0C-8B19-E56D-6BB763C14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33" y="2567268"/>
            <a:ext cx="6091517" cy="860611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B7E0C1CC-51F1-DE7C-80CF-68996FBE3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521" y="2567267"/>
            <a:ext cx="4972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5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err="1">
                <a:latin typeface="Arial"/>
                <a:cs typeface="Arial"/>
              </a:rPr>
              <a:t>FLOat</a:t>
            </a:r>
            <a:r>
              <a:rPr lang="ru-RU" dirty="0">
                <a:latin typeface="Arial"/>
                <a:cs typeface="Arial"/>
              </a:rPr>
              <a:t> – </a:t>
            </a:r>
            <a:r>
              <a:rPr lang="ru-RU" err="1">
                <a:latin typeface="Arial"/>
                <a:ea typeface="+mj-lt"/>
                <a:cs typeface="+mj-lt"/>
              </a:rPr>
              <a:t>Reāls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err="1">
                <a:latin typeface="Arial"/>
                <a:ea typeface="+mj-lt"/>
                <a:cs typeface="+mj-lt"/>
              </a:rPr>
              <a:t>skaitlis</a:t>
            </a:r>
            <a:endParaRPr lang="ru-RU" err="1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095" y="3822267"/>
            <a:ext cx="303111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Lietošanas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sz="25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05167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Reāli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skaitļi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pozitīvs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vai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negatīvs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skaitlis</a:t>
            </a:r>
            <a:r>
              <a:rPr lang="ru-RU" sz="2500" dirty="0">
                <a:latin typeface="Arial"/>
                <a:ea typeface="+mn-lt"/>
                <a:cs typeface="+mn-lt"/>
              </a:rPr>
              <a:t>, </a:t>
            </a:r>
            <a:r>
              <a:rPr lang="ru-RU" sz="2500" dirty="0" err="1">
                <a:latin typeface="Arial"/>
                <a:ea typeface="+mn-lt"/>
                <a:cs typeface="+mn-lt"/>
              </a:rPr>
              <a:t>kas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satur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decimāldaļu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</a:p>
        </p:txBody>
      </p:sp>
      <p:pic>
        <p:nvPicPr>
          <p:cNvPr id="15" name="Рисунок 14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F6354454-4A80-17DA-CDD6-067BC4E8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3" y="4553791"/>
            <a:ext cx="7430619" cy="12998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A7F4D6-4FA6-BE33-BD2F-2418310F5BE6}"/>
              </a:ext>
            </a:extLst>
          </p:cNvPr>
          <p:cNvSpPr txBox="1"/>
          <p:nvPr/>
        </p:nvSpPr>
        <p:spPr>
          <a:xfrm>
            <a:off x="7996518" y="4701988"/>
            <a:ext cx="9838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❗</a:t>
            </a:r>
            <a:endParaRPr 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52756-05BE-9458-AA96-BABDAFBE133D}"/>
              </a:ext>
            </a:extLst>
          </p:cNvPr>
          <p:cNvSpPr txBox="1"/>
          <p:nvPr/>
        </p:nvSpPr>
        <p:spPr>
          <a:xfrm>
            <a:off x="8691283" y="4433047"/>
            <a:ext cx="3258670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dirty="0" err="1">
                <a:latin typeface="Arial"/>
                <a:ea typeface="+mn-lt"/>
                <a:cs typeface="+mn-lt"/>
              </a:rPr>
              <a:t>Svarīgi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atcerēties</a:t>
            </a:r>
            <a:r>
              <a:rPr lang="en-US" sz="2500" dirty="0">
                <a:latin typeface="Arial"/>
                <a:ea typeface="+mn-lt"/>
                <a:cs typeface="+mn-lt"/>
              </a:rPr>
              <a:t>, ka </a:t>
            </a:r>
            <a:r>
              <a:rPr lang="en-US" sz="2500" dirty="0" err="1">
                <a:latin typeface="Arial"/>
                <a:ea typeface="+mn-lt"/>
                <a:cs typeface="+mn-lt"/>
              </a:rPr>
              <a:t>izmantot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komatu</a:t>
            </a:r>
            <a:endParaRPr lang="en-US" sz="2500" dirty="0">
              <a:latin typeface="Arial"/>
              <a:ea typeface="+mn-lt"/>
              <a:cs typeface="+mn-lt"/>
            </a:endParaRPr>
          </a:p>
          <a:p>
            <a:r>
              <a:rPr lang="en-US" sz="2500" dirty="0" err="1">
                <a:latin typeface="Arial"/>
                <a:ea typeface="+mn-lt"/>
                <a:cs typeface="+mn-lt"/>
              </a:rPr>
              <a:t>nedrīkst</a:t>
            </a:r>
            <a:r>
              <a:rPr lang="en-US" sz="2500" dirty="0">
                <a:latin typeface="Arial"/>
                <a:ea typeface="+mn-lt"/>
                <a:cs typeface="+mn-lt"/>
              </a:rPr>
              <a:t>, </a:t>
            </a:r>
            <a:r>
              <a:rPr lang="en-US" sz="2500" dirty="0" err="1">
                <a:latin typeface="Arial"/>
                <a:ea typeface="+mn-lt"/>
                <a:cs typeface="+mn-lt"/>
              </a:rPr>
              <a:t>tikai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punktu</a:t>
            </a:r>
            <a:r>
              <a:rPr lang="en-US" sz="2500" dirty="0">
                <a:latin typeface="Arial"/>
                <a:ea typeface="+mn-lt"/>
                <a:cs typeface="+mn-lt"/>
              </a:rPr>
              <a:t>!</a:t>
            </a:r>
          </a:p>
        </p:txBody>
      </p:sp>
      <p:pic>
        <p:nvPicPr>
          <p:cNvPr id="18" name="Рисунок 1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D8435E9-CA5D-BF88-C95C-2344EC6A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69" y="2608450"/>
            <a:ext cx="4407273" cy="1484219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Шрифт,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EC7A7B9-4140-5E08-6D4F-2263B419D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83" y="2604527"/>
            <a:ext cx="5339603" cy="11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6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latin typeface="Arial"/>
                <a:ea typeface="+mj-lt"/>
                <a:cs typeface="+mj-lt"/>
              </a:rPr>
              <a:t>Complex</a:t>
            </a:r>
            <a:r>
              <a:rPr lang="ru-RU" dirty="0">
                <a:latin typeface="Arial"/>
                <a:cs typeface="Arial"/>
              </a:rPr>
              <a:t> – </a:t>
            </a:r>
            <a:r>
              <a:rPr lang="ru-RU" dirty="0" err="1">
                <a:latin typeface="Arial"/>
                <a:ea typeface="+mj-lt"/>
                <a:cs typeface="+mj-lt"/>
              </a:rPr>
              <a:t>salikts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skaitlis</a:t>
            </a:r>
            <a:endParaRPr lang="ru-RU" dirty="0" err="1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742" y="4315326"/>
            <a:ext cx="303111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Lietošanas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sz="25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938618"/>
            <a:ext cx="1005167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Salikti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skaitļi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rakstīti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ar</a:t>
            </a:r>
            <a:r>
              <a:rPr lang="ru-RU" sz="2500" dirty="0">
                <a:latin typeface="Arial"/>
                <a:ea typeface="+mn-lt"/>
                <a:cs typeface="+mn-lt"/>
              </a:rPr>
              <a:t> “j” </a:t>
            </a:r>
            <a:r>
              <a:rPr lang="ru-RU" sz="2500" dirty="0" err="1">
                <a:latin typeface="Arial"/>
                <a:ea typeface="+mn-lt"/>
                <a:cs typeface="+mn-lt"/>
              </a:rPr>
              <a:t>kā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iedomāto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daļu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F5D13-1D02-BA8F-075C-DF86F36DEA40}"/>
              </a:ext>
            </a:extLst>
          </p:cNvPr>
          <p:cNvSpPr txBox="1"/>
          <p:nvPr/>
        </p:nvSpPr>
        <p:spPr>
          <a:xfrm>
            <a:off x="790014" y="4885764"/>
            <a:ext cx="440391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lv-LV" sz="2500">
                <a:latin typeface="Arial"/>
                <a:ea typeface="+mn-lt"/>
                <a:cs typeface="+mn-lt"/>
              </a:rPr>
              <a:t>Kompleksos skaitļus izmanto fizikā un matemātikā</a:t>
            </a:r>
            <a:endParaRPr lang="ru-RU" sz="2500">
              <a:latin typeface="Arial"/>
              <a:ea typeface="+mn-lt"/>
              <a:cs typeface="+mn-lt"/>
            </a:endParaRPr>
          </a:p>
        </p:txBody>
      </p:sp>
      <p:pic>
        <p:nvPicPr>
          <p:cNvPr id="8" name="Рисунок 7" descr="Изображение выглядит как Шрифт, текст, снимок экрана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8C4DAB45-24B5-E883-7676-97C7C990D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28" y="2970679"/>
            <a:ext cx="4667250" cy="6477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55BDA1B-0FA2-98DB-AB5C-04250A53E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610" y="2813797"/>
            <a:ext cx="6096000" cy="12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5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latin typeface="Arial"/>
                <a:ea typeface="+mj-lt"/>
                <a:cs typeface="+mj-lt"/>
              </a:rPr>
              <a:t>Str</a:t>
            </a:r>
            <a:r>
              <a:rPr lang="ru-RU" dirty="0">
                <a:latin typeface="Arial"/>
                <a:cs typeface="Arial"/>
              </a:rPr>
              <a:t> – </a:t>
            </a:r>
            <a:r>
              <a:rPr lang="ru-RU" dirty="0" err="1">
                <a:latin typeface="Arial"/>
                <a:ea typeface="+mj-lt"/>
                <a:cs typeface="+mj-lt"/>
              </a:rPr>
              <a:t>teksta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virkne</a:t>
            </a:r>
            <a:endParaRPr lang="ru-RU" dirty="0" err="1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2683" y="3788650"/>
            <a:ext cx="303111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Lietošanas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sz="25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92573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String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teksts</a:t>
            </a:r>
            <a:r>
              <a:rPr lang="ru-RU" sz="2500" dirty="0">
                <a:latin typeface="Arial"/>
                <a:ea typeface="+mn-lt"/>
                <a:cs typeface="+mn-lt"/>
              </a:rPr>
              <a:t>, </a:t>
            </a:r>
            <a:r>
              <a:rPr lang="ru-RU" sz="2500" dirty="0" err="1">
                <a:latin typeface="Arial"/>
                <a:ea typeface="+mn-lt"/>
                <a:cs typeface="+mn-lt"/>
              </a:rPr>
              <a:t>kas</a:t>
            </a:r>
            <a:r>
              <a:rPr lang="ru-RU" sz="2500" dirty="0">
                <a:latin typeface="Arial"/>
                <a:ea typeface="+mn-lt"/>
                <a:cs typeface="+mn-lt"/>
              </a:rPr>
              <a:t> Python 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vienpēdiņās</a:t>
            </a:r>
            <a:r>
              <a:rPr lang="ru-RU" sz="2500" dirty="0">
                <a:latin typeface="Arial"/>
                <a:ea typeface="+mn-lt"/>
                <a:cs typeface="+mn-lt"/>
              </a:rPr>
              <a:t>,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dubultpēdiņās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</a:p>
        </p:txBody>
      </p:sp>
      <p:pic>
        <p:nvPicPr>
          <p:cNvPr id="11" name="Рисунок 10" descr="Изображение выглядит как текст, Шрифт, снимок экрана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8954FDF2-FA36-A7A3-3D3E-3CA865DD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9" y="2663638"/>
            <a:ext cx="5073462" cy="925605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B81F6BC-DD28-EEAB-728D-845E0540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21" y="2417110"/>
            <a:ext cx="4190438" cy="1415862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Шрифт, текс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996A7F49-E692-7878-DA34-51D0C7486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93" y="4356568"/>
            <a:ext cx="3776942" cy="1237689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Шриф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61B4D39-BC72-A1AA-E474-2118E161F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204" y="4356567"/>
            <a:ext cx="2628900" cy="1238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E0BA66-6784-8A2B-BDDD-01F3BC789A73}"/>
              </a:ext>
            </a:extLst>
          </p:cNvPr>
          <p:cNvSpPr txBox="1"/>
          <p:nvPr/>
        </p:nvSpPr>
        <p:spPr>
          <a:xfrm>
            <a:off x="7368989" y="4264959"/>
            <a:ext cx="9838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❗</a:t>
            </a:r>
            <a:endParaRPr 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48013-9702-9265-4FE7-773A153E3E46}"/>
              </a:ext>
            </a:extLst>
          </p:cNvPr>
          <p:cNvSpPr txBox="1"/>
          <p:nvPr/>
        </p:nvSpPr>
        <p:spPr>
          <a:xfrm>
            <a:off x="8073840" y="4269442"/>
            <a:ext cx="3507438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Vienā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mainīgajā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nevar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kombinēt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dažādas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pēdiņas</a:t>
            </a:r>
            <a:r>
              <a:rPr lang="ru-RU" sz="2500" dirty="0">
                <a:latin typeface="Arial"/>
                <a:ea typeface="+mn-lt"/>
                <a:cs typeface="+mn-lt"/>
              </a:rPr>
              <a:t> (x = '</a:t>
            </a:r>
            <a:r>
              <a:rPr lang="ru-RU" sz="2500" dirty="0" err="1">
                <a:latin typeface="Arial"/>
                <a:ea typeface="+mn-lt"/>
                <a:cs typeface="+mn-lt"/>
              </a:rPr>
              <a:t>Sveiki</a:t>
            </a:r>
            <a:r>
              <a:rPr lang="ru-RU" sz="2500" dirty="0">
                <a:latin typeface="Arial"/>
                <a:ea typeface="+mn-lt"/>
                <a:cs typeface="+mn-lt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11233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59EC5-B0FD-762E-9AA5-C4E37A3F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41" y="2737449"/>
            <a:ext cx="10691265" cy="1371030"/>
          </a:xfrm>
        </p:spPr>
        <p:txBody>
          <a:bodyPr/>
          <a:lstStyle/>
          <a:p>
            <a:r>
              <a:rPr lang="ru-RU" dirty="0"/>
              <a:t>MNOGO CHEGO PRO STRING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9252FB-45D8-7236-68CF-908AD33F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95E-3B59-4744-A6C2-893F0CF2A308}" type="datetime1">
              <a:t>6/1/2024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3A8B8D-8C5A-06FE-24EA-8B960305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E81AF-4C98-F457-3A69-61C1F7E7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Arial"/>
                <a:ea typeface="+mj-lt"/>
                <a:cs typeface="Arial"/>
              </a:rPr>
              <a:t>Bool</a:t>
            </a:r>
            <a:r>
              <a:rPr lang="ru-RU" dirty="0">
                <a:latin typeface="Arial"/>
                <a:cs typeface="Arial"/>
              </a:rPr>
              <a:t> – </a:t>
            </a:r>
            <a:endParaRPr lang="ru-RU" sz="2500" b="1" dirty="0">
              <a:solidFill>
                <a:srgbClr val="0D0D0D"/>
              </a:solidFill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095" y="3822267"/>
            <a:ext cx="303111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Lietošanas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sz="25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05167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Kas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tas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164800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Segoe UI"/>
                <a:ea typeface="+mj-lt"/>
                <a:cs typeface="Segoe UI"/>
              </a:rPr>
              <a:t>List</a:t>
            </a:r>
            <a:r>
              <a:rPr lang="ru-RU" sz="2400" dirty="0">
                <a:latin typeface="Segoe UI"/>
                <a:cs typeface="Segoe UI"/>
              </a:rPr>
              <a:t> </a:t>
            </a:r>
            <a:r>
              <a:rPr lang="ru-RU" dirty="0">
                <a:latin typeface="Arial"/>
                <a:cs typeface="Arial"/>
              </a:rPr>
              <a:t>–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095" y="3822267"/>
            <a:ext cx="303111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Lietošanas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sz="25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05167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Kas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tas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195419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err="1">
                <a:latin typeface="Segoe UI"/>
                <a:ea typeface="+mj-lt"/>
                <a:cs typeface="Segoe UI"/>
              </a:rPr>
              <a:t>Dict</a:t>
            </a:r>
            <a:r>
              <a:rPr lang="ru-RU" sz="2400" dirty="0">
                <a:latin typeface="Segoe UI"/>
                <a:cs typeface="Segoe UI"/>
              </a:rPr>
              <a:t>  </a:t>
            </a:r>
            <a:r>
              <a:rPr lang="ru-RU" dirty="0">
                <a:latin typeface="Arial"/>
                <a:cs typeface="Arial"/>
              </a:rPr>
              <a:t>– </a:t>
            </a:r>
            <a:endParaRPr lang="ru-RU" dirty="0">
              <a:latin typeface="Univers Condensed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095" y="3822267"/>
            <a:ext cx="303111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Lietošanas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sz="25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05167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Tas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422757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Arial"/>
                <a:ea typeface="+mj-lt"/>
                <a:cs typeface="Arial"/>
              </a:rPr>
              <a:t>turple</a:t>
            </a:r>
            <a:r>
              <a:rPr lang="ru-RU" dirty="0">
                <a:latin typeface="Arial"/>
                <a:cs typeface="Arial"/>
              </a:rPr>
              <a:t> –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095" y="3822267"/>
            <a:ext cx="303111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Lietošanas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sz="25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05167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Kas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tas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148460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Arial"/>
                <a:ea typeface="+mj-lt"/>
                <a:cs typeface="Arial"/>
              </a:rPr>
              <a:t>range</a:t>
            </a:r>
            <a:r>
              <a:rPr lang="ru-RU" dirty="0">
                <a:latin typeface="Arial"/>
                <a:cs typeface="Arial"/>
              </a:rPr>
              <a:t> –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095" y="3822267"/>
            <a:ext cx="303111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Lietošanas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sz="25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05167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Kas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tas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85764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E3E5F-3763-1C40-AD77-274F87C6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25" y="922096"/>
            <a:ext cx="10678975" cy="928579"/>
          </a:xfrm>
        </p:spPr>
        <p:txBody>
          <a:bodyPr/>
          <a:lstStyle/>
          <a:p>
            <a:r>
              <a:rPr lang="ru-RU" dirty="0" err="1">
                <a:latin typeface="Arial"/>
                <a:cs typeface="Arial"/>
              </a:rPr>
              <a:t>Ievads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4D0BF-07FC-8EE5-232C-EA5BAD918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85868"/>
            <a:ext cx="10691265" cy="3943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lv-LV" sz="3000" dirty="0" err="1">
                <a:latin typeface="Arial"/>
                <a:ea typeface="+mn-lt"/>
                <a:cs typeface="+mn-lt"/>
              </a:rPr>
              <a:t>Python</a:t>
            </a:r>
            <a:r>
              <a:rPr lang="lv-LV" sz="3000" dirty="0">
                <a:latin typeface="Arial"/>
                <a:ea typeface="+mn-lt"/>
                <a:cs typeface="+mn-lt"/>
              </a:rPr>
              <a:t> programmēšanas valoda ir plaši izmantota un populāra tās vienkāršības dēļ. Šajā materiālā ir aprakstīti pamati darbam ar mainīgajiem, datu tipi un pamatdarbības, ko var veikt ar šiem mainīgajiem.</a:t>
            </a:r>
            <a:endParaRPr lang="lv-LV" sz="3000" dirty="0">
              <a:latin typeface="Calisto MT" panose="02040603050505030304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7CAE0-B158-4B77-20AB-6381ED52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8D8E-A0B5-4F97-B7B3-2A110F776054}" type="datetime1">
              <a:t>01.06.2024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6C5C3-07A4-519D-EC17-61CBA17E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0DFCEF-C650-E7FA-2B9B-21272CB2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13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Arial"/>
                <a:cs typeface="Arial"/>
              </a:rPr>
              <a:t>Binārie</a:t>
            </a:r>
            <a:r>
              <a:rPr lang="ru-RU" b="1" dirty="0">
                <a:latin typeface="Arial"/>
                <a:cs typeface="Arial"/>
              </a:rPr>
              <a:t> </a:t>
            </a:r>
            <a:r>
              <a:rPr lang="ru-RU" b="1" dirty="0" err="1">
                <a:latin typeface="Arial"/>
                <a:cs typeface="Arial"/>
              </a:rPr>
              <a:t>tipi</a:t>
            </a:r>
            <a:endParaRPr lang="ru-RU" dirty="0" err="1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095" y="3822267"/>
            <a:ext cx="303111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Lietošanas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sz="25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05167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Kas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tas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221568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Arial"/>
                <a:cs typeface="Arial"/>
              </a:rPr>
              <a:t>set</a:t>
            </a:r>
            <a:r>
              <a:rPr lang="ru-RU" dirty="0">
                <a:latin typeface="Arial"/>
                <a:cs typeface="Arial"/>
              </a:rPr>
              <a:t> –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095" y="3822267"/>
            <a:ext cx="303111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Lietošanas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sz="25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05167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Kas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tas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2468994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Arial"/>
                <a:cs typeface="Arial"/>
              </a:rPr>
              <a:t>frozenset</a:t>
            </a:r>
            <a:r>
              <a:rPr lang="ru-RU" dirty="0">
                <a:latin typeface="Arial"/>
                <a:cs typeface="Arial"/>
              </a:rPr>
              <a:t> –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095" y="3822267"/>
            <a:ext cx="303111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Lietošanas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sz="25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05167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lksa</a:t>
            </a:r>
          </a:p>
        </p:txBody>
      </p:sp>
    </p:spTree>
    <p:extLst>
      <p:ext uri="{BB962C8B-B14F-4D97-AF65-F5344CB8AC3E}">
        <p14:creationId xmlns:p14="http://schemas.microsoft.com/office/powerpoint/2010/main" val="1275817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err="1">
                <a:latin typeface="Arial"/>
                <a:cs typeface="Arial"/>
              </a:rPr>
              <a:t>Nonetype</a:t>
            </a:r>
            <a:endParaRPr lang="ru-RU" b="1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095" y="3822267"/>
            <a:ext cx="303111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Lietošanas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sz="25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05167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hhh</a:t>
            </a:r>
          </a:p>
        </p:txBody>
      </p:sp>
    </p:spTree>
    <p:extLst>
      <p:ext uri="{BB962C8B-B14F-4D97-AF65-F5344CB8AC3E}">
        <p14:creationId xmlns:p14="http://schemas.microsoft.com/office/powerpoint/2010/main" val="3573886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C392D-7455-157A-CE5F-1355048F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26" y="984865"/>
            <a:ext cx="4271399" cy="1223452"/>
          </a:xfrm>
        </p:spPr>
        <p:txBody>
          <a:bodyPr>
            <a:normAutofit fontScale="90000"/>
          </a:bodyPr>
          <a:lstStyle/>
          <a:p>
            <a:r>
              <a:rPr lang="ru-RU" sz="4000" err="1">
                <a:latin typeface="Arial"/>
                <a:cs typeface="Arial"/>
              </a:rPr>
              <a:t>Konkrētā</a:t>
            </a:r>
            <a:r>
              <a:rPr lang="ru-RU" sz="4000" dirty="0">
                <a:latin typeface="Arial"/>
                <a:cs typeface="Arial"/>
              </a:rPr>
              <a:t> </a:t>
            </a:r>
            <a:r>
              <a:rPr lang="ru-RU" sz="4000" err="1">
                <a:latin typeface="Arial"/>
                <a:cs typeface="Arial"/>
              </a:rPr>
              <a:t>datu</a:t>
            </a:r>
            <a:r>
              <a:rPr lang="ru-RU" sz="4000" dirty="0">
                <a:latin typeface="Arial"/>
                <a:cs typeface="Arial"/>
              </a:rPr>
              <a:t> </a:t>
            </a:r>
            <a:r>
              <a:rPr lang="ru-RU" sz="4000" err="1">
                <a:latin typeface="Arial"/>
                <a:cs typeface="Arial"/>
              </a:rPr>
              <a:t>tipa</a:t>
            </a:r>
            <a:r>
              <a:rPr lang="ru-RU" sz="4000" dirty="0">
                <a:latin typeface="Arial"/>
                <a:cs typeface="Arial"/>
              </a:rPr>
              <a:t> </a:t>
            </a:r>
            <a:r>
              <a:rPr lang="ru-RU" sz="4000" err="1">
                <a:latin typeface="Arial"/>
                <a:cs typeface="Arial"/>
              </a:rPr>
              <a:t>iestatīšana</a:t>
            </a:r>
            <a:endParaRPr lang="ru-RU" sz="4000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5C917F-3E41-6233-301E-C4EEF30B3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list</a:t>
            </a:r>
            <a:r>
              <a:rPr lang="ru-RU" sz="2000" dirty="0">
                <a:latin typeface="Consolas"/>
              </a:rPr>
              <a:t>(("</a:t>
            </a:r>
            <a:r>
              <a:rPr lang="ru-RU" sz="2000" err="1">
                <a:latin typeface="Consolas"/>
              </a:rPr>
              <a:t>apple</a:t>
            </a:r>
            <a:r>
              <a:rPr lang="ru-RU" sz="2000" dirty="0">
                <a:latin typeface="Consolas"/>
              </a:rPr>
              <a:t>", "</a:t>
            </a:r>
            <a:r>
              <a:rPr lang="ru-RU" sz="2000" err="1">
                <a:latin typeface="Consolas"/>
              </a:rPr>
              <a:t>banana</a:t>
            </a:r>
            <a:r>
              <a:rPr lang="ru-RU" sz="2000" dirty="0">
                <a:latin typeface="Consolas"/>
              </a:rPr>
              <a:t>"))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tuple</a:t>
            </a:r>
            <a:r>
              <a:rPr lang="ru-RU" sz="2000" dirty="0">
                <a:latin typeface="Consolas"/>
              </a:rPr>
              <a:t>(("</a:t>
            </a:r>
            <a:r>
              <a:rPr lang="ru-RU" sz="2000" err="1">
                <a:latin typeface="Consolas"/>
              </a:rPr>
              <a:t>apple</a:t>
            </a:r>
            <a:r>
              <a:rPr lang="ru-RU" sz="2000" dirty="0">
                <a:latin typeface="Consolas"/>
              </a:rPr>
              <a:t>", "</a:t>
            </a:r>
            <a:r>
              <a:rPr lang="ru-RU" sz="2000" err="1">
                <a:latin typeface="Consolas"/>
              </a:rPr>
              <a:t>banana</a:t>
            </a:r>
            <a:r>
              <a:rPr lang="ru-RU" sz="2000" dirty="0">
                <a:latin typeface="Consolas"/>
              </a:rPr>
              <a:t>"))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range</a:t>
            </a:r>
            <a:r>
              <a:rPr lang="ru-RU" sz="2000" dirty="0">
                <a:latin typeface="Consolas"/>
              </a:rPr>
              <a:t>(6)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dict</a:t>
            </a:r>
            <a:r>
              <a:rPr lang="ru-RU" sz="2000" dirty="0">
                <a:latin typeface="Consolas"/>
              </a:rPr>
              <a:t>(</a:t>
            </a:r>
            <a:r>
              <a:rPr lang="ru-RU" sz="2000" err="1">
                <a:latin typeface="Consolas"/>
              </a:rPr>
              <a:t>name</a:t>
            </a:r>
            <a:r>
              <a:rPr lang="ru-RU" sz="2000" dirty="0">
                <a:latin typeface="Consolas"/>
              </a:rPr>
              <a:t>="John", </a:t>
            </a:r>
            <a:r>
              <a:rPr lang="ru-RU" sz="2000" err="1">
                <a:latin typeface="Consolas"/>
              </a:rPr>
              <a:t>age</a:t>
            </a:r>
            <a:r>
              <a:rPr lang="ru-RU" sz="2000" dirty="0">
                <a:latin typeface="Consolas"/>
              </a:rPr>
              <a:t>=36)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set</a:t>
            </a:r>
            <a:r>
              <a:rPr lang="ru-RU" sz="2000" dirty="0">
                <a:latin typeface="Consolas"/>
              </a:rPr>
              <a:t>(("</a:t>
            </a:r>
            <a:r>
              <a:rPr lang="ru-RU" sz="2000" err="1">
                <a:latin typeface="Consolas"/>
              </a:rPr>
              <a:t>apple</a:t>
            </a:r>
            <a:r>
              <a:rPr lang="ru-RU" sz="2000" dirty="0">
                <a:latin typeface="Consolas"/>
              </a:rPr>
              <a:t>", "</a:t>
            </a:r>
            <a:r>
              <a:rPr lang="ru-RU" sz="2000" err="1">
                <a:latin typeface="Consolas"/>
              </a:rPr>
              <a:t>banana</a:t>
            </a:r>
            <a:r>
              <a:rPr lang="ru-RU" sz="2000" dirty="0">
                <a:latin typeface="Consolas"/>
              </a:rPr>
              <a:t>"))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frozenset</a:t>
            </a:r>
            <a:r>
              <a:rPr lang="ru-RU" sz="2000" dirty="0">
                <a:latin typeface="Consolas"/>
              </a:rPr>
              <a:t>(("</a:t>
            </a:r>
            <a:r>
              <a:rPr lang="ru-RU" sz="2000" err="1">
                <a:latin typeface="Consolas"/>
              </a:rPr>
              <a:t>apple</a:t>
            </a:r>
            <a:r>
              <a:rPr lang="ru-RU" sz="2000" dirty="0">
                <a:latin typeface="Consolas"/>
              </a:rPr>
              <a:t>", "</a:t>
            </a:r>
            <a:r>
              <a:rPr lang="ru-RU" sz="2000" err="1">
                <a:latin typeface="Consolas"/>
              </a:rPr>
              <a:t>banana</a:t>
            </a:r>
            <a:r>
              <a:rPr lang="ru-RU" sz="2000" dirty="0">
                <a:latin typeface="Consolas"/>
              </a:rPr>
              <a:t>"))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bool</a:t>
            </a:r>
            <a:r>
              <a:rPr lang="ru-RU" sz="2000" dirty="0">
                <a:latin typeface="Consolas"/>
              </a:rPr>
              <a:t>(5)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bytes</a:t>
            </a:r>
            <a:r>
              <a:rPr lang="ru-RU" sz="2000" dirty="0">
                <a:latin typeface="Consolas"/>
              </a:rPr>
              <a:t>(5)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bytearray</a:t>
            </a:r>
            <a:r>
              <a:rPr lang="ru-RU" sz="2000" dirty="0">
                <a:latin typeface="Consolas"/>
              </a:rPr>
              <a:t>(5)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memoryview</a:t>
            </a:r>
            <a:r>
              <a:rPr lang="ru-RU" sz="2000" dirty="0">
                <a:latin typeface="Consolas"/>
              </a:rPr>
              <a:t>(</a:t>
            </a:r>
            <a:r>
              <a:rPr lang="ru-RU" sz="2000" err="1">
                <a:latin typeface="Consolas"/>
              </a:rPr>
              <a:t>bytes</a:t>
            </a:r>
            <a:r>
              <a:rPr lang="ru-RU" sz="2000" dirty="0">
                <a:latin typeface="Consolas"/>
              </a:rPr>
              <a:t>(5))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865C9A-FF54-C768-9450-3A267A2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958" y="2315497"/>
            <a:ext cx="4258699" cy="3553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 err="1">
                <a:latin typeface="Arial"/>
                <a:ea typeface="+mn-lt"/>
                <a:cs typeface="+mn-lt"/>
              </a:rPr>
              <a:t>Ja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vēlaties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norādīt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datu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tipu</a:t>
            </a:r>
            <a:r>
              <a:rPr lang="ru-RU" sz="2800" dirty="0">
                <a:latin typeface="Arial"/>
                <a:ea typeface="+mn-lt"/>
                <a:cs typeface="+mn-lt"/>
              </a:rPr>
              <a:t>, </a:t>
            </a:r>
            <a:r>
              <a:rPr lang="ru-RU" sz="2800" dirty="0" err="1">
                <a:latin typeface="Arial"/>
                <a:ea typeface="+mn-lt"/>
                <a:cs typeface="+mn-lt"/>
              </a:rPr>
              <a:t>varat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izmantot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šādas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konstruktora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funkcijas</a:t>
            </a:r>
            <a:r>
              <a:rPr lang="ru-RU" sz="2800" dirty="0">
                <a:latin typeface="Arial"/>
                <a:ea typeface="+mn-lt"/>
                <a:cs typeface="+mn-lt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 </a:t>
            </a:r>
            <a:r>
              <a:rPr lang="ru-RU" sz="2000" dirty="0" err="1">
                <a:latin typeface="Consolas"/>
              </a:rPr>
              <a:t>str</a:t>
            </a:r>
            <a:r>
              <a:rPr lang="ru-RU" sz="2000" dirty="0">
                <a:latin typeface="Consolas"/>
              </a:rPr>
              <a:t>("Hello World")</a:t>
            </a:r>
            <a:endParaRPr lang="en-US" sz="200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 </a:t>
            </a:r>
            <a:r>
              <a:rPr lang="ru-RU" sz="2000" dirty="0" err="1">
                <a:latin typeface="Consolas"/>
              </a:rPr>
              <a:t>int</a:t>
            </a:r>
            <a:r>
              <a:rPr lang="ru-RU" sz="2000" dirty="0">
                <a:latin typeface="Consolas"/>
              </a:rPr>
              <a:t>(20)</a:t>
            </a:r>
            <a:endParaRPr lang="en-US" sz="200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 </a:t>
            </a:r>
            <a:r>
              <a:rPr lang="ru-RU" sz="2000" dirty="0" err="1">
                <a:latin typeface="Consolas"/>
              </a:rPr>
              <a:t>float</a:t>
            </a:r>
            <a:r>
              <a:rPr lang="ru-RU" sz="2000" dirty="0">
                <a:latin typeface="Consolas"/>
              </a:rPr>
              <a:t>(20.5)</a:t>
            </a:r>
            <a:endParaRPr lang="en-US" sz="200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 </a:t>
            </a:r>
            <a:r>
              <a:rPr lang="ru-RU" sz="2000" dirty="0" err="1">
                <a:latin typeface="Consolas"/>
              </a:rPr>
              <a:t>complex</a:t>
            </a:r>
            <a:r>
              <a:rPr lang="ru-RU" sz="2000" dirty="0">
                <a:latin typeface="Consolas"/>
              </a:rPr>
              <a:t>(1j)</a:t>
            </a:r>
            <a:endParaRPr lang="ru-RU" sz="2000" dirty="0"/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884749-DBED-1DD2-3133-8E185A0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FF2D-72A7-4844-9A4D-270D54BBD66C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4DA33B-AC49-A90A-FC02-B5C5CB49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BA7DA7-523D-9E79-6004-7651668F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72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E5595-1741-A8AC-F24B-00310262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26" y="1099165"/>
            <a:ext cx="3903099" cy="1223452"/>
          </a:xfrm>
        </p:spPr>
        <p:txBody>
          <a:bodyPr>
            <a:normAutofit fontScale="90000"/>
          </a:bodyPr>
          <a:lstStyle/>
          <a:p>
            <a:r>
              <a:rPr lang="ru-RU" sz="4000" err="1">
                <a:latin typeface="Arial"/>
                <a:cs typeface="Arial"/>
              </a:rPr>
              <a:t>Datu</a:t>
            </a:r>
            <a:r>
              <a:rPr lang="ru-RU" sz="4000" dirty="0">
                <a:latin typeface="Arial"/>
                <a:cs typeface="Arial"/>
              </a:rPr>
              <a:t> </a:t>
            </a:r>
            <a:r>
              <a:rPr lang="ru-RU" sz="4000" err="1">
                <a:latin typeface="Arial"/>
                <a:cs typeface="Arial"/>
              </a:rPr>
              <a:t>tipa</a:t>
            </a:r>
            <a:br>
              <a:rPr lang="ru-RU" sz="4000" dirty="0">
                <a:latin typeface="Arial"/>
                <a:cs typeface="Arial"/>
              </a:rPr>
            </a:br>
            <a:r>
              <a:rPr lang="ru-RU" sz="4000" err="1">
                <a:latin typeface="Arial"/>
                <a:cs typeface="Arial"/>
              </a:rPr>
              <a:t>iegūšana</a:t>
            </a:r>
            <a:endParaRPr lang="ru-RU" sz="4000">
              <a:latin typeface="Arial"/>
              <a:cs typeface="Arial"/>
            </a:endParaRPr>
          </a:p>
          <a:p>
            <a:endParaRPr lang="ru-RU" sz="1100" dirty="0">
              <a:solidFill>
                <a:srgbClr val="22222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7B1215-C01E-4651-3DAF-29E1A20B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588" y="2943225"/>
            <a:ext cx="6019800" cy="720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err="1">
                <a:latin typeface="Consolas"/>
                <a:ea typeface="+mn-lt"/>
                <a:cs typeface="+mn-lt"/>
              </a:rPr>
              <a:t>Konsolē</a:t>
            </a:r>
            <a:r>
              <a:rPr lang="ru-RU" sz="2400" dirty="0">
                <a:latin typeface="Consolas"/>
                <a:ea typeface="+mn-lt"/>
                <a:cs typeface="+mn-lt"/>
              </a:rPr>
              <a:t>: True</a:t>
            </a:r>
          </a:p>
          <a:p>
            <a:pPr marL="0" indent="0">
              <a:buNone/>
            </a:pPr>
            <a:endParaRPr lang="ru-RU" sz="2800" dirty="0">
              <a:latin typeface="Consola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453D14-32DE-3603-FBFB-3EEB9128B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158" y="2328197"/>
            <a:ext cx="4093599" cy="3553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 err="1">
                <a:latin typeface="Arial"/>
                <a:ea typeface="+mn-lt"/>
                <a:cs typeface="+mn-lt"/>
              </a:rPr>
              <a:t>Jebkura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mainīga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dirty="0" err="1">
                <a:latin typeface="Arial"/>
                <a:ea typeface="+mn-lt"/>
                <a:cs typeface="+mn-lt"/>
              </a:rPr>
              <a:t>datu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dirty="0" err="1">
                <a:latin typeface="Arial"/>
                <a:ea typeface="+mn-lt"/>
                <a:cs typeface="+mn-lt"/>
              </a:rPr>
              <a:t>tipu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dirty="0" err="1">
                <a:latin typeface="Arial"/>
                <a:ea typeface="+mn-lt"/>
                <a:cs typeface="+mn-lt"/>
              </a:rPr>
              <a:t>var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dirty="0" err="1">
                <a:latin typeface="Arial"/>
                <a:ea typeface="+mn-lt"/>
                <a:cs typeface="+mn-lt"/>
              </a:rPr>
              <a:t>iegūt</a:t>
            </a:r>
            <a:r>
              <a:rPr lang="ru-RU" sz="2800" dirty="0">
                <a:latin typeface="Arial"/>
                <a:ea typeface="+mn-lt"/>
                <a:cs typeface="+mn-lt"/>
              </a:rPr>
              <a:t>, </a:t>
            </a:r>
            <a:r>
              <a:rPr lang="ru-RU" sz="2800" dirty="0" err="1">
                <a:latin typeface="Arial"/>
                <a:ea typeface="+mn-lt"/>
                <a:cs typeface="+mn-lt"/>
              </a:rPr>
              <a:t>izmantojot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dirty="0" err="1">
                <a:latin typeface="Arial"/>
                <a:ea typeface="+mn-lt"/>
                <a:cs typeface="+mn-lt"/>
              </a:rPr>
              <a:t>funkcijas</a:t>
            </a:r>
            <a:r>
              <a:rPr lang="ru-RU" sz="2800" dirty="0">
                <a:latin typeface="Arial"/>
                <a:ea typeface="+mn-lt"/>
                <a:cs typeface="+mn-lt"/>
              </a:rPr>
              <a:t>:</a:t>
            </a:r>
            <a:endParaRPr lang="ru-RU" dirty="0"/>
          </a:p>
          <a:p>
            <a:pPr marL="457200" indent="-457200">
              <a:buChar char="•"/>
            </a:pPr>
            <a:r>
              <a:rPr lang="ru-RU" sz="2800" err="1">
                <a:latin typeface="Consolas"/>
                <a:ea typeface="+mn-lt"/>
                <a:cs typeface="+mn-lt"/>
              </a:rPr>
              <a:t>type</a:t>
            </a:r>
            <a:r>
              <a:rPr lang="ru-RU" sz="2800" dirty="0">
                <a:latin typeface="Consolas"/>
                <a:ea typeface="+mn-lt"/>
                <a:cs typeface="+mn-lt"/>
              </a:rPr>
              <a:t>()</a:t>
            </a:r>
          </a:p>
          <a:p>
            <a:pPr marL="457200" indent="-457200">
              <a:buChar char="•"/>
            </a:pPr>
            <a:r>
              <a:rPr lang="ru-RU" sz="2800" err="1">
                <a:latin typeface="Consolas"/>
                <a:ea typeface="+mn-lt"/>
                <a:cs typeface="+mn-lt"/>
              </a:rPr>
              <a:t>isinstance</a:t>
            </a:r>
            <a:r>
              <a:rPr lang="ru-RU" sz="2800">
                <a:latin typeface="Consolas"/>
                <a:ea typeface="+mn-lt"/>
                <a:cs typeface="+mn-lt"/>
              </a:rPr>
              <a:t>()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1FE41C-3186-9C9F-34F5-832D9069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BD15-BB01-45C2-8121-958312692B83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A690C7-6292-034F-E54E-6D368931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EA217-C4D9-5551-73B2-D31570DB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25</a:t>
            </a:fld>
            <a:endParaRPr lang="en-US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206A7E9A-502B-0EE2-272B-B19467A8E7D8}"/>
              </a:ext>
            </a:extLst>
          </p:cNvPr>
          <p:cNvSpPr txBox="1">
            <a:spLocks/>
          </p:cNvSpPr>
          <p:nvPr/>
        </p:nvSpPr>
        <p:spPr>
          <a:xfrm>
            <a:off x="6976894" y="817153"/>
            <a:ext cx="4278482" cy="769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Piemēri</a:t>
            </a:r>
            <a:r>
              <a:rPr lang="ru-RU" sz="30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</a:t>
            </a:r>
          </a:p>
        </p:txBody>
      </p:sp>
      <p:pic>
        <p:nvPicPr>
          <p:cNvPr id="10" name="Рисунок 9" descr="Изображение выглядит как текст, Шриф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777E1DE-E474-FD5E-357E-5DBDA591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3" y="1712913"/>
            <a:ext cx="4613275" cy="123507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Шрифт, снимок экрана, текс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3DD58F5-FC8B-0803-3D16-B3973409E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63" y="3808413"/>
            <a:ext cx="3419475" cy="1539875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B455BF81-262C-7C73-E869-802BA18DDAE3}"/>
              </a:ext>
            </a:extLst>
          </p:cNvPr>
          <p:cNvSpPr txBox="1">
            <a:spLocks/>
          </p:cNvSpPr>
          <p:nvPr/>
        </p:nvSpPr>
        <p:spPr>
          <a:xfrm>
            <a:off x="6097588" y="5508625"/>
            <a:ext cx="6019800" cy="720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err="1">
                <a:latin typeface="Consolas"/>
                <a:ea typeface="+mn-lt"/>
                <a:cs typeface="+mn-lt"/>
              </a:rPr>
              <a:t>Konsolē</a:t>
            </a:r>
            <a:r>
              <a:rPr lang="ru-RU" sz="2400" dirty="0">
                <a:latin typeface="Consolas"/>
                <a:ea typeface="+mn-lt"/>
                <a:cs typeface="+mn-lt"/>
              </a:rPr>
              <a:t>: &lt;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class</a:t>
            </a:r>
            <a:r>
              <a:rPr lang="ru-RU" sz="2400" dirty="0">
                <a:latin typeface="Consolas"/>
                <a:ea typeface="+mn-lt"/>
                <a:cs typeface="+mn-lt"/>
              </a:rPr>
              <a:t> '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int</a:t>
            </a:r>
            <a:r>
              <a:rPr lang="ru-RU" sz="2400" dirty="0">
                <a:latin typeface="Consolas"/>
                <a:ea typeface="+mn-lt"/>
                <a:cs typeface="+mn-lt"/>
              </a:rPr>
              <a:t>'&gt;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4669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25F7E-085A-C43B-D876-BD5DB386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35" y="1061796"/>
            <a:ext cx="10678565" cy="1051730"/>
          </a:xfrm>
        </p:spPr>
        <p:txBody>
          <a:bodyPr>
            <a:normAutofit/>
          </a:bodyPr>
          <a:lstStyle/>
          <a:p>
            <a:r>
              <a:rPr lang="ru-RU" sz="3600" dirty="0" err="1">
                <a:latin typeface="Arial"/>
                <a:cs typeface="Arial"/>
              </a:rPr>
              <a:t>atpakošana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41D8F-1B0B-0223-3B19-6836EC2A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2683" y="1950884"/>
            <a:ext cx="7583694" cy="1063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>
                <a:latin typeface="Arial"/>
                <a:ea typeface="+mn-lt"/>
                <a:cs typeface="+mn-lt"/>
              </a:rPr>
              <a:t>Python </a:t>
            </a:r>
            <a:r>
              <a:rPr lang="ru-RU" sz="2500" dirty="0" err="1">
                <a:latin typeface="Arial"/>
                <a:ea typeface="+mn-lt"/>
                <a:cs typeface="+mn-lt"/>
              </a:rPr>
              <a:t>ļauj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izgūt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vērtības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no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saraksta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endParaRPr lang="ru-RU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uz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mainīgajiem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46F6CB-B175-BFE9-69CD-11FE55D4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28D-6A11-4502-874B-583D3722A0C1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FAF63-ACAE-9B43-A5E6-B6056044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57D1CE-81D8-CBCE-2B09-D3FF8D42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26</a:t>
            </a:fld>
            <a:endParaRPr lang="en-US" dirty="0"/>
          </a:p>
        </p:txBody>
      </p:sp>
      <p:pic>
        <p:nvPicPr>
          <p:cNvPr id="11" name="Рисунок 10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09BBBF6-3C30-7551-9103-4DFA9634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3395663"/>
            <a:ext cx="7410450" cy="2085975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787F068-A2A2-11FB-A878-DB59A4BCC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0" y="2471738"/>
            <a:ext cx="2984500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12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A3EC6-7DFD-3776-0E73-8B185D49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9" y="2513331"/>
            <a:ext cx="10691265" cy="1371030"/>
          </a:xfrm>
        </p:spPr>
        <p:txBody>
          <a:bodyPr/>
          <a:lstStyle/>
          <a:p>
            <a:r>
              <a:rPr lang="ru-RU" dirty="0" err="1"/>
              <a:t>Vsjakie</a:t>
            </a:r>
            <a:r>
              <a:rPr lang="ru-RU" dirty="0"/>
              <a:t> </a:t>
            </a:r>
            <a:r>
              <a:rPr lang="ru-RU" dirty="0" err="1"/>
              <a:t>metodi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36FA3E-497E-7D51-5E4A-FD46C7E7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89BB-DF46-479B-8FBF-5544C88C059E}" type="datetime1">
              <a:t>6/1/2024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A5B0D7-EB38-11AE-D349-7FEC7E82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F977E-7B41-5AA1-5820-9CE46D91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20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A3EC6-7DFD-3776-0E73-8B185D49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9" y="2513331"/>
            <a:ext cx="10691265" cy="1371030"/>
          </a:xfrm>
        </p:spPr>
        <p:txBody>
          <a:bodyPr/>
          <a:lstStyle/>
          <a:p>
            <a:r>
              <a:rPr lang="ru-RU" dirty="0" err="1"/>
              <a:t>matematika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36FA3E-497E-7D51-5E4A-FD46C7E7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89BB-DF46-479B-8FBF-5544C88C059E}" type="datetime1">
              <a:t>01.06.2024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A5B0D7-EB38-11AE-D349-7FEC7E82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F977E-7B41-5AA1-5820-9CE46D91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98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A3EC6-7DFD-3776-0E73-8B185D49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9" y="2513331"/>
            <a:ext cx="10691265" cy="1371030"/>
          </a:xfrm>
        </p:spPr>
        <p:txBody>
          <a:bodyPr/>
          <a:lstStyle/>
          <a:p>
            <a:r>
              <a:rPr lang="ru-RU" dirty="0" err="1"/>
              <a:t>Dejstvija</a:t>
            </a:r>
            <a:r>
              <a:rPr lang="ru-RU" dirty="0"/>
              <a:t> s </a:t>
            </a:r>
            <a:r>
              <a:rPr lang="ru-RU" dirty="0" err="1"/>
              <a:t>str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36FA3E-497E-7D51-5E4A-FD46C7E7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89BB-DF46-479B-8FBF-5544C88C059E}" type="datetime1">
              <a:t>01.06.2024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A5B0D7-EB38-11AE-D349-7FEC7E82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F977E-7B41-5AA1-5820-9CE46D91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2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85C06-7C5D-4E0F-8875-B39A8889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781665"/>
            <a:ext cx="4093599" cy="953065"/>
          </a:xfrm>
        </p:spPr>
        <p:txBody>
          <a:bodyPr>
            <a:normAutofit/>
          </a:bodyPr>
          <a:lstStyle/>
          <a:p>
            <a:r>
              <a:rPr lang="ru-RU" sz="4000" dirty="0" err="1">
                <a:latin typeface="Arial"/>
                <a:cs typeface="Arial"/>
              </a:rPr>
              <a:t>Mainīgie</a:t>
            </a:r>
            <a:r>
              <a:rPr lang="ru-RU" sz="4000" dirty="0">
                <a:latin typeface="Arial"/>
                <a:cs typeface="Arial"/>
              </a:rPr>
              <a:t> (1)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2F43E-FD11-B37F-E5C4-DB33E8B3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29" y="1257401"/>
            <a:ext cx="6000138" cy="9653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800" b="1" err="1">
                <a:solidFill>
                  <a:srgbClr val="0D0D0D"/>
                </a:solidFill>
                <a:latin typeface="Arial"/>
                <a:cs typeface="Arial"/>
              </a:rPr>
              <a:t>Deklarēšana</a:t>
            </a:r>
            <a:r>
              <a:rPr lang="ru-RU" sz="2800" b="1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ru-RU" sz="2800" b="1" err="1">
                <a:solidFill>
                  <a:srgbClr val="0D0D0D"/>
                </a:solidFill>
                <a:latin typeface="Arial"/>
                <a:cs typeface="Arial"/>
              </a:rPr>
              <a:t>un</a:t>
            </a:r>
            <a:r>
              <a:rPr lang="ru-RU" sz="2800" b="1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ru-RU" sz="2800" b="1" err="1">
                <a:solidFill>
                  <a:srgbClr val="0D0D0D"/>
                </a:solidFill>
                <a:latin typeface="Arial"/>
                <a:cs typeface="Arial"/>
              </a:rPr>
              <a:t>vērtības</a:t>
            </a:r>
            <a:r>
              <a:rPr lang="ru-RU" sz="2800" b="1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ru-RU" sz="2800" b="1" err="1">
                <a:solidFill>
                  <a:srgbClr val="0D0D0D"/>
                </a:solidFill>
                <a:latin typeface="Arial"/>
                <a:cs typeface="Arial"/>
              </a:rPr>
              <a:t>piešķiršanas</a:t>
            </a:r>
            <a:r>
              <a:rPr lang="ru-RU" sz="2800" b="1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ru-RU" sz="2800" b="1" err="1">
                <a:solidFill>
                  <a:srgbClr val="0D0D0D"/>
                </a:solidFill>
                <a:latin typeface="Arial"/>
                <a:cs typeface="Arial"/>
              </a:rPr>
              <a:t>piemērs</a:t>
            </a:r>
            <a:r>
              <a:rPr lang="ru-RU" sz="2800" b="1" dirty="0">
                <a:solidFill>
                  <a:srgbClr val="0D0D0D"/>
                </a:solidFill>
                <a:latin typeface="Arial"/>
                <a:cs typeface="Arial"/>
              </a:rPr>
              <a:t>:</a:t>
            </a:r>
            <a:endParaRPr lang="ru-RU" sz="2800" dirty="0" err="1">
              <a:latin typeface="Arial"/>
              <a:cs typeface="Arial"/>
            </a:endParaRP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6D3DDC-4CEC-69EB-B573-9925CD06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548" y="2008239"/>
            <a:ext cx="4081309" cy="3848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err="1">
                <a:latin typeface="Arial"/>
                <a:ea typeface="+mn-lt"/>
                <a:cs typeface="+mn-lt"/>
              </a:rPr>
              <a:t>Mainīgie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ir</a:t>
            </a:r>
            <a:r>
              <a:rPr lang="ru-RU" sz="2800" dirty="0">
                <a:latin typeface="Arial"/>
                <a:ea typeface="+mn-lt"/>
                <a:cs typeface="+mn-lt"/>
              </a:rPr>
              <a:t> “</a:t>
            </a:r>
            <a:r>
              <a:rPr lang="ru-RU" sz="2800" err="1">
                <a:latin typeface="Arial"/>
                <a:ea typeface="+mn-lt"/>
                <a:cs typeface="+mn-lt"/>
              </a:rPr>
              <a:t>kastes</a:t>
            </a:r>
            <a:r>
              <a:rPr lang="ru-RU" sz="2800" dirty="0">
                <a:latin typeface="Arial"/>
                <a:ea typeface="+mn-lt"/>
                <a:cs typeface="+mn-lt"/>
              </a:rPr>
              <a:t>”, </a:t>
            </a:r>
            <a:r>
              <a:rPr lang="ru-RU" sz="2800" err="1">
                <a:latin typeface="Arial"/>
                <a:ea typeface="+mn-lt"/>
                <a:cs typeface="+mn-lt"/>
              </a:rPr>
              <a:t>kurās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tiek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glabāti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dati</a:t>
            </a:r>
            <a:r>
              <a:rPr lang="ru-RU" sz="2800" dirty="0">
                <a:latin typeface="Arial"/>
                <a:ea typeface="+mn-lt"/>
                <a:cs typeface="+mn-lt"/>
              </a:rPr>
              <a:t>. Python </a:t>
            </a:r>
            <a:r>
              <a:rPr lang="ru-RU" sz="2800" err="1">
                <a:latin typeface="Arial"/>
                <a:ea typeface="+mn-lt"/>
                <a:cs typeface="+mn-lt"/>
              </a:rPr>
              <a:t>mainīgie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tiek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izveidoti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brīdī</a:t>
            </a:r>
            <a:r>
              <a:rPr lang="ru-RU" sz="2800" dirty="0">
                <a:latin typeface="Arial"/>
                <a:ea typeface="+mn-lt"/>
                <a:cs typeface="+mn-lt"/>
              </a:rPr>
              <a:t>, </a:t>
            </a:r>
            <a:r>
              <a:rPr lang="ru-RU" sz="2800" err="1">
                <a:latin typeface="Arial"/>
                <a:ea typeface="+mn-lt"/>
                <a:cs typeface="+mn-lt"/>
              </a:rPr>
              <a:t>kad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tiem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tiek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piešķirta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vērtība</a:t>
            </a:r>
            <a:r>
              <a:rPr lang="ru-RU" sz="2800" dirty="0">
                <a:latin typeface="Arial"/>
                <a:ea typeface="+mn-lt"/>
                <a:cs typeface="+mn-lt"/>
              </a:rPr>
              <a:t>.</a:t>
            </a:r>
            <a:endParaRPr lang="ru-RU" sz="28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6F140-97D5-0C87-343B-EE9D1CF4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AB6-48D6-44D2-89A0-591E9B5BD737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8866EE-F2DD-32E8-B64E-4275CC68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3064F7-FEB5-5060-B88E-85037D09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 dirty="0"/>
          </a:p>
        </p:txBody>
      </p:sp>
      <p:pic>
        <p:nvPicPr>
          <p:cNvPr id="8" name="Рисунок 7" descr="Изображение выглядит как Шрифт, снимок экрана,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2B33544E-0C20-5A2B-FE4F-959120B1D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58" y="2521616"/>
            <a:ext cx="6062508" cy="1818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A049A5-3AEC-7CF8-5590-CA9033BC2D1C}"/>
              </a:ext>
            </a:extLst>
          </p:cNvPr>
          <p:cNvSpPr txBox="1"/>
          <p:nvPr/>
        </p:nvSpPr>
        <p:spPr>
          <a:xfrm>
            <a:off x="5194300" y="4724400"/>
            <a:ext cx="71755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Arial"/>
                <a:ea typeface="+mn-lt"/>
                <a:cs typeface="+mn-lt"/>
              </a:rPr>
              <a:t>Python </a:t>
            </a:r>
            <a:r>
              <a:rPr lang="ru-RU" sz="2400" dirty="0" err="1">
                <a:latin typeface="Arial"/>
                <a:ea typeface="+mn-lt"/>
                <a:cs typeface="+mn-lt"/>
              </a:rPr>
              <a:t>programmēšanas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valodā</a:t>
            </a:r>
            <a:r>
              <a:rPr lang="ru-RU" sz="2400" dirty="0">
                <a:latin typeface="Arial"/>
                <a:ea typeface="+mn-lt"/>
                <a:cs typeface="+mn-lt"/>
              </a:rPr>
              <a:t>,</a:t>
            </a:r>
          </a:p>
          <a:p>
            <a:r>
              <a:rPr lang="ru-RU" sz="2400" dirty="0" err="1">
                <a:latin typeface="Arial"/>
                <a:ea typeface="+mn-lt"/>
                <a:cs typeface="+mn-lt"/>
              </a:rPr>
              <a:t>deklarējot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mainīgo</a:t>
            </a:r>
            <a:r>
              <a:rPr lang="ru-RU" sz="2400" dirty="0">
                <a:latin typeface="Arial"/>
                <a:ea typeface="+mn-lt"/>
                <a:cs typeface="+mn-lt"/>
              </a:rPr>
              <a:t>, </a:t>
            </a:r>
            <a:r>
              <a:rPr lang="ru-RU" sz="2400" dirty="0" err="1">
                <a:latin typeface="Arial"/>
                <a:ea typeface="+mn-lt"/>
                <a:cs typeface="+mn-lt"/>
              </a:rPr>
              <a:t>nav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jāraksta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tā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datu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tip</a:t>
            </a:r>
            <a:r>
              <a:rPr lang="ru-RU" sz="2400" dirty="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36308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3508B-26DB-AD92-57DF-4C8750BD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25" y="922096"/>
            <a:ext cx="10678975" cy="805676"/>
          </a:xfrm>
        </p:spPr>
        <p:txBody>
          <a:bodyPr/>
          <a:lstStyle/>
          <a:p>
            <a:r>
              <a:rPr lang="ru-RU" dirty="0" err="1"/>
              <a:t>Avoti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FE594-7D90-0141-3870-DBF5A1985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25" y="1776933"/>
            <a:ext cx="10678975" cy="415228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B96C75-7592-EC1C-B4F4-DD1CB865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6F44-E9DC-4AC5-9DAF-E8C6FF08B3FB}" type="datetime1">
              <a:t>01.06.2024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0CDDCD-AE0E-899F-E104-51838A5A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56CFA-7D3A-B0D9-5545-2844446F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1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85C06-7C5D-4E0F-8875-B39A8889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781665"/>
            <a:ext cx="4093599" cy="953065"/>
          </a:xfrm>
        </p:spPr>
        <p:txBody>
          <a:bodyPr>
            <a:normAutofit/>
          </a:bodyPr>
          <a:lstStyle/>
          <a:p>
            <a:r>
              <a:rPr lang="ru-RU" sz="4000" dirty="0" err="1">
                <a:latin typeface="Arial"/>
                <a:cs typeface="Arial"/>
              </a:rPr>
              <a:t>Mainīgie</a:t>
            </a:r>
            <a:r>
              <a:rPr lang="ru-RU" sz="4000" dirty="0">
                <a:latin typeface="Arial"/>
                <a:cs typeface="Arial"/>
              </a:rPr>
              <a:t> (2)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6D3DDC-4CEC-69EB-B573-9925CD06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259" y="2004504"/>
            <a:ext cx="10878798" cy="4715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Mainīgajam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būt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īss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nosaukums</a:t>
            </a:r>
            <a:r>
              <a:rPr lang="ru-RU" sz="2500" dirty="0">
                <a:latin typeface="Arial"/>
                <a:ea typeface="+mn-lt"/>
                <a:cs typeface="+mn-lt"/>
              </a:rPr>
              <a:t> (x, y)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aprakstošāks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nosaukums</a:t>
            </a:r>
            <a:r>
              <a:rPr lang="ru-RU" sz="2500" dirty="0">
                <a:latin typeface="Arial"/>
                <a:ea typeface="+mn-lt"/>
                <a:cs typeface="+mn-lt"/>
              </a:rPr>
              <a:t> (</a:t>
            </a:r>
            <a:r>
              <a:rPr lang="ru-RU" sz="2500" dirty="0" err="1">
                <a:latin typeface="Arial"/>
                <a:ea typeface="+mn-lt"/>
                <a:cs typeface="+mn-lt"/>
              </a:rPr>
              <a:t>punktiKopa</a:t>
            </a:r>
            <a:r>
              <a:rPr lang="ru-RU" sz="2500" dirty="0">
                <a:latin typeface="Arial"/>
                <a:ea typeface="+mn-lt"/>
                <a:cs typeface="+mn-lt"/>
              </a:rPr>
              <a:t>, </a:t>
            </a:r>
            <a:r>
              <a:rPr lang="ru-RU" sz="2500" dirty="0" err="1">
                <a:latin typeface="Arial"/>
                <a:ea typeface="+mn-lt"/>
                <a:cs typeface="+mn-lt"/>
              </a:rPr>
              <a:t>dzimsanasGads</a:t>
            </a:r>
            <a:r>
              <a:rPr lang="ru-RU" sz="2500" dirty="0">
                <a:latin typeface="Arial"/>
                <a:ea typeface="+mn-lt"/>
                <a:cs typeface="+mn-lt"/>
              </a:rPr>
              <a:t>). Python </a:t>
            </a:r>
            <a:r>
              <a:rPr lang="ru-RU" sz="2500" dirty="0" err="1">
                <a:latin typeface="Arial"/>
                <a:ea typeface="+mn-lt"/>
                <a:cs typeface="+mn-lt"/>
              </a:rPr>
              <a:t>mainīgo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lielumu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noteikumi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</a:p>
          <a:p>
            <a:pPr marL="171450" indent="-171450">
              <a:buChar char="•"/>
            </a:pPr>
            <a:r>
              <a:rPr lang="ru-RU" sz="2500" err="1">
                <a:latin typeface="Arial"/>
                <a:ea typeface="+mn-lt"/>
                <a:cs typeface="+mn-lt"/>
              </a:rPr>
              <a:t>Mainīgā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nosaukumam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jāsākas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burtu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vai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pasvītrojuma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rakstzīmi</a:t>
            </a:r>
            <a:r>
              <a:rPr lang="ru-RU" sz="2500" dirty="0">
                <a:latin typeface="Arial"/>
                <a:ea typeface="+mn-lt"/>
                <a:cs typeface="+mn-lt"/>
              </a:rPr>
              <a:t>, </a:t>
            </a:r>
            <a:r>
              <a:rPr lang="ru-RU" sz="2500" err="1">
                <a:latin typeface="Arial"/>
                <a:ea typeface="+mn-lt"/>
                <a:cs typeface="+mn-lt"/>
              </a:rPr>
              <a:t>nevar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sākties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skaitli</a:t>
            </a:r>
            <a:endParaRPr lang="ru-RU" sz="2500">
              <a:latin typeface="Arial"/>
              <a:ea typeface="+mn-lt"/>
              <a:cs typeface="+mn-lt"/>
            </a:endParaRPr>
          </a:p>
          <a:p>
            <a:pPr marL="171450" indent="-171450">
              <a:buChar char="•"/>
            </a:pPr>
            <a:r>
              <a:rPr lang="ru-RU" sz="2500" err="1">
                <a:latin typeface="Arial"/>
                <a:ea typeface="+mn-lt"/>
                <a:cs typeface="+mn-lt"/>
              </a:rPr>
              <a:t>Mainīgā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nosaukumā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būt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tikai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burtciparu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rakstzīmes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un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pasvītrojumi</a:t>
            </a:r>
            <a:endParaRPr lang="ru-RU" sz="2500">
              <a:latin typeface="Arial"/>
              <a:ea typeface="+mn-lt"/>
              <a:cs typeface="+mn-lt"/>
            </a:endParaRPr>
          </a:p>
          <a:p>
            <a:pPr marL="171450" indent="-171450">
              <a:buChar char="•"/>
            </a:pPr>
            <a:r>
              <a:rPr lang="ru-RU" sz="2500" err="1">
                <a:latin typeface="Arial"/>
                <a:ea typeface="+mn-lt"/>
                <a:cs typeface="+mn-lt"/>
              </a:rPr>
              <a:t>Mainīgo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nosaukumi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reģistrjutīgi</a:t>
            </a:r>
            <a:r>
              <a:rPr lang="ru-RU" sz="2500" dirty="0">
                <a:latin typeface="Arial"/>
                <a:ea typeface="+mn-lt"/>
                <a:cs typeface="+mn-lt"/>
              </a:rPr>
              <a:t> (x </a:t>
            </a:r>
            <a:r>
              <a:rPr lang="ru-RU" sz="2500" err="1">
                <a:latin typeface="Arial"/>
                <a:ea typeface="+mn-lt"/>
                <a:cs typeface="+mn-lt"/>
              </a:rPr>
              <a:t>un</a:t>
            </a:r>
            <a:r>
              <a:rPr lang="ru-RU" sz="2500" dirty="0">
                <a:latin typeface="Arial"/>
                <a:ea typeface="+mn-lt"/>
                <a:cs typeface="+mn-lt"/>
              </a:rPr>
              <a:t> X </a:t>
            </a:r>
            <a:r>
              <a:rPr lang="ru-RU" sz="250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trīs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dažādi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mainīgie</a:t>
            </a:r>
            <a:r>
              <a:rPr lang="ru-RU" sz="2500" dirty="0">
                <a:latin typeface="Arial"/>
                <a:ea typeface="+mn-lt"/>
                <a:cs typeface="+mn-lt"/>
              </a:rPr>
              <a:t>)</a:t>
            </a:r>
          </a:p>
          <a:p>
            <a:pPr marL="171450" indent="-171450">
              <a:buChar char="•"/>
            </a:pPr>
            <a:r>
              <a:rPr lang="ru-RU" sz="2500" err="1">
                <a:latin typeface="Arial"/>
                <a:ea typeface="+mn-lt"/>
                <a:cs typeface="+mn-lt"/>
              </a:rPr>
              <a:t>Mainīgā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nosaukums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nevar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būt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neviens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no</a:t>
            </a:r>
            <a:r>
              <a:rPr lang="ru-RU" sz="2500" dirty="0">
                <a:latin typeface="Arial"/>
                <a:ea typeface="+mn-lt"/>
                <a:cs typeface="+mn-lt"/>
              </a:rPr>
              <a:t> Python </a:t>
            </a:r>
            <a:r>
              <a:rPr lang="ru-RU" sz="2500" err="1">
                <a:latin typeface="Arial"/>
                <a:ea typeface="+mn-lt"/>
                <a:cs typeface="+mn-lt"/>
              </a:rPr>
              <a:t>atslēgvārdiem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</a:p>
          <a:p>
            <a:endParaRPr lang="ru-RU" sz="2500" dirty="0">
              <a:latin typeface="Arial"/>
              <a:ea typeface="+mn-lt"/>
              <a:cs typeface="+mn-lt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6F140-97D5-0C87-343B-EE9D1CF4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AB6-48D6-44D2-89A0-591E9B5BD737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8866EE-F2DD-32E8-B64E-4275CC68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3064F7-FEB5-5060-B88E-85037D09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4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B7784-7B3F-9A1B-EE83-E428F81E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/>
                <a:cs typeface="Arial"/>
              </a:rPr>
              <a:t>MAINĪGIE (3)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7F8929-4F57-12B9-A6ED-5AB693D0D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ru-RU" sz="2000" b="0" cap="all" spc="30" err="1">
                <a:latin typeface="Arial"/>
                <a:ea typeface="+mj-ea"/>
                <a:cs typeface="Arial"/>
              </a:rPr>
              <a:t>Derīgs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 </a:t>
            </a:r>
            <a:r>
              <a:rPr lang="ru-RU" sz="2000" b="0" cap="all" spc="30" err="1">
                <a:latin typeface="Arial"/>
                <a:ea typeface="+mj-ea"/>
                <a:cs typeface="Arial"/>
              </a:rPr>
              <a:t>mainīgā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 </a:t>
            </a:r>
            <a:r>
              <a:rPr lang="ru-RU" sz="2000" b="0" cap="all" spc="30" err="1">
                <a:latin typeface="Arial"/>
                <a:ea typeface="+mj-ea"/>
                <a:cs typeface="Arial"/>
              </a:rPr>
              <a:t>nosaukums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:</a:t>
            </a:r>
            <a:endParaRPr lang="ru-RU" sz="2000" b="0" cap="all" spc="30" dirty="0" err="1">
              <a:latin typeface="Arial"/>
              <a:ea typeface="+mj-ea"/>
              <a:cs typeface="Arial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268483-D0E8-0ECF-5811-E76F2DA668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500" dirty="0" err="1">
                <a:latin typeface="Consolas"/>
              </a:rPr>
              <a:t>mansVards</a:t>
            </a:r>
            <a:r>
              <a:rPr lang="ru-RU" sz="2500" dirty="0">
                <a:latin typeface="Consolas"/>
              </a:rPr>
              <a:t>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 err="1">
                <a:latin typeface="Consolas"/>
              </a:rPr>
              <a:t>mans_vards</a:t>
            </a:r>
            <a:r>
              <a:rPr lang="ru-RU" sz="2500" dirty="0">
                <a:latin typeface="Consolas"/>
              </a:rPr>
              <a:t>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>
                <a:latin typeface="Consolas"/>
              </a:rPr>
              <a:t>_</a:t>
            </a:r>
            <a:r>
              <a:rPr lang="ru-RU" sz="2500" dirty="0" err="1">
                <a:latin typeface="Consolas"/>
              </a:rPr>
              <a:t>mans_vards</a:t>
            </a:r>
            <a:r>
              <a:rPr lang="ru-RU" sz="2500" dirty="0">
                <a:latin typeface="Consolas"/>
              </a:rPr>
              <a:t>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 err="1">
                <a:latin typeface="Consolas"/>
              </a:rPr>
              <a:t>mansvards</a:t>
            </a:r>
            <a:r>
              <a:rPr lang="ru-RU" sz="2500" dirty="0">
                <a:latin typeface="Consolas"/>
              </a:rPr>
              <a:t>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>
                <a:latin typeface="Consolas"/>
              </a:rPr>
              <a:t>MANSVARDS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>
                <a:latin typeface="Consolas"/>
              </a:rPr>
              <a:t>mansvards2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  <a:endParaRPr lang="ru-RU" sz="25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12A376-3406-95A8-0914-5C2E38F78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000" b="0" cap="all" spc="30" err="1">
                <a:latin typeface="Arial"/>
                <a:ea typeface="+mj-ea"/>
                <a:cs typeface="Arial"/>
              </a:rPr>
              <a:t>nederīgs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 </a:t>
            </a:r>
            <a:r>
              <a:rPr lang="ru-RU" sz="2000" b="0" cap="all" spc="30" err="1">
                <a:latin typeface="Arial"/>
                <a:ea typeface="+mj-ea"/>
                <a:cs typeface="Arial"/>
              </a:rPr>
              <a:t>mainīgā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 </a:t>
            </a:r>
            <a:r>
              <a:rPr lang="ru-RU" sz="2000" b="0" cap="all" spc="30" err="1">
                <a:latin typeface="Arial"/>
                <a:ea typeface="+mj-ea"/>
                <a:cs typeface="Arial"/>
              </a:rPr>
              <a:t>nosaukums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3DA6B0-309B-5BE1-A538-B37333F085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500" dirty="0">
                <a:latin typeface="Consolas"/>
              </a:rPr>
              <a:t>2mmansvards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  <a:endParaRPr lang="ru-RU" dirty="0"/>
          </a:p>
          <a:p>
            <a:r>
              <a:rPr lang="ru-RU" sz="2500" dirty="0" err="1">
                <a:latin typeface="Consolas"/>
              </a:rPr>
              <a:t>mans-vards</a:t>
            </a:r>
            <a:r>
              <a:rPr lang="ru-RU" sz="2500" dirty="0">
                <a:latin typeface="Consolas"/>
              </a:rPr>
              <a:t>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err="1">
                <a:latin typeface="Consolas"/>
              </a:rPr>
              <a:t>mans</a:t>
            </a:r>
            <a:r>
              <a:rPr lang="ru-RU" sz="2500" dirty="0">
                <a:latin typeface="Consolas"/>
              </a:rPr>
              <a:t> </a:t>
            </a:r>
            <a:r>
              <a:rPr lang="ru-RU" sz="2500" err="1">
                <a:latin typeface="Consolas"/>
              </a:rPr>
              <a:t>vards</a:t>
            </a:r>
            <a:r>
              <a:rPr lang="ru-RU" sz="2500" dirty="0">
                <a:latin typeface="Consolas"/>
              </a:rPr>
              <a:t> = "</a:t>
            </a:r>
            <a:r>
              <a:rPr lang="ru-RU" sz="250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 err="1">
                <a:latin typeface="Consolas"/>
              </a:rPr>
              <a:t>mansVārds</a:t>
            </a:r>
            <a:r>
              <a:rPr lang="ru-RU" sz="2500" dirty="0">
                <a:latin typeface="Consolas"/>
              </a:rPr>
              <a:t> = 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070816-0ACC-9A80-60D1-7818ABA6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7480-AB19-4123-99AA-D967040EC719}" type="datetime1">
              <a:t>01.06.2024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42A7A9-75D5-C182-774B-359CA2B8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CEB2DD-65EC-20F7-836B-73F574F5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4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FB57F-EE62-B681-C6DC-6FB423A5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87" y="941848"/>
            <a:ext cx="9636705" cy="913940"/>
          </a:xfrm>
        </p:spPr>
        <p:txBody>
          <a:bodyPr>
            <a:normAutofit/>
          </a:bodyPr>
          <a:lstStyle/>
          <a:p>
            <a:r>
              <a:rPr lang="ru-RU" err="1">
                <a:latin typeface="Arial"/>
                <a:cs typeface="Arial"/>
              </a:rPr>
              <a:t>Vairākvārdu</a:t>
            </a:r>
            <a:r>
              <a:rPr lang="ru-RU" dirty="0">
                <a:latin typeface="Arial"/>
                <a:cs typeface="Arial"/>
              </a:rPr>
              <a:t> </a:t>
            </a:r>
            <a:r>
              <a:rPr lang="ru-RU" err="1">
                <a:latin typeface="Arial"/>
                <a:cs typeface="Arial"/>
              </a:rPr>
              <a:t>mainīgo</a:t>
            </a:r>
            <a:r>
              <a:rPr lang="ru-RU" dirty="0">
                <a:latin typeface="Arial"/>
                <a:cs typeface="Arial"/>
              </a:rPr>
              <a:t> </a:t>
            </a:r>
            <a:r>
              <a:rPr lang="ru-RU" err="1">
                <a:latin typeface="Arial"/>
                <a:cs typeface="Arial"/>
              </a:rPr>
              <a:t>nosaukumi</a:t>
            </a:r>
            <a:endParaRPr lang="ru-RU">
              <a:latin typeface="Arial"/>
              <a:cs typeface="Arial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24C967-6A60-C840-6736-879C18E3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394" y="1845853"/>
            <a:ext cx="5586582" cy="1340567"/>
          </a:xfrm>
        </p:spPr>
        <p:txBody>
          <a:bodyPr>
            <a:normAutofit/>
          </a:bodyPr>
          <a:lstStyle/>
          <a:p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Camel Case</a:t>
            </a:r>
          </a:p>
          <a:p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Katrs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vārds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izņemot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pirmo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sākas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ar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lielo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burtu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C68011-39CB-8557-408A-2011D79A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5D60-9794-4F3D-8122-019BAD393B32}" type="datetime1">
              <a:t>01.06.2024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8788C6-8294-8969-304D-08B2DFE7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6FC1A7-C64C-792F-9285-A92C39CF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397B416-073C-E214-A05B-99E27CDCD7D8}"/>
              </a:ext>
            </a:extLst>
          </p:cNvPr>
          <p:cNvSpPr txBox="1">
            <a:spLocks/>
          </p:cNvSpPr>
          <p:nvPr/>
        </p:nvSpPr>
        <p:spPr>
          <a:xfrm>
            <a:off x="690394" y="3192053"/>
            <a:ext cx="5307182" cy="1327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Pascal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Case</a:t>
            </a:r>
          </a:p>
          <a:p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Katrs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vārds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sākas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ar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lielo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burtu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B620862B-BD81-D3A9-533F-067FF4A10E8F}"/>
              </a:ext>
            </a:extLst>
          </p:cNvPr>
          <p:cNvSpPr txBox="1">
            <a:spLocks/>
          </p:cNvSpPr>
          <p:nvPr/>
        </p:nvSpPr>
        <p:spPr>
          <a:xfrm>
            <a:off x="690394" y="4525553"/>
            <a:ext cx="5307182" cy="13532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Snake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Case</a:t>
            </a:r>
          </a:p>
          <a:p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Katru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vārdu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atdala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pasvītrojuma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rakstzīme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:</a:t>
            </a:r>
            <a:endParaRPr lang="ru-RU" sz="2000" dirty="0">
              <a:latin typeface="Arial"/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FA112AE8-E63C-2E33-4ED6-ACDD0DD19EE5}"/>
              </a:ext>
            </a:extLst>
          </p:cNvPr>
          <p:cNvSpPr txBox="1">
            <a:spLocks/>
          </p:cNvSpPr>
          <p:nvPr/>
        </p:nvSpPr>
        <p:spPr>
          <a:xfrm>
            <a:off x="6557794" y="1820453"/>
            <a:ext cx="5307182" cy="134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b="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mansDzimsanasGads</a:t>
            </a:r>
            <a:r>
              <a:rPr lang="ru-RU" sz="2500" b="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 = 2006</a:t>
            </a:r>
            <a:endParaRPr lang="ru-RU" dirty="0">
              <a:latin typeface="Consolas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B0F207B0-5CC3-BD4E-C9B6-7C88162EAEF1}"/>
              </a:ext>
            </a:extLst>
          </p:cNvPr>
          <p:cNvSpPr txBox="1">
            <a:spLocks/>
          </p:cNvSpPr>
          <p:nvPr/>
        </p:nvSpPr>
        <p:spPr>
          <a:xfrm>
            <a:off x="6557794" y="3166653"/>
            <a:ext cx="5307182" cy="134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b="0" dirty="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MansDzimsanasGads</a:t>
            </a:r>
            <a:r>
              <a:rPr lang="ru-RU" sz="2500" b="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 = 2006</a:t>
            </a:r>
            <a:endParaRPr lang="ru-RU" sz="2500" b="0" dirty="0">
              <a:solidFill>
                <a:srgbClr val="0D0D0D"/>
              </a:solidFill>
              <a:latin typeface="Arial"/>
              <a:ea typeface="+mj-lt"/>
              <a:cs typeface="+mj-lt"/>
            </a:endParaRP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1F364C34-7AA8-1DEC-26ED-21B2AA2A5430}"/>
              </a:ext>
            </a:extLst>
          </p:cNvPr>
          <p:cNvSpPr txBox="1">
            <a:spLocks/>
          </p:cNvSpPr>
          <p:nvPr/>
        </p:nvSpPr>
        <p:spPr>
          <a:xfrm>
            <a:off x="6557794" y="4538253"/>
            <a:ext cx="5307182" cy="134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b="0" dirty="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mans_dzimsanas_gads</a:t>
            </a:r>
            <a:r>
              <a:rPr lang="ru-RU" sz="2500" b="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 = 2006</a:t>
            </a:r>
            <a:endParaRPr lang="ru-RU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9BE03D20-D0F8-A772-98E8-AB28AB7DB533}"/>
              </a:ext>
            </a:extLst>
          </p:cNvPr>
          <p:cNvSpPr txBox="1">
            <a:spLocks/>
          </p:cNvSpPr>
          <p:nvPr/>
        </p:nvSpPr>
        <p:spPr>
          <a:xfrm>
            <a:off x="6633994" y="1718853"/>
            <a:ext cx="4278482" cy="769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Piemēri</a:t>
            </a:r>
            <a:r>
              <a:rPr lang="ru-RU" sz="30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8484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25F7E-085A-C43B-D876-BD5DB386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35" y="1061796"/>
            <a:ext cx="10678565" cy="1051730"/>
          </a:xfrm>
        </p:spPr>
        <p:txBody>
          <a:bodyPr>
            <a:normAutofit/>
          </a:bodyPr>
          <a:lstStyle/>
          <a:p>
            <a:r>
              <a:rPr lang="ru-RU" sz="3600" dirty="0" err="1">
                <a:latin typeface="Arial"/>
                <a:cs typeface="Arial"/>
              </a:rPr>
              <a:t>Viena</a:t>
            </a:r>
            <a:r>
              <a:rPr lang="ru-RU" sz="3600" dirty="0">
                <a:latin typeface="Arial"/>
                <a:cs typeface="Arial"/>
              </a:rPr>
              <a:t> </a:t>
            </a:r>
            <a:r>
              <a:rPr lang="ru-RU" sz="3600" dirty="0" err="1">
                <a:latin typeface="Arial"/>
                <a:cs typeface="Arial"/>
              </a:rPr>
              <a:t>vērtība</a:t>
            </a:r>
            <a:r>
              <a:rPr lang="ru-RU" sz="3600" dirty="0">
                <a:latin typeface="Arial"/>
                <a:cs typeface="Arial"/>
              </a:rPr>
              <a:t> </a:t>
            </a:r>
            <a:r>
              <a:rPr lang="ru-RU" sz="3600" dirty="0" err="1">
                <a:latin typeface="Arial"/>
                <a:cs typeface="Arial"/>
              </a:rPr>
              <a:t>vairākiem</a:t>
            </a:r>
            <a:r>
              <a:rPr lang="ru-RU" sz="3600" dirty="0">
                <a:latin typeface="Arial"/>
                <a:cs typeface="Arial"/>
              </a:rPr>
              <a:t> </a:t>
            </a:r>
            <a:r>
              <a:rPr lang="ru-RU" sz="3600" dirty="0" err="1">
                <a:latin typeface="Arial"/>
                <a:cs typeface="Arial"/>
              </a:rPr>
              <a:t>mainīgajiem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41D8F-1B0B-0223-3B19-6836EC2A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03284"/>
            <a:ext cx="10676517" cy="1063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Vienu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un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to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pašu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vērtību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piešķirt</a:t>
            </a:r>
            <a:endParaRPr lang="ru-RU" dirty="0" err="1"/>
          </a:p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vairākiem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mainīgajiem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vienā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rindā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dirty="0"/>
          </a:p>
        </p:txBody>
      </p:sp>
      <p:pic>
        <p:nvPicPr>
          <p:cNvPr id="8" name="Объект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443CEBAC-EB4D-F8F2-C130-BB52E21721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70775" y="2384016"/>
            <a:ext cx="3448050" cy="3422650"/>
          </a:xfr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9446F6CB-B175-BFE9-69CD-11FE55D4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28D-6A11-4502-874B-583D3722A0C1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FAF63-ACAE-9B43-A5E6-B6056044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57D1CE-81D8-CBCE-2B09-D3FF8D42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 dirty="0"/>
          </a:p>
        </p:txBody>
      </p:sp>
      <p:pic>
        <p:nvPicPr>
          <p:cNvPr id="9" name="Рисунок 8" descr="Изображение выглядит как Шрифт, текс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E150EAD-0067-0D57-5111-C508C7F78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429000"/>
            <a:ext cx="53086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2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25F7E-085A-C43B-D876-BD5DB386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35" y="1061796"/>
            <a:ext cx="10678565" cy="1051730"/>
          </a:xfrm>
        </p:spPr>
        <p:txBody>
          <a:bodyPr>
            <a:normAutofit fontScale="90000"/>
          </a:bodyPr>
          <a:lstStyle/>
          <a:p>
            <a:r>
              <a:rPr lang="ru-RU" err="1">
                <a:latin typeface="Arial"/>
                <a:cs typeface="Arial"/>
              </a:rPr>
              <a:t>Daudzas</a:t>
            </a:r>
            <a:r>
              <a:rPr lang="ru-RU" dirty="0">
                <a:latin typeface="Arial"/>
                <a:cs typeface="Arial"/>
              </a:rPr>
              <a:t> </a:t>
            </a:r>
            <a:r>
              <a:rPr lang="ru-RU" err="1">
                <a:latin typeface="Arial"/>
                <a:cs typeface="Arial"/>
              </a:rPr>
              <a:t>vērtības</a:t>
            </a:r>
            <a:r>
              <a:rPr lang="ru-RU" dirty="0">
                <a:latin typeface="Arial"/>
                <a:cs typeface="Arial"/>
              </a:rPr>
              <a:t> </a:t>
            </a:r>
            <a:r>
              <a:rPr lang="ru-RU" err="1">
                <a:latin typeface="Arial"/>
                <a:cs typeface="Arial"/>
              </a:rPr>
              <a:t>vairākiem</a:t>
            </a:r>
            <a:r>
              <a:rPr lang="ru-RU" dirty="0">
                <a:latin typeface="Arial"/>
                <a:cs typeface="Arial"/>
              </a:rPr>
              <a:t> </a:t>
            </a:r>
            <a:r>
              <a:rPr lang="ru-RU" err="1">
                <a:latin typeface="Arial"/>
                <a:cs typeface="Arial"/>
              </a:rPr>
              <a:t>mainīgajiem</a:t>
            </a:r>
            <a:endParaRPr lang="ru-RU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41D8F-1B0B-0223-3B19-6836EC2A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03284"/>
            <a:ext cx="10676517" cy="1063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>
                <a:latin typeface="Arial"/>
                <a:ea typeface="+mn-lt"/>
                <a:cs typeface="+mn-lt"/>
              </a:rPr>
              <a:t>Python </a:t>
            </a:r>
            <a:r>
              <a:rPr lang="ru-RU" sz="2500" dirty="0" err="1">
                <a:latin typeface="Arial"/>
                <a:ea typeface="+mn-lt"/>
                <a:cs typeface="+mn-lt"/>
              </a:rPr>
              <a:t>ļauj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piešķirt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vērtības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vairākiem</a:t>
            </a:r>
            <a:endParaRPr lang="ru-RU" dirty="0" err="1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mainīgajiem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vienā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rindā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dirty="0"/>
          </a:p>
        </p:txBody>
      </p:sp>
      <p:pic>
        <p:nvPicPr>
          <p:cNvPr id="8" name="Объект 7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069EFCC-1C2F-703C-ACB4-B92A6FDE3E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262" y="3758791"/>
            <a:ext cx="7534275" cy="1612900"/>
          </a:xfr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9446F6CB-B175-BFE9-69CD-11FE55D4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28D-6A11-4502-874B-583D3722A0C1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FAF63-ACAE-9B43-A5E6-B6056044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57D1CE-81D8-CBCE-2B09-D3FF8D42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8</a:t>
            </a:fld>
            <a:endParaRPr lang="en-US" dirty="0"/>
          </a:p>
        </p:txBody>
      </p:sp>
      <p:pic>
        <p:nvPicPr>
          <p:cNvPr id="9" name="Рисунок 8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B99733A6-9405-A4B0-B35A-5ED85A98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2263775"/>
            <a:ext cx="30861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9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FB57F-EE62-B681-C6DC-6FB423A5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87" y="929148"/>
            <a:ext cx="4544005" cy="774240"/>
          </a:xfrm>
        </p:spPr>
        <p:txBody>
          <a:bodyPr/>
          <a:lstStyle/>
          <a:p>
            <a:r>
              <a:rPr lang="ru-RU" dirty="0" err="1">
                <a:latin typeface="Arial"/>
                <a:cs typeface="Arial"/>
              </a:rPr>
              <a:t>Datu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tipi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24C967-6A60-C840-6736-879C18E3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806" y="1756206"/>
            <a:ext cx="2483300" cy="721256"/>
          </a:xfrm>
        </p:spPr>
        <p:txBody>
          <a:bodyPr>
            <a:normAutofit/>
          </a:bodyPr>
          <a:lstStyle/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Teksta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tips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str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C68011-39CB-8557-408A-2011D79A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5D60-9794-4F3D-8122-019BAD393B32}" type="datetime1">
              <a:t>01.06.2024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8788C6-8294-8969-304D-08B2DFE7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6FC1A7-C64C-792F-9285-A92C39CF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9</a:t>
            </a:fld>
            <a:endParaRPr lang="en-US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397B416-073C-E214-A05B-99E27CDCD7D8}"/>
              </a:ext>
            </a:extLst>
          </p:cNvPr>
          <p:cNvSpPr txBox="1">
            <a:spLocks/>
          </p:cNvSpPr>
          <p:nvPr/>
        </p:nvSpPr>
        <p:spPr>
          <a:xfrm>
            <a:off x="712806" y="2731118"/>
            <a:ext cx="4533977" cy="698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Ciparu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tipi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int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 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float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complex</a:t>
            </a:r>
            <a:endParaRPr lang="ru-RU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B620862B-BD81-D3A9-533F-067FF4A10E8F}"/>
              </a:ext>
            </a:extLst>
          </p:cNvPr>
          <p:cNvSpPr txBox="1">
            <a:spLocks/>
          </p:cNvSpPr>
          <p:nvPr/>
        </p:nvSpPr>
        <p:spPr>
          <a:xfrm>
            <a:off x="7638041" y="4512852"/>
            <a:ext cx="3290124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Kartēšanas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tips</a:t>
            </a:r>
            <a:r>
              <a:rPr lang="ru-RU" sz="1100" b="0" dirty="0">
                <a:solidFill>
                  <a:srgbClr val="222222"/>
                </a:solidFill>
                <a:ea typeface="+mj-lt"/>
                <a:cs typeface="+mj-lt"/>
              </a:rPr>
              <a:t>: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dict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DDC69571-E870-D74A-61C5-52F929EED1AE}"/>
              </a:ext>
            </a:extLst>
          </p:cNvPr>
          <p:cNvSpPr txBox="1">
            <a:spLocks/>
          </p:cNvSpPr>
          <p:nvPr/>
        </p:nvSpPr>
        <p:spPr>
          <a:xfrm>
            <a:off x="712805" y="4515841"/>
            <a:ext cx="6257441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Binārie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tipi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bytes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bytearray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memoryview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222A3651-8655-3E4A-6E43-B902DF51BE46}"/>
              </a:ext>
            </a:extLst>
          </p:cNvPr>
          <p:cNvSpPr txBox="1">
            <a:spLocks/>
          </p:cNvSpPr>
          <p:nvPr/>
        </p:nvSpPr>
        <p:spPr>
          <a:xfrm>
            <a:off x="712806" y="3596212"/>
            <a:ext cx="5307182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Secības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tipi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list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tuple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range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7C5EDC1-4471-49FA-F3F3-8272D81DAEF7}"/>
              </a:ext>
            </a:extLst>
          </p:cNvPr>
          <p:cNvSpPr txBox="1">
            <a:spLocks/>
          </p:cNvSpPr>
          <p:nvPr/>
        </p:nvSpPr>
        <p:spPr>
          <a:xfrm>
            <a:off x="7641029" y="1754712"/>
            <a:ext cx="5307182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Set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tipi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set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frozenset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A5D82-7455-8DE4-CA4C-6BAB4D8D242C}"/>
              </a:ext>
            </a:extLst>
          </p:cNvPr>
          <p:cNvSpPr txBox="1"/>
          <p:nvPr/>
        </p:nvSpPr>
        <p:spPr>
          <a:xfrm>
            <a:off x="7637929" y="3861548"/>
            <a:ext cx="425599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b="1" dirty="0" err="1">
                <a:solidFill>
                  <a:srgbClr val="0D0D0D"/>
                </a:solidFill>
                <a:latin typeface="Arial"/>
              </a:rPr>
              <a:t>None</a:t>
            </a:r>
            <a:r>
              <a:rPr lang="ru-RU" sz="2500" b="1" dirty="0">
                <a:solidFill>
                  <a:srgbClr val="0D0D0D"/>
                </a:solidFill>
                <a:latin typeface="Arial"/>
              </a:rPr>
              <a:t> </a:t>
            </a:r>
            <a:r>
              <a:rPr lang="ru-RU" sz="2500" b="1" dirty="0" err="1">
                <a:solidFill>
                  <a:srgbClr val="0D0D0D"/>
                </a:solidFill>
                <a:latin typeface="Arial"/>
              </a:rPr>
              <a:t>tips</a:t>
            </a:r>
            <a:r>
              <a:rPr lang="ru-RU" sz="1100" dirty="0">
                <a:solidFill>
                  <a:srgbClr val="222222"/>
                </a:solidFill>
                <a:latin typeface="Univers Condensed"/>
              </a:rPr>
              <a:t>:</a:t>
            </a:r>
            <a:r>
              <a:rPr lang="ru-RU" sz="2500" b="1" dirty="0">
                <a:solidFill>
                  <a:srgbClr val="0D0D0D"/>
                </a:solidFill>
                <a:latin typeface="Arial"/>
              </a:rPr>
              <a:t>: </a:t>
            </a:r>
            <a:r>
              <a:rPr lang="ru-RU" sz="2500" dirty="0" err="1">
                <a:solidFill>
                  <a:srgbClr val="0D0D0D"/>
                </a:solidFill>
                <a:latin typeface="Arial"/>
              </a:rPr>
              <a:t>NoneType</a:t>
            </a:r>
            <a:endParaRPr lang="ru-RU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49CFB-CEC7-6692-4D28-4F0328B9157C}"/>
              </a:ext>
            </a:extLst>
          </p:cNvPr>
          <p:cNvSpPr txBox="1"/>
          <p:nvPr/>
        </p:nvSpPr>
        <p:spPr>
          <a:xfrm>
            <a:off x="7637930" y="2953870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b="1" dirty="0" err="1">
                <a:solidFill>
                  <a:srgbClr val="0D0D0D"/>
                </a:solidFill>
                <a:latin typeface="Arial"/>
              </a:rPr>
              <a:t>Būla</a:t>
            </a:r>
            <a:r>
              <a:rPr lang="ru-RU" sz="2500" b="1" dirty="0">
                <a:solidFill>
                  <a:srgbClr val="0D0D0D"/>
                </a:solidFill>
                <a:latin typeface="Arial"/>
              </a:rPr>
              <a:t> </a:t>
            </a:r>
            <a:r>
              <a:rPr lang="ru-RU" sz="2500" b="1" dirty="0" err="1">
                <a:solidFill>
                  <a:srgbClr val="0D0D0D"/>
                </a:solidFill>
                <a:latin typeface="Arial"/>
              </a:rPr>
              <a:t>tips</a:t>
            </a:r>
            <a:r>
              <a:rPr lang="ru-RU" sz="2500" b="1" dirty="0">
                <a:solidFill>
                  <a:srgbClr val="0D0D0D"/>
                </a:solidFill>
                <a:latin typeface="Arial"/>
              </a:rPr>
              <a:t>: </a:t>
            </a:r>
            <a:r>
              <a:rPr lang="ru-RU" sz="2500" dirty="0" err="1">
                <a:solidFill>
                  <a:srgbClr val="0D0D0D"/>
                </a:solidFill>
                <a:latin typeface="Arial"/>
              </a:rPr>
              <a:t>bool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199432324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ChronicleVTI</vt:lpstr>
      <vt:lpstr>Mainīgie, to datu tipi, pamatdarbības darbam ar tiem programmēšanas valodā Python</vt:lpstr>
      <vt:lpstr>Ievads</vt:lpstr>
      <vt:lpstr>Mainīgie (1)</vt:lpstr>
      <vt:lpstr>Mainīgie (2)</vt:lpstr>
      <vt:lpstr>MAINĪGIE (3)</vt:lpstr>
      <vt:lpstr>Vairākvārdu mainīgo nosaukumi</vt:lpstr>
      <vt:lpstr>Viena vērtība vairākiem mainīgajiem</vt:lpstr>
      <vt:lpstr>Daudzas vērtības vairākiem mainīgajiem</vt:lpstr>
      <vt:lpstr>Datu tipi</vt:lpstr>
      <vt:lpstr>Int – vesels skaitlis</vt:lpstr>
      <vt:lpstr>FLOat – Reāls skaitlis</vt:lpstr>
      <vt:lpstr>Complex – salikts skaitlis</vt:lpstr>
      <vt:lpstr>Str – teksta virkne</vt:lpstr>
      <vt:lpstr>MNOGO CHEGO PRO STRING</vt:lpstr>
      <vt:lpstr>Bool – </vt:lpstr>
      <vt:lpstr>List – </vt:lpstr>
      <vt:lpstr>Dict  – </vt:lpstr>
      <vt:lpstr>turple – </vt:lpstr>
      <vt:lpstr>range – </vt:lpstr>
      <vt:lpstr>Binārie tipi</vt:lpstr>
      <vt:lpstr>set – </vt:lpstr>
      <vt:lpstr>frozenset – </vt:lpstr>
      <vt:lpstr>Nonetype</vt:lpstr>
      <vt:lpstr>Konkrētā datu tipa iestatīšana</vt:lpstr>
      <vt:lpstr>Datu tipa iegūšana </vt:lpstr>
      <vt:lpstr>atpakošana</vt:lpstr>
      <vt:lpstr>Vsjakie metodi</vt:lpstr>
      <vt:lpstr>matematika</vt:lpstr>
      <vt:lpstr>Dejstvija s str</vt:lpstr>
      <vt:lpstr>Avoti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968</cp:revision>
  <dcterms:created xsi:type="dcterms:W3CDTF">2024-05-29T18:33:40Z</dcterms:created>
  <dcterms:modified xsi:type="dcterms:W3CDTF">2024-06-01T20:57:58Z</dcterms:modified>
</cp:coreProperties>
</file>