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65" r:id="rId15"/>
    <p:sldId id="266" r:id="rId16"/>
    <p:sldId id="272" r:id="rId17"/>
    <p:sldId id="275" r:id="rId18"/>
    <p:sldId id="276" r:id="rId19"/>
    <p:sldId id="273" r:id="rId20"/>
    <p:sldId id="274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2097" autoAdjust="0"/>
  </p:normalViewPr>
  <p:slideViewPr>
    <p:cSldViewPr snapToGrid="0">
      <p:cViewPr varScale="1">
        <p:scale>
          <a:sx n="45" d="100"/>
          <a:sy n="45" d="100"/>
        </p:scale>
        <p:origin x="77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4E7AB-6A83-459F-9D64-903177DECACF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2FC0-EE94-4824-9FDF-0AB49937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of all, I want to give you some figures</a:t>
            </a:r>
            <a:r>
              <a:rPr lang="en-US" baseline="0" dirty="0" smtClean="0"/>
              <a:t> on proportion of women in computer science. This is historical data.</a:t>
            </a:r>
          </a:p>
          <a:p>
            <a:r>
              <a:rPr lang="en-US" baseline="0" dirty="0" smtClean="0"/>
              <a:t>Decline – maybe because of appearance of personal computer, which was marketed to boys.</a:t>
            </a:r>
          </a:p>
          <a:p>
            <a:r>
              <a:rPr lang="en-US" baseline="0" dirty="0" smtClean="0"/>
              <a:t>In computer science, maybe more than in other fields, prior experience with computing plays important role.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33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may wonder, how these expectancies can be really transmitted from a teacher to student, if they are unspoken? People cannot read each other minds.</a:t>
            </a:r>
          </a:p>
          <a:p>
            <a:r>
              <a:rPr lang="en-US" baseline="0" dirty="0" smtClean="0"/>
              <a:t>The probable answer is that people can subconsciously behave in a way to trigger the behavior they expect from the other person.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higher you go into hierarchy, the fewer women you’ll find.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Question of underrepresentation of women is not only about that women don’t pursue IT careers, but also about that they are leaving the field. Referred to as leaky pipeline.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Of course, it varies by country, but almost every where </a:t>
            </a:r>
            <a:r>
              <a:rPr lang="en-US" dirty="0" smtClean="0"/>
              <a:t>women</a:t>
            </a:r>
            <a:r>
              <a:rPr lang="en-US" baseline="0" dirty="0" smtClean="0"/>
              <a:t> are significantly underrepresented in IT.</a:t>
            </a:r>
          </a:p>
          <a:p>
            <a:r>
              <a:rPr lang="en-US" baseline="0" dirty="0" smtClean="0"/>
              <a:t>Difficult to find statistics about Europe.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first examine the most “pragmatic” reasons.</a:t>
            </a:r>
          </a:p>
          <a:p>
            <a:r>
              <a:rPr lang="en-US" dirty="0" smtClean="0"/>
              <a:t>What people frequently provide</a:t>
            </a:r>
            <a:r>
              <a:rPr lang="en-US" baseline="0" dirty="0" smtClean="0"/>
              <a:t> as a reason:</a:t>
            </a:r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to think of a problem from point of view of a single country, to withstand the competition with other countries, add people from minorities.</a:t>
            </a:r>
          </a:p>
          <a:p>
            <a:r>
              <a:rPr lang="en-US" baseline="0" dirty="0" smtClean="0"/>
              <a:t>With increasing number of women in IT, you can help economics.</a:t>
            </a:r>
          </a:p>
          <a:p>
            <a:endParaRPr lang="en-US" baseline="0" dirty="0" smtClean="0"/>
          </a:p>
          <a:p>
            <a:r>
              <a:rPr lang="en-US" dirty="0" smtClean="0"/>
              <a:t>The U.S. Department of Labor Statistics predicts that by 2018 there will be </a:t>
            </a:r>
            <a:r>
              <a:rPr lang="en-US" b="1" dirty="0" smtClean="0"/>
              <a:t>1.4 million open technology jobs </a:t>
            </a:r>
            <a:r>
              <a:rPr lang="en-US" dirty="0" smtClean="0"/>
              <a:t>in the United States and, at the current rate of students graduating with degrees in computer science, </a:t>
            </a:r>
            <a:r>
              <a:rPr lang="en-US" b="1" dirty="0" smtClean="0"/>
              <a:t>only 61% of those openings will be filled</a:t>
            </a:r>
            <a:r>
              <a:rPr lang="en-US" dirty="0" smtClean="0"/>
              <a:t>—and just 29% of applicants will be women. </a:t>
            </a:r>
          </a:p>
          <a:p>
            <a:r>
              <a:rPr lang="en-US" dirty="0" smtClean="0"/>
              <a:t>In Scotland, a large number of females graduate in STEM subjects but fail to move onto a STEM career compared to that of men. This is a huge loss to the economy and society. According to The Royal Society of Edinburgh[10], this represents a </a:t>
            </a:r>
            <a:r>
              <a:rPr lang="en-US" b="1" dirty="0" smtClean="0"/>
              <a:t>£170 million per annum loss to Scotland's national income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Groupthink is a psychological phenomenon that occurs within a group of people, in which the desire for harmony or conformity in the group results in an irrational or dysfunctional decision-making outcome.</a:t>
            </a:r>
          </a:p>
          <a:p>
            <a:endParaRPr lang="en-US" dirty="0" smtClean="0"/>
          </a:p>
          <a:p>
            <a:r>
              <a:rPr lang="en-US" dirty="0" smtClean="0"/>
              <a:t>We can make computer science better.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move</a:t>
            </a:r>
            <a:r>
              <a:rPr lang="en-US" baseline="0" dirty="0" smtClean="0"/>
              <a:t> on now what is actually WRONG (wrong from ethical point of view) with having women underrepresented in STEM and computer science in particular.</a:t>
            </a:r>
          </a:p>
          <a:p>
            <a:r>
              <a:rPr lang="en-US" baseline="0" dirty="0" smtClean="0"/>
              <a:t>The disparity of men and women in these fields contributes to social inequality.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Unfortunately, many women loose these opportunities.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Speaking about well paid</a:t>
            </a:r>
            <a:r>
              <a:rPr lang="en-US" baseline="0" dirty="0" smtClean="0"/>
              <a:t> jobs, the pay gap still persists. Partially it’s coming from horizontal segregation in labor market </a:t>
            </a:r>
            <a:r>
              <a:rPr lang="en-US" baseline="0" dirty="0" err="1" smtClean="0"/>
              <a:t>bw</a:t>
            </a:r>
            <a:r>
              <a:rPr lang="en-US" baseline="0" dirty="0" smtClean="0"/>
              <a:t> men and women. That is male-dominated professions tend to be better paid.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2FC0-EE94-4824-9FDF-0AB4993730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0294-A309-4977-A2D5-29622038C649}" type="datetimeFigureOut">
              <a:rPr lang="en-US" smtClean="0"/>
              <a:t>06-Jun-15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3F61-4A41-4186-82E6-CFB33E51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Women in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by: Gerda Bortsova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problem? III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34% higher return investment when women are in leadership positions</a:t>
            </a:r>
          </a:p>
          <a:p>
            <a:r>
              <a:rPr lang="en-US" dirty="0" smtClean="0"/>
              <a:t>40% higher citation for patents with women co-inventors vs. those with men only inventors</a:t>
            </a:r>
          </a:p>
        </p:txBody>
      </p:sp>
    </p:spTree>
    <p:extLst>
      <p:ext uri="{BB962C8B-B14F-4D97-AF65-F5344CB8AC3E}">
        <p14:creationId xmlns:p14="http://schemas.microsoft.com/office/powerpoint/2010/main" val="300841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ethical implications?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inequality</a:t>
            </a:r>
          </a:p>
          <a:p>
            <a:r>
              <a:rPr lang="en-US" dirty="0" smtClean="0"/>
              <a:t>STEM fields provide a great number of good jobs, including highly prestigious and well-paid</a:t>
            </a:r>
          </a:p>
          <a:p>
            <a:r>
              <a:rPr lang="en-US" dirty="0" smtClean="0"/>
              <a:t>In the future, a huge shortage is predicted:</a:t>
            </a:r>
          </a:p>
          <a:p>
            <a:r>
              <a:rPr lang="en-US" dirty="0" smtClean="0"/>
              <a:t>E.g., a 2012 report from the President’s Council of Advisors on Science and Technology indicates that training scientists and engineers at current rates will result in a deficit of 1,000,000 workers to meet United States workforce demands over the next decade.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4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pay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1866" y="1879600"/>
            <a:ext cx="3191933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Germany: &gt; 3,000 euro gap in annual salary in IT field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1690688"/>
            <a:ext cx="7469715" cy="41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6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women to obtain higher positions and earn more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3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Competence, </a:t>
            </a:r>
            <a:r>
              <a:rPr lang="en-US" dirty="0" err="1" smtClean="0"/>
              <a:t>hireability</a:t>
            </a:r>
            <a:r>
              <a:rPr lang="en-US" dirty="0" smtClean="0"/>
              <a:t>, and mentoring by student gender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59" y="1690688"/>
            <a:ext cx="8148282" cy="476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9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conferral by student gender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73" y="1862275"/>
            <a:ext cx="7911253" cy="46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Explanations of low number of women in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Stereotypes</a:t>
            </a:r>
          </a:p>
          <a:p>
            <a:r>
              <a:rPr lang="en-US" dirty="0" smtClean="0"/>
              <a:t>People tend to conform with the expectations placed on them by society</a:t>
            </a:r>
          </a:p>
          <a:p>
            <a:r>
              <a:rPr lang="en-US" dirty="0" smtClean="0"/>
              <a:t>Works through e.g. stereotype threat, self-fulfilling prophecy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6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Self-fulfilling prophecy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Expectancies people have towards others may lead to a behavior confirming these expectancies.</a:t>
            </a:r>
          </a:p>
          <a:p>
            <a:r>
              <a:rPr lang="en-US" dirty="0" smtClean="0"/>
              <a:t>Classical experiment of Rosenthal &amp; Jacobson (1968):</a:t>
            </a:r>
          </a:p>
          <a:p>
            <a:r>
              <a:rPr lang="en-US" dirty="0" smtClean="0"/>
              <a:t>The researchers gave an IQ test to elementary school children</a:t>
            </a:r>
          </a:p>
          <a:p>
            <a:r>
              <a:rPr lang="en-US" dirty="0" smtClean="0"/>
              <a:t>They gave to the teachers of the school a list of “high-scorers”, which were, however, chosen </a:t>
            </a:r>
            <a:r>
              <a:rPr lang="en-US" b="1" dirty="0" smtClean="0"/>
              <a:t>randomly</a:t>
            </a:r>
            <a:r>
              <a:rPr lang="en-US" dirty="0" smtClean="0"/>
              <a:t>, rather than on the basis of test results</a:t>
            </a:r>
          </a:p>
          <a:p>
            <a:r>
              <a:rPr lang="en-US" dirty="0" smtClean="0"/>
              <a:t>Year after these children really showed significantly better improvement in comparison with “average”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these expectancies are transmitted?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eople can subconsciously behave in a way to trigger the behavior they expect from the other person.</a:t>
            </a:r>
          </a:p>
          <a:p>
            <a:r>
              <a:rPr lang="en-US" dirty="0" smtClean="0"/>
              <a:t>If you think I’m talkative, you may behave in a way that encourages me to speak more.</a:t>
            </a:r>
          </a:p>
          <a:p>
            <a:r>
              <a:rPr lang="en-US" dirty="0" smtClean="0"/>
              <a:t>If students think their teacher is mean, they may act in a way to cause him/her to be mean.</a:t>
            </a:r>
          </a:p>
          <a:p>
            <a:r>
              <a:rPr lang="en-US" dirty="0" smtClean="0"/>
              <a:t>If parents of a girl think she is reluctant to use computer, they may act in a way to cause her feeling reluctance when facing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1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Stereotype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</a:t>
            </a:r>
            <a:r>
              <a:rPr lang="ru-RU" dirty="0" smtClean="0"/>
              <a:t> </a:t>
            </a:r>
            <a:r>
              <a:rPr lang="en-US" dirty="0" smtClean="0"/>
              <a:t>I will try to 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many people (including me) view a decreased participation of women in computer science (and STEM – Science, Technology, Engineering and Mathematics in general) as problem? Why it could be regarded as a question of ethics, whether to direct efforts to help this problem or not?</a:t>
            </a:r>
          </a:p>
          <a:p>
            <a:r>
              <a:rPr lang="en-US" dirty="0" smtClean="0"/>
              <a:t>Why there are so few women in IT (STEM)?</a:t>
            </a:r>
          </a:p>
          <a:p>
            <a:r>
              <a:rPr lang="en-US" dirty="0" smtClean="0"/>
              <a:t>What could we increase number of women in computer science?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6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Self-fulfilling prophecy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explanation for decreased participation of women in science, medicine, etc. – not sufficient brain capacity [link]</a:t>
            </a:r>
          </a:p>
          <a:p>
            <a:r>
              <a:rPr lang="en-US" dirty="0" smtClean="0"/>
              <a:t>What scientists can do?</a:t>
            </a:r>
          </a:p>
          <a:p>
            <a:r>
              <a:rPr lang="en-US" dirty="0" smtClean="0"/>
              <a:t>They can measure the amount of grey matter in the brain: there are differences, but it’s hard to interpret them</a:t>
            </a:r>
          </a:p>
          <a:p>
            <a:r>
              <a:rPr lang="en-US" dirty="0" smtClean="0"/>
              <a:t>Some claim hormones make difference</a:t>
            </a:r>
          </a:p>
          <a:p>
            <a:r>
              <a:rPr lang="en-US" dirty="0" smtClean="0"/>
              <a:t>They can experiment with newborns: no difference 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figures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62" y="1406482"/>
            <a:ext cx="6913275" cy="5058018"/>
          </a:xfrm>
        </p:spPr>
      </p:pic>
    </p:spTree>
    <p:extLst>
      <p:ext uri="{BB962C8B-B14F-4D97-AF65-F5344CB8AC3E}">
        <p14:creationId xmlns:p14="http://schemas.microsoft.com/office/powerpoint/2010/main" val="9750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7028" cy="4351338"/>
          </a:xfrm>
        </p:spPr>
        <p:txBody>
          <a:bodyPr/>
          <a:lstStyle/>
          <a:p>
            <a:r>
              <a:rPr lang="en-US" dirty="0" smtClean="0"/>
              <a:t>33% of students,</a:t>
            </a:r>
          </a:p>
          <a:p>
            <a:r>
              <a:rPr lang="en-US" dirty="0" smtClean="0"/>
              <a:t>39% of PhD students,</a:t>
            </a:r>
          </a:p>
          <a:p>
            <a:r>
              <a:rPr lang="en-US" dirty="0" smtClean="0"/>
              <a:t>33% of scientists,</a:t>
            </a:r>
          </a:p>
          <a:p>
            <a:r>
              <a:rPr lang="en-US" dirty="0" smtClean="0"/>
              <a:t>14% of professors are female.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827" t="33819" r="36414" b="17723"/>
          <a:stretch/>
        </p:blipFill>
        <p:spPr>
          <a:xfrm>
            <a:off x="5599386" y="1455382"/>
            <a:ext cx="5754414" cy="41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 Figures: by major overall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43912"/>
              </p:ext>
            </p:extLst>
          </p:nvPr>
        </p:nvGraphicFramePr>
        <p:xfrm>
          <a:off x="838200" y="1825625"/>
          <a:ext cx="10292256" cy="4744125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3938752"/>
                <a:gridCol w="1207376"/>
                <a:gridCol w="3916417"/>
                <a:gridCol w="1229711"/>
              </a:tblGrid>
              <a:tr h="453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Students by Department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% of females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Students by Department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% of females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33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Architecture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Munich School of Engineering (MSE)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599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Chemistry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Physics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99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Civil, Geo and Environmental Engineering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Sport and Health Sciences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799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Electrical, Electronic and Computer Engineering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TUM School of Education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666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Informatics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TUM School of Life Sciences Weihenstephan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533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Mathematics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TUM School of Management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406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Mechanical Engineering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TUM School of Medicine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 Figures: PhD by major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829497"/>
              </p:ext>
            </p:extLst>
          </p:nvPr>
        </p:nvGraphicFramePr>
        <p:xfrm>
          <a:off x="838200" y="1690688"/>
          <a:ext cx="10308021" cy="4347941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4080641"/>
                <a:gridCol w="1177159"/>
                <a:gridCol w="3883572"/>
                <a:gridCol w="1166649"/>
              </a:tblGrid>
              <a:tr h="3326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Department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% of female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Department</a:t>
                      </a:r>
                      <a:endParaRPr lang="en-US" sz="18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% of 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3326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Architecture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3326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Chemistry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Physics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582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Civil, Geo and Environmental Engineering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Sport and Health Sciences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76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Electrical, Electronic and Computer Engineering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TUM School of Education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635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Informatics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TUM School of Life Sciences Weihenstephan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582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Mathematics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TUM School of Management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401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Mechanical Engineering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TUM School of Medicine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9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552" t="12391" r="23896" b="17656"/>
          <a:stretch/>
        </p:blipFill>
        <p:spPr>
          <a:xfrm>
            <a:off x="1793327" y="230570"/>
            <a:ext cx="8605345" cy="64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3513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According to prediction, in USA by 2018 there will be </a:t>
            </a:r>
            <a:r>
              <a:rPr lang="en-US" b="1" dirty="0" smtClean="0"/>
              <a:t>1.4 million open technology jobs </a:t>
            </a:r>
            <a:r>
              <a:rPr lang="en-US" dirty="0" smtClean="0"/>
              <a:t>in the United States and, at the current rate of students graduating with degrees in computer science, </a:t>
            </a:r>
            <a:r>
              <a:rPr lang="en-US" b="1" dirty="0" smtClean="0"/>
              <a:t>only 61% of those openings will be filled</a:t>
            </a:r>
            <a:r>
              <a:rPr lang="en-US" dirty="0" smtClean="0"/>
              <a:t>—and just 29% of applicants will be women. </a:t>
            </a:r>
          </a:p>
          <a:p>
            <a:r>
              <a:rPr lang="en-US" dirty="0" smtClean="0"/>
              <a:t>In Scotland, a large number of females graduate in STEM subjects but fail to move onto a STEM career compared to that of men. According to The Royal Society of Edinburgh, this represents a </a:t>
            </a:r>
            <a:r>
              <a:rPr lang="en-US" b="1" dirty="0" smtClean="0"/>
              <a:t>£170 million per annum loss to Scotland's national income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33" y="2847132"/>
            <a:ext cx="4580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A supply of IT professionals doesn’t meet a growing demand.</a:t>
            </a:r>
          </a:p>
        </p:txBody>
      </p:sp>
    </p:spTree>
    <p:extLst>
      <p:ext uri="{BB962C8B-B14F-4D97-AF65-F5344CB8AC3E}">
        <p14:creationId xmlns:p14="http://schemas.microsoft.com/office/powerpoint/2010/main" val="369829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problem?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studies show, that diverse teams perform better</a:t>
            </a:r>
          </a:p>
          <a:p>
            <a:r>
              <a:rPr lang="en-US" dirty="0" smtClean="0"/>
              <a:t>Diversity could be seen as antidote to so-called groupthink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32" y="2906777"/>
            <a:ext cx="4732867" cy="3270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532" y="3664707"/>
            <a:ext cx="4453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Women can actually make computer science better!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3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1371</Words>
  <Application>Microsoft Office PowerPoint</Application>
  <PresentationFormat>Widescreen</PresentationFormat>
  <Paragraphs>157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Office Theme</vt:lpstr>
      <vt:lpstr>Women in Computing</vt:lpstr>
      <vt:lpstr>What questions I will try to answer:</vt:lpstr>
      <vt:lpstr>Some figures</vt:lpstr>
      <vt:lpstr>TUM Figures</vt:lpstr>
      <vt:lpstr>TUM Figures: by major overall</vt:lpstr>
      <vt:lpstr>TUM Figures: PhD by major</vt:lpstr>
      <vt:lpstr>PowerPoint Presentation</vt:lpstr>
      <vt:lpstr>Why is this a problem?</vt:lpstr>
      <vt:lpstr>Why is this a problem? II</vt:lpstr>
      <vt:lpstr>Why is this a problem? III</vt:lpstr>
      <vt:lpstr>What are the ethical implications? I</vt:lpstr>
      <vt:lpstr>The pay gap</vt:lpstr>
      <vt:lpstr>Discrimination</vt:lpstr>
      <vt:lpstr>Competence, hireability, and mentoring by student gender condition</vt:lpstr>
      <vt:lpstr>Salary conferral by student gender condition</vt:lpstr>
      <vt:lpstr>Explanations of low number of women in IT</vt:lpstr>
      <vt:lpstr>Self-fulfilling prophecy</vt:lpstr>
      <vt:lpstr>How these expectancies are transmitted?</vt:lpstr>
      <vt:lpstr>Stereotype threat</vt:lpstr>
      <vt:lpstr>Self-fulfilling prophecy</vt:lpstr>
      <vt:lpstr>Biological differences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Computing</dc:title>
  <dc:creator>Gerda Bortsova</dc:creator>
  <cp:lastModifiedBy>Gerda Bortsova</cp:lastModifiedBy>
  <cp:revision>34</cp:revision>
  <dcterms:created xsi:type="dcterms:W3CDTF">2015-06-06T20:12:39Z</dcterms:created>
  <dcterms:modified xsi:type="dcterms:W3CDTF">2015-06-07T17:04:37Z</dcterms:modified>
</cp:coreProperties>
</file>