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58" r:id="rId4"/>
    <p:sldId id="265" r:id="rId5"/>
    <p:sldId id="266" r:id="rId6"/>
    <p:sldId id="279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72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0556-AA0E-4B17-9BBC-729161C084D9}" type="datetimeFigureOut">
              <a:rPr lang="ru-RU" smtClean="0"/>
              <a:pPr/>
              <a:t>26.11.2015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7CF6-3760-4183-8322-0ADA22856E5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7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0556-AA0E-4B17-9BBC-729161C084D9}" type="datetimeFigureOut">
              <a:rPr lang="ru-RU" smtClean="0"/>
              <a:pPr/>
              <a:t>26.11.2015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7CF6-3760-4183-8322-0ADA22856E5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2388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0556-AA0E-4B17-9BBC-729161C084D9}" type="datetimeFigureOut">
              <a:rPr lang="ru-RU" smtClean="0"/>
              <a:pPr/>
              <a:t>26.11.2015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7CF6-3760-4183-8322-0ADA22856E5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4382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0556-AA0E-4B17-9BBC-729161C084D9}" type="datetimeFigureOut">
              <a:rPr lang="ru-RU" smtClean="0"/>
              <a:pPr/>
              <a:t>26.11.2015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7CF6-3760-4183-8322-0ADA22856E5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6810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0556-AA0E-4B17-9BBC-729161C084D9}" type="datetimeFigureOut">
              <a:rPr lang="ru-RU" smtClean="0"/>
              <a:pPr/>
              <a:t>26.11.2015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7CF6-3760-4183-8322-0ADA22856E5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5074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0556-AA0E-4B17-9BBC-729161C084D9}" type="datetimeFigureOut">
              <a:rPr lang="ru-RU" smtClean="0"/>
              <a:pPr/>
              <a:t>26.11.2015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7CF6-3760-4183-8322-0ADA22856E5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757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0556-AA0E-4B17-9BBC-729161C084D9}" type="datetimeFigureOut">
              <a:rPr lang="ru-RU" smtClean="0"/>
              <a:pPr/>
              <a:t>26.11.2015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7CF6-3760-4183-8322-0ADA22856E5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014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0556-AA0E-4B17-9BBC-729161C084D9}" type="datetimeFigureOut">
              <a:rPr lang="ru-RU" smtClean="0"/>
              <a:pPr/>
              <a:t>26.11.2015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7CF6-3760-4183-8322-0ADA22856E5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8677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0556-AA0E-4B17-9BBC-729161C084D9}" type="datetimeFigureOut">
              <a:rPr lang="ru-RU" smtClean="0"/>
              <a:pPr/>
              <a:t>26.11.2015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7CF6-3760-4183-8322-0ADA22856E5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114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0556-AA0E-4B17-9BBC-729161C084D9}" type="datetimeFigureOut">
              <a:rPr lang="ru-RU" smtClean="0"/>
              <a:pPr/>
              <a:t>26.11.2015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7CF6-3760-4183-8322-0ADA22856E5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669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0556-AA0E-4B17-9BBC-729161C084D9}" type="datetimeFigureOut">
              <a:rPr lang="ru-RU" smtClean="0"/>
              <a:pPr/>
              <a:t>26.11.2015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7CF6-3760-4183-8322-0ADA22856E5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8558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80556-AA0E-4B17-9BBC-729161C084D9}" type="datetimeFigureOut">
              <a:rPr lang="ru-RU" smtClean="0"/>
              <a:pPr/>
              <a:t>26.11.2015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97CF6-3760-4183-8322-0ADA22856E5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7621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ru.wikipedia.org/wiki/Common_Language_Runtime" TargetMode="External"/><Relationship Id="rId2" Type="http://schemas.openxmlformats.org/officeDocument/2006/relationships/hyperlink" Target="http://ru.wikipedia.org/wiki/Microsoft" TargetMode="Externa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298" y="5796"/>
            <a:ext cx="8856984" cy="902924"/>
          </a:xfrm>
        </p:spPr>
        <p:txBody>
          <a:bodyPr>
            <a:normAutofit fontScale="90000"/>
          </a:bodyPr>
          <a:lstStyle/>
          <a:p>
            <a:r>
              <a:rPr lang="ru-RU" sz="2800" dirty="0" smtClean="0"/>
              <a:t>Раздел </a:t>
            </a:r>
            <a:r>
              <a:rPr lang="en-US" sz="2800" dirty="0" smtClean="0"/>
              <a:t>1</a:t>
            </a:r>
            <a:r>
              <a:rPr lang="ru-RU" sz="2800" dirty="0" smtClean="0"/>
              <a:t>. Программирование в визуальной среде с применением объектно-ориентированных технологий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980728"/>
            <a:ext cx="871296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Программирование в </a:t>
            </a:r>
            <a:r>
              <a:rPr lang="en-US" dirty="0" smtClean="0"/>
              <a:t>Microsoft Visual Studio 2012</a:t>
            </a:r>
            <a:r>
              <a:rPr lang="ru-RU" dirty="0" smtClean="0"/>
              <a:t> в среде </a:t>
            </a:r>
            <a:r>
              <a:rPr lang="en-US" b="1" dirty="0" smtClean="0"/>
              <a:t>Microsoft </a:t>
            </a:r>
            <a:r>
              <a:rPr lang="ru-RU" b="1" dirty="0" smtClean="0"/>
              <a:t> </a:t>
            </a:r>
            <a:r>
              <a:rPr lang="en-US" b="1" dirty="0" smtClean="0"/>
              <a:t>Visual </a:t>
            </a:r>
            <a:r>
              <a:rPr lang="ru-RU" b="1" dirty="0" smtClean="0"/>
              <a:t>С++</a:t>
            </a:r>
            <a:endParaRPr lang="en-US" b="1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С появлением </a:t>
            </a:r>
            <a:r>
              <a:rPr lang="ru-RU" b="1" dirty="0" smtClean="0"/>
              <a:t>технологии  .NET   и платформы </a:t>
            </a:r>
            <a:r>
              <a:rPr lang="en-US" b="1" dirty="0" smtClean="0"/>
              <a:t>Microsoft </a:t>
            </a:r>
            <a:r>
              <a:rPr lang="ru-RU" b="1" dirty="0" smtClean="0"/>
              <a:t> .NET </a:t>
            </a:r>
            <a:r>
              <a:rPr lang="ru-RU" b="1" dirty="0" err="1" smtClean="0"/>
              <a:t>Framework</a:t>
            </a:r>
            <a:r>
              <a:rPr lang="ru-RU" b="1" dirty="0" smtClean="0"/>
              <a:t>  </a:t>
            </a:r>
            <a:r>
              <a:rPr lang="en-US" b="1" dirty="0" smtClean="0"/>
              <a:t>for Windows</a:t>
            </a:r>
            <a:r>
              <a:rPr lang="ru-RU" b="1" dirty="0" smtClean="0"/>
              <a:t> </a:t>
            </a:r>
            <a:r>
              <a:rPr lang="ru-RU" dirty="0" smtClean="0"/>
              <a:t>в   </a:t>
            </a:r>
            <a:r>
              <a:rPr lang="en-US" b="1" dirty="0" smtClean="0"/>
              <a:t>Visual </a:t>
            </a:r>
            <a:r>
              <a:rPr lang="ru-RU" b="1" dirty="0" smtClean="0"/>
              <a:t>С++ </a:t>
            </a:r>
            <a:r>
              <a:rPr lang="ru-RU" dirty="0" smtClean="0"/>
              <a:t>интегрированы возможности разработки </a:t>
            </a:r>
            <a:r>
              <a:rPr lang="ru-RU" b="1" dirty="0" smtClean="0"/>
              <a:t>.NET –приложений.</a:t>
            </a:r>
          </a:p>
          <a:p>
            <a:endParaRPr lang="en-US" b="1" dirty="0" smtClean="0"/>
          </a:p>
          <a:p>
            <a:r>
              <a:rPr lang="ru-RU" dirty="0" smtClean="0"/>
              <a:t>Основная идея </a:t>
            </a:r>
            <a:r>
              <a:rPr lang="ru-RU" b="1" dirty="0" smtClean="0"/>
              <a:t>Технологии  .NET  </a:t>
            </a:r>
            <a:r>
              <a:rPr lang="ru-RU" dirty="0" smtClean="0"/>
              <a:t>- позволяет создавать универсальный программный код, работающий в любой операционной системе.  </a:t>
            </a:r>
          </a:p>
          <a:p>
            <a:endParaRPr lang="ru-RU" dirty="0"/>
          </a:p>
          <a:p>
            <a:r>
              <a:rPr lang="ru-RU" b="1" dirty="0" smtClean="0"/>
              <a:t>.NET </a:t>
            </a:r>
            <a:r>
              <a:rPr lang="ru-RU" b="1" dirty="0" err="1" smtClean="0"/>
              <a:t>Framework</a:t>
            </a:r>
            <a:r>
              <a:rPr lang="ru-RU" dirty="0" smtClean="0"/>
              <a:t> — </a:t>
            </a:r>
            <a:r>
              <a:rPr lang="ru-RU" u="sng" dirty="0" smtClean="0"/>
              <a:t>программная платформа</a:t>
            </a:r>
            <a:r>
              <a:rPr lang="ru-RU" dirty="0" smtClean="0"/>
              <a:t>, выпущенная компанией </a:t>
            </a:r>
            <a:r>
              <a:rPr lang="ru-RU" dirty="0" err="1" smtClean="0">
                <a:solidFill>
                  <a:schemeClr val="bg1"/>
                </a:solidFill>
                <a:hlinkClick r:id="rId2" tooltip="Microsoft"/>
              </a:rPr>
              <a:t>Microsoft</a:t>
            </a:r>
            <a:r>
              <a:rPr lang="ru-RU" dirty="0" smtClean="0"/>
              <a:t> в 2002 году</a:t>
            </a:r>
            <a:r>
              <a:rPr lang="en-US" dirty="0" smtClean="0"/>
              <a:t>, </a:t>
            </a:r>
            <a:r>
              <a:rPr lang="ru-RU" dirty="0" smtClean="0"/>
              <a:t>обеспечивающая поддержку </a:t>
            </a:r>
            <a:r>
              <a:rPr lang="ru-RU" b="1" dirty="0" smtClean="0"/>
              <a:t>технологии  .NET  в  ОС </a:t>
            </a:r>
            <a:r>
              <a:rPr lang="en-US" b="1" dirty="0" smtClean="0"/>
              <a:t>Microsoft Windows</a:t>
            </a:r>
            <a:r>
              <a:rPr lang="ru-RU" b="1" dirty="0" smtClean="0"/>
              <a:t> . </a:t>
            </a:r>
          </a:p>
          <a:p>
            <a:endParaRPr lang="ru-RU" b="1" dirty="0" smtClean="0"/>
          </a:p>
          <a:p>
            <a:r>
              <a:rPr lang="ru-RU" dirty="0" smtClean="0"/>
              <a:t>Основа  платформы  (компонент .NET </a:t>
            </a:r>
            <a:r>
              <a:rPr lang="ru-RU" dirty="0" err="1" smtClean="0"/>
              <a:t>Framework</a:t>
            </a:r>
            <a:r>
              <a:rPr lang="ru-RU" dirty="0" smtClean="0"/>
              <a:t>)  - общеязыковая среда исполнения </a:t>
            </a:r>
            <a:r>
              <a:rPr lang="ru-RU" dirty="0" err="1" smtClean="0">
                <a:hlinkClick r:id="rId3" tooltip="Common Language Runtime"/>
              </a:rPr>
              <a:t>Common</a:t>
            </a:r>
            <a:r>
              <a:rPr lang="ru-RU" dirty="0" smtClean="0">
                <a:hlinkClick r:id="rId3" tooltip="Common Language Runtime"/>
              </a:rPr>
              <a:t> </a:t>
            </a:r>
            <a:r>
              <a:rPr lang="ru-RU" dirty="0" err="1" smtClean="0">
                <a:hlinkClick r:id="rId3" tooltip="Common Language Runtime"/>
              </a:rPr>
              <a:t>Language</a:t>
            </a:r>
            <a:r>
              <a:rPr lang="ru-RU" dirty="0" smtClean="0">
                <a:hlinkClick r:id="rId3" tooltip="Common Language Runtime"/>
              </a:rPr>
              <a:t> </a:t>
            </a:r>
            <a:r>
              <a:rPr lang="ru-RU" dirty="0" err="1" smtClean="0">
                <a:hlinkClick r:id="rId3" tooltip="Common Language Runtime"/>
              </a:rPr>
              <a:t>Runtime</a:t>
            </a:r>
            <a:r>
              <a:rPr lang="ru-RU" dirty="0" smtClean="0">
                <a:hlinkClick r:id="rId3" tooltip="Common Language Runtime"/>
              </a:rPr>
              <a:t> (CLR)</a:t>
            </a:r>
            <a:r>
              <a:rPr lang="ru-RU" dirty="0" smtClean="0"/>
              <a:t>, которая обеспечивает выполнение </a:t>
            </a:r>
            <a:r>
              <a:rPr lang="ru-RU" b="1" dirty="0" smtClean="0"/>
              <a:t>.NET –приложений в ОС </a:t>
            </a:r>
            <a:r>
              <a:rPr lang="en-US" b="1" dirty="0" smtClean="0"/>
              <a:t>Microsoft Windows</a:t>
            </a:r>
            <a:r>
              <a:rPr lang="ru-RU" b="1" dirty="0" smtClean="0"/>
              <a:t> .  </a:t>
            </a:r>
            <a:r>
              <a:rPr lang="en-US" b="1" dirty="0" smtClean="0"/>
              <a:t>CLR </a:t>
            </a:r>
            <a:r>
              <a:rPr lang="ru-RU" dirty="0" smtClean="0"/>
              <a:t>подходит для разных языков программирования. Функциональные возможности CLR доступны в любых языках программирования, использующих эту среду.</a:t>
            </a:r>
            <a:endParaRPr lang="ru-RU" sz="2000" dirty="0" smtClean="0"/>
          </a:p>
          <a:p>
            <a:pPr lvl="0"/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6203035"/>
            <a:ext cx="67687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https://www.youtube.com/watch?v=a7XPMLbnpU0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474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3978" y="5373216"/>
            <a:ext cx="8226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Компонент класса</a:t>
            </a:r>
            <a:r>
              <a:rPr lang="en-US" sz="2000" dirty="0" smtClean="0"/>
              <a:t> </a:t>
            </a:r>
            <a:r>
              <a:rPr lang="en-US" sz="2000" b="1" dirty="0" smtClean="0"/>
              <a:t>Button</a:t>
            </a:r>
            <a:r>
              <a:rPr lang="ru-RU" sz="2000" b="1" dirty="0" smtClean="0"/>
              <a:t> </a:t>
            </a:r>
            <a:r>
              <a:rPr lang="en-US" sz="2000" b="1" dirty="0" smtClean="0"/>
              <a:t> </a:t>
            </a:r>
            <a:r>
              <a:rPr lang="en-US" sz="2000" dirty="0" smtClean="0"/>
              <a:t>-</a:t>
            </a:r>
            <a:r>
              <a:rPr lang="en-US" sz="2000" b="1" dirty="0" smtClean="0"/>
              <a:t> button2</a:t>
            </a:r>
            <a:r>
              <a:rPr lang="en-US" sz="2000" dirty="0" smtClean="0"/>
              <a:t>    </a:t>
            </a:r>
            <a:endParaRPr lang="ru-RU" sz="20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197409"/>
            <a:ext cx="9036495" cy="5080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1193" y="5925726"/>
            <a:ext cx="8226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Запуск Приложения  </a:t>
            </a:r>
            <a:r>
              <a:rPr lang="en-US" sz="2000" dirty="0" smtClean="0"/>
              <a:t>-</a:t>
            </a:r>
            <a:r>
              <a:rPr lang="en-US" sz="2000" b="1" dirty="0" smtClean="0"/>
              <a:t>         </a:t>
            </a:r>
            <a:r>
              <a:rPr lang="ru-RU" sz="2000" b="1" dirty="0" smtClean="0"/>
              <a:t>Локальный отладчик </a:t>
            </a:r>
            <a:r>
              <a:rPr lang="en-US" sz="2000" b="1" dirty="0" smtClean="0"/>
              <a:t>Windows          Debug</a:t>
            </a:r>
            <a:r>
              <a:rPr lang="en-US" sz="2000" dirty="0" smtClean="0"/>
              <a:t>  </a:t>
            </a:r>
            <a:endParaRPr lang="ru-RU" sz="2000" dirty="0"/>
          </a:p>
        </p:txBody>
      </p:sp>
      <p:sp>
        <p:nvSpPr>
          <p:cNvPr id="2" name="Управляющая кнопка: далее 1">
            <a:hlinkClick r:id="" action="ppaction://hlinkshowjump?jump=nextslide" highlightClick="1"/>
          </p:cNvPr>
          <p:cNvSpPr/>
          <p:nvPr/>
        </p:nvSpPr>
        <p:spPr>
          <a:xfrm>
            <a:off x="2843808" y="6041678"/>
            <a:ext cx="260604" cy="20005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64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1193" y="5925726"/>
            <a:ext cx="8226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Запуск Приложения  </a:t>
            </a:r>
            <a:r>
              <a:rPr lang="en-US" sz="2000" dirty="0" smtClean="0"/>
              <a:t>-</a:t>
            </a:r>
            <a:r>
              <a:rPr lang="en-US" sz="2000" b="1" dirty="0" smtClean="0"/>
              <a:t>         Debug</a:t>
            </a:r>
            <a:r>
              <a:rPr lang="en-US" sz="2000" dirty="0" smtClean="0"/>
              <a:t>  </a:t>
            </a:r>
            <a:endParaRPr lang="ru-RU" sz="2000" dirty="0"/>
          </a:p>
        </p:txBody>
      </p:sp>
      <p:sp>
        <p:nvSpPr>
          <p:cNvPr id="2" name="Управляющая кнопка: далее 1">
            <a:hlinkClick r:id="" action="ppaction://hlinkshowjump?jump=nextslide" highlightClick="1"/>
          </p:cNvPr>
          <p:cNvSpPr/>
          <p:nvPr/>
        </p:nvSpPr>
        <p:spPr>
          <a:xfrm>
            <a:off x="2843808" y="6041678"/>
            <a:ext cx="260604" cy="20005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929" y="188640"/>
            <a:ext cx="4968552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47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16633"/>
            <a:ext cx="3528392" cy="6673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7860"/>
            <a:ext cx="3528392" cy="6673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196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5788" y="4711496"/>
            <a:ext cx="892899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private: System::Void button1_Click(System::Object^  sender, System::</a:t>
            </a:r>
            <a:r>
              <a:rPr lang="en-US" sz="2000" dirty="0" err="1"/>
              <a:t>EventArgs</a:t>
            </a:r>
            <a:r>
              <a:rPr lang="en-US" sz="2000" dirty="0"/>
              <a:t>^  e) </a:t>
            </a:r>
          </a:p>
          <a:p>
            <a:r>
              <a:rPr lang="ru-RU" sz="2000" dirty="0"/>
              <a:t>			 {</a:t>
            </a:r>
          </a:p>
          <a:p>
            <a:r>
              <a:rPr lang="en-US" sz="2000" dirty="0"/>
              <a:t>             </a:t>
            </a:r>
            <a:r>
              <a:rPr lang="en-US" sz="2000" b="1" dirty="0"/>
              <a:t>this-</a:t>
            </a:r>
            <a:r>
              <a:rPr lang="en-US" sz="2000" dirty="0"/>
              <a:t>&gt;button2-&gt;Text = "</a:t>
            </a:r>
            <a:r>
              <a:rPr lang="ru-RU" sz="2000" dirty="0"/>
              <a:t>ЦВЕТ";</a:t>
            </a:r>
          </a:p>
          <a:p>
            <a:r>
              <a:rPr lang="ru-RU" sz="2000" dirty="0"/>
              <a:t>   			 }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188640"/>
            <a:ext cx="86409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// button2</a:t>
            </a:r>
          </a:p>
          <a:p>
            <a:r>
              <a:rPr lang="ru-RU" dirty="0"/>
              <a:t>			</a:t>
            </a:r>
          </a:p>
          <a:p>
            <a:r>
              <a:rPr lang="en-US" dirty="0" smtClean="0"/>
              <a:t>this-</a:t>
            </a:r>
            <a:r>
              <a:rPr lang="en-US" dirty="0"/>
              <a:t>&gt;button2-&gt;Font = (</a:t>
            </a:r>
            <a:r>
              <a:rPr lang="en-US" dirty="0" err="1"/>
              <a:t>gcnew</a:t>
            </a:r>
            <a:r>
              <a:rPr lang="en-US" dirty="0"/>
              <a:t> System::Drawing::Font(</a:t>
            </a:r>
            <a:r>
              <a:rPr lang="en-US" dirty="0" err="1"/>
              <a:t>L"Microsoft</a:t>
            </a:r>
            <a:r>
              <a:rPr lang="en-US" dirty="0"/>
              <a:t> Sans Serif", 18, System::Drawing::</a:t>
            </a:r>
            <a:r>
              <a:rPr lang="en-US" dirty="0" err="1"/>
              <a:t>FontStyle</a:t>
            </a:r>
            <a:r>
              <a:rPr lang="en-US" dirty="0"/>
              <a:t>::Regular, System::Drawing::</a:t>
            </a:r>
            <a:r>
              <a:rPr lang="en-US" dirty="0" err="1"/>
              <a:t>GraphicsUnit</a:t>
            </a:r>
            <a:r>
              <a:rPr lang="en-US" dirty="0"/>
              <a:t>::Point, </a:t>
            </a:r>
          </a:p>
          <a:p>
            <a:r>
              <a:rPr lang="en-US" dirty="0"/>
              <a:t>				</a:t>
            </a:r>
            <a:r>
              <a:rPr lang="en-US" dirty="0" err="1"/>
              <a:t>static_cast</a:t>
            </a:r>
            <a:r>
              <a:rPr lang="en-US" dirty="0"/>
              <a:t>&lt;System::Byte&gt;(204)));</a:t>
            </a:r>
          </a:p>
          <a:p>
            <a:r>
              <a:rPr lang="en-US" dirty="0" smtClean="0"/>
              <a:t>                 this-</a:t>
            </a:r>
            <a:r>
              <a:rPr lang="en-US" dirty="0"/>
              <a:t>&gt;button2-&gt;Location = System::Drawing::Point(41, 180);</a:t>
            </a:r>
          </a:p>
          <a:p>
            <a:r>
              <a:rPr lang="en-US" dirty="0"/>
              <a:t>	</a:t>
            </a:r>
            <a:r>
              <a:rPr lang="en-US" dirty="0" smtClean="0"/>
              <a:t>this-</a:t>
            </a:r>
            <a:r>
              <a:rPr lang="en-US" dirty="0"/>
              <a:t>&gt;button2-&gt;Name = L"button2";</a:t>
            </a:r>
          </a:p>
          <a:p>
            <a:r>
              <a:rPr lang="en-US" dirty="0"/>
              <a:t>	</a:t>
            </a:r>
            <a:r>
              <a:rPr lang="en-US" dirty="0" smtClean="0"/>
              <a:t>this-</a:t>
            </a:r>
            <a:r>
              <a:rPr lang="en-US" dirty="0"/>
              <a:t>&gt;button2-&gt;Size = System::Drawing::Size(193, 70);</a:t>
            </a:r>
          </a:p>
          <a:p>
            <a:r>
              <a:rPr lang="en-US" dirty="0"/>
              <a:t>	</a:t>
            </a:r>
            <a:r>
              <a:rPr lang="en-US" dirty="0" smtClean="0"/>
              <a:t>this-</a:t>
            </a:r>
            <a:r>
              <a:rPr lang="en-US" dirty="0"/>
              <a:t>&gt;button2-&gt;</a:t>
            </a:r>
            <a:r>
              <a:rPr lang="en-US" dirty="0" err="1"/>
              <a:t>TabIndex</a:t>
            </a:r>
            <a:r>
              <a:rPr lang="en-US" dirty="0"/>
              <a:t> = 1;</a:t>
            </a:r>
          </a:p>
          <a:p>
            <a:r>
              <a:rPr lang="en-US" dirty="0"/>
              <a:t>	</a:t>
            </a:r>
            <a:r>
              <a:rPr lang="en-US" dirty="0" smtClean="0"/>
              <a:t>this-</a:t>
            </a:r>
            <a:r>
              <a:rPr lang="en-US" dirty="0"/>
              <a:t>&gt;button2-&gt;Text = L"button2";</a:t>
            </a:r>
          </a:p>
          <a:p>
            <a:r>
              <a:rPr lang="en-US" dirty="0"/>
              <a:t>	</a:t>
            </a:r>
            <a:r>
              <a:rPr lang="en-US" dirty="0" smtClean="0"/>
              <a:t>this-</a:t>
            </a:r>
            <a:r>
              <a:rPr lang="en-US" dirty="0"/>
              <a:t>&gt;button2-&gt;</a:t>
            </a:r>
            <a:r>
              <a:rPr lang="en-US" dirty="0" err="1"/>
              <a:t>UseVisualStyleBackColor</a:t>
            </a:r>
            <a:r>
              <a:rPr lang="en-US" dirty="0"/>
              <a:t> = true;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716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" y="410397"/>
            <a:ext cx="8984721" cy="5051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11560" y="54470"/>
            <a:ext cx="830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</a:t>
            </a:r>
            <a:r>
              <a:rPr lang="en-US" sz="2000" dirty="0" smtClean="0"/>
              <a:t>his -&gt;</a:t>
            </a:r>
            <a:endParaRPr lang="ru-RU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59280" y="5661248"/>
            <a:ext cx="89847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private: System::Void </a:t>
            </a:r>
            <a:r>
              <a:rPr lang="en-US" b="1" dirty="0"/>
              <a:t>button2_Click</a:t>
            </a:r>
            <a:r>
              <a:rPr lang="en-US" dirty="0"/>
              <a:t>(System::Object^  sender, System::</a:t>
            </a:r>
            <a:r>
              <a:rPr lang="en-US" dirty="0" err="1"/>
              <a:t>EventArgs</a:t>
            </a:r>
            <a:r>
              <a:rPr lang="en-US" dirty="0"/>
              <a:t>^  e) {</a:t>
            </a:r>
          </a:p>
          <a:p>
            <a:r>
              <a:rPr lang="en-US" dirty="0"/>
              <a:t>               </a:t>
            </a:r>
            <a:r>
              <a:rPr lang="en-US" sz="2000" dirty="0"/>
              <a:t>this-&gt;</a:t>
            </a:r>
            <a:r>
              <a:rPr lang="en-US" sz="2000" dirty="0" err="1"/>
              <a:t>BackColor</a:t>
            </a:r>
            <a:r>
              <a:rPr lang="en-US" sz="2000" dirty="0"/>
              <a:t>=System::Drawing::</a:t>
            </a:r>
            <a:r>
              <a:rPr lang="en-US" sz="2000" dirty="0" err="1"/>
              <a:t>SystemColors</a:t>
            </a:r>
            <a:r>
              <a:rPr lang="en-US" sz="2000" dirty="0"/>
              <a:t>::Red;</a:t>
            </a:r>
          </a:p>
          <a:p>
            <a:r>
              <a:rPr lang="ru-RU" dirty="0"/>
              <a:t>			 }</a:t>
            </a:r>
          </a:p>
        </p:txBody>
      </p:sp>
    </p:spTree>
    <p:extLst>
      <p:ext uri="{BB962C8B-B14F-4D97-AF65-F5344CB8AC3E}">
        <p14:creationId xmlns:p14="http://schemas.microsoft.com/office/powerpoint/2010/main" val="278717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Компоненты (элементы управления)</a:t>
            </a:r>
            <a:endParaRPr lang="ru-RU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268760"/>
            <a:ext cx="874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Компонент = состояние (</a:t>
            </a:r>
            <a:r>
              <a:rPr lang="ru-RU" i="1" dirty="0" smtClean="0"/>
              <a:t>свойства</a:t>
            </a:r>
            <a:r>
              <a:rPr lang="ru-RU" dirty="0" smtClean="0"/>
              <a:t>)  +  действия (</a:t>
            </a:r>
            <a:r>
              <a:rPr lang="ru-RU" i="1" dirty="0" smtClean="0"/>
              <a:t>методы</a:t>
            </a:r>
            <a:r>
              <a:rPr lang="ru-RU" dirty="0" smtClean="0"/>
              <a:t>) + обратные связи  (</a:t>
            </a:r>
            <a:r>
              <a:rPr lang="ru-RU" i="1" dirty="0" smtClean="0"/>
              <a:t>события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276872"/>
            <a:ext cx="46059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Визуальные, </a:t>
            </a:r>
            <a:r>
              <a:rPr lang="ru-RU" sz="2000" dirty="0" err="1" smtClean="0"/>
              <a:t>невизуальные</a:t>
            </a:r>
            <a:r>
              <a:rPr lang="ru-RU" sz="2000" dirty="0" smtClean="0"/>
              <a:t> компоненты</a:t>
            </a:r>
            <a:endParaRPr lang="ru-R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3212976"/>
            <a:ext cx="8747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Имя компонента по умолчанию:  </a:t>
            </a:r>
            <a:r>
              <a:rPr lang="ru-RU" sz="2000" b="1" dirty="0" smtClean="0"/>
              <a:t>имя класса  + порядковый номер размещения </a:t>
            </a:r>
            <a:r>
              <a:rPr lang="ru-RU" sz="2000" dirty="0" smtClean="0"/>
              <a:t>на форме объекта данного класса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14532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36495" cy="5080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60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5140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714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7584" y="260649"/>
            <a:ext cx="7772400" cy="72008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Свойства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55576" y="1124744"/>
            <a:ext cx="8064896" cy="115212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Visual Studio 2005,  C++</a:t>
            </a:r>
          </a:p>
          <a:p>
            <a:r>
              <a:rPr lang="en-US" dirty="0" smtClean="0"/>
              <a:t>Windows Forms Application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636912"/>
            <a:ext cx="8064896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Пример описания стандартного  свойства  </a:t>
            </a:r>
            <a:r>
              <a:rPr lang="en-US" sz="2000" b="1" dirty="0" err="1" smtClean="0"/>
              <a:t>BackColor</a:t>
            </a:r>
            <a:r>
              <a:rPr lang="ru-RU" sz="2000" b="1" dirty="0" smtClean="0"/>
              <a:t>   </a:t>
            </a:r>
            <a:r>
              <a:rPr lang="ru-RU" sz="2000" dirty="0" smtClean="0"/>
              <a:t>-  цвет фона элемента управления</a:t>
            </a:r>
            <a:r>
              <a:rPr lang="ru-RU" sz="2000" b="1" dirty="0" smtClean="0"/>
              <a:t>  </a:t>
            </a:r>
            <a:endParaRPr lang="en-US" sz="2000" b="1" dirty="0" smtClean="0"/>
          </a:p>
          <a:p>
            <a:endParaRPr lang="en-US" sz="2000" dirty="0"/>
          </a:p>
          <a:p>
            <a:r>
              <a:rPr lang="en-US" sz="2000" i="1" dirty="0" smtClean="0"/>
              <a:t>public</a:t>
            </a:r>
            <a:r>
              <a:rPr lang="en-US" sz="2000" dirty="0" smtClean="0"/>
              <a:t>:</a:t>
            </a:r>
          </a:p>
          <a:p>
            <a:endParaRPr lang="en-US" sz="500" dirty="0"/>
          </a:p>
          <a:p>
            <a:r>
              <a:rPr lang="en-US" sz="2000" dirty="0" smtClean="0"/>
              <a:t>   virtual property Color </a:t>
            </a:r>
            <a:r>
              <a:rPr lang="en-US" sz="2000" dirty="0" err="1" smtClean="0"/>
              <a:t>BackColor</a:t>
            </a:r>
            <a:r>
              <a:rPr lang="ru-RU" sz="2000" dirty="0" smtClean="0"/>
              <a:t>  </a:t>
            </a:r>
            <a:r>
              <a:rPr lang="en-US" sz="2000" dirty="0" smtClean="0"/>
              <a:t>{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Color   get();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                   void  set  (Color value);</a:t>
            </a:r>
          </a:p>
          <a:p>
            <a:r>
              <a:rPr lang="en-US" sz="2000" dirty="0" smtClean="0"/>
              <a:t>     }</a:t>
            </a:r>
          </a:p>
          <a:p>
            <a:endParaRPr lang="en-US" sz="20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970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1520" y="1268760"/>
            <a:ext cx="87129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1000" dirty="0"/>
          </a:p>
          <a:p>
            <a:endParaRPr lang="ru-RU" sz="1000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262311" y="332656"/>
            <a:ext cx="8712968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000" dirty="0" smtClean="0"/>
              <a:t>Среда визуального программирования – среда быстрой разработки Приложений, </a:t>
            </a:r>
          </a:p>
          <a:p>
            <a:pPr lvl="0"/>
            <a:r>
              <a:rPr lang="en-US" sz="2000" dirty="0" smtClean="0"/>
              <a:t>RAD</a:t>
            </a:r>
            <a:r>
              <a:rPr lang="ru-RU" sz="2000" dirty="0" smtClean="0"/>
              <a:t> – </a:t>
            </a:r>
            <a:r>
              <a:rPr lang="en-US" sz="2000" dirty="0" smtClean="0"/>
              <a:t>rapid application development</a:t>
            </a:r>
            <a:endParaRPr lang="ru-RU" sz="2000" dirty="0" smtClean="0"/>
          </a:p>
          <a:p>
            <a:pPr lvl="0"/>
            <a:r>
              <a:rPr lang="ru-RU" sz="2000" dirty="0" smtClean="0"/>
              <a:t>           </a:t>
            </a:r>
          </a:p>
          <a:p>
            <a:pPr lvl="0"/>
            <a:r>
              <a:rPr lang="ru-RU" sz="2000" b="1" dirty="0" smtClean="0"/>
              <a:t>Основы </a:t>
            </a:r>
            <a:r>
              <a:rPr lang="en-US" sz="2000" b="1" dirty="0" smtClean="0"/>
              <a:t>RAD </a:t>
            </a:r>
            <a:r>
              <a:rPr lang="en-US" sz="2000" dirty="0" smtClean="0"/>
              <a:t>–</a:t>
            </a:r>
            <a:r>
              <a:rPr lang="ru-RU" sz="2000" dirty="0" smtClean="0"/>
              <a:t> технология визуального проектирования (проектирование интерфейса) и событийного программирования</a:t>
            </a:r>
            <a:r>
              <a:rPr lang="en-US" sz="2000" dirty="0" smtClean="0"/>
              <a:t> </a:t>
            </a:r>
            <a:r>
              <a:rPr lang="ru-RU" sz="2000" dirty="0" smtClean="0"/>
              <a:t>(написание функций обработки событий),  </a:t>
            </a:r>
          </a:p>
          <a:p>
            <a:pPr lvl="0"/>
            <a:r>
              <a:rPr lang="ru-RU" sz="2000" dirty="0" smtClean="0"/>
              <a:t>Применяются ОО-технологии.</a:t>
            </a:r>
          </a:p>
          <a:p>
            <a:pPr lvl="0"/>
            <a:endParaRPr lang="ru-RU" sz="2000" dirty="0" smtClean="0"/>
          </a:p>
          <a:p>
            <a:pPr lvl="0"/>
            <a:r>
              <a:rPr lang="ru-RU" sz="2000" b="1" dirty="0" smtClean="0"/>
              <a:t>Этапы разработки приложений</a:t>
            </a:r>
            <a:r>
              <a:rPr lang="ru-RU" sz="2000" dirty="0" smtClean="0"/>
              <a:t>: </a:t>
            </a:r>
          </a:p>
          <a:p>
            <a:pPr lvl="0"/>
            <a:endParaRPr lang="ru-RU" sz="2000" dirty="0" smtClean="0"/>
          </a:p>
          <a:p>
            <a:pPr lvl="0"/>
            <a:r>
              <a:rPr lang="ru-RU" sz="2000" dirty="0" smtClean="0"/>
              <a:t>           Разработка Интерфейса</a:t>
            </a:r>
          </a:p>
          <a:p>
            <a:pPr lvl="0"/>
            <a:endParaRPr lang="ru-RU" sz="2000" dirty="0" smtClean="0"/>
          </a:p>
          <a:p>
            <a:pPr lvl="0"/>
            <a:r>
              <a:rPr lang="ru-RU" sz="2000" dirty="0" smtClean="0"/>
              <a:t>            Написание кода</a:t>
            </a:r>
          </a:p>
          <a:p>
            <a:pPr lvl="0"/>
            <a:endParaRPr lang="ru-RU" sz="2000" dirty="0" smtClean="0"/>
          </a:p>
          <a:p>
            <a:r>
              <a:rPr lang="ru-RU" sz="2000" dirty="0" smtClean="0"/>
              <a:t>Основные составляющие среды </a:t>
            </a:r>
            <a:r>
              <a:rPr lang="en-US" sz="2000" b="1" dirty="0" smtClean="0"/>
              <a:t>Microsoft </a:t>
            </a:r>
            <a:r>
              <a:rPr lang="ru-RU" sz="2000" b="1" dirty="0" smtClean="0"/>
              <a:t> </a:t>
            </a:r>
            <a:r>
              <a:rPr lang="en-US" sz="2000" b="1" dirty="0" smtClean="0"/>
              <a:t>Visual </a:t>
            </a:r>
            <a:r>
              <a:rPr lang="ru-RU" sz="2000" b="1" dirty="0" smtClean="0"/>
              <a:t>С++</a:t>
            </a:r>
            <a:r>
              <a:rPr lang="ru-RU" sz="2000" dirty="0" smtClean="0"/>
              <a:t>:</a:t>
            </a:r>
            <a:r>
              <a:rPr lang="ru-RU" sz="2000" b="1" dirty="0" smtClean="0"/>
              <a:t>  </a:t>
            </a:r>
          </a:p>
          <a:p>
            <a:r>
              <a:rPr lang="ru-RU" sz="2000" b="1" dirty="0"/>
              <a:t> </a:t>
            </a:r>
            <a:r>
              <a:rPr lang="ru-RU" sz="2000" b="1" dirty="0" smtClean="0"/>
              <a:t>    </a:t>
            </a:r>
            <a:r>
              <a:rPr lang="ru-RU" sz="2000" dirty="0" smtClean="0"/>
              <a:t>конструктор форм</a:t>
            </a:r>
          </a:p>
          <a:p>
            <a:r>
              <a:rPr lang="ru-RU" sz="2000" dirty="0"/>
              <a:t> </a:t>
            </a:r>
            <a:r>
              <a:rPr lang="ru-RU" sz="2000" dirty="0" smtClean="0"/>
              <a:t>    специализированный редактор кода</a:t>
            </a:r>
          </a:p>
          <a:p>
            <a:r>
              <a:rPr lang="ru-RU" sz="2000" dirty="0"/>
              <a:t> </a:t>
            </a:r>
            <a:r>
              <a:rPr lang="ru-RU" sz="2000" dirty="0" smtClean="0"/>
              <a:t>    высокоскоростной оптимизирующий компилятор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20221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41260" y="6244854"/>
            <a:ext cx="84709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File   -    New     -     Project</a:t>
            </a:r>
            <a:endParaRPr lang="ru-RU" sz="2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4704"/>
            <a:ext cx="9001000" cy="5060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3615" y="116632"/>
            <a:ext cx="8470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Работа в среде </a:t>
            </a:r>
            <a:r>
              <a:rPr lang="en-US" sz="2400" b="1" dirty="0" smtClean="0"/>
              <a:t>Visual </a:t>
            </a:r>
            <a:r>
              <a:rPr lang="ru-RU" sz="2400" b="1" dirty="0" smtClean="0"/>
              <a:t>С++. Создание нового проекта</a:t>
            </a:r>
            <a:r>
              <a:rPr lang="ru-RU" sz="2400" dirty="0" smtClean="0"/>
              <a:t>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4056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001250" cy="479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33978" y="5019273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Проект</a:t>
            </a:r>
            <a:r>
              <a:rPr lang="ru-RU" sz="2000" dirty="0" smtClean="0"/>
              <a:t> в визуальных средах  - совокупность файлов, необходимых для создания программы (</a:t>
            </a:r>
            <a:r>
              <a:rPr lang="ru-RU" sz="2000" b="1" dirty="0" smtClean="0"/>
              <a:t>Приложение</a:t>
            </a:r>
            <a:r>
              <a:rPr lang="ru-RU" sz="2000" dirty="0" smtClean="0"/>
              <a:t>)</a:t>
            </a:r>
            <a:endParaRPr lang="ru-RU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33978" y="5877272"/>
            <a:ext cx="8226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окне конструктора (</a:t>
            </a:r>
            <a:r>
              <a:rPr lang="en-US" dirty="0"/>
              <a:t>D</a:t>
            </a:r>
            <a:r>
              <a:rPr lang="en-US" dirty="0" smtClean="0"/>
              <a:t>esigner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формы  - расположена </a:t>
            </a:r>
            <a:r>
              <a:rPr lang="ru-RU" i="1" dirty="0" smtClean="0"/>
              <a:t>Форма   - </a:t>
            </a:r>
            <a:r>
              <a:rPr lang="ru-RU" dirty="0" smtClean="0"/>
              <a:t>заготовка окна Приложения.  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301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2578" y="349387"/>
            <a:ext cx="82264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окне конструктора (</a:t>
            </a:r>
            <a:r>
              <a:rPr lang="en-US" dirty="0"/>
              <a:t>D</a:t>
            </a:r>
            <a:r>
              <a:rPr lang="en-US" dirty="0" smtClean="0"/>
              <a:t>esigner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формы можно посмотреть код создания формы:   </a:t>
            </a:r>
          </a:p>
          <a:p>
            <a:r>
              <a:rPr lang="ru-RU" dirty="0" smtClean="0"/>
              <a:t>Контекстное меню на форме – </a:t>
            </a:r>
            <a:r>
              <a:rPr lang="ru-RU" b="1" dirty="0" smtClean="0"/>
              <a:t>Перейти к коду</a:t>
            </a:r>
            <a:endParaRPr lang="en-US" b="1" dirty="0" smtClean="0"/>
          </a:p>
          <a:p>
            <a:r>
              <a:rPr lang="ru-RU" dirty="0" smtClean="0"/>
              <a:t>Обратно к форме – </a:t>
            </a:r>
            <a:r>
              <a:rPr lang="ru-RU" b="1" dirty="0" smtClean="0"/>
              <a:t>открыть в конструкторе</a:t>
            </a:r>
            <a:endParaRPr lang="ru-RU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88" b="44844"/>
          <a:stretch/>
        </p:blipFill>
        <p:spPr bwMode="auto">
          <a:xfrm>
            <a:off x="0" y="1844824"/>
            <a:ext cx="9098073" cy="4650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498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638625"/>
              </p:ext>
            </p:extLst>
          </p:nvPr>
        </p:nvGraphicFramePr>
        <p:xfrm>
          <a:off x="107504" y="116632"/>
          <a:ext cx="8928992" cy="6741368"/>
        </p:xfrm>
        <a:graphic>
          <a:graphicData uri="http://schemas.openxmlformats.org/drawingml/2006/table">
            <a:tbl>
              <a:tblPr firstRow="1" firstCol="1" bandRow="1"/>
              <a:tblGrid>
                <a:gridCol w="8784976"/>
                <a:gridCol w="144016"/>
              </a:tblGrid>
              <a:tr h="674136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namespace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 </a:t>
                      </a:r>
                      <a:r>
                        <a:rPr lang="ru-RU" sz="16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Проект1 {</a:t>
                      </a:r>
                    </a:p>
                    <a:p>
                      <a:endParaRPr lang="ru-RU" sz="16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/>
                      </a:endParaRPr>
                    </a:p>
                    <a:p>
                      <a:r>
                        <a:rPr lang="en-US" sz="16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using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namespace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 System;</a:t>
                      </a:r>
                    </a:p>
                    <a:p>
                      <a:r>
                        <a:rPr lang="en-US" sz="16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using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namespace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 System::</a:t>
                      </a:r>
                      <a:r>
                        <a:rPr lang="en-US" sz="16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ComponentModel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;</a:t>
                      </a:r>
                    </a:p>
                    <a:p>
                      <a:r>
                        <a:rPr lang="en-US" sz="16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using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namespace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 System::Collections;</a:t>
                      </a:r>
                    </a:p>
                    <a:p>
                      <a:r>
                        <a:rPr lang="en-US" sz="16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using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namespace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 System::Windows::Forms;</a:t>
                      </a:r>
                    </a:p>
                    <a:p>
                      <a:r>
                        <a:rPr lang="en-US" sz="16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using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namespace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 System::Data;</a:t>
                      </a:r>
                    </a:p>
                    <a:p>
                      <a:r>
                        <a:rPr lang="en-US" sz="16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using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namespace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 System::Drawing;</a:t>
                      </a:r>
                    </a:p>
                    <a:p>
                      <a:endParaRPr lang="ru-RU" sz="16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/>
                      </a:endParaRPr>
                    </a:p>
                    <a:p>
                      <a:r>
                        <a:rPr lang="en-US" sz="16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public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ref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class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MyForm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 : 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public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 System::Windows::Forms::</a:t>
                      </a:r>
                      <a:r>
                        <a:rPr lang="en-US" sz="1600" dirty="0" smtClean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Form</a:t>
                      </a:r>
                      <a:endParaRPr lang="en-US" sz="16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/>
                      </a:endParaRPr>
                    </a:p>
                    <a:p>
                      <a:r>
                        <a:rPr lang="ru-RU" sz="16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{</a:t>
                      </a:r>
                    </a:p>
                    <a:p>
                      <a:r>
                        <a:rPr lang="en-US" sz="16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public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:</a:t>
                      </a:r>
                    </a:p>
                    <a:p>
                      <a:r>
                        <a:rPr lang="en-US" sz="16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MyForm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(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void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)</a:t>
                      </a:r>
                    </a:p>
                    <a:p>
                      <a:r>
                        <a:rPr lang="ru-RU" sz="16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{</a:t>
                      </a:r>
                    </a:p>
                    <a:p>
                      <a:r>
                        <a:rPr lang="en-US" sz="16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InitializeComponent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();</a:t>
                      </a:r>
                    </a:p>
                    <a:p>
                      <a:r>
                        <a:rPr lang="ru-RU" sz="16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}</a:t>
                      </a:r>
                    </a:p>
                    <a:p>
                      <a:endParaRPr lang="ru-RU" sz="16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/>
                      </a:endParaRPr>
                    </a:p>
                    <a:p>
                      <a:r>
                        <a:rPr lang="en-US" sz="16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protected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:</a:t>
                      </a:r>
                    </a:p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~</a:t>
                      </a:r>
                      <a:r>
                        <a:rPr lang="en-US" sz="16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MyForm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()</a:t>
                      </a:r>
                    </a:p>
                    <a:p>
                      <a:r>
                        <a:rPr lang="ru-RU" sz="16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{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…}</a:t>
                      </a:r>
                      <a:endParaRPr lang="ru-RU" sz="16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/>
                      </a:endParaRPr>
                    </a:p>
                    <a:p>
                      <a:r>
                        <a:rPr lang="en-US" sz="16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private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: System::Windows::Forms::</a:t>
                      </a:r>
                      <a:r>
                        <a:rPr lang="en-US" sz="1600" dirty="0" smtClean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Button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^  button1;</a:t>
                      </a:r>
                    </a:p>
                  </a:txBody>
                  <a:tcPr marL="55172" marR="551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 smtClean="0">
                        <a:solidFill>
                          <a:srgbClr val="0000FF"/>
                        </a:solidFill>
                        <a:effectLst/>
                        <a:latin typeface="Courier New"/>
                        <a:ea typeface="Calibri"/>
                        <a:cs typeface="Times New Roman"/>
                      </a:endParaRPr>
                    </a:p>
                  </a:txBody>
                  <a:tcPr marL="55172" marR="551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611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106459"/>
              </p:ext>
            </p:extLst>
          </p:nvPr>
        </p:nvGraphicFramePr>
        <p:xfrm>
          <a:off x="107504" y="116632"/>
          <a:ext cx="8928992" cy="6741368"/>
        </p:xfrm>
        <a:graphic>
          <a:graphicData uri="http://schemas.openxmlformats.org/drawingml/2006/table">
            <a:tbl>
              <a:tblPr firstRow="1" firstCol="1" bandRow="1"/>
              <a:tblGrid>
                <a:gridCol w="8784976"/>
                <a:gridCol w="144016"/>
              </a:tblGrid>
              <a:tr h="674136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void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InitializeComponent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(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void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)</a:t>
                      </a:r>
                    </a:p>
                    <a:p>
                      <a:r>
                        <a:rPr lang="ru-RU" sz="16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{</a:t>
                      </a:r>
                    </a:p>
                    <a:p>
                      <a:r>
                        <a:rPr lang="en-US" sz="16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this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-&gt;button1 = (</a:t>
                      </a:r>
                      <a:r>
                        <a:rPr lang="en-US" sz="160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gcnew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 System::Windows::Forms::</a:t>
                      </a:r>
                      <a:r>
                        <a:rPr lang="en-US" sz="1600" dirty="0" smtClean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Button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());</a:t>
                      </a:r>
                    </a:p>
                    <a:p>
                      <a:r>
                        <a:rPr lang="en-US" sz="16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this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-&gt;</a:t>
                      </a:r>
                      <a:r>
                        <a:rPr lang="en-US" sz="16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SuspendLayout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();</a:t>
                      </a:r>
                    </a:p>
                    <a:p>
                      <a:r>
                        <a:rPr lang="ru-RU" sz="1400" dirty="0" smtClean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// </a:t>
                      </a:r>
                      <a:endParaRPr lang="ru-RU" sz="14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/>
                      </a:endParaRPr>
                    </a:p>
                    <a:p>
                      <a:r>
                        <a:rPr lang="en-US" sz="1600" dirty="0" smtClean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// button1</a:t>
                      </a:r>
                      <a:endParaRPr lang="en-US" sz="16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/>
                      </a:endParaRPr>
                    </a:p>
                    <a:p>
                      <a:r>
                        <a:rPr lang="ru-RU" sz="1400" dirty="0" smtClean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// </a:t>
                      </a:r>
                      <a:endParaRPr lang="ru-RU" sz="14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/>
                      </a:endParaRPr>
                    </a:p>
                    <a:p>
                      <a:r>
                        <a:rPr lang="en-US" sz="16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this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-&gt;button1-&gt;Location = System::Drawing::</a:t>
                      </a:r>
                      <a:r>
                        <a:rPr lang="en-US" sz="1600" dirty="0" smtClean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Point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(162, 85);</a:t>
                      </a:r>
                    </a:p>
                    <a:p>
                      <a:r>
                        <a:rPr lang="en-US" sz="16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this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-&gt;button1-&gt;Name = L</a:t>
                      </a:r>
                      <a:r>
                        <a:rPr lang="en-US" sz="16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"button1"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;</a:t>
                      </a:r>
                    </a:p>
                    <a:p>
                      <a:r>
                        <a:rPr lang="en-US" sz="16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this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-&gt;button1-&gt;Size = System::Drawing::</a:t>
                      </a:r>
                      <a:r>
                        <a:rPr lang="en-US" sz="1600" dirty="0" smtClean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Size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(75, 23);</a:t>
                      </a:r>
                    </a:p>
                    <a:p>
                      <a:r>
                        <a:rPr lang="en-US" sz="16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this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-&gt;button1-&gt;</a:t>
                      </a:r>
                      <a:r>
                        <a:rPr lang="en-US" sz="16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TabIndex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 = 0;</a:t>
                      </a:r>
                    </a:p>
                    <a:p>
                      <a:r>
                        <a:rPr lang="en-US" sz="16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this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-&gt;button1-&gt;Text = L</a:t>
                      </a:r>
                      <a:r>
                        <a:rPr lang="en-US" sz="16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"button1"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;</a:t>
                      </a:r>
                    </a:p>
                    <a:p>
                      <a:r>
                        <a:rPr lang="en-US" sz="16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this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-&gt;button1-&gt;</a:t>
                      </a:r>
                      <a:r>
                        <a:rPr lang="en-US" sz="16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UseVisualStyleBackColor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 = 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true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;</a:t>
                      </a:r>
                    </a:p>
                    <a:p>
                      <a:r>
                        <a:rPr lang="en-US" sz="16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this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-&gt;button1-&gt;Click += </a:t>
                      </a:r>
                      <a:r>
                        <a:rPr lang="en-US" sz="160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gcnew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 System::</a:t>
                      </a:r>
                      <a:r>
                        <a:rPr lang="en-US" sz="1600" dirty="0" err="1" smtClean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EventHandler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(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this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, &amp;</a:t>
                      </a:r>
                      <a:r>
                        <a:rPr lang="en-US" sz="1600" dirty="0" err="1" smtClean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MyForm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::button1_Click);</a:t>
                      </a:r>
                    </a:p>
                    <a:p>
                      <a:r>
                        <a:rPr lang="ru-RU" sz="1400" dirty="0" smtClean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// </a:t>
                      </a:r>
                      <a:endParaRPr lang="ru-RU" sz="14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/>
                      </a:endParaRPr>
                    </a:p>
                    <a:p>
                      <a:r>
                        <a:rPr lang="en-US" sz="1600" dirty="0" smtClean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// </a:t>
                      </a:r>
                      <a:r>
                        <a:rPr lang="en-US" sz="1600" dirty="0" err="1" smtClean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MyForm</a:t>
                      </a:r>
                      <a:endParaRPr lang="en-US" sz="16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/>
                      </a:endParaRPr>
                    </a:p>
                    <a:p>
                      <a:r>
                        <a:rPr lang="ru-RU" sz="1400" dirty="0" smtClean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//</a:t>
                      </a:r>
                      <a:r>
                        <a:rPr lang="ru-RU" sz="1600" dirty="0" smtClean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 </a:t>
                      </a:r>
                      <a:endParaRPr lang="ru-RU" sz="16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/>
                      </a:endParaRPr>
                    </a:p>
                    <a:p>
                      <a:r>
                        <a:rPr lang="en-US" sz="16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this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-&gt;</a:t>
                      </a:r>
                      <a:r>
                        <a:rPr lang="en-US" sz="16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AutoScaleDimensions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 = System::Drawing::</a:t>
                      </a:r>
                      <a:r>
                        <a:rPr lang="en-US" sz="1600" dirty="0" err="1" smtClean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SizeF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(8, 16);</a:t>
                      </a:r>
                    </a:p>
                    <a:p>
                      <a:r>
                        <a:rPr lang="en-US" sz="16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this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-&gt;</a:t>
                      </a:r>
                      <a:r>
                        <a:rPr lang="en-US" sz="16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AutoScaleMode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 = System::Windows::Forms::</a:t>
                      </a:r>
                      <a:r>
                        <a:rPr lang="en-US" sz="1600" dirty="0" err="1" smtClean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AutoScaleMode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::</a:t>
                      </a:r>
                      <a:r>
                        <a:rPr lang="en-US" sz="1600" dirty="0" smtClean="0">
                          <a:solidFill>
                            <a:srgbClr val="2F4F4F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Font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;</a:t>
                      </a:r>
                    </a:p>
                    <a:p>
                      <a:r>
                        <a:rPr lang="en-US" sz="16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this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-&gt;</a:t>
                      </a:r>
                      <a:r>
                        <a:rPr lang="en-US" sz="16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ClientSize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 = System::Drawing::</a:t>
                      </a:r>
                      <a:r>
                        <a:rPr lang="en-US" sz="1600" dirty="0" smtClean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Size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(282, 253);</a:t>
                      </a:r>
                    </a:p>
                    <a:p>
                      <a:r>
                        <a:rPr lang="en-US" sz="16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this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-&gt;Controls-&gt;Add(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this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-&gt;button1);</a:t>
                      </a:r>
                    </a:p>
                    <a:p>
                      <a:r>
                        <a:rPr lang="en-US" sz="16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this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-&gt;Name = </a:t>
                      </a:r>
                      <a:r>
                        <a:rPr lang="en-US" sz="16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L</a:t>
                      </a:r>
                      <a:r>
                        <a:rPr lang="en-US" sz="1600" dirty="0" err="1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"MyForm</a:t>
                      </a:r>
                      <a:r>
                        <a:rPr lang="en-US" sz="16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"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;</a:t>
                      </a:r>
                    </a:p>
                    <a:p>
                      <a:r>
                        <a:rPr lang="en-US" sz="16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this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-&gt;Text = </a:t>
                      </a:r>
                      <a:r>
                        <a:rPr lang="en-US" sz="16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L</a:t>
                      </a:r>
                      <a:r>
                        <a:rPr lang="en-US" sz="1600" dirty="0" err="1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"MyForm</a:t>
                      </a:r>
                      <a:r>
                        <a:rPr lang="en-US" sz="16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"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;</a:t>
                      </a:r>
                    </a:p>
                    <a:p>
                      <a:r>
                        <a:rPr lang="en-US" sz="16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this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-&gt;</a:t>
                      </a:r>
                      <a:r>
                        <a:rPr lang="en-US" sz="16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ResumeLayout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(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false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);</a:t>
                      </a:r>
                    </a:p>
                    <a:p>
                      <a:r>
                        <a:rPr lang="ru-RU" sz="16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}</a:t>
                      </a:r>
                      <a:endParaRPr lang="en-US" sz="16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/>
                      </a:endParaRPr>
                    </a:p>
                    <a:p>
                      <a:r>
                        <a:rPr lang="en-US" sz="16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private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: System::</a:t>
                      </a:r>
                      <a:r>
                        <a:rPr lang="en-US" sz="1600" dirty="0" smtClean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Void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 button1_Click(System::</a:t>
                      </a:r>
                      <a:r>
                        <a:rPr lang="en-US" sz="1600" dirty="0" smtClean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Object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^  </a:t>
                      </a:r>
                      <a:r>
                        <a:rPr lang="en-US" sz="1600" dirty="0" smtClean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sender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, System::</a:t>
                      </a:r>
                      <a:r>
                        <a:rPr lang="en-US" sz="1600" dirty="0" err="1" smtClean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EventArgs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^  </a:t>
                      </a:r>
                      <a:r>
                        <a:rPr lang="en-US" sz="1600" dirty="0" smtClean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e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) {</a:t>
                      </a: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                   </a:t>
                      </a:r>
                      <a:r>
                        <a:rPr lang="ru-RU" sz="16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 }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    </a:t>
                      </a:r>
                      <a:r>
                        <a:rPr lang="ru-RU" sz="16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</a:rPr>
                        <a:t>};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172" marR="551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172" marR="551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099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5923776"/>
            <a:ext cx="8226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Окно </a:t>
            </a:r>
            <a:r>
              <a:rPr lang="en-US" sz="2000" b="1" dirty="0" err="1" smtClean="0"/>
              <a:t>ToolBox</a:t>
            </a:r>
            <a:r>
              <a:rPr lang="en-US" sz="2000" b="1" dirty="0" smtClean="0"/>
              <a:t> (</a:t>
            </a:r>
            <a:r>
              <a:rPr lang="ru-RU" sz="2000" b="1" dirty="0" smtClean="0"/>
              <a:t>Панель элементов) </a:t>
            </a:r>
            <a:r>
              <a:rPr lang="en-US" sz="2000" b="1" dirty="0" smtClean="0"/>
              <a:t>  </a:t>
            </a:r>
            <a:r>
              <a:rPr lang="en-US" sz="2000" dirty="0" smtClean="0"/>
              <a:t>-  </a:t>
            </a:r>
            <a:r>
              <a:rPr lang="ru-RU" sz="2000" dirty="0" smtClean="0"/>
              <a:t>содержит компоненты, которые можно поместить на форму</a:t>
            </a:r>
            <a:endParaRPr lang="ru-RU" sz="2000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813" y="778411"/>
            <a:ext cx="9144000" cy="5140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0996" y="130405"/>
            <a:ext cx="8740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Работа над Приложением  начинается с создания стартовой формы – главного окна программы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45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3978" y="5373216"/>
            <a:ext cx="8226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Компонент класса</a:t>
            </a:r>
            <a:r>
              <a:rPr lang="en-US" sz="2000" dirty="0" smtClean="0"/>
              <a:t> </a:t>
            </a:r>
            <a:r>
              <a:rPr lang="en-US" sz="2000" b="1" dirty="0" smtClean="0"/>
              <a:t>Button</a:t>
            </a:r>
            <a:r>
              <a:rPr lang="ru-RU" sz="2000" b="1" dirty="0" smtClean="0"/>
              <a:t> </a:t>
            </a:r>
            <a:r>
              <a:rPr lang="en-US" sz="2000" b="1" dirty="0" smtClean="0"/>
              <a:t> </a:t>
            </a:r>
            <a:r>
              <a:rPr lang="en-US" sz="2000" dirty="0" smtClean="0"/>
              <a:t>-</a:t>
            </a:r>
            <a:r>
              <a:rPr lang="en-US" sz="2000" b="1" dirty="0" smtClean="0"/>
              <a:t> button1</a:t>
            </a:r>
            <a:r>
              <a:rPr lang="en-US" sz="2000" dirty="0" smtClean="0"/>
              <a:t>    </a:t>
            </a:r>
            <a:endParaRPr lang="ru-RU" sz="20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36496" cy="5080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476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</TotalTime>
  <Words>646</Words>
  <Application>Microsoft Office PowerPoint</Application>
  <PresentationFormat>Экран (4:3)</PresentationFormat>
  <Paragraphs>121</Paragraphs>
  <Slides>18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Тема Office</vt:lpstr>
      <vt:lpstr>Раздел 1. Программирование в визуальной среде с применением объектно-ориентированных технологий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Компоненты (элементы управления)</vt:lpstr>
      <vt:lpstr>Презентация PowerPoint</vt:lpstr>
      <vt:lpstr>Презентация PowerPoint</vt:lpstr>
      <vt:lpstr>Свойства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Administrator</cp:lastModifiedBy>
  <cp:revision>35</cp:revision>
  <dcterms:created xsi:type="dcterms:W3CDTF">2013-12-03T15:31:41Z</dcterms:created>
  <dcterms:modified xsi:type="dcterms:W3CDTF">2015-11-26T04:09:06Z</dcterms:modified>
</cp:coreProperties>
</file>