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19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7E0A27-F02A-4E61-AB30-3288B1C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FA678-D1EC-4401-81D8-17314091623C}"/>
              </a:ext>
            </a:extLst>
          </p:cNvPr>
          <p:cNvSpPr/>
          <p:nvPr/>
        </p:nvSpPr>
        <p:spPr>
          <a:xfrm>
            <a:off x="1744393" y="3438311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302F42A4-9F51-40B8-8E39-D9215D175084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3080824" y="3895511"/>
            <a:ext cx="3465339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3E5F5E-BC14-493C-BD63-68F0C75B5CA4}"/>
              </a:ext>
            </a:extLst>
          </p:cNvPr>
          <p:cNvSpPr txBox="1"/>
          <p:nvPr/>
        </p:nvSpPr>
        <p:spPr>
          <a:xfrm>
            <a:off x="3654329" y="2698357"/>
            <a:ext cx="2318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Obter Orçamento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Comprar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Obter Instalação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Obter Manutenção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A56DF1E-1D8A-4721-BC25-2A5D46B6F1E8}"/>
              </a:ext>
            </a:extLst>
          </p:cNvPr>
          <p:cNvSpPr/>
          <p:nvPr/>
        </p:nvSpPr>
        <p:spPr>
          <a:xfrm>
            <a:off x="6546163" y="245767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Smart Glass</a:t>
            </a:r>
          </a:p>
        </p:txBody>
      </p:sp>
      <p:sp>
        <p:nvSpPr>
          <p:cNvPr id="19" name="Texto Explicativo: Linha com Borda e Ênfase 18">
            <a:extLst>
              <a:ext uri="{FF2B5EF4-FFF2-40B4-BE49-F238E27FC236}">
                <a16:creationId xmlns:a16="http://schemas.microsoft.com/office/drawing/2014/main" id="{01475B12-08A1-4CAC-BE8D-6AB558F2CBA2}"/>
              </a:ext>
            </a:extLst>
          </p:cNvPr>
          <p:cNvSpPr/>
          <p:nvPr/>
        </p:nvSpPr>
        <p:spPr>
          <a:xfrm>
            <a:off x="2865119" y="5720576"/>
            <a:ext cx="3896751" cy="972044"/>
          </a:xfrm>
          <a:prstGeom prst="accentBorderCallout1">
            <a:avLst>
              <a:gd name="adj1" fmla="val 18750"/>
              <a:gd name="adj2" fmla="val -2196"/>
              <a:gd name="adj3" fmla="val -189971"/>
              <a:gd name="adj4" fmla="val 2129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Estes são os cenários (objetivos do cliente em interagir com o negócio “Smart Glass”)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1E03CAF-76FF-4C28-BA28-5C0FCE8CDC80}"/>
              </a:ext>
            </a:extLst>
          </p:cNvPr>
          <p:cNvSpPr/>
          <p:nvPr/>
        </p:nvSpPr>
        <p:spPr>
          <a:xfrm>
            <a:off x="7806938" y="266481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D2EA2F-C306-413E-AAF6-AD3607B7AEA6}"/>
              </a:ext>
            </a:extLst>
          </p:cNvPr>
          <p:cNvSpPr txBox="1"/>
          <p:nvPr/>
        </p:nvSpPr>
        <p:spPr>
          <a:xfrm>
            <a:off x="8529023" y="1219114"/>
            <a:ext cx="2470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Fornecer Orçamento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Vender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Trocar Produto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Desfazer Venda</a:t>
            </a:r>
          </a:p>
        </p:txBody>
      </p: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60363F98-F755-454D-8125-BA1A6CB9AA2E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836757" y="1819278"/>
            <a:ext cx="1276795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 Explicativo: Linha com Borda e Ênfase 17">
            <a:extLst>
              <a:ext uri="{FF2B5EF4-FFF2-40B4-BE49-F238E27FC236}">
                <a16:creationId xmlns:a16="http://schemas.microsoft.com/office/drawing/2014/main" id="{595BBEE4-0287-4CF7-BC14-9E7AFB45501B}"/>
              </a:ext>
            </a:extLst>
          </p:cNvPr>
          <p:cNvSpPr/>
          <p:nvPr/>
        </p:nvSpPr>
        <p:spPr>
          <a:xfrm>
            <a:off x="8072224" y="5730579"/>
            <a:ext cx="3896751" cy="972044"/>
          </a:xfrm>
          <a:prstGeom prst="accentBorderCallout1">
            <a:avLst>
              <a:gd name="adj1" fmla="val 2689"/>
              <a:gd name="adj2" fmla="val 99393"/>
              <a:gd name="adj3" fmla="val -513479"/>
              <a:gd name="adj4" fmla="val 86540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Estes são os cenários (objetivos do Fornecedor em interagir com o negócio “Smart Glass”)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19F138AD-CCDC-4B2A-8AB4-C430B698D2C5}"/>
              </a:ext>
            </a:extLst>
          </p:cNvPr>
          <p:cNvCxnSpPr>
            <a:stCxn id="9" idx="3"/>
          </p:cNvCxnSpPr>
          <p:nvPr/>
        </p:nvCxnSpPr>
        <p:spPr>
          <a:xfrm>
            <a:off x="9143369" y="723681"/>
            <a:ext cx="2308933" cy="114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87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Obter Orçamento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Vendedor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Fornecer orçamento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Smart Glass</a:t>
            </a:r>
          </a:p>
        </p:txBody>
      </p:sp>
      <p:sp>
        <p:nvSpPr>
          <p:cNvPr id="30" name="Texto Explicativo: Linha com Borda e Ênfase 29">
            <a:extLst>
              <a:ext uri="{FF2B5EF4-FFF2-40B4-BE49-F238E27FC236}">
                <a16:creationId xmlns:a16="http://schemas.microsoft.com/office/drawing/2014/main" id="{1D920C9D-0880-4BB2-91D0-FA1A972BB24C}"/>
              </a:ext>
            </a:extLst>
          </p:cNvPr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o cliente interage com o Vendedor (Nó Operacional)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587084" y="5495092"/>
            <a:ext cx="3959084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Vendedor (Nó Operacional) necessita, neste cenário, da capacidade de </a:t>
            </a:r>
          </a:p>
          <a:p>
            <a:pPr algn="ctr"/>
            <a:r>
              <a:rPr lang="pt-BR" dirty="0"/>
              <a:t>“Fornecer Orçamento”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3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Comprar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Vendedor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venda do produto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Smart Glass</a:t>
            </a:r>
          </a:p>
        </p:txBody>
      </p:sp>
      <p:sp>
        <p:nvSpPr>
          <p:cNvPr id="30" name="Texto Explicativo: Linha com Borda e Ênfase 29">
            <a:extLst>
              <a:ext uri="{FF2B5EF4-FFF2-40B4-BE49-F238E27FC236}">
                <a16:creationId xmlns:a16="http://schemas.microsoft.com/office/drawing/2014/main" id="{1D920C9D-0880-4BB2-91D0-FA1A972BB24C}"/>
              </a:ext>
            </a:extLst>
          </p:cNvPr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o cliente interage com o Vendedor (Nó Operacional)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609386" y="5495092"/>
            <a:ext cx="3936782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Vendedor (Nó Operacional) necessita, neste cenário, da capacidade de </a:t>
            </a:r>
          </a:p>
          <a:p>
            <a:pPr algn="ctr"/>
            <a:r>
              <a:rPr lang="pt-BR" dirty="0"/>
              <a:t>“Tratar Venda do Produto”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32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Obter Instalação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Técnico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19654" y="4296338"/>
            <a:ext cx="1334775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instalação do produto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Smart Glass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Texto Explicativo: Linha com Borda e Ênfase 29">
            <a:extLst>
              <a:ext uri="{FF2B5EF4-FFF2-40B4-BE49-F238E27FC236}">
                <a16:creationId xmlns:a16="http://schemas.microsoft.com/office/drawing/2014/main" id="{1D920C9D-0880-4BB2-91D0-FA1A972BB24C}"/>
              </a:ext>
            </a:extLst>
          </p:cNvPr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o cliente interage com o Técnico (Nó Operacional)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649416" y="5495092"/>
            <a:ext cx="3896751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Técnico (Nó Operacional) necessita, neste cenário, da capacidade de </a:t>
            </a:r>
          </a:p>
          <a:p>
            <a:pPr algn="ctr"/>
            <a:r>
              <a:rPr lang="pt-BR" dirty="0"/>
              <a:t>“Tratar Instalação do produto”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278464" y="3774026"/>
            <a:ext cx="8578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Obter Manutenção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36772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Técnico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519291" y="4286836"/>
            <a:ext cx="1523287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manutenção do produto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62744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 flipV="1">
            <a:off x="3371556" y="3502057"/>
            <a:ext cx="4166241" cy="1788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Smart Glass</a:t>
            </a:r>
          </a:p>
        </p:txBody>
      </p:sp>
      <p:sp>
        <p:nvSpPr>
          <p:cNvPr id="30" name="Texto Explicativo: Linha com Borda e Ênfase 29">
            <a:extLst>
              <a:ext uri="{FF2B5EF4-FFF2-40B4-BE49-F238E27FC236}">
                <a16:creationId xmlns:a16="http://schemas.microsoft.com/office/drawing/2014/main" id="{1D920C9D-0880-4BB2-91D0-FA1A972BB24C}"/>
              </a:ext>
            </a:extLst>
          </p:cNvPr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o cliente interage com o Técnico (Nó Operacional)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649416" y="5495092"/>
            <a:ext cx="3896751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Técnico (Nó Operacional) necessita, neste cenário, da capacidade de </a:t>
            </a:r>
          </a:p>
          <a:p>
            <a:pPr algn="ctr"/>
            <a:r>
              <a:rPr lang="pt-BR" dirty="0"/>
              <a:t>“Tratar Manutenção do Produto”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278464" y="3721228"/>
            <a:ext cx="2471" cy="56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50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Fornecer Orçamento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8351520" y="3083198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Administrativo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8332474" y="4196205"/>
            <a:ext cx="1523287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Obter Orçamento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8485877" y="36512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8605696" y="1827921"/>
            <a:ext cx="1107944" cy="1115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7359890" y="2387469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Smart Glass</a:t>
            </a:r>
          </a:p>
        </p:txBody>
      </p:sp>
      <p:sp>
        <p:nvSpPr>
          <p:cNvPr id="30" name="Texto Explicativo: Linha com Borda e Ênfase 29">
            <a:extLst>
              <a:ext uri="{FF2B5EF4-FFF2-40B4-BE49-F238E27FC236}">
                <a16:creationId xmlns:a16="http://schemas.microsoft.com/office/drawing/2014/main" id="{1D920C9D-0880-4BB2-91D0-FA1A972BB24C}"/>
              </a:ext>
            </a:extLst>
          </p:cNvPr>
          <p:cNvSpPr/>
          <p:nvPr/>
        </p:nvSpPr>
        <p:spPr>
          <a:xfrm>
            <a:off x="2304127" y="1833496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o Fornecedor interage com o Administrativo (Nó Operacional)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910468" y="5520831"/>
            <a:ext cx="4304773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Administrativo (Nó Operacional) necessita, neste cenário, da capacidade de </a:t>
            </a:r>
          </a:p>
          <a:p>
            <a:pPr algn="ctr"/>
            <a:r>
              <a:rPr lang="pt-BR" dirty="0"/>
              <a:t>“Obter Orçamento”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9092187" y="3667654"/>
            <a:ext cx="1931" cy="528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74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Vender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8351520" y="3083198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Administrativo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8310172" y="4196205"/>
            <a:ext cx="1523287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compra do produto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8485877" y="36512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8605696" y="1827921"/>
            <a:ext cx="1107944" cy="1115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7359890" y="2387469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Smart Glass</a:t>
            </a:r>
          </a:p>
        </p:txBody>
      </p:sp>
      <p:sp>
        <p:nvSpPr>
          <p:cNvPr id="30" name="Texto Explicativo: Linha com Borda e Ênfase 29">
            <a:extLst>
              <a:ext uri="{FF2B5EF4-FFF2-40B4-BE49-F238E27FC236}">
                <a16:creationId xmlns:a16="http://schemas.microsoft.com/office/drawing/2014/main" id="{1D920C9D-0880-4BB2-91D0-FA1A972BB24C}"/>
              </a:ext>
            </a:extLst>
          </p:cNvPr>
          <p:cNvSpPr/>
          <p:nvPr/>
        </p:nvSpPr>
        <p:spPr>
          <a:xfrm>
            <a:off x="2304127" y="1833496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o Fornecedor interage com o Administrativo (Nó Operacional)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910468" y="5520831"/>
            <a:ext cx="4304773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Administrativo (Nó Operacional) necessita, neste cenário, da capacidade de </a:t>
            </a:r>
          </a:p>
          <a:p>
            <a:pPr algn="ctr"/>
            <a:r>
              <a:rPr lang="pt-BR" dirty="0"/>
              <a:t>“Tratar compra do produto”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 flipH="1">
            <a:off x="9071816" y="3667654"/>
            <a:ext cx="20371" cy="528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62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Trocar Produto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8351520" y="3083198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Administrativo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8310172" y="4196205"/>
            <a:ext cx="1523287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solicitação de troca de produto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8485877" y="36512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8605696" y="1827921"/>
            <a:ext cx="1107944" cy="1115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7359890" y="2387469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Smart Glass</a:t>
            </a:r>
          </a:p>
        </p:txBody>
      </p:sp>
      <p:sp>
        <p:nvSpPr>
          <p:cNvPr id="30" name="Texto Explicativo: Linha com Borda e Ênfase 29">
            <a:extLst>
              <a:ext uri="{FF2B5EF4-FFF2-40B4-BE49-F238E27FC236}">
                <a16:creationId xmlns:a16="http://schemas.microsoft.com/office/drawing/2014/main" id="{1D920C9D-0880-4BB2-91D0-FA1A972BB24C}"/>
              </a:ext>
            </a:extLst>
          </p:cNvPr>
          <p:cNvSpPr/>
          <p:nvPr/>
        </p:nvSpPr>
        <p:spPr>
          <a:xfrm>
            <a:off x="2304127" y="1833496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o Fornecedor interage com o Administrativo (Nó Operacional)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698596" y="5520831"/>
            <a:ext cx="4516646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Administrativo (Nó Operacional) necessita, neste cenário, da capacidade de </a:t>
            </a:r>
          </a:p>
          <a:p>
            <a:pPr algn="ctr"/>
            <a:r>
              <a:rPr lang="pt-BR" dirty="0"/>
              <a:t>“Tratar solicitação de troca de produto”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 flipH="1">
            <a:off x="9071816" y="3667654"/>
            <a:ext cx="20371" cy="528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3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Desfazer Venda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8351520" y="3083198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Administrativo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8272918" y="4196205"/>
            <a:ext cx="1627447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cancelamento da compra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8485877" y="36512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8605696" y="1827921"/>
            <a:ext cx="1107944" cy="1115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7359890" y="2387469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Smart Glass</a:t>
            </a:r>
          </a:p>
        </p:txBody>
      </p:sp>
      <p:sp>
        <p:nvSpPr>
          <p:cNvPr id="30" name="Texto Explicativo: Linha com Borda e Ênfase 29">
            <a:extLst>
              <a:ext uri="{FF2B5EF4-FFF2-40B4-BE49-F238E27FC236}">
                <a16:creationId xmlns:a16="http://schemas.microsoft.com/office/drawing/2014/main" id="{1D920C9D-0880-4BB2-91D0-FA1A972BB24C}"/>
              </a:ext>
            </a:extLst>
          </p:cNvPr>
          <p:cNvSpPr/>
          <p:nvPr/>
        </p:nvSpPr>
        <p:spPr>
          <a:xfrm>
            <a:off x="2304127" y="1833496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o Fornecedor interage com o Administrativo (Nó Operacional)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910468" y="5520831"/>
            <a:ext cx="4304773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Administrativo (Nó Operacional) necessita, neste cenário, da capacidade de </a:t>
            </a:r>
          </a:p>
          <a:p>
            <a:pPr algn="ctr"/>
            <a:r>
              <a:rPr lang="pt-BR" dirty="0"/>
              <a:t>“Tratar cancelamento da compra”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 flipH="1">
            <a:off x="9086642" y="3667654"/>
            <a:ext cx="5545" cy="528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34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441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Gill Sans</vt:lpstr>
      <vt:lpstr>Tema do Office</vt:lpstr>
      <vt:lpstr>Contexto de Negócio</vt:lpstr>
      <vt:lpstr>Cenário: Obter Orçamento</vt:lpstr>
      <vt:lpstr>Cenário: Comprar</vt:lpstr>
      <vt:lpstr>Cenário: Obter Instalação</vt:lpstr>
      <vt:lpstr>Cenário: Obter Manutenção</vt:lpstr>
      <vt:lpstr>Cenário: Fornecer Orçamento</vt:lpstr>
      <vt:lpstr>Cenário: Vender</vt:lpstr>
      <vt:lpstr>Cenário: Trocar Produto</vt:lpstr>
      <vt:lpstr>Cenário: Desfazer Venda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Geremias Martins</cp:lastModifiedBy>
  <cp:revision>39</cp:revision>
  <dcterms:created xsi:type="dcterms:W3CDTF">2019-12-11T13:11:31Z</dcterms:created>
  <dcterms:modified xsi:type="dcterms:W3CDTF">2020-09-05T21:38:04Z</dcterms:modified>
</cp:coreProperties>
</file>