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7" r:id="rId4"/>
    <p:sldId id="270" r:id="rId5"/>
    <p:sldId id="261" r:id="rId6"/>
    <p:sldId id="260" r:id="rId7"/>
    <p:sldId id="27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3" autoAdjust="0"/>
    <p:restoredTop sz="92953" autoAdjust="0"/>
  </p:normalViewPr>
  <p:slideViewPr>
    <p:cSldViewPr>
      <p:cViewPr varScale="1">
        <p:scale>
          <a:sx n="85" d="100"/>
          <a:sy n="85" d="100"/>
        </p:scale>
        <p:origin x="-11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BD4D-E432-415E-93B0-96048DC82776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1C409-4BDA-48F1-A765-B0A84CA4D7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263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1C409-4BDA-48F1-A765-B0A84CA4D7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441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1C409-4BDA-48F1-A765-B0A84CA4D7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1C409-4BDA-48F1-A765-B0A84CA4D7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947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5D60-938A-4CCE-8958-DA495E5058DF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3A8C-1A6C-4FA7-9D67-BAF372F71C93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9E81-D62B-4B08-8487-BD98F6976710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25FD-1C8B-42CA-8626-B08588C81AD5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D4C8-3B6B-4FAE-A064-5AFC5A84B96A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3E26-DA86-400F-8455-BDAB396E72DD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7B9B-8259-4366-AA2D-8E4019ABD969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D676-6939-492B-B5E3-2BFCA08FAB22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2C6B-598B-4E4E-93DE-3628C8A322FE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4A6A-0D76-4284-8356-BD5530FB8EF5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20E6-ACA3-4BF8-BE49-EFDB41DCF9F9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C516B4-A93F-4C9E-A22D-62A8DBD326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9E5913-028A-4093-A6EE-0CD14D20BAD9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C516B4-A93F-4C9E-A22D-62A8DBD326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umulations.com/blogs/7/Doing-firmware-upgrade-over-BLE-in-Android" TargetMode="External"/><Relationship Id="rId3" Type="http://schemas.openxmlformats.org/officeDocument/2006/relationships/hyperlink" Target="http://processors.wiki.ti.com/index.php/CC2650_SensorTag_User's_Guide" TargetMode="External"/><Relationship Id="rId7" Type="http://schemas.openxmlformats.org/officeDocument/2006/relationships/hyperlink" Target="https://newcircle.com/s/post/1553/bluetooth_smart_le_android_tutorial" TargetMode="External"/><Relationship Id="rId2" Type="http://schemas.openxmlformats.org/officeDocument/2006/relationships/hyperlink" Target="https://git.ti.com/sensortag-20-android/sensortag-20-android/trees/ma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23367726/android-ble-cant-receive-gatt-characteristic-notification-from-device" TargetMode="External"/><Relationship Id="rId5" Type="http://schemas.openxmlformats.org/officeDocument/2006/relationships/hyperlink" Target="http://stackoverflow.com/questions/17910322/android-ble-api-gatt-notification-not-received" TargetMode="External"/><Relationship Id="rId4" Type="http://schemas.openxmlformats.org/officeDocument/2006/relationships/hyperlink" Target="http://www.compel.ru/wordpress/wp-content/uploads/2015/08/CC2640-BLE-OAD-Users-Guide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>
                <a:cs typeface="Aharoni" panose="02010803020104030203" pitchFamily="2" charset="-79"/>
              </a:rPr>
              <a:t>PROJECT-2</a:t>
            </a:r>
            <a:br>
              <a:rPr lang="en-US" sz="6600" b="1" dirty="0" smtClean="0">
                <a:cs typeface="Aharoni" panose="02010803020104030203" pitchFamily="2" charset="-79"/>
              </a:rPr>
            </a:br>
            <a:r>
              <a:rPr lang="en-US" sz="2700" dirty="0" smtClean="0">
                <a:cs typeface="Aharoni" panose="02010803020104030203" pitchFamily="2" charset="-79"/>
              </a:rPr>
              <a:t>OAD for </a:t>
            </a:r>
            <a:r>
              <a:rPr lang="en-US" sz="2700" dirty="0" err="1" smtClean="0">
                <a:cs typeface="Aharoni" panose="02010803020104030203" pitchFamily="2" charset="-79"/>
              </a:rPr>
              <a:t>SensorTag</a:t>
            </a:r>
            <a:r>
              <a:rPr lang="en-US" sz="2700" dirty="0" smtClean="0">
                <a:cs typeface="Aharoni" panose="02010803020104030203" pitchFamily="2" charset="-79"/>
              </a:rPr>
              <a:t> Hardware</a:t>
            </a:r>
            <a:r>
              <a:rPr lang="en-US" sz="6600" b="1" dirty="0" smtClean="0">
                <a:cs typeface="Aharoni" panose="02010803020104030203" pitchFamily="2" charset="-79"/>
              </a:rPr>
              <a:t/>
            </a:r>
            <a:br>
              <a:rPr lang="en-US" sz="6600" b="1" dirty="0" smtClean="0">
                <a:cs typeface="Aharoni" panose="02010803020104030203" pitchFamily="2" charset="-79"/>
              </a:rPr>
            </a:br>
            <a:r>
              <a:rPr lang="en-US" sz="4000" dirty="0" smtClean="0">
                <a:cs typeface="Aharoni" panose="02010803020104030203" pitchFamily="2" charset="-79"/>
              </a:rPr>
              <a:t>CSE 6349-Fall 2015</a:t>
            </a:r>
            <a:endParaRPr lang="en-US" sz="4000" b="1" dirty="0"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9624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lvl="0" algn="r"/>
            <a:r>
              <a:rPr lang="en-US" b="1" dirty="0" err="1">
                <a:solidFill>
                  <a:schemeClr val="tx1"/>
                </a:solidFill>
                <a:cs typeface="Aharoni" panose="02010803020104030203" pitchFamily="2" charset="-79"/>
              </a:rPr>
              <a:t>Sneha</a:t>
            </a:r>
            <a:r>
              <a:rPr lang="en-US" b="1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-US" b="1" dirty="0" err="1">
                <a:solidFill>
                  <a:schemeClr val="tx1"/>
                </a:solidFill>
                <a:cs typeface="Aharoni" panose="02010803020104030203" pitchFamily="2" charset="-79"/>
              </a:rPr>
              <a:t>Kadam</a:t>
            </a:r>
            <a:r>
              <a:rPr lang="en-US" b="1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</a:p>
          <a:p>
            <a:pPr lvl="0" algn="r"/>
            <a:r>
              <a:rPr lang="en-US" b="1" dirty="0" err="1" smtClean="0">
                <a:solidFill>
                  <a:schemeClr val="tx1"/>
                </a:solidFill>
                <a:cs typeface="Aharoni" panose="02010803020104030203" pitchFamily="2" charset="-79"/>
              </a:rPr>
              <a:t>Shwetabh</a:t>
            </a:r>
            <a:r>
              <a:rPr lang="en-US" b="1" dirty="0" smtClean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cs typeface="Aharoni" panose="02010803020104030203" pitchFamily="2" charset="-79"/>
              </a:rPr>
              <a:t>Srivastava</a:t>
            </a:r>
            <a:endParaRPr lang="en-US" b="1" dirty="0">
              <a:solidFill>
                <a:schemeClr val="tx1"/>
              </a:solidFill>
              <a:cs typeface="Aharoni" panose="02010803020104030203" pitchFamily="2" charset="-79"/>
            </a:endParaRPr>
          </a:p>
          <a:p>
            <a:pPr lvl="0" algn="r"/>
            <a:r>
              <a:rPr lang="en-US" b="1" dirty="0" err="1" smtClean="0">
                <a:solidFill>
                  <a:schemeClr val="tx1"/>
                </a:solidFill>
                <a:cs typeface="Aharoni" panose="02010803020104030203" pitchFamily="2" charset="-79"/>
              </a:rPr>
              <a:t>Karthikeyan</a:t>
            </a:r>
            <a:r>
              <a:rPr lang="en-US" b="1" dirty="0" smtClean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cs typeface="Aharoni" panose="02010803020104030203" pitchFamily="2" charset="-79"/>
              </a:rPr>
              <a:t>Rajamani</a:t>
            </a:r>
            <a:endParaRPr lang="en-US" b="1" dirty="0">
              <a:solidFill>
                <a:schemeClr val="tx1"/>
              </a:solidFill>
              <a:cs typeface="Aharoni" panose="02010803020104030203" pitchFamily="2" charset="-79"/>
            </a:endParaRPr>
          </a:p>
          <a:p>
            <a:pPr lvl="0" algn="r"/>
            <a:r>
              <a:rPr lang="en-US" b="1" dirty="0" err="1" smtClean="0">
                <a:solidFill>
                  <a:schemeClr val="tx1"/>
                </a:solidFill>
                <a:cs typeface="Aharoni" panose="02010803020104030203" pitchFamily="2" charset="-79"/>
              </a:rPr>
              <a:t>Saroj</a:t>
            </a:r>
            <a:r>
              <a:rPr lang="en-US" b="1" dirty="0" smtClean="0">
                <a:solidFill>
                  <a:schemeClr val="tx1"/>
                </a:solidFill>
                <a:cs typeface="Aharoni" panose="02010803020104030203" pitchFamily="2" charset="-79"/>
              </a:rPr>
              <a:t> Panda</a:t>
            </a:r>
            <a:endParaRPr lang="en-US" b="1" dirty="0">
              <a:solidFill>
                <a:schemeClr val="tx1"/>
              </a:solidFill>
              <a:cs typeface="Aharoni" panose="02010803020104030203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8918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+mj-lt"/>
              </a:rPr>
              <a:t>TI’s </a:t>
            </a:r>
            <a:r>
              <a:rPr lang="en-US" sz="2200" dirty="0" err="1" smtClean="0">
                <a:latin typeface="+mj-lt"/>
              </a:rPr>
              <a:t>SensorTag</a:t>
            </a:r>
            <a:r>
              <a:rPr lang="en-US" sz="2200" dirty="0" smtClean="0">
                <a:latin typeface="+mj-lt"/>
              </a:rPr>
              <a:t> hardware comes pre-programmed with TI’s default factory firmware(</a:t>
            </a:r>
            <a:r>
              <a:rPr lang="en-US" sz="2200" dirty="0" err="1" smtClean="0">
                <a:latin typeface="+mj-lt"/>
              </a:rPr>
              <a:t>SensorTag</a:t>
            </a:r>
            <a:r>
              <a:rPr lang="en-US" sz="2200" dirty="0" smtClean="0">
                <a:latin typeface="+mj-lt"/>
              </a:rPr>
              <a:t> project).</a:t>
            </a:r>
          </a:p>
          <a:p>
            <a:pPr algn="just"/>
            <a:r>
              <a:rPr lang="en-US" sz="2200" dirty="0" smtClean="0">
                <a:latin typeface="+mj-lt"/>
              </a:rPr>
              <a:t>In order to change the firmware, the </a:t>
            </a:r>
            <a:r>
              <a:rPr lang="en-US" sz="2200" dirty="0" err="1" smtClean="0">
                <a:latin typeface="+mj-lt"/>
              </a:rPr>
              <a:t>SensorTag</a:t>
            </a:r>
            <a:r>
              <a:rPr lang="en-US" sz="2200" dirty="0" smtClean="0">
                <a:latin typeface="+mj-lt"/>
              </a:rPr>
              <a:t> needs to be programmed using TI’s debugger or using the over the air(OAD) feature.</a:t>
            </a:r>
          </a:p>
          <a:p>
            <a:pPr algn="just"/>
            <a:r>
              <a:rPr lang="en-US" sz="2200" dirty="0" smtClean="0">
                <a:latin typeface="+mj-lt"/>
              </a:rPr>
              <a:t>Our project uses the second scheme for programming the </a:t>
            </a:r>
            <a:r>
              <a:rPr lang="en-US" sz="2200" dirty="0" err="1" smtClean="0"/>
              <a:t>SensorTag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 smtClean="0">
                <a:latin typeface="+mj-lt"/>
              </a:rPr>
              <a:t>We have developed an Android application which connects with the </a:t>
            </a:r>
            <a:r>
              <a:rPr lang="en-US" sz="2200" dirty="0" err="1" smtClean="0"/>
              <a:t>SensorTag</a:t>
            </a:r>
            <a:r>
              <a:rPr lang="en-US" sz="2200" dirty="0" smtClean="0">
                <a:latin typeface="+mj-lt"/>
              </a:rPr>
              <a:t> over BLE and gives an option to the user to program it.</a:t>
            </a:r>
          </a:p>
          <a:p>
            <a:pPr algn="just"/>
            <a:r>
              <a:rPr lang="en-US" sz="2200" dirty="0" smtClean="0">
                <a:latin typeface="+mj-lt"/>
              </a:rPr>
              <a:t>Once the user connects to the tag, he can download a new firmware by clicking on the “Start Programming” button. </a:t>
            </a:r>
          </a:p>
          <a:p>
            <a:pPr algn="just"/>
            <a:r>
              <a:rPr lang="en-US" sz="2200" dirty="0" smtClean="0">
                <a:latin typeface="+mj-lt"/>
              </a:rPr>
              <a:t>After the new program gets downloaded, the </a:t>
            </a:r>
            <a:r>
              <a:rPr lang="en-US" sz="2200" dirty="0" err="1" smtClean="0"/>
              <a:t>SensorTag</a:t>
            </a:r>
            <a:r>
              <a:rPr lang="en-US" sz="2200" dirty="0" smtClean="0">
                <a:latin typeface="+mj-lt"/>
              </a:rPr>
              <a:t> resets itself and runs with the new updated firmware.</a:t>
            </a:r>
          </a:p>
          <a:p>
            <a:pPr algn="just"/>
            <a:endParaRPr lang="en-US" sz="22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5062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IDE’s and devices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+mj-lt"/>
              </a:rPr>
              <a:t>SensorTag</a:t>
            </a:r>
            <a:r>
              <a:rPr lang="en-US" sz="2800" dirty="0" smtClean="0">
                <a:latin typeface="+mj-lt"/>
              </a:rPr>
              <a:t> –CC2650STK from Texas Instruments</a:t>
            </a:r>
          </a:p>
          <a:p>
            <a:pPr lvl="0">
              <a:buClr>
                <a:srgbClr val="0BD0D9"/>
              </a:buClr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XDS110 USB debugger</a:t>
            </a:r>
          </a:p>
          <a:p>
            <a:pPr lvl="0">
              <a:buClr>
                <a:srgbClr val="0BD0D9"/>
              </a:buClr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Samsung Galaxy S4(API-19)</a:t>
            </a:r>
          </a:p>
          <a:p>
            <a:r>
              <a:rPr lang="en-US" sz="2800" dirty="0" smtClean="0">
                <a:latin typeface="+mj-lt"/>
              </a:rPr>
              <a:t>Android Studio -1.4.1</a:t>
            </a:r>
          </a:p>
          <a:p>
            <a:r>
              <a:rPr lang="en-US" sz="2800" dirty="0" smtClean="0">
                <a:latin typeface="+mj-lt"/>
              </a:rPr>
              <a:t>IAR embedded workbench (ARM tool chain)</a:t>
            </a:r>
          </a:p>
          <a:p>
            <a:r>
              <a:rPr lang="en-US" sz="2800" dirty="0" smtClean="0">
                <a:latin typeface="+mj-lt"/>
              </a:rPr>
              <a:t>Code Composer Studio-</a:t>
            </a:r>
            <a:r>
              <a:rPr lang="en-US" sz="2800" dirty="0" smtClean="0"/>
              <a:t> Version: 6.1.1.00022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38969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+mj-lt"/>
              </a:rPr>
              <a:t>Developed Android Application </a:t>
            </a:r>
            <a:r>
              <a:rPr lang="en-US" sz="2800" dirty="0" err="1" smtClean="0">
                <a:latin typeface="+mj-lt"/>
              </a:rPr>
              <a:t>SensPhy</a:t>
            </a:r>
            <a:r>
              <a:rPr lang="en-US" sz="2800" dirty="0" smtClean="0">
                <a:latin typeface="+mj-lt"/>
              </a:rPr>
              <a:t>, which allows the user to upgrade the firmware over the  air (OAD)</a:t>
            </a:r>
          </a:p>
          <a:p>
            <a:pPr algn="just"/>
            <a:r>
              <a:rPr lang="en-US" sz="2800" dirty="0" err="1" smtClean="0">
                <a:latin typeface="+mj-lt"/>
              </a:rPr>
              <a:t>SensPhy</a:t>
            </a:r>
            <a:r>
              <a:rPr lang="en-US" sz="2800" dirty="0" smtClean="0">
                <a:latin typeface="+mj-lt"/>
              </a:rPr>
              <a:t> allows selecting default image identified or custom image for upgrade.</a:t>
            </a:r>
          </a:p>
          <a:p>
            <a:pPr algn="just"/>
            <a:r>
              <a:rPr lang="en-US" sz="2800" dirty="0" smtClean="0">
                <a:latin typeface="+mj-lt"/>
              </a:rPr>
              <a:t>Created various </a:t>
            </a:r>
            <a:r>
              <a:rPr lang="en-US" sz="2800" dirty="0" err="1" smtClean="0">
                <a:latin typeface="+mj-lt"/>
              </a:rPr>
              <a:t>SimpleBlePeripheral</a:t>
            </a:r>
            <a:r>
              <a:rPr lang="en-US" sz="2800" dirty="0" smtClean="0">
                <a:latin typeface="+mj-lt"/>
              </a:rPr>
              <a:t> Images(.bin) using CCS,IAR &amp; Python2.7 following the TI OAD-2.1 documentation guidelines. </a:t>
            </a:r>
          </a:p>
          <a:p>
            <a:pPr algn="just">
              <a:buNone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62375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Problems And the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7526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20878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859280"/>
            <a:ext cx="8229600" cy="438912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000" dirty="0" err="1" smtClean="0">
                <a:latin typeface="+mj-lt"/>
              </a:rPr>
              <a:t>BluetoothGatt.setCharacteristicNotification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Charatcteristic,true</a:t>
            </a:r>
            <a:r>
              <a:rPr lang="en-US" sz="2000" dirty="0" smtClean="0">
                <a:latin typeface="+mj-lt"/>
              </a:rPr>
              <a:t>) enables only local notifications. We had to write the descriptor </a:t>
            </a:r>
            <a:r>
              <a:rPr lang="en-US" sz="2000" dirty="0" err="1" smtClean="0">
                <a:latin typeface="+mj-lt"/>
              </a:rPr>
              <a:t>BluetoothGatt.writeDescriptor</a:t>
            </a:r>
            <a:r>
              <a:rPr lang="en-US" sz="2000" dirty="0" smtClean="0">
                <a:latin typeface="+mj-lt"/>
              </a:rPr>
              <a:t>(#descriptor) to get notified from the </a:t>
            </a:r>
            <a:r>
              <a:rPr lang="en-US" sz="2000" dirty="0" err="1" smtClean="0">
                <a:latin typeface="+mj-lt"/>
              </a:rPr>
              <a:t>SensorTag</a:t>
            </a:r>
            <a:r>
              <a:rPr lang="en-US" sz="2000" dirty="0" smtClean="0">
                <a:latin typeface="+mj-lt"/>
              </a:rPr>
              <a:t> remotely.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000" dirty="0" smtClean="0">
                <a:latin typeface="+mj-lt"/>
              </a:rPr>
              <a:t>After writing a characteristic to the </a:t>
            </a:r>
            <a:r>
              <a:rPr lang="en-US" sz="2000" dirty="0" err="1" smtClean="0">
                <a:latin typeface="+mj-lt"/>
              </a:rPr>
              <a:t>Sensortag</a:t>
            </a:r>
            <a:r>
              <a:rPr lang="en-US" sz="2000" dirty="0" smtClean="0">
                <a:latin typeface="+mj-lt"/>
              </a:rPr>
              <a:t>, we get  </a:t>
            </a:r>
            <a:r>
              <a:rPr lang="en-US" sz="2000" dirty="0" err="1" smtClean="0">
                <a:latin typeface="+mj-lt"/>
              </a:rPr>
              <a:t>Oncharacteristicchanged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callback,then</a:t>
            </a:r>
            <a:r>
              <a:rPr lang="en-US" sz="2000" dirty="0" smtClean="0">
                <a:latin typeface="+mj-lt"/>
              </a:rPr>
              <a:t> we wrote the next program block. This sequential writing of blocks resulted in a total programming time of 12 minutes. We reduced the time to 4 minutes by running two threads, one for writing characteristics &amp; other for queuing up program block.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000" dirty="0" smtClean="0">
                <a:latin typeface="+mj-lt"/>
              </a:rPr>
              <a:t>.bin file creation </a:t>
            </a:r>
          </a:p>
          <a:p>
            <a:pPr marL="731520" lvl="1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1700" dirty="0" smtClean="0">
                <a:latin typeface="+mj-lt"/>
              </a:rPr>
              <a:t>Adding version number bricked the Device (Ex:OAD_Image_Full_v_1.20)</a:t>
            </a:r>
          </a:p>
          <a:p>
            <a:pPr marL="731520" lvl="1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1700" dirty="0" smtClean="0">
                <a:latin typeface="+mj-lt"/>
              </a:rPr>
              <a:t>We wrote the </a:t>
            </a:r>
            <a:r>
              <a:rPr lang="en-US" sz="1700" dirty="0" err="1" smtClean="0">
                <a:latin typeface="+mj-lt"/>
              </a:rPr>
              <a:t>x,bin</a:t>
            </a:r>
            <a:r>
              <a:rPr lang="en-US" sz="1700" dirty="0" smtClean="0">
                <a:latin typeface="+mj-lt"/>
              </a:rPr>
              <a:t> created as per the OAD TI guidelines &amp; the tag became undetectable.</a:t>
            </a:r>
          </a:p>
          <a:p>
            <a:pPr marL="731520" lvl="1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1700" dirty="0" smtClean="0">
                <a:latin typeface="+mj-lt"/>
              </a:rPr>
              <a:t>We had </a:t>
            </a:r>
            <a:r>
              <a:rPr lang="en-US" sz="1700" dirty="0" err="1" smtClean="0">
                <a:latin typeface="+mj-lt"/>
              </a:rPr>
              <a:t>SimpleBLEperipheral</a:t>
            </a:r>
            <a:r>
              <a:rPr lang="en-US" sz="1700" dirty="0" smtClean="0">
                <a:latin typeface="+mj-lt"/>
              </a:rPr>
              <a:t> firmware OAD enabled , when programmed via the App it returned </a:t>
            </a:r>
            <a:r>
              <a:rPr lang="en-US" sz="1700" dirty="0" err="1" smtClean="0">
                <a:latin typeface="+mj-lt"/>
              </a:rPr>
              <a:t>Gatt</a:t>
            </a:r>
            <a:r>
              <a:rPr lang="en-US" sz="1700" dirty="0" smtClean="0">
                <a:latin typeface="+mj-lt"/>
              </a:rPr>
              <a:t> error code=1(failure)</a:t>
            </a:r>
          </a:p>
          <a:p>
            <a:pPr marL="731520" lvl="1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1700" dirty="0" smtClean="0">
                <a:latin typeface="+mj-lt"/>
              </a:rPr>
              <a:t>We created a </a:t>
            </a:r>
            <a:r>
              <a:rPr lang="en-US" sz="1700" dirty="0" err="1" smtClean="0">
                <a:latin typeface="+mj-lt"/>
              </a:rPr>
              <a:t>BIM+Stack+Image</a:t>
            </a:r>
            <a:r>
              <a:rPr lang="en-US" sz="1700" dirty="0" smtClean="0">
                <a:latin typeface="+mj-lt"/>
              </a:rPr>
              <a:t> bin &amp; was not recognized by the App when programmed.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dirty="0" smtClean="0">
              <a:latin typeface="+mj-lt"/>
            </a:endParaRP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dirty="0" smtClean="0">
              <a:latin typeface="+mj-lt"/>
            </a:endParaRPr>
          </a:p>
          <a:p>
            <a:pPr marL="731520" lvl="1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000" dirty="0" smtClean="0">
              <a:latin typeface="+mj-lt"/>
            </a:endParaRP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400" dirty="0" smtClean="0">
              <a:latin typeface="+mj-lt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57635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 smtClean="0"/>
              <a:t> </a:t>
            </a:r>
            <a:r>
              <a:rPr lang="en-US" sz="2800" dirty="0" err="1" smtClean="0"/>
              <a:t>SimpleBleperipheral</a:t>
            </a:r>
            <a:r>
              <a:rPr lang="en-US" sz="2800" dirty="0" smtClean="0"/>
              <a:t> OAD enabled should be   resolved for the OAD GATT error on the App. Enabling a new image to be programmed</a:t>
            </a:r>
          </a:p>
          <a:p>
            <a:pPr marL="0" indent="0"/>
            <a:r>
              <a:rPr lang="en-US" sz="2800" dirty="0" smtClean="0"/>
              <a:t>The memory architecture &amp; Vectors of the OAD image-A &amp; image-B, inconsistencies in documentation has to be studied leading to clear understanding.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/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70709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>
                <a:hlinkClick r:id="rId2"/>
              </a:rPr>
              <a:t>https://git.ti.com/sensortag-20-android/sensortag-20-android/trees/master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http://processors.wiki.ti.com/index.php/CC2650_SensorTag_User's_Guide#When_connected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http://www.compel.ru/wordpress/wp-content/uploads/2015/08/CC2640-BLE-OAD-Users-Guide.pdf</a:t>
            </a:r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http://stackoverflow.com/questions/17910322/android-ble-api-gatt-notification-not-received</a:t>
            </a:r>
            <a:endParaRPr lang="en-US" sz="1800" dirty="0" smtClean="0"/>
          </a:p>
          <a:p>
            <a:r>
              <a:rPr lang="en-US" sz="1800" dirty="0" smtClean="0">
                <a:hlinkClick r:id="rId6"/>
              </a:rPr>
              <a:t>http://stackoverflow.com/questions/23367726/android-ble-cant-receive-gatt-characteristic-notification-from-device</a:t>
            </a:r>
            <a:endParaRPr lang="en-US" sz="1800" dirty="0" smtClean="0"/>
          </a:p>
          <a:p>
            <a:r>
              <a:rPr lang="en-US" sz="1800" dirty="0" smtClean="0">
                <a:hlinkClick r:id="rId7"/>
              </a:rPr>
              <a:t>https://newcircle.com/s/post/1553/bluetooth_smart_le_android_tutorial</a:t>
            </a:r>
            <a:endParaRPr lang="en-US" sz="1800" dirty="0" smtClean="0"/>
          </a:p>
          <a:p>
            <a:r>
              <a:rPr lang="en-US" sz="1800" dirty="0" smtClean="0">
                <a:hlinkClick r:id="rId8"/>
              </a:rPr>
              <a:t>http://www.cumulations.com/blogs/7/Doing-firmware-upgrade-over-BLE-in-Android</a:t>
            </a:r>
            <a:endParaRPr lang="en-US" sz="1800" dirty="0" smtClean="0"/>
          </a:p>
          <a:p>
            <a:r>
              <a:rPr lang="en-US" sz="1800" dirty="0" smtClean="0">
                <a:hlinkClick r:id="rId8"/>
              </a:rPr>
              <a:t>https://</a:t>
            </a:r>
            <a:r>
              <a:rPr lang="en-US" sz="1800" dirty="0" smtClean="0">
                <a:hlinkClick r:id="rId8"/>
              </a:rPr>
              <a:t>www.safaribooksonline.com/library/view/getting-started-with/9781491900550/ch04.html</a:t>
            </a:r>
          </a:p>
          <a:p>
            <a:r>
              <a:rPr lang="en-US" sz="1800" dirty="0" smtClean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www.ti.com/lit/ug/swru393/swru393.pdf</a:t>
            </a:r>
          </a:p>
          <a:p>
            <a:r>
              <a:rPr lang="en-US" sz="1800" dirty="0" smtClean="0">
                <a:hlinkClick r:id="rId8"/>
              </a:rPr>
              <a:t>http://www.ti.com/ww/en/wireless_connectivity/sensortag2015/?INTC=SensorTag&amp;HQS=sensortag</a:t>
            </a:r>
            <a:endParaRPr lang="en-US" sz="1800" dirty="0" smtClean="0">
              <a:hlinkClick r:id="rId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5482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16B4-A93F-4C9E-A22D-62A8DBD326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12704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5057</TotalTime>
  <Words>457</Words>
  <Application>Microsoft Office PowerPoint</Application>
  <PresentationFormat>On-screen Show (4:3)</PresentationFormat>
  <Paragraphs>59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PROJECT-2 OAD for SensorTag Hardware CSE 6349-Fall 2015</vt:lpstr>
      <vt:lpstr>Project Description</vt:lpstr>
      <vt:lpstr>IDE’s and devices used</vt:lpstr>
      <vt:lpstr>Work done</vt:lpstr>
      <vt:lpstr>Problems And the Solutions</vt:lpstr>
      <vt:lpstr>Future Work</vt:lpstr>
      <vt:lpstr>References</vt:lpstr>
      <vt:lpstr>Thank you!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Hunger Pangs</dc:title>
  <dc:creator>upasana ajbani</dc:creator>
  <cp:lastModifiedBy>Dell</cp:lastModifiedBy>
  <cp:revision>97</cp:revision>
  <dcterms:created xsi:type="dcterms:W3CDTF">2015-04-30T18:39:41Z</dcterms:created>
  <dcterms:modified xsi:type="dcterms:W3CDTF">2015-12-06T19:11:06Z</dcterms:modified>
</cp:coreProperties>
</file>