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dvent Pro SemiBold"/>
      <p:regular r:id="rId20"/>
      <p:bold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A79371-825B-40E6-9E45-A47C3BDB8B19}">
  <a:tblStyle styleId="{53A79371-825B-40E6-9E45-A47C3BDB8B19}" styleName="Table_0">
    <a:wholeTbl>
      <a:tcTxStyle b="off" i="off">
        <a:font>
          <a:latin typeface="Arial"/>
          <a:ea typeface="Arial"/>
          <a:cs typeface="Arial"/>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7E9EE"/>
          </a:solidFill>
        </a:fill>
      </a:tcStyle>
    </a:wholeTbl>
    <a:band1H>
      <a:tcTxStyle/>
      <a:tcStyle>
        <a:fill>
          <a:solidFill>
            <a:srgbClr val="CBD1DB"/>
          </a:solidFill>
        </a:fill>
      </a:tcStyle>
    </a:band1H>
    <a:band2H>
      <a:tcTxStyle/>
    </a:band2H>
    <a:band1V>
      <a:tcTxStyle/>
      <a:tcStyle>
        <a:fill>
          <a:solidFill>
            <a:srgbClr val="CBD1DB"/>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A9B4C5"/>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A9B4C5"/>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A9B4C5"/>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dventProSemiBold-regular.fntdata"/><Relationship Id="rId22" Type="http://schemas.openxmlformats.org/officeDocument/2006/relationships/font" Target="fonts/FiraSansExtraCondensedMedium-regular.fntdata"/><Relationship Id="rId21" Type="http://schemas.openxmlformats.org/officeDocument/2006/relationships/font" Target="fonts/AdventProSemiBold-bold.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hareTech-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
          <p:cNvGrpSpPr/>
          <p:nvPr/>
        </p:nvGrpSpPr>
        <p:grpSpPr>
          <a:xfrm>
            <a:off x="8263682" y="-434366"/>
            <a:ext cx="188886" cy="1181532"/>
            <a:chOff x="2877432" y="975334"/>
            <a:chExt cx="188886" cy="1181532"/>
          </a:xfrm>
        </p:grpSpPr>
        <p:sp>
          <p:nvSpPr>
            <p:cNvPr id="19" name="Google Shape;19;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 name="Google Shape;23;p2"/>
          <p:cNvGrpSpPr/>
          <p:nvPr/>
        </p:nvGrpSpPr>
        <p:grpSpPr>
          <a:xfrm>
            <a:off x="3090746" y="-533657"/>
            <a:ext cx="98059" cy="1147595"/>
            <a:chOff x="3347921" y="16006"/>
            <a:chExt cx="98059" cy="1147595"/>
          </a:xfrm>
        </p:grpSpPr>
        <p:sp>
          <p:nvSpPr>
            <p:cNvPr id="24" name="Google Shape;24;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4892771" y="-340112"/>
            <a:ext cx="121172" cy="760495"/>
            <a:chOff x="5245196" y="3136513"/>
            <a:chExt cx="121172" cy="760495"/>
          </a:xfrm>
        </p:grpSpPr>
        <p:sp>
          <p:nvSpPr>
            <p:cNvPr id="27" name="Google Shape;27;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 name="Google Shape;29;p2"/>
          <p:cNvGrpSpPr/>
          <p:nvPr/>
        </p:nvGrpSpPr>
        <p:grpSpPr>
          <a:xfrm>
            <a:off x="250617" y="2402301"/>
            <a:ext cx="188650" cy="2468355"/>
            <a:chOff x="250617" y="2402301"/>
            <a:chExt cx="188650" cy="2468355"/>
          </a:xfrm>
        </p:grpSpPr>
        <p:sp>
          <p:nvSpPr>
            <p:cNvPr id="30" name="Google Shape;30;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2"/>
          <p:cNvGrpSpPr/>
          <p:nvPr/>
        </p:nvGrpSpPr>
        <p:grpSpPr>
          <a:xfrm>
            <a:off x="2038689" y="173907"/>
            <a:ext cx="57599" cy="831799"/>
            <a:chOff x="2038689" y="173907"/>
            <a:chExt cx="57599" cy="831799"/>
          </a:xfrm>
        </p:grpSpPr>
        <p:sp>
          <p:nvSpPr>
            <p:cNvPr id="37" name="Google Shape;37;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5">
    <p:spTree>
      <p:nvGrpSpPr>
        <p:cNvPr id="175" name="Shape 175"/>
        <p:cNvGrpSpPr/>
        <p:nvPr/>
      </p:nvGrpSpPr>
      <p:grpSpPr>
        <a:xfrm>
          <a:off x="0" y="0"/>
          <a:ext cx="0" cy="0"/>
          <a:chOff x="0" y="0"/>
          <a:chExt cx="0" cy="0"/>
        </a:xfrm>
      </p:grpSpPr>
      <p:sp>
        <p:nvSpPr>
          <p:cNvPr id="176" name="Google Shape;176;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noFill/>
      </p:bgPr>
    </p:bg>
    <p:spTree>
      <p:nvGrpSpPr>
        <p:cNvPr id="177" name="Shape 177"/>
        <p:cNvGrpSpPr/>
        <p:nvPr/>
      </p:nvGrpSpPr>
      <p:grpSpPr>
        <a:xfrm>
          <a:off x="0" y="0"/>
          <a:ext cx="0" cy="0"/>
          <a:chOff x="0" y="0"/>
          <a:chExt cx="0" cy="0"/>
        </a:xfrm>
      </p:grpSpPr>
      <p:sp>
        <p:nvSpPr>
          <p:cNvPr id="178" name="Google Shape;178;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ist">
  <p:cSld name="CUSTOM_4">
    <p:spTree>
      <p:nvGrpSpPr>
        <p:cNvPr id="39" name="Shape 39"/>
        <p:cNvGrpSpPr/>
        <p:nvPr/>
      </p:nvGrpSpPr>
      <p:grpSpPr>
        <a:xfrm>
          <a:off x="0" y="0"/>
          <a:ext cx="0" cy="0"/>
          <a:chOff x="0" y="0"/>
          <a:chExt cx="0" cy="0"/>
        </a:xfrm>
      </p:grpSpPr>
      <p:sp>
        <p:nvSpPr>
          <p:cNvPr id="40" name="Google Shape;40;p3"/>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1" name="Google Shape;41;p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2" name="Google Shape;42;p3"/>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3" name="Google Shape;43;p3"/>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55" name="Shape 55"/>
        <p:cNvGrpSpPr/>
        <p:nvPr/>
      </p:nvGrpSpPr>
      <p:grpSpPr>
        <a:xfrm>
          <a:off x="0" y="0"/>
          <a:ext cx="0" cy="0"/>
          <a:chOff x="0" y="0"/>
          <a:chExt cx="0" cy="0"/>
        </a:xfrm>
      </p:grpSpPr>
      <p:sp>
        <p:nvSpPr>
          <p:cNvPr id="56" name="Google Shape;56;p4"/>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7" name="Google Shape;57;p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8" name="Google Shape;68;p4"/>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9" name="Google Shape;69;p4"/>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0" name="Google Shape;70;p4"/>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1" name="Google Shape;71;p4"/>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2" name="Google Shape;72;p4"/>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3" name="Google Shape;73;p4"/>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4" name="Google Shape;74;p4"/>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5" name="Google Shape;75;p4"/>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6" name="Google Shape;76;p4"/>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7" name="Google Shape;7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8" name="Shape 78"/>
        <p:cNvGrpSpPr/>
        <p:nvPr/>
      </p:nvGrpSpPr>
      <p:grpSpPr>
        <a:xfrm>
          <a:off x="0" y="0"/>
          <a:ext cx="0" cy="0"/>
          <a:chOff x="0" y="0"/>
          <a:chExt cx="0" cy="0"/>
        </a:xfrm>
      </p:grpSpPr>
      <p:sp>
        <p:nvSpPr>
          <p:cNvPr id="79" name="Google Shape;79;p5"/>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0" name="Google Shape;80;p5"/>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81" name="Google Shape;81;p5"/>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 name="Google Shape;86;p5"/>
          <p:cNvGrpSpPr/>
          <p:nvPr/>
        </p:nvGrpSpPr>
        <p:grpSpPr>
          <a:xfrm>
            <a:off x="8148521" y="3004593"/>
            <a:ext cx="98059" cy="1147595"/>
            <a:chOff x="3347921" y="16006"/>
            <a:chExt cx="98059" cy="1147595"/>
          </a:xfrm>
        </p:grpSpPr>
        <p:sp>
          <p:nvSpPr>
            <p:cNvPr id="87" name="Google Shape;87;p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5"/>
          <p:cNvGrpSpPr/>
          <p:nvPr/>
        </p:nvGrpSpPr>
        <p:grpSpPr>
          <a:xfrm>
            <a:off x="281421" y="3769263"/>
            <a:ext cx="121172" cy="760495"/>
            <a:chOff x="5245196" y="3136513"/>
            <a:chExt cx="121172" cy="760495"/>
          </a:xfrm>
        </p:grpSpPr>
        <p:sp>
          <p:nvSpPr>
            <p:cNvPr id="90" name="Google Shape;90;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5"/>
          <p:cNvGrpSpPr/>
          <p:nvPr/>
        </p:nvGrpSpPr>
        <p:grpSpPr>
          <a:xfrm>
            <a:off x="8534739" y="4069632"/>
            <a:ext cx="57599" cy="831799"/>
            <a:chOff x="2038689" y="173907"/>
            <a:chExt cx="57599" cy="831799"/>
          </a:xfrm>
        </p:grpSpPr>
        <p:sp>
          <p:nvSpPr>
            <p:cNvPr id="93" name="Google Shape;93;p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5"/>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8" name="Shape 98"/>
        <p:cNvGrpSpPr/>
        <p:nvPr/>
      </p:nvGrpSpPr>
      <p:grpSpPr>
        <a:xfrm>
          <a:off x="0" y="0"/>
          <a:ext cx="0" cy="0"/>
          <a:chOff x="0" y="0"/>
          <a:chExt cx="0" cy="0"/>
        </a:xfrm>
      </p:grpSpPr>
      <p:sp>
        <p:nvSpPr>
          <p:cNvPr id="99" name="Google Shape;99;p6"/>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00" name="Google Shape;100;p6"/>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01" name="Google Shape;101;p6"/>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02" name="Google Shape;102;p6"/>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03" name="Google Shape;103;p6"/>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4" name="Google Shape;104;p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 name="Google Shape;108;p6"/>
          <p:cNvGrpSpPr/>
          <p:nvPr/>
        </p:nvGrpSpPr>
        <p:grpSpPr>
          <a:xfrm>
            <a:off x="6626134" y="-164562"/>
            <a:ext cx="121172" cy="760495"/>
            <a:chOff x="5245196" y="3136513"/>
            <a:chExt cx="121172" cy="760495"/>
          </a:xfrm>
        </p:grpSpPr>
        <p:sp>
          <p:nvSpPr>
            <p:cNvPr id="109" name="Google Shape;109;p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p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2">
    <p:spTree>
      <p:nvGrpSpPr>
        <p:cNvPr id="114" name="Shape 114"/>
        <p:cNvGrpSpPr/>
        <p:nvPr/>
      </p:nvGrpSpPr>
      <p:grpSpPr>
        <a:xfrm>
          <a:off x="0" y="0"/>
          <a:ext cx="0" cy="0"/>
          <a:chOff x="0" y="0"/>
          <a:chExt cx="0" cy="0"/>
        </a:xfrm>
      </p:grpSpPr>
      <p:sp>
        <p:nvSpPr>
          <p:cNvPr id="115" name="Google Shape;115;p7"/>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6" name="Google Shape;116;p7"/>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7" name="Google Shape;117;p7"/>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8" name="Google Shape;118;p7"/>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9" name="Google Shape;119;p7"/>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0" name="Google Shape;120;p7"/>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21" name="Google Shape;121;p7"/>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 name="Google Shape;122;p7"/>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23" name="Google Shape;123;p7"/>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4" name="Google Shape;124;p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5" name="Shape 135"/>
        <p:cNvGrpSpPr/>
        <p:nvPr/>
      </p:nvGrpSpPr>
      <p:grpSpPr>
        <a:xfrm>
          <a:off x="0" y="0"/>
          <a:ext cx="0" cy="0"/>
          <a:chOff x="0" y="0"/>
          <a:chExt cx="0" cy="0"/>
        </a:xfrm>
      </p:grpSpPr>
      <p:sp>
        <p:nvSpPr>
          <p:cNvPr id="136" name="Google Shape;136;p8"/>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7" name="Google Shape;137;p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8" name="Shape 148"/>
        <p:cNvGrpSpPr/>
        <p:nvPr/>
      </p:nvGrpSpPr>
      <p:grpSpPr>
        <a:xfrm>
          <a:off x="0" y="0"/>
          <a:ext cx="0" cy="0"/>
          <a:chOff x="0" y="0"/>
          <a:chExt cx="0" cy="0"/>
        </a:xfrm>
      </p:grpSpPr>
      <p:sp>
        <p:nvSpPr>
          <p:cNvPr id="149" name="Google Shape;149;p9"/>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9"/>
          <p:cNvGrpSpPr/>
          <p:nvPr/>
        </p:nvGrpSpPr>
        <p:grpSpPr>
          <a:xfrm>
            <a:off x="8263682" y="-434366"/>
            <a:ext cx="188886" cy="1181532"/>
            <a:chOff x="2877432" y="975334"/>
            <a:chExt cx="188886" cy="1181532"/>
          </a:xfrm>
        </p:grpSpPr>
        <p:sp>
          <p:nvSpPr>
            <p:cNvPr id="152" name="Google Shape;152;p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p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9"/>
          <p:cNvGrpSpPr/>
          <p:nvPr/>
        </p:nvGrpSpPr>
        <p:grpSpPr>
          <a:xfrm>
            <a:off x="3643898" y="-436198"/>
            <a:ext cx="133252" cy="1952377"/>
            <a:chOff x="6780548" y="337714"/>
            <a:chExt cx="133252" cy="1952377"/>
          </a:xfrm>
        </p:grpSpPr>
        <p:sp>
          <p:nvSpPr>
            <p:cNvPr id="157" name="Google Shape;157;p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9"/>
          <p:cNvGrpSpPr/>
          <p:nvPr/>
        </p:nvGrpSpPr>
        <p:grpSpPr>
          <a:xfrm>
            <a:off x="8008096" y="2108910"/>
            <a:ext cx="199001" cy="2139770"/>
            <a:chOff x="8008096" y="2108910"/>
            <a:chExt cx="199001" cy="2139770"/>
          </a:xfrm>
        </p:grpSpPr>
        <p:sp>
          <p:nvSpPr>
            <p:cNvPr id="161" name="Google Shape;161;p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9"/>
          <p:cNvGrpSpPr/>
          <p:nvPr/>
        </p:nvGrpSpPr>
        <p:grpSpPr>
          <a:xfrm>
            <a:off x="520996" y="1091548"/>
            <a:ext cx="199001" cy="2139770"/>
            <a:chOff x="8008096" y="2108910"/>
            <a:chExt cx="199001" cy="2139770"/>
          </a:xfrm>
        </p:grpSpPr>
        <p:sp>
          <p:nvSpPr>
            <p:cNvPr id="164" name="Google Shape;164;p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9"/>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7" name="Google Shape;167;p9"/>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8" name="Google Shape;168;p9"/>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169" name="Google Shape;169;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70" name="Shape 170"/>
        <p:cNvGrpSpPr/>
        <p:nvPr/>
      </p:nvGrpSpPr>
      <p:grpSpPr>
        <a:xfrm>
          <a:off x="0" y="0"/>
          <a:ext cx="0" cy="0"/>
          <a:chOff x="0" y="0"/>
          <a:chExt cx="0" cy="0"/>
        </a:xfrm>
      </p:grpSpPr>
      <p:sp>
        <p:nvSpPr>
          <p:cNvPr id="171" name="Google Shape;17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2" name="Google Shape;17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3" name="Google Shape;17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4" name="Google Shape;174;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Maven Pro"/>
                <a:ea typeface="Maven Pro"/>
                <a:cs typeface="Maven Pro"/>
                <a:sym typeface="Maven Pro"/>
              </a:defRPr>
            </a:lvl1pPr>
            <a:lvl2pPr lvl="1" algn="r">
              <a:buNone/>
              <a:defRPr sz="1300">
                <a:solidFill>
                  <a:schemeClr val="lt1"/>
                </a:solidFill>
                <a:latin typeface="Maven Pro"/>
                <a:ea typeface="Maven Pro"/>
                <a:cs typeface="Maven Pro"/>
                <a:sym typeface="Maven Pro"/>
              </a:defRPr>
            </a:lvl2pPr>
            <a:lvl3pPr lvl="2" algn="r">
              <a:buNone/>
              <a:defRPr sz="1300">
                <a:solidFill>
                  <a:schemeClr val="lt1"/>
                </a:solidFill>
                <a:latin typeface="Maven Pro"/>
                <a:ea typeface="Maven Pro"/>
                <a:cs typeface="Maven Pro"/>
                <a:sym typeface="Maven Pro"/>
              </a:defRPr>
            </a:lvl3pPr>
            <a:lvl4pPr lvl="3" algn="r">
              <a:buNone/>
              <a:defRPr sz="1300">
                <a:solidFill>
                  <a:schemeClr val="lt1"/>
                </a:solidFill>
                <a:latin typeface="Maven Pro"/>
                <a:ea typeface="Maven Pro"/>
                <a:cs typeface="Maven Pro"/>
                <a:sym typeface="Maven Pro"/>
              </a:defRPr>
            </a:lvl4pPr>
            <a:lvl5pPr lvl="4" algn="r">
              <a:buNone/>
              <a:defRPr sz="1300">
                <a:solidFill>
                  <a:schemeClr val="lt1"/>
                </a:solidFill>
                <a:latin typeface="Maven Pro"/>
                <a:ea typeface="Maven Pro"/>
                <a:cs typeface="Maven Pro"/>
                <a:sym typeface="Maven Pro"/>
              </a:defRPr>
            </a:lvl5pPr>
            <a:lvl6pPr lvl="5" algn="r">
              <a:buNone/>
              <a:defRPr sz="1300">
                <a:solidFill>
                  <a:schemeClr val="lt1"/>
                </a:solidFill>
                <a:latin typeface="Maven Pro"/>
                <a:ea typeface="Maven Pro"/>
                <a:cs typeface="Maven Pro"/>
                <a:sym typeface="Maven Pro"/>
              </a:defRPr>
            </a:lvl6pPr>
            <a:lvl7pPr lvl="6" algn="r">
              <a:buNone/>
              <a:defRPr sz="1300">
                <a:solidFill>
                  <a:schemeClr val="lt1"/>
                </a:solidFill>
                <a:latin typeface="Maven Pro"/>
                <a:ea typeface="Maven Pro"/>
                <a:cs typeface="Maven Pro"/>
                <a:sym typeface="Maven Pro"/>
              </a:defRPr>
            </a:lvl7pPr>
            <a:lvl8pPr lvl="7" algn="r">
              <a:buNone/>
              <a:defRPr sz="1300">
                <a:solidFill>
                  <a:schemeClr val="lt1"/>
                </a:solidFill>
                <a:latin typeface="Maven Pro"/>
                <a:ea typeface="Maven Pro"/>
                <a:cs typeface="Maven Pro"/>
                <a:sym typeface="Maven Pro"/>
              </a:defRPr>
            </a:lvl8pPr>
            <a:lvl9pPr lvl="8" algn="r">
              <a:buNone/>
              <a:defRPr sz="1300">
                <a:solidFill>
                  <a:schemeClr val="lt1"/>
                </a:solidFill>
                <a:latin typeface="Maven Pro"/>
                <a:ea typeface="Maven Pro"/>
                <a:cs typeface="Maven Pro"/>
                <a:sym typeface="Maven Pro"/>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3"/>
          <p:cNvSpPr txBox="1"/>
          <p:nvPr>
            <p:ph type="ctrTitle"/>
          </p:nvPr>
        </p:nvSpPr>
        <p:spPr>
          <a:xfrm>
            <a:off x="1187706" y="729583"/>
            <a:ext cx="63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s-AR" sz="6000">
                <a:solidFill>
                  <a:schemeClr val="lt1"/>
                </a:solidFill>
              </a:rPr>
              <a:t>Presentación </a:t>
            </a:r>
            <a:br>
              <a:rPr lang="es-AR" sz="6000">
                <a:solidFill>
                  <a:schemeClr val="lt1"/>
                </a:solidFill>
              </a:rPr>
            </a:br>
            <a:r>
              <a:rPr lang="es-AR" sz="6000">
                <a:solidFill>
                  <a:schemeClr val="lt1"/>
                </a:solidFill>
              </a:rPr>
              <a:t>Proyecto Plan </a:t>
            </a:r>
            <a:r>
              <a:rPr lang="es-AR" sz="6000">
                <a:solidFill>
                  <a:schemeClr val="accent2"/>
                </a:solidFill>
              </a:rPr>
              <a:t>CALA</a:t>
            </a:r>
            <a:endParaRPr sz="6000"/>
          </a:p>
        </p:txBody>
      </p:sp>
      <p:sp>
        <p:nvSpPr>
          <p:cNvPr id="184" name="Google Shape;184;p1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13"/>
          <p:cNvGrpSpPr/>
          <p:nvPr/>
        </p:nvGrpSpPr>
        <p:grpSpPr>
          <a:xfrm>
            <a:off x="6232314" y="3696331"/>
            <a:ext cx="121434" cy="1073147"/>
            <a:chOff x="6232314" y="3696331"/>
            <a:chExt cx="121434" cy="1073147"/>
          </a:xfrm>
        </p:grpSpPr>
        <p:sp>
          <p:nvSpPr>
            <p:cNvPr id="191" name="Google Shape;191;p1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13"/>
          <p:cNvGrpSpPr/>
          <p:nvPr/>
        </p:nvGrpSpPr>
        <p:grpSpPr>
          <a:xfrm>
            <a:off x="6780548" y="337714"/>
            <a:ext cx="133252" cy="1952377"/>
            <a:chOff x="6780548" y="337714"/>
            <a:chExt cx="133252" cy="1952377"/>
          </a:xfrm>
        </p:grpSpPr>
        <p:sp>
          <p:nvSpPr>
            <p:cNvPr id="194" name="Google Shape;194;p1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3"/>
          <p:cNvGrpSpPr/>
          <p:nvPr/>
        </p:nvGrpSpPr>
        <p:grpSpPr>
          <a:xfrm>
            <a:off x="1608717" y="1280046"/>
            <a:ext cx="199237" cy="2828935"/>
            <a:chOff x="1608717" y="1280046"/>
            <a:chExt cx="199237" cy="2828935"/>
          </a:xfrm>
        </p:grpSpPr>
        <p:sp>
          <p:nvSpPr>
            <p:cNvPr id="197" name="Google Shape;197;p1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13"/>
          <p:cNvGrpSpPr/>
          <p:nvPr/>
        </p:nvGrpSpPr>
        <p:grpSpPr>
          <a:xfrm>
            <a:off x="8008096" y="2108910"/>
            <a:ext cx="199001" cy="2139770"/>
            <a:chOff x="8008096" y="2108910"/>
            <a:chExt cx="199001" cy="2139770"/>
          </a:xfrm>
        </p:grpSpPr>
        <p:sp>
          <p:nvSpPr>
            <p:cNvPr id="203" name="Google Shape;203;p1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3"/>
          <p:cNvGrpSpPr/>
          <p:nvPr/>
        </p:nvGrpSpPr>
        <p:grpSpPr>
          <a:xfrm>
            <a:off x="4472500" y="3928605"/>
            <a:ext cx="199001" cy="867199"/>
            <a:chOff x="4475150" y="4052605"/>
            <a:chExt cx="199001" cy="867199"/>
          </a:xfrm>
        </p:grpSpPr>
        <p:sp>
          <p:nvSpPr>
            <p:cNvPr id="206" name="Google Shape;206;p1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2"/>
          <p:cNvSpPr txBox="1"/>
          <p:nvPr>
            <p:ph type="ctrTitle"/>
          </p:nvPr>
        </p:nvSpPr>
        <p:spPr>
          <a:xfrm>
            <a:off x="0" y="0"/>
            <a:ext cx="2218266"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AR"/>
              <a:t>Métricas</a:t>
            </a:r>
            <a:endParaRPr/>
          </a:p>
        </p:txBody>
      </p:sp>
      <p:sp>
        <p:nvSpPr>
          <p:cNvPr id="305" name="Google Shape;305;p22"/>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AR">
                <a:solidFill>
                  <a:schemeClr val="dk2"/>
                </a:solidFill>
              </a:rPr>
              <a:t>01</a:t>
            </a:r>
            <a:endParaRPr>
              <a:solidFill>
                <a:schemeClr val="dk2"/>
              </a:solidFill>
            </a:endParaRPr>
          </a:p>
        </p:txBody>
      </p:sp>
      <p:sp>
        <p:nvSpPr>
          <p:cNvPr id="306" name="Google Shape;306;p22"/>
          <p:cNvSpPr txBox="1"/>
          <p:nvPr/>
        </p:nvSpPr>
        <p:spPr>
          <a:xfrm>
            <a:off x="0" y="717431"/>
            <a:ext cx="9144000" cy="39651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Funcionalidad: Seguridad</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ya que previene el acceso no autorizado, ya sea accidental o a propósito, a programas y datos. </a:t>
            </a:r>
            <a:endParaRPr/>
          </a:p>
          <a:p>
            <a:pPr indent="0" lvl="0" marL="0" marR="0" rtl="0" algn="l">
              <a:lnSpc>
                <a:spcPct val="100000"/>
              </a:lnSpc>
              <a:spcBef>
                <a:spcPts val="100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Fiabilidad: Tolerancia a fallos</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porque se puede mantener un nivel especificado de desempeño en casos de fallas de software.</a:t>
            </a:r>
            <a:endParaRPr/>
          </a:p>
          <a:p>
            <a:pPr indent="0" lvl="0" marL="0" marR="0" rtl="0" algn="l">
              <a:lnSpc>
                <a:spcPct val="100000"/>
              </a:lnSpc>
              <a:spcBef>
                <a:spcPts val="100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Usabilidad: Aprendizaje</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porque sirve para reconocer el esfuerzo de los usuarios al momento de entender la lógica del sistema.</a:t>
            </a:r>
            <a:endParaRPr/>
          </a:p>
          <a:p>
            <a:pPr indent="0" lvl="0" marL="0" marR="0" rtl="0" algn="l">
              <a:lnSpc>
                <a:spcPct val="100000"/>
              </a:lnSpc>
              <a:spcBef>
                <a:spcPts val="100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Eficiencia: Comportamiento en el tiempo</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porque a través de ella, se consigue medir el tiempo de inicio, de carga, en que tiempo se realizan los procesos, si están dentro del tiempo específico, etc. Técnicamente entre más rápido, mejor.</a:t>
            </a:r>
            <a:endParaRPr/>
          </a:p>
          <a:p>
            <a:pPr indent="0" lvl="0" marL="0" marR="0" rtl="0" algn="l">
              <a:lnSpc>
                <a:spcPct val="100000"/>
              </a:lnSpc>
              <a:spcBef>
                <a:spcPts val="100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Mantenibilidad: Estabilidad</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ya que sirve para controlar los riesgos inesperados por modificaciones (extensión, modificación, corrección).</a:t>
            </a:r>
            <a:endParaRPr/>
          </a:p>
          <a:p>
            <a:pPr indent="0" lvl="0" marL="0" marR="0" rtl="0" algn="l">
              <a:lnSpc>
                <a:spcPct val="100000"/>
              </a:lnSpc>
              <a:spcBef>
                <a:spcPts val="1000"/>
              </a:spcBef>
              <a:spcAft>
                <a:spcPts val="0"/>
              </a:spcAft>
              <a:buNone/>
            </a:pPr>
            <a:r>
              <a:rPr b="1" i="0" lang="es-AR" sz="1400" u="none" cap="none" strike="noStrike">
                <a:solidFill>
                  <a:schemeClr val="lt1"/>
                </a:solidFill>
                <a:latin typeface="Advent Pro SemiBold"/>
                <a:ea typeface="Advent Pro SemiBold"/>
                <a:cs typeface="Advent Pro SemiBold"/>
                <a:sym typeface="Advent Pro SemiBold"/>
              </a:rPr>
              <a:t>Calidad de uso: Productividad</a:t>
            </a:r>
            <a:endParaRPr b="1" i="0" sz="14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0000"/>
              </a:lnSpc>
              <a:spcBef>
                <a:spcPts val="0"/>
              </a:spcBef>
              <a:spcAft>
                <a:spcPts val="0"/>
              </a:spcAft>
              <a:buNone/>
            </a:pPr>
            <a:r>
              <a:rPr b="0" i="0" lang="es-AR" sz="1400" u="none" cap="none" strike="noStrike">
                <a:solidFill>
                  <a:schemeClr val="lt1"/>
                </a:solidFill>
                <a:latin typeface="Advent Pro SemiBold"/>
                <a:ea typeface="Advent Pro SemiBold"/>
                <a:cs typeface="Advent Pro SemiBold"/>
                <a:sym typeface="Advent Pro SemiBold"/>
              </a:rPr>
              <a:t>Consideramos esta métrica ya que podemos medir el rendimiento de las tareas cotidianas del usuario final.</a:t>
            </a:r>
            <a:endParaRPr/>
          </a:p>
        </p:txBody>
      </p:sp>
      <p:sp>
        <p:nvSpPr>
          <p:cNvPr id="307" name="Google Shape;307;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23"/>
          <p:cNvSpPr txBox="1"/>
          <p:nvPr>
            <p:ph type="ctrTitle"/>
          </p:nvPr>
        </p:nvSpPr>
        <p:spPr>
          <a:xfrm>
            <a:off x="136225" y="123808"/>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Diagramas de comunicación</a:t>
            </a:r>
            <a:endParaRPr/>
          </a:p>
        </p:txBody>
      </p:sp>
      <p:pic>
        <p:nvPicPr>
          <p:cNvPr id="313" name="Google Shape;313;p23"/>
          <p:cNvPicPr preferRelativeResize="0"/>
          <p:nvPr/>
        </p:nvPicPr>
        <p:blipFill rotWithShape="1">
          <a:blip r:embed="rId3">
            <a:alphaModFix/>
          </a:blip>
          <a:srcRect b="0" l="0" r="0" t="0"/>
          <a:stretch/>
        </p:blipFill>
        <p:spPr>
          <a:xfrm>
            <a:off x="743055" y="837075"/>
            <a:ext cx="7657890" cy="1734675"/>
          </a:xfrm>
          <a:prstGeom prst="rect">
            <a:avLst/>
          </a:prstGeom>
          <a:noFill/>
          <a:ln cap="sq" cmpd="thickThin" w="57150">
            <a:solidFill>
              <a:srgbClr val="000000"/>
            </a:solidFill>
            <a:prstDash val="solid"/>
            <a:miter lim="800000"/>
            <a:headEnd len="sm" w="sm" type="none"/>
            <a:tailEnd len="sm" w="sm" type="none"/>
          </a:ln>
        </p:spPr>
      </p:pic>
      <p:pic>
        <p:nvPicPr>
          <p:cNvPr id="314" name="Google Shape;314;p23"/>
          <p:cNvPicPr preferRelativeResize="0"/>
          <p:nvPr/>
        </p:nvPicPr>
        <p:blipFill rotWithShape="1">
          <a:blip r:embed="rId4">
            <a:alphaModFix/>
          </a:blip>
          <a:srcRect b="0" l="0" r="0" t="0"/>
          <a:stretch/>
        </p:blipFill>
        <p:spPr>
          <a:xfrm>
            <a:off x="743054" y="2889964"/>
            <a:ext cx="7657891" cy="1575568"/>
          </a:xfrm>
          <a:prstGeom prst="rect">
            <a:avLst/>
          </a:prstGeom>
          <a:noFill/>
          <a:ln cap="sq" cmpd="thickThin" w="57150">
            <a:solidFill>
              <a:srgbClr val="000000"/>
            </a:solidFill>
            <a:prstDash val="solid"/>
            <a:miter lim="800000"/>
            <a:headEnd len="sm" w="sm" type="none"/>
            <a:tailEnd len="sm" w="sm" type="none"/>
          </a:ln>
        </p:spPr>
      </p:pic>
      <p:sp>
        <p:nvSpPr>
          <p:cNvPr id="315" name="Google Shape;31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4"/>
          <p:cNvSpPr txBox="1"/>
          <p:nvPr>
            <p:ph type="ctrTitle"/>
          </p:nvPr>
        </p:nvSpPr>
        <p:spPr>
          <a:xfrm>
            <a:off x="280159" y="166141"/>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None/>
            </a:pPr>
            <a:r>
              <a:rPr lang="es-AR"/>
              <a:t>Diagrama de clases</a:t>
            </a:r>
            <a:endParaRPr/>
          </a:p>
        </p:txBody>
      </p:sp>
      <p:pic>
        <p:nvPicPr>
          <p:cNvPr id="321" name="Google Shape;321;p24"/>
          <p:cNvPicPr preferRelativeResize="0"/>
          <p:nvPr/>
        </p:nvPicPr>
        <p:blipFill rotWithShape="1">
          <a:blip r:embed="rId3">
            <a:alphaModFix/>
          </a:blip>
          <a:srcRect b="0" l="0" r="0" t="0"/>
          <a:stretch/>
        </p:blipFill>
        <p:spPr>
          <a:xfrm>
            <a:off x="1176867" y="659376"/>
            <a:ext cx="6790266" cy="4317983"/>
          </a:xfrm>
          <a:prstGeom prst="rect">
            <a:avLst/>
          </a:prstGeom>
          <a:noFill/>
          <a:ln cap="sq" cmpd="thickThin" w="57150">
            <a:solidFill>
              <a:srgbClr val="000000"/>
            </a:solidFill>
            <a:prstDash val="solid"/>
            <a:miter lim="800000"/>
            <a:headEnd len="sm" w="sm" type="none"/>
            <a:tailEnd len="sm" w="sm" type="none"/>
          </a:ln>
        </p:spPr>
      </p:pic>
      <p:sp>
        <p:nvSpPr>
          <p:cNvPr id="322" name="Google Shape;32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5"/>
          <p:cNvSpPr txBox="1"/>
          <p:nvPr>
            <p:ph type="ctrTitle"/>
          </p:nvPr>
        </p:nvSpPr>
        <p:spPr>
          <a:xfrm>
            <a:off x="237825" y="166142"/>
            <a:ext cx="1438575"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Riesgos</a:t>
            </a:r>
            <a:endParaRPr/>
          </a:p>
        </p:txBody>
      </p:sp>
      <p:sp>
        <p:nvSpPr>
          <p:cNvPr id="328" name="Google Shape;328;p25"/>
          <p:cNvSpPr txBox="1"/>
          <p:nvPr/>
        </p:nvSpPr>
        <p:spPr>
          <a:xfrm>
            <a:off x="394758" y="743942"/>
            <a:ext cx="8354484" cy="3908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s-AR" sz="1800" u="none" cap="none" strike="noStrike">
                <a:solidFill>
                  <a:schemeClr val="lt1"/>
                </a:solidFill>
                <a:latin typeface="Advent Pro SemiBold"/>
                <a:ea typeface="Advent Pro SemiBold"/>
                <a:cs typeface="Advent Pro SemiBold"/>
                <a:sym typeface="Advent Pro SemiBold"/>
              </a:rPr>
              <a:t>Presupuesto</a:t>
            </a:r>
            <a:endParaRPr/>
          </a:p>
          <a:p>
            <a:pPr indent="0" lvl="0" marL="0" marR="0" rtl="0" algn="l">
              <a:lnSpc>
                <a:spcPct val="100000"/>
              </a:lnSpc>
              <a:spcBef>
                <a:spcPts val="0"/>
              </a:spcBef>
              <a:spcAft>
                <a:spcPts val="0"/>
              </a:spcAft>
              <a:buNone/>
            </a:pPr>
            <a:r>
              <a:rPr b="0" i="0" lang="es-AR" sz="1600" u="none" cap="none" strike="noStrike">
                <a:solidFill>
                  <a:schemeClr val="lt1"/>
                </a:solidFill>
                <a:latin typeface="Advent Pro SemiBold"/>
                <a:ea typeface="Advent Pro SemiBold"/>
                <a:cs typeface="Advent Pro SemiBold"/>
                <a:sym typeface="Advent Pro SemiBold"/>
              </a:rPr>
              <a:t>Este es un problema habitual que se puede dar por varias razones, internas o externas, entre ellas el mal cálculo de los posibles gastos a la hora de plantear el proyecto o el incremento excesivo de los precios dada la situación económica del país en el que se desarrolla.</a:t>
            </a:r>
            <a:endParaRPr b="0" i="0" sz="16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None/>
            </a:pPr>
            <a:r>
              <a:rPr b="1" i="0" lang="es-AR" sz="1800" u="none" cap="none" strike="noStrike">
                <a:solidFill>
                  <a:schemeClr val="lt1"/>
                </a:solidFill>
                <a:latin typeface="Advent Pro SemiBold"/>
                <a:ea typeface="Advent Pro SemiBold"/>
                <a:cs typeface="Advent Pro SemiBold"/>
                <a:sym typeface="Advent Pro SemiBold"/>
              </a:rPr>
              <a:t>Posible solución </a:t>
            </a:r>
            <a:r>
              <a:rPr b="0" i="0" lang="es-AR" sz="1600" u="none" cap="none" strike="noStrike">
                <a:solidFill>
                  <a:schemeClr val="lt1"/>
                </a:solidFill>
                <a:latin typeface="Advent Pro SemiBold"/>
                <a:ea typeface="Advent Pro SemiBold"/>
                <a:cs typeface="Advent Pro SemiBold"/>
                <a:sym typeface="Advent Pro SemiBold"/>
              </a:rPr>
              <a:t>realizar un cálculo económico lo más exacto posible para llevar con mayor exactitud el futuro costo de desarrollo del proyecto. En el caso de que el país se encuentre en una mala situación económica, hay que intentar conseguir un préstamo para solventar los gastos innecesarios</a:t>
            </a:r>
            <a:endParaRPr/>
          </a:p>
          <a:p>
            <a:pPr indent="0" lvl="0" marL="0" marR="0" rtl="0" algn="l">
              <a:lnSpc>
                <a:spcPct val="100000"/>
              </a:lnSpc>
              <a:spcBef>
                <a:spcPts val="0"/>
              </a:spcBef>
              <a:spcAft>
                <a:spcPts val="0"/>
              </a:spcAft>
              <a:buNone/>
            </a:pPr>
            <a:r>
              <a:t/>
            </a:r>
            <a:endParaRPr b="0" i="0" sz="16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0000"/>
              </a:lnSpc>
              <a:spcBef>
                <a:spcPts val="0"/>
              </a:spcBef>
              <a:spcAft>
                <a:spcPts val="0"/>
              </a:spcAft>
              <a:buNone/>
            </a:pPr>
            <a:r>
              <a:rPr b="1" i="0" lang="es-AR" sz="1800" u="none" cap="none" strike="noStrike">
                <a:solidFill>
                  <a:schemeClr val="lt1"/>
                </a:solidFill>
                <a:latin typeface="Advent Pro SemiBold"/>
                <a:ea typeface="Advent Pro SemiBold"/>
                <a:cs typeface="Advent Pro SemiBold"/>
                <a:sym typeface="Advent Pro SemiBold"/>
              </a:rPr>
              <a:t>Fuga de Personal</a:t>
            </a:r>
            <a:endParaRPr/>
          </a:p>
          <a:p>
            <a:pPr indent="0" lvl="0" marL="0" marR="0" rtl="0" algn="l">
              <a:lnSpc>
                <a:spcPct val="100000"/>
              </a:lnSpc>
              <a:spcBef>
                <a:spcPts val="0"/>
              </a:spcBef>
              <a:spcAft>
                <a:spcPts val="0"/>
              </a:spcAft>
              <a:buNone/>
            </a:pPr>
            <a:r>
              <a:rPr b="0" i="0" lang="es-AR" sz="1600" u="none" cap="none" strike="noStrike">
                <a:solidFill>
                  <a:schemeClr val="lt1"/>
                </a:solidFill>
                <a:latin typeface="Advent Pro SemiBold"/>
                <a:ea typeface="Advent Pro SemiBold"/>
                <a:cs typeface="Advent Pro SemiBold"/>
                <a:sym typeface="Advent Pro SemiBold"/>
              </a:rPr>
              <a:t>El hecho de que miembros del equipo se retiren del proyecto es frecuente.</a:t>
            </a:r>
            <a:endParaRPr/>
          </a:p>
          <a:p>
            <a:pPr indent="0" lvl="0" marL="0" marR="0" rtl="0" algn="l">
              <a:lnSpc>
                <a:spcPct val="100000"/>
              </a:lnSpc>
              <a:spcBef>
                <a:spcPts val="0"/>
              </a:spcBef>
              <a:spcAft>
                <a:spcPts val="0"/>
              </a:spcAft>
              <a:buNone/>
            </a:pPr>
            <a:r>
              <a:rPr b="1" i="0" lang="es-AR" sz="1800" u="none" cap="none" strike="noStrike">
                <a:solidFill>
                  <a:schemeClr val="lt1"/>
                </a:solidFill>
                <a:latin typeface="Advent Pro SemiBold"/>
                <a:ea typeface="Advent Pro SemiBold"/>
                <a:cs typeface="Advent Pro SemiBold"/>
                <a:sym typeface="Advent Pro SemiBold"/>
              </a:rPr>
              <a:t>Posible solución</a:t>
            </a:r>
            <a:r>
              <a:rPr b="0" i="0" lang="es-AR" sz="1800" u="none" cap="none" strike="noStrike">
                <a:solidFill>
                  <a:schemeClr val="lt1"/>
                </a:solidFill>
                <a:latin typeface="Advent Pro SemiBold"/>
                <a:ea typeface="Advent Pro SemiBold"/>
                <a:cs typeface="Advent Pro SemiBold"/>
                <a:sym typeface="Advent Pro SemiBold"/>
              </a:rPr>
              <a:t> </a:t>
            </a:r>
            <a:r>
              <a:rPr b="0" i="0" lang="es-AR" sz="1600" u="none" cap="none" strike="noStrike">
                <a:solidFill>
                  <a:schemeClr val="lt1"/>
                </a:solidFill>
                <a:latin typeface="Advent Pro SemiBold"/>
                <a:ea typeface="Advent Pro SemiBold"/>
                <a:cs typeface="Advent Pro SemiBold"/>
                <a:sym typeface="Advent Pro SemiBold"/>
              </a:rPr>
              <a:t>Analizar el motivo de la deserción del empleado, si el mismo fue por cuestiones salariales, revisar el valor de mercado de dicho puesto. En cambio, si fue por condiciones laborales, ofrecer una solución.</a:t>
            </a:r>
            <a:endParaRPr/>
          </a:p>
          <a:p>
            <a:pPr indent="0" lvl="0" marL="0" marR="0" rtl="0" algn="l">
              <a:lnSpc>
                <a:spcPct val="100000"/>
              </a:lnSpc>
              <a:spcBef>
                <a:spcPts val="0"/>
              </a:spcBef>
              <a:spcAft>
                <a:spcPts val="0"/>
              </a:spcAft>
              <a:buNone/>
            </a:pPr>
            <a:r>
              <a:t/>
            </a:r>
            <a:endParaRPr b="0" i="0" sz="1600" u="none" cap="none" strike="noStrike">
              <a:solidFill>
                <a:schemeClr val="lt1"/>
              </a:solidFill>
              <a:latin typeface="Advent Pro SemiBold"/>
              <a:ea typeface="Advent Pro SemiBold"/>
              <a:cs typeface="Advent Pro SemiBold"/>
              <a:sym typeface="Advent Pro SemiBold"/>
            </a:endParaRPr>
          </a:p>
        </p:txBody>
      </p:sp>
      <p:sp>
        <p:nvSpPr>
          <p:cNvPr id="329" name="Google Shape;32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6"/>
          <p:cNvSpPr txBox="1"/>
          <p:nvPr>
            <p:ph type="ctrTitle"/>
          </p:nvPr>
        </p:nvSpPr>
        <p:spPr>
          <a:xfrm>
            <a:off x="0" y="22302"/>
            <a:ext cx="1870375"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Estimación</a:t>
            </a:r>
            <a:endParaRPr/>
          </a:p>
        </p:txBody>
      </p:sp>
      <p:sp>
        <p:nvSpPr>
          <p:cNvPr id="335" name="Google Shape;335;p26"/>
          <p:cNvSpPr txBox="1"/>
          <p:nvPr/>
        </p:nvSpPr>
        <p:spPr>
          <a:xfrm>
            <a:off x="128059" y="537737"/>
            <a:ext cx="2808815" cy="41101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Caso de Uso: Gestión de Instituciones</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Transacciones: 5 </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Medio (10)</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de actor: Complejo (3)</a:t>
            </a:r>
            <a:endParaRPr b="0" i="0" sz="1200" u="none" cap="none" strike="noStrike">
              <a:solidFill>
                <a:schemeClr val="lt1"/>
              </a:solidFill>
              <a:latin typeface="Advent Pro SemiBold"/>
              <a:ea typeface="Advent Pro SemiBold"/>
              <a:cs typeface="Advent Pro SemiBold"/>
              <a:sym typeface="Advent Pro SemiBold"/>
            </a:endParaRPr>
          </a:p>
          <a:p>
            <a:pPr indent="0" lvl="0" marL="914400" marR="0" rtl="0" algn="just">
              <a:lnSpc>
                <a:spcPct val="115000"/>
              </a:lnSpc>
              <a:spcBef>
                <a:spcPts val="0"/>
              </a:spcBef>
              <a:spcAft>
                <a:spcPts val="0"/>
              </a:spcAft>
              <a:buNone/>
            </a:pPr>
            <a:r>
              <a:rPr b="0" i="0" lang="es-AR" sz="1200" u="none" cap="none" strike="noStrike">
                <a:solidFill>
                  <a:schemeClr val="lt1"/>
                </a:solidFill>
                <a:latin typeface="Advent Pro SemiBold"/>
                <a:ea typeface="Advent Pro SemiBold"/>
                <a:cs typeface="Advent Pro SemiBold"/>
                <a:sym typeface="Advent Pro SemiBold"/>
              </a:rPr>
              <a:t> </a:t>
            </a:r>
            <a:endParaRPr b="0" i="0" sz="1200" u="none" cap="none" strike="noStrike">
              <a:solidFill>
                <a:schemeClr val="lt1"/>
              </a:solidFill>
              <a:latin typeface="Advent Pro SemiBold"/>
              <a:ea typeface="Advent Pro SemiBold"/>
              <a:cs typeface="Advent Pro SemiBold"/>
              <a:sym typeface="Advent Pro SemiBold"/>
            </a:endParaRPr>
          </a:p>
          <a:p>
            <a:pPr indent="-342900" lvl="0" marL="34290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Caso de Uso: Gestión de Proyectos</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Transacciones: 5</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Medio (10)</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de actor: Complejo (3)</a:t>
            </a:r>
            <a:endParaRPr b="0" i="0" sz="1200" u="none" cap="none" strike="noStrike">
              <a:solidFill>
                <a:schemeClr val="lt1"/>
              </a:solidFill>
              <a:latin typeface="Advent Pro SemiBold"/>
              <a:ea typeface="Advent Pro SemiBold"/>
              <a:cs typeface="Advent Pro SemiBold"/>
              <a:sym typeface="Advent Pro SemiBold"/>
            </a:endParaRPr>
          </a:p>
          <a:p>
            <a:pPr indent="0" lvl="0" marL="914400" marR="0" rtl="0" algn="just">
              <a:lnSpc>
                <a:spcPct val="115000"/>
              </a:lnSpc>
              <a:spcBef>
                <a:spcPts val="0"/>
              </a:spcBef>
              <a:spcAft>
                <a:spcPts val="0"/>
              </a:spcAft>
              <a:buNone/>
            </a:pPr>
            <a:r>
              <a:rPr b="0" i="0" lang="es-AR" sz="1200" u="none" cap="none" strike="noStrike">
                <a:solidFill>
                  <a:schemeClr val="lt1"/>
                </a:solidFill>
                <a:latin typeface="Advent Pro SemiBold"/>
                <a:ea typeface="Advent Pro SemiBold"/>
                <a:cs typeface="Advent Pro SemiBold"/>
                <a:sym typeface="Advent Pro SemiBold"/>
              </a:rPr>
              <a:t> </a:t>
            </a:r>
            <a:endParaRPr b="0" i="0" sz="1200" u="none" cap="none" strike="noStrike">
              <a:solidFill>
                <a:schemeClr val="lt1"/>
              </a:solidFill>
              <a:latin typeface="Advent Pro SemiBold"/>
              <a:ea typeface="Advent Pro SemiBold"/>
              <a:cs typeface="Advent Pro SemiBold"/>
              <a:sym typeface="Advent Pro SemiBold"/>
            </a:endParaRPr>
          </a:p>
          <a:p>
            <a:pPr indent="-342900" lvl="0" marL="34290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Caso de Uso: Generación de Informes</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Transacciones: 2</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Simple (5)</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de actor: Complejo (3)</a:t>
            </a:r>
            <a:endParaRPr b="0" i="0" sz="1200" u="none" cap="none" strike="noStrike">
              <a:solidFill>
                <a:schemeClr val="lt1"/>
              </a:solidFill>
              <a:latin typeface="Advent Pro SemiBold"/>
              <a:ea typeface="Advent Pro SemiBold"/>
              <a:cs typeface="Advent Pro SemiBold"/>
              <a:sym typeface="Advent Pro SemiBold"/>
            </a:endParaRPr>
          </a:p>
          <a:p>
            <a:pPr indent="0" lvl="0" marL="914400" marR="0" rtl="0" algn="just">
              <a:lnSpc>
                <a:spcPct val="115000"/>
              </a:lnSpc>
              <a:spcBef>
                <a:spcPts val="0"/>
              </a:spcBef>
              <a:spcAft>
                <a:spcPts val="0"/>
              </a:spcAft>
              <a:buNone/>
            </a:pPr>
            <a:r>
              <a:rPr b="0" i="0" lang="es-AR" sz="1200" u="none" cap="none" strike="noStrike">
                <a:solidFill>
                  <a:schemeClr val="lt1"/>
                </a:solidFill>
                <a:latin typeface="Advent Pro SemiBold"/>
                <a:ea typeface="Advent Pro SemiBold"/>
                <a:cs typeface="Advent Pro SemiBold"/>
                <a:sym typeface="Advent Pro SemiBold"/>
              </a:rPr>
              <a:t> </a:t>
            </a:r>
            <a:endParaRPr b="0" i="0" sz="1200" u="none" cap="none" strike="noStrike">
              <a:solidFill>
                <a:schemeClr val="lt1"/>
              </a:solidFill>
              <a:latin typeface="Advent Pro SemiBold"/>
              <a:ea typeface="Advent Pro SemiBold"/>
              <a:cs typeface="Advent Pro SemiBold"/>
              <a:sym typeface="Advent Pro SemiBold"/>
            </a:endParaRPr>
          </a:p>
          <a:p>
            <a:pPr indent="-342900" lvl="0" marL="34290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Caso de Uso: Derivación de informe</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Transacciones: 3</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Simple (5)</a:t>
            </a:r>
            <a:endParaRPr b="0" i="0" sz="1200" u="none" cap="none" strike="noStrike">
              <a:solidFill>
                <a:schemeClr val="lt1"/>
              </a:solidFill>
              <a:latin typeface="Advent Pro SemiBold"/>
              <a:ea typeface="Advent Pro SemiBold"/>
              <a:cs typeface="Advent Pro SemiBold"/>
              <a:sym typeface="Advent Pro SemiBold"/>
            </a:endParaRPr>
          </a:p>
          <a:p>
            <a:pPr indent="-285750" lvl="1" marL="742950" marR="0" rtl="0" algn="just">
              <a:lnSpc>
                <a:spcPct val="115000"/>
              </a:lnSpc>
              <a:spcBef>
                <a:spcPts val="0"/>
              </a:spcBef>
              <a:spcAft>
                <a:spcPts val="0"/>
              </a:spcAft>
              <a:buClr>
                <a:srgbClr val="000000"/>
              </a:buClr>
              <a:buSzPts val="1200"/>
              <a:buFont typeface="Noto Sans Symbols"/>
              <a:buChar char="▪"/>
            </a:pPr>
            <a:r>
              <a:rPr b="0" i="0" lang="es-AR" sz="1200" u="none" cap="none" strike="noStrike">
                <a:solidFill>
                  <a:schemeClr val="lt1"/>
                </a:solidFill>
                <a:latin typeface="Advent Pro SemiBold"/>
                <a:ea typeface="Advent Pro SemiBold"/>
                <a:cs typeface="Advent Pro SemiBold"/>
                <a:sym typeface="Advent Pro SemiBold"/>
              </a:rPr>
              <a:t>Tipo de actor: Complejo (3)</a:t>
            </a:r>
            <a:endParaRPr b="0" i="0" sz="1200" u="none" cap="none" strike="noStrike">
              <a:solidFill>
                <a:schemeClr val="lt1"/>
              </a:solidFill>
              <a:latin typeface="Advent Pro SemiBold"/>
              <a:ea typeface="Advent Pro SemiBold"/>
              <a:cs typeface="Advent Pro SemiBold"/>
              <a:sym typeface="Advent Pro SemiBold"/>
            </a:endParaRPr>
          </a:p>
        </p:txBody>
      </p:sp>
      <p:sp>
        <p:nvSpPr>
          <p:cNvPr id="336" name="Google Shape;336;p26"/>
          <p:cNvSpPr txBox="1"/>
          <p:nvPr/>
        </p:nvSpPr>
        <p:spPr>
          <a:xfrm>
            <a:off x="3509433" y="530302"/>
            <a:ext cx="5719233" cy="5507085"/>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1" i="0" lang="es-AR" sz="1300" u="none" cap="none" strike="noStrike">
                <a:solidFill>
                  <a:schemeClr val="lt1"/>
                </a:solidFill>
                <a:latin typeface="Advent Pro SemiBold"/>
                <a:ea typeface="Advent Pro SemiBold"/>
                <a:cs typeface="Advent Pro SemiBold"/>
                <a:sym typeface="Advent Pro SemiBold"/>
              </a:rPr>
              <a:t>Peso total de los casos de uso sin ajustar:</a:t>
            </a:r>
            <a:r>
              <a:rPr b="0" i="0" lang="es-AR" sz="1300" u="none" cap="none" strike="noStrike">
                <a:solidFill>
                  <a:schemeClr val="lt1"/>
                </a:solidFill>
                <a:latin typeface="Advent Pro SemiBold"/>
                <a:ea typeface="Advent Pro SemiBold"/>
                <a:cs typeface="Advent Pro SemiBold"/>
                <a:sym typeface="Advent Pro SemiBold"/>
              </a:rPr>
              <a:t>	</a:t>
            </a:r>
            <a:r>
              <a:rPr b="1" i="0" lang="es-AR" sz="1300" u="none" cap="none" strike="noStrike">
                <a:solidFill>
                  <a:schemeClr val="lt1"/>
                </a:solidFill>
                <a:latin typeface="Advent Pro SemiBold"/>
                <a:ea typeface="Advent Pro SemiBold"/>
                <a:cs typeface="Advent Pro SemiBold"/>
                <a:sym typeface="Advent Pro SemiBold"/>
              </a:rPr>
              <a:t>Peso total de los actores:</a:t>
            </a:r>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UUCW = 5 * 2 + 10 * 2 + 15 * 0 = </a:t>
            </a:r>
            <a:r>
              <a:rPr b="1" i="0" lang="es-AR" sz="1300" u="none" cap="none" strike="noStrike">
                <a:solidFill>
                  <a:schemeClr val="lt1"/>
                </a:solidFill>
                <a:latin typeface="Advent Pro SemiBold"/>
                <a:ea typeface="Advent Pro SemiBold"/>
                <a:cs typeface="Advent Pro SemiBold"/>
                <a:sym typeface="Advent Pro SemiBold"/>
              </a:rPr>
              <a:t>30	</a:t>
            </a:r>
            <a:r>
              <a:rPr b="0" i="0" lang="es-AR" sz="1300" u="none" cap="none" strike="noStrike">
                <a:solidFill>
                  <a:schemeClr val="lt1"/>
                </a:solidFill>
                <a:latin typeface="Advent Pro SemiBold"/>
                <a:ea typeface="Advent Pro SemiBold"/>
                <a:cs typeface="Advent Pro SemiBold"/>
                <a:sym typeface="Advent Pro SemiBold"/>
              </a:rPr>
              <a:t>UAW = 3 * 4 = </a:t>
            </a:r>
            <a:r>
              <a:rPr b="1" i="0" lang="es-AR" sz="1300" u="none" cap="none" strike="noStrike">
                <a:solidFill>
                  <a:schemeClr val="lt1"/>
                </a:solidFill>
                <a:latin typeface="Advent Pro SemiBold"/>
                <a:ea typeface="Advent Pro SemiBold"/>
                <a:cs typeface="Advent Pro SemiBold"/>
                <a:sym typeface="Advent Pro SemiBold"/>
              </a:rPr>
              <a:t>12</a:t>
            </a:r>
            <a:endParaRPr b="0"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 </a:t>
            </a:r>
            <a:endParaRPr/>
          </a:p>
          <a:p>
            <a:pPr indent="0" lvl="0" marL="0" marR="0" rtl="0" algn="just">
              <a:lnSpc>
                <a:spcPct val="107000"/>
              </a:lnSpc>
              <a:spcBef>
                <a:spcPts val="800"/>
              </a:spcBef>
              <a:spcAft>
                <a:spcPts val="0"/>
              </a:spcAft>
              <a:buNone/>
            </a:pPr>
            <a:r>
              <a:rPr b="1" i="0" lang="es-AR" sz="1300" u="none" cap="none" strike="noStrike">
                <a:solidFill>
                  <a:schemeClr val="lt1"/>
                </a:solidFill>
                <a:latin typeface="Advent Pro SemiBold"/>
                <a:ea typeface="Advent Pro SemiBold"/>
                <a:cs typeface="Advent Pro SemiBold"/>
                <a:sym typeface="Advent Pro SemiBold"/>
              </a:rPr>
              <a:t>Puntos de casos de uso sin ajustar:	Factor de complejidad técnica:</a:t>
            </a:r>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UUCP = UUCW + UAW		TF = 0.6 + (0.01 * 39.5) = 0.6 + 0.395 = </a:t>
            </a:r>
            <a:r>
              <a:rPr b="1" i="0" lang="es-AR" sz="1300" u="none" cap="none" strike="noStrike">
                <a:solidFill>
                  <a:schemeClr val="lt1"/>
                </a:solidFill>
                <a:latin typeface="Advent Pro SemiBold"/>
                <a:ea typeface="Advent Pro SemiBold"/>
                <a:cs typeface="Advent Pro SemiBold"/>
                <a:sym typeface="Advent Pro SemiBold"/>
              </a:rPr>
              <a:t>0.995</a:t>
            </a:r>
            <a:endParaRPr b="0"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UUCP = 30 + 12 = </a:t>
            </a:r>
            <a:r>
              <a:rPr b="1" i="0" lang="es-AR" sz="1300" u="none" cap="none" strike="noStrike">
                <a:solidFill>
                  <a:schemeClr val="lt1"/>
                </a:solidFill>
                <a:latin typeface="Advent Pro SemiBold"/>
                <a:ea typeface="Advent Pro SemiBold"/>
                <a:cs typeface="Advent Pro SemiBold"/>
                <a:sym typeface="Advent Pro SemiBold"/>
              </a:rPr>
              <a:t>42</a:t>
            </a:r>
            <a:endParaRPr b="1"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 </a:t>
            </a:r>
            <a:endParaRPr/>
          </a:p>
          <a:p>
            <a:pPr indent="0" lvl="0" marL="0" marR="0" rtl="0" algn="just">
              <a:lnSpc>
                <a:spcPct val="107000"/>
              </a:lnSpc>
              <a:spcBef>
                <a:spcPts val="800"/>
              </a:spcBef>
              <a:spcAft>
                <a:spcPts val="0"/>
              </a:spcAft>
              <a:buNone/>
            </a:pPr>
            <a:r>
              <a:rPr b="1" i="0" lang="es-AR" sz="1300" u="none" cap="none" strike="noStrike">
                <a:solidFill>
                  <a:schemeClr val="lt1"/>
                </a:solidFill>
                <a:latin typeface="Advent Pro SemiBold"/>
                <a:ea typeface="Advent Pro SemiBold"/>
                <a:cs typeface="Advent Pro SemiBold"/>
                <a:sym typeface="Advent Pro SemiBold"/>
              </a:rPr>
              <a:t>Factor del entorno:</a:t>
            </a:r>
            <a:r>
              <a:rPr b="0" i="0" lang="es-AR" sz="1300" u="none" cap="none" strike="noStrike">
                <a:solidFill>
                  <a:schemeClr val="lt1"/>
                </a:solidFill>
                <a:latin typeface="Advent Pro SemiBold"/>
                <a:ea typeface="Advent Pro SemiBold"/>
                <a:cs typeface="Advent Pro SemiBold"/>
                <a:sym typeface="Advent Pro SemiBold"/>
              </a:rPr>
              <a:t>		</a:t>
            </a:r>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EF = 1.4 + (-0.03 * 21.25) = 1.4 – 0.6375 = </a:t>
            </a:r>
            <a:r>
              <a:rPr b="1" i="0" lang="es-AR" sz="1300" u="none" cap="none" strike="noStrike">
                <a:solidFill>
                  <a:schemeClr val="lt1"/>
                </a:solidFill>
                <a:latin typeface="Advent Pro SemiBold"/>
                <a:ea typeface="Advent Pro SemiBold"/>
                <a:cs typeface="Advent Pro SemiBold"/>
                <a:sym typeface="Advent Pro SemiBold"/>
              </a:rPr>
              <a:t>0.7625</a:t>
            </a:r>
            <a:endParaRPr/>
          </a:p>
          <a:p>
            <a:pPr indent="0" lvl="0" marL="0" marR="0" rtl="0" algn="l">
              <a:lnSpc>
                <a:spcPct val="107000"/>
              </a:lnSpc>
              <a:spcBef>
                <a:spcPts val="800"/>
              </a:spcBef>
              <a:spcAft>
                <a:spcPts val="0"/>
              </a:spcAft>
              <a:buNone/>
            </a:pPr>
            <a:r>
              <a:t/>
            </a:r>
            <a:endParaRPr b="1" i="0" sz="13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7000"/>
              </a:lnSpc>
              <a:spcBef>
                <a:spcPts val="800"/>
              </a:spcBef>
              <a:spcAft>
                <a:spcPts val="0"/>
              </a:spcAft>
              <a:buNone/>
            </a:pPr>
            <a:r>
              <a:rPr b="1" i="0" lang="es-AR" sz="1300" u="none" cap="none" strike="noStrike">
                <a:solidFill>
                  <a:schemeClr val="lt1"/>
                </a:solidFill>
                <a:latin typeface="Advent Pro SemiBold"/>
                <a:ea typeface="Advent Pro SemiBold"/>
                <a:cs typeface="Advent Pro SemiBold"/>
                <a:sym typeface="Advent Pro SemiBold"/>
              </a:rPr>
              <a:t>Esfuerzo del proceso de desarrollo:	Puntos de casos de uso ajustados</a:t>
            </a:r>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E = AUCP * CF			AUCP = UUCP * TF * EF</a:t>
            </a:r>
            <a:endParaRPr b="0"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0" i="0" lang="es-AR" sz="1300" u="none" cap="none" strike="noStrike">
                <a:solidFill>
                  <a:schemeClr val="lt1"/>
                </a:solidFill>
                <a:latin typeface="Advent Pro SemiBold"/>
                <a:ea typeface="Advent Pro SemiBold"/>
                <a:cs typeface="Advent Pro SemiBold"/>
                <a:sym typeface="Advent Pro SemiBold"/>
              </a:rPr>
              <a:t>E = 31.86 * 20			AUCP = 42 * 0.995 * 0.7625 = </a:t>
            </a:r>
            <a:r>
              <a:rPr b="1" i="0" lang="es-AR" sz="1300" u="none" cap="none" strike="noStrike">
                <a:solidFill>
                  <a:schemeClr val="lt1"/>
                </a:solidFill>
                <a:latin typeface="Advent Pro SemiBold"/>
                <a:ea typeface="Advent Pro SemiBold"/>
                <a:cs typeface="Advent Pro SemiBold"/>
                <a:sym typeface="Advent Pro SemiBold"/>
              </a:rPr>
              <a:t>31.86</a:t>
            </a:r>
            <a:endParaRPr b="0"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1" i="0" lang="es-AR" sz="1300" u="none" cap="none" strike="noStrike">
                <a:solidFill>
                  <a:schemeClr val="lt1"/>
                </a:solidFill>
                <a:latin typeface="Advent Pro SemiBold"/>
                <a:ea typeface="Advent Pro SemiBold"/>
                <a:cs typeface="Advent Pro SemiBold"/>
                <a:sym typeface="Advent Pro SemiBold"/>
              </a:rPr>
              <a:t>E = 637.2 HH</a:t>
            </a:r>
            <a:endParaRPr b="0" i="0" sz="13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1" i="0" lang="es-AR" sz="1200" u="none" cap="none" strike="noStrike">
                <a:solidFill>
                  <a:schemeClr val="lt1"/>
                </a:solidFill>
                <a:latin typeface="Advent Pro SemiBold"/>
                <a:ea typeface="Advent Pro SemiBold"/>
                <a:cs typeface="Advent Pro SemiBold"/>
                <a:sym typeface="Advent Pro SemiBold"/>
              </a:rPr>
              <a:t>			</a:t>
            </a:r>
            <a:r>
              <a:rPr b="0" i="0" lang="es-AR" sz="1200" u="none" cap="none" strike="noStrike">
                <a:solidFill>
                  <a:schemeClr val="lt1"/>
                </a:solidFill>
                <a:latin typeface="Advent Pro SemiBold"/>
                <a:ea typeface="Advent Pro SemiBold"/>
                <a:cs typeface="Advent Pro SemiBold"/>
                <a:sym typeface="Advent Pro SemiBold"/>
              </a:rPr>
              <a:t> 						</a:t>
            </a:r>
            <a:endParaRPr b="0" i="0" sz="1200" u="none" cap="none" strike="noStrike">
              <a:solidFill>
                <a:schemeClr val="lt1"/>
              </a:solidFill>
              <a:latin typeface="Advent Pro SemiBold"/>
              <a:ea typeface="Advent Pro SemiBold"/>
              <a:cs typeface="Advent Pro SemiBold"/>
              <a:sym typeface="Advent Pro SemiBold"/>
            </a:endParaRPr>
          </a:p>
          <a:p>
            <a:pPr indent="0" lvl="0" marL="0" marR="0" rtl="0" algn="just">
              <a:lnSpc>
                <a:spcPct val="107000"/>
              </a:lnSpc>
              <a:spcBef>
                <a:spcPts val="800"/>
              </a:spcBef>
              <a:spcAft>
                <a:spcPts val="0"/>
              </a:spcAft>
              <a:buNone/>
            </a:pPr>
            <a:r>
              <a:t/>
            </a:r>
            <a:endParaRPr b="0" i="0" sz="1200" u="none" cap="none" strike="noStrike">
              <a:solidFill>
                <a:schemeClr val="lt1"/>
              </a:solidFill>
              <a:latin typeface="Advent Pro SemiBold"/>
              <a:ea typeface="Advent Pro SemiBold"/>
              <a:cs typeface="Advent Pro SemiBold"/>
              <a:sym typeface="Advent Pro SemiBold"/>
            </a:endParaRPr>
          </a:p>
          <a:p>
            <a:pPr indent="0" lvl="0" marL="0" marR="0" rtl="0" algn="l">
              <a:lnSpc>
                <a:spcPct val="107000"/>
              </a:lnSpc>
              <a:spcBef>
                <a:spcPts val="800"/>
              </a:spcBef>
              <a:spcAft>
                <a:spcPts val="0"/>
              </a:spcAft>
              <a:buNone/>
            </a:pPr>
            <a:r>
              <a:rPr b="1" i="0" lang="es-AR" sz="1200" u="none" cap="none" strike="noStrike">
                <a:solidFill>
                  <a:schemeClr val="lt1"/>
                </a:solidFill>
                <a:latin typeface="Advent Pro SemiBold"/>
                <a:ea typeface="Advent Pro SemiBold"/>
                <a:cs typeface="Advent Pro SemiBold"/>
                <a:sym typeface="Advent Pro SemiBold"/>
              </a:rPr>
              <a:t> </a:t>
            </a:r>
            <a:r>
              <a:rPr b="0" i="0" lang="es-AR" sz="1200" u="none" cap="none" strike="noStrike">
                <a:solidFill>
                  <a:schemeClr val="lt1"/>
                </a:solidFill>
                <a:latin typeface="Advent Pro SemiBold"/>
                <a:ea typeface="Advent Pro SemiBold"/>
                <a:cs typeface="Advent Pro SemiBold"/>
                <a:sym typeface="Advent Pro SemiBold"/>
              </a:rPr>
              <a:t> </a:t>
            </a:r>
            <a:endParaRPr/>
          </a:p>
        </p:txBody>
      </p:sp>
      <p:sp>
        <p:nvSpPr>
          <p:cNvPr id="337" name="Google Shape;33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4"/>
          <p:cNvSpPr txBox="1"/>
          <p:nvPr>
            <p:ph type="ctrTitle"/>
          </p:nvPr>
        </p:nvSpPr>
        <p:spPr>
          <a:xfrm>
            <a:off x="1463925" y="275878"/>
            <a:ext cx="6709358" cy="2195615"/>
          </a:xfrm>
          <a:prstGeom prst="rect">
            <a:avLst/>
          </a:prstGeom>
          <a:noFill/>
          <a:ln>
            <a:noFill/>
          </a:ln>
        </p:spPr>
        <p:txBody>
          <a:bodyPr anchorCtr="1" anchor="ctr" bIns="91425" lIns="91425" spcFirstLastPara="1" rIns="91425" wrap="square" tIns="91425">
            <a:noAutofit/>
          </a:bodyPr>
          <a:lstStyle/>
          <a:p>
            <a:pPr indent="0" lvl="0" marL="0" rtl="0" algn="ctr">
              <a:lnSpc>
                <a:spcPct val="100000"/>
              </a:lnSpc>
              <a:spcBef>
                <a:spcPts val="0"/>
              </a:spcBef>
              <a:spcAft>
                <a:spcPts val="0"/>
              </a:spcAft>
              <a:buSzPts val="5200"/>
              <a:buNone/>
            </a:pPr>
            <a:r>
              <a:rPr b="1" lang="es-AR" sz="3200"/>
              <a:t>Universidad Nacional de Hurlingham</a:t>
            </a:r>
            <a:br>
              <a:rPr b="1" lang="es-AR" sz="3200"/>
            </a:br>
            <a:r>
              <a:rPr b="1" lang="es-AR" sz="3200"/>
              <a:t>Tecnicatura universitaria en informática</a:t>
            </a:r>
            <a:br>
              <a:rPr b="1" lang="es-AR" sz="3200"/>
            </a:br>
            <a:r>
              <a:rPr b="1" lang="es-AR" sz="3200"/>
              <a:t>Elementos de ingeniería de software</a:t>
            </a:r>
            <a:endParaRPr b="1" sz="3200"/>
          </a:p>
        </p:txBody>
      </p:sp>
      <p:sp>
        <p:nvSpPr>
          <p:cNvPr id="214" name="Google Shape;214;p14"/>
          <p:cNvSpPr/>
          <p:nvPr/>
        </p:nvSpPr>
        <p:spPr>
          <a:xfrm>
            <a:off x="4789748" y="3537816"/>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6825068" y="2550711"/>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rot="469483">
            <a:off x="6452030" y="507617"/>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6603860" y="3417850"/>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4657822" y="442093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14"/>
          <p:cNvGrpSpPr/>
          <p:nvPr/>
        </p:nvGrpSpPr>
        <p:grpSpPr>
          <a:xfrm>
            <a:off x="6232314" y="3696331"/>
            <a:ext cx="121434" cy="1073147"/>
            <a:chOff x="6232314" y="3696331"/>
            <a:chExt cx="121434" cy="1073147"/>
          </a:xfrm>
        </p:grpSpPr>
        <p:sp>
          <p:nvSpPr>
            <p:cNvPr id="221" name="Google Shape;221;p14"/>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4"/>
          <p:cNvGrpSpPr/>
          <p:nvPr/>
        </p:nvGrpSpPr>
        <p:grpSpPr>
          <a:xfrm>
            <a:off x="6780548" y="337714"/>
            <a:ext cx="133252" cy="1952377"/>
            <a:chOff x="6780548" y="337714"/>
            <a:chExt cx="133252" cy="1952377"/>
          </a:xfrm>
        </p:grpSpPr>
        <p:sp>
          <p:nvSpPr>
            <p:cNvPr id="224" name="Google Shape;224;p1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14"/>
          <p:cNvGrpSpPr/>
          <p:nvPr/>
        </p:nvGrpSpPr>
        <p:grpSpPr>
          <a:xfrm>
            <a:off x="5451739" y="334038"/>
            <a:ext cx="199237" cy="2828935"/>
            <a:chOff x="1608717" y="1280046"/>
            <a:chExt cx="199237" cy="2828935"/>
          </a:xfrm>
        </p:grpSpPr>
        <p:sp>
          <p:nvSpPr>
            <p:cNvPr id="227" name="Google Shape;227;p1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 name="Google Shape;230;p14"/>
          <p:cNvSpPr/>
          <p:nvPr/>
        </p:nvSpPr>
        <p:spPr>
          <a:xfrm>
            <a:off x="2583709" y="2306901"/>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14"/>
          <p:cNvGrpSpPr/>
          <p:nvPr/>
        </p:nvGrpSpPr>
        <p:grpSpPr>
          <a:xfrm>
            <a:off x="8008096" y="2108910"/>
            <a:ext cx="199001" cy="2139770"/>
            <a:chOff x="8008096" y="2108910"/>
            <a:chExt cx="199001" cy="2139770"/>
          </a:xfrm>
        </p:grpSpPr>
        <p:sp>
          <p:nvSpPr>
            <p:cNvPr id="233" name="Google Shape;233;p1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4"/>
          <p:cNvGrpSpPr/>
          <p:nvPr/>
        </p:nvGrpSpPr>
        <p:grpSpPr>
          <a:xfrm rot="10800000">
            <a:off x="8675613" y="4387516"/>
            <a:ext cx="205150" cy="580937"/>
            <a:chOff x="4475150" y="4052605"/>
            <a:chExt cx="199001" cy="867199"/>
          </a:xfrm>
        </p:grpSpPr>
        <p:sp>
          <p:nvSpPr>
            <p:cNvPr id="236" name="Google Shape;236;p14"/>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14"/>
          <p:cNvSpPr txBox="1"/>
          <p:nvPr>
            <p:ph idx="1" type="subTitle"/>
          </p:nvPr>
        </p:nvSpPr>
        <p:spPr>
          <a:xfrm>
            <a:off x="458063" y="3178786"/>
            <a:ext cx="2194923" cy="1793862"/>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s-AR"/>
              <a:t>Integrantes</a:t>
            </a:r>
            <a:endParaRPr/>
          </a:p>
          <a:p>
            <a:pPr indent="0" lvl="0" marL="0" rtl="0" algn="l">
              <a:lnSpc>
                <a:spcPct val="100000"/>
              </a:lnSpc>
              <a:spcBef>
                <a:spcPts val="0"/>
              </a:spcBef>
              <a:spcAft>
                <a:spcPts val="0"/>
              </a:spcAft>
              <a:buSzPts val="2800"/>
              <a:buNone/>
            </a:pPr>
            <a:r>
              <a:rPr lang="es-AR"/>
              <a:t>Cabrera Tiago</a:t>
            </a:r>
            <a:endParaRPr/>
          </a:p>
          <a:p>
            <a:pPr indent="0" lvl="0" marL="0" rtl="0" algn="l">
              <a:lnSpc>
                <a:spcPct val="100000"/>
              </a:lnSpc>
              <a:spcBef>
                <a:spcPts val="0"/>
              </a:spcBef>
              <a:spcAft>
                <a:spcPts val="0"/>
              </a:spcAft>
              <a:buSzPts val="2800"/>
              <a:buNone/>
            </a:pPr>
            <a:r>
              <a:rPr lang="es-AR"/>
              <a:t>Gerez Juan Manuel </a:t>
            </a:r>
            <a:endParaRPr/>
          </a:p>
          <a:p>
            <a:pPr indent="0" lvl="0" marL="0" rtl="0" algn="l">
              <a:lnSpc>
                <a:spcPct val="100000"/>
              </a:lnSpc>
              <a:spcBef>
                <a:spcPts val="0"/>
              </a:spcBef>
              <a:spcAft>
                <a:spcPts val="0"/>
              </a:spcAft>
              <a:buSzPts val="2800"/>
              <a:buNone/>
            </a:pPr>
            <a:r>
              <a:rPr lang="es-AR"/>
              <a:t>Gerez Pablo</a:t>
            </a:r>
            <a:endParaRPr/>
          </a:p>
          <a:p>
            <a:pPr indent="0" lvl="0" marL="0" rtl="0" algn="l">
              <a:lnSpc>
                <a:spcPct val="100000"/>
              </a:lnSpc>
              <a:spcBef>
                <a:spcPts val="0"/>
              </a:spcBef>
              <a:spcAft>
                <a:spcPts val="0"/>
              </a:spcAft>
              <a:buSzPts val="2800"/>
              <a:buNone/>
            </a:pPr>
            <a:r>
              <a:rPr lang="es-AR"/>
              <a:t>Massey Florencia</a:t>
            </a:r>
            <a:endParaRPr/>
          </a:p>
          <a:p>
            <a:pPr indent="0" lvl="0" marL="0" rtl="0" algn="l">
              <a:lnSpc>
                <a:spcPct val="100000"/>
              </a:lnSpc>
              <a:spcBef>
                <a:spcPts val="0"/>
              </a:spcBef>
              <a:spcAft>
                <a:spcPts val="0"/>
              </a:spcAft>
              <a:buSzPts val="2800"/>
              <a:buNone/>
            </a:pPr>
            <a:r>
              <a:rPr lang="es-AR"/>
              <a:t>Pettinari Joaquín</a:t>
            </a:r>
            <a:endParaRPr/>
          </a:p>
        </p:txBody>
      </p:sp>
      <p:sp>
        <p:nvSpPr>
          <p:cNvPr id="240" name="Google Shape;240;p14"/>
          <p:cNvSpPr txBox="1"/>
          <p:nvPr/>
        </p:nvSpPr>
        <p:spPr>
          <a:xfrm>
            <a:off x="458063" y="2571750"/>
            <a:ext cx="2951059" cy="66484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Maven Pro"/>
              <a:buNone/>
            </a:pPr>
            <a:r>
              <a:rPr b="1" i="0" lang="es-AR" sz="1800" u="none" cap="none" strike="noStrike">
                <a:solidFill>
                  <a:schemeClr val="lt1"/>
                </a:solidFill>
                <a:latin typeface="Maven Pro"/>
                <a:ea typeface="Maven Pro"/>
                <a:cs typeface="Maven Pro"/>
                <a:sym typeface="Maven Pro"/>
              </a:rPr>
              <a:t>Profesora a cargo</a:t>
            </a:r>
            <a:endParaRPr/>
          </a:p>
          <a:p>
            <a:pPr indent="0" lvl="0" marL="0" marR="0" rtl="0" algn="l">
              <a:lnSpc>
                <a:spcPct val="100000"/>
              </a:lnSpc>
              <a:spcBef>
                <a:spcPts val="0"/>
              </a:spcBef>
              <a:spcAft>
                <a:spcPts val="0"/>
              </a:spcAft>
              <a:buClr>
                <a:schemeClr val="lt1"/>
              </a:buClr>
              <a:buSzPts val="2800"/>
              <a:buFont typeface="Maven Pro"/>
              <a:buNone/>
            </a:pPr>
            <a:r>
              <a:rPr b="0" i="0" lang="es-AR" sz="1800" u="none" cap="none" strike="noStrike">
                <a:solidFill>
                  <a:schemeClr val="lt1"/>
                </a:solidFill>
                <a:latin typeface="Maven Pro"/>
                <a:ea typeface="Maven Pro"/>
                <a:cs typeface="Maven Pro"/>
                <a:sym typeface="Maven Pro"/>
              </a:rPr>
              <a:t>Mg. Marisa Daniela Panizzi</a:t>
            </a:r>
            <a:endParaRPr b="0" i="0" sz="1800" u="none" cap="none" strike="noStrike">
              <a:solidFill>
                <a:schemeClr val="lt1"/>
              </a:solidFill>
              <a:latin typeface="Maven Pro"/>
              <a:ea typeface="Maven Pro"/>
              <a:cs typeface="Maven Pro"/>
              <a:sym typeface="Maven Pro"/>
            </a:endParaRPr>
          </a:p>
        </p:txBody>
      </p:sp>
      <p:sp>
        <p:nvSpPr>
          <p:cNvPr id="241" name="Google Shape;241;p14"/>
          <p:cNvSpPr txBox="1"/>
          <p:nvPr/>
        </p:nvSpPr>
        <p:spPr>
          <a:xfrm>
            <a:off x="7304267" y="4643630"/>
            <a:ext cx="14448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Maven Pro"/>
              <a:buNone/>
            </a:pPr>
            <a:r>
              <a:rPr b="0" i="0" lang="es-AR" sz="1800" u="none" cap="none" strike="noStrike">
                <a:solidFill>
                  <a:schemeClr val="lt1"/>
                </a:solidFill>
                <a:latin typeface="Maven Pro"/>
                <a:ea typeface="Maven Pro"/>
                <a:cs typeface="Maven Pro"/>
                <a:sym typeface="Maven Pro"/>
              </a:rPr>
              <a:t>11/07/2020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5"/>
          <p:cNvSpPr txBox="1"/>
          <p:nvPr>
            <p:ph type="ctrTitle"/>
          </p:nvPr>
        </p:nvSpPr>
        <p:spPr>
          <a:xfrm>
            <a:off x="3882530" y="97741"/>
            <a:ext cx="1378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Agenda</a:t>
            </a:r>
            <a:endParaRPr/>
          </a:p>
        </p:txBody>
      </p:sp>
      <p:sp>
        <p:nvSpPr>
          <p:cNvPr id="247" name="Google Shape;247;p15"/>
          <p:cNvSpPr txBox="1"/>
          <p:nvPr>
            <p:ph idx="1" type="body"/>
          </p:nvPr>
        </p:nvSpPr>
        <p:spPr>
          <a:xfrm>
            <a:off x="351825" y="565176"/>
            <a:ext cx="4909500" cy="446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2400"/>
              <a:t>4. </a:t>
            </a:r>
            <a:r>
              <a:rPr b="0" i="0" lang="es-AR" sz="2400" u="none" cap="none" strike="noStrike">
                <a:solidFill>
                  <a:schemeClr val="lt1"/>
                </a:solidFill>
                <a:latin typeface="Maven Pro"/>
                <a:ea typeface="Maven Pro"/>
                <a:cs typeface="Maven Pro"/>
                <a:sym typeface="Maven Pro"/>
              </a:rPr>
              <a:t>Presentación del plan.</a:t>
            </a:r>
            <a:endParaRPr/>
          </a:p>
          <a:p>
            <a:pPr indent="0" lvl="0" marL="0" marR="0" rtl="0" algn="l">
              <a:lnSpc>
                <a:spcPct val="100000"/>
              </a:lnSpc>
              <a:spcBef>
                <a:spcPts val="0"/>
              </a:spcBef>
              <a:spcAft>
                <a:spcPts val="0"/>
              </a:spcAft>
              <a:buNone/>
            </a:pPr>
            <a:r>
              <a:rPr lang="es-AR" sz="2400"/>
              <a:t>5. </a:t>
            </a:r>
            <a:r>
              <a:rPr b="0" i="0" lang="es-AR" sz="2400" u="none" cap="none" strike="noStrike">
                <a:solidFill>
                  <a:schemeClr val="lt1"/>
                </a:solidFill>
                <a:latin typeface="Maven Pro"/>
                <a:ea typeface="Maven Pro"/>
                <a:cs typeface="Maven Pro"/>
                <a:sym typeface="Maven Pro"/>
              </a:rPr>
              <a:t>Casos de uso.</a:t>
            </a:r>
            <a:endParaRPr/>
          </a:p>
          <a:p>
            <a:pPr indent="0" lvl="0" marL="0" marR="0" rtl="0" algn="l">
              <a:lnSpc>
                <a:spcPct val="100000"/>
              </a:lnSpc>
              <a:spcBef>
                <a:spcPts val="0"/>
              </a:spcBef>
              <a:spcAft>
                <a:spcPts val="0"/>
              </a:spcAft>
              <a:buNone/>
            </a:pPr>
            <a:r>
              <a:rPr lang="es-AR" sz="2400"/>
              <a:t>6. </a:t>
            </a:r>
            <a:r>
              <a:rPr b="0" i="0" lang="es-AR" sz="2400" u="none" cap="none" strike="noStrike">
                <a:solidFill>
                  <a:schemeClr val="lt1"/>
                </a:solidFill>
                <a:latin typeface="Maven Pro"/>
                <a:ea typeface="Maven Pro"/>
                <a:cs typeface="Maven Pro"/>
                <a:sym typeface="Maven Pro"/>
              </a:rPr>
              <a:t>Historias de usuario.</a:t>
            </a:r>
            <a:endParaRPr/>
          </a:p>
          <a:p>
            <a:pPr indent="0" lvl="0" marL="0" marR="0" rtl="0" algn="l">
              <a:lnSpc>
                <a:spcPct val="100000"/>
              </a:lnSpc>
              <a:spcBef>
                <a:spcPts val="0"/>
              </a:spcBef>
              <a:spcAft>
                <a:spcPts val="0"/>
              </a:spcAft>
              <a:buNone/>
            </a:pPr>
            <a:r>
              <a:rPr lang="es-AR" sz="2400"/>
              <a:t>7. </a:t>
            </a:r>
            <a:r>
              <a:rPr b="0" i="0" lang="es-AR" sz="2400" u="none" cap="none" strike="noStrike">
                <a:solidFill>
                  <a:schemeClr val="lt1"/>
                </a:solidFill>
                <a:latin typeface="Maven Pro"/>
                <a:ea typeface="Maven Pro"/>
                <a:cs typeface="Maven Pro"/>
                <a:sym typeface="Maven Pro"/>
              </a:rPr>
              <a:t>Requerimientos no funcionales.</a:t>
            </a:r>
            <a:endParaRPr/>
          </a:p>
          <a:p>
            <a:pPr indent="0" lvl="0" marL="0" marR="0" rtl="0" algn="l">
              <a:lnSpc>
                <a:spcPct val="100000"/>
              </a:lnSpc>
              <a:spcBef>
                <a:spcPts val="0"/>
              </a:spcBef>
              <a:spcAft>
                <a:spcPts val="0"/>
              </a:spcAft>
              <a:buNone/>
            </a:pPr>
            <a:r>
              <a:rPr lang="es-AR" sz="2400"/>
              <a:t>8. </a:t>
            </a:r>
            <a:r>
              <a:rPr b="0" i="0" lang="es-AR" sz="2400" u="none" cap="none" strike="noStrike">
                <a:solidFill>
                  <a:schemeClr val="lt1"/>
                </a:solidFill>
                <a:latin typeface="Maven Pro"/>
                <a:ea typeface="Maven Pro"/>
                <a:cs typeface="Maven Pro"/>
                <a:sym typeface="Maven Pro"/>
              </a:rPr>
              <a:t>Modelo de dominio.</a:t>
            </a:r>
            <a:endParaRPr/>
          </a:p>
          <a:p>
            <a:pPr indent="0" lvl="0" marL="0" marR="0" rtl="0" algn="l">
              <a:lnSpc>
                <a:spcPct val="100000"/>
              </a:lnSpc>
              <a:spcBef>
                <a:spcPts val="0"/>
              </a:spcBef>
              <a:spcAft>
                <a:spcPts val="0"/>
              </a:spcAft>
              <a:buNone/>
            </a:pPr>
            <a:r>
              <a:rPr lang="es-AR" sz="2400"/>
              <a:t>9. </a:t>
            </a:r>
            <a:r>
              <a:rPr b="0" i="0" lang="es-AR" sz="2400" u="none" cap="none" strike="noStrike">
                <a:solidFill>
                  <a:schemeClr val="lt1"/>
                </a:solidFill>
                <a:latin typeface="Maven Pro"/>
                <a:ea typeface="Maven Pro"/>
                <a:cs typeface="Maven Pro"/>
                <a:sym typeface="Maven Pro"/>
              </a:rPr>
              <a:t>Ciclo de vida.</a:t>
            </a:r>
            <a:endParaRPr/>
          </a:p>
          <a:p>
            <a:pPr indent="0" lvl="0" marL="0" marR="0" rtl="0" algn="l">
              <a:lnSpc>
                <a:spcPct val="100000"/>
              </a:lnSpc>
              <a:spcBef>
                <a:spcPts val="0"/>
              </a:spcBef>
              <a:spcAft>
                <a:spcPts val="0"/>
              </a:spcAft>
              <a:buNone/>
            </a:pPr>
            <a:r>
              <a:rPr lang="es-AR" sz="2400"/>
              <a:t>10. </a:t>
            </a:r>
            <a:r>
              <a:rPr b="0" i="0" lang="es-AR" sz="2400" u="none" cap="none" strike="noStrike">
                <a:solidFill>
                  <a:schemeClr val="lt1"/>
                </a:solidFill>
                <a:latin typeface="Maven Pro"/>
                <a:ea typeface="Maven Pro"/>
                <a:cs typeface="Maven Pro"/>
                <a:sym typeface="Maven Pro"/>
              </a:rPr>
              <a:t>Métricas.</a:t>
            </a:r>
            <a:endParaRPr/>
          </a:p>
          <a:p>
            <a:pPr indent="0" lvl="0" marL="0" marR="0" rtl="0" algn="l">
              <a:lnSpc>
                <a:spcPct val="100000"/>
              </a:lnSpc>
              <a:spcBef>
                <a:spcPts val="0"/>
              </a:spcBef>
              <a:spcAft>
                <a:spcPts val="0"/>
              </a:spcAft>
              <a:buNone/>
            </a:pPr>
            <a:r>
              <a:rPr lang="es-AR" sz="2400"/>
              <a:t>11. </a:t>
            </a:r>
            <a:r>
              <a:rPr b="0" i="0" lang="es-AR" sz="2400" u="none" cap="none" strike="noStrike">
                <a:solidFill>
                  <a:schemeClr val="lt1"/>
                </a:solidFill>
                <a:latin typeface="Maven Pro"/>
                <a:ea typeface="Maven Pro"/>
                <a:cs typeface="Maven Pro"/>
                <a:sym typeface="Maven Pro"/>
              </a:rPr>
              <a:t>Diagrama de comunicación.</a:t>
            </a:r>
            <a:endParaRPr/>
          </a:p>
          <a:p>
            <a:pPr indent="0" lvl="0" marL="0" marR="0" rtl="0" algn="l">
              <a:lnSpc>
                <a:spcPct val="100000"/>
              </a:lnSpc>
              <a:spcBef>
                <a:spcPts val="0"/>
              </a:spcBef>
              <a:spcAft>
                <a:spcPts val="0"/>
              </a:spcAft>
              <a:buNone/>
            </a:pPr>
            <a:r>
              <a:rPr lang="es-AR" sz="2400"/>
              <a:t>12. </a:t>
            </a:r>
            <a:r>
              <a:rPr b="0" i="0" lang="es-AR" sz="2400" u="none" cap="none" strike="noStrike">
                <a:solidFill>
                  <a:schemeClr val="lt1"/>
                </a:solidFill>
                <a:latin typeface="Maven Pro"/>
                <a:ea typeface="Maven Pro"/>
                <a:cs typeface="Maven Pro"/>
                <a:sym typeface="Maven Pro"/>
              </a:rPr>
              <a:t>Diagrama de clases.</a:t>
            </a:r>
            <a:endParaRPr/>
          </a:p>
          <a:p>
            <a:pPr indent="0" lvl="0" marL="0" marR="0" rtl="0" algn="l">
              <a:lnSpc>
                <a:spcPct val="100000"/>
              </a:lnSpc>
              <a:spcBef>
                <a:spcPts val="0"/>
              </a:spcBef>
              <a:spcAft>
                <a:spcPts val="0"/>
              </a:spcAft>
              <a:buNone/>
            </a:pPr>
            <a:r>
              <a:rPr lang="es-AR" sz="2400"/>
              <a:t>13. </a:t>
            </a:r>
            <a:r>
              <a:rPr b="0" i="0" lang="es-AR" sz="2400" u="none" cap="none" strike="noStrike">
                <a:solidFill>
                  <a:schemeClr val="lt1"/>
                </a:solidFill>
                <a:latin typeface="Maven Pro"/>
                <a:ea typeface="Maven Pro"/>
                <a:cs typeface="Maven Pro"/>
                <a:sym typeface="Maven Pro"/>
              </a:rPr>
              <a:t>Riesgos.</a:t>
            </a:r>
            <a:endParaRPr/>
          </a:p>
          <a:p>
            <a:pPr indent="0" lvl="0" marL="0" marR="0" rtl="0" algn="l">
              <a:lnSpc>
                <a:spcPct val="100000"/>
              </a:lnSpc>
              <a:spcBef>
                <a:spcPts val="0"/>
              </a:spcBef>
              <a:spcAft>
                <a:spcPts val="0"/>
              </a:spcAft>
              <a:buNone/>
            </a:pPr>
            <a:r>
              <a:rPr lang="es-AR" sz="2400"/>
              <a:t>14. </a:t>
            </a:r>
            <a:r>
              <a:rPr b="0" i="0" lang="es-AR" sz="2400" u="none" cap="none" strike="noStrike">
                <a:solidFill>
                  <a:schemeClr val="lt1"/>
                </a:solidFill>
                <a:latin typeface="Maven Pro"/>
                <a:ea typeface="Maven Pro"/>
                <a:cs typeface="Maven Pro"/>
                <a:sym typeface="Maven Pro"/>
              </a:rPr>
              <a:t>Estimación.  </a:t>
            </a:r>
            <a:endParaRPr/>
          </a:p>
          <a:p>
            <a:pPr indent="-165100" lvl="0" marL="342900" marR="0" rtl="0" algn="l">
              <a:lnSpc>
                <a:spcPct val="100000"/>
              </a:lnSpc>
              <a:spcBef>
                <a:spcPts val="0"/>
              </a:spcBef>
              <a:spcAft>
                <a:spcPts val="0"/>
              </a:spcAft>
              <a:buClr>
                <a:schemeClr val="lt1"/>
              </a:buClr>
              <a:buSzPts val="2800"/>
              <a:buFont typeface="Arial"/>
              <a:buNone/>
            </a:pPr>
            <a:r>
              <a:t/>
            </a:r>
            <a:endParaRPr b="0" i="0" sz="1800" u="none" cap="none" strike="noStrike">
              <a:solidFill>
                <a:schemeClr val="lt1"/>
              </a:solidFill>
              <a:latin typeface="Maven Pro"/>
              <a:ea typeface="Maven Pro"/>
              <a:cs typeface="Maven Pro"/>
              <a:sym typeface="Maven Pro"/>
            </a:endParaRPr>
          </a:p>
          <a:p>
            <a:pPr indent="-165100" lvl="0" marL="342900" marR="0" rtl="0" algn="l">
              <a:lnSpc>
                <a:spcPct val="100000"/>
              </a:lnSpc>
              <a:spcBef>
                <a:spcPts val="0"/>
              </a:spcBef>
              <a:spcAft>
                <a:spcPts val="0"/>
              </a:spcAft>
              <a:buClr>
                <a:schemeClr val="lt1"/>
              </a:buClr>
              <a:buSzPts val="2800"/>
              <a:buFont typeface="Arial"/>
              <a:buNone/>
            </a:pPr>
            <a:r>
              <a:t/>
            </a:r>
            <a:endParaRPr b="0" i="0" sz="1800" u="none" cap="none" strike="noStrike">
              <a:solidFill>
                <a:schemeClr val="lt1"/>
              </a:solidFill>
              <a:latin typeface="Maven Pro"/>
              <a:ea typeface="Maven Pro"/>
              <a:cs typeface="Maven Pro"/>
              <a:sym typeface="Maven Pro"/>
            </a:endParaRPr>
          </a:p>
        </p:txBody>
      </p:sp>
      <p:sp>
        <p:nvSpPr>
          <p:cNvPr id="248" name="Google Shape;24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6"/>
          <p:cNvSpPr txBox="1"/>
          <p:nvPr>
            <p:ph idx="13" type="ctrTitle"/>
          </p:nvPr>
        </p:nvSpPr>
        <p:spPr>
          <a:xfrm>
            <a:off x="314831" y="2299579"/>
            <a:ext cx="401863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AR"/>
              <a:t>OBJETIVO DE ESTA PRESENTACION.</a:t>
            </a:r>
            <a:endParaRPr/>
          </a:p>
        </p:txBody>
      </p:sp>
      <p:sp>
        <p:nvSpPr>
          <p:cNvPr id="254" name="Google Shape;254;p16"/>
          <p:cNvSpPr txBox="1"/>
          <p:nvPr>
            <p:ph idx="7" type="ctrTitle"/>
          </p:nvPr>
        </p:nvSpPr>
        <p:spPr>
          <a:xfrm>
            <a:off x="223252" y="159560"/>
            <a:ext cx="1823812"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PLAN CALA</a:t>
            </a:r>
            <a:endParaRPr/>
          </a:p>
        </p:txBody>
      </p:sp>
      <p:sp>
        <p:nvSpPr>
          <p:cNvPr id="255" name="Google Shape;255;p16"/>
          <p:cNvSpPr txBox="1"/>
          <p:nvPr>
            <p:ph type="ctrTitle"/>
          </p:nvPr>
        </p:nvSpPr>
        <p:spPr>
          <a:xfrm>
            <a:off x="314831" y="1270053"/>
            <a:ext cx="8699960" cy="99606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dvent Pro SemiBold"/>
              <a:buNone/>
            </a:pPr>
            <a:r>
              <a:rPr lang="es-AR"/>
              <a:t>Es un Plan de Financiamiento de Capacitación Laboral (CALA) por parte de la Fundación Sur, que requiere organizar las diversas tareas correspondientes a los proyectos presentados por ONG’s o Fundaciones. </a:t>
            </a:r>
            <a:endParaRPr/>
          </a:p>
        </p:txBody>
      </p:sp>
      <p:sp>
        <p:nvSpPr>
          <p:cNvPr id="256" name="Google Shape;256;p16"/>
          <p:cNvSpPr txBox="1"/>
          <p:nvPr>
            <p:ph idx="1" type="subTitle"/>
          </p:nvPr>
        </p:nvSpPr>
        <p:spPr>
          <a:xfrm>
            <a:off x="-152308" y="2699943"/>
            <a:ext cx="6702195" cy="572400"/>
          </a:xfrm>
          <a:prstGeom prst="rect">
            <a:avLst/>
          </a:prstGeom>
          <a:noFill/>
          <a:ln>
            <a:noFill/>
          </a:ln>
        </p:spPr>
        <p:txBody>
          <a:bodyPr anchorCtr="0" anchor="t" bIns="91425" lIns="91425" spcFirstLastPara="1" rIns="91425" wrap="square" tIns="91425">
            <a:noAutofit/>
          </a:bodyPr>
          <a:lstStyle/>
          <a:p>
            <a:pPr indent="-342900" lvl="0" marL="457200" rtl="0" algn="l">
              <a:lnSpc>
                <a:spcPct val="120000"/>
              </a:lnSpc>
              <a:spcBef>
                <a:spcPts val="0"/>
              </a:spcBef>
              <a:spcAft>
                <a:spcPts val="0"/>
              </a:spcAft>
              <a:buSzPts val="1000"/>
              <a:buNone/>
            </a:pPr>
            <a:r>
              <a:rPr lang="es-AR" sz="2000">
                <a:latin typeface="Advent Pro SemiBold"/>
                <a:ea typeface="Advent Pro SemiBold"/>
                <a:cs typeface="Advent Pro SemiBold"/>
                <a:sym typeface="Advent Pro SemiBold"/>
              </a:rPr>
              <a:t>	En el presente se tratara de desarrollar el plan, haciendo un mayor énfasis en el área de administración y seguridad.</a:t>
            </a:r>
            <a:endParaRPr sz="2000">
              <a:latin typeface="Advent Pro SemiBold"/>
              <a:ea typeface="Advent Pro SemiBold"/>
              <a:cs typeface="Advent Pro SemiBold"/>
              <a:sym typeface="Advent Pro SemiBold"/>
            </a:endParaRPr>
          </a:p>
        </p:txBody>
      </p:sp>
      <p:sp>
        <p:nvSpPr>
          <p:cNvPr id="257" name="Google Shape;257;p16"/>
          <p:cNvSpPr txBox="1"/>
          <p:nvPr/>
        </p:nvSpPr>
        <p:spPr>
          <a:xfrm>
            <a:off x="223252" y="737360"/>
            <a:ext cx="1463086"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Share Tech"/>
              <a:buNone/>
            </a:pPr>
            <a:r>
              <a:rPr b="0" i="0" lang="es-AR" sz="2400" u="none" cap="none" strike="noStrike">
                <a:solidFill>
                  <a:schemeClr val="lt1"/>
                </a:solidFill>
                <a:latin typeface="Share Tech"/>
                <a:ea typeface="Share Tech"/>
                <a:cs typeface="Share Tech"/>
                <a:sym typeface="Share Tech"/>
              </a:rPr>
              <a:t>¿QUÉ ES?</a:t>
            </a:r>
            <a:endParaRPr/>
          </a:p>
        </p:txBody>
      </p:sp>
      <p:sp>
        <p:nvSpPr>
          <p:cNvPr id="258" name="Google Shape;25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17"/>
          <p:cNvSpPr txBox="1"/>
          <p:nvPr>
            <p:ph idx="7" type="ctrTitle"/>
          </p:nvPr>
        </p:nvSpPr>
        <p:spPr>
          <a:xfrm>
            <a:off x="243527" y="205340"/>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Casos de uso</a:t>
            </a:r>
            <a:endParaRPr/>
          </a:p>
        </p:txBody>
      </p:sp>
      <p:pic>
        <p:nvPicPr>
          <p:cNvPr id="264" name="Google Shape;264;p17"/>
          <p:cNvPicPr preferRelativeResize="0"/>
          <p:nvPr/>
        </p:nvPicPr>
        <p:blipFill rotWithShape="1">
          <a:blip r:embed="rId3">
            <a:alphaModFix/>
          </a:blip>
          <a:srcRect b="0" l="0" r="0" t="0"/>
          <a:stretch/>
        </p:blipFill>
        <p:spPr>
          <a:xfrm>
            <a:off x="1441944" y="894314"/>
            <a:ext cx="6755566" cy="351866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65" name="Google Shape;265;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18"/>
          <p:cNvSpPr txBox="1"/>
          <p:nvPr>
            <p:ph idx="1" type="body"/>
          </p:nvPr>
        </p:nvSpPr>
        <p:spPr>
          <a:xfrm>
            <a:off x="0" y="422742"/>
            <a:ext cx="9143999" cy="3253519"/>
          </a:xfrm>
          <a:prstGeom prst="rect">
            <a:avLst/>
          </a:prstGeom>
          <a:noFill/>
          <a:ln>
            <a:noFill/>
          </a:ln>
        </p:spPr>
        <p:txBody>
          <a:bodyPr anchorCtr="0" anchor="t" bIns="91425" lIns="91425" spcFirstLastPara="1" rIns="91425" wrap="square" tIns="91425">
            <a:noAutofit/>
          </a:bodyPr>
          <a:lstStyle/>
          <a:p>
            <a:pPr indent="0" lvl="0" marL="114300" rtl="0" algn="just">
              <a:lnSpc>
                <a:spcPct val="107000"/>
              </a:lnSpc>
              <a:spcBef>
                <a:spcPts val="200"/>
              </a:spcBef>
              <a:spcAft>
                <a:spcPts val="0"/>
              </a:spcAft>
              <a:buSzPts val="1800"/>
              <a:buNone/>
            </a:pPr>
            <a:r>
              <a:rPr b="1" i="1" lang="es-AR" sz="1800">
                <a:solidFill>
                  <a:schemeClr val="lt1"/>
                </a:solidFill>
                <a:latin typeface="Advent Pro SemiBold"/>
                <a:ea typeface="Advent Pro SemiBold"/>
                <a:cs typeface="Advent Pro SemiBold"/>
                <a:sym typeface="Advent Pro SemiBold"/>
              </a:rPr>
              <a:t>Subsistema de Administración</a:t>
            </a:r>
            <a:endParaRPr sz="18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funcionario </a:t>
            </a:r>
            <a:r>
              <a:rPr b="1" lang="es-AR" sz="1600">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dar de alta instituciones </a:t>
            </a:r>
            <a:r>
              <a:rPr b="1" lang="es-AR" sz="1600">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tenerlas registradas en el sistema.</a:t>
            </a:r>
            <a:endParaRPr sz="16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funcionario </a:t>
            </a:r>
            <a:r>
              <a:rPr b="1" lang="es-AR" sz="1600">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modificar instituciones </a:t>
            </a:r>
            <a:r>
              <a:rPr b="1" lang="es-AR" sz="1600">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corregir datos incorrectos o actualizarlos.</a:t>
            </a:r>
            <a:endParaRPr sz="16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tutor </a:t>
            </a:r>
            <a:r>
              <a:rPr b="1" lang="es-AR" sz="1600">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generar un reporte de inscripción de proyecto </a:t>
            </a:r>
            <a:r>
              <a:rPr b="1" lang="es-AR" sz="1600">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que la misma quede asentada.</a:t>
            </a:r>
            <a:endParaRPr sz="16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 </a:t>
            </a:r>
            <a:r>
              <a:rPr lang="es-AR" sz="1600">
                <a:latin typeface="Advent Pro SemiBold"/>
                <a:ea typeface="Advent Pro SemiBold"/>
                <a:cs typeface="Advent Pro SemiBold"/>
                <a:sym typeface="Advent Pro SemiBold"/>
              </a:rPr>
              <a:t>tutor </a:t>
            </a:r>
            <a:r>
              <a:rPr b="1" lang="es-AR" sz="1600">
                <a:latin typeface="Advent Pro SemiBold"/>
                <a:ea typeface="Advent Pro SemiBold"/>
                <a:cs typeface="Advent Pro SemiBold"/>
                <a:sym typeface="Advent Pro SemiBold"/>
              </a:rPr>
              <a:t>quiero </a:t>
            </a:r>
            <a:r>
              <a:rPr lang="es-AR" sz="1600">
                <a:latin typeface="Advent Pro SemiBold"/>
                <a:ea typeface="Advent Pro SemiBold"/>
                <a:cs typeface="Advent Pro SemiBold"/>
                <a:sym typeface="Advent Pro SemiBold"/>
              </a:rPr>
              <a:t>derivar proyectos </a:t>
            </a:r>
            <a:r>
              <a:rPr b="1" lang="es-AR" sz="1600">
                <a:latin typeface="Advent Pro SemiBold"/>
                <a:ea typeface="Advent Pro SemiBold"/>
                <a:cs typeface="Advent Pro SemiBold"/>
                <a:sym typeface="Advent Pro SemiBold"/>
              </a:rPr>
              <a:t>para </a:t>
            </a:r>
            <a:r>
              <a:rPr lang="es-AR" sz="1600">
                <a:latin typeface="Advent Pro SemiBold"/>
                <a:ea typeface="Advent Pro SemiBold"/>
                <a:cs typeface="Advent Pro SemiBold"/>
                <a:sym typeface="Advent Pro SemiBold"/>
              </a:rPr>
              <a:t>que continúen con el flujo de análisis a través de cada departamento.</a:t>
            </a:r>
            <a:endParaRPr/>
          </a:p>
          <a:p>
            <a:pPr indent="0" lvl="0" marL="0" rtl="0" algn="just">
              <a:lnSpc>
                <a:spcPct val="115000"/>
              </a:lnSpc>
              <a:spcBef>
                <a:spcPts val="0"/>
              </a:spcBef>
              <a:spcAft>
                <a:spcPts val="0"/>
              </a:spcAft>
              <a:buSzPts val="1800"/>
              <a:buNone/>
            </a:pPr>
            <a:r>
              <a:t/>
            </a:r>
            <a:endParaRPr sz="1600">
              <a:latin typeface="Advent Pro SemiBold"/>
              <a:ea typeface="Advent Pro SemiBold"/>
              <a:cs typeface="Advent Pro SemiBold"/>
              <a:sym typeface="Advent Pro SemiBold"/>
            </a:endParaRPr>
          </a:p>
          <a:p>
            <a:pPr indent="0" lvl="0" marL="114300" rtl="0" algn="just">
              <a:lnSpc>
                <a:spcPct val="107000"/>
              </a:lnSpc>
              <a:spcBef>
                <a:spcPts val="200"/>
              </a:spcBef>
              <a:spcAft>
                <a:spcPts val="0"/>
              </a:spcAft>
              <a:buSzPts val="1800"/>
              <a:buNone/>
            </a:pPr>
            <a:r>
              <a:rPr b="1" i="1" lang="es-AR" sz="1600">
                <a:solidFill>
                  <a:schemeClr val="lt1"/>
                </a:solidFill>
                <a:latin typeface="Advent Pro SemiBold"/>
                <a:ea typeface="Advent Pro SemiBold"/>
                <a:cs typeface="Advent Pro SemiBold"/>
                <a:sym typeface="Advent Pro SemiBold"/>
              </a:rPr>
              <a:t>Subsistema de Seguridad</a:t>
            </a:r>
            <a:endParaRPr sz="16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administrador de usuarios </a:t>
            </a:r>
            <a:r>
              <a:rPr b="1" lang="es-AR" sz="1600">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dar de alta usuarios </a:t>
            </a:r>
            <a:r>
              <a:rPr b="1" lang="es-AR" sz="1600">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que tengan acceso al sistema.</a:t>
            </a:r>
            <a:endParaRPr sz="1600">
              <a:latin typeface="Advent Pro SemiBold"/>
              <a:ea typeface="Advent Pro SemiBold"/>
              <a:cs typeface="Advent Pro SemiBold"/>
              <a:sym typeface="Advent Pro SemiBold"/>
            </a:endParaRPr>
          </a:p>
          <a:p>
            <a:pPr indent="-342900" lvl="0" marL="342900" rtl="0" algn="just">
              <a:lnSpc>
                <a:spcPct val="115000"/>
              </a:lnSpc>
              <a:spcBef>
                <a:spcPts val="0"/>
              </a:spcBef>
              <a:spcAft>
                <a:spcPts val="0"/>
              </a:spcAft>
              <a:buSzPts val="1800"/>
              <a:buFont typeface="Noto Sans Symbols"/>
              <a:buChar char="∙"/>
            </a:pPr>
            <a:r>
              <a:rPr b="1" lang="es-AR" sz="1600">
                <a:latin typeface="Advent Pro SemiBold"/>
                <a:ea typeface="Advent Pro SemiBold"/>
                <a:cs typeface="Advent Pro SemiBold"/>
                <a:sym typeface="Advent Pro SemiBold"/>
              </a:rPr>
              <a:t>Cómo</a:t>
            </a:r>
            <a:r>
              <a:rPr lang="es-AR" sz="1600">
                <a:latin typeface="Advent Pro SemiBold"/>
                <a:ea typeface="Advent Pro SemiBold"/>
                <a:cs typeface="Advent Pro SemiBold"/>
                <a:sym typeface="Advent Pro SemiBold"/>
              </a:rPr>
              <a:t> administrador de usuarios </a:t>
            </a:r>
            <a:r>
              <a:rPr b="1" lang="es-AR" sz="1600">
                <a:latin typeface="Advent Pro SemiBold"/>
                <a:ea typeface="Advent Pro SemiBold"/>
                <a:cs typeface="Advent Pro SemiBold"/>
                <a:sym typeface="Advent Pro SemiBold"/>
              </a:rPr>
              <a:t>quiero</a:t>
            </a:r>
            <a:r>
              <a:rPr lang="es-AR" sz="1600">
                <a:latin typeface="Advent Pro SemiBold"/>
                <a:ea typeface="Advent Pro SemiBold"/>
                <a:cs typeface="Advent Pro SemiBold"/>
                <a:sym typeface="Advent Pro SemiBold"/>
              </a:rPr>
              <a:t> gestionar el acceso de los usuarios a través de la asignación o quita de permisos </a:t>
            </a:r>
            <a:r>
              <a:rPr b="1" lang="es-AR" sz="1600">
                <a:latin typeface="Advent Pro SemiBold"/>
                <a:ea typeface="Advent Pro SemiBold"/>
                <a:cs typeface="Advent Pro SemiBold"/>
                <a:sym typeface="Advent Pro SemiBold"/>
              </a:rPr>
              <a:t>para</a:t>
            </a:r>
            <a:r>
              <a:rPr lang="es-AR" sz="1600">
                <a:latin typeface="Advent Pro SemiBold"/>
                <a:ea typeface="Advent Pro SemiBold"/>
                <a:cs typeface="Advent Pro SemiBold"/>
                <a:sym typeface="Advent Pro SemiBold"/>
              </a:rPr>
              <a:t> evitar que visualicen áreas específicas del sistema que no le correspondan.</a:t>
            </a:r>
            <a:endParaRPr sz="1600">
              <a:latin typeface="Advent Pro SemiBold"/>
              <a:ea typeface="Advent Pro SemiBold"/>
              <a:cs typeface="Advent Pro SemiBold"/>
              <a:sym typeface="Advent Pro SemiBold"/>
            </a:endParaRPr>
          </a:p>
        </p:txBody>
      </p:sp>
      <p:sp>
        <p:nvSpPr>
          <p:cNvPr id="271" name="Google Shape;271;p18"/>
          <p:cNvSpPr txBox="1"/>
          <p:nvPr>
            <p:ph type="ctrTitle"/>
          </p:nvPr>
        </p:nvSpPr>
        <p:spPr>
          <a:xfrm>
            <a:off x="217405" y="0"/>
            <a:ext cx="3376705"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Historias de usuario</a:t>
            </a:r>
            <a:endParaRPr/>
          </a:p>
        </p:txBody>
      </p:sp>
      <p:sp>
        <p:nvSpPr>
          <p:cNvPr id="272" name="Google Shape;27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9"/>
          <p:cNvSpPr txBox="1"/>
          <p:nvPr>
            <p:ph idx="4" type="ctrTitle"/>
          </p:nvPr>
        </p:nvSpPr>
        <p:spPr>
          <a:xfrm>
            <a:off x="170091" y="98408"/>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Requerimientos No Funcionales</a:t>
            </a:r>
            <a:endParaRPr/>
          </a:p>
        </p:txBody>
      </p:sp>
      <p:sp>
        <p:nvSpPr>
          <p:cNvPr id="278" name="Google Shape;278;p19"/>
          <p:cNvSpPr txBox="1"/>
          <p:nvPr>
            <p:ph idx="1" type="subTitle"/>
          </p:nvPr>
        </p:nvSpPr>
        <p:spPr>
          <a:xfrm>
            <a:off x="0" y="631716"/>
            <a:ext cx="9143999" cy="4467292"/>
          </a:xfrm>
          <a:prstGeom prst="rect">
            <a:avLst/>
          </a:prstGeom>
          <a:noFill/>
          <a:ln>
            <a:noFill/>
          </a:ln>
        </p:spPr>
        <p:txBody>
          <a:bodyPr anchorCtr="0" anchor="t" bIns="91425" lIns="91425" spcFirstLastPara="1" rIns="91425" wrap="square" tIns="91425">
            <a:noAutofit/>
          </a:bodyPr>
          <a:lstStyle/>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Las transacciones de negocio deben responder al usuario en menos de 5 segundos.</a:t>
            </a:r>
            <a:endParaRPr sz="2000">
              <a:latin typeface="Advent Pro SemiBold"/>
              <a:ea typeface="Advent Pro SemiBold"/>
              <a:cs typeface="Advent Pro SemiBold"/>
              <a:sym typeface="Advent Pro SemiBold"/>
            </a:endParaRPr>
          </a:p>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El sistema debe tener una disponibilidad del 24/7. </a:t>
            </a:r>
            <a:endParaRPr/>
          </a:p>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La interfaz deberá ser simple, intuitiva y de fácil uso.</a:t>
            </a:r>
            <a:endParaRPr sz="2000">
              <a:latin typeface="Advent Pro SemiBold"/>
              <a:ea typeface="Advent Pro SemiBold"/>
              <a:cs typeface="Advent Pro SemiBold"/>
              <a:sym typeface="Advent Pro SemiBold"/>
            </a:endParaRPr>
          </a:p>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El sistema debe contar con documentación sobre su uso.</a:t>
            </a:r>
            <a:endParaRPr sz="2000">
              <a:latin typeface="Advent Pro SemiBold"/>
              <a:ea typeface="Advent Pro SemiBold"/>
              <a:cs typeface="Advent Pro SemiBold"/>
              <a:sym typeface="Advent Pro SemiBold"/>
            </a:endParaRPr>
          </a:p>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El tiempo para iniciar o reiniciar el sistema no podrá ser mayor a 3 minutos. </a:t>
            </a:r>
            <a:endParaRPr/>
          </a:p>
          <a:p>
            <a:pPr indent="-285750" lvl="0" marL="400050" rtl="0" algn="l">
              <a:lnSpc>
                <a:spcPct val="150000"/>
              </a:lnSpc>
              <a:spcBef>
                <a:spcPts val="0"/>
              </a:spcBef>
              <a:spcAft>
                <a:spcPts val="0"/>
              </a:spcAft>
              <a:buSzPts val="1000"/>
              <a:buFont typeface="Arial"/>
              <a:buChar char="•"/>
            </a:pPr>
            <a:r>
              <a:rPr lang="es-AR" sz="2000">
                <a:latin typeface="Advent Pro SemiBold"/>
                <a:ea typeface="Advent Pro SemiBold"/>
                <a:cs typeface="Advent Pro SemiBold"/>
                <a:sym typeface="Advent Pro SemiBold"/>
              </a:rPr>
              <a:t>Realizar un Backups del sistema.</a:t>
            </a:r>
            <a:endParaRPr sz="2000">
              <a:latin typeface="Advent Pro SemiBold"/>
              <a:ea typeface="Advent Pro SemiBold"/>
              <a:cs typeface="Advent Pro SemiBold"/>
              <a:sym typeface="Advent Pro SemiBold"/>
            </a:endParaRPr>
          </a:p>
        </p:txBody>
      </p:sp>
      <p:sp>
        <p:nvSpPr>
          <p:cNvPr id="279" name="Google Shape;279;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20"/>
          <p:cNvSpPr txBox="1"/>
          <p:nvPr>
            <p:ph idx="8" type="ctrTitle"/>
          </p:nvPr>
        </p:nvSpPr>
        <p:spPr>
          <a:xfrm>
            <a:off x="621630" y="411675"/>
            <a:ext cx="3129103"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sz="3000"/>
              <a:t>M</a:t>
            </a:r>
            <a:r>
              <a:rPr lang="es-AR"/>
              <a:t>odelo de dominio</a:t>
            </a:r>
            <a:endParaRPr sz="3000"/>
          </a:p>
        </p:txBody>
      </p:sp>
      <p:pic>
        <p:nvPicPr>
          <p:cNvPr id="285" name="Google Shape;285;p20"/>
          <p:cNvPicPr preferRelativeResize="0"/>
          <p:nvPr/>
        </p:nvPicPr>
        <p:blipFill rotWithShape="1">
          <a:blip r:embed="rId3">
            <a:alphaModFix/>
          </a:blip>
          <a:srcRect b="0" l="0" r="0" t="0"/>
          <a:stretch/>
        </p:blipFill>
        <p:spPr>
          <a:xfrm>
            <a:off x="808036" y="997943"/>
            <a:ext cx="6676496" cy="3217334"/>
          </a:xfrm>
          <a:prstGeom prst="rect">
            <a:avLst/>
          </a:prstGeom>
          <a:noFill/>
          <a:ln cap="sq" cmpd="thickThin" w="88900">
            <a:solidFill>
              <a:srgbClr val="000000"/>
            </a:solidFill>
            <a:prstDash val="solid"/>
            <a:miter lim="800000"/>
            <a:headEnd len="sm" w="sm" type="none"/>
            <a:tailEnd len="sm" w="sm" type="none"/>
          </a:ln>
        </p:spPr>
      </p:pic>
      <p:sp>
        <p:nvSpPr>
          <p:cNvPr id="286" name="Google Shape;286;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1"/>
          <p:cNvSpPr/>
          <p:nvPr/>
        </p:nvSpPr>
        <p:spPr>
          <a:xfrm>
            <a:off x="1036252" y="3884737"/>
            <a:ext cx="6431350" cy="520495"/>
          </a:xfrm>
          <a:prstGeom prst="rect">
            <a:avLst/>
          </a:prstGeom>
          <a:solidFill>
            <a:srgbClr val="52A4E0"/>
          </a:solidFill>
          <a:ln cap="flat" cmpd="sng" w="381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2" name="Google Shape;292;p21"/>
          <p:cNvSpPr txBox="1"/>
          <p:nvPr>
            <p:ph type="ctrTitle"/>
          </p:nvPr>
        </p:nvSpPr>
        <p:spPr>
          <a:xfrm>
            <a:off x="322492" y="73009"/>
            <a:ext cx="2082042"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AR"/>
              <a:t>Ciclo de vida </a:t>
            </a:r>
            <a:endParaRPr/>
          </a:p>
        </p:txBody>
      </p:sp>
      <p:graphicFrame>
        <p:nvGraphicFramePr>
          <p:cNvPr id="293" name="Google Shape;293;p21"/>
          <p:cNvGraphicFramePr/>
          <p:nvPr/>
        </p:nvGraphicFramePr>
        <p:xfrm>
          <a:off x="1036252" y="738268"/>
          <a:ext cx="3000000" cy="3000000"/>
        </p:xfrm>
        <a:graphic>
          <a:graphicData uri="http://schemas.openxmlformats.org/drawingml/2006/table">
            <a:tbl>
              <a:tblPr bandRow="1" firstCol="1" firstRow="1">
                <a:noFill/>
                <a:tableStyleId>{53A79371-825B-40E6-9E45-A47C3BDB8B19}</a:tableStyleId>
              </a:tblPr>
              <a:tblGrid>
                <a:gridCol w="436725"/>
                <a:gridCol w="1710500"/>
                <a:gridCol w="991050"/>
                <a:gridCol w="1574350"/>
                <a:gridCol w="1718725"/>
              </a:tblGrid>
              <a:tr h="141525">
                <a:tc>
                  <a:txBody>
                    <a:bodyPr/>
                    <a:lstStyle/>
                    <a:p>
                      <a:pPr indent="0" lvl="0" marL="0" marR="0" rtl="0" algn="ctr">
                        <a:lnSpc>
                          <a:spcPct val="107000"/>
                        </a:lnSpc>
                        <a:spcBef>
                          <a:spcPts val="0"/>
                        </a:spcBef>
                        <a:spcAft>
                          <a:spcPts val="0"/>
                        </a:spcAft>
                        <a:buNone/>
                      </a:pPr>
                      <a:r>
                        <a:rPr b="1" lang="es-AR" sz="900" u="none" cap="none" strike="noStrike">
                          <a:solidFill>
                            <a:schemeClr val="lt1"/>
                          </a:solidFill>
                        </a:rPr>
                        <a:t>Ci</a:t>
                      </a:r>
                      <a:endParaRPr sz="900" u="none" cap="none" strike="noStrike">
                        <a:solidFill>
                          <a:schemeClr val="lt1"/>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b="1" lang="es-AR" sz="900" u="none" cap="none" strike="noStrike">
                          <a:solidFill>
                            <a:srgbClr val="FFFFFF"/>
                          </a:solidFill>
                        </a:rPr>
                        <a:t>Criterios</a:t>
                      </a:r>
                      <a:endParaRPr sz="900" u="none" cap="none" strike="noStrike">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b="1" lang="es-AR" sz="900" u="none" cap="none" strike="noStrike">
                          <a:solidFill>
                            <a:srgbClr val="FFFFFF"/>
                          </a:solidFill>
                        </a:rPr>
                        <a:t>vi1</a:t>
                      </a:r>
                      <a:endParaRPr sz="900" u="none" cap="none" strike="noStrike">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b="1" lang="es-AR" sz="900" u="none" cap="none" strike="noStrike">
                          <a:solidFill>
                            <a:srgbClr val="FFFFFF"/>
                          </a:solidFill>
                        </a:rPr>
                        <a:t>vi2</a:t>
                      </a:r>
                      <a:endParaRPr sz="900" u="none" cap="none" strike="noStrike">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b="1" lang="es-AR" sz="900" u="none" cap="none" strike="noStrike">
                          <a:solidFill>
                            <a:srgbClr val="FFFFFF"/>
                          </a:solidFill>
                        </a:rPr>
                        <a:t>vi3</a:t>
                      </a:r>
                      <a:endParaRPr sz="900" u="none" cap="none" strike="noStrike">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Experiencia del Usuario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Novato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Conocedor</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Experto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C2</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Expresion del usuario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Callado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Comunicativo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Expresivo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82800">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C3</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Exper.Desarr. con Aplicación</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Novato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449580" lvl="0" marL="449580" marR="0" rtl="0" algn="ctr">
                        <a:lnSpc>
                          <a:spcPct val="107000"/>
                        </a:lnSpc>
                        <a:spcBef>
                          <a:spcPts val="0"/>
                        </a:spcBef>
                        <a:spcAft>
                          <a:spcPts val="0"/>
                        </a:spcAft>
                        <a:buNone/>
                      </a:pPr>
                      <a:r>
                        <a:rPr lang="es-AR" sz="800" u="none" cap="none" strike="noStrike">
                          <a:solidFill>
                            <a:srgbClr val="000000"/>
                          </a:solidFill>
                        </a:rPr>
                        <a:t>Conocedor</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Experto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C4</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Exper.Desarr. con Software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Novato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Conocedor</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Experto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C5</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Madurez de Aplicación</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Nuevo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Estándar</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Bien Establecido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C6</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Complejidad del Problema</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Sencillo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Difícil</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Complejo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C7</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Funcionalidad Parcial</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No deseable</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Deseable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Urgente</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C8</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Frecuencia de Cambios</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Raramente</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Lento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Rápido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C9</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Magnitud de Cambios</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Menor</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Moderado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Extremo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C10</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Tamaño del Producto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Pequeño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Mediano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Grande</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C11</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Complejidad del Producto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Sencillo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Difícil</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Complejo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C12</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Requisitos “-Ilidad”</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Flexible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Moderado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Exigente</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65600">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C13</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Requisitos de Interfaz Humano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Menor</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Significativo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Crítico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C14</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Perfil de Financiación</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Bajo-Alto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Estable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Alto-Bajo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C15</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Disponibilidad de Fondos</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Escaso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Suficiente</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Amplio</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C16</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Perfil de Personal</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Bajo-Alto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Estable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Alto-Bajo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C17</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Disponibilidad de Personal</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Escaso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Suficiente</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Amplio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C18</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Accesibilidad de Usuarios</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Sin Acceso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Acceso Limitado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Acceso Libre</a:t>
                      </a:r>
                      <a:endParaRPr sz="900" u="none" cap="none" strike="noStrike">
                        <a:solidFill>
                          <a:srgbClr val="000000"/>
                        </a:solidFill>
                        <a:latin typeface="Calibri"/>
                        <a:ea typeface="Calibri"/>
                        <a:cs typeface="Calibri"/>
                        <a:sym typeface="Calibri"/>
                      </a:endParaRPr>
                    </a:p>
                  </a:txBody>
                  <a:tcPr marT="0" marB="0" marR="56600" marL="56600"/>
                </a:tc>
              </a:tr>
              <a:tr h="17587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C19</a:t>
                      </a:r>
                      <a:endParaRPr sz="900" u="none" cap="none" strike="noStrike">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Compatibilidad de Dirección</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Sólo Directrices</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Flexibles</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Imposición Estricta</a:t>
                      </a:r>
                      <a:endParaRPr sz="900" u="none" cap="none" strike="noStrike">
                        <a:solidFill>
                          <a:srgbClr val="000000"/>
                        </a:solidFill>
                        <a:latin typeface="Calibri"/>
                        <a:ea typeface="Calibri"/>
                        <a:cs typeface="Calibri"/>
                        <a:sym typeface="Calibri"/>
                      </a:endParaRPr>
                    </a:p>
                  </a:txBody>
                  <a:tcPr marT="0" marB="0" marR="56600" marL="56600"/>
                </a:tc>
              </a:tr>
              <a:tr h="141525">
                <a:tc>
                  <a:txBody>
                    <a:bodyPr/>
                    <a:lstStyle/>
                    <a:p>
                      <a:pPr indent="0" lvl="0" marL="0" marR="0" rtl="0" algn="ctr">
                        <a:lnSpc>
                          <a:spcPct val="107000"/>
                        </a:lnSpc>
                        <a:spcBef>
                          <a:spcPts val="0"/>
                        </a:spcBef>
                        <a:spcAft>
                          <a:spcPts val="0"/>
                        </a:spcAft>
                        <a:buNone/>
                      </a:pPr>
                      <a:r>
                        <a:rPr b="1" lang="es-AR" sz="900" u="none" cap="none" strike="noStrike">
                          <a:solidFill>
                            <a:srgbClr val="000000"/>
                          </a:solidFill>
                        </a:rPr>
                        <a:t>C20</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l">
                        <a:lnSpc>
                          <a:spcPct val="107000"/>
                        </a:lnSpc>
                        <a:spcBef>
                          <a:spcPts val="0"/>
                        </a:spcBef>
                        <a:spcAft>
                          <a:spcPts val="0"/>
                        </a:spcAft>
                        <a:buNone/>
                      </a:pPr>
                      <a:r>
                        <a:rPr lang="es-AR" sz="900" u="none" cap="none" strike="noStrike">
                          <a:solidFill>
                            <a:srgbClr val="000000"/>
                          </a:solidFill>
                        </a:rPr>
                        <a:t>Compatibilidad GC/CC</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Básico</a:t>
                      </a:r>
                      <a:endParaRPr sz="900" u="none" cap="none" strike="noStrike">
                        <a:solidFill>
                          <a:srgbClr val="000000"/>
                        </a:solidFill>
                        <a:latin typeface="Calibri"/>
                        <a:ea typeface="Calibri"/>
                        <a:cs typeface="Calibri"/>
                        <a:sym typeface="Calibri"/>
                      </a:endParaRPr>
                    </a:p>
                  </a:txBody>
                  <a:tcPr marT="0" marB="0" marR="56600" marL="56600"/>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Intermedio</a:t>
                      </a:r>
                      <a:endParaRPr sz="900" u="none" cap="none" strike="noStrike">
                        <a:solidFill>
                          <a:srgbClr val="000000"/>
                        </a:solidFill>
                        <a:latin typeface="Calibri"/>
                        <a:ea typeface="Calibri"/>
                        <a:cs typeface="Calibri"/>
                        <a:sym typeface="Calibri"/>
                      </a:endParaRPr>
                    </a:p>
                  </a:txBody>
                  <a:tcPr marT="0" marB="0" marR="56600" marL="56600">
                    <a:solidFill>
                      <a:srgbClr val="4FA4E0"/>
                    </a:solidFill>
                  </a:tcPr>
                </a:tc>
                <a:tc>
                  <a:txBody>
                    <a:bodyPr/>
                    <a:lstStyle/>
                    <a:p>
                      <a:pPr indent="0" lvl="0" marL="0" marR="0" rtl="0" algn="ctr">
                        <a:lnSpc>
                          <a:spcPct val="107000"/>
                        </a:lnSpc>
                        <a:spcBef>
                          <a:spcPts val="0"/>
                        </a:spcBef>
                        <a:spcAft>
                          <a:spcPts val="0"/>
                        </a:spcAft>
                        <a:buNone/>
                      </a:pPr>
                      <a:r>
                        <a:rPr lang="es-AR" sz="800" u="none" cap="none" strike="noStrike">
                          <a:solidFill>
                            <a:srgbClr val="000000"/>
                          </a:solidFill>
                        </a:rPr>
                        <a:t>Avanzado</a:t>
                      </a:r>
                      <a:endParaRPr sz="900" u="none" cap="none" strike="noStrike">
                        <a:solidFill>
                          <a:srgbClr val="000000"/>
                        </a:solidFill>
                        <a:latin typeface="Calibri"/>
                        <a:ea typeface="Calibri"/>
                        <a:cs typeface="Calibri"/>
                        <a:sym typeface="Calibri"/>
                      </a:endParaRPr>
                    </a:p>
                  </a:txBody>
                  <a:tcPr marT="0" marB="0" marR="56600" marL="56600"/>
                </a:tc>
              </a:tr>
            </a:tbl>
          </a:graphicData>
        </a:graphic>
      </p:graphicFrame>
      <p:sp>
        <p:nvSpPr>
          <p:cNvPr id="294" name="Google Shape;294;p21"/>
          <p:cNvSpPr txBox="1"/>
          <p:nvPr/>
        </p:nvSpPr>
        <p:spPr>
          <a:xfrm>
            <a:off x="997739" y="3948750"/>
            <a:ext cx="1578216" cy="45648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Share Tech"/>
              <a:buNone/>
            </a:pPr>
            <a:r>
              <a:rPr b="0" i="0" lang="es-AR" sz="2400" u="none" cap="none" strike="noStrike">
                <a:solidFill>
                  <a:srgbClr val="000000"/>
                </a:solidFill>
                <a:latin typeface="Share Tech"/>
                <a:ea typeface="Share Tech"/>
                <a:cs typeface="Share Tech"/>
                <a:sym typeface="Share Tech"/>
              </a:rPr>
              <a:t>Resultado:</a:t>
            </a:r>
            <a:endParaRPr/>
          </a:p>
        </p:txBody>
      </p:sp>
      <p:sp>
        <p:nvSpPr>
          <p:cNvPr id="295" name="Google Shape;295;p21"/>
          <p:cNvSpPr txBox="1"/>
          <p:nvPr/>
        </p:nvSpPr>
        <p:spPr>
          <a:xfrm>
            <a:off x="2392213" y="3963157"/>
            <a:ext cx="1689160" cy="4801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Modelo Convencional </a:t>
            </a:r>
            <a:endParaRPr/>
          </a:p>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13</a:t>
            </a:r>
            <a:endParaRPr/>
          </a:p>
        </p:txBody>
      </p:sp>
      <p:sp>
        <p:nvSpPr>
          <p:cNvPr id="296" name="Google Shape;296;p21"/>
          <p:cNvSpPr txBox="1"/>
          <p:nvPr/>
        </p:nvSpPr>
        <p:spPr>
          <a:xfrm>
            <a:off x="4081373" y="3944132"/>
            <a:ext cx="1578216" cy="4801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Modelo Incremental</a:t>
            </a:r>
            <a:endParaRPr/>
          </a:p>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15</a:t>
            </a:r>
            <a:endParaRPr/>
          </a:p>
        </p:txBody>
      </p:sp>
      <p:sp>
        <p:nvSpPr>
          <p:cNvPr id="297" name="Google Shape;297;p21"/>
          <p:cNvSpPr txBox="1"/>
          <p:nvPr/>
        </p:nvSpPr>
        <p:spPr>
          <a:xfrm>
            <a:off x="5770533" y="3963156"/>
            <a:ext cx="1401174" cy="480125"/>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Modelo Evolutivo</a:t>
            </a:r>
            <a:endParaRPr/>
          </a:p>
          <a:p>
            <a:pPr indent="0" lvl="0" marL="0" marR="0" rtl="0" algn="ctr">
              <a:lnSpc>
                <a:spcPct val="100000"/>
              </a:lnSpc>
              <a:spcBef>
                <a:spcPts val="0"/>
              </a:spcBef>
              <a:spcAft>
                <a:spcPts val="0"/>
              </a:spcAft>
              <a:buClr>
                <a:srgbClr val="000000"/>
              </a:buClr>
              <a:buSzPts val="3600"/>
              <a:buFont typeface="Share Tech"/>
              <a:buNone/>
            </a:pPr>
            <a:r>
              <a:rPr b="0" i="0" lang="es-AR" sz="1400" u="none" cap="none" strike="noStrike">
                <a:solidFill>
                  <a:srgbClr val="000000"/>
                </a:solidFill>
                <a:latin typeface="Share Tech"/>
                <a:ea typeface="Share Tech"/>
                <a:cs typeface="Share Tech"/>
                <a:sym typeface="Share Tech"/>
              </a:rPr>
              <a:t> 16</a:t>
            </a:r>
            <a:endParaRPr/>
          </a:p>
        </p:txBody>
      </p:sp>
      <p:sp>
        <p:nvSpPr>
          <p:cNvPr id="298" name="Google Shape;298;p21"/>
          <p:cNvSpPr/>
          <p:nvPr/>
        </p:nvSpPr>
        <p:spPr>
          <a:xfrm>
            <a:off x="436887" y="4662768"/>
            <a:ext cx="352063" cy="387090"/>
          </a:xfrm>
          <a:prstGeom prst="rect">
            <a:avLst/>
          </a:prstGeom>
          <a:solidFill>
            <a:srgbClr val="00284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9" name="Google Shape;29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