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58"/>
  </p:notesMasterIdLst>
  <p:handoutMasterIdLst>
    <p:handoutMasterId r:id="rId59"/>
  </p:handoutMasterIdLst>
  <p:sldIdLst>
    <p:sldId id="522" r:id="rId3"/>
    <p:sldId id="523" r:id="rId4"/>
    <p:sldId id="528" r:id="rId5"/>
    <p:sldId id="525" r:id="rId6"/>
    <p:sldId id="529" r:id="rId7"/>
    <p:sldId id="526" r:id="rId8"/>
    <p:sldId id="530" r:id="rId9"/>
    <p:sldId id="533" r:id="rId10"/>
    <p:sldId id="534" r:id="rId11"/>
    <p:sldId id="531" r:id="rId12"/>
    <p:sldId id="549" r:id="rId13"/>
    <p:sldId id="550" r:id="rId14"/>
    <p:sldId id="551" r:id="rId15"/>
    <p:sldId id="274" r:id="rId16"/>
    <p:sldId id="508" r:id="rId17"/>
    <p:sldId id="276" r:id="rId18"/>
    <p:sldId id="458" r:id="rId19"/>
    <p:sldId id="459" r:id="rId20"/>
    <p:sldId id="460" r:id="rId21"/>
    <p:sldId id="461" r:id="rId22"/>
    <p:sldId id="462" r:id="rId23"/>
    <p:sldId id="434" r:id="rId24"/>
    <p:sldId id="415" r:id="rId25"/>
    <p:sldId id="500" r:id="rId26"/>
    <p:sldId id="478" r:id="rId27"/>
    <p:sldId id="431" r:id="rId28"/>
    <p:sldId id="535" r:id="rId29"/>
    <p:sldId id="546" r:id="rId30"/>
    <p:sldId id="536" r:id="rId31"/>
    <p:sldId id="543" r:id="rId32"/>
    <p:sldId id="544" r:id="rId33"/>
    <p:sldId id="545" r:id="rId34"/>
    <p:sldId id="537" r:id="rId35"/>
    <p:sldId id="538" r:id="rId36"/>
    <p:sldId id="539" r:id="rId37"/>
    <p:sldId id="547" r:id="rId38"/>
    <p:sldId id="540" r:id="rId39"/>
    <p:sldId id="436" r:id="rId40"/>
    <p:sldId id="437" r:id="rId41"/>
    <p:sldId id="438" r:id="rId42"/>
    <p:sldId id="454" r:id="rId43"/>
    <p:sldId id="479" r:id="rId44"/>
    <p:sldId id="509" r:id="rId45"/>
    <p:sldId id="480" r:id="rId46"/>
    <p:sldId id="484" r:id="rId47"/>
    <p:sldId id="501" r:id="rId48"/>
    <p:sldId id="502" r:id="rId49"/>
    <p:sldId id="503" r:id="rId50"/>
    <p:sldId id="504" r:id="rId51"/>
    <p:sldId id="577" r:id="rId52"/>
    <p:sldId id="467" r:id="rId53"/>
    <p:sldId id="570" r:id="rId54"/>
    <p:sldId id="576" r:id="rId55"/>
    <p:sldId id="519" r:id="rId56"/>
    <p:sldId id="521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23"/>
            <p14:sldId id="528"/>
            <p14:sldId id="525"/>
            <p14:sldId id="529"/>
            <p14:sldId id="526"/>
            <p14:sldId id="530"/>
            <p14:sldId id="533"/>
            <p14:sldId id="534"/>
            <p14:sldId id="531"/>
            <p14:sldId id="549"/>
            <p14:sldId id="550"/>
            <p14:sldId id="551"/>
          </p14:sldIdLst>
        </p14:section>
        <p14:section name="Default Section" id="{9E63D159-2865-48A8-8497-429E9CA731FB}">
          <p14:sldIdLst>
            <p14:sldId id="274"/>
            <p14:sldId id="508"/>
            <p14:sldId id="276"/>
            <p14:sldId id="458"/>
            <p14:sldId id="459"/>
            <p14:sldId id="460"/>
            <p14:sldId id="461"/>
            <p14:sldId id="462"/>
          </p14:sldIdLst>
        </p14:section>
        <p14:section name="While-цикъл" id="{E59E0D92-02FA-43DF-A8A5-E22094F18C68}">
          <p14:sldIdLst>
            <p14:sldId id="434"/>
            <p14:sldId id="415"/>
            <p14:sldId id="500"/>
            <p14:sldId id="478"/>
            <p14:sldId id="431"/>
            <p14:sldId id="535"/>
            <p14:sldId id="546"/>
            <p14:sldId id="536"/>
            <p14:sldId id="543"/>
            <p14:sldId id="544"/>
            <p14:sldId id="545"/>
            <p14:sldId id="537"/>
            <p14:sldId id="538"/>
            <p14:sldId id="539"/>
            <p14:sldId id="547"/>
            <p14:sldId id="540"/>
            <p14:sldId id="436"/>
            <p14:sldId id="437"/>
            <p14:sldId id="438"/>
            <p14:sldId id="454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484"/>
            <p14:sldId id="501"/>
            <p14:sldId id="502"/>
            <p14:sldId id="503"/>
            <p14:sldId id="504"/>
          </p14:sldIdLst>
        </p14:section>
        <p14:section name="Summary" id="{68346706-F9DD-4EB5-B9D0-609CA429DDF4}">
          <p14:sldIdLst>
            <p14:sldId id="577"/>
            <p14:sldId id="467"/>
            <p14:sldId id="570"/>
            <p14:sldId id="576"/>
            <p14:sldId id="519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D44"/>
    <a:srgbClr val="6CFF44"/>
    <a:srgbClr val="60BFB7"/>
    <a:srgbClr val="E09BEB"/>
    <a:srgbClr val="F15721"/>
    <a:srgbClr val="60BF55"/>
    <a:srgbClr val="F5C300"/>
    <a:srgbClr val="100373"/>
    <a:srgbClr val="F3BE60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533" autoAdjust="0"/>
  </p:normalViewPr>
  <p:slideViewPr>
    <p:cSldViewPr>
      <p:cViewPr varScale="1">
        <p:scale>
          <a:sx n="72" d="100"/>
          <a:sy n="72" d="100"/>
        </p:scale>
        <p:origin x="45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27-Mar-19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27-Mar-19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27-Mar-19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27-Mar-19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27-Mar-19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9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69" r:id="rId19"/>
    <p:sldLayoutId id="2147483688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2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4#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4#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judge.softuni.bg/Contests/Compete/Index/1014#5" TargetMode="Externa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7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7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4.png"/><Relationship Id="rId10" Type="http://schemas.openxmlformats.org/officeDocument/2006/relationships/image" Target="../media/image5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Relationship Id="rId27" Type="http://schemas.openxmlformats.org/officeDocument/2006/relationships/hyperlink" Target="http://smartit.bg/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8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417218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string password = "SoftUni";</a:t>
            </a:r>
          </a:p>
          <a:p>
            <a:r>
              <a:rPr lang="en-US" sz="2000" dirty="0"/>
              <a:t>if(role == "Administrator")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if(password == "SoftUni")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Console.WriteLine("Welcome!");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1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417218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string password = "SoftUni";</a:t>
            </a:r>
          </a:p>
          <a:p>
            <a:r>
              <a:rPr lang="en-US" sz="2000" dirty="0"/>
              <a:t>if(role == "Administrator")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if(password == "SoftUni")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Console.WriteLine("Welcome!");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3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421920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string password = "SoftUni";</a:t>
            </a:r>
          </a:p>
          <a:p>
            <a:r>
              <a:rPr lang="en-US" sz="2000" dirty="0"/>
              <a:t>if(role == "SoftUni")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if(password == "SoftUni")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Console.WriteLine("Welcome!");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421920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string password = "SoftUni";</a:t>
            </a:r>
          </a:p>
          <a:p>
            <a:r>
              <a:rPr lang="en-US" sz="2000" dirty="0"/>
              <a:t>if(role == "SoftUni")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if(password == "SoftUni")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Console.WriteLine("Welcome!");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27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pb-march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/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 чрез оператора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637" y="5141974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412" y="3657600"/>
          <a:ext cx="108966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60994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17378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774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17378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119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4406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4405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31425"/>
            <a:ext cx="61737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335054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7848600" cy="587121"/>
          </a:xfrm>
        </p:spPr>
        <p:txBody>
          <a:bodyPr/>
          <a:lstStyle/>
          <a:p>
            <a:r>
              <a:rPr lang="en-US" dirty="0"/>
              <a:t>Console.WriteLine(!(5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648121" y="35052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10883"/>
            <a:ext cx="6137345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3243" y="242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6" y="4534581"/>
            <a:ext cx="6137345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3243" y="507011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0582" y="2940760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5042" y="560564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1320627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3999449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268124"/>
            <a:ext cx="1181501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2095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145" y="3200874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28800"/>
            <a:ext cx="67818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1761186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858" y="4386910"/>
            <a:ext cx="4176136" cy="218930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гъната нагоре стрелка 2"/>
          <p:cNvSpPr/>
          <p:nvPr/>
        </p:nvSpPr>
        <p:spPr>
          <a:xfrm rot="5400000">
            <a:off x="6551258" y="5344205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231F094-ABB5-467F-8E71-1F4604A91B04}"/>
              </a:ext>
            </a:extLst>
          </p:cNvPr>
          <p:cNvSpPr/>
          <p:nvPr/>
        </p:nvSpPr>
        <p:spPr>
          <a:xfrm>
            <a:off x="9761539" y="2605591"/>
            <a:ext cx="2224200" cy="148309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Невалидно число, прочита</a:t>
            </a:r>
            <a:r>
              <a:rPr lang="en-US" dirty="0"/>
              <a:t> </a:t>
            </a:r>
            <a:r>
              <a:rPr lang="bg-BG" dirty="0"/>
              <a:t>ново</a:t>
            </a:r>
          </a:p>
          <a:p>
            <a:pPr lvl="2"/>
            <a:r>
              <a:rPr lang="bg-BG" dirty="0"/>
              <a:t>Намиране на число в диапазона,</a:t>
            </a:r>
            <a:r>
              <a:rPr lang="en-US" dirty="0"/>
              <a:t> 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15FA900E-24AF-48C9-AFB7-40F94801C15F}"/>
              </a:ext>
            </a:extLst>
          </p:cNvPr>
          <p:cNvSpPr/>
          <p:nvPr/>
        </p:nvSpPr>
        <p:spPr>
          <a:xfrm>
            <a:off x="7700773" y="3207713"/>
            <a:ext cx="2224200" cy="1477489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grpSp>
        <p:nvGrpSpPr>
          <p:cNvPr id="4097" name="Group 4096">
            <a:extLst>
              <a:ext uri="{FF2B5EF4-FFF2-40B4-BE49-F238E27FC236}">
                <a16:creationId xmlns:a16="http://schemas.microsoft.com/office/drawing/2014/main" id="{B0D21B68-56C7-41DD-98A9-E6AA008715B3}"/>
              </a:ext>
            </a:extLst>
          </p:cNvPr>
          <p:cNvGrpSpPr/>
          <p:nvPr/>
        </p:nvGrpSpPr>
        <p:grpSpPr>
          <a:xfrm>
            <a:off x="7858235" y="1757268"/>
            <a:ext cx="2407034" cy="918037"/>
            <a:chOff x="7704229" y="1749836"/>
            <a:chExt cx="2224200" cy="918037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FF464B-816D-4545-9BE8-3313D72654C2}"/>
                </a:ext>
              </a:extLst>
            </p:cNvPr>
            <p:cNvSpPr/>
            <p:nvPr/>
          </p:nvSpPr>
          <p:spPr>
            <a:xfrm>
              <a:off x="7704229" y="1749836"/>
              <a:ext cx="2224200" cy="918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F8352-D576-426F-9060-DD0C407543AD}"/>
                </a:ext>
              </a:extLst>
            </p:cNvPr>
            <p:cNvSpPr txBox="1"/>
            <p:nvPr/>
          </p:nvSpPr>
          <p:spPr>
            <a:xfrm>
              <a:off x="7733363" y="1767162"/>
              <a:ext cx="216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 dirty="0">
                  <a:solidFill>
                    <a:schemeClr val="bg2"/>
                  </a:solidFill>
                </a:rPr>
                <a:t>Прочитане </a:t>
              </a:r>
              <a:br>
                <a:rPr lang="bg-BG" b="1" dirty="0">
                  <a:solidFill>
                    <a:schemeClr val="bg2"/>
                  </a:solidFill>
                </a:rPr>
              </a:br>
              <a:r>
                <a:rPr lang="bg-BG" b="1" dirty="0">
                  <a:solidFill>
                    <a:schemeClr val="bg2"/>
                  </a:solidFill>
                </a:rPr>
                <a:t>на число </a:t>
              </a:r>
              <a:r>
                <a:rPr lang="en-US" b="1" dirty="0">
                  <a:solidFill>
                    <a:schemeClr val="bg2"/>
                  </a:solidFill>
                </a:rPr>
                <a:t>(</a:t>
              </a:r>
              <a:r>
                <a:rPr lang="en-US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num</a:t>
              </a:r>
              <a:r>
                <a:rPr lang="en-US" b="1" dirty="0">
                  <a:solidFill>
                    <a:schemeClr val="bg2"/>
                  </a:solidFill>
                </a:rPr>
                <a:t>)</a:t>
              </a:r>
            </a:p>
          </p:txBody>
        </p:sp>
      </p:grpSp>
      <p:cxnSp>
        <p:nvCxnSpPr>
          <p:cNvPr id="11" name="Elbow Connector 19">
            <a:extLst>
              <a:ext uri="{FF2B5EF4-FFF2-40B4-BE49-F238E27FC236}">
                <a16:creationId xmlns:a16="http://schemas.microsoft.com/office/drawing/2014/main" id="{57328969-1F49-490C-8F2C-6CBCC69CB089}"/>
              </a:ext>
            </a:extLst>
          </p:cNvPr>
          <p:cNvCxnSpPr/>
          <p:nvPr/>
        </p:nvCxnSpPr>
        <p:spPr>
          <a:xfrm rot="16200000" flipH="1">
            <a:off x="9329356" y="3176797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3E11B-167C-490D-BE8B-7FD3C2B7FB84}"/>
              </a:ext>
            </a:extLst>
          </p:cNvPr>
          <p:cNvGrpSpPr/>
          <p:nvPr/>
        </p:nvGrpSpPr>
        <p:grpSpPr>
          <a:xfrm>
            <a:off x="9973178" y="4685202"/>
            <a:ext cx="1869354" cy="513105"/>
            <a:chOff x="8421954" y="3780528"/>
            <a:chExt cx="1264818" cy="3805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2836B-8D91-4E46-9700-7A0E5774C541}"/>
                </a:ext>
              </a:extLst>
            </p:cNvPr>
            <p:cNvSpPr/>
            <p:nvPr/>
          </p:nvSpPr>
          <p:spPr>
            <a:xfrm>
              <a:off x="8458256" y="3780528"/>
              <a:ext cx="1192216" cy="3805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9DA524-2B0E-4A6D-BFBC-BAD3CEFE0322}"/>
                </a:ext>
              </a:extLst>
            </p:cNvPr>
            <p:cNvSpPr txBox="1"/>
            <p:nvPr/>
          </p:nvSpPr>
          <p:spPr>
            <a:xfrm>
              <a:off x="8421954" y="3811015"/>
              <a:ext cx="1264818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200" b="1" dirty="0">
                  <a:solidFill>
                    <a:schemeClr val="bg2"/>
                  </a:solidFill>
                </a:rPr>
                <a:t>Принтиране</a:t>
              </a:r>
              <a:endParaRPr lang="en-US" sz="22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2" name="Elbow Connector 18">
            <a:extLst>
              <a:ext uri="{FF2B5EF4-FFF2-40B4-BE49-F238E27FC236}">
                <a16:creationId xmlns:a16="http://schemas.microsoft.com/office/drawing/2014/main" id="{72516E31-A3D1-4C37-BC61-3B49064D9966}"/>
              </a:ext>
            </a:extLst>
          </p:cNvPr>
          <p:cNvCxnSpPr>
            <a:cxnSpLocks/>
            <a:stCxn id="25" idx="2"/>
            <a:endCxn id="10" idx="1"/>
          </p:cNvCxnSpPr>
          <p:nvPr/>
        </p:nvCxnSpPr>
        <p:spPr>
          <a:xfrm rot="5400000" flipH="1">
            <a:off x="7103764" y="2976094"/>
            <a:ext cx="2495109" cy="923109"/>
          </a:xfrm>
          <a:prstGeom prst="bentConnector4">
            <a:avLst>
              <a:gd name="adj1" fmla="val -9162"/>
              <a:gd name="adj2" fmla="val 1452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F3FDD5-8E99-47AD-B1BC-95E37DBB2701}"/>
              </a:ext>
            </a:extLst>
          </p:cNvPr>
          <p:cNvSpPr txBox="1"/>
          <p:nvPr/>
        </p:nvSpPr>
        <p:spPr>
          <a:xfrm>
            <a:off x="7809057" y="3411931"/>
            <a:ext cx="200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&lt; 1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||</a:t>
            </a:r>
            <a:r>
              <a:rPr lang="bg-BG" sz="2000" b="1" dirty="0">
                <a:solidFill>
                  <a:schemeClr val="bg2"/>
                </a:solidFill>
              </a:rPr>
              <a:t>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&gt;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5877D-6CF8-433B-8198-170BAAF42A95}"/>
              </a:ext>
            </a:extLst>
          </p:cNvPr>
          <p:cNvSpPr txBox="1"/>
          <p:nvPr/>
        </p:nvSpPr>
        <p:spPr>
          <a:xfrm>
            <a:off x="9718171" y="3109645"/>
            <a:ext cx="22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1 &lt;= n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u</a:t>
            </a:r>
            <a:r>
              <a:rPr lang="en-US" sz="2000" b="1" dirty="0">
                <a:solidFill>
                  <a:schemeClr val="bg2"/>
                </a:solidFill>
              </a:rPr>
              <a:t>m &lt;= 100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241B6E-CE17-41EC-AC3D-EE79822DC6FE}"/>
              </a:ext>
            </a:extLst>
          </p:cNvPr>
          <p:cNvCxnSpPr>
            <a:cxnSpLocks/>
          </p:cNvCxnSpPr>
          <p:nvPr/>
        </p:nvCxnSpPr>
        <p:spPr>
          <a:xfrm>
            <a:off x="8825752" y="2714549"/>
            <a:ext cx="0" cy="511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20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061" y="1501273"/>
            <a:ext cx="878270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(num &lt; 1 ||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Console.WriteLine("The number is: " + num);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1, 3, 7, 15, 31,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601" y="3826994"/>
            <a:ext cx="9143999" cy="574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49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722811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= 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6232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5757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2812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&lt;=</a:t>
            </a:r>
            <a:r>
              <a:rPr lang="bg-BG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0994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2811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6707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2812" y="2910698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5512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2812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08812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0736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09478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26707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512" y="1447800"/>
            <a:ext cx="97536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https://judge.softuni.bg/Contests/Compete/Index/1014#1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70412" y="2264302"/>
            <a:ext cx="4191000" cy="970208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898D7A8-5E22-49FB-9318-16CC8881C5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7848600" cy="587121"/>
          </a:xfrm>
        </p:spPr>
        <p:txBody>
          <a:bodyPr/>
          <a:lstStyle/>
          <a:p>
            <a:r>
              <a:rPr lang="en-US" dirty="0"/>
              <a:t>Console.WriteLine(!(5 == 5) &amp;&amp; (4 + 1 == 5));</a:t>
            </a:r>
          </a:p>
        </p:txBody>
      </p:sp>
    </p:spTree>
    <p:extLst>
      <p:ext uri="{BB962C8B-B14F-4D97-AF65-F5344CB8AC3E}">
        <p14:creationId xmlns:p14="http://schemas.microsoft.com/office/powerpoint/2010/main" val="17024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sz="4800" b="1" dirty="0">
                <a:latin typeface="Consolas" panose="020B0609020204030204" pitchFamily="49" charset="0"/>
              </a:rPr>
              <a:t>break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32212" y="3957272"/>
            <a:ext cx="7927976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20304" y="3119727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55812" y="2057400"/>
            <a:ext cx="78486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3657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9344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n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2800" b="1" dirty="0"/>
              <a:t>       </a:t>
            </a: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bg-BG" b="1" dirty="0"/>
              <a:t>    </a:t>
            </a: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     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481" y="4119671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1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7" y="2030526"/>
            <a:ext cx="3398116" cy="1537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3379190" cy="1689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2" y="1883581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Flowchart: Terminator 2"/>
          <p:cNvSpPr/>
          <p:nvPr/>
        </p:nvSpPr>
        <p:spPr bwMode="auto">
          <a:xfrm>
            <a:off x="4858267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7431" y="951793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1412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0</a:t>
            </a:r>
          </a:p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7431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09467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 &lt; 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09741" y="3493936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0015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4296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474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1100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19374" y="4542939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09467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71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3449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6254" y="55264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9667" y="50806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dirty="0"/>
              <a:t>false</a:t>
            </a:r>
            <a:endParaRPr lang="en-US" sz="18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6366" y="4941029"/>
            <a:ext cx="2265205" cy="1170889"/>
            <a:chOff x="1915467" y="4091945"/>
            <a:chExt cx="2265205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265205" cy="1795622"/>
              <a:chOff x="1843231" y="3930890"/>
              <a:chExt cx="2363687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27662" y="5247751"/>
                <a:ext cx="2079256" cy="475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counter++;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5342" y="4617648"/>
                <a:ext cx="1943806" cy="78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925884" y="4195336"/>
              <a:ext cx="2159053" cy="660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4224" y="3025787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2790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99439" y="2586335"/>
              <a:ext cx="162887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1212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63473" y="1447800"/>
            <a:ext cx="10061877" cy="43210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(counter &lt; n)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double amount = double.Parse(Console.ReadLine());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sz="23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341311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887" y="4749544"/>
            <a:ext cx="923021" cy="1805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5984" y="4674848"/>
            <a:ext cx="914399" cy="1802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9862" y="1269016"/>
            <a:ext cx="83691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int max = int.MinValue;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while (count &lt; n) 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</a:rPr>
              <a:t>int num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count++;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7162800" cy="587121"/>
          </a:xfrm>
        </p:spPr>
        <p:txBody>
          <a:bodyPr/>
          <a:lstStyle/>
          <a:p>
            <a:r>
              <a:rPr lang="en-US" dirty="0"/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676400"/>
            <a:ext cx="10363200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int.MaxValue;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while (count &lt; n) 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b="1" dirty="0"/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&lt;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b="1" dirty="0"/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1519" y="1408354"/>
            <a:ext cx="9780986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while (grades &lt;= 12)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&gt;= 4.00)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grade to sum and increase grades 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bg-BG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012" y="634201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https://judge.softuni.bg/Contests/Compete/Index/1014#5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635334" y="1162249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>
                <a:latin typeface="+mj-lt"/>
              </a:rPr>
              <a:t>Ако помещението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 dirty="0">
                <a:latin typeface="+mj-lt"/>
              </a:rPr>
              <a:t>да събере кашоните, трябва да се </a:t>
            </a:r>
            <a:br>
              <a:rPr lang="en-US" sz="2800" dirty="0">
                <a:latin typeface="+mj-lt"/>
              </a:rPr>
            </a:br>
            <a:r>
              <a:rPr lang="bg-BG" sz="2800" dirty="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latin typeface="+mj-lt"/>
              </a:rPr>
              <a:t>При получаване на </a:t>
            </a:r>
            <a:r>
              <a:rPr lang="bg-BG" sz="2800" b="1" dirty="0">
                <a:latin typeface="Consolas" panose="020B0609020204030204" pitchFamily="49" charset="0"/>
              </a:rPr>
              <a:t>команда</a:t>
            </a:r>
            <a:r>
              <a:rPr lang="bg-BG" sz="3000" dirty="0">
                <a:latin typeface="+mj-lt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 </a:t>
            </a:r>
            <a:r>
              <a:rPr lang="bg-BG" sz="3000" dirty="0">
                <a:latin typeface="+mj-lt"/>
              </a:rPr>
              <a:t>и налично свободно място</a:t>
            </a:r>
            <a:r>
              <a:rPr lang="en-US" sz="30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58" y="2040952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3672" y="1307842"/>
            <a:ext cx="976147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box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int.Parse(command);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7513" y="1134216"/>
            <a:ext cx="95775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17488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751332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5F21F-1D4C-4676-8491-38687984AF64}"/>
              </a:ext>
            </a:extLst>
          </p:cNvPr>
          <p:cNvSpPr/>
          <p:nvPr/>
        </p:nvSpPr>
        <p:spPr>
          <a:xfrm>
            <a:off x="608012" y="6366003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7162800" cy="587121"/>
          </a:xfrm>
        </p:spPr>
        <p:txBody>
          <a:bodyPr/>
          <a:lstStyle/>
          <a:p>
            <a:r>
              <a:rPr lang="en-US" dirty="0"/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</a:t>
            </a:r>
            <a:r>
              <a:rPr lang="bg-BG" sz="3200" dirty="0" err="1">
                <a:solidFill>
                  <a:schemeClr val="bg2"/>
                </a:solidFill>
              </a:rPr>
              <a:t>инкрементираме</a:t>
            </a:r>
            <a:r>
              <a:rPr lang="bg-BG" sz="3200" dirty="0">
                <a:solidFill>
                  <a:schemeClr val="bg2"/>
                </a:solidFill>
              </a:rPr>
              <a:t>/	            </a:t>
            </a:r>
            <a:r>
              <a:rPr lang="bg-BG" sz="3200" dirty="0" err="1">
                <a:solidFill>
                  <a:schemeClr val="bg2"/>
                </a:solidFill>
              </a:rPr>
              <a:t>декрементираме</a:t>
            </a:r>
            <a:r>
              <a:rPr lang="bg-BG" sz="3200" dirty="0">
                <a:solidFill>
                  <a:schemeClr val="bg2"/>
                </a:solidFill>
              </a:rPr>
              <a:t> числови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стойности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>
                <a:solidFill>
                  <a:schemeClr val="bg2"/>
                </a:solidFill>
              </a:rPr>
              <a:t>  - </a:t>
            </a:r>
            <a:r>
              <a:rPr lang="bg-BG" sz="3200" dirty="0">
                <a:solidFill>
                  <a:schemeClr val="bg2"/>
                </a:solidFill>
              </a:rPr>
              <a:t>цикли, за да </a:t>
            </a:r>
            <a:r>
              <a:rPr lang="en-US" sz="3200" dirty="0">
                <a:solidFill>
                  <a:schemeClr val="bg2"/>
                </a:solidFill>
              </a:rPr>
              <a:t>          </a:t>
            </a:r>
            <a:r>
              <a:rPr lang="bg-BG" sz="3200" dirty="0">
                <a:solidFill>
                  <a:schemeClr val="bg2"/>
                </a:solidFill>
              </a:rPr>
              <a:t>повтаряме действие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bg-BG" sz="3200" dirty="0">
                <a:solidFill>
                  <a:schemeClr val="bg2"/>
                </a:solidFill>
              </a:rPr>
              <a:t>докато е в сила 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bg-BG" sz="3200" dirty="0">
                <a:solidFill>
                  <a:schemeClr val="bg2"/>
                </a:solidFill>
              </a:rPr>
              <a:t>дадено условие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циклите 	            с оператора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2412" y="6480406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bg-BG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7162800" cy="587121"/>
          </a:xfrm>
        </p:spPr>
        <p:txBody>
          <a:bodyPr/>
          <a:lstStyle/>
          <a:p>
            <a:r>
              <a:rPr lang="en-US" dirty="0"/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7162800" cy="587121"/>
          </a:xfrm>
        </p:spPr>
        <p:txBody>
          <a:bodyPr/>
          <a:lstStyle/>
          <a:p>
            <a:r>
              <a:rPr lang="en-US" dirty="0"/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4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26" y="2509467"/>
            <a:ext cx="6600362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int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Console.WriteLine("Larger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Console.WriteLine("Less than 101");</a:t>
            </a:r>
          </a:p>
          <a:p>
            <a:r>
              <a:rPr lang="en-US" sz="2400" dirty="0"/>
              <a:t>  Console.WriteLine("Equal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26" y="2509467"/>
            <a:ext cx="6600362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int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Console.WriteLine("Larger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Console.WriteLine("Less than 101");</a:t>
            </a:r>
          </a:p>
          <a:p>
            <a:r>
              <a:rPr lang="en-US" sz="2400" dirty="0"/>
              <a:t>  Console.WriteLine("Equal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5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2733</Words>
  <Application>Microsoft Office PowerPoint</Application>
  <PresentationFormat>Custom</PresentationFormat>
  <Paragraphs>663</Paragraphs>
  <Slides>55</Slides>
  <Notes>20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Повторения (цикли) – while-цикъл</vt:lpstr>
      <vt:lpstr>while-цикъл – пример</vt:lpstr>
      <vt:lpstr>Число в диапазона [1…100] - условие</vt:lpstr>
      <vt:lpstr>Число в диапазона [1…100] - решение</vt:lpstr>
      <vt:lpstr>Редица числа 2k+1 - условие</vt:lpstr>
      <vt:lpstr>PowerPoint Presentation</vt:lpstr>
      <vt:lpstr>Редица числа 2k+1 - решение</vt:lpstr>
      <vt:lpstr>PowerPoint Presentation</vt:lpstr>
      <vt:lpstr>Безкраен цикъл</vt:lpstr>
      <vt:lpstr>Прекратяване на цикъл</vt:lpstr>
      <vt:lpstr>Баланс на сметка - условие</vt:lpstr>
      <vt:lpstr>Баланс на сметка - условие (2)</vt:lpstr>
      <vt:lpstr>Баланс на сметка - условие(3)</vt:lpstr>
      <vt:lpstr>PowerPoint Presentation</vt:lpstr>
      <vt:lpstr>Баланс на сметка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Завършване - условие </vt:lpstr>
      <vt:lpstr>Завършване - условие (2)</vt:lpstr>
      <vt:lpstr>Завършване - решение 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2019-03-27T14:42:44Z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