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51"/>
  </p:notesMasterIdLst>
  <p:handoutMasterIdLst>
    <p:handoutMasterId r:id="rId52"/>
  </p:handoutMasterIdLst>
  <p:sldIdLst>
    <p:sldId id="522" r:id="rId3"/>
    <p:sldId id="531" r:id="rId4"/>
    <p:sldId id="539" r:id="rId5"/>
    <p:sldId id="533" r:id="rId6"/>
    <p:sldId id="540" r:id="rId7"/>
    <p:sldId id="534" r:id="rId8"/>
    <p:sldId id="541" r:id="rId9"/>
    <p:sldId id="535" r:id="rId10"/>
    <p:sldId id="542" r:id="rId11"/>
    <p:sldId id="536" r:id="rId12"/>
    <p:sldId id="543" r:id="rId13"/>
    <p:sldId id="537" r:id="rId14"/>
    <p:sldId id="544" r:id="rId15"/>
    <p:sldId id="538" r:id="rId16"/>
    <p:sldId id="545" r:id="rId17"/>
    <p:sldId id="274" r:id="rId18"/>
    <p:sldId id="501" r:id="rId19"/>
    <p:sldId id="497" r:id="rId20"/>
    <p:sldId id="420" r:id="rId21"/>
    <p:sldId id="429" r:id="rId22"/>
    <p:sldId id="546" r:id="rId23"/>
    <p:sldId id="481" r:id="rId24"/>
    <p:sldId id="428" r:id="rId25"/>
    <p:sldId id="547" r:id="rId26"/>
    <p:sldId id="480" r:id="rId27"/>
    <p:sldId id="433" r:id="rId28"/>
    <p:sldId id="483" r:id="rId29"/>
    <p:sldId id="445" r:id="rId30"/>
    <p:sldId id="513" r:id="rId31"/>
    <p:sldId id="502" r:id="rId32"/>
    <p:sldId id="503" r:id="rId33"/>
    <p:sldId id="504" r:id="rId34"/>
    <p:sldId id="511" r:id="rId35"/>
    <p:sldId id="506" r:id="rId36"/>
    <p:sldId id="507" r:id="rId37"/>
    <p:sldId id="515" r:id="rId38"/>
    <p:sldId id="516" r:id="rId39"/>
    <p:sldId id="514" r:id="rId40"/>
    <p:sldId id="517" r:id="rId41"/>
    <p:sldId id="518" r:id="rId42"/>
    <p:sldId id="519" r:id="rId43"/>
    <p:sldId id="520" r:id="rId44"/>
    <p:sldId id="349" r:id="rId45"/>
    <p:sldId id="467" r:id="rId46"/>
    <p:sldId id="570" r:id="rId47"/>
    <p:sldId id="576" r:id="rId48"/>
    <p:sldId id="413" r:id="rId49"/>
    <p:sldId id="496" r:id="rId5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31"/>
            <p14:sldId id="539"/>
            <p14:sldId id="533"/>
            <p14:sldId id="540"/>
            <p14:sldId id="534"/>
            <p14:sldId id="541"/>
            <p14:sldId id="535"/>
            <p14:sldId id="542"/>
            <p14:sldId id="536"/>
            <p14:sldId id="543"/>
            <p14:sldId id="537"/>
            <p14:sldId id="544"/>
            <p14:sldId id="538"/>
            <p14:sldId id="545"/>
          </p14:sldIdLst>
        </p14:section>
        <p14:section name="Секция по подразбиране" id="{8D503DEF-2AB1-4987-A915-7B5FEE9665BE}">
          <p14:sldIdLst>
            <p14:sldId id="274"/>
            <p14:sldId id="501"/>
            <p14:sldId id="497"/>
          </p14:sldIdLst>
        </p14:section>
        <p14:section name="Цикъл със стъпка" id="{AC02D9CC-BF0A-4F02-8147-BCA5573FFE10}">
          <p14:sldIdLst>
            <p14:sldId id="420"/>
            <p14:sldId id="429"/>
            <p14:sldId id="546"/>
            <p14:sldId id="481"/>
            <p14:sldId id="428"/>
            <p14:sldId id="547"/>
            <p14:sldId id="480"/>
            <p14:sldId id="433"/>
            <p14:sldId id="483"/>
          </p14:sldIdLst>
        </p14:section>
        <p14:section name="Задачи с цикли" id="{E6098E28-5284-42F9-B11E-8B1EFD8C9606}">
          <p14:sldIdLst>
            <p14:sldId id="445"/>
            <p14:sldId id="513"/>
            <p14:sldId id="502"/>
            <p14:sldId id="503"/>
            <p14:sldId id="504"/>
            <p14:sldId id="511"/>
            <p14:sldId id="506"/>
            <p14:sldId id="507"/>
            <p14:sldId id="515"/>
            <p14:sldId id="516"/>
            <p14:sldId id="514"/>
            <p14:sldId id="517"/>
            <p14:sldId id="518"/>
            <p14:sldId id="519"/>
            <p14:sldId id="520"/>
            <p14:sldId id="349"/>
            <p14:sldId id="467"/>
            <p14:sldId id="570"/>
            <p14:sldId id="576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479" autoAdjust="0"/>
  </p:normalViewPr>
  <p:slideViewPr>
    <p:cSldViewPr>
      <p:cViewPr varScale="1">
        <p:scale>
          <a:sx n="72" d="100"/>
          <a:sy n="72" d="100"/>
        </p:scale>
        <p:origin x="45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8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08-Apr-19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4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08-Apr-19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08-Apr-19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9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08-Apr-19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08-Apr-19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08-Apr-19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08-Apr-19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08-Apr-19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0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1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2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3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6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0.png"/><Relationship Id="rId10" Type="http://schemas.openxmlformats.org/officeDocument/2006/relationships/image" Target="../media/image4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Relationship Id="rId27" Type="http://schemas.openxmlformats.org/officeDocument/2006/relationships/hyperlink" Target="http://smartit.bg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4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1"/>
            <a:ext cx="5824410" cy="252483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2; i += 0.5)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Console.Write(i + ",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6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1"/>
            <a:ext cx="5824410" cy="252483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2; i += 0.5)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Console.Write(i + ",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3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4967864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5; i++)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  if (i == 2 || i == 3)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503778"/>
            <a:ext cx="3819490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6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4967864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5; i++)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  if (i == 2 || i == 3)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503778"/>
            <a:ext cx="3819490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7"/>
            </a:pPr>
            <a:endParaRPr lang="bg-BG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10;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  if (i%10 == 5)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32740" y="4147828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8717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007951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28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7"/>
            </a:pPr>
            <a:endParaRPr lang="bg-BG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10;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  if (i%10 == 5)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32740" y="4147828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8717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007951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66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Цикли със стъпка, 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6" y="5202189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#pb-march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Цикли със стъпка</a:t>
            </a:r>
          </a:p>
          <a:p>
            <a:pPr lvl="1"/>
            <a:r>
              <a:rPr lang="bg-BG" dirty="0"/>
              <a:t>Цикли с намаляваща стъпка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Вложени цикли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Решаване на задачи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247238" cy="231909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i&lt;=3;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--;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39"/>
            <a:ext cx="1875750" cy="627057"/>
            <a:chOff x="4615555" y="2224880"/>
            <a:chExt cx="1485906" cy="7469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9188" y="1676400"/>
            <a:ext cx="8906219" cy="3004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7049" y="2362200"/>
            <a:ext cx="13716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8796" y="2360114"/>
            <a:ext cx="675816" cy="49464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8840" y="2360114"/>
            <a:ext cx="3903270" cy="576003"/>
          </a:xfrm>
          <a:prstGeom prst="wedgeRoundRectCallout">
            <a:avLst>
              <a:gd name="adj1" fmla="val -53509"/>
              <a:gd name="adj2" fmla="val -167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4012" y="2986072"/>
            <a:ext cx="4608758" cy="672349"/>
          </a:xfrm>
          <a:prstGeom prst="wedgeRoundRectCallout">
            <a:avLst>
              <a:gd name="adj1" fmla="val -56915"/>
              <a:gd name="adj2" fmla="val -468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https://judge.softuni.bg/Contests/Compete/Index/1016#0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855" y="1828800"/>
            <a:ext cx="8781114" cy="3004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5012" y="2514600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7612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https://judge.softuni.bg/Contests/Compete/Index/1016#1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4312" y="1489515"/>
            <a:ext cx="8763000" cy="41866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2612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400343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https://judge.softuni.bg/Contests/Compete/Index/1016#2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По-сложни комбинаторни задачи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5332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6F9B-BAC9-4DB7-8DDD-57922762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CBBF-DBAA-4D57-A683-C9D033F8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while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9C84-9110-43D4-A989-746499882A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67115B-202C-46D7-9635-C11306256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563" y="1890009"/>
            <a:ext cx="4974049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int i = 0;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int a = 3;          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int b = 3;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while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 &lt; a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Console.WriteLine("i = " +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int j = 0;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while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 &lt; b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{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Console.WriteLine("j = " +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j++;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Console.WriteLine();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i++;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941400-D12B-4815-A97A-CF1098CD8E9D}"/>
              </a:ext>
            </a:extLst>
          </p:cNvPr>
          <p:cNvSpPr/>
          <p:nvPr/>
        </p:nvSpPr>
        <p:spPr>
          <a:xfrm>
            <a:off x="7257362" y="4025416"/>
            <a:ext cx="357221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21025-C822-4153-AA5C-CD5F9473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37" y="2290773"/>
            <a:ext cx="2990850" cy="3876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29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247238" cy="231909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i&lt;=3;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58563" y="1890009"/>
            <a:ext cx="5507449" cy="4532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&lt; 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Console.WriteLine("i = " +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 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 &lt; 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Console.WriteLine("j = " +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733864" y="3952415"/>
            <a:ext cx="318399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589212" y="4724400"/>
            <a:ext cx="4724400" cy="4418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0B819-A518-47A3-AC5D-CC30C2E7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115" y="2246347"/>
            <a:ext cx="297180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97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 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Блокът от код във вложения цикъл </a:t>
            </a:r>
            <a:b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* b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пъти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57598" y="2228487"/>
            <a:ext cx="5282273" cy="43304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a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b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for (int j = 0; j &lt;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 j++)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Console.WriteLine("j = " + j);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745768" y="4164495"/>
            <a:ext cx="406044" cy="407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817812" y="4953000"/>
            <a:ext cx="4524024" cy="42939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7D870-5B76-4AE3-87FC-D18B3FA9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75" y="2532712"/>
            <a:ext cx="3179438" cy="3684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450" y="11279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Използват се когато за всяко действие искаме да изпълним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 брой други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6211" y="2593816"/>
            <a:ext cx="8214481" cy="24138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a;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for (int j = 0; j &lt; b; j++)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for (int n = 0; n &lt; c; n++)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158" y="4490585"/>
            <a:ext cx="3456568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итераторите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665412" y="2743200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3605990" y="3281486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5D058-95AE-4A5A-A1DF-867085CA2D94}"/>
              </a:ext>
            </a:extLst>
          </p:cNvPr>
          <p:cNvSpPr/>
          <p:nvPr/>
        </p:nvSpPr>
        <p:spPr>
          <a:xfrm>
            <a:off x="4493853" y="3913109"/>
            <a:ext cx="402588" cy="42964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9774625" y="2917395"/>
            <a:ext cx="1805142" cy="1805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900692" y="2070613"/>
            <a:ext cx="3488546" cy="34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Входът се състои от броя на етажите и броя на стаите на един етаж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29315" y="4783581"/>
            <a:ext cx="679664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18412" y="5177688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0601" y="4411586"/>
            <a:ext cx="3352799" cy="1833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71242" y="3968388"/>
            <a:ext cx="5531065" cy="2719912"/>
            <a:chOff x="2850034" y="4184947"/>
            <a:chExt cx="5515680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3613" y="4184947"/>
              <a:ext cx="3352799" cy="27199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630593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0012" y="1397898"/>
            <a:ext cx="779209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1012" y="2828925"/>
            <a:ext cx="7298488" cy="2286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2627" y="2375611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изчислява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няколко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имена, като знаем че: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Името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най-голяма стойност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 победител</a:t>
            </a:r>
            <a:endParaRPr lang="bg-B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сбора от ASCII стойностите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букви</a:t>
            </a:r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От конзолата ще се четат имена до получаването на команда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което трябва да се изпише: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"Winner is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името на победителя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 –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му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}!".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1017840" y="1828800"/>
            <a:ext cx="7848600" cy="4477205"/>
            <a:chOff x="876029" y="1679003"/>
            <a:chExt cx="7848600" cy="447720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29" y="1679003"/>
              <a:ext cx="7848600" cy="3590808"/>
              <a:chOff x="-3896048" y="3908564"/>
              <a:chExt cx="7848600" cy="3590808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8" y="3908564"/>
                <a:ext cx="2028081" cy="1835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Petar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Georgi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Stanimir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1603507" y="7095011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962349" y="6995451"/>
                <a:ext cx="4914901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Konstantin – 1065!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29" y="2344825"/>
              <a:ext cx="7848600" cy="3811383"/>
              <a:chOff x="1965462" y="4673027"/>
              <a:chExt cx="7826767" cy="3811383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2" y="6207696"/>
                <a:ext cx="2022439" cy="22767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Ivo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Niki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Valio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Konstantin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4251626" y="4776120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4891001" y="4673027"/>
                <a:ext cx="4901228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Stanimir – 839!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2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https://judge.softuni.bg/Contests/Compete/Index/1016#6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8284" y="1343860"/>
            <a:ext cx="105173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maxCombination = 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string winner = string.Empty;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while (input != "STOP")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currentSum = 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i = 0; i &lt; input.Length; i++)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currentSum += input[i];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if (currentSum &gt; maxCombination)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maxCombination = currentSum;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winner = input;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Console.WriteLine($"Winner is {winner} 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-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{maxCombination}!";);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446212" y="3158365"/>
            <a:ext cx="6248400" cy="141852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194" y="2971800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обхожда името</a:t>
            </a:r>
          </a:p>
        </p:txBody>
      </p:sp>
    </p:spTree>
    <p:extLst>
      <p:ext uri="{BB962C8B-B14F-4D97-AF65-F5344CB8AC3E}">
        <p14:creationId xmlns:p14="http://schemas.microsoft.com/office/powerpoint/2010/main" val="4007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01755" cy="53340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чете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последователност от продукти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които се приготвя тесто за бисквити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първи ред ще се подаде едно цяло число –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броят на партидите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това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за всяка партида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ще се четат продукти до подаване на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команда "</a:t>
            </a:r>
            <a:r>
              <a:rPr lang="en-US" sz="2800" b="1" dirty="0">
                <a:latin typeface="Consolas" panose="020B0609020204030204" pitchFamily="49" charset="0"/>
                <a:cs typeface="Calibri" panose="020F0502020204030204" pitchFamily="34" charset="0"/>
              </a:rPr>
              <a:t>Bake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47467" lvl="2" indent="-457200"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Ако сместа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съдържа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продуктите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брашно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яйца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захар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да се изписва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на конзолата "</a:t>
            </a:r>
            <a:r>
              <a:rPr lang="en-US" sz="2400" b="1" dirty="0">
                <a:latin typeface="Consolas" panose="020B0609020204030204" pitchFamily="49" charset="0"/>
              </a:rPr>
              <a:t>Baking batch number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номер на партидата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..."</a:t>
            </a:r>
          </a:p>
          <a:p>
            <a:pPr marL="1447467" lvl="2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противен случай 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да се изпише следното съобщение: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/>
              <a:t>"</a:t>
            </a:r>
            <a:r>
              <a:rPr lang="bg-BG" sz="2400" b="1" dirty="0">
                <a:latin typeface="Consolas" panose="020B0609020204030204" pitchFamily="49" charset="0"/>
              </a:rPr>
              <a:t>The batter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should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contain flour,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eggs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and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sugar!</a:t>
            </a:r>
            <a:r>
              <a:rPr lang="en-US" dirty="0"/>
              <a:t>"</a:t>
            </a:r>
            <a:br>
              <a:rPr lang="bg-BG" dirty="0"/>
            </a:br>
            <a:r>
              <a:rPr lang="bg-BG" dirty="0"/>
              <a:t>и програмата да продължи четенето</a:t>
            </a:r>
            <a:endParaRPr lang="en-US" dirty="0"/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836612" y="1828800"/>
            <a:ext cx="7441947" cy="4497963"/>
            <a:chOff x="331439" y="1679003"/>
            <a:chExt cx="7441947" cy="449796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31439" y="1679003"/>
              <a:ext cx="1617859" cy="44979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2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chocolate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caramel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peanuts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210255" y="3454424"/>
              <a:ext cx="5563131" cy="947119"/>
              <a:chOff x="3295977" y="5782626"/>
              <a:chExt cx="5547655" cy="947119"/>
            </a:xfrm>
          </p:grpSpPr>
          <p:sp>
            <p:nvSpPr>
              <p:cNvPr id="18" name="Стрелка надясно 10"/>
              <p:cNvSpPr/>
              <p:nvPr/>
            </p:nvSpPr>
            <p:spPr>
              <a:xfrm>
                <a:off x="3295977" y="6103785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942404" y="5782626"/>
                <a:ext cx="4901228" cy="9471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1...</a:t>
                </a:r>
              </a:p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2...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70062" y="1351938"/>
            <a:ext cx="86487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int numberOfBatches = int.Parse(Console.ReadLine());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for (int i = 1; i &lt;= numberOfBatches; i++)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bool flour = false;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bool sugar = false; 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bool eggs = false;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bool isBakingBatch = false;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while (!isBakingBatch)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switch (command)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case "flour": flour = true;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case "eggs": eggs = true;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case "sugar": sugar = true;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490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– решение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43551" y="1492507"/>
            <a:ext cx="9101721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case "Bake!":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if (eggs &amp;&amp; flour &amp;&amp; sugar)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  isBakingBatch = true;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  Console.WriteLine($"Baking batch number {i}...");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  break;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}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else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  Console.WriteLine("The batter should contain flour, eggs and sugar!");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}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break;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}}}  </a:t>
            </a:r>
          </a:p>
        </p:txBody>
      </p:sp>
    </p:spTree>
    <p:extLst>
      <p:ext uri="{BB962C8B-B14F-4D97-AF65-F5344CB8AC3E}">
        <p14:creationId xmlns:p14="http://schemas.microsoft.com/office/powerpoint/2010/main" val="234810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използваме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bg-BG" sz="3200" dirty="0">
                <a:solidFill>
                  <a:schemeClr val="bg2"/>
                </a:solidFill>
              </a:rPr>
              <a:t>-цикли             със стъпка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цикли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0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132" y="2057400"/>
            <a:ext cx="5883960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97; i &lt; 100; i++)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Console.Write((char) 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0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132" y="2057400"/>
            <a:ext cx="5883960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97; i &lt; 100; i++)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Console.Write((char) 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67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5314038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'A'; i++) </a:t>
            </a:r>
            <a:endParaRPr lang="bg-BG" dirty="0"/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 </a:t>
            </a:r>
            <a:r>
              <a:rPr lang="bg-BG" dirty="0"/>
              <a:t> </a:t>
            </a:r>
            <a:r>
              <a:rPr lang="en-US" dirty="0"/>
              <a:t>Console.Write</a:t>
            </a:r>
            <a:r>
              <a:rPr lang="nn-NO" dirty="0"/>
              <a:t>(i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65956" y="3941058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2567" y="4154667"/>
            <a:ext cx="3326332" cy="1929693"/>
            <a:chOff x="5541569" y="4570824"/>
            <a:chExt cx="356353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9294" y="5322293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98020" y="2450875"/>
            <a:ext cx="3895906" cy="1431229"/>
            <a:chOff x="844360" y="3246971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64566" y="183926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5314038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'A'; i++) </a:t>
            </a:r>
            <a:endParaRPr lang="bg-BG" dirty="0"/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 </a:t>
            </a:r>
            <a:r>
              <a:rPr lang="bg-BG" dirty="0"/>
              <a:t> </a:t>
            </a:r>
            <a:r>
              <a:rPr lang="en-US" dirty="0"/>
              <a:t>Console.Write</a:t>
            </a:r>
            <a:r>
              <a:rPr lang="nn-NO" dirty="0"/>
              <a:t>(i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65956" y="3941058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2567" y="4154667"/>
            <a:ext cx="3326332" cy="1929693"/>
            <a:chOff x="5541569" y="4570824"/>
            <a:chExt cx="356353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9294" y="5322293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98020" y="2450875"/>
            <a:ext cx="3895906" cy="1431229"/>
            <a:chOff x="844360" y="3246971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64566" y="183926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8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2196</Words>
  <Application>Microsoft Office PowerPoint</Application>
  <PresentationFormat>Custom</PresentationFormat>
  <Paragraphs>511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Работа с вложени цикли</vt:lpstr>
      <vt:lpstr>Имате въпроси?</vt:lpstr>
      <vt:lpstr>Съдържание</vt:lpstr>
      <vt:lpstr>PowerPoint Presentation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Вложени цикли – пример</vt:lpstr>
      <vt:lpstr>Вложени цикли – пример</vt:lpstr>
      <vt:lpstr>Вложени цикли – пример (2)</vt:lpstr>
      <vt:lpstr>Вложени цикли</vt:lpstr>
      <vt:lpstr>Сграда – условие </vt:lpstr>
      <vt:lpstr>Сграда – условие (2) </vt:lpstr>
      <vt:lpstr>Сграда - решение</vt:lpstr>
      <vt:lpstr>Война на имена – условие </vt:lpstr>
      <vt:lpstr>Война на имена – условие (2) </vt:lpstr>
      <vt:lpstr>Война на имена - решение</vt:lpstr>
      <vt:lpstr>Фабрика за бисквити - условие </vt:lpstr>
      <vt:lpstr>Фабрика за бисквити - условие (2) </vt:lpstr>
      <vt:lpstr>Фабрика за бисквити - решение</vt:lpstr>
      <vt:lpstr>Фабрика за бисквити – решение 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</cp:revision>
  <dcterms:created xsi:type="dcterms:W3CDTF">2014-01-02T17:00:34Z</dcterms:created>
  <dcterms:modified xsi:type="dcterms:W3CDTF">2019-04-08T12:03:04Z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