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E615DFA-13FA-46EF-B252-32811D5E013D}">
          <p14:sldIdLst>
            <p14:sldId id="256"/>
            <p14:sldId id="257"/>
            <p14:sldId id="258"/>
          </p14:sldIdLst>
        </p14:section>
        <p14:section name="Query Basics" id="{27218F19-F629-4D6D-A288-056E91E08C3E}">
          <p14:sldIdLst>
            <p14:sldId id="259"/>
            <p14:sldId id="260"/>
            <p14:sldId id="261"/>
          </p14:sldIdLst>
        </p14:section>
        <p14:section name="Retrieving Data" id="{036E25C8-7011-424F-923F-F8034C1A9A3D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" id="{0E5B5AE9-83A2-4A72-94EC-EEAEAE018C93}">
          <p14:sldIdLst>
            <p14:sldId id="281"/>
            <p14:sldId id="282"/>
            <p14:sldId id="283"/>
          </p14:sldIdLst>
        </p14:section>
        <p14:section name="Updating and Deleting" id="{3CFB7AD7-10D9-4BB8-8342-9DB3D9196B72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DABC76C6-3249-4363-9CDD-665470CEAE9F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602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70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CRUD in MySQL Server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72561" y="4867792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</a:t>
            </a:r>
            <a:r>
              <a:rPr lang="en-GB" dirty="0" smtClean="0"/>
              <a:t>employees</a:t>
            </a:r>
            <a:r>
              <a:rPr lang="en-US" dirty="0"/>
              <a:t> </a:t>
            </a:r>
            <a:r>
              <a:rPr lang="en-US" dirty="0" smtClean="0"/>
              <a:t>from "hospital" database</a:t>
            </a:r>
            <a:endParaRPr lang="en-GB" dirty="0" smtClean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b="1" dirty="0" smtClean="0">
                <a:solidFill>
                  <a:schemeClr val="bg1"/>
                </a:solidFill>
              </a:rPr>
              <a:t>etrieve</a:t>
            </a:r>
            <a:r>
              <a:rPr lang="en-GB" dirty="0" smtClean="0"/>
              <a:t> </a:t>
            </a:r>
            <a:r>
              <a:rPr lang="en-GB" dirty="0"/>
              <a:t>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 smtClean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</a:t>
            </a:r>
            <a:r>
              <a:rPr lang="en-GB" b="1" dirty="0" smtClean="0">
                <a:solidFill>
                  <a:schemeClr val="bg1"/>
                </a:solidFill>
              </a:rPr>
              <a:t>rdered</a:t>
            </a:r>
            <a:r>
              <a:rPr lang="en-GB" b="1" dirty="0" smtClean="0"/>
              <a:t> </a:t>
            </a:r>
            <a:r>
              <a:rPr lang="en-GB" dirty="0"/>
              <a:t>by </a:t>
            </a:r>
            <a:r>
              <a:rPr lang="en-GB" dirty="0" smtClean="0"/>
              <a:t>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01971"/>
              </p:ext>
            </p:extLst>
          </p:nvPr>
        </p:nvGraphicFramePr>
        <p:xfrm>
          <a:off x="2088344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1" y="12058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Select Employee Information</a:t>
            </a:r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879840" y="1299226"/>
            <a:ext cx="2514600" cy="600968"/>
          </a:xfrm>
          <a:prstGeom prst="wedgeRoundRectCallout">
            <a:avLst>
              <a:gd name="adj1" fmla="val -83028"/>
              <a:gd name="adj2" fmla="val -1911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91348" y="1321075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4119880" y="2332969"/>
            <a:ext cx="2514600" cy="600968"/>
          </a:xfrm>
          <a:prstGeom prst="wedgeRoundRectCallout">
            <a:avLst>
              <a:gd name="adj1" fmla="val -84240"/>
              <a:gd name="adj2" fmla="val -10270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0782" y="1859555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5283" y="3712522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'First Name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'Last Name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'Job Title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 smtClean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arguments.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800" y="4555126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function of concatenation is </a:t>
            </a:r>
            <a:r>
              <a:rPr lang="en-US" b="1" dirty="0" smtClean="0">
                <a:solidFill>
                  <a:schemeClr val="bg1"/>
                </a:solidFill>
              </a:rPr>
              <a:t>concat_ws()</a:t>
            </a:r>
            <a:r>
              <a:rPr lang="bg-BG" dirty="0"/>
              <a:t> </a:t>
            </a:r>
            <a:r>
              <a:rPr lang="bg-BG" dirty="0" smtClean="0"/>
              <a:t>- </a:t>
            </a:r>
            <a:r>
              <a:rPr lang="en-US" dirty="0" smtClean="0"/>
              <a:t>stands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oncatenate with </a:t>
            </a:r>
            <a:r>
              <a:rPr lang="en-US" b="1" dirty="0" smtClean="0">
                <a:solidFill>
                  <a:schemeClr val="bg1"/>
                </a:solidFill>
              </a:rPr>
              <a:t>separator</a:t>
            </a:r>
            <a:r>
              <a:rPr lang="en-US" dirty="0" smtClean="0"/>
              <a:t> </a:t>
            </a:r>
            <a:r>
              <a:rPr lang="en-US" dirty="0"/>
              <a:t>and is a special form of CONCAT</a:t>
            </a:r>
            <a:r>
              <a:rPr lang="en-US" dirty="0" smtClean="0"/>
              <a:t>().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US" dirty="0" smtClean="0"/>
              <a:t>Skip </a:t>
            </a:r>
            <a:r>
              <a:rPr lang="en-US" dirty="0"/>
              <a:t>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Concatenation(2)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50896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5600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Salary</a:t>
            </a:r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Hospital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 smtClean="0"/>
              <a:t>S</a:t>
            </a:r>
            <a:r>
              <a:rPr lang="en-US" dirty="0"/>
              <a:t>elect Employees with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43201" y="1752601"/>
            <a:ext cx="2439945" cy="646687"/>
          </a:xfrm>
          <a:prstGeom prst="wedgeRoundRectCallout">
            <a:avLst>
              <a:gd name="adj1" fmla="val -42577"/>
              <a:gd name="adj2" fmla="val 12375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077201" y="3810001"/>
            <a:ext cx="2652151" cy="646687"/>
          </a:xfrm>
          <a:prstGeom prst="wedgeRoundRectCallout">
            <a:avLst>
              <a:gd name="adj1" fmla="val -86004"/>
              <a:gd name="adj2" fmla="val 1246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 smtClean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</a:t>
            </a:r>
            <a:r>
              <a:rPr lang="en-US" dirty="0" smtClean="0"/>
              <a:t>better </a:t>
            </a:r>
            <a:r>
              <a:rPr lang="en-US" dirty="0"/>
              <a:t>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4000" y="5413378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</a:t>
            </a:r>
            <a:r>
              <a:rPr lang="en-US" dirty="0" smtClean="0"/>
              <a:t>can </a:t>
            </a:r>
            <a:r>
              <a:rPr lang="en-US" dirty="0"/>
              <a:t>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1600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6" y="3274869"/>
            <a:ext cx="7687342" cy="9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1600;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0838" y="409099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0838" y="541777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80838" y="276773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6201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Query Basics</a:t>
            </a:r>
          </a:p>
          <a:p>
            <a:r>
              <a:rPr lang="en-US" sz="3600" dirty="0"/>
              <a:t>Retrieving Data</a:t>
            </a:r>
          </a:p>
          <a:p>
            <a:r>
              <a:rPr lang="en-US" sz="3600" dirty="0"/>
              <a:t>Writing Data in Tables</a:t>
            </a:r>
          </a:p>
          <a:p>
            <a:r>
              <a:rPr lang="en-US" sz="3600" dirty="0"/>
              <a:t>Modifying Existing Records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04389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7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hospital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28" y="4699861"/>
            <a:ext cx="7387686" cy="69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2801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1800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465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Writing Data in Tables</a:t>
            </a:r>
            <a:endParaRPr lang="en-US"/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SQL INSERT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01001" y="1035629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Modifying Existing Records</a:t>
            </a:r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SQL UPDATE and DELETE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noProof="1" smtClean="0"/>
              <a:t>Java-DB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“</a:t>
            </a:r>
            <a:r>
              <a:rPr lang="en-GB" b="1" dirty="0"/>
              <a:t>Therapist</a:t>
            </a:r>
            <a:r>
              <a:rPr lang="en-GB" dirty="0"/>
              <a:t>” by </a:t>
            </a:r>
            <a:r>
              <a:rPr lang="en-GB" b="1" dirty="0"/>
              <a:t>10%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b="1" dirty="0"/>
              <a:t>all salaries</a:t>
            </a:r>
            <a:r>
              <a:rPr lang="en-GB" dirty="0"/>
              <a:t> </a:t>
            </a:r>
            <a:r>
              <a:rPr lang="en-GB" b="1" dirty="0"/>
              <a:t>ordered ascending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09800"/>
            <a:ext cx="1600200" cy="331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Down 6"/>
          <p:cNvSpPr/>
          <p:nvPr/>
        </p:nvSpPr>
        <p:spPr>
          <a:xfrm rot="16200000">
            <a:off x="7390800" y="2389877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1" y="3603618"/>
            <a:ext cx="83058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= salary + (salary * 0.1)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job_title = 'Therapist';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ASC;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5200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b="1" dirty="0" smtClean="0">
                <a:solidFill>
                  <a:schemeClr val="bg1"/>
                </a:solidFill>
              </a:rPr>
              <a:t>elete</a:t>
            </a:r>
            <a:r>
              <a:rPr lang="en-GB" dirty="0" smtClean="0"/>
              <a:t> </a:t>
            </a:r>
            <a:r>
              <a:rPr lang="en-GB" dirty="0"/>
              <a:t>all employees from the “</a:t>
            </a:r>
            <a:r>
              <a:rPr lang="en-GB" b="1" dirty="0"/>
              <a:t>employees</a:t>
            </a:r>
            <a:r>
              <a:rPr lang="en-GB" dirty="0"/>
              <a:t>”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  <a:endParaRPr lang="en-GB" dirty="0" smtClean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</a:t>
            </a:r>
            <a:r>
              <a:rPr lang="en-GB" dirty="0" smtClean="0"/>
              <a:t>by </a:t>
            </a:r>
            <a:r>
              <a:rPr lang="en-GB" dirty="0"/>
              <a:t>id</a:t>
            </a:r>
            <a:r>
              <a:rPr lang="en-GB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Delete from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75" y="3533955"/>
            <a:ext cx="8684277" cy="201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3201" y="2719699"/>
            <a:ext cx="5057371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DELETE FROM</a:t>
            </a:r>
            <a:r>
              <a:rPr lang="en-US" sz="24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department_id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OR</a:t>
            </a:r>
            <a:r>
              <a:rPr lang="en-US" sz="2400" dirty="0"/>
              <a:t> department_id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SELECT * FROM 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Delete from Table</a:t>
            </a:r>
            <a:endParaRPr lang="en-US" dirty="0"/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4615" y="4030728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3601" y="1995978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58396" y="3090092"/>
            <a:ext cx="6349235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2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Query Basics</a:t>
            </a:r>
            <a:endParaRPr lang="en-US"/>
          </a:p>
        </p:txBody>
      </p:sp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SQL Introduction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773026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2" y="3155474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1074102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10741022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Retrieving Data</a:t>
            </a:r>
            <a:endParaRPr lang="en-US"/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SQL SELECT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Projection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column</a:t>
              </a:r>
            </a:p>
          </p:txBody>
        </p:sp>
      </p:grpSp>
      <p:sp>
        <p:nvSpPr>
          <p:cNvPr id="8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</a:t>
            </a:r>
            <a:r>
              <a:rPr lang="en-US" dirty="0" smtClean="0"/>
              <a:t>"employees" </a:t>
            </a:r>
            <a:r>
              <a:rPr lang="en-US" dirty="0"/>
              <a:t>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4371145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554184" y="2022296"/>
          <a:ext cx="11125200" cy="19629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400" b="1" kern="1200" noProof="1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en-US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600200" y="4999469"/>
            <a:ext cx="2514600" cy="1054111"/>
          </a:xfrm>
          <a:prstGeom prst="wedgeRoundRectCallout">
            <a:avLst>
              <a:gd name="adj1" fmla="val 35380"/>
              <a:gd name="adj2" fmla="val -6993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791200" y="4982039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2474</Words>
  <Application>Microsoft Office PowerPoint</Application>
  <PresentationFormat>Широк екран</PresentationFormat>
  <Paragraphs>456</Paragraphs>
  <Slides>40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</vt:lpstr>
      <vt:lpstr>SQL Queries – Few Examples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22</cp:revision>
  <dcterms:created xsi:type="dcterms:W3CDTF">2018-05-23T13:08:44Z</dcterms:created>
  <dcterms:modified xsi:type="dcterms:W3CDTF">2020-01-14T19:35:31Z</dcterms:modified>
  <cp:category>programming;computer programming;software development;web development</cp:category>
</cp:coreProperties>
</file>