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295" r:id="rId41"/>
    <p:sldId id="296" r:id="rId42"/>
    <p:sldId id="301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62319C5-A615-4186-ACC3-94B4973D7896}">
          <p14:sldIdLst>
            <p14:sldId id="256"/>
            <p14:sldId id="257"/>
            <p14:sldId id="258"/>
          </p14:sldIdLst>
        </p14:section>
        <p14:section name="Functions Overview" id="{741FF0C9-2BAB-4101-87DC-B6D8B0E9E53C}">
          <p14:sldIdLst>
            <p14:sldId id="259"/>
            <p14:sldId id="260"/>
          </p14:sldIdLst>
        </p14:section>
        <p14:section name="String Functions" id="{094A77F3-7BE2-4A11-9839-931A30377325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th Functions" id="{65C8EC98-D671-4286-888F-32EF2D93A55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e Functions" id="{EA5A2D23-1FDE-41EB-AA45-82F600AA583A}">
          <p14:sldIdLst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Wildcards" id="{51113A82-D91B-47A0-97C9-4BFDFEBDD482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54F0EB24-E300-48AE-A4AD-B39A426E80E2}">
          <p14:sldIdLst>
            <p14:sldId id="293"/>
            <p14:sldId id="299"/>
            <p14:sldId id="295"/>
            <p14:sldId id="29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051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5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339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852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3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://smartit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2.gif"/><Relationship Id="rId5" Type="http://schemas.openxmlformats.org/officeDocument/2006/relationships/image" Target="../media/image4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09" y="2185797"/>
            <a:ext cx="3145041" cy="3145041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MySQL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5" name="TextBox 14"/>
          <p:cNvSpPr txBox="1"/>
          <p:nvPr/>
        </p:nvSpPr>
        <p:spPr>
          <a:xfrm rot="20610845">
            <a:off x="7447137" y="2196097"/>
            <a:ext cx="229686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Wildcards</a:t>
            </a:r>
          </a:p>
        </p:txBody>
      </p:sp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63" y="2724289"/>
            <a:ext cx="1791034" cy="19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525001" y="6215654"/>
            <a:ext cx="1817229" cy="642346"/>
          </a:xfrm>
        </p:spPr>
        <p:txBody>
          <a:bodyPr/>
          <a:lstStyle/>
          <a:p>
            <a:pPr lvl="0"/>
            <a:r>
              <a:rPr lang="en-US" sz="1800" smtClean="0">
                <a:solidFill>
                  <a:schemeClr val="bg1"/>
                </a:solidFill>
                <a:hlinkClick r:id="rId5"/>
              </a:rPr>
              <a:t>https://softuni.bg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Book Titles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3499" y="1410462"/>
            <a:ext cx="8839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title FROM books WHERE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SUBSTRING(title, 1, 3)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 "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";</a:t>
            </a:r>
          </a:p>
        </p:txBody>
      </p:sp>
      <p:sp>
        <p:nvSpPr>
          <p:cNvPr id="8" name="Стрелка надолу 7"/>
          <p:cNvSpPr/>
          <p:nvPr/>
        </p:nvSpPr>
        <p:spPr>
          <a:xfrm>
            <a:off x="5562600" y="2667000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22" y="3233453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9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/>
              <a:t> – replaces specific string with another</a:t>
            </a:r>
          </a:p>
          <a:p>
            <a:pPr lvl="1"/>
            <a:r>
              <a:rPr lang="en-US" dirty="0"/>
              <a:t>Performs a case-sensitive match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336737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48681" y="4416172"/>
            <a:ext cx="2743200" cy="606743"/>
          </a:xfrm>
          <a:prstGeom prst="wedgeRoundRectCallout">
            <a:avLst>
              <a:gd name="adj1" fmla="val 28049"/>
              <a:gd name="adj2" fmla="val -110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from table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0356" y="2367818"/>
            <a:ext cx="2743200" cy="606743"/>
          </a:xfrm>
          <a:prstGeom prst="wedgeRoundRectCallout">
            <a:avLst>
              <a:gd name="adj1" fmla="val -42623"/>
              <a:gd name="adj2" fmla="val 1130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to replace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20065" y="4416172"/>
            <a:ext cx="2340600" cy="869463"/>
          </a:xfrm>
          <a:prstGeom prst="wedgeRoundRectCallout">
            <a:avLst>
              <a:gd name="adj1" fmla="val -36725"/>
              <a:gd name="adj2" fmla="val -98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pattern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0800"/>
              </a:spcBef>
            </a:pPr>
            <a:r>
              <a:rPr lang="en-US" dirty="0"/>
              <a:t>Censor the word </a:t>
            </a:r>
            <a:r>
              <a:rPr lang="en-US" b="1" dirty="0">
                <a:solidFill>
                  <a:srgbClr val="FFA000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</a:rPr>
              <a:t>REPLACE – Example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3352801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(`title`,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`album`;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03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/>
              <a:t>" and replace the substring with "</a:t>
            </a:r>
            <a:r>
              <a:rPr lang="en-US" b="1" dirty="0">
                <a:solidFill>
                  <a:srgbClr val="FFA000"/>
                </a:solidFill>
              </a:rPr>
              <a:t>***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Titles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0" y="3276600"/>
            <a:ext cx="360997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9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Replace Titles</a:t>
            </a:r>
          </a:p>
        </p:txBody>
      </p:sp>
      <p:sp>
        <p:nvSpPr>
          <p:cNvPr id="8" name="Стрелка надолу 7"/>
          <p:cNvSpPr/>
          <p:nvPr/>
        </p:nvSpPr>
        <p:spPr>
          <a:xfrm rot="16200000">
            <a:off x="7772400" y="3619929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504"/>
          <a:stretch/>
        </p:blipFill>
        <p:spPr>
          <a:xfrm>
            <a:off x="8383724" y="2315003"/>
            <a:ext cx="3122477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81012" y="3327439"/>
            <a:ext cx="6858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SELECT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000" b="1" dirty="0">
                <a:latin typeface="Consolas" panose="020B0609020204030204" pitchFamily="49" charset="0"/>
              </a:rPr>
              <a:t>(`title`, 'The', '***')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AS 'Title' FROM `books`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WHERE SUBSTRING(title, 1, 3) = 'The';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RTRIM</a:t>
            </a:r>
            <a:r>
              <a:rPr lang="en-US" dirty="0"/>
              <a:t> – remove </a:t>
            </a:r>
            <a:r>
              <a:rPr lang="en-US" b="1" dirty="0">
                <a:solidFill>
                  <a:srgbClr val="FFA000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CHAR_LENGTH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count number of characters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LENGHT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4200" y="402723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4200" y="570363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4200" y="1907405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9800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`id`, `start`,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(`name`, 3) AS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`games`;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6100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6100" y="4114801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6100" y="5726366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3017484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Pattern, String,[Position]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95801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Position, 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43400" y="5418034"/>
            <a:ext cx="3581400" cy="868963"/>
          </a:xfrm>
          <a:prstGeom prst="wedgeRoundRectCallout">
            <a:avLst>
              <a:gd name="adj1" fmla="val 28403"/>
              <a:gd name="adj2" fmla="val -92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characters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7635475" y="1761348"/>
            <a:ext cx="4114799" cy="707397"/>
          </a:xfrm>
          <a:prstGeom prst="wedgeRoundRectCallout">
            <a:avLst>
              <a:gd name="adj1" fmla="val -50123"/>
              <a:gd name="adj2" fmla="val 82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If omitted, begins at 1</a:t>
            </a:r>
            <a:endParaRPr lang="bg-BG" sz="2800" b="1">
              <a:solidFill>
                <a:srgbClr val="FFFFFF"/>
              </a:solidFill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Arithmetical Operators and Numeric Functions</a:t>
            </a:r>
            <a:endParaRPr lang="en-US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47801"/>
            <a:ext cx="3755804" cy="25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Functions in MySQL Server</a:t>
            </a:r>
          </a:p>
          <a:p>
            <a:r>
              <a:rPr lang="en-US" dirty="0" smtClean="0"/>
              <a:t>String Functions</a:t>
            </a:r>
          </a:p>
          <a:p>
            <a:r>
              <a:rPr lang="en-CA" dirty="0">
                <a:solidFill>
                  <a:srgbClr val="234465"/>
                </a:solidFill>
              </a:rPr>
              <a:t>Arithmetical Operators and Numeric </a:t>
            </a:r>
            <a:r>
              <a:rPr lang="en-CA" dirty="0" smtClean="0">
                <a:solidFill>
                  <a:srgbClr val="234465"/>
                </a:solidFill>
              </a:rPr>
              <a:t>         Functions</a:t>
            </a:r>
            <a:endParaRPr lang="en-CA" dirty="0">
              <a:solidFill>
                <a:srgbClr val="234465"/>
              </a:solidFill>
            </a:endParaRPr>
          </a:p>
          <a:p>
            <a:r>
              <a:rPr lang="en-US" dirty="0" smtClean="0">
                <a:solidFill>
                  <a:srgbClr val="234465"/>
                </a:solidFill>
              </a:rPr>
              <a:t>Date Functions</a:t>
            </a:r>
            <a:endParaRPr lang="en-US" dirty="0">
              <a:solidFill>
                <a:srgbClr val="234465"/>
              </a:solidFill>
            </a:endParaRPr>
          </a:p>
          <a:p>
            <a:r>
              <a:rPr lang="en-US" dirty="0" smtClean="0"/>
              <a:t>Wildcards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common arithmetic operators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Arithmetical Operators</a:t>
            </a:r>
          </a:p>
        </p:txBody>
      </p:sp>
      <p:graphicFrame>
        <p:nvGraphicFramePr>
          <p:cNvPr id="12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16056"/>
              </p:ext>
            </p:extLst>
          </p:nvPr>
        </p:nvGraphicFramePr>
        <p:xfrm>
          <a:off x="2953925" y="2287301"/>
          <a:ext cx="6280975" cy="3581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Integer division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/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Division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Minus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%, MOD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Modulo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Addition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*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Multiplication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84809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(arg)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Change sign of argument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80302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063772"/>
            <a:ext cx="11804822" cy="557035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Used primarily for numeric </a:t>
            </a:r>
            <a:r>
              <a:rPr lang="en-US" b="1" dirty="0">
                <a:solidFill>
                  <a:schemeClr val="bg1"/>
                </a:solidFill>
              </a:rPr>
              <a:t>manipulation</a:t>
            </a:r>
            <a:r>
              <a:rPr lang="en-US" dirty="0"/>
              <a:t> and/or mathematical </a:t>
            </a:r>
            <a:r>
              <a:rPr lang="en-US" b="1" dirty="0">
                <a:solidFill>
                  <a:schemeClr val="bg1"/>
                </a:solidFill>
              </a:rPr>
              <a:t>calculations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(15 –digit precision)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85167" y="331984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92414" y="52578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SQRT</a:t>
            </a:r>
            <a:r>
              <a:rPr lang="en-US" dirty="0"/>
              <a:t> – square root</a:t>
            </a:r>
          </a:p>
          <a:p>
            <a:pPr>
              <a:spcBef>
                <a:spcPts val="6000"/>
              </a:spcBef>
            </a:pPr>
            <a:endParaRPr lang="en-US" dirty="0"/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dirty="0"/>
              <a:t> 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226190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50292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Converts numbers between different number bases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646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95968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6600" y="2903677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4F6987">
              <a:alpha val="95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5600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value in range [0,1)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5709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Date Functions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21444" cy="22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680" y="1201991"/>
            <a:ext cx="11815018" cy="50175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</a:t>
            </a:r>
            <a:r>
              <a:rPr lang="en-US" dirty="0" smtClean="0"/>
              <a:t>integer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CA" b="1" dirty="0">
                <a:solidFill>
                  <a:schemeClr val="bg1"/>
                </a:solidFill>
              </a:rPr>
              <a:t>TIMESTAMPDIFF</a:t>
            </a:r>
            <a:r>
              <a:rPr lang="en-CA" dirty="0"/>
              <a:t> – find difference between two </a:t>
            </a:r>
            <a:r>
              <a:rPr lang="en-CA" dirty="0" smtClean="0"/>
              <a:t>dates</a:t>
            </a:r>
          </a:p>
          <a:p>
            <a:pPr>
              <a:buClr>
                <a:schemeClr val="tx1"/>
              </a:buClr>
            </a:pPr>
            <a:endParaRPr lang="en-CA" dirty="0" smtClean="0"/>
          </a:p>
          <a:p>
            <a:pPr lvl="1">
              <a:buClr>
                <a:schemeClr val="tx1"/>
              </a:buClr>
            </a:pPr>
            <a:r>
              <a:rPr lang="en-US" sz="26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</a:t>
            </a:r>
            <a:r>
              <a:rPr lang="en-US" dirty="0" smtClean="0"/>
              <a:t> </a:t>
            </a:r>
            <a:r>
              <a:rPr lang="en-US" dirty="0"/>
              <a:t>can be any part and format of date or </a:t>
            </a:r>
            <a:r>
              <a:rPr lang="en-US" dirty="0" smtClean="0"/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4609" y="1890589"/>
            <a:ext cx="47857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54609" y="4884498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54609" y="3319181"/>
            <a:ext cx="85195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Functions – Example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1206" y="2362201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`hire_date`, '2017-05-31')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`employees`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9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calculate how many days have authors lived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Lived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910" y="2209800"/>
            <a:ext cx="4717078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Days Lived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19200" y="1611685"/>
            <a:ext cx="10134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 concat(first_name, ' ', last_name) AS 'Full Name',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  <a:r>
              <a:rPr lang="en-US" sz="2400" b="1" dirty="0">
                <a:latin typeface="Consolas" panose="020B0609020204030204" pitchFamily="49" charset="0"/>
              </a:rPr>
              <a:t>(DAY, born, died) AS 'Days Lived'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authors;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6096000" y="3121884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766" y="3658325"/>
            <a:ext cx="3671887" cy="290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smtClean="0"/>
              <a:t>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42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2184" y="1074657"/>
            <a:ext cx="10913017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DATE_FORMAT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formats the date value according to the format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NOW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76446" y="2926604"/>
            <a:ext cx="10668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bg-BG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FORMAT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('2017/05/31', '%Y %b %D') AS 'Date';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71846" y="5246852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Wildcards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393654" y="2422089"/>
            <a:ext cx="3429001" cy="56823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Selecting Results by Partial Match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502544"/>
            <a:ext cx="11815018" cy="5201066"/>
          </a:xfrm>
        </p:spPr>
        <p:txBody>
          <a:bodyPr/>
          <a:lstStyle/>
          <a:p>
            <a:r>
              <a:rPr lang="en-US" dirty="0"/>
              <a:t>Used to substitute any other character(s) in a string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b="1" dirty="0"/>
              <a:t>'</a:t>
            </a:r>
            <a:r>
              <a:rPr lang="en-US" dirty="0"/>
              <a:t> - represents zero, one, or multiple characters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b="1" dirty="0"/>
              <a:t>'</a:t>
            </a:r>
            <a:r>
              <a:rPr lang="en-US" dirty="0"/>
              <a:t> - represents a single character</a:t>
            </a:r>
          </a:p>
          <a:p>
            <a:pPr lvl="1"/>
            <a:r>
              <a:rPr lang="en-US" dirty="0"/>
              <a:t>Can be used in combinations</a:t>
            </a:r>
          </a:p>
          <a:p>
            <a:r>
              <a:rPr lang="en-US" dirty="0"/>
              <a:t>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dirty="0"/>
              <a:t> operator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002" y="40341"/>
            <a:ext cx="9577597" cy="1110780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5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any values that start with "a"</a:t>
            </a:r>
          </a:p>
          <a:p>
            <a:endParaRPr lang="en-US" dirty="0"/>
          </a:p>
          <a:p>
            <a:r>
              <a:rPr lang="en-US" dirty="0"/>
              <a:t>Find any values that have "r" in second position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Finds any values that starts with "a" and ends with "o"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002" y="40341"/>
            <a:ext cx="9577597" cy="1110780"/>
          </a:xfrm>
        </p:spPr>
        <p:txBody>
          <a:bodyPr/>
          <a:lstStyle/>
          <a:p>
            <a:r>
              <a:rPr lang="en-US" smtClean="0"/>
              <a:t>Wildcards – Examples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3812" y="1981590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latin typeface="Consolas" pitchFamily="49" charset="0"/>
              </a:rPr>
              <a:t> CustomerName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latin typeface="Consolas" pitchFamily="49" charset="0"/>
              </a:rPr>
              <a:t> 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3812" y="3343208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CustomerName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_r%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93812" y="4781504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ContactName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a%o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6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Supported characters also include: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\</a:t>
            </a:r>
            <a:r>
              <a:rPr lang="en-US" dirty="0"/>
              <a:t> – specify prefix to treat special characters as normal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specifying which characters to look for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[!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excluding</a:t>
            </a:r>
            <a:r>
              <a:rPr lang="en-US" dirty="0"/>
              <a:t> characters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4191000"/>
            <a:ext cx="9601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`customers`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`city`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[a-c]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%'; 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45701" y="5638728"/>
            <a:ext cx="266700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"a", "b", or "c"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retrieve information about the titles of all Harry Potter books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Wildcards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Harry Potter Books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74" y="3962400"/>
            <a:ext cx="3429000" cy="243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79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Harry </a:t>
            </a:r>
            <a:r>
              <a:rPr lang="en-US" dirty="0"/>
              <a:t>Potter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28700" y="1714264"/>
            <a:ext cx="10134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title FROM books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800" b="1" dirty="0">
                <a:latin typeface="Consolas" panose="020B0609020204030204" pitchFamily="49" charset="0"/>
              </a:rPr>
              <a:t> title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sz="2800" b="1" dirty="0">
                <a:latin typeface="Consolas" panose="020B0609020204030204" pitchFamily="49" charset="0"/>
              </a:rPr>
              <a:t>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Harry Potter%</a:t>
            </a:r>
            <a:r>
              <a:rPr lang="en-US" sz="2800" b="1" dirty="0"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5920511" y="3205008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31" y="3809503"/>
            <a:ext cx="4039466" cy="2622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/>
              <a:t> - 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Regular Expression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93927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`employees`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`first_name`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^\[^K\]{3}\$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5000" y="4175110"/>
            <a:ext cx="3651350" cy="611443"/>
          </a:xfrm>
          <a:prstGeom prst="wedgeRoundRectCallout">
            <a:avLst>
              <a:gd name="adj1" fmla="val -13504"/>
              <a:gd name="adj2" fmla="val -86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295401"/>
            <a:ext cx="8632995" cy="542468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MySQL Server provides various built-in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rgbClr val="FFFFFF"/>
                </a:solidFill>
              </a:rPr>
              <a:t>     functions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Numerical</a:t>
            </a:r>
            <a:r>
              <a:rPr lang="en-CA" sz="3000" dirty="0">
                <a:solidFill>
                  <a:srgbClr val="FFFFFF"/>
                </a:solidFill>
              </a:rPr>
              <a:t> functions	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String</a:t>
            </a:r>
            <a:r>
              <a:rPr lang="en-CA" sz="3000" dirty="0">
                <a:solidFill>
                  <a:srgbClr val="FFFFFF"/>
                </a:solidFill>
              </a:rPr>
              <a:t> functions</a:t>
            </a:r>
          </a:p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Using Wildcards, we can obtain results by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chemeClr val="bg1"/>
                </a:solidFill>
              </a:rPr>
              <a:t>     </a:t>
            </a:r>
            <a:r>
              <a:rPr lang="en-CA" sz="3200" b="1" dirty="0">
                <a:solidFill>
                  <a:schemeClr val="bg1"/>
                </a:solidFill>
              </a:rPr>
              <a:t>partial string matches</a:t>
            </a:r>
          </a:p>
          <a:p>
            <a:pPr lvl="1">
              <a:lnSpc>
                <a:spcPct val="100000"/>
              </a:lnSpc>
            </a:pPr>
            <a:r>
              <a:rPr lang="en-CA" sz="3000" dirty="0">
                <a:solidFill>
                  <a:srgbClr val="FFFFFF"/>
                </a:solidFill>
              </a:rPr>
              <a:t>Regular expressions</a:t>
            </a:r>
          </a:p>
          <a:p>
            <a:pPr>
              <a:lnSpc>
                <a:spcPct val="100000"/>
              </a:lnSpc>
              <a:buClr>
                <a:srgbClr val="F4F5F7"/>
              </a:buClr>
              <a:defRPr/>
            </a:pPr>
            <a:endParaRPr lang="en-GB" sz="3600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0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Functions in MySQL Server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47800"/>
            <a:ext cx="4754380" cy="4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37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82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b="1" dirty="0">
                <a:solidFill>
                  <a:srgbClr val="FFA000"/>
                </a:solidFill>
              </a:rPr>
              <a:t>manipulating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text</a:t>
            </a:r>
            <a:r>
              <a:rPr lang="en-US" dirty="0"/>
              <a:t>, both from table values or user input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concatenate column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perform geometry and currency operations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and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Time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Functions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find length of timespan</a:t>
            </a:r>
          </a:p>
          <a:p>
            <a:pPr>
              <a:buClr>
                <a:srgbClr val="234465"/>
              </a:buClr>
            </a:pPr>
            <a:r>
              <a:rPr lang="en-US" dirty="0"/>
              <a:t>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4065691"/>
            <a:ext cx="2459309" cy="245930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  <a:endParaRPr lang="en-US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0"/>
            <a:ext cx="2466135" cy="2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extracts part of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261902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219200" y="3543572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219200" y="4860141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4400"/>
              </a:spcBef>
            </a:pPr>
            <a:r>
              <a:rPr lang="en-US" dirty="0"/>
              <a:t>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</a:rPr>
              <a:t>SUBSTRING – Example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259517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`article_id`, `author`, `content`,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(`content`, 1, 200)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`articles`;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"The"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Book Titles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17090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1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Words>1390</Words>
  <Application>Microsoft Office PowerPoint</Application>
  <PresentationFormat>Широк екран</PresentationFormat>
  <Paragraphs>299</Paragraphs>
  <Slides>43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MySQL Server</vt:lpstr>
      <vt:lpstr>SQL Functions</vt:lpstr>
      <vt:lpstr>String Functions</vt:lpstr>
      <vt:lpstr>String Functions </vt:lpstr>
      <vt:lpstr>SUBSTRING – Example</vt:lpstr>
      <vt:lpstr>Problem: Find Book Titles</vt:lpstr>
      <vt:lpstr>Solution: Find Book Titles</vt:lpstr>
      <vt:lpstr>String Functions (2)</vt:lpstr>
      <vt:lpstr>REPLACE – Example</vt:lpstr>
      <vt:lpstr>Problem: Replace Titles</vt:lpstr>
      <vt:lpstr>Solution: Replace Titles</vt:lpstr>
      <vt:lpstr>String Functions (3)</vt:lpstr>
      <vt:lpstr>String Functions (4)</vt:lpstr>
      <vt:lpstr>String Functions (6)</vt:lpstr>
      <vt:lpstr>String Functions (7)</vt:lpstr>
      <vt:lpstr>Arithmetical Operators and Numeric Functions</vt:lpstr>
      <vt:lpstr>Arithmetical Operators</vt:lpstr>
      <vt:lpstr>Numeric Functions </vt:lpstr>
      <vt:lpstr>Numeric Functions (2)</vt:lpstr>
      <vt:lpstr>Math Functions (3)</vt:lpstr>
      <vt:lpstr>Math Functions (4)</vt:lpstr>
      <vt:lpstr>Date Functions</vt:lpstr>
      <vt:lpstr>Date Functions</vt:lpstr>
      <vt:lpstr>Date Functions – Example</vt:lpstr>
      <vt:lpstr>Problem: Days Lived</vt:lpstr>
      <vt:lpstr>Solution: Days Lived</vt:lpstr>
      <vt:lpstr>Date Functions (3)</vt:lpstr>
      <vt:lpstr>Wildcards</vt:lpstr>
      <vt:lpstr>Wildcards</vt:lpstr>
      <vt:lpstr>Wildcards – Examples</vt:lpstr>
      <vt:lpstr>Wildcard Characters</vt:lpstr>
      <vt:lpstr>Problem: Harry Potter Books</vt:lpstr>
      <vt:lpstr>Solution: Harry Potter Books</vt:lpstr>
      <vt:lpstr>Using Regular Expression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6</cp:revision>
  <dcterms:created xsi:type="dcterms:W3CDTF">2018-05-23T13:08:44Z</dcterms:created>
  <dcterms:modified xsi:type="dcterms:W3CDTF">2020-01-17T16:29:00Z</dcterms:modified>
  <cp:category>db;databases;sql;programming;computer programming;software development</cp:category>
</cp:coreProperties>
</file>