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  <p:sldMasterId id="2147483688" r:id="rId3"/>
    <p:sldMasterId id="2147483701" r:id="rId4"/>
  </p:sldMasterIdLst>
  <p:notesMasterIdLst>
    <p:notesMasterId r:id="rId50"/>
  </p:notesMasterIdLst>
  <p:handoutMasterIdLst>
    <p:handoutMasterId r:id="rId51"/>
  </p:handoutMasterIdLst>
  <p:sldIdLst>
    <p:sldId id="456" r:id="rId5"/>
    <p:sldId id="404" r:id="rId6"/>
    <p:sldId id="405" r:id="rId7"/>
    <p:sldId id="426" r:id="rId8"/>
    <p:sldId id="462" r:id="rId9"/>
    <p:sldId id="431" r:id="rId10"/>
    <p:sldId id="433" r:id="rId11"/>
    <p:sldId id="434" r:id="rId12"/>
    <p:sldId id="435" r:id="rId13"/>
    <p:sldId id="427" r:id="rId14"/>
    <p:sldId id="436" r:id="rId15"/>
    <p:sldId id="437" r:id="rId16"/>
    <p:sldId id="410" r:id="rId17"/>
    <p:sldId id="412" r:id="rId18"/>
    <p:sldId id="472" r:id="rId19"/>
    <p:sldId id="411" r:id="rId20"/>
    <p:sldId id="413" r:id="rId21"/>
    <p:sldId id="414" r:id="rId22"/>
    <p:sldId id="442" r:id="rId23"/>
    <p:sldId id="407" r:id="rId24"/>
    <p:sldId id="408" r:id="rId25"/>
    <p:sldId id="409" r:id="rId26"/>
    <p:sldId id="457" r:id="rId27"/>
    <p:sldId id="451" r:id="rId28"/>
    <p:sldId id="448" r:id="rId29"/>
    <p:sldId id="449" r:id="rId30"/>
    <p:sldId id="428" r:id="rId31"/>
    <p:sldId id="424" r:id="rId32"/>
    <p:sldId id="443" r:id="rId33"/>
    <p:sldId id="473" r:id="rId34"/>
    <p:sldId id="474" r:id="rId35"/>
    <p:sldId id="445" r:id="rId36"/>
    <p:sldId id="418" r:id="rId37"/>
    <p:sldId id="417" r:id="rId38"/>
    <p:sldId id="439" r:id="rId39"/>
    <p:sldId id="440" r:id="rId40"/>
    <p:sldId id="446" r:id="rId41"/>
    <p:sldId id="458" r:id="rId42"/>
    <p:sldId id="447" r:id="rId43"/>
    <p:sldId id="466" r:id="rId44"/>
    <p:sldId id="475" r:id="rId45"/>
    <p:sldId id="476" r:id="rId46"/>
    <p:sldId id="477" r:id="rId47"/>
    <p:sldId id="478" r:id="rId48"/>
    <p:sldId id="479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62"/>
            <p14:sldId id="431"/>
            <p14:sldId id="433"/>
            <p14:sldId id="434"/>
            <p14:sldId id="435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10"/>
            <p14:sldId id="412"/>
            <p14:sldId id="472"/>
            <p14:sldId id="411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73"/>
            <p14:sldId id="474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58"/>
            <p14:sldId id="447"/>
          </p14:sldIdLst>
        </p14:section>
        <p14:section name="Conclusion" id="{C6E3D5A5-B0DF-43D0-8B0A-3EBBED2805AE}">
          <p14:sldIdLst>
            <p14:sldId id="466"/>
            <p14:sldId id="475"/>
            <p14:sldId id="476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6"/>
    <a:srgbClr val="234465"/>
    <a:srgbClr val="FFA000"/>
    <a:srgbClr val="4F6984"/>
    <a:srgbClr val="253E57"/>
    <a:srgbClr val="D1D5DD"/>
    <a:srgbClr val="4F6987"/>
    <a:srgbClr val="122233"/>
    <a:srgbClr val="F3CD61"/>
    <a:srgbClr val="F0A2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5186" autoAdjust="0"/>
  </p:normalViewPr>
  <p:slideViewPr>
    <p:cSldViewPr>
      <p:cViewPr varScale="1">
        <p:scale>
          <a:sx n="88" d="100"/>
          <a:sy n="88" d="100"/>
        </p:scale>
        <p:origin x="132" y="4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16-May-19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08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022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3125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8144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67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3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9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30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8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4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9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5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737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46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6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1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76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4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800"/>
            </a:lvl1pPr>
            <a:lvl2pPr marL="989965" marR="0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kumimoji="0" lang="en-US" sz="2900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900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pic>
        <p:nvPicPr>
          <p:cNvPr id="14" name="Picture 4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1609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27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4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5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2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5075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7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9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8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t>16-May-19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01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93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259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748#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748#2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7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4.png"/><Relationship Id="rId22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43" y="2417641"/>
            <a:ext cx="3867260" cy="25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Table Relations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Relational Database Model in Action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7863" y="1471004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 smtClean="0"/>
              <a:t>                 </a:t>
            </a:r>
            <a:r>
              <a:rPr lang="en-US" dirty="0" smtClean="0"/>
              <a:t>interconnections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 smtClean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7150" y="3449045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0346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5912" y="4263747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3970" y="4788465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5974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3612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5974" y="5691900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6576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5867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4600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1503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2359" y="3581400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2523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</a:t>
            </a:r>
            <a:r>
              <a:rPr lang="en-US" sz="3000" dirty="0" smtClean="0"/>
              <a:t>mountains</a:t>
            </a:r>
            <a:r>
              <a:rPr lang="bg-BG" sz="3000" dirty="0" smtClean="0"/>
              <a:t> </a:t>
            </a:r>
            <a:r>
              <a:rPr lang="bg-BG" sz="3000" dirty="0"/>
              <a:t>/ </a:t>
            </a:r>
            <a:r>
              <a:rPr lang="en-US" sz="3000" dirty="0" smtClean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4312" y="4393079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1412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4981" y="3253840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6191" y="2488948"/>
            <a:ext cx="9307209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634873"/>
            <a:ext cx="2153357" cy="725205"/>
          </a:xfrm>
          <a:prstGeom prst="wedgeRoundRectCallout">
            <a:avLst>
              <a:gd name="adj1" fmla="val -28183"/>
              <a:gd name="adj2" fmla="val 849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420259"/>
            <a:ext cx="1981200" cy="609600"/>
          </a:xfrm>
          <a:prstGeom prst="wedgeRoundRectCallout">
            <a:avLst>
              <a:gd name="adj1" fmla="val -28138"/>
              <a:gd name="adj2" fmla="val -856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84612" y="4426860"/>
            <a:ext cx="2627486" cy="520807"/>
          </a:xfrm>
          <a:prstGeom prst="wedgeRoundRectCallout">
            <a:avLst>
              <a:gd name="adj1" fmla="val 25066"/>
              <a:gd name="adj2" fmla="val -843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90012" y="3149756"/>
            <a:ext cx="2346375" cy="558485"/>
          </a:xfrm>
          <a:prstGeom prst="wedgeRoundRectCallout">
            <a:avLst>
              <a:gd name="adj1" fmla="val -57371"/>
              <a:gd name="adj2" fmla="val 106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</a:t>
            </a:r>
            <a:r>
              <a:rPr lang="en-AU" dirty="0" smtClean="0"/>
              <a:t>reate </a:t>
            </a:r>
            <a:r>
              <a:rPr lang="en-AU" dirty="0"/>
              <a:t>two </a:t>
            </a:r>
            <a:r>
              <a:rPr lang="en-AU" dirty="0" smtClean="0"/>
              <a:t>tables</a:t>
            </a:r>
            <a:r>
              <a:rPr lang="en-AU" dirty="0"/>
              <a:t> – </a:t>
            </a:r>
            <a:r>
              <a:rPr lang="en-AU" b="1" dirty="0">
                <a:solidFill>
                  <a:schemeClr val="bg1"/>
                </a:solidFill>
              </a:rPr>
              <a:t>mountains</a:t>
            </a:r>
            <a:r>
              <a:rPr lang="en-AU" dirty="0"/>
              <a:t> and </a:t>
            </a:r>
            <a:r>
              <a:rPr lang="en-AU" b="1" dirty="0">
                <a:solidFill>
                  <a:schemeClr val="bg1"/>
                </a:solidFill>
              </a:rPr>
              <a:t>peaks</a:t>
            </a:r>
            <a:endParaRPr lang="en-AU" dirty="0" smtClean="0">
              <a:solidFill>
                <a:schemeClr val="bg1"/>
              </a:solidFill>
            </a:endParaRPr>
          </a:p>
          <a:p>
            <a:r>
              <a:rPr lang="en-AU" b="1" dirty="0">
                <a:solidFill>
                  <a:schemeClr val="bg1"/>
                </a:solidFill>
              </a:rPr>
              <a:t>L</a:t>
            </a:r>
            <a:r>
              <a:rPr lang="en-AU" b="1" dirty="0" smtClean="0">
                <a:solidFill>
                  <a:schemeClr val="bg1"/>
                </a:solidFill>
              </a:rPr>
              <a:t>ink</a:t>
            </a:r>
            <a:r>
              <a:rPr lang="en-AU" b="1" dirty="0" smtClean="0"/>
              <a:t> </a:t>
            </a:r>
            <a:r>
              <a:rPr lang="en-AU" b="1" dirty="0"/>
              <a:t>their fields</a:t>
            </a:r>
            <a:r>
              <a:rPr lang="en-AU" dirty="0"/>
              <a:t> </a:t>
            </a:r>
            <a:r>
              <a:rPr lang="en-AU" dirty="0" smtClean="0"/>
              <a:t>properly</a:t>
            </a:r>
          </a:p>
          <a:p>
            <a:pPr lvl="1"/>
            <a:r>
              <a:rPr lang="en-AU" dirty="0" smtClean="0"/>
              <a:t>Mountains:</a:t>
            </a:r>
          </a:p>
          <a:p>
            <a:pPr lvl="2"/>
            <a:r>
              <a:rPr lang="en-AU" b="1" dirty="0" smtClean="0"/>
              <a:t>Id</a:t>
            </a:r>
          </a:p>
          <a:p>
            <a:pPr lvl="2"/>
            <a:r>
              <a:rPr lang="en-AU" b="1" dirty="0" smtClean="0"/>
              <a:t>name</a:t>
            </a:r>
          </a:p>
          <a:p>
            <a:pPr lvl="1"/>
            <a:r>
              <a:rPr lang="en-AU" dirty="0" smtClean="0"/>
              <a:t>Peaks:</a:t>
            </a:r>
          </a:p>
          <a:p>
            <a:pPr lvl="2"/>
            <a:r>
              <a:rPr lang="en-AU" b="1" dirty="0" smtClean="0"/>
              <a:t>id</a:t>
            </a:r>
            <a:endParaRPr lang="en-US" b="1" dirty="0" smtClean="0"/>
          </a:p>
          <a:p>
            <a:pPr lvl="2"/>
            <a:r>
              <a:rPr lang="en-AU" b="1" dirty="0" smtClean="0"/>
              <a:t>name</a:t>
            </a:r>
            <a:endParaRPr lang="en-US" b="1" dirty="0" smtClean="0"/>
          </a:p>
          <a:p>
            <a:pPr lvl="2"/>
            <a:r>
              <a:rPr lang="en-AU" b="1" dirty="0" smtClean="0"/>
              <a:t>mountain_id</a:t>
            </a:r>
            <a:endParaRPr lang="en-US" b="1" dirty="0"/>
          </a:p>
          <a:p>
            <a:pPr lvl="0"/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Mountains And Peaks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1096420"/>
            <a:ext cx="98298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	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KEY AUTO_INCREMENT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	name VARCHAR(50)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NOT NULL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peaks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name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NULL,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234465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234465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mountain_id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id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Mountains And Peaks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11804" y="1135748"/>
            <a:ext cx="2780306" cy="558487"/>
          </a:xfrm>
          <a:prstGeom prst="wedgeRoundRectCallout">
            <a:avLst>
              <a:gd name="adj1" fmla="val -44928"/>
              <a:gd name="adj2" fmla="val 81354"/>
              <a:gd name="adj3" fmla="val 16667"/>
            </a:avLst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51633" y="487542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95336" y="2930930"/>
            <a:ext cx="1986753" cy="558485"/>
          </a:xfrm>
          <a:prstGeom prst="wedgeRoundRectCallout">
            <a:avLst>
              <a:gd name="adj1" fmla="val -84703"/>
              <a:gd name="adj2" fmla="val 2114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2412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5777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4054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7967" y="3360326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08782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3586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578366"/>
              </p:ext>
            </p:extLst>
          </p:nvPr>
        </p:nvGraphicFramePr>
        <p:xfrm>
          <a:off x="988656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103179"/>
              </p:ext>
            </p:extLst>
          </p:nvPr>
        </p:nvGraphicFramePr>
        <p:xfrm>
          <a:off x="4577126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397133"/>
              </p:ext>
            </p:extLst>
          </p:nvPr>
        </p:nvGraphicFramePr>
        <p:xfrm>
          <a:off x="7379257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593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7060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0353" y="1330735"/>
            <a:ext cx="2667000" cy="558485"/>
          </a:xfrm>
          <a:prstGeom prst="wedgeRoundRectCallout">
            <a:avLst>
              <a:gd name="adj1" fmla="val -71877"/>
              <a:gd name="adj2" fmla="val 9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333843" y="2299528"/>
            <a:ext cx="2229557" cy="448388"/>
          </a:xfrm>
          <a:prstGeom prst="wedgeRoundRectCallout">
            <a:avLst>
              <a:gd name="adj1" fmla="val -52878"/>
              <a:gd name="adj2" fmla="val 1156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1012" y="2590800"/>
            <a:ext cx="7315200" cy="82296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1012" y="3451394"/>
            <a:ext cx="8305799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1011" y="4742137"/>
            <a:ext cx="8111197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design.</a:t>
            </a:r>
          </a:p>
          <a:p>
            <a:r>
              <a:rPr lang="en-US" dirty="0" smtClean="0"/>
              <a:t>Table Relation.</a:t>
            </a:r>
          </a:p>
          <a:p>
            <a:r>
              <a:rPr lang="en-US" dirty="0">
                <a:solidFill>
                  <a:srgbClr val="234465"/>
                </a:solidFill>
              </a:rPr>
              <a:t>Retrieving Related Data</a:t>
            </a:r>
            <a:endParaRPr lang="bg-BG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Cascade Operations</a:t>
            </a:r>
          </a:p>
          <a:p>
            <a:r>
              <a:rPr lang="en-US" dirty="0"/>
              <a:t>E/R Diagrams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1999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7782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2442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6321" y="3240620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3612" y="3287588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1130709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89812" y="1395814"/>
            <a:ext cx="2229557" cy="558487"/>
          </a:xfrm>
          <a:prstGeom prst="wedgeRoundRectCallout">
            <a:avLst>
              <a:gd name="adj1" fmla="val -58246"/>
              <a:gd name="adj2" fmla="val 3558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333843" y="4443238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4114800"/>
            <a:ext cx="2216727" cy="888406"/>
          </a:xfrm>
          <a:prstGeom prst="wedgeRoundRectCallout">
            <a:avLst>
              <a:gd name="adj1" fmla="val -60663"/>
              <a:gd name="adj2" fmla="val 387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05546" y="2854376"/>
            <a:ext cx="9362976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1131" y="5001467"/>
            <a:ext cx="2229557" cy="71128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70962" y="3515184"/>
            <a:ext cx="2971800" cy="558485"/>
          </a:xfrm>
          <a:prstGeom prst="wedgeRoundRectCallout">
            <a:avLst>
              <a:gd name="adj1" fmla="val -57806"/>
              <a:gd name="adj2" fmla="val 181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81574" y="1932614"/>
            <a:ext cx="2229557" cy="788268"/>
          </a:xfrm>
          <a:prstGeom prst="wedgeRoundRectCallout">
            <a:avLst>
              <a:gd name="adj1" fmla="val -34638"/>
              <a:gd name="adj2" fmla="val 776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37060" y="5027047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753985"/>
            <a:ext cx="10958928" cy="76808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Retrieving Related </a:t>
            </a:r>
            <a:r>
              <a:rPr lang="en-US" dirty="0" smtClean="0">
                <a:solidFill>
                  <a:srgbClr val="234465"/>
                </a:solidFill>
              </a:rPr>
              <a:t>Data</a:t>
            </a:r>
            <a:endParaRPr lang="bg-BG" dirty="0" smtClean="0">
              <a:solidFill>
                <a:srgbClr val="23446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671599"/>
            <a:ext cx="10958928" cy="1265310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5509" y="1905001"/>
            <a:ext cx="3057808" cy="1517668"/>
            <a:chOff x="5103812" y="4564221"/>
            <a:chExt cx="4795838" cy="1978518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79600" cy="1377951"/>
              <a:chOff x="5103812" y="4565808"/>
              <a:chExt cx="18796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16512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rgbClr val="FFA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1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7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8012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5212" y="5702105"/>
            <a:ext cx="2971800" cy="558485"/>
          </a:xfrm>
          <a:prstGeom prst="wedgeRoundRectCallout">
            <a:avLst>
              <a:gd name="adj1" fmla="val -29340"/>
              <a:gd name="adj2" fmla="val -8755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1962" y="3331644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/>
          <a:lstStyle/>
          <a:p>
            <a:r>
              <a:rPr lang="en-AU" dirty="0"/>
              <a:t>Write a query to retrieve information about the SoftUni camp’s transportation </a:t>
            </a:r>
            <a:r>
              <a:rPr lang="en-AU" dirty="0" smtClean="0"/>
              <a:t>organization.</a:t>
            </a:r>
          </a:p>
          <a:p>
            <a:r>
              <a:rPr lang="en-AU" dirty="0"/>
              <a:t>Get information about the people who drive(</a:t>
            </a:r>
            <a:r>
              <a:rPr lang="en-AU" b="1" dirty="0"/>
              <a:t>name</a:t>
            </a:r>
            <a:r>
              <a:rPr lang="en-AU" dirty="0"/>
              <a:t> and </a:t>
            </a:r>
            <a:r>
              <a:rPr lang="en-AU" b="1" dirty="0"/>
              <a:t>age</a:t>
            </a:r>
            <a:r>
              <a:rPr lang="en-AU"/>
              <a:t>) </a:t>
            </a: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and </a:t>
            </a:r>
            <a:r>
              <a:rPr lang="en-AU" dirty="0"/>
              <a:t>their </a:t>
            </a:r>
            <a:r>
              <a:rPr lang="en-AU" dirty="0" smtClean="0"/>
              <a:t>vehicle </a:t>
            </a:r>
            <a:r>
              <a:rPr lang="en-AU" b="1" dirty="0" smtClean="0"/>
              <a:t>type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smtClean="0"/>
              <a:t>database </a:t>
            </a:r>
            <a:r>
              <a:rPr lang="en-US" sz="2800" smtClean="0"/>
              <a:t>"camp</a:t>
            </a:r>
            <a:r>
              <a:rPr lang="en-US" sz="2800" dirty="0" smtClean="0"/>
              <a:t>".</a:t>
            </a:r>
            <a:br>
              <a:rPr lang="en-US" sz="2800" dirty="0" smtClean="0"/>
            </a:br>
            <a:endParaRPr lang="bg-BG" sz="26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Trip Organization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https://judge.softuni.bg/Contests/Practice/Index/748#1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 Organization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79412" y="2209800"/>
            <a:ext cx="11430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</a:t>
            </a:r>
            <a:r>
              <a:rPr lang="en-US" sz="3000" b="1" noProof="1" smtClean="0">
                <a:latin typeface="Consolas" panose="020B0609020204030204" pitchFamily="49" charset="0"/>
              </a:rPr>
              <a:t>driver_id, vehicle_type,</a:t>
            </a:r>
          </a:p>
          <a:p>
            <a:r>
              <a:rPr lang="en-US" sz="3000" b="1" noProof="1" smtClean="0">
                <a:latin typeface="Consolas" panose="020B0609020204030204" pitchFamily="49" charset="0"/>
              </a:rPr>
              <a:t>  CONCAT(first_name, </a:t>
            </a:r>
            <a:r>
              <a:rPr lang="en-US" sz="3000" b="1" noProof="1">
                <a:latin typeface="Consolas" panose="020B0609020204030204" pitchFamily="49" charset="0"/>
              </a:rPr>
              <a:t>'</a:t>
            </a:r>
            <a:r>
              <a:rPr lang="en-US" sz="3000" b="1" noProof="1" smtClean="0">
                <a:latin typeface="Consolas" panose="020B0609020204030204" pitchFamily="49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</a:rPr>
              <a:t>'</a:t>
            </a:r>
            <a:r>
              <a:rPr lang="en-US" sz="3000" b="1" noProof="1" smtClean="0">
                <a:latin typeface="Consolas" panose="020B0609020204030204" pitchFamily="49" charset="0"/>
              </a:rPr>
              <a:t>, last_name) AS driver_name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  FROM </a:t>
            </a:r>
            <a:r>
              <a:rPr lang="en-US" sz="3000" b="1" noProof="1" smtClean="0">
                <a:latin typeface="Consolas" panose="020B0609020204030204" pitchFamily="49" charset="0"/>
              </a:rPr>
              <a:t>vehicles </a:t>
            </a:r>
            <a:r>
              <a:rPr lang="en-US" sz="3000" b="1" noProof="1">
                <a:latin typeface="Consolas" panose="020B0609020204030204" pitchFamily="49" charset="0"/>
              </a:rPr>
              <a:t>AS </a:t>
            </a:r>
            <a:r>
              <a:rPr lang="en-US" sz="3000" b="1" noProof="1" smtClean="0">
                <a:latin typeface="Consolas" panose="020B0609020204030204" pitchFamily="49" charset="0"/>
              </a:rPr>
              <a:t>v</a:t>
            </a:r>
            <a:endParaRPr lang="en-US" sz="30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latin typeface="Consolas" panose="020B0609020204030204" pitchFamily="49" charset="0"/>
              </a:rPr>
              <a:t>campers </a:t>
            </a:r>
            <a:r>
              <a:rPr lang="en-US" sz="3000" b="1" noProof="1">
                <a:latin typeface="Consolas" panose="020B0609020204030204" pitchFamily="49" charset="0"/>
              </a:rPr>
              <a:t>AS </a:t>
            </a:r>
            <a:r>
              <a:rPr lang="en-US" sz="3000" b="1" noProof="1" smtClean="0">
                <a:latin typeface="Consolas" panose="020B0609020204030204" pitchFamily="49" charset="0"/>
              </a:rPr>
              <a:t>c </a:t>
            </a:r>
          </a:p>
          <a:p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rgbClr val="FFA000"/>
                </a:solidFill>
                <a:latin typeface="Consolas" panose="020B0609020204030204" pitchFamily="49" charset="0"/>
              </a:rPr>
              <a:t> ON</a:t>
            </a:r>
            <a:r>
              <a:rPr lang="en-US" sz="3000" b="1" noProof="1" smtClean="0">
                <a:latin typeface="Consolas" panose="020B0609020204030204" pitchFamily="49" charset="0"/>
              </a:rPr>
              <a:t> v.driver_id </a:t>
            </a:r>
            <a:r>
              <a:rPr lang="en-US" sz="3000" b="1" noProof="1">
                <a:latin typeface="Consolas" panose="020B0609020204030204" pitchFamily="49" charset="0"/>
              </a:rPr>
              <a:t>= </a:t>
            </a:r>
            <a:r>
              <a:rPr lang="en-US" sz="3000" b="1" noProof="1" smtClean="0">
                <a:latin typeface="Consolas" panose="020B0609020204030204" pitchFamily="49" charset="0"/>
              </a:rPr>
              <a:t>c.id;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solidFill>
                  <a:srgbClr val="FFA000"/>
                </a:solidFill>
                <a:hlinkClick r:id="rId2"/>
              </a:rPr>
              <a:t>https://judge.softuni.bg/Contests/Practice/Index/748#2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84812" y="1548061"/>
            <a:ext cx="3395116" cy="558487"/>
          </a:xfrm>
          <a:prstGeom prst="wedgeRoundRectCallout">
            <a:avLst>
              <a:gd name="adj1" fmla="val -38411"/>
              <a:gd name="adj2" fmla="val 7910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42140" y="3538049"/>
            <a:ext cx="2514600" cy="558487"/>
          </a:xfrm>
          <a:prstGeom prst="wedgeRoundRectCallout">
            <a:avLst>
              <a:gd name="adj1" fmla="val -57260"/>
              <a:gd name="adj2" fmla="val 2523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812980"/>
            <a:ext cx="10958928" cy="76808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Cascade Operations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14949" y="5597014"/>
            <a:ext cx="10958927" cy="727586"/>
          </a:xfrm>
        </p:spPr>
        <p:txBody>
          <a:bodyPr/>
          <a:lstStyle/>
          <a:p>
            <a:pPr algn="ctr"/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17" y="1821053"/>
            <a:ext cx="2819246" cy="150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818474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50215" y="3514855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228012" y="3576285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6240" y="4815277"/>
            <a:ext cx="1798807" cy="97592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56758" y="3394679"/>
            <a:ext cx="1923770" cy="524718"/>
          </a:xfrm>
          <a:prstGeom prst="wedgeRoundRectCallout">
            <a:avLst>
              <a:gd name="adj1" fmla="val 11280"/>
              <a:gd name="adj2" fmla="val 803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90206" y="3415203"/>
            <a:ext cx="1923770" cy="524718"/>
          </a:xfrm>
          <a:prstGeom prst="wedgeRoundRectCallout">
            <a:avLst>
              <a:gd name="adj1" fmla="val 19697"/>
              <a:gd name="adj2" fmla="val 749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218127" y="3383196"/>
            <a:ext cx="1705606" cy="524718"/>
          </a:xfrm>
          <a:prstGeom prst="wedgeRoundRectCallout">
            <a:avLst>
              <a:gd name="adj1" fmla="val -23182"/>
              <a:gd name="adj2" fmla="val 857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614240" y="5788058"/>
            <a:ext cx="1923770" cy="726238"/>
          </a:xfrm>
          <a:prstGeom prst="wedgeRoundRectCallout">
            <a:avLst>
              <a:gd name="adj1" fmla="val 31698"/>
              <a:gd name="adj2" fmla="val -916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052644"/>
              </p:ext>
            </p:extLst>
          </p:nvPr>
        </p:nvGraphicFramePr>
        <p:xfrm>
          <a:off x="1017881" y="4131678"/>
          <a:ext cx="4129210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22689"/>
              </p:ext>
            </p:extLst>
          </p:nvPr>
        </p:nvGraphicFramePr>
        <p:xfrm>
          <a:off x="7280691" y="4179617"/>
          <a:ext cx="412921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item_id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56414"/>
                  </a:ext>
                </a:extLst>
              </a:tr>
            </a:tbl>
          </a:graphicData>
        </a:graphic>
      </p:graphicFrame>
      <p:sp>
        <p:nvSpPr>
          <p:cNvPr id="5" name="Правоъгълник 4"/>
          <p:cNvSpPr/>
          <p:nvPr/>
        </p:nvSpPr>
        <p:spPr>
          <a:xfrm>
            <a:off x="1017881" y="4656629"/>
            <a:ext cx="1892808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Правоъгълник 28"/>
          <p:cNvSpPr/>
          <p:nvPr/>
        </p:nvSpPr>
        <p:spPr>
          <a:xfrm>
            <a:off x="7283391" y="4682809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7283391" y="5590841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Знак за умножение 8"/>
          <p:cNvSpPr/>
          <p:nvPr/>
        </p:nvSpPr>
        <p:spPr>
          <a:xfrm>
            <a:off x="1508261" y="4556241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Знак за умножение 30"/>
          <p:cNvSpPr/>
          <p:nvPr/>
        </p:nvSpPr>
        <p:spPr>
          <a:xfrm>
            <a:off x="8776447" y="4585813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Знак за умножение 31"/>
          <p:cNvSpPr/>
          <p:nvPr/>
        </p:nvSpPr>
        <p:spPr>
          <a:xfrm>
            <a:off x="8766053" y="5503128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 animBg="1"/>
      <p:bldP spid="25" grpId="0" animBg="1"/>
      <p:bldP spid="26" grpId="0" animBg="1"/>
      <p:bldP spid="27" grpId="0" animBg="1"/>
      <p:bldP spid="5" grpId="0" animBg="1"/>
      <p:bldP spid="29" grpId="0" animBg="1"/>
      <p:bldP spid="30" grpId="0" animBg="1"/>
      <p:bldP spid="9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rgbClr val="FFA000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b="1" dirty="0">
                <a:solidFill>
                  <a:srgbClr val="FFA000"/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b="1" dirty="0">
                <a:solidFill>
                  <a:srgbClr val="FFA000"/>
                </a:solidFill>
              </a:rPr>
              <a:t>history</a:t>
            </a:r>
          </a:p>
          <a:p>
            <a:pPr>
              <a:lnSpc>
                <a:spcPct val="100000"/>
              </a:lnSpc>
            </a:pPr>
            <a:r>
              <a:rPr lang="en-US" smtClean="0"/>
              <a:t>Keep </a:t>
            </a:r>
            <a:r>
              <a:rPr lang="en-US" dirty="0"/>
              <a:t>in mind that in more complicated relations it won't work with </a:t>
            </a:r>
            <a:r>
              <a:rPr lang="en-US" b="1" dirty="0">
                <a:solidFill>
                  <a:srgbClr val="FFA000"/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Write a query to create a one-to-many </a:t>
            </a:r>
            <a:r>
              <a:rPr lang="en-AU" dirty="0" smtClean="0"/>
              <a:t>relationship</a:t>
            </a:r>
          </a:p>
          <a:p>
            <a:r>
              <a:rPr lang="en-AU" dirty="0"/>
              <a:t>W</a:t>
            </a:r>
            <a:r>
              <a:rPr lang="en-AU" dirty="0" smtClean="0"/>
              <a:t>hen </a:t>
            </a:r>
            <a:r>
              <a:rPr lang="en-AU" dirty="0"/>
              <a:t>an mountains gets removed from the database, all of his peaks are </a:t>
            </a:r>
            <a:r>
              <a:rPr lang="en-AU" dirty="0" smtClean="0"/>
              <a:t>deleted too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Delete Mountains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55812" y="3443748"/>
            <a:ext cx="76381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CREATE TABLE `mountains`(</a:t>
            </a:r>
          </a:p>
          <a:p>
            <a:r>
              <a:rPr lang="en-US" sz="2800" dirty="0"/>
              <a:t>`id` INT PRIMARY KEY AUTO_INCREMENT,</a:t>
            </a:r>
          </a:p>
          <a:p>
            <a:r>
              <a:rPr lang="en-US" sz="2800" dirty="0"/>
              <a:t>`name` VARCHAR(20) NOT NULL</a:t>
            </a:r>
          </a:p>
          <a:p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78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Delete Mountains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8612" y="1241623"/>
            <a:ext cx="842654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CREATE TABLE `peaks`(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`id` INT PRIMARY KEY AUTO_INCREMENT,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`name` VARCHAR(20) NOT NULL,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`mountain_id`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`fk_mountain_id`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(`mountain_id`)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`mountains`(`id`)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DELETE CASCADE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49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</a:t>
            </a:r>
            <a:r>
              <a:rPr lang="en-US"/>
              <a:t>identity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/>
              <a:t>not 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 and therefore it </a:t>
            </a:r>
            <a:r>
              <a:rPr lang="en-US" b="1">
                <a:solidFill>
                  <a:srgbClr val="FFA000"/>
                </a:solidFill>
              </a:rPr>
              <a:t>can</a:t>
            </a:r>
            <a:r>
              <a:rPr lang="en-US"/>
              <a:t> </a:t>
            </a:r>
            <a:r>
              <a:rPr lang="en-US" smtClean="0"/>
              <a:t>be</a:t>
            </a:r>
            <a:br>
              <a:rPr lang="en-US" smtClean="0"/>
            </a:br>
            <a:r>
              <a:rPr lang="en-US" smtClean="0"/>
              <a:t> </a:t>
            </a:r>
            <a:r>
              <a:rPr lang="en-US" dirty="0"/>
              <a:t>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</a:t>
            </a:r>
            <a:r>
              <a:rPr lang="en-US"/>
              <a:t>or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procedures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1142265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1218834"/>
            <a:ext cx="2229557" cy="507715"/>
          </a:xfrm>
          <a:prstGeom prst="wedgeRoundRectCallout">
            <a:avLst>
              <a:gd name="adj1" fmla="val -83372"/>
              <a:gd name="adj2" fmla="val 155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347311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3124429"/>
            <a:ext cx="19050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8282823" y="5666872"/>
            <a:ext cx="1545389" cy="41148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1135744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1804" y="1191899"/>
            <a:ext cx="2229557" cy="558487"/>
          </a:xfrm>
          <a:prstGeom prst="wedgeRoundRectCallout">
            <a:avLst>
              <a:gd name="adj1" fmla="val -86157"/>
              <a:gd name="adj2" fmla="val 174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404850"/>
            <a:ext cx="2229557" cy="559968"/>
          </a:xfrm>
          <a:prstGeom prst="wedgeRoundRectCallout">
            <a:avLst>
              <a:gd name="adj1" fmla="val -39284"/>
              <a:gd name="adj2" fmla="val 850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3812" y="3574247"/>
            <a:ext cx="2209800" cy="558485"/>
          </a:xfrm>
          <a:prstGeom prst="wedgeRoundRectCallout">
            <a:avLst>
              <a:gd name="adj1" fmla="val -68067"/>
              <a:gd name="adj2" fmla="val 199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8282823" y="5634144"/>
            <a:ext cx="1545389" cy="48820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614949" y="4812977"/>
            <a:ext cx="10958928" cy="768084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14949" y="5605014"/>
            <a:ext cx="10958928" cy="820738"/>
          </a:xfrm>
        </p:spPr>
        <p:txBody>
          <a:bodyPr/>
          <a:lstStyle/>
          <a:p>
            <a:pPr algn="ctr"/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12" y="784346"/>
            <a:ext cx="4489981" cy="365149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8" y="2692188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Relational schema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</a:t>
            </a:r>
            <a:r>
              <a:rPr lang="en-US" b="1" dirty="0">
                <a:solidFill>
                  <a:srgbClr val="FFA000"/>
                </a:solidFill>
              </a:rPr>
              <a:t>structure</a:t>
            </a:r>
            <a:r>
              <a:rPr lang="en-US" dirty="0"/>
              <a:t>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</a:t>
            </a:r>
            <a:r>
              <a:rPr lang="en-US" b="1" dirty="0">
                <a:solidFill>
                  <a:srgbClr val="FFA000"/>
                </a:solidFill>
              </a:rPr>
              <a:t>metadata</a:t>
            </a:r>
            <a:endParaRPr lang="bg-BG" b="1" dirty="0">
              <a:solidFill>
                <a:srgbClr val="FFA000"/>
              </a:solidFill>
            </a:endParaRPr>
          </a:p>
          <a:p>
            <a:r>
              <a:rPr lang="en-US" dirty="0"/>
              <a:t>Relational schemas are </a:t>
            </a:r>
            <a:r>
              <a:rPr lang="en-US" b="1" dirty="0">
                <a:solidFill>
                  <a:srgbClr val="FFA000"/>
                </a:solidFill>
              </a:rPr>
              <a:t>graphically</a:t>
            </a:r>
            <a:r>
              <a:rPr lang="en-US" dirty="0"/>
              <a:t> displayed in Entity / Relationship diagrams</a:t>
            </a:r>
            <a:r>
              <a:rPr lang="bg-BG" dirty="0"/>
              <a:t> (</a:t>
            </a:r>
            <a:r>
              <a:rPr lang="en-US" b="1" dirty="0">
                <a:solidFill>
                  <a:srgbClr val="FFA000"/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Click on "Database" then select "Reverse Engineer"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0" y="2715253"/>
            <a:ext cx="4638025" cy="3217368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73" y="2687375"/>
            <a:ext cx="4267200" cy="3245246"/>
          </a:xfrm>
          <a:prstGeom prst="rect">
            <a:avLst/>
          </a:prstGeom>
          <a:ln w="9525">
            <a:solidFill>
              <a:srgbClr val="253E57"/>
            </a:solidFill>
          </a:ln>
        </p:spPr>
      </p:pic>
      <p:sp>
        <p:nvSpPr>
          <p:cNvPr id="9" name="Arrow: Right 6"/>
          <p:cNvSpPr/>
          <p:nvPr/>
        </p:nvSpPr>
        <p:spPr>
          <a:xfrm>
            <a:off x="5746424" y="3966196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Arrow: Right 6"/>
          <p:cNvSpPr/>
          <p:nvPr/>
        </p:nvSpPr>
        <p:spPr>
          <a:xfrm>
            <a:off x="5746424" y="3581185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2057400"/>
            <a:ext cx="4742935" cy="3581400"/>
          </a:xfrm>
          <a:prstGeom prst="rect">
            <a:avLst/>
          </a:prstGeom>
          <a:ln w="9525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73" y="2085115"/>
            <a:ext cx="4648200" cy="3509865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1482210"/>
            <a:ext cx="7086600" cy="4953000"/>
          </a:xfrm>
          <a:prstGeom prst="rect">
            <a:avLst/>
          </a:prstGeom>
          <a:ln w="1270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9" y="5660561"/>
            <a:ext cx="10958928" cy="953235"/>
          </a:xfrm>
        </p:spPr>
        <p:txBody>
          <a:bodyPr/>
          <a:lstStyle/>
          <a:p>
            <a:r>
              <a:rPr lang="en-US" sz="4000" dirty="0">
                <a:solidFill>
                  <a:srgbClr val="234465"/>
                </a:solidFill>
              </a:rPr>
              <a:t>Fundamental Concepts</a:t>
            </a:r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447800"/>
            <a:ext cx="2215966" cy="22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We design databases by specification          </a:t>
            </a:r>
            <a:r>
              <a:rPr lang="en-US" sz="3200" b="1" dirty="0" smtClean="0">
                <a:solidFill>
                  <a:srgbClr val="FFA000"/>
                </a:solidFill>
              </a:rPr>
              <a:t>entities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 their </a:t>
            </a:r>
            <a:r>
              <a:rPr lang="en-US" sz="3200" b="1" dirty="0" smtClean="0">
                <a:solidFill>
                  <a:srgbClr val="FFA000"/>
                </a:solidFill>
              </a:rPr>
              <a:t>characteristics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Types </a:t>
            </a:r>
            <a:r>
              <a:rPr lang="en-US" sz="3200" dirty="0">
                <a:solidFill>
                  <a:schemeClr val="bg2"/>
                </a:solidFill>
              </a:rPr>
              <a:t>of relations</a:t>
            </a:r>
            <a:r>
              <a:rPr lang="en-US" sz="3200" dirty="0" smtClean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endParaRPr lang="en-US" sz="28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visualize relations via E/R diagrams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948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 and </a:t>
            </a:r>
            <a:br>
              <a:rPr lang="en-US" sz="3200" dirty="0"/>
            </a:br>
            <a:r>
              <a:rPr lang="en-US" sz="3200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558147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1</a:t>
            </a:r>
          </a:p>
          <a:p>
            <a:pPr algn="ctr"/>
            <a:r>
              <a:rPr lang="en-US" sz="3200" dirty="0"/>
              <a:t>Identification of the entities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300815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2</a:t>
            </a:r>
          </a:p>
          <a:p>
            <a:pPr algn="ctr"/>
            <a:r>
              <a:rPr lang="en-US" sz="3200" dirty="0"/>
              <a:t>Defining table columns 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8043483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3</a:t>
            </a:r>
          </a:p>
          <a:p>
            <a:pPr algn="ctr"/>
            <a:r>
              <a:rPr lang="en-US" sz="3200" dirty="0"/>
              <a:t>Defining primary keys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558147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4</a:t>
            </a:r>
          </a:p>
          <a:p>
            <a:pPr algn="ctr"/>
            <a:r>
              <a:rPr lang="en-US" sz="3200" dirty="0"/>
              <a:t>Modeling relationships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300815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5</a:t>
            </a:r>
          </a:p>
          <a:p>
            <a:pPr algn="ctr"/>
            <a:r>
              <a:rPr lang="en-US" sz="3200" dirty="0"/>
              <a:t>Defining constraints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8041895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6</a:t>
            </a:r>
          </a:p>
          <a:p>
            <a:pPr algn="ctr"/>
            <a:r>
              <a:rPr lang="en-US" sz="3200" dirty="0"/>
              <a:t>Filling test data</a:t>
            </a:r>
          </a:p>
        </p:txBody>
      </p:sp>
    </p:spTree>
    <p:extLst>
      <p:ext uri="{BB962C8B-B14F-4D97-AF65-F5344CB8AC3E}">
        <p14:creationId xmlns:p14="http://schemas.microsoft.com/office/powerpoint/2010/main" val="37607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rgbClr val="FFA000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Town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060649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240685" y="3493252"/>
            <a:ext cx="1408176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4088794" y="3877571"/>
            <a:ext cx="1216153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3930332" y="4231033"/>
            <a:ext cx="868680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466659" cy="5201066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</a:t>
            </a:r>
            <a:r>
              <a:rPr lang="en-US" dirty="0" smtClean="0"/>
              <a:t>the         specification</a:t>
            </a:r>
            <a:r>
              <a:rPr lang="bg-BG" dirty="0"/>
              <a:t>,</a:t>
            </a:r>
            <a:r>
              <a:rPr lang="en-US" dirty="0"/>
              <a:t> for example: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68524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2218986" y="4231866"/>
            <a:ext cx="731520" cy="3017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3262743" y="4222325"/>
            <a:ext cx="2407513" cy="3226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925839" y="4223405"/>
            <a:ext cx="922735" cy="316567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7602506" y="4224943"/>
            <a:ext cx="749808" cy="29260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 smtClean="0">
                <a:solidFill>
                  <a:srgbClr val="F3CD61"/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marL="548640" lvl="1"/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en-US" b="1" dirty="0">
                <a:solidFill>
                  <a:srgbClr val="FFA000"/>
                </a:solidFill>
              </a:rPr>
              <a:t>many-to-many</a:t>
            </a:r>
            <a:r>
              <a:rPr lang="en-US" dirty="0"/>
              <a:t> relationship.</a:t>
            </a:r>
          </a:p>
          <a:p>
            <a:pPr marL="548640"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b="1" dirty="0">
                <a:solidFill>
                  <a:srgbClr val="FFA000"/>
                </a:solidFill>
              </a:rPr>
              <a:t>many-to-one</a:t>
            </a:r>
            <a:r>
              <a:rPr lang="en-US" dirty="0"/>
              <a:t> (or many-to-many) relationship</a:t>
            </a:r>
            <a:endParaRPr lang="bg-BG" dirty="0"/>
          </a:p>
          <a:p>
            <a:pPr marL="377887" lvl="1" indent="0">
              <a:spcBef>
                <a:spcPts val="3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3412" y="205740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5004120" y="2486391"/>
            <a:ext cx="1389889" cy="3093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7645300" y="2483519"/>
            <a:ext cx="2519630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5502309" y="2859608"/>
            <a:ext cx="1261872" cy="29577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3635173" y="3229414"/>
            <a:ext cx="923150" cy="28063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6540</TotalTime>
  <Words>2151</Words>
  <Application>Microsoft Office PowerPoint</Application>
  <PresentationFormat>Custom</PresentationFormat>
  <Paragraphs>518</Paragraphs>
  <Slides>45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맑은 고딕</vt:lpstr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2_SoftUni3_1</vt:lpstr>
      <vt:lpstr>Table Relations</vt:lpstr>
      <vt:lpstr>Table of Content</vt:lpstr>
      <vt:lpstr>Questions</vt:lpstr>
      <vt:lpstr>PowerPoint Presentation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PowerPoint Presentation</vt:lpstr>
      <vt:lpstr>Relationships </vt:lpstr>
      <vt:lpstr>Relationships (2)</vt:lpstr>
      <vt:lpstr>One-to-Many/Many-to-One</vt:lpstr>
      <vt:lpstr>Foreign Key</vt:lpstr>
      <vt:lpstr>Problem: Mountains And Peaks</vt:lpstr>
      <vt:lpstr>Solution: Mountains And Peaks</vt:lpstr>
      <vt:lpstr>Many-to-Many</vt:lpstr>
      <vt:lpstr>Setup(1)</vt:lpstr>
      <vt:lpstr>Setup(2)</vt:lpstr>
      <vt:lpstr>One-to-One</vt:lpstr>
      <vt:lpstr>Setup</vt:lpstr>
      <vt:lpstr>Foreign Key</vt:lpstr>
      <vt:lpstr>PowerPoint Presentation</vt:lpstr>
      <vt:lpstr>Joins</vt:lpstr>
      <vt:lpstr>Problem: Trip Organization</vt:lpstr>
      <vt:lpstr>Solution: Trip Organization</vt:lpstr>
      <vt:lpstr>Cascade Delete/Update</vt:lpstr>
      <vt:lpstr>Definition</vt:lpstr>
      <vt:lpstr>CASCADE DELETE</vt:lpstr>
      <vt:lpstr>Problem: Delete Mountains</vt:lpstr>
      <vt:lpstr>Solution: Delete Mountains (2)</vt:lpstr>
      <vt:lpstr>CASCADE UPDATE</vt:lpstr>
      <vt:lpstr>Foreign Key Delete Cascade</vt:lpstr>
      <vt:lpstr>Foreign Key Update Cascade</vt:lpstr>
      <vt:lpstr>Entity / Relationship Diagrams</vt:lpstr>
      <vt:lpstr>Relational Schema</vt:lpstr>
      <vt:lpstr>E/R Diagram</vt:lpstr>
      <vt:lpstr>E/R Diagram</vt:lpstr>
      <vt:lpstr>E/R Diagram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DB Basics with MySQL Practical Course @ SoftUni</dc:subject>
  <dc:creator>Software University Foundation</dc:creator>
  <cp:keywords>Databases, SQL, programming, SoftUni, Software University, programming, software development, software engineering, course, database systems</cp:keywords>
  <dc:description>https://softuni.bg/courses/databases-basics-mysql</dc:description>
  <cp:lastModifiedBy>Dimitar Tanasi</cp:lastModifiedBy>
  <cp:revision>415</cp:revision>
  <dcterms:created xsi:type="dcterms:W3CDTF">2014-01-02T17:00:34Z</dcterms:created>
  <dcterms:modified xsi:type="dcterms:W3CDTF">2019-05-16T08:18:53Z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