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80" r:id="rId3"/>
    <p:sldId id="259" r:id="rId5"/>
    <p:sldId id="285" r:id="rId6"/>
    <p:sldId id="286" r:id="rId7"/>
    <p:sldId id="287" r:id="rId8"/>
    <p:sldId id="289" r:id="rId9"/>
    <p:sldId id="311" r:id="rId10"/>
    <p:sldId id="290" r:id="rId11"/>
    <p:sldId id="312" r:id="rId12"/>
    <p:sldId id="314" r:id="rId13"/>
    <p:sldId id="297" r:id="rId14"/>
    <p:sldId id="299" r:id="rId15"/>
    <p:sldId id="315" r:id="rId16"/>
    <p:sldId id="305" r:id="rId17"/>
    <p:sldId id="306" r:id="rId18"/>
    <p:sldId id="309" r:id="rId19"/>
    <p:sldId id="317" r:id="rId20"/>
    <p:sldId id="332" r:id="rId21"/>
    <p:sldId id="334" r:id="rId22"/>
    <p:sldId id="308" r:id="rId23"/>
    <p:sldId id="336" r:id="rId24"/>
    <p:sldId id="337" r:id="rId25"/>
    <p:sldId id="338" r:id="rId26"/>
    <p:sldId id="340" r:id="rId27"/>
    <p:sldId id="328" r:id="rId28"/>
    <p:sldId id="319" r:id="rId29"/>
    <p:sldId id="320" r:id="rId30"/>
    <p:sldId id="321" r:id="rId31"/>
    <p:sldId id="482" r:id="rId32"/>
    <p:sldId id="345" r:id="rId33"/>
    <p:sldId id="277" r:id="rId34"/>
    <p:sldId id="278" r:id="rId35"/>
    <p:sldId id="346" r:id="rId36"/>
    <p:sldId id="347" r:id="rId37"/>
    <p:sldId id="348" r:id="rId38"/>
    <p:sldId id="349" r:id="rId39"/>
    <p:sldId id="350" r:id="rId40"/>
    <p:sldId id="352" r:id="rId41"/>
    <p:sldId id="353" r:id="rId42"/>
    <p:sldId id="354" r:id="rId43"/>
    <p:sldId id="355" r:id="rId44"/>
    <p:sldId id="356" r:id="rId45"/>
    <p:sldId id="357" r:id="rId46"/>
    <p:sldId id="281" r:id="rId47"/>
    <p:sldId id="483" r:id="rId48"/>
    <p:sldId id="360" r:id="rId49"/>
    <p:sldId id="486" r:id="rId50"/>
    <p:sldId id="487" r:id="rId51"/>
    <p:sldId id="492" r:id="rId52"/>
    <p:sldId id="493" r:id="rId53"/>
    <p:sldId id="496" r:id="rId54"/>
    <p:sldId id="497" r:id="rId55"/>
    <p:sldId id="292" r:id="rId56"/>
    <p:sldId id="279" r:id="rId57"/>
    <p:sldId id="362" r:id="rId58"/>
    <p:sldId id="363" r:id="rId59"/>
    <p:sldId id="282" r:id="rId60"/>
    <p:sldId id="485" r:id="rId61"/>
    <p:sldId id="364" r:id="rId62"/>
    <p:sldId id="365" r:id="rId63"/>
    <p:sldId id="366" r:id="rId64"/>
    <p:sldId id="367" r:id="rId65"/>
    <p:sldId id="484" r:id="rId66"/>
    <p:sldId id="372" r:id="rId67"/>
    <p:sldId id="373" r:id="rId68"/>
    <p:sldId id="374" r:id="rId69"/>
    <p:sldId id="375" r:id="rId70"/>
    <p:sldId id="376" r:id="rId71"/>
    <p:sldId id="377" r:id="rId72"/>
    <p:sldId id="472" r:id="rId73"/>
    <p:sldId id="473" r:id="rId74"/>
  </p:sldIdLst>
  <p:sldSz cx="12192000" cy="6858000"/>
  <p:notesSz cx="6858000" cy="9144000"/>
  <p:custDataLst>
    <p:tags r:id="rId7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7" userDrawn="1">
          <p15:clr>
            <a:srgbClr val="A4A3A4"/>
          </p15:clr>
        </p15:guide>
        <p15:guide id="2" pos="5087" userDrawn="1">
          <p15:clr>
            <a:srgbClr val="A4A3A4"/>
          </p15:clr>
        </p15:guide>
        <p15:guide id="3" pos="5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F6"/>
    <a:srgbClr val="FFC000"/>
    <a:srgbClr val="FCD484"/>
    <a:srgbClr val="00A3F8"/>
    <a:srgbClr val="FDECC7"/>
    <a:srgbClr val="FEF6E5"/>
    <a:srgbClr val="8296EF"/>
    <a:srgbClr val="5BCCF6"/>
    <a:srgbClr val="FEF1D6"/>
    <a:srgbClr val="1F2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790" autoAdjust="0"/>
  </p:normalViewPr>
  <p:slideViewPr>
    <p:cSldViewPr snapToGrid="0" showGuides="1">
      <p:cViewPr varScale="1">
        <p:scale>
          <a:sx n="96" d="100"/>
          <a:sy n="96" d="100"/>
        </p:scale>
        <p:origin x="1734" y="90"/>
      </p:cViewPr>
      <p:guideLst>
        <p:guide orient="horz" pos="2357"/>
        <p:guide pos="5087"/>
        <p:guide pos="5858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-17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gs" Target="tags/tag1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86E9-A8AE-4FEF-90F7-B94D0D49F9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E88B8-0F18-457A-990A-02FCF8D1C0C7}" type="slidenum">
              <a:rPr lang="en-US" altLang="zh-CN"/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端口与</a:t>
            </a:r>
            <a:r>
              <a:rPr lang="en-US" altLang="zh-CN" dirty="0"/>
              <a:t>P</a:t>
            </a:r>
            <a:r>
              <a:rPr lang="zh-CN" altLang="en-US"/>
              <a:t>字对齐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：</a:t>
            </a:r>
            <a:r>
              <a:rPr lang="en-US" altLang="zh-CN"/>
              <a:t>PUT </a:t>
            </a:r>
            <a:r>
              <a:rPr lang="zh-CN" altLang="en-US"/>
              <a:t>用于将资源上传到服务器上的一个指定位置。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PUT POST &amp; </a:t>
            </a:r>
            <a:r>
              <a:rPr lang="en-US" altLang="zh-CN"/>
              <a:t>www.somesite.com/animalsearch?monkeys&amp;banana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用图示圆圈中的内容加适当动画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CAFFD2-FB30-4323-B3C8-845D29ED1D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82"/>
            <a:ext cx="12192000" cy="688068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9741877" y="4991361"/>
            <a:ext cx="3176954" cy="2182169"/>
            <a:chOff x="9741877" y="4991361"/>
            <a:chExt cx="3176954" cy="2182169"/>
          </a:xfrm>
        </p:grpSpPr>
        <p:sp>
          <p:nvSpPr>
            <p:cNvPr id="10" name="平行四边形 9"/>
            <p:cNvSpPr/>
            <p:nvPr/>
          </p:nvSpPr>
          <p:spPr>
            <a:xfrm>
              <a:off x="9741877" y="5342416"/>
              <a:ext cx="3176954" cy="1633054"/>
            </a:xfrm>
            <a:prstGeom prst="parallelogram">
              <a:avLst>
                <a:gd name="adj" fmla="val 164471"/>
              </a:avLst>
            </a:prstGeom>
            <a:solidFill>
              <a:schemeClr val="bg1">
                <a:alpha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550" y="4991361"/>
              <a:ext cx="2182169" cy="218216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31"/>
            <a:ext cx="12192000" cy="6880682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hyperlink" Target="http://www.icann.org/" TargetMode="External"/><Relationship Id="rId1" Type="http://schemas.openxmlformats.org/officeDocument/2006/relationships/image" Target="../media/image6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png"/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4.jpeg"/><Relationship Id="rId7" Type="http://schemas.openxmlformats.org/officeDocument/2006/relationships/image" Target="../media/image43.jpeg"/><Relationship Id="rId6" Type="http://schemas.openxmlformats.org/officeDocument/2006/relationships/image" Target="../media/image42.jpeg"/><Relationship Id="rId5" Type="http://schemas.openxmlformats.org/officeDocument/2006/relationships/image" Target="../media/image41.emf"/><Relationship Id="rId4" Type="http://schemas.openxmlformats.org/officeDocument/2006/relationships/image" Target="../media/image40.jpe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0" Type="http://schemas.openxmlformats.org/officeDocument/2006/relationships/notesSlide" Target="../notesSlides/notesSlide56.xml"/><Relationship Id="rId1" Type="http://schemas.openxmlformats.org/officeDocument/2006/relationships/image" Target="../media/image6.emf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4.jpeg"/><Relationship Id="rId7" Type="http://schemas.openxmlformats.org/officeDocument/2006/relationships/image" Target="../media/image43.jpeg"/><Relationship Id="rId6" Type="http://schemas.openxmlformats.org/officeDocument/2006/relationships/image" Target="../media/image42.jpeg"/><Relationship Id="rId5" Type="http://schemas.openxmlformats.org/officeDocument/2006/relationships/image" Target="../media/image41.emf"/><Relationship Id="rId4" Type="http://schemas.openxmlformats.org/officeDocument/2006/relationships/image" Target="../media/image40.jpe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0" Type="http://schemas.openxmlformats.org/officeDocument/2006/relationships/notesSlide" Target="../notesSlides/notesSlide57.xml"/><Relationship Id="rId1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4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7.jpeg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6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7.png"/><Relationship Id="rId1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205870" y="1911951"/>
            <a:ext cx="4166375" cy="2796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应用层协议原理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因特网中的电子邮件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DNS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：因特网的目录服务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P2P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文件分发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419373" y="697215"/>
            <a:ext cx="3952872" cy="792886"/>
            <a:chOff x="1638299" y="2533650"/>
            <a:chExt cx="7301525" cy="822836"/>
          </a:xfrm>
        </p:grpSpPr>
        <p:sp>
          <p:nvSpPr>
            <p:cNvPr id="8" name="矩形: 圆角 53"/>
            <p:cNvSpPr/>
            <p:nvPr/>
          </p:nvSpPr>
          <p:spPr>
            <a:xfrm>
              <a:off x="1638299" y="2533650"/>
              <a:ext cx="7301525" cy="822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31116" y="2653059"/>
              <a:ext cx="6987292" cy="606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     容</a:t>
              </a:r>
              <a:endPara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矩形: 圆角 55"/>
            <p:cNvSpPr/>
            <p:nvPr/>
          </p:nvSpPr>
          <p:spPr>
            <a:xfrm>
              <a:off x="1724818" y="2603031"/>
              <a:ext cx="7121343" cy="678474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16421" y="412099"/>
            <a:ext cx="1241446" cy="1166374"/>
            <a:chOff x="787397" y="1578243"/>
            <a:chExt cx="1679793" cy="1536555"/>
          </a:xfrm>
        </p:grpSpPr>
        <p:sp>
          <p:nvSpPr>
            <p:cNvPr id="14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  <p:sp>
        <p:nvSpPr>
          <p:cNvPr id="11" name="文本框 10"/>
          <p:cNvSpPr txBox="1"/>
          <p:nvPr/>
        </p:nvSpPr>
        <p:spPr>
          <a:xfrm>
            <a:off x="1659911" y="1911951"/>
            <a:ext cx="5208028" cy="4874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应用层协议的概念和实施</a:t>
            </a:r>
            <a:endParaRPr kumimoji="1"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ü"/>
            </a:pPr>
            <a:r>
              <a:rPr kumimoji="1" lang="zh-CN" altLang="en-US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传输层服务模式</a:t>
            </a:r>
            <a:endParaRPr kumimoji="1"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ü"/>
            </a:pPr>
            <a:r>
              <a:rPr kumimoji="1" lang="zh-CN" altLang="en-US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</a:t>
            </a:r>
            <a:r>
              <a:rPr kumimoji="1" lang="en-US" altLang="zh-CN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kumimoji="1" lang="zh-CN" altLang="en-US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服务器模式</a:t>
            </a:r>
            <a:endParaRPr kumimoji="1"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ü"/>
            </a:pPr>
            <a:r>
              <a:rPr kumimoji="1" lang="zh-CN" altLang="en-US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点对点模式</a:t>
            </a:r>
            <a:endParaRPr kumimoji="1"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通过研究流行的应用层协议和基础设施，学习协议知识</a:t>
            </a:r>
            <a:endParaRPr kumimoji="1"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ü"/>
            </a:pPr>
            <a:r>
              <a:rPr kumimoji="1" lang="en-US" altLang="zh-CN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endParaRPr kumimoji="1"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ü"/>
            </a:pPr>
            <a:r>
              <a:rPr kumimoji="1" lang="en-US" altLang="zh-CN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SMTP</a:t>
            </a:r>
            <a:r>
              <a:rPr kumimoji="1" lang="zh-CN" altLang="en-US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IMAP</a:t>
            </a:r>
            <a:r>
              <a:rPr kumimoji="1" lang="zh-CN" altLang="en-US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POP3</a:t>
            </a:r>
            <a:endParaRPr kumimoji="1"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ü"/>
            </a:pPr>
            <a:r>
              <a:rPr kumimoji="1" lang="en-US" altLang="zh-CN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DNS</a:t>
            </a:r>
            <a:endParaRPr kumimoji="1"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ü"/>
            </a:pPr>
            <a:r>
              <a:rPr kumimoji="1" lang="zh-CN" altLang="en-US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视频流、</a:t>
            </a:r>
            <a:r>
              <a:rPr kumimoji="1" lang="en-US" altLang="zh-CN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CDN</a:t>
            </a:r>
            <a:endParaRPr kumimoji="1" lang="en-US" altLang="zh-CN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网络应用程序编程</a:t>
            </a:r>
            <a:endParaRPr kumimoji="1" lang="zh-CN" altLang="en-US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73414" y="697215"/>
            <a:ext cx="3952872" cy="792886"/>
            <a:chOff x="1638299" y="2533650"/>
            <a:chExt cx="7301525" cy="822836"/>
          </a:xfrm>
        </p:grpSpPr>
        <p:sp>
          <p:nvSpPr>
            <p:cNvPr id="16" name="矩形: 圆角 53"/>
            <p:cNvSpPr/>
            <p:nvPr/>
          </p:nvSpPr>
          <p:spPr>
            <a:xfrm>
              <a:off x="1638299" y="2533650"/>
              <a:ext cx="7301525" cy="822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31116" y="2653059"/>
              <a:ext cx="6987292" cy="606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     标</a:t>
              </a:r>
              <a:endPara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矩形: 圆角 55"/>
            <p:cNvSpPr/>
            <p:nvPr/>
          </p:nvSpPr>
          <p:spPr>
            <a:xfrm>
              <a:off x="1724818" y="2603031"/>
              <a:ext cx="7121343" cy="678474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70462" y="412099"/>
            <a:ext cx="1241446" cy="1166374"/>
            <a:chOff x="787397" y="1578243"/>
            <a:chExt cx="1679793" cy="1536555"/>
          </a:xfrm>
        </p:grpSpPr>
        <p:sp>
          <p:nvSpPr>
            <p:cNvPr id="20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91667" y="0"/>
            <a:ext cx="8202092" cy="1544319"/>
            <a:chOff x="551030" y="-368704"/>
            <a:chExt cx="8202092" cy="154431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6"/>
              <a:ext cx="7551490" cy="871689"/>
              <a:chOff x="1839059" y="967770"/>
              <a:chExt cx="7551490" cy="871689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70"/>
                <a:ext cx="7551490" cy="871689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633689" y="1092565"/>
                <a:ext cx="67568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常见应用程序对传输服务的要求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3885240" y="2308779"/>
            <a:ext cx="15509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数据丢失</a:t>
            </a:r>
            <a:endParaRPr kumimoji="1"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不丢失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不丢失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不丢失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允许丢失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允许丢失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允许丢失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允许丢失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不丢失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538713" y="2308779"/>
            <a:ext cx="18637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应用程序</a:t>
            </a:r>
            <a:endParaRPr kumimoji="1"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r"/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文件传输</a:t>
            </a:r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e-mail</a:t>
            </a:r>
            <a:endParaRPr lang="en-US" altLang="zh-CN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Web </a:t>
            </a:r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网页</a:t>
            </a:r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实时音频</a:t>
            </a:r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视频</a:t>
            </a:r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存储音频</a:t>
            </a:r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视频</a:t>
            </a:r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交互式游戏</a:t>
            </a:r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金融应用</a:t>
            </a:r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724692" y="2308779"/>
            <a:ext cx="206216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带宽</a:t>
            </a:r>
            <a:endParaRPr kumimoji="1"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弹性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弹性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弹性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音频</a:t>
            </a:r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: 5Kb-1Mb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视频</a:t>
            </a:r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:10Kb-5Mb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同上 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几 </a:t>
            </a:r>
            <a:r>
              <a:rPr lang="en-US" altLang="zh-CN" sz="2000" dirty="0" err="1">
                <a:ea typeface="楷体" panose="02010609060101010101" pitchFamily="49" charset="-122"/>
                <a:cs typeface="Arial" panose="020B0604020202020204" pitchFamily="34" charset="0"/>
              </a:rPr>
              <a:t>Kb</a:t>
            </a:r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/s </a:t>
            </a:r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以上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弹性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8075319" y="2278395"/>
            <a:ext cx="2062162" cy="32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实时性</a:t>
            </a:r>
            <a:endParaRPr kumimoji="1"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无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无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ea typeface="楷体" panose="02010609060101010101" pitchFamily="49" charset="-122"/>
                <a:cs typeface="Arial" panose="020B0604020202020204" pitchFamily="34" charset="0"/>
              </a:rPr>
              <a:t>无</a:t>
            </a:r>
            <a:endParaRPr lang="zh-CN" altLang="en-US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100 msec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few secs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100 msec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yes and no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265274" y="2892056"/>
            <a:ext cx="9122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593805" y="2392326"/>
            <a:ext cx="0" cy="311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885652" y="1451872"/>
            <a:ext cx="1740882" cy="501943"/>
            <a:chOff x="722008" y="1303131"/>
            <a:chExt cx="1662245" cy="479269"/>
          </a:xfrm>
        </p:grpSpPr>
        <p:sp>
          <p:nvSpPr>
            <p:cNvPr id="18" name="流程图: 手动输入 6"/>
            <p:cNvSpPr/>
            <p:nvPr/>
          </p:nvSpPr>
          <p:spPr>
            <a:xfrm rot="5400000" flipV="1">
              <a:off x="1448494" y="846642"/>
              <a:ext cx="475861" cy="139565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0" name="平行四边形 19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21" name="平行四边形 20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19" name="Text Box 79"/>
            <p:cNvSpPr txBox="1">
              <a:spLocks noChangeArrowheads="1"/>
            </p:cNvSpPr>
            <p:nvPr/>
          </p:nvSpPr>
          <p:spPr bwMode="auto">
            <a:xfrm>
              <a:off x="1351237" y="1308002"/>
              <a:ext cx="1033013" cy="470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TCP</a:t>
              </a:r>
              <a:endParaRPr kumimoji="1"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73327" y="2130923"/>
            <a:ext cx="1104898" cy="1104898"/>
            <a:chOff x="737414" y="3164436"/>
            <a:chExt cx="1900298" cy="19002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24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面向连接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2129058" y="2378970"/>
            <a:ext cx="5706943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在客户端和服务器进程之间需要建立连接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73327" y="3337668"/>
            <a:ext cx="1104898" cy="1104898"/>
            <a:chOff x="737414" y="3164436"/>
            <a:chExt cx="1900298" cy="1900298"/>
          </a:xfrm>
        </p:grpSpPr>
        <p:grpSp>
          <p:nvGrpSpPr>
            <p:cNvPr id="38" name="组合 37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可靠传输 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2129059" y="3585714"/>
            <a:ext cx="358184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在发送和接收进程之间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973327" y="4544411"/>
            <a:ext cx="1104898" cy="1104898"/>
            <a:chOff x="737414" y="3164436"/>
            <a:chExt cx="1900298" cy="1900298"/>
          </a:xfrm>
        </p:grpSpPr>
        <p:grpSp>
          <p:nvGrpSpPr>
            <p:cNvPr id="44" name="组合 43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5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流量控制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2129058" y="4792458"/>
            <a:ext cx="5706943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发送数据的速度决不超过接收的速度 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12256" y="2695299"/>
            <a:ext cx="1104898" cy="1104898"/>
            <a:chOff x="737414" y="3164436"/>
            <a:chExt cx="1900298" cy="1900298"/>
          </a:xfrm>
        </p:grpSpPr>
        <p:grpSp>
          <p:nvGrpSpPr>
            <p:cNvPr id="32" name="组合 31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拥塞控制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167988" y="2941502"/>
            <a:ext cx="7688934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当网络超负荷时，束紧发送端口，减缓发送速度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963265" y="4297791"/>
            <a:ext cx="1123451" cy="1104898"/>
            <a:chOff x="705505" y="3164436"/>
            <a:chExt cx="1932207" cy="1900298"/>
          </a:xfrm>
        </p:grpSpPr>
        <p:grpSp>
          <p:nvGrpSpPr>
            <p:cNvPr id="50" name="组合 49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1" name="Text Box 79"/>
            <p:cNvSpPr txBox="1">
              <a:spLocks noChangeArrowheads="1"/>
            </p:cNvSpPr>
            <p:nvPr/>
          </p:nvSpPr>
          <p:spPr bwMode="auto">
            <a:xfrm>
              <a:off x="705505" y="3778193"/>
              <a:ext cx="1900298" cy="73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不提供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2167988" y="4545838"/>
            <a:ext cx="3471293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实时性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最小带宽承诺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42" grpId="0"/>
      <p:bldP spid="42" grpId="1"/>
      <p:bldP spid="48" grpId="0"/>
      <p:bldP spid="48" grpId="1"/>
      <p:bldP spid="36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755247" y="1438790"/>
            <a:ext cx="1740882" cy="501943"/>
            <a:chOff x="722008" y="1303131"/>
            <a:chExt cx="1662245" cy="479269"/>
          </a:xfrm>
        </p:grpSpPr>
        <p:sp>
          <p:nvSpPr>
            <p:cNvPr id="26" name="流程图: 手动输入 6"/>
            <p:cNvSpPr/>
            <p:nvPr/>
          </p:nvSpPr>
          <p:spPr>
            <a:xfrm rot="5400000" flipV="1">
              <a:off x="1448494" y="846642"/>
              <a:ext cx="475861" cy="139565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1351237" y="1308001"/>
              <a:ext cx="1033013" cy="470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UDP</a:t>
              </a:r>
              <a:endParaRPr kumimoji="1"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61707" y="2223169"/>
            <a:ext cx="9978618" cy="580865"/>
            <a:chOff x="1403750" y="3494650"/>
            <a:chExt cx="9978618" cy="580865"/>
          </a:xfrm>
        </p:grpSpPr>
        <p:grpSp>
          <p:nvGrpSpPr>
            <p:cNvPr id="32" name="组合 31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4" name="对话气泡: 椭圆形 33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3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9396437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在客户端和服务器进程之间实现“不可靠的”数据传输。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61707" y="3646622"/>
            <a:ext cx="1123451" cy="1104898"/>
            <a:chOff x="705505" y="3164436"/>
            <a:chExt cx="1932207" cy="1900298"/>
          </a:xfrm>
        </p:grpSpPr>
        <p:grpSp>
          <p:nvGrpSpPr>
            <p:cNvPr id="54" name="组合 53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5" name="Text Box 79"/>
            <p:cNvSpPr txBox="1">
              <a:spLocks noChangeArrowheads="1"/>
            </p:cNvSpPr>
            <p:nvPr/>
          </p:nvSpPr>
          <p:spPr bwMode="auto">
            <a:xfrm>
              <a:off x="705505" y="3778193"/>
              <a:ext cx="1900298" cy="73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不提供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1955184" y="3902748"/>
            <a:ext cx="9765229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连接建立，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可靠性保证，流量控制，拥塞控制，实时性，最小带宽承诺。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91667" y="0"/>
            <a:ext cx="8730412" cy="1524000"/>
            <a:chOff x="551030" y="-368704"/>
            <a:chExt cx="8730412" cy="1524000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6"/>
              <a:ext cx="8079811" cy="851370"/>
              <a:chOff x="1839058" y="967770"/>
              <a:chExt cx="8079811" cy="851370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70"/>
                <a:ext cx="7510851" cy="851370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633688" y="1092565"/>
                <a:ext cx="72851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因特网常见应用采用的传输协议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cxnSp>
        <p:nvCxnSpPr>
          <p:cNvPr id="3" name="直接连接符 2"/>
          <p:cNvCxnSpPr/>
          <p:nvPr/>
        </p:nvCxnSpPr>
        <p:spPr>
          <a:xfrm>
            <a:off x="1265274" y="2892056"/>
            <a:ext cx="9122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593805" y="2392326"/>
            <a:ext cx="0" cy="3116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265274" y="2308779"/>
            <a:ext cx="19907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</a:t>
            </a:r>
            <a:endParaRPr kumimoji="1"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r"/>
            <a:endParaRPr lang="zh-CN" altLang="en-US" sz="2000" b="1" dirty="0">
              <a:solidFill>
                <a:srgbClr val="0000FF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e-mail</a:t>
            </a:r>
            <a:endParaRPr lang="en-US" altLang="zh-CN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远程终端访问</a:t>
            </a:r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Web </a:t>
            </a:r>
            <a:endParaRPr lang="en-US" altLang="zh-CN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文件传输</a:t>
            </a:r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流媒体</a:t>
            </a:r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远程文件服务器</a:t>
            </a:r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IP</a:t>
            </a:r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电话</a:t>
            </a:r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endParaRPr lang="en-US" altLang="zh-CN" sz="2400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834079" y="1946780"/>
            <a:ext cx="2449513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u="sng" dirty="0">
              <a:solidFill>
                <a:schemeClr val="accent2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应用协议</a:t>
            </a:r>
            <a:endParaRPr kumimoji="1"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rgbClr val="0000FF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smtp [RFC 821]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telnet [RFC 854]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http [RFC 2068]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ftp [RFC 959]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专有协议</a:t>
            </a:r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(e.g. RealNetworks)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NFS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专有协议</a:t>
            </a:r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(e.g., </a:t>
            </a:r>
            <a:r>
              <a:rPr lang="en-US" altLang="zh-CN" sz="2000" dirty="0" err="1">
                <a:ea typeface="楷体" panose="02010609060101010101" pitchFamily="49" charset="-122"/>
                <a:cs typeface="Arial" panose="020B0604020202020204" pitchFamily="34" charset="0"/>
              </a:rPr>
              <a:t>Vocaltec</a:t>
            </a:r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523866" y="2308779"/>
            <a:ext cx="2624138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所依赖的传输协议</a:t>
            </a:r>
            <a:endParaRPr kumimoji="1"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 or UDP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TCP or UDP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en-US" altLang="zh-CN" sz="2000" dirty="0">
                <a:ea typeface="楷体" panose="02010609060101010101" pitchFamily="49" charset="-122"/>
                <a:cs typeface="Arial" panose="020B0604020202020204" pitchFamily="34" charset="0"/>
              </a:rPr>
              <a:t>typically UDP</a:t>
            </a:r>
            <a:endParaRPr lang="en-US" altLang="zh-CN" sz="2000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1667" y="0"/>
            <a:ext cx="9437996" cy="1729504"/>
            <a:chOff x="551030" y="-368704"/>
            <a:chExt cx="9437996" cy="1729504"/>
          </a:xfrm>
        </p:grpSpPr>
        <p:grpSp>
          <p:nvGrpSpPr>
            <p:cNvPr id="12" name="组合 11"/>
            <p:cNvGrpSpPr/>
            <p:nvPr/>
          </p:nvGrpSpPr>
          <p:grpSpPr>
            <a:xfrm>
              <a:off x="1201631" y="283582"/>
              <a:ext cx="8787395" cy="1077218"/>
              <a:chOff x="1839058" y="947426"/>
              <a:chExt cx="8787395" cy="1077218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1839058" y="967770"/>
                <a:ext cx="8526852" cy="1034254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82471" y="947426"/>
                <a:ext cx="78439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类比到因特网，提供了类似的解决方法，那就是“</a:t>
                </a:r>
                <a:r>
                  <a:rPr lang="zh-CN" altLang="en-US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套接字（</a:t>
                </a:r>
                <a:r>
                  <a:rPr lang="en-US" altLang="zh-CN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Socket</a:t>
                </a:r>
                <a:r>
                  <a:rPr lang="zh-CN" altLang="en-US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）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”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86251" y="1879771"/>
            <a:ext cx="11405749" cy="51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4415" tIns="38694" rIns="74415" bIns="38694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每个网络应用进程都有一个属于自己的套接字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，该套接字在整个因特网上独一无二。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80783" y="2633194"/>
            <a:ext cx="1104898" cy="1104898"/>
            <a:chOff x="737414" y="3164436"/>
            <a:chExt cx="1900298" cy="1900298"/>
          </a:xfrm>
        </p:grpSpPr>
        <p:grpSp>
          <p:nvGrpSpPr>
            <p:cNvPr id="33" name="组合 32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主机地址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927414" y="2640747"/>
            <a:ext cx="9897793" cy="101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标识该网络应用进程运行在因特网上哪一台主机上，通常使用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位的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地址进行标识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80783" y="3849644"/>
            <a:ext cx="1104898" cy="1104898"/>
            <a:chOff x="737414" y="3164436"/>
            <a:chExt cx="1900298" cy="1900298"/>
          </a:xfrm>
        </p:grpSpPr>
        <p:grpSp>
          <p:nvGrpSpPr>
            <p:cNvPr id="51" name="组合 50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2" name="Text Box 79"/>
            <p:cNvSpPr txBox="1">
              <a:spLocks noChangeArrowheads="1"/>
            </p:cNvSpPr>
            <p:nvPr/>
          </p:nvSpPr>
          <p:spPr bwMode="auto">
            <a:xfrm>
              <a:off x="896617" y="3515556"/>
              <a:ext cx="1573043" cy="130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端口地址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1936513" y="4126426"/>
            <a:ext cx="9897793" cy="525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在该主机上标识该网络应用进程，通常使用</a:t>
            </a:r>
            <a:r>
              <a: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位的端口号进行标识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854705" y="5030251"/>
            <a:ext cx="5879184" cy="517461"/>
            <a:chOff x="4765725" y="2375498"/>
            <a:chExt cx="3356289" cy="701023"/>
          </a:xfrm>
        </p:grpSpPr>
        <p:sp>
          <p:nvSpPr>
            <p:cNvPr id="58" name="矩形: 圆角 57"/>
            <p:cNvSpPr/>
            <p:nvPr/>
          </p:nvSpPr>
          <p:spPr>
            <a:xfrm>
              <a:off x="4765725" y="2375498"/>
              <a:ext cx="3349041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840676" y="2433883"/>
              <a:ext cx="3281338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e.g.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 Server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80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Mail Server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25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； </a:t>
              </a:r>
              <a:endPara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2290628" y="5652665"/>
            <a:ext cx="3906972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所以套接字的长度为</a:t>
            </a:r>
            <a:r>
              <a:rPr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48</a:t>
            </a:r>
            <a:r>
              <a:rPr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r>
              <a:rPr lang="en-US" altLang="zh-CN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2400" b="1" dirty="0">
                <a:highlight>
                  <a:srgbClr val="FFFF00"/>
                </a:highligh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套接字</a:t>
            </a:r>
            <a:r>
              <a:rPr lang="en-US" altLang="zh-CN" sz="2400" b="1" dirty="0">
                <a:highlight>
                  <a:srgbClr val="FFFF00"/>
                </a:highligh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=</a:t>
            </a:r>
            <a:r>
              <a:rPr lang="zh-CN" altLang="en-US" sz="2400" b="1" dirty="0">
                <a:highlight>
                  <a:srgbClr val="FFFF00"/>
                </a:highligh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主机地址</a:t>
            </a:r>
            <a:r>
              <a:rPr lang="en-US" altLang="zh-CN" sz="2400" b="1" dirty="0">
                <a:highlight>
                  <a:srgbClr val="FFFF00"/>
                </a:highligh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+</a:t>
            </a:r>
            <a:r>
              <a:rPr lang="zh-CN" altLang="en-US" sz="2400" b="1" dirty="0">
                <a:highlight>
                  <a:srgbClr val="FFFF00"/>
                </a:highligh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端口地址</a:t>
            </a:r>
            <a:r>
              <a:rPr lang="en-US" altLang="zh-CN" sz="2400" b="1" dirty="0">
                <a:highlight>
                  <a:srgbClr val="FFFF00"/>
                </a:highligh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endParaRPr lang="en-US" altLang="zh-CN" sz="2400" b="1" dirty="0">
              <a:highlight>
                <a:srgbClr val="FFFF00"/>
              </a:highligh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49" grpId="0"/>
      <p:bldP spid="55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91667" y="0"/>
            <a:ext cx="9043595" cy="1750507"/>
            <a:chOff x="551030" y="-368704"/>
            <a:chExt cx="9043595" cy="1750507"/>
          </a:xfrm>
        </p:grpSpPr>
        <p:grpSp>
          <p:nvGrpSpPr>
            <p:cNvPr id="12" name="组合 11"/>
            <p:cNvGrpSpPr/>
            <p:nvPr/>
          </p:nvGrpSpPr>
          <p:grpSpPr>
            <a:xfrm>
              <a:off x="1201631" y="303926"/>
              <a:ext cx="8392994" cy="1077877"/>
              <a:chOff x="1839058" y="967770"/>
              <a:chExt cx="8392994" cy="1077877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1839058" y="967770"/>
                <a:ext cx="8211892" cy="1034254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735502" y="968429"/>
                <a:ext cx="749655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类比到因特网，提供了类似的解决方法，那就是“</a:t>
                </a:r>
                <a:r>
                  <a:rPr lang="zh-CN" altLang="en-US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套接字（</a:t>
                </a:r>
                <a:r>
                  <a:rPr lang="en-US" altLang="zh-CN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Socket</a:t>
                </a:r>
                <a:r>
                  <a:rPr lang="zh-CN" altLang="en-US" sz="32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）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”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840668" y="1833141"/>
            <a:ext cx="6932022" cy="662297"/>
            <a:chOff x="1403750" y="3494650"/>
            <a:chExt cx="6932022" cy="662297"/>
          </a:xfrm>
        </p:grpSpPr>
        <p:grpSp>
          <p:nvGrpSpPr>
            <p:cNvPr id="25" name="组合 2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27" name="对话气泡: 椭圆形 2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28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6349841" cy="66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进程通过套接字来接收和发送报文</a:t>
              </a:r>
              <a:endParaRPr kumimoji="1"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0668" y="2491317"/>
            <a:ext cx="5420432" cy="662297"/>
            <a:chOff x="1403750" y="3494650"/>
            <a:chExt cx="5420432" cy="662297"/>
          </a:xfrm>
        </p:grpSpPr>
        <p:grpSp>
          <p:nvGrpSpPr>
            <p:cNvPr id="30" name="组合 29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8" name="对话气泡: 椭圆形 3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  <p:sp>
            <p:nvSpPr>
              <p:cNvPr id="3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7" name="Text Box 79"/>
            <p:cNvSpPr txBox="1">
              <a:spLocks noChangeArrowheads="1"/>
            </p:cNvSpPr>
            <p:nvPr/>
          </p:nvSpPr>
          <p:spPr bwMode="auto">
            <a:xfrm>
              <a:off x="1985931" y="3494650"/>
              <a:ext cx="4838251" cy="662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套接字相当于一个通道</a:t>
              </a:r>
              <a:endParaRPr kumimoji="1"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7955280" y="2164081"/>
            <a:ext cx="3866996" cy="3657810"/>
            <a:chOff x="4481876" y="2803038"/>
            <a:chExt cx="3411944" cy="2971741"/>
          </a:xfrm>
        </p:grpSpPr>
        <p:sp>
          <p:nvSpPr>
            <p:cNvPr id="128" name="Freeform 5"/>
            <p:cNvSpPr/>
            <p:nvPr/>
          </p:nvSpPr>
          <p:spPr bwMode="auto">
            <a:xfrm>
              <a:off x="5790037" y="4749052"/>
              <a:ext cx="793971" cy="494172"/>
            </a:xfrm>
            <a:custGeom>
              <a:avLst/>
              <a:gdLst>
                <a:gd name="T0" fmla="*/ 1 w 2135"/>
                <a:gd name="T1" fmla="*/ 0 h 1662"/>
                <a:gd name="T2" fmla="*/ 1 w 2135"/>
                <a:gd name="T3" fmla="*/ 0 h 1662"/>
                <a:gd name="T4" fmla="*/ 1 w 2135"/>
                <a:gd name="T5" fmla="*/ 0 h 1662"/>
                <a:gd name="T6" fmla="*/ 1 w 2135"/>
                <a:gd name="T7" fmla="*/ 0 h 1662"/>
                <a:gd name="T8" fmla="*/ 1 w 2135"/>
                <a:gd name="T9" fmla="*/ 0 h 1662"/>
                <a:gd name="T10" fmla="*/ 1 w 2135"/>
                <a:gd name="T11" fmla="*/ 0 h 1662"/>
                <a:gd name="T12" fmla="*/ 1 w 2135"/>
                <a:gd name="T13" fmla="*/ 0 h 1662"/>
                <a:gd name="T14" fmla="*/ 1 w 2135"/>
                <a:gd name="T15" fmla="*/ 0 h 1662"/>
                <a:gd name="T16" fmla="*/ 1 w 2135"/>
                <a:gd name="T17" fmla="*/ 0 h 1662"/>
                <a:gd name="T18" fmla="*/ 1 w 2135"/>
                <a:gd name="T19" fmla="*/ 0 h 1662"/>
                <a:gd name="T20" fmla="*/ 1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FCD484"/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4486614" y="3644232"/>
              <a:ext cx="1237866" cy="675572"/>
              <a:chOff x="9668293" y="2348513"/>
              <a:chExt cx="1237866" cy="675572"/>
            </a:xfrm>
          </p:grpSpPr>
          <p:sp>
            <p:nvSpPr>
              <p:cNvPr id="110" name="矩形: 圆角 109"/>
              <p:cNvSpPr/>
              <p:nvPr/>
            </p:nvSpPr>
            <p:spPr>
              <a:xfrm>
                <a:off x="9668293" y="2348513"/>
                <a:ext cx="1226754" cy="675572"/>
              </a:xfrm>
              <a:prstGeom prst="roundRect">
                <a:avLst>
                  <a:gd name="adj" fmla="val 4058"/>
                </a:avLst>
              </a:prstGeom>
              <a:solidFill>
                <a:srgbClr val="FEF6E5"/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Text Box 14"/>
              <p:cNvSpPr txBox="1">
                <a:spLocks noChangeArrowheads="1"/>
              </p:cNvSpPr>
              <p:nvPr/>
            </p:nvSpPr>
            <p:spPr bwMode="auto">
              <a:xfrm>
                <a:off x="9679405" y="2356182"/>
                <a:ext cx="1226754" cy="329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74415" tIns="38694" rIns="74415" bIns="38694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process</a:t>
                </a:r>
                <a:endPara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4481876" y="4433140"/>
              <a:ext cx="1226754" cy="1102355"/>
              <a:chOff x="9668293" y="1921729"/>
              <a:chExt cx="1226754" cy="1102355"/>
            </a:xfrm>
          </p:grpSpPr>
          <p:sp>
            <p:nvSpPr>
              <p:cNvPr id="96" name="矩形: 圆角 95"/>
              <p:cNvSpPr/>
              <p:nvPr/>
            </p:nvSpPr>
            <p:spPr>
              <a:xfrm>
                <a:off x="9668293" y="1921729"/>
                <a:ext cx="1226754" cy="1102355"/>
              </a:xfrm>
              <a:prstGeom prst="roundRect">
                <a:avLst>
                  <a:gd name="adj" fmla="val 4058"/>
                </a:avLst>
              </a:prstGeom>
              <a:solidFill>
                <a:srgbClr val="FEF6E5"/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Text Box 14"/>
              <p:cNvSpPr txBox="1">
                <a:spLocks noChangeArrowheads="1"/>
              </p:cNvSpPr>
              <p:nvPr/>
            </p:nvSpPr>
            <p:spPr bwMode="auto">
              <a:xfrm>
                <a:off x="9668293" y="2117509"/>
                <a:ext cx="1226754" cy="8770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74415" tIns="38694" rIns="74415" bIns="38694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TCP with</a:t>
                </a:r>
                <a:endPara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buffers,</a:t>
                </a:r>
                <a:endPara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variables</a:t>
                </a:r>
                <a:endPara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4521362" y="4086644"/>
              <a:ext cx="1147782" cy="470742"/>
              <a:chOff x="612315" y="5231873"/>
              <a:chExt cx="1521387" cy="569340"/>
            </a:xfrm>
          </p:grpSpPr>
          <p:sp>
            <p:nvSpPr>
              <p:cNvPr id="107" name="矩形: 圆角 106"/>
              <p:cNvSpPr/>
              <p:nvPr/>
            </p:nvSpPr>
            <p:spPr>
              <a:xfrm>
                <a:off x="612315" y="5299868"/>
                <a:ext cx="1521387" cy="501345"/>
              </a:xfrm>
              <a:prstGeom prst="roundRect">
                <a:avLst>
                  <a:gd name="adj" fmla="val 7327"/>
                </a:avLst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  <a:effectLst>
                <a:innerShdw blurRad="114300">
                  <a:schemeClr val="accent2">
                    <a:lumMod val="20000"/>
                    <a:lumOff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606" tIns="37802" rIns="75606" bIns="37802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08" name="Text Box 79"/>
              <p:cNvSpPr txBox="1">
                <a:spLocks noChangeArrowheads="1"/>
              </p:cNvSpPr>
              <p:nvPr/>
            </p:nvSpPr>
            <p:spPr bwMode="auto">
              <a:xfrm>
                <a:off x="822699" y="5231873"/>
                <a:ext cx="1199478" cy="547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en-US" altLang="zh-C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socket</a:t>
                </a:r>
                <a:endParaRPr kumimoji="1"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" name="直接箭头连接符 2"/>
            <p:cNvCxnSpPr/>
            <p:nvPr/>
          </p:nvCxnSpPr>
          <p:spPr>
            <a:xfrm>
              <a:off x="5099991" y="4544819"/>
              <a:ext cx="0" cy="204233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/>
            <p:nvPr/>
          </p:nvCxnSpPr>
          <p:spPr>
            <a:xfrm flipV="1">
              <a:off x="5095253" y="3944190"/>
              <a:ext cx="0" cy="214734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合 112"/>
            <p:cNvGrpSpPr/>
            <p:nvPr/>
          </p:nvGrpSpPr>
          <p:grpSpPr>
            <a:xfrm>
              <a:off x="6655954" y="3658094"/>
              <a:ext cx="1237866" cy="675572"/>
              <a:chOff x="9668293" y="2348513"/>
              <a:chExt cx="1237866" cy="675572"/>
            </a:xfrm>
          </p:grpSpPr>
          <p:sp>
            <p:nvSpPr>
              <p:cNvPr id="114" name="矩形: 圆角 113"/>
              <p:cNvSpPr/>
              <p:nvPr/>
            </p:nvSpPr>
            <p:spPr>
              <a:xfrm>
                <a:off x="9668293" y="2348513"/>
                <a:ext cx="1226754" cy="675572"/>
              </a:xfrm>
              <a:prstGeom prst="roundRect">
                <a:avLst>
                  <a:gd name="adj" fmla="val 4058"/>
                </a:avLst>
              </a:prstGeom>
              <a:solidFill>
                <a:srgbClr val="FEF6E5"/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Text Box 14"/>
              <p:cNvSpPr txBox="1">
                <a:spLocks noChangeArrowheads="1"/>
              </p:cNvSpPr>
              <p:nvPr/>
            </p:nvSpPr>
            <p:spPr bwMode="auto">
              <a:xfrm>
                <a:off x="9679405" y="2356182"/>
                <a:ext cx="1226754" cy="329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74415" tIns="38694" rIns="74415" bIns="38694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process</a:t>
                </a:r>
                <a:endPara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6651216" y="4447002"/>
              <a:ext cx="1226754" cy="1102355"/>
              <a:chOff x="9668293" y="1921729"/>
              <a:chExt cx="1226754" cy="1102355"/>
            </a:xfrm>
          </p:grpSpPr>
          <p:sp>
            <p:nvSpPr>
              <p:cNvPr id="117" name="矩形: 圆角 116"/>
              <p:cNvSpPr/>
              <p:nvPr/>
            </p:nvSpPr>
            <p:spPr>
              <a:xfrm>
                <a:off x="9668293" y="1921729"/>
                <a:ext cx="1226754" cy="1102355"/>
              </a:xfrm>
              <a:prstGeom prst="roundRect">
                <a:avLst>
                  <a:gd name="adj" fmla="val 4058"/>
                </a:avLst>
              </a:prstGeom>
              <a:solidFill>
                <a:srgbClr val="FEF6E5"/>
              </a:solidFill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Text Box 14"/>
              <p:cNvSpPr txBox="1">
                <a:spLocks noChangeArrowheads="1"/>
              </p:cNvSpPr>
              <p:nvPr/>
            </p:nvSpPr>
            <p:spPr bwMode="auto">
              <a:xfrm>
                <a:off x="9668293" y="2117509"/>
                <a:ext cx="1226754" cy="8770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74415" tIns="38694" rIns="74415" bIns="38694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TCP with</a:t>
                </a:r>
                <a:endPara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buffers,</a:t>
                </a:r>
                <a:endPara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altLang="en-US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variables</a:t>
                </a:r>
                <a:endPara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6690702" y="4100506"/>
              <a:ext cx="1147782" cy="470742"/>
              <a:chOff x="612315" y="5231873"/>
              <a:chExt cx="1521387" cy="569340"/>
            </a:xfrm>
          </p:grpSpPr>
          <p:sp>
            <p:nvSpPr>
              <p:cNvPr id="120" name="矩形: 圆角 119"/>
              <p:cNvSpPr/>
              <p:nvPr/>
            </p:nvSpPr>
            <p:spPr>
              <a:xfrm>
                <a:off x="612315" y="5299868"/>
                <a:ext cx="1521387" cy="501345"/>
              </a:xfrm>
              <a:prstGeom prst="roundRect">
                <a:avLst>
                  <a:gd name="adj" fmla="val 7327"/>
                </a:avLst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  <a:effectLst>
                <a:innerShdw blurRad="114300">
                  <a:schemeClr val="accent2">
                    <a:lumMod val="20000"/>
                    <a:lumOff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5606" tIns="37802" rIns="75606" bIns="37802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121" name="Text Box 79"/>
              <p:cNvSpPr txBox="1">
                <a:spLocks noChangeArrowheads="1"/>
              </p:cNvSpPr>
              <p:nvPr/>
            </p:nvSpPr>
            <p:spPr bwMode="auto">
              <a:xfrm>
                <a:off x="822699" y="5231873"/>
                <a:ext cx="1199478" cy="547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kumimoji="1" lang="en-US" altLang="zh-CN" sz="2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socket</a:t>
                </a:r>
                <a:endParaRPr kumimoji="1" lang="en-US" altLang="zh-CN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2" name="直接箭头连接符 121"/>
            <p:cNvCxnSpPr/>
            <p:nvPr/>
          </p:nvCxnSpPr>
          <p:spPr>
            <a:xfrm>
              <a:off x="7269331" y="4558681"/>
              <a:ext cx="0" cy="204233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/>
            <p:cNvCxnSpPr/>
            <p:nvPr/>
          </p:nvCxnSpPr>
          <p:spPr>
            <a:xfrm flipV="1">
              <a:off x="7264593" y="3958052"/>
              <a:ext cx="0" cy="214734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684994" y="5030238"/>
              <a:ext cx="982072" cy="0"/>
            </a:xfrm>
            <a:prstGeom prst="line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7966" y="3135374"/>
              <a:ext cx="650586" cy="650586"/>
            </a:xfrm>
            <a:prstGeom prst="rect">
              <a:avLst/>
            </a:prstGeom>
          </p:spPr>
        </p:pic>
        <p:pic>
          <p:nvPicPr>
            <p:cNvPr id="125" name="图片 1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571" y="3167913"/>
              <a:ext cx="650586" cy="650586"/>
            </a:xfrm>
            <a:prstGeom prst="rect">
              <a:avLst/>
            </a:prstGeom>
          </p:spPr>
        </p:pic>
        <p:sp>
          <p:nvSpPr>
            <p:cNvPr id="126" name="Text Box 14"/>
            <p:cNvSpPr txBox="1">
              <a:spLocks noChangeArrowheads="1"/>
            </p:cNvSpPr>
            <p:nvPr/>
          </p:nvSpPr>
          <p:spPr bwMode="auto">
            <a:xfrm>
              <a:off x="4723010" y="2803038"/>
              <a:ext cx="840498" cy="521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host or</a:t>
              </a:r>
              <a:endParaRPr lang="en-US" altLang="en-US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server</a:t>
              </a:r>
              <a:endParaRPr lang="en-US" altLang="en-US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Text Box 14"/>
            <p:cNvSpPr txBox="1">
              <a:spLocks noChangeArrowheads="1"/>
            </p:cNvSpPr>
            <p:nvPr/>
          </p:nvSpPr>
          <p:spPr bwMode="auto">
            <a:xfrm>
              <a:off x="6798508" y="2830168"/>
              <a:ext cx="840498" cy="521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host or</a:t>
              </a:r>
              <a:endParaRPr lang="en-US" altLang="en-US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en-US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server</a:t>
              </a:r>
              <a:endParaRPr lang="en-US" altLang="en-US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Text Box 32"/>
            <p:cNvSpPr txBox="1">
              <a:spLocks noChangeArrowheads="1"/>
            </p:cNvSpPr>
            <p:nvPr/>
          </p:nvSpPr>
          <p:spPr bwMode="auto">
            <a:xfrm>
              <a:off x="5818324" y="4737466"/>
              <a:ext cx="7425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</a:t>
              </a:r>
              <a:endPara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箭头连接符 130"/>
            <p:cNvCxnSpPr/>
            <p:nvPr/>
          </p:nvCxnSpPr>
          <p:spPr>
            <a:xfrm flipH="1" flipV="1">
              <a:off x="5304993" y="5557276"/>
              <a:ext cx="258515" cy="217503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组合 134"/>
            <p:cNvGrpSpPr/>
            <p:nvPr/>
          </p:nvGrpSpPr>
          <p:grpSpPr>
            <a:xfrm>
              <a:off x="5551285" y="3002264"/>
              <a:ext cx="1228987" cy="649637"/>
              <a:chOff x="5551285" y="3002264"/>
              <a:chExt cx="1228987" cy="649637"/>
            </a:xfrm>
          </p:grpSpPr>
          <p:cxnSp>
            <p:nvCxnSpPr>
              <p:cNvPr id="132" name="直接箭头连接符 131"/>
              <p:cNvCxnSpPr/>
              <p:nvPr/>
            </p:nvCxnSpPr>
            <p:spPr>
              <a:xfrm flipH="1">
                <a:off x="5551285" y="3460667"/>
                <a:ext cx="208630" cy="19123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 Box 14"/>
              <p:cNvSpPr txBox="1">
                <a:spLocks noChangeArrowheads="1"/>
              </p:cNvSpPr>
              <p:nvPr/>
            </p:nvSpPr>
            <p:spPr bwMode="auto">
              <a:xfrm>
                <a:off x="5581602" y="3002264"/>
                <a:ext cx="1198670" cy="4659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74415" tIns="38694" rIns="74415" bIns="38694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solidFill>
                      <a:srgbClr val="000000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en-US" sz="1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controlled by</a:t>
                </a:r>
                <a:endParaRPr lang="en-US" altLang="en-US" sz="1400" dirty="0">
                  <a:solidFill>
                    <a:schemeClr val="accent2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90000"/>
                  </a:lnSpc>
                  <a:defRPr/>
                </a:pPr>
                <a:r>
                  <a:rPr lang="en-US" altLang="en-US" sz="14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app developer</a:t>
                </a:r>
                <a:endParaRPr lang="en-US" altLang="en-US" sz="1400" dirty="0">
                  <a:solidFill>
                    <a:schemeClr val="accent2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" name="组合 136"/>
          <p:cNvGrpSpPr/>
          <p:nvPr/>
        </p:nvGrpSpPr>
        <p:grpSpPr>
          <a:xfrm>
            <a:off x="813385" y="3260292"/>
            <a:ext cx="5748671" cy="1198165"/>
            <a:chOff x="4650628" y="2375498"/>
            <a:chExt cx="6973900" cy="1365145"/>
          </a:xfrm>
        </p:grpSpPr>
        <p:sp>
          <p:nvSpPr>
            <p:cNvPr id="138" name="矩形: 圆角 137"/>
            <p:cNvSpPr/>
            <p:nvPr/>
          </p:nvSpPr>
          <p:spPr>
            <a:xfrm>
              <a:off x="4650628" y="2375498"/>
              <a:ext cx="6973900" cy="1365145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900"/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4807401" y="2790316"/>
              <a:ext cx="6017153" cy="644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发送进程将报文交给套接字。</a:t>
              </a:r>
              <a:endPara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837021" y="4615948"/>
            <a:ext cx="7463617" cy="1198163"/>
            <a:chOff x="4664803" y="2402855"/>
            <a:chExt cx="7169249" cy="1365145"/>
          </a:xfrm>
        </p:grpSpPr>
        <p:sp>
          <p:nvSpPr>
            <p:cNvPr id="141" name="矩形: 圆角 140"/>
            <p:cNvSpPr/>
            <p:nvPr/>
          </p:nvSpPr>
          <p:spPr>
            <a:xfrm>
              <a:off x="4664803" y="2402855"/>
              <a:ext cx="6973900" cy="1365145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900"/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4767448" y="2723889"/>
              <a:ext cx="7066604" cy="644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套接字将这些报文传输到接收进程的套接字。</a:t>
              </a:r>
              <a:endParaRPr lang="zh-CN" altLang="en-US" sz="28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30213" y="0"/>
            <a:ext cx="7462502" cy="1428589"/>
            <a:chOff x="551030" y="-368704"/>
            <a:chExt cx="7462502" cy="1428589"/>
          </a:xfrm>
        </p:grpSpPr>
        <p:grpSp>
          <p:nvGrpSpPr>
            <p:cNvPr id="27" name="组合 26"/>
            <p:cNvGrpSpPr/>
            <p:nvPr/>
          </p:nvGrpSpPr>
          <p:grpSpPr>
            <a:xfrm>
              <a:off x="1201631" y="303925"/>
              <a:ext cx="6811901" cy="687997"/>
              <a:chOff x="1839058" y="967769"/>
              <a:chExt cx="6811901" cy="687997"/>
            </a:xfrm>
          </p:grpSpPr>
          <p:sp>
            <p:nvSpPr>
              <p:cNvPr id="34" name="矩形: 圆角 33"/>
              <p:cNvSpPr/>
              <p:nvPr/>
            </p:nvSpPr>
            <p:spPr>
              <a:xfrm>
                <a:off x="1839058" y="967769"/>
                <a:ext cx="6811901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786093" y="1009435"/>
                <a:ext cx="55761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本章重点讨论的网络应用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3022401" y="2089201"/>
            <a:ext cx="1663649" cy="1663649"/>
            <a:chOff x="737414" y="3164436"/>
            <a:chExt cx="1900298" cy="1900298"/>
          </a:xfrm>
        </p:grpSpPr>
        <p:grpSp>
          <p:nvGrpSpPr>
            <p:cNvPr id="23" name="组合 22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4" name="Text Box 79"/>
            <p:cNvSpPr txBox="1">
              <a:spLocks noChangeArrowheads="1"/>
            </p:cNvSpPr>
            <p:nvPr/>
          </p:nvSpPr>
          <p:spPr bwMode="auto">
            <a:xfrm>
              <a:off x="1138447" y="3841137"/>
              <a:ext cx="1089383" cy="54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endParaRPr kumimoji="1"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175201" y="4512836"/>
            <a:ext cx="1663649" cy="1663649"/>
            <a:chOff x="737414" y="3164436"/>
            <a:chExt cx="1900298" cy="1900298"/>
          </a:xfrm>
        </p:grpSpPr>
        <p:grpSp>
          <p:nvGrpSpPr>
            <p:cNvPr id="43" name="组合 42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896618" y="3847792"/>
              <a:ext cx="1573043" cy="53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endPara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363429" y="4459965"/>
            <a:ext cx="1663649" cy="1663649"/>
            <a:chOff x="737414" y="3164436"/>
            <a:chExt cx="1900298" cy="1900298"/>
          </a:xfrm>
        </p:grpSpPr>
        <p:grpSp>
          <p:nvGrpSpPr>
            <p:cNvPr id="48" name="组合 47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Text Box 79"/>
            <p:cNvSpPr txBox="1">
              <a:spLocks noChangeArrowheads="1"/>
            </p:cNvSpPr>
            <p:nvPr/>
          </p:nvSpPr>
          <p:spPr bwMode="auto">
            <a:xfrm>
              <a:off x="1159336" y="3846632"/>
              <a:ext cx="1089383" cy="535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P2P</a:t>
              </a:r>
              <a:endParaRPr kumimoji="1"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229066" y="2155912"/>
            <a:ext cx="1663649" cy="1663649"/>
            <a:chOff x="737414" y="3164436"/>
            <a:chExt cx="1900298" cy="1900298"/>
          </a:xfrm>
        </p:grpSpPr>
        <p:grpSp>
          <p:nvGrpSpPr>
            <p:cNvPr id="53" name="组合 52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896618" y="3847792"/>
              <a:ext cx="1573043" cy="53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SMTP</a:t>
              </a:r>
              <a:endPara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638942" y="1769493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340054" y="2478880"/>
            <a:ext cx="9141823" cy="2364992"/>
            <a:chOff x="1018843" y="2308548"/>
            <a:chExt cx="9141823" cy="2364992"/>
          </a:xfrm>
        </p:grpSpPr>
        <p:grpSp>
          <p:nvGrpSpPr>
            <p:cNvPr id="9" name="组合 8"/>
            <p:cNvGrpSpPr/>
            <p:nvPr/>
          </p:nvGrpSpPr>
          <p:grpSpPr>
            <a:xfrm>
              <a:off x="1018843" y="2308548"/>
              <a:ext cx="9141823" cy="1810376"/>
              <a:chOff x="764133" y="1731411"/>
              <a:chExt cx="6856376" cy="135778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764133" y="1731411"/>
                <a:ext cx="6856376" cy="848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Web</a:t>
                </a:r>
                <a:r>
                  <a:rPr lang="zh-CN" altLang="en-US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和</a:t>
                </a:r>
                <a:r>
                  <a:rPr lang="en-US" altLang="zh-CN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HTTP </a:t>
                </a:r>
                <a:endParaRPr lang="zh-CN" altLang="en-US" sz="6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朗倩（非商用）常规体" pitchFamily="50" charset="-122"/>
                  <a:ea typeface="造字工房朗倩（非商用）常规体" pitchFamily="50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427919" y="2535659"/>
                <a:ext cx="2200365" cy="43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800" spc="300" baseline="-250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eb  and  HTTP</a:t>
                </a:r>
                <a:endParaRPr lang="zh-CN" altLang="en-US" sz="48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983159" y="2302472"/>
                <a:ext cx="623009" cy="684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80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lang="zh-CN" altLang="en-US" sz="80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3092327" y="3089193"/>
                <a:ext cx="2415997" cy="0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228587" y="3965654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  <a:endParaRPr kumimoji="1" lang="en-US" altLang="zh-CN" sz="4000" b="1" dirty="0">
                <a:solidFill>
                  <a:srgbClr val="2E95D1"/>
                </a:solidFill>
                <a:latin typeface="造字工房朗倩（非商用）细体" pitchFamily="50" charset="-122"/>
                <a:ea typeface="造字工房朗倩（非商用）细体" pitchFamily="50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309224" y="2178798"/>
            <a:ext cx="1479553" cy="1353390"/>
            <a:chOff x="787397" y="1578243"/>
            <a:chExt cx="1679793" cy="1536555"/>
          </a:xfrm>
        </p:grpSpPr>
        <p:sp>
          <p:nvSpPr>
            <p:cNvPr id="21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665788" cy="1428589"/>
            <a:chOff x="551030" y="-368704"/>
            <a:chExt cx="566578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015186" cy="687997"/>
              <a:chOff x="1839059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3771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内容的表达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造字工房朗倩（非商用）细体" pitchFamily="50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1279559" y="1506984"/>
            <a:ext cx="4725984" cy="1071687"/>
            <a:chOff x="1770088" y="2533650"/>
            <a:chExt cx="5684759" cy="1902610"/>
          </a:xfrm>
        </p:grpSpPr>
        <p:sp>
          <p:nvSpPr>
            <p:cNvPr id="34" name="矩形: 圆角 33"/>
            <p:cNvSpPr/>
            <p:nvPr/>
          </p:nvSpPr>
          <p:spPr>
            <a:xfrm>
              <a:off x="1770088" y="2533650"/>
              <a:ext cx="5684759" cy="1200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951184" y="2742395"/>
              <a:ext cx="5411641" cy="1693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Web </a:t>
              </a:r>
              <a:r>
                <a:rPr lang="zh-CN" altLang="en-US" sz="2800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页面由一些</a:t>
              </a:r>
              <a:r>
                <a:rPr lang="zh-CN" altLang="en-US" sz="28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对象</a:t>
              </a:r>
              <a:r>
                <a:rPr lang="zh-CN" altLang="en-US" sz="2800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组成。</a:t>
              </a:r>
              <a:endParaRPr lang="zh-CN" altLang="en-US" sz="2800" dirty="0"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1857375" y="2669790"/>
              <a:ext cx="5505449" cy="965042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89123" y="2569774"/>
            <a:ext cx="9456092" cy="476221"/>
            <a:chOff x="1403750" y="3593123"/>
            <a:chExt cx="9456092" cy="476221"/>
          </a:xfrm>
        </p:grpSpPr>
        <p:grpSp>
          <p:nvGrpSpPr>
            <p:cNvPr id="38" name="组合 3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3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8873911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对象可以是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HTML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文件、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JPEG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图片、音频文件、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Java Applet……</a:t>
              </a:r>
              <a:endPara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9123" y="3414217"/>
            <a:ext cx="11257360" cy="476221"/>
            <a:chOff x="1403750" y="3593123"/>
            <a:chExt cx="11257360" cy="476221"/>
          </a:xfrm>
        </p:grpSpPr>
        <p:grpSp>
          <p:nvGrpSpPr>
            <p:cNvPr id="43" name="组合 4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5" name="对话气泡: 椭圆形 4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0675179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HTML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文件是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页面的基础，它可以包括各种各样的对象，是一个容器对象。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89123" y="4198785"/>
            <a:ext cx="6513080" cy="476221"/>
            <a:chOff x="1403750" y="3593123"/>
            <a:chExt cx="6513080" cy="476221"/>
          </a:xfrm>
        </p:grpSpPr>
        <p:grpSp>
          <p:nvGrpSpPr>
            <p:cNvPr id="48" name="组合 4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50" name="对话气泡: 椭圆形 4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930899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任何一个对象都可以用 </a:t>
              </a:r>
              <a:r>
                <a:rPr kumimoji="1" lang="en-US" altLang="zh-CN" sz="24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URL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来定位。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2266730" y="5122364"/>
            <a:ext cx="2189362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的例子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6"/>
          <p:cNvSpPr/>
          <p:nvPr/>
        </p:nvSpPr>
        <p:spPr bwMode="auto">
          <a:xfrm rot="16200000">
            <a:off x="6094311" y="4357847"/>
            <a:ext cx="117476" cy="2531904"/>
          </a:xfrm>
          <a:prstGeom prst="leftBrace">
            <a:avLst>
              <a:gd name="adj1" fmla="val 58871"/>
              <a:gd name="adj2" fmla="val 50000"/>
            </a:avLst>
          </a:prstGeom>
          <a:noFill/>
          <a:ln w="19050">
            <a:solidFill>
              <a:srgbClr val="009FF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7"/>
          <p:cNvSpPr/>
          <p:nvPr/>
        </p:nvSpPr>
        <p:spPr bwMode="auto">
          <a:xfrm rot="16200000">
            <a:off x="8051591" y="4979667"/>
            <a:ext cx="119191" cy="1289976"/>
          </a:xfrm>
          <a:prstGeom prst="leftBrace">
            <a:avLst>
              <a:gd name="adj1" fmla="val 98311"/>
              <a:gd name="adj2" fmla="val 50000"/>
            </a:avLst>
          </a:prstGeom>
          <a:noFill/>
          <a:ln w="19050">
            <a:solidFill>
              <a:srgbClr val="009FF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Text Box 8"/>
          <p:cNvSpPr txBox="1">
            <a:spLocks noChangeArrowheads="1"/>
          </p:cNvSpPr>
          <p:nvPr/>
        </p:nvSpPr>
        <p:spPr bwMode="auto">
          <a:xfrm>
            <a:off x="5598238" y="5686506"/>
            <a:ext cx="1223963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主机名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7580867" y="5682537"/>
            <a:ext cx="1098550" cy="45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路径名</a:t>
            </a:r>
            <a:endParaRPr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7337576" y="5091460"/>
            <a:ext cx="15087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cs/pic.gif</a:t>
            </a:r>
            <a:endParaRPr lang="en-US" altLang="zh-CN" sz="28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4791053" y="5110466"/>
            <a:ext cx="276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www.hust.edu.cn/</a:t>
            </a:r>
            <a:endParaRPr lang="en-US" altLang="zh-CN" sz="28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 animBg="1"/>
      <p:bldP spid="55" grpId="1" animBg="1"/>
      <p:bldP spid="56" grpId="0" animBg="1"/>
      <p:bldP spid="56" grpId="1" animBg="1"/>
      <p:bldP spid="57" grpId="0"/>
      <p:bldP spid="57" grpId="1"/>
      <p:bldP spid="58" grpId="0"/>
      <p:bldP spid="58" grpId="1"/>
      <p:bldP spid="60" grpId="0"/>
      <p:bldP spid="60" grpId="1"/>
      <p:bldP spid="61" grpId="0"/>
      <p:bldP spid="6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665788" cy="1428589"/>
            <a:chOff x="551030" y="-368704"/>
            <a:chExt cx="566578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015186" cy="687997"/>
              <a:chOff x="1839059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37711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WEB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内容的传输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造字工房朗倩（非商用）细体" pitchFamily="50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515938" y="1514315"/>
            <a:ext cx="4050335" cy="525779"/>
            <a:chOff x="722008" y="1303131"/>
            <a:chExt cx="3867379" cy="502030"/>
          </a:xfrm>
        </p:grpSpPr>
        <p:sp>
          <p:nvSpPr>
            <p:cNvPr id="60" name="流程图: 手动输入 6"/>
            <p:cNvSpPr/>
            <p:nvPr/>
          </p:nvSpPr>
          <p:spPr>
            <a:xfrm rot="5400000" flipV="1">
              <a:off x="2551062" y="-255926"/>
              <a:ext cx="475861" cy="360078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3" name="平行四边形 6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840935" cy="469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http: </a:t>
              </a:r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TCP </a:t>
              </a:r>
              <a:r>
                <a:rPr kumimoji="1" lang="zh-CN" altLang="en-US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传输服务</a:t>
              </a:r>
              <a:endParaRPr kumimoji="1"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689825" y="2366853"/>
            <a:ext cx="8554464" cy="497205"/>
            <a:chOff x="1403750" y="3593123"/>
            <a:chExt cx="8554464" cy="49720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27" name="对话气泡: 椭圆形 12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26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7972283" cy="497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客户端启动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连接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创建套接字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)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到服务器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, 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端口 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80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。</a:t>
              </a:r>
              <a:endPara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89825" y="3038089"/>
            <a:ext cx="6537452" cy="476221"/>
            <a:chOff x="1403750" y="3593123"/>
            <a:chExt cx="6537452" cy="476221"/>
          </a:xfrm>
        </p:grpSpPr>
        <p:grpSp>
          <p:nvGrpSpPr>
            <p:cNvPr id="47" name="组合 46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9" name="对话气泡: 椭圆形 48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955271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服务器接受来自客户端的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连接。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45438" y="3718349"/>
            <a:ext cx="10595641" cy="882486"/>
            <a:chOff x="1403750" y="3593123"/>
            <a:chExt cx="10595641" cy="882486"/>
          </a:xfrm>
        </p:grpSpPr>
        <p:grpSp>
          <p:nvGrpSpPr>
            <p:cNvPr id="57" name="组合 56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0" name="对话气泡: 椭圆形 7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58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0013460" cy="88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报文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应用层协议报文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)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在浏览器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(http client)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和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(http server)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之间进行交换。</a:t>
              </a:r>
              <a:endPara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45438" y="4668881"/>
            <a:ext cx="6537452" cy="476221"/>
            <a:chOff x="1403750" y="3593123"/>
            <a:chExt cx="6537452" cy="476221"/>
          </a:xfrm>
        </p:grpSpPr>
        <p:grpSp>
          <p:nvGrpSpPr>
            <p:cNvPr id="83" name="组合 8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5" name="对话气泡: 椭圆形 8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955271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关闭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连接。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578052" y="654361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78035" y="1865941"/>
            <a:ext cx="7447879" cy="2563744"/>
            <a:chOff x="1316608" y="2212404"/>
            <a:chExt cx="7447879" cy="2563744"/>
          </a:xfrm>
        </p:grpSpPr>
        <p:grpSp>
          <p:nvGrpSpPr>
            <p:cNvPr id="9" name="组合 8"/>
            <p:cNvGrpSpPr/>
            <p:nvPr/>
          </p:nvGrpSpPr>
          <p:grpSpPr>
            <a:xfrm>
              <a:off x="1316608" y="2212404"/>
              <a:ext cx="7447879" cy="2001898"/>
              <a:chOff x="987456" y="1659302"/>
              <a:chExt cx="5585917" cy="1501423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048777" y="1659302"/>
                <a:ext cx="5524596" cy="10141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8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应用层协议原理</a:t>
                </a:r>
                <a:endParaRPr lang="zh-CN" altLang="en-US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朗倩（非商用）常规体" pitchFamily="50" charset="-122"/>
                  <a:ea typeface="造字工房朗倩（非商用）常规体" pitchFamily="50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300192" y="2551187"/>
                <a:ext cx="5273181" cy="43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800" spc="300" baseline="-25000" dirty="0" err="1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heory</a:t>
                </a:r>
                <a:r>
                  <a:rPr lang="en-US" altLang="zh-CN" sz="4800" spc="300" baseline="-250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Application Layer Protocol</a:t>
                </a:r>
                <a:endParaRPr lang="zh-CN" altLang="en-US" sz="48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987456" y="2185665"/>
                <a:ext cx="514805" cy="807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96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1244859" y="3160725"/>
                <a:ext cx="5193639" cy="0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7525045" y="4068262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  <a:endParaRPr kumimoji="1" lang="en-US" altLang="zh-CN" sz="4000" b="1" dirty="0">
                <a:solidFill>
                  <a:srgbClr val="2E95D1"/>
                </a:solidFill>
                <a:latin typeface="造字工房朗倩（非商用）细体" pitchFamily="50" charset="-122"/>
                <a:ea typeface="造字工房朗倩（非商用）细体" pitchFamily="50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07789" y="1494547"/>
            <a:ext cx="1479553" cy="1353390"/>
            <a:chOff x="787397" y="1578243"/>
            <a:chExt cx="1679793" cy="1536555"/>
          </a:xfrm>
        </p:grpSpPr>
        <p:sp>
          <p:nvSpPr>
            <p:cNvPr id="21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251942" cy="1428589"/>
            <a:chOff x="551030" y="-368704"/>
            <a:chExt cx="6251942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601340" cy="687997"/>
              <a:chOff x="1839059" y="967769"/>
              <a:chExt cx="560134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60134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4460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HTTP1.0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的传输模式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造字工房朗倩（非商用）细体" pitchFamily="50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515938" y="1514315"/>
            <a:ext cx="3387851" cy="526732"/>
            <a:chOff x="722008" y="1303131"/>
            <a:chExt cx="3234820" cy="502940"/>
          </a:xfrm>
        </p:grpSpPr>
        <p:sp>
          <p:nvSpPr>
            <p:cNvPr id="60" name="流程图: 手动输入 6"/>
            <p:cNvSpPr/>
            <p:nvPr/>
          </p:nvSpPr>
          <p:spPr>
            <a:xfrm rot="5400000" flipV="1">
              <a:off x="2234783" y="60355"/>
              <a:ext cx="475861" cy="296822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3" name="平行四边形 6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252992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非持久性连接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Line 4"/>
          <p:cNvSpPr>
            <a:spLocks noChangeShapeType="1"/>
          </p:cNvSpPr>
          <p:nvPr/>
        </p:nvSpPr>
        <p:spPr bwMode="auto">
          <a:xfrm flipH="1">
            <a:off x="695325" y="2168125"/>
            <a:ext cx="0" cy="3861199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95324" y="2171693"/>
            <a:ext cx="4938556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1a.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客户端启动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连接到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www.hust.edu.cn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 （进程）。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Port 80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服务器的默认端口。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742949" y="3905243"/>
            <a:ext cx="489093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客户端发送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请求报文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包括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进入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连接插口（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）。</a:t>
            </a:r>
            <a:endParaRPr lang="zh-CN" altLang="en-US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7820405" y="2720034"/>
            <a:ext cx="4206350" cy="106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1b.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www.hust.edu.cn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上的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服务器在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port 80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等待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的连接请求。“接受” 连接并通知客户端。</a:t>
            </a:r>
            <a:endParaRPr lang="zh-CN" altLang="en-US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7820402" y="4305346"/>
            <a:ext cx="4340188" cy="168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服务器接收到请求报文，形成 </a:t>
            </a: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响应报文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包含了所请求的对象 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cs/</a:t>
            </a:r>
            <a:r>
              <a:rPr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home.index</a:t>
            </a:r>
            <a:r>
              <a:rPr lang="zh-CN" altLang="en-US" sz="2000" dirty="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将报文送入插口（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）。</a:t>
            </a:r>
            <a:endParaRPr lang="zh-CN" altLang="en-US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5438541" y="2720035"/>
            <a:ext cx="2381864" cy="388926"/>
          </a:xfrm>
          <a:prstGeom prst="line">
            <a:avLst/>
          </a:prstGeom>
          <a:noFill/>
          <a:ln w="3810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5386111" y="4365523"/>
            <a:ext cx="2434291" cy="700284"/>
          </a:xfrm>
          <a:prstGeom prst="line">
            <a:avLst/>
          </a:prstGeom>
          <a:noFill/>
          <a:ln w="3810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738469" y="5413742"/>
            <a:ext cx="729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time</a:t>
            </a:r>
            <a:endParaRPr lang="en-US" altLang="zh-CN" sz="2400">
              <a:solidFill>
                <a:schemeClr val="accent2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 flipH="1">
            <a:off x="5304792" y="3238407"/>
            <a:ext cx="2381865" cy="1068909"/>
          </a:xfrm>
          <a:prstGeom prst="line">
            <a:avLst/>
          </a:prstGeom>
          <a:noFill/>
          <a:ln w="3810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7820402" y="5793734"/>
            <a:ext cx="3583210" cy="4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服务器关闭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连接。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843395" y="297815"/>
            <a:ext cx="4426585" cy="755015"/>
            <a:chOff x="1630680" y="2533650"/>
            <a:chExt cx="6466737" cy="1832322"/>
          </a:xfrm>
        </p:grpSpPr>
        <p:sp>
          <p:nvSpPr>
            <p:cNvPr id="34" name="矩形: 圆角 33"/>
            <p:cNvSpPr/>
            <p:nvPr/>
          </p:nvSpPr>
          <p:spPr>
            <a:xfrm>
              <a:off x="1630680" y="2533650"/>
              <a:ext cx="5798820" cy="1200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44042" y="2650771"/>
              <a:ext cx="6253375" cy="1715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假设用户键入了一个 </a:t>
              </a:r>
              <a:r>
                <a:rPr lang="en-US" altLang="zh-CN" sz="2000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URL www. hust.edu.cn/cs/</a:t>
              </a:r>
              <a:r>
                <a:rPr lang="en-US" altLang="zh-CN" sz="2000" dirty="0" err="1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home.index</a:t>
              </a:r>
              <a:endParaRPr lang="en-US" altLang="zh-CN" sz="2000" dirty="0" err="1"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1724819" y="2603030"/>
              <a:ext cx="5638006" cy="1064095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344920" y="1617345"/>
            <a:ext cx="5464810" cy="22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该网页包含文本并引用了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 jpeg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图片</a:t>
            </a:r>
            <a:endParaRPr lang="zh-CN" altLang="en-US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 animBg="1"/>
      <p:bldP spid="24" grpId="0" animBg="1"/>
      <p:bldP spid="26" grpId="0"/>
      <p:bldP spid="27" grpId="0" animBg="1"/>
      <p:bldP spid="38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251942" cy="1428589"/>
            <a:chOff x="551030" y="-368704"/>
            <a:chExt cx="6251942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601340" cy="687997"/>
              <a:chOff x="1839059" y="967769"/>
              <a:chExt cx="560134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60134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4460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HTTP1.0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的传输模式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造字工房朗倩（非商用）细体" pitchFamily="50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515938" y="1514315"/>
            <a:ext cx="3387851" cy="526732"/>
            <a:chOff x="722008" y="1303131"/>
            <a:chExt cx="3234820" cy="502940"/>
          </a:xfrm>
        </p:grpSpPr>
        <p:sp>
          <p:nvSpPr>
            <p:cNvPr id="60" name="流程图: 手动输入 6"/>
            <p:cNvSpPr/>
            <p:nvPr/>
          </p:nvSpPr>
          <p:spPr>
            <a:xfrm rot="5400000" flipV="1">
              <a:off x="2234783" y="60355"/>
              <a:ext cx="475861" cy="296822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3" name="平行四边形 6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4" name="平行四边形 6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62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252992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非持久性连接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Line 4"/>
          <p:cNvSpPr>
            <a:spLocks noChangeShapeType="1"/>
          </p:cNvSpPr>
          <p:nvPr/>
        </p:nvSpPr>
        <p:spPr bwMode="auto">
          <a:xfrm flipH="1">
            <a:off x="695325" y="2168125"/>
            <a:ext cx="0" cy="3861199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738469" y="5413742"/>
            <a:ext cx="7296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time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8170401" y="2239713"/>
            <a:ext cx="3583210" cy="4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服务器关闭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连接。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H="1">
            <a:off x="6488722" y="2630587"/>
            <a:ext cx="1728873" cy="798413"/>
          </a:xfrm>
          <a:prstGeom prst="line">
            <a:avLst/>
          </a:prstGeom>
          <a:noFill/>
          <a:ln w="3810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780884" y="3184948"/>
            <a:ext cx="5823032" cy="134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5.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客户端接收到了包含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文件的响应报文。分析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html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发现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个引用的 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jpeg 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对象。</a:t>
            </a:r>
            <a:endParaRPr lang="zh-CN" altLang="en-US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795141" y="4514574"/>
            <a:ext cx="5056115" cy="758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-252095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6.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 jpeg objects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逐个重复</a:t>
            </a: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1-5 </a:t>
            </a:r>
            <a:r>
              <a:rPr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步。</a:t>
            </a:r>
            <a:endParaRPr lang="zh-CN" altLang="en-US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2.70833E-6 -0.4851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25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  <p:bldP spid="33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899501" cy="1428589"/>
            <a:chOff x="551030" y="-368704"/>
            <a:chExt cx="6899501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6248899" cy="687997"/>
              <a:chOff x="1839059" y="967769"/>
              <a:chExt cx="6248899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624889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5171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非持久性连接工作机制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造字工房朗倩（非商用）细体" pitchFamily="50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1021625" y="1558554"/>
            <a:ext cx="3533832" cy="497205"/>
            <a:chOff x="1403750" y="3593123"/>
            <a:chExt cx="3533832" cy="497205"/>
          </a:xfrm>
        </p:grpSpPr>
        <p:grpSp>
          <p:nvGrpSpPr>
            <p:cNvPr id="33" name="组合 3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5" name="对话气泡: 椭圆形 3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2951651" cy="497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取对象需要</a:t>
              </a:r>
              <a:r>
                <a:rPr kumimoji="1" lang="en-US" altLang="zh-CN" sz="2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 RTTs</a:t>
              </a:r>
              <a:endParaRPr kumimoji="1"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27125" y="3277814"/>
            <a:ext cx="5127372" cy="497205"/>
            <a:chOff x="1403750" y="3593123"/>
            <a:chExt cx="5127372" cy="497205"/>
          </a:xfrm>
        </p:grpSpPr>
        <p:grpSp>
          <p:nvGrpSpPr>
            <p:cNvPr id="39" name="组合 38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1" name="对话气泡: 椭圆形 40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0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4545190" cy="497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b="1" dirty="0"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总时间 </a:t>
              </a:r>
              <a:r>
                <a:rPr kumimoji="1" lang="en-US" altLang="zh-CN" sz="2400" b="1" dirty="0"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= 2RTT + </a:t>
              </a:r>
              <a:r>
                <a:rPr kumimoji="1" lang="zh-CN" altLang="en-US" sz="2400" b="1" dirty="0"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文件传输时间</a:t>
              </a:r>
              <a:endParaRPr kumimoji="1"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028583" y="4110111"/>
            <a:ext cx="5870096" cy="876330"/>
            <a:chOff x="1403750" y="3593123"/>
            <a:chExt cx="5870096" cy="876330"/>
          </a:xfrm>
        </p:grpSpPr>
        <p:grpSp>
          <p:nvGrpSpPr>
            <p:cNvPr id="44" name="组合 43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6" name="对话气泡: 椭圆形 45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5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5287914" cy="87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许多浏览器同时打开多个</a:t>
              </a:r>
              <a:r>
                <a:rPr kumimoji="1" lang="zh-CN" altLang="en-US" sz="24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并行的连接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来改善性能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79"/>
          <p:cNvSpPr txBox="1">
            <a:spLocks noChangeArrowheads="1"/>
          </p:cNvSpPr>
          <p:nvPr/>
        </p:nvSpPr>
        <p:spPr bwMode="auto">
          <a:xfrm>
            <a:off x="1222456" y="2169159"/>
            <a:ext cx="2592774" cy="88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对象请求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传送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8675069" y="3028455"/>
            <a:ext cx="1684338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 flipH="1">
            <a:off x="8660782" y="3466605"/>
            <a:ext cx="1673225" cy="403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8668719" y="3974605"/>
            <a:ext cx="1684338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 flipH="1">
            <a:off x="8684594" y="4457205"/>
            <a:ext cx="1673225" cy="379413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21"/>
          <p:cNvSpPr/>
          <p:nvPr/>
        </p:nvSpPr>
        <p:spPr bwMode="auto">
          <a:xfrm>
            <a:off x="10399092" y="4319957"/>
            <a:ext cx="74613" cy="228319"/>
          </a:xfrm>
          <a:prstGeom prst="rightBrace">
            <a:avLst>
              <a:gd name="adj1" fmla="val 33156"/>
              <a:gd name="adj2" fmla="val 50000"/>
            </a:avLst>
          </a:prstGeom>
          <a:noFill/>
          <a:ln w="19050">
            <a:solidFill>
              <a:srgbClr val="009FF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zh-CN" altLang="zh-CN" sz="240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10473060" y="4040068"/>
            <a:ext cx="735462" cy="87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传输时间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7032409" y="2714044"/>
            <a:ext cx="1201010" cy="61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5000"/>
              </a:lnSpc>
            </a:pP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建立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85000"/>
              </a:lnSpc>
            </a:pP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25"/>
          <p:cNvSpPr/>
          <p:nvPr/>
        </p:nvSpPr>
        <p:spPr bwMode="auto">
          <a:xfrm>
            <a:off x="8405194" y="305385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zh-CN" altLang="zh-CN" sz="240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Text Box 26"/>
          <p:cNvSpPr txBox="1">
            <a:spLocks noChangeArrowheads="1"/>
          </p:cNvSpPr>
          <p:nvPr/>
        </p:nvSpPr>
        <p:spPr bwMode="auto">
          <a:xfrm>
            <a:off x="7787742" y="3264993"/>
            <a:ext cx="93048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RTT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7567349" y="3621430"/>
            <a:ext cx="699519" cy="61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请求文件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29"/>
          <p:cNvSpPr/>
          <p:nvPr/>
        </p:nvSpPr>
        <p:spPr bwMode="auto">
          <a:xfrm>
            <a:off x="8411544" y="3963493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zh-CN" altLang="zh-CN" sz="240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Text Box 30"/>
          <p:cNvSpPr txBox="1">
            <a:spLocks noChangeArrowheads="1"/>
          </p:cNvSpPr>
          <p:nvPr/>
        </p:nvSpPr>
        <p:spPr bwMode="auto">
          <a:xfrm>
            <a:off x="7787742" y="4187330"/>
            <a:ext cx="93048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RTT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7558723" y="4602930"/>
            <a:ext cx="724775" cy="61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zh-CN" altLang="en-US" sz="20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收到文件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8435356" y="5643068"/>
            <a:ext cx="90679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time</a:t>
            </a:r>
            <a:endParaRPr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10113343" y="5625605"/>
            <a:ext cx="9067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time</a:t>
            </a:r>
            <a:endParaRPr lang="en-US" altLang="zh-CN" sz="200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95" y="1758913"/>
            <a:ext cx="1513174" cy="1075867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222" y="1356231"/>
            <a:ext cx="1423372" cy="1423372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8240562" y="3028455"/>
            <a:ext cx="420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8240562" y="3903680"/>
            <a:ext cx="420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8240562" y="4887114"/>
            <a:ext cx="420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8660782" y="2755405"/>
            <a:ext cx="0" cy="2873375"/>
          </a:xfrm>
          <a:prstGeom prst="line">
            <a:avLst/>
          </a:prstGeom>
          <a:noFill/>
          <a:ln w="28575">
            <a:solidFill>
              <a:srgbClr val="009FF6"/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10351469" y="2790330"/>
            <a:ext cx="0" cy="2881313"/>
          </a:xfrm>
          <a:prstGeom prst="line">
            <a:avLst/>
          </a:prstGeom>
          <a:noFill/>
          <a:ln w="28575">
            <a:solidFill>
              <a:srgbClr val="009FF6"/>
            </a:solidFill>
            <a:prstDash val="solid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6" grpId="0"/>
      <p:bldP spid="58" grpId="0"/>
      <p:bldP spid="65" grpId="0" animBg="1"/>
      <p:bldP spid="66" grpId="0"/>
      <p:bldP spid="68" grpId="0"/>
      <p:bldP spid="69" grpId="0" animBg="1"/>
      <p:bldP spid="70" grpId="0"/>
      <p:bldP spid="72" grpId="0"/>
      <p:bldP spid="73" grpId="0"/>
      <p:bldP spid="74" grpId="0"/>
      <p:bldP spid="49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610475" cy="1428589"/>
            <a:chOff x="551030" y="-368704"/>
            <a:chExt cx="7610475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6959873" cy="687997"/>
              <a:chOff x="1839059" y="967769"/>
              <a:chExt cx="6959873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6959873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60128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HTTP1.1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引入的新传输模式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造字工房朗倩（非商用）细体" pitchFamily="50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7" name="组合 56"/>
          <p:cNvGrpSpPr/>
          <p:nvPr/>
        </p:nvGrpSpPr>
        <p:grpSpPr>
          <a:xfrm>
            <a:off x="939001" y="1514687"/>
            <a:ext cx="3387851" cy="526732"/>
            <a:chOff x="722008" y="1303131"/>
            <a:chExt cx="3234820" cy="502940"/>
          </a:xfrm>
        </p:grpSpPr>
        <p:sp>
          <p:nvSpPr>
            <p:cNvPr id="59" name="流程图: 手动输入 6"/>
            <p:cNvSpPr/>
            <p:nvPr/>
          </p:nvSpPr>
          <p:spPr>
            <a:xfrm rot="5400000" flipV="1">
              <a:off x="2234783" y="60355"/>
              <a:ext cx="475861" cy="296822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62" name="平行四边形 61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63" name="平行四边形 62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61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252992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持久连接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Text Box 79"/>
          <p:cNvSpPr txBox="1">
            <a:spLocks noChangeArrowheads="1"/>
          </p:cNvSpPr>
          <p:nvPr/>
        </p:nvSpPr>
        <p:spPr bwMode="auto">
          <a:xfrm>
            <a:off x="1597996" y="2072139"/>
            <a:ext cx="10041431" cy="87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服务器在发送响应后，不再断开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TCP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连接，而是</a:t>
            </a:r>
            <a:r>
              <a: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保持该连接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，用于后续对象的传送，直至该连接“</a:t>
            </a:r>
            <a:r>
              <a: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休息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”了一个较长的时间后，方断开该连接。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112888" y="3327625"/>
            <a:ext cx="10526539" cy="876330"/>
            <a:chOff x="1403750" y="3593123"/>
            <a:chExt cx="10526539" cy="876330"/>
          </a:xfrm>
        </p:grpSpPr>
        <p:grpSp>
          <p:nvGrpSpPr>
            <p:cNvPr id="71" name="组合 7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6" name="对话气泡: 椭圆形 75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7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75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9944358" cy="87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减少了对服务器端连接数的需要，从而减少了对服务器端套接字资源的占用，提高了服务器的负载能力。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121742" y="4550945"/>
            <a:ext cx="4006671" cy="476221"/>
            <a:chOff x="1403750" y="3593123"/>
            <a:chExt cx="4006671" cy="476221"/>
          </a:xfrm>
        </p:grpSpPr>
        <p:grpSp>
          <p:nvGrpSpPr>
            <p:cNvPr id="79" name="组合 78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1" name="对话气泡: 椭圆形 80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3424490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持久连接又可以分为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Rectangle 11"/>
          <p:cNvSpPr>
            <a:spLocks noChangeArrowheads="1"/>
          </p:cNvSpPr>
          <p:nvPr/>
        </p:nvSpPr>
        <p:spPr bwMode="auto">
          <a:xfrm>
            <a:off x="1124960" y="5097102"/>
            <a:ext cx="2310011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非流水线方式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思源黑体 CN Normal" panose="020B0400000000000000" pitchFamily="34" charset="-122"/>
              <a:ea typeface="思源黑体 CN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4" name="Text Box 79"/>
          <p:cNvSpPr txBox="1">
            <a:spLocks noChangeArrowheads="1"/>
          </p:cNvSpPr>
          <p:nvPr/>
        </p:nvSpPr>
        <p:spPr bwMode="auto">
          <a:xfrm>
            <a:off x="3434971" y="5082258"/>
            <a:ext cx="5295899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一个对象传输完成方能传输下一个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Rectangle 11"/>
          <p:cNvSpPr>
            <a:spLocks noChangeArrowheads="1"/>
          </p:cNvSpPr>
          <p:nvPr/>
        </p:nvSpPr>
        <p:spPr bwMode="auto">
          <a:xfrm>
            <a:off x="1124960" y="5709150"/>
            <a:ext cx="2291208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流水线方式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思源黑体 CN Normal" panose="020B0400000000000000" pitchFamily="34" charset="-122"/>
              <a:ea typeface="思源黑体 CN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6" name="Text Box 79"/>
          <p:cNvSpPr txBox="1">
            <a:spLocks noChangeArrowheads="1"/>
          </p:cNvSpPr>
          <p:nvPr/>
        </p:nvSpPr>
        <p:spPr bwMode="auto">
          <a:xfrm>
            <a:off x="3416168" y="5759199"/>
            <a:ext cx="5295899" cy="49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可以一次性发送所有请求，慢慢接收</a:t>
            </a:r>
            <a:endParaRPr kumimoji="1" lang="zh-CN" altLang="en-US" sz="2400" b="1" dirty="0">
              <a:highlight>
                <a:srgbClr val="FFFF00"/>
              </a:highligh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bldLvl="0" animBg="1"/>
      <p:bldP spid="84" grpId="0"/>
      <p:bldP spid="85" grpId="0" bldLvl="0" animBg="1"/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475287" cy="1428589"/>
            <a:chOff x="551030" y="-368704"/>
            <a:chExt cx="547528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4824685" cy="687997"/>
              <a:chOff x="1839059" y="967769"/>
              <a:chExt cx="4824685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4824685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35538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请求报文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造字工房朗倩（非商用）细体" pitchFamily="50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43" name="矩形 42"/>
          <p:cNvSpPr/>
          <p:nvPr/>
        </p:nvSpPr>
        <p:spPr>
          <a:xfrm>
            <a:off x="1786295" y="4807774"/>
            <a:ext cx="5017689" cy="97421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4" name="直接连接符 3"/>
          <p:cNvCxnSpPr/>
          <p:nvPr/>
        </p:nvCxnSpPr>
        <p:spPr>
          <a:xfrm>
            <a:off x="1396858" y="3074442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1396858" y="4617357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396858" y="5349253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组合 91"/>
          <p:cNvGrpSpPr/>
          <p:nvPr/>
        </p:nvGrpSpPr>
        <p:grpSpPr>
          <a:xfrm>
            <a:off x="1396858" y="3448451"/>
            <a:ext cx="385729" cy="801130"/>
            <a:chOff x="1661160" y="2864643"/>
            <a:chExt cx="495300" cy="1028701"/>
          </a:xfrm>
        </p:grpSpPr>
        <p:cxnSp>
          <p:nvCxnSpPr>
            <p:cNvPr id="46" name="直接连接符 45"/>
            <p:cNvCxnSpPr/>
            <p:nvPr/>
          </p:nvCxnSpPr>
          <p:spPr>
            <a:xfrm>
              <a:off x="1661160" y="3371850"/>
              <a:ext cx="26924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924050" y="2864643"/>
              <a:ext cx="0" cy="1028701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924050" y="2879692"/>
              <a:ext cx="23241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924050" y="3876642"/>
              <a:ext cx="23241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79"/>
          <p:cNvSpPr txBox="1">
            <a:spLocks noChangeArrowheads="1"/>
          </p:cNvSpPr>
          <p:nvPr/>
        </p:nvSpPr>
        <p:spPr bwMode="auto">
          <a:xfrm>
            <a:off x="642868" y="2913113"/>
            <a:ext cx="845974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请求行</a:t>
            </a:r>
            <a:endParaRPr kumimoji="1" lang="zh-CN" altLang="en-US" sz="1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3" name="Text Box 79"/>
          <p:cNvSpPr txBox="1">
            <a:spLocks noChangeArrowheads="1"/>
          </p:cNvSpPr>
          <p:nvPr/>
        </p:nvSpPr>
        <p:spPr bwMode="auto">
          <a:xfrm>
            <a:off x="683333" y="3672202"/>
            <a:ext cx="805509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首部行</a:t>
            </a:r>
            <a:endParaRPr kumimoji="1" lang="zh-CN" altLang="en-US" sz="1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Text Box 79"/>
          <p:cNvSpPr txBox="1">
            <a:spLocks noChangeArrowheads="1"/>
          </p:cNvSpPr>
          <p:nvPr/>
        </p:nvSpPr>
        <p:spPr bwMode="auto">
          <a:xfrm>
            <a:off x="873187" y="4452758"/>
            <a:ext cx="615655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空行</a:t>
            </a:r>
            <a:endParaRPr kumimoji="1" lang="zh-CN" altLang="en-US" sz="1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Text Box 79"/>
          <p:cNvSpPr txBox="1">
            <a:spLocks noChangeArrowheads="1"/>
          </p:cNvSpPr>
          <p:nvPr/>
        </p:nvSpPr>
        <p:spPr bwMode="auto">
          <a:xfrm>
            <a:off x="493394" y="5185216"/>
            <a:ext cx="995448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实体主体</a:t>
            </a:r>
            <a:endParaRPr kumimoji="1" lang="zh-CN" altLang="en-US" sz="1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1789262" y="2879131"/>
            <a:ext cx="5018430" cy="385729"/>
            <a:chOff x="1789262" y="2879131"/>
            <a:chExt cx="5018430" cy="385729"/>
          </a:xfrm>
        </p:grpSpPr>
        <p:grpSp>
          <p:nvGrpSpPr>
            <p:cNvPr id="11" name="组合 10"/>
            <p:cNvGrpSpPr/>
            <p:nvPr/>
          </p:nvGrpSpPr>
          <p:grpSpPr>
            <a:xfrm>
              <a:off x="1789262" y="2879131"/>
              <a:ext cx="954679" cy="385729"/>
              <a:chOff x="2165032" y="2133600"/>
              <a:chExt cx="1225868" cy="49530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165032" y="2133600"/>
                <a:ext cx="1225868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6" name="Text Box 79"/>
              <p:cNvSpPr txBox="1">
                <a:spLocks noChangeArrowheads="1"/>
              </p:cNvSpPr>
              <p:nvPr/>
            </p:nvSpPr>
            <p:spPr bwMode="auto">
              <a:xfrm>
                <a:off x="2303329" y="2191986"/>
                <a:ext cx="949273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方法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738873" y="2879131"/>
              <a:ext cx="399575" cy="385729"/>
              <a:chOff x="3384391" y="2133600"/>
              <a:chExt cx="513080" cy="49530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339090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57" name="Text Box 79"/>
              <p:cNvSpPr txBox="1">
                <a:spLocks noChangeArrowheads="1"/>
              </p:cNvSpPr>
              <p:nvPr/>
            </p:nvSpPr>
            <p:spPr bwMode="auto">
              <a:xfrm>
                <a:off x="3384391" y="2133600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133378" y="2879131"/>
              <a:ext cx="1153477" cy="385729"/>
              <a:chOff x="3890962" y="2133600"/>
              <a:chExt cx="1481137" cy="4953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3890962" y="2133600"/>
                <a:ext cx="1481137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8" name="Text Box 79"/>
              <p:cNvSpPr txBox="1">
                <a:spLocks noChangeArrowheads="1"/>
              </p:cNvSpPr>
              <p:nvPr/>
            </p:nvSpPr>
            <p:spPr bwMode="auto">
              <a:xfrm>
                <a:off x="4270191" y="2191986"/>
                <a:ext cx="757874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URL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281785" y="2879131"/>
              <a:ext cx="399575" cy="385729"/>
              <a:chOff x="5365589" y="2133600"/>
              <a:chExt cx="513080" cy="4953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37210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59" name="Text Box 79"/>
              <p:cNvSpPr txBox="1">
                <a:spLocks noChangeArrowheads="1"/>
              </p:cNvSpPr>
              <p:nvPr/>
            </p:nvSpPr>
            <p:spPr bwMode="auto">
              <a:xfrm>
                <a:off x="5365589" y="2133600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676293" y="2879131"/>
              <a:ext cx="1356234" cy="385729"/>
              <a:chOff x="5872161" y="2133600"/>
              <a:chExt cx="1741489" cy="495300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872161" y="2133600"/>
                <a:ext cx="1741489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0" name="Text Box 79"/>
              <p:cNvSpPr txBox="1">
                <a:spLocks noChangeArrowheads="1"/>
              </p:cNvSpPr>
              <p:nvPr/>
            </p:nvSpPr>
            <p:spPr bwMode="auto">
              <a:xfrm>
                <a:off x="6264913" y="2191986"/>
                <a:ext cx="949274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版本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032526" y="2879131"/>
              <a:ext cx="389438" cy="385729"/>
              <a:chOff x="7613650" y="2133600"/>
              <a:chExt cx="500062" cy="4953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761365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1" name="Text Box 79"/>
              <p:cNvSpPr txBox="1">
                <a:spLocks noChangeArrowheads="1"/>
              </p:cNvSpPr>
              <p:nvPr/>
            </p:nvSpPr>
            <p:spPr bwMode="auto">
              <a:xfrm>
                <a:off x="7654357" y="2175136"/>
                <a:ext cx="421456" cy="393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6418254" y="2879131"/>
              <a:ext cx="389438" cy="385729"/>
              <a:chOff x="8108950" y="2133600"/>
              <a:chExt cx="500062" cy="4953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810895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2" name="Text Box 79"/>
              <p:cNvSpPr txBox="1">
                <a:spLocks noChangeArrowheads="1"/>
              </p:cNvSpPr>
              <p:nvPr/>
            </p:nvSpPr>
            <p:spPr bwMode="auto">
              <a:xfrm>
                <a:off x="8108950" y="2173792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1" name="组合 120"/>
          <p:cNvGrpSpPr/>
          <p:nvPr/>
        </p:nvGrpSpPr>
        <p:grpSpPr>
          <a:xfrm>
            <a:off x="1786295" y="4036318"/>
            <a:ext cx="3846904" cy="385729"/>
            <a:chOff x="1786295" y="4036318"/>
            <a:chExt cx="3846904" cy="385729"/>
          </a:xfrm>
        </p:grpSpPr>
        <p:grpSp>
          <p:nvGrpSpPr>
            <p:cNvPr id="90" name="组合 89"/>
            <p:cNvGrpSpPr/>
            <p:nvPr/>
          </p:nvGrpSpPr>
          <p:grpSpPr>
            <a:xfrm>
              <a:off x="3517852" y="4036318"/>
              <a:ext cx="399575" cy="385729"/>
              <a:chOff x="4384651" y="3619500"/>
              <a:chExt cx="513080" cy="49530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387850" y="36195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9" name="Text Box 79"/>
              <p:cNvSpPr txBox="1">
                <a:spLocks noChangeArrowheads="1"/>
              </p:cNvSpPr>
              <p:nvPr/>
            </p:nvSpPr>
            <p:spPr bwMode="auto">
              <a:xfrm>
                <a:off x="4384651" y="3637798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4853952" y="4036318"/>
              <a:ext cx="399575" cy="385729"/>
              <a:chOff x="6100286" y="3619500"/>
              <a:chExt cx="513080" cy="49530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6129338" y="3619500"/>
                <a:ext cx="466724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0" name="Text Box 79"/>
              <p:cNvSpPr txBox="1">
                <a:spLocks noChangeArrowheads="1"/>
              </p:cNvSpPr>
              <p:nvPr/>
            </p:nvSpPr>
            <p:spPr bwMode="auto">
              <a:xfrm>
                <a:off x="6100286" y="3630665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>
              <a:off x="5243761" y="4036318"/>
              <a:ext cx="389438" cy="385729"/>
              <a:chOff x="6600826" y="3619500"/>
              <a:chExt cx="500062" cy="49530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600826" y="36195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2" name="Text Box 79"/>
              <p:cNvSpPr txBox="1">
                <a:spLocks noChangeArrowheads="1"/>
              </p:cNvSpPr>
              <p:nvPr/>
            </p:nvSpPr>
            <p:spPr bwMode="auto">
              <a:xfrm>
                <a:off x="6648066" y="3661518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3916457" y="4036318"/>
              <a:ext cx="960119" cy="385729"/>
              <a:chOff x="4896484" y="3619500"/>
              <a:chExt cx="1232854" cy="49530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896484" y="3619500"/>
                <a:ext cx="1232854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3" name="Text Box 79"/>
              <p:cNvSpPr txBox="1">
                <a:spLocks noChangeArrowheads="1"/>
              </p:cNvSpPr>
              <p:nvPr/>
            </p:nvSpPr>
            <p:spPr bwMode="auto">
              <a:xfrm>
                <a:off x="5028298" y="3670369"/>
                <a:ext cx="949274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值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1786295" y="4036318"/>
              <a:ext cx="1734049" cy="385729"/>
              <a:chOff x="2161222" y="3619500"/>
              <a:chExt cx="2226628" cy="49530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161222" y="3619500"/>
                <a:ext cx="2226628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74" name="Text Box 79"/>
              <p:cNvSpPr txBox="1">
                <a:spLocks noChangeArrowheads="1"/>
              </p:cNvSpPr>
              <p:nvPr/>
            </p:nvSpPr>
            <p:spPr bwMode="auto">
              <a:xfrm>
                <a:off x="2502673" y="3670369"/>
                <a:ext cx="1607161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首部字段名：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1786295" y="3583652"/>
            <a:ext cx="3846903" cy="485516"/>
            <a:chOff x="2161222" y="3038249"/>
            <a:chExt cx="4939666" cy="623433"/>
          </a:xfrm>
        </p:grpSpPr>
        <p:sp>
          <p:nvSpPr>
            <p:cNvPr id="35" name="矩形 34"/>
            <p:cNvSpPr/>
            <p:nvPr/>
          </p:nvSpPr>
          <p:spPr>
            <a:xfrm>
              <a:off x="2161222" y="3124200"/>
              <a:ext cx="4939666" cy="495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83" name="Text Box 79"/>
            <p:cNvSpPr txBox="1">
              <a:spLocks noChangeArrowheads="1"/>
            </p:cNvSpPr>
            <p:nvPr/>
          </p:nvSpPr>
          <p:spPr bwMode="auto">
            <a:xfrm rot="16200000" flipH="1">
              <a:off x="4250882" y="3153453"/>
              <a:ext cx="623433" cy="39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1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…</a:t>
              </a:r>
              <a:endParaRPr kumimoji="1" lang="zh-CN" altLang="en-US" sz="1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778913" y="4422046"/>
            <a:ext cx="773153" cy="385729"/>
            <a:chOff x="1778913" y="4422046"/>
            <a:chExt cx="773153" cy="385729"/>
          </a:xfrm>
        </p:grpSpPr>
        <p:grpSp>
          <p:nvGrpSpPr>
            <p:cNvPr id="101" name="组合 100"/>
            <p:cNvGrpSpPr/>
            <p:nvPr/>
          </p:nvGrpSpPr>
          <p:grpSpPr>
            <a:xfrm>
              <a:off x="1778913" y="4422046"/>
              <a:ext cx="399575" cy="385729"/>
              <a:chOff x="2151743" y="4114800"/>
              <a:chExt cx="513080" cy="495300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161222" y="4114800"/>
                <a:ext cx="47847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6" name="Text Box 79"/>
              <p:cNvSpPr txBox="1">
                <a:spLocks noChangeArrowheads="1"/>
              </p:cNvSpPr>
              <p:nvPr/>
            </p:nvSpPr>
            <p:spPr bwMode="auto">
              <a:xfrm>
                <a:off x="2151743" y="4128507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2162628" y="4422046"/>
              <a:ext cx="389438" cy="385729"/>
              <a:chOff x="2644458" y="4114800"/>
              <a:chExt cx="500062" cy="495300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2644458" y="41148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9" name="Text Box 79"/>
              <p:cNvSpPr txBox="1">
                <a:spLocks noChangeArrowheads="1"/>
              </p:cNvSpPr>
              <p:nvPr/>
            </p:nvSpPr>
            <p:spPr bwMode="auto">
              <a:xfrm>
                <a:off x="2699523" y="4135606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" name="组合 119"/>
          <p:cNvGrpSpPr/>
          <p:nvPr/>
        </p:nvGrpSpPr>
        <p:grpSpPr>
          <a:xfrm>
            <a:off x="1786295" y="3264860"/>
            <a:ext cx="3846904" cy="385729"/>
            <a:chOff x="1786295" y="3264860"/>
            <a:chExt cx="3846904" cy="385729"/>
          </a:xfrm>
        </p:grpSpPr>
        <p:grpSp>
          <p:nvGrpSpPr>
            <p:cNvPr id="84" name="组合 83"/>
            <p:cNvGrpSpPr/>
            <p:nvPr/>
          </p:nvGrpSpPr>
          <p:grpSpPr>
            <a:xfrm>
              <a:off x="3517852" y="3264860"/>
              <a:ext cx="399575" cy="385729"/>
              <a:chOff x="4384651" y="2628900"/>
              <a:chExt cx="513080" cy="49530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387850" y="26289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3" name="Text Box 79"/>
              <p:cNvSpPr txBox="1">
                <a:spLocks noChangeArrowheads="1"/>
              </p:cNvSpPr>
              <p:nvPr/>
            </p:nvSpPr>
            <p:spPr bwMode="auto">
              <a:xfrm>
                <a:off x="4384651" y="2646234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5243761" y="3264860"/>
              <a:ext cx="389438" cy="385729"/>
              <a:chOff x="6600826" y="2628900"/>
              <a:chExt cx="500062" cy="495300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600826" y="26289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5" name="Text Box 79"/>
              <p:cNvSpPr txBox="1">
                <a:spLocks noChangeArrowheads="1"/>
              </p:cNvSpPr>
              <p:nvPr/>
            </p:nvSpPr>
            <p:spPr bwMode="auto">
              <a:xfrm>
                <a:off x="6648066" y="2669953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3916457" y="3264860"/>
              <a:ext cx="960119" cy="385729"/>
              <a:chOff x="4896484" y="2628900"/>
              <a:chExt cx="1232854" cy="49530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4896484" y="2628900"/>
                <a:ext cx="1232854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6" name="Text Box 79"/>
              <p:cNvSpPr txBox="1">
                <a:spLocks noChangeArrowheads="1"/>
              </p:cNvSpPr>
              <p:nvPr/>
            </p:nvSpPr>
            <p:spPr bwMode="auto">
              <a:xfrm>
                <a:off x="5028298" y="2678805"/>
                <a:ext cx="949274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值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1786295" y="3264860"/>
              <a:ext cx="1734049" cy="385729"/>
              <a:chOff x="2161222" y="2628900"/>
              <a:chExt cx="2226628" cy="4953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161222" y="2628900"/>
                <a:ext cx="2226628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8" name="Text Box 79"/>
              <p:cNvSpPr txBox="1">
                <a:spLocks noChangeArrowheads="1"/>
              </p:cNvSpPr>
              <p:nvPr/>
            </p:nvSpPr>
            <p:spPr bwMode="auto">
              <a:xfrm>
                <a:off x="2502673" y="2678805"/>
                <a:ext cx="1607161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首部字段名：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4853952" y="3264860"/>
              <a:ext cx="399575" cy="385729"/>
              <a:chOff x="6100286" y="2628900"/>
              <a:chExt cx="513080" cy="4953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6117590" y="2628900"/>
                <a:ext cx="47847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64" name="Text Box 79"/>
              <p:cNvSpPr txBox="1">
                <a:spLocks noChangeArrowheads="1"/>
              </p:cNvSpPr>
              <p:nvPr/>
            </p:nvSpPr>
            <p:spPr bwMode="auto">
              <a:xfrm>
                <a:off x="6100286" y="2639099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3" name="Rectangle 11"/>
          <p:cNvSpPr>
            <a:spLocks noChangeArrowheads="1"/>
          </p:cNvSpPr>
          <p:nvPr/>
        </p:nvSpPr>
        <p:spPr bwMode="auto">
          <a:xfrm>
            <a:off x="1957485" y="1582241"/>
            <a:ext cx="3939986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请求报文的一般格式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6984666" y="2383795"/>
            <a:ext cx="23767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009FF6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请求行</a:t>
            </a:r>
            <a:endParaRPr lang="zh-CN" altLang="en-US" sz="1600" dirty="0">
              <a:solidFill>
                <a:srgbClr val="009FF6"/>
              </a:solidFill>
              <a:highlight>
                <a:srgbClr val="FFFF00"/>
              </a:highligh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(GET, POST, HEAD </a:t>
            </a:r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命令</a:t>
            </a:r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" name="Freeform 7"/>
          <p:cNvSpPr/>
          <p:nvPr/>
        </p:nvSpPr>
        <p:spPr bwMode="auto">
          <a:xfrm>
            <a:off x="6984666" y="3211937"/>
            <a:ext cx="149225" cy="1957387"/>
          </a:xfrm>
          <a:custGeom>
            <a:avLst/>
            <a:gdLst>
              <a:gd name="T0" fmla="*/ 2147483646 w 150"/>
              <a:gd name="T1" fmla="*/ 2147483646 h 924"/>
              <a:gd name="T2" fmla="*/ 0 w 150"/>
              <a:gd name="T3" fmla="*/ 0 h 924"/>
              <a:gd name="T4" fmla="*/ 0 w 150"/>
              <a:gd name="T5" fmla="*/ 2147483646 h 924"/>
              <a:gd name="T6" fmla="*/ 2147483646 w 150"/>
              <a:gd name="T7" fmla="*/ 2147483646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9FF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" name="Text Box 8"/>
          <p:cNvSpPr txBox="1">
            <a:spLocks noChangeArrowheads="1"/>
          </p:cNvSpPr>
          <p:nvPr/>
        </p:nvSpPr>
        <p:spPr bwMode="auto">
          <a:xfrm>
            <a:off x="6330397" y="3824266"/>
            <a:ext cx="6463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600" dirty="0">
                <a:solidFill>
                  <a:srgbClr val="009FF6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</a:t>
            </a:r>
            <a:endParaRPr lang="zh-CN" altLang="en-US" sz="16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r"/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诸行</a:t>
            </a:r>
            <a:endParaRPr lang="en-US" altLang="zh-CN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Text Box 11"/>
          <p:cNvSpPr txBox="1">
            <a:spLocks noChangeArrowheads="1"/>
          </p:cNvSpPr>
          <p:nvPr/>
        </p:nvSpPr>
        <p:spPr bwMode="auto">
          <a:xfrm>
            <a:off x="6984666" y="5455255"/>
            <a:ext cx="3689821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rgbClr val="009FF6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单独一行回车、换行表示报文首部结束</a:t>
            </a:r>
            <a:endParaRPr lang="zh-CN" altLang="en-US" sz="1600" b="1" dirty="0">
              <a:solidFill>
                <a:srgbClr val="009FF6"/>
              </a:solidFill>
              <a:highlight>
                <a:srgbClr val="FFFF00"/>
              </a:highligh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Text Box 16"/>
          <p:cNvSpPr txBox="1">
            <a:spLocks noChangeArrowheads="1"/>
          </p:cNvSpPr>
          <p:nvPr/>
        </p:nvSpPr>
        <p:spPr bwMode="auto">
          <a:xfrm>
            <a:off x="7018004" y="2924601"/>
            <a:ext cx="4560864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GET /index.html HTTP/1.1\r\n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Host: www-net.cs.umass.edu\r\n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User-Agent: Firefox/3.6.10\r\n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Accept: text/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html,application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xhtml+xml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Accept-Language: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en-us,en;q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=0.5\r\n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Accept-Encoding: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gzip,deflate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Accept-Charset: ISO-8859-1,utf-8;q=0.7\r\n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Keep-Alive: 115\r\n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Connection: keep-alive\r\n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1" name="Line 17"/>
          <p:cNvSpPr>
            <a:spLocks noChangeShapeType="1"/>
          </p:cNvSpPr>
          <p:nvPr/>
        </p:nvSpPr>
        <p:spPr bwMode="auto">
          <a:xfrm flipH="1">
            <a:off x="9850288" y="2427763"/>
            <a:ext cx="166687" cy="514350"/>
          </a:xfrm>
          <a:prstGeom prst="line">
            <a:avLst/>
          </a:prstGeom>
          <a:noFill/>
          <a:ln w="1905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" name="Text Box 18"/>
          <p:cNvSpPr txBox="1">
            <a:spLocks noChangeArrowheads="1"/>
          </p:cNvSpPr>
          <p:nvPr/>
        </p:nvSpPr>
        <p:spPr bwMode="auto">
          <a:xfrm>
            <a:off x="9901088" y="2140425"/>
            <a:ext cx="80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回车符</a:t>
            </a:r>
            <a:endParaRPr lang="en-US" altLang="zh-CN" sz="16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Text Box 19"/>
          <p:cNvSpPr txBox="1">
            <a:spLocks noChangeArrowheads="1"/>
          </p:cNvSpPr>
          <p:nvPr/>
        </p:nvSpPr>
        <p:spPr bwMode="auto">
          <a:xfrm>
            <a:off x="10053488" y="2437288"/>
            <a:ext cx="800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160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rPr>
              <a:t>换行符</a:t>
            </a:r>
            <a:endParaRPr lang="en-US" altLang="zh-CN" sz="1600">
              <a:latin typeface="思源黑体 CN Normal" panose="020B0400000000000000" pitchFamily="34" charset="-122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4" name="Line 20"/>
          <p:cNvSpPr>
            <a:spLocks noChangeShapeType="1"/>
          </p:cNvSpPr>
          <p:nvPr/>
        </p:nvSpPr>
        <p:spPr bwMode="auto">
          <a:xfrm flipH="1">
            <a:off x="10146550" y="2737326"/>
            <a:ext cx="65687" cy="204788"/>
          </a:xfrm>
          <a:prstGeom prst="line">
            <a:avLst/>
          </a:prstGeom>
          <a:noFill/>
          <a:ln w="19050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Rectangle 11"/>
          <p:cNvSpPr>
            <a:spLocks noChangeArrowheads="1"/>
          </p:cNvSpPr>
          <p:nvPr/>
        </p:nvSpPr>
        <p:spPr bwMode="auto">
          <a:xfrm>
            <a:off x="7022543" y="2950739"/>
            <a:ext cx="3272492" cy="2698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9FF6"/>
            </a:solidFill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7028661" y="5180718"/>
            <a:ext cx="667932" cy="2698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9FF6"/>
            </a:solidFill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8" name="Rectangle 11"/>
          <p:cNvSpPr>
            <a:spLocks noChangeArrowheads="1"/>
          </p:cNvSpPr>
          <p:nvPr/>
        </p:nvSpPr>
        <p:spPr bwMode="auto">
          <a:xfrm>
            <a:off x="6335151" y="1588432"/>
            <a:ext cx="5069620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一段典型的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请求报文（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1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4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 tmFilter="0, 0; .2, .5; .8, .5; 1, 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6" dur="250" autoRev="1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 tmFilter="0, 0; .2, .5; .8, .5; 1, 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9" dur="250" autoRev="1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 tmFilter="0, 0; .2, .5; .8, .5; 1, 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2" dur="250" autoRev="1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 tmFilter="0, 0; .2, .5; .8, .5; 1, 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5" dur="250" autoRev="1" fill="hold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9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 tmFilter="0, 0; .2, .5; .8, .5; 1, 0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2" dur="250" autoRev="1" fill="hold"/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52" grpId="0"/>
      <p:bldP spid="52" grpId="1"/>
      <p:bldP spid="53" grpId="0"/>
      <p:bldP spid="53" grpId="1"/>
      <p:bldP spid="54" grpId="0"/>
      <p:bldP spid="55" grpId="0"/>
      <p:bldP spid="55" grpId="1"/>
      <p:bldP spid="103" grpId="0" animBg="1"/>
      <p:bldP spid="104" grpId="0"/>
      <p:bldP spid="106" grpId="0" animBg="1"/>
      <p:bldP spid="107" grpId="0"/>
      <p:bldP spid="109" grpId="0"/>
      <p:bldP spid="110" grpId="0" uiExpand="1" build="p"/>
      <p:bldP spid="110" grpId="1" uiExpand="1" build="allAtOnce"/>
      <p:bldP spid="111" grpId="0" animBg="1"/>
      <p:bldP spid="112" grpId="0"/>
      <p:bldP spid="113" grpId="0"/>
      <p:bldP spid="114" grpId="0" animBg="1"/>
      <p:bldP spid="116" grpId="0" animBg="1"/>
      <p:bldP spid="117" grpId="0" animBg="1"/>
      <p:bldP spid="1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30213" y="0"/>
            <a:ext cx="5988041" cy="1428589"/>
            <a:chOff x="551030" y="-368704"/>
            <a:chExt cx="5988041" cy="1428589"/>
          </a:xfrm>
        </p:grpSpPr>
        <p:grpSp>
          <p:nvGrpSpPr>
            <p:cNvPr id="3" name="组合 2"/>
            <p:cNvGrpSpPr/>
            <p:nvPr/>
          </p:nvGrpSpPr>
          <p:grpSpPr>
            <a:xfrm>
              <a:off x="1201632" y="303925"/>
              <a:ext cx="5337439" cy="687997"/>
              <a:chOff x="1839059" y="967769"/>
              <a:chExt cx="5337439" cy="687997"/>
            </a:xfrm>
          </p:grpSpPr>
          <p:sp>
            <p:nvSpPr>
              <p:cNvPr id="5" name="矩形: 圆角 30"/>
              <p:cNvSpPr/>
              <p:nvPr/>
            </p:nvSpPr>
            <p:spPr>
              <a:xfrm>
                <a:off x="1839059" y="967769"/>
                <a:ext cx="533743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786092" y="1009435"/>
                <a:ext cx="4036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请求行支持的方法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造字工房朗倩（非商用）细体" pitchFamily="50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515938" y="1514317"/>
            <a:ext cx="4161573" cy="526732"/>
            <a:chOff x="722008" y="1303131"/>
            <a:chExt cx="3973592" cy="502940"/>
          </a:xfrm>
        </p:grpSpPr>
        <p:grpSp>
          <p:nvGrpSpPr>
            <p:cNvPr id="8" name="组合 7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1" name="平行四边形 10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2" name="平行四边形 11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9" name="流程图: 手动输入 6"/>
            <p:cNvSpPr/>
            <p:nvPr/>
          </p:nvSpPr>
          <p:spPr>
            <a:xfrm rot="5400000" flipV="1">
              <a:off x="2604168" y="-309031"/>
              <a:ext cx="475861" cy="370700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0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305892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HTTP 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定义的方法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962901" y="2173520"/>
            <a:ext cx="1536743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GET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522914" y="2225009"/>
            <a:ext cx="430919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向服务器请求指定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的对象</a:t>
            </a:r>
            <a:endParaRPr lang="zh-CN" altLang="en-US" sz="2400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5938" y="3059753"/>
            <a:ext cx="6314298" cy="2902856"/>
            <a:chOff x="493394" y="2879131"/>
            <a:chExt cx="6314298" cy="2902856"/>
          </a:xfrm>
        </p:grpSpPr>
        <p:sp>
          <p:nvSpPr>
            <p:cNvPr id="16" name="矩形 15"/>
            <p:cNvSpPr/>
            <p:nvPr/>
          </p:nvSpPr>
          <p:spPr>
            <a:xfrm>
              <a:off x="1786295" y="4807774"/>
              <a:ext cx="5017689" cy="97421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396858" y="3074442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396858" y="4617357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396858" y="5349253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1396858" y="3448451"/>
              <a:ext cx="385729" cy="801130"/>
              <a:chOff x="1661160" y="2864643"/>
              <a:chExt cx="495300" cy="1028701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1661160" y="3371850"/>
                <a:ext cx="26924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1924050" y="2864643"/>
                <a:ext cx="0" cy="1028701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1924050" y="287969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>
                <a:off x="1924050" y="387664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 Box 79"/>
            <p:cNvSpPr txBox="1">
              <a:spLocks noChangeArrowheads="1"/>
            </p:cNvSpPr>
            <p:nvPr/>
          </p:nvSpPr>
          <p:spPr bwMode="auto">
            <a:xfrm>
              <a:off x="642868" y="2913113"/>
              <a:ext cx="845974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请求行</a:t>
              </a:r>
              <a:endPara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auto">
            <a:xfrm>
              <a:off x="683333" y="3672202"/>
              <a:ext cx="805509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首部行</a:t>
              </a:r>
              <a:endPara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79"/>
            <p:cNvSpPr txBox="1">
              <a:spLocks noChangeArrowheads="1"/>
            </p:cNvSpPr>
            <p:nvPr/>
          </p:nvSpPr>
          <p:spPr bwMode="auto">
            <a:xfrm>
              <a:off x="873187" y="4452758"/>
              <a:ext cx="615655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空行</a:t>
              </a:r>
              <a:endPara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79"/>
            <p:cNvSpPr txBox="1">
              <a:spLocks noChangeArrowheads="1"/>
            </p:cNvSpPr>
            <p:nvPr/>
          </p:nvSpPr>
          <p:spPr bwMode="auto">
            <a:xfrm>
              <a:off x="493394" y="5185216"/>
              <a:ext cx="995448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实体主体</a:t>
              </a:r>
              <a:endPara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789262" y="2879131"/>
              <a:ext cx="5018430" cy="385729"/>
              <a:chOff x="1789262" y="2879131"/>
              <a:chExt cx="5018430" cy="385729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1789262" y="2879131"/>
                <a:ext cx="954679" cy="385729"/>
                <a:chOff x="2165032" y="2133600"/>
                <a:chExt cx="1225868" cy="495300"/>
              </a:xfrm>
            </p:grpSpPr>
            <p:sp>
              <p:nvSpPr>
                <p:cNvPr id="87" name="矩形 86"/>
                <p:cNvSpPr/>
                <p:nvPr/>
              </p:nvSpPr>
              <p:spPr>
                <a:xfrm>
                  <a:off x="2165032" y="2133600"/>
                  <a:ext cx="1225868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8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303329" y="2191986"/>
                  <a:ext cx="949273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方法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2738873" y="2879131"/>
                <a:ext cx="399575" cy="385729"/>
                <a:chOff x="3384391" y="2133600"/>
                <a:chExt cx="513080" cy="495300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33909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8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384391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3133378" y="2879131"/>
                <a:ext cx="1153477" cy="385729"/>
                <a:chOff x="3890962" y="2133600"/>
                <a:chExt cx="1481137" cy="495300"/>
              </a:xfrm>
            </p:grpSpPr>
            <p:sp>
              <p:nvSpPr>
                <p:cNvPr id="83" name="矩形 82"/>
                <p:cNvSpPr/>
                <p:nvPr/>
              </p:nvSpPr>
              <p:spPr>
                <a:xfrm>
                  <a:off x="3890962" y="2133600"/>
                  <a:ext cx="1481137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8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270191" y="2191986"/>
                  <a:ext cx="757874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URL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4281785" y="2879131"/>
                <a:ext cx="399575" cy="385729"/>
                <a:chOff x="5365589" y="2133600"/>
                <a:chExt cx="513080" cy="495300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53721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8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365589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>
                <a:off x="4676293" y="2879131"/>
                <a:ext cx="1356234" cy="385729"/>
                <a:chOff x="5872161" y="2133600"/>
                <a:chExt cx="1741489" cy="495300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5872161" y="2133600"/>
                  <a:ext cx="1741489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8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264913" y="2191986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版本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6032526" y="2879131"/>
                <a:ext cx="389438" cy="385729"/>
                <a:chOff x="7613650" y="2133600"/>
                <a:chExt cx="500062" cy="495300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76136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7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7654357" y="2175136"/>
                  <a:ext cx="421456" cy="3930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6418254" y="2879131"/>
                <a:ext cx="389438" cy="385729"/>
                <a:chOff x="8108950" y="2133600"/>
                <a:chExt cx="500062" cy="495300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81089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7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8108950" y="2173792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" name="组合 25"/>
            <p:cNvGrpSpPr/>
            <p:nvPr/>
          </p:nvGrpSpPr>
          <p:grpSpPr>
            <a:xfrm>
              <a:off x="1786295" y="4036318"/>
              <a:ext cx="3846904" cy="385729"/>
              <a:chOff x="1786295" y="4036318"/>
              <a:chExt cx="3846904" cy="385729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3517852" y="4036318"/>
                <a:ext cx="399575" cy="385729"/>
                <a:chOff x="4384651" y="3619500"/>
                <a:chExt cx="513080" cy="495300"/>
              </a:xfrm>
            </p:grpSpPr>
            <p:sp>
              <p:nvSpPr>
                <p:cNvPr id="66" name="矩形 65"/>
                <p:cNvSpPr/>
                <p:nvPr/>
              </p:nvSpPr>
              <p:spPr>
                <a:xfrm>
                  <a:off x="4387850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6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3637798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4853952" y="4036318"/>
                <a:ext cx="399575" cy="385729"/>
                <a:chOff x="6100286" y="3619500"/>
                <a:chExt cx="513080" cy="495300"/>
              </a:xfrm>
            </p:grpSpPr>
            <p:sp>
              <p:nvSpPr>
                <p:cNvPr id="64" name="矩形 63"/>
                <p:cNvSpPr/>
                <p:nvPr/>
              </p:nvSpPr>
              <p:spPr>
                <a:xfrm>
                  <a:off x="6129338" y="3619500"/>
                  <a:ext cx="466724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6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3630665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5243761" y="4036318"/>
                <a:ext cx="389438" cy="385729"/>
                <a:chOff x="6600826" y="3619500"/>
                <a:chExt cx="500062" cy="495300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6600826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6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3661518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3916457" y="4036318"/>
                <a:ext cx="960119" cy="385729"/>
                <a:chOff x="4896484" y="3619500"/>
                <a:chExt cx="1232854" cy="495300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4896484" y="36195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6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3670369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1786295" y="4036318"/>
                <a:ext cx="1734049" cy="385729"/>
                <a:chOff x="2161222" y="3619500"/>
                <a:chExt cx="2226628" cy="495300"/>
              </a:xfrm>
            </p:grpSpPr>
            <p:sp>
              <p:nvSpPr>
                <p:cNvPr id="58" name="矩形 57"/>
                <p:cNvSpPr/>
                <p:nvPr/>
              </p:nvSpPr>
              <p:spPr>
                <a:xfrm>
                  <a:off x="2161222" y="36195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5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3670369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7" name="组合 26"/>
            <p:cNvGrpSpPr/>
            <p:nvPr/>
          </p:nvGrpSpPr>
          <p:grpSpPr>
            <a:xfrm>
              <a:off x="1786295" y="3583652"/>
              <a:ext cx="3846903" cy="485516"/>
              <a:chOff x="2161222" y="3038249"/>
              <a:chExt cx="4939666" cy="623433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2161222" y="3124200"/>
                <a:ext cx="4939666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52" name="Text Box 79"/>
              <p:cNvSpPr txBox="1">
                <a:spLocks noChangeArrowheads="1"/>
              </p:cNvSpPr>
              <p:nvPr/>
            </p:nvSpPr>
            <p:spPr bwMode="auto">
              <a:xfrm rot="16200000" flipH="1">
                <a:off x="4250882" y="3153453"/>
                <a:ext cx="623433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b="1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…</a:t>
                </a:r>
                <a:endParaRPr kumimoji="1" lang="zh-CN" altLang="en-US" sz="1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1778913" y="4422046"/>
              <a:ext cx="773153" cy="385729"/>
              <a:chOff x="1778913" y="4422046"/>
              <a:chExt cx="773153" cy="385729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1778913" y="4422046"/>
                <a:ext cx="399575" cy="385729"/>
                <a:chOff x="2151743" y="4114800"/>
                <a:chExt cx="513080" cy="495300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2161222" y="41148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5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151743" y="4128507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2162628" y="4422046"/>
                <a:ext cx="389438" cy="385729"/>
                <a:chOff x="2644458" y="4114800"/>
                <a:chExt cx="500062" cy="495300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2644458" y="41148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4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699523" y="4135606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1786295" y="3264860"/>
              <a:ext cx="3846904" cy="385729"/>
              <a:chOff x="1786295" y="3264860"/>
              <a:chExt cx="3846904" cy="385729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3517852" y="3264860"/>
                <a:ext cx="399575" cy="385729"/>
                <a:chOff x="4384651" y="2628900"/>
                <a:chExt cx="513080" cy="49530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4387850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4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2646234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5243761" y="3264860"/>
                <a:ext cx="389438" cy="385729"/>
                <a:chOff x="6600826" y="2628900"/>
                <a:chExt cx="500062" cy="495300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6600826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4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2669953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3916457" y="3264860"/>
                <a:ext cx="960119" cy="385729"/>
                <a:chOff x="4896484" y="2628900"/>
                <a:chExt cx="1232854" cy="495300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4896484" y="26289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4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2678805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1786295" y="3264860"/>
                <a:ext cx="1734049" cy="385729"/>
                <a:chOff x="2161222" y="2628900"/>
                <a:chExt cx="2226628" cy="495300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2161222" y="26289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3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2678805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>
                <a:off x="4853952" y="3264860"/>
                <a:ext cx="399575" cy="385729"/>
                <a:chOff x="6100286" y="2628900"/>
                <a:chExt cx="513080" cy="495300"/>
              </a:xfrm>
            </p:grpSpPr>
            <p:sp>
              <p:nvSpPr>
                <p:cNvPr id="35" name="矩形 34"/>
                <p:cNvSpPr/>
                <p:nvPr/>
              </p:nvSpPr>
              <p:spPr>
                <a:xfrm>
                  <a:off x="6117590" y="26289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3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2639099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998732" y="2771713"/>
            <a:ext cx="1536743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POST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Text Box 16"/>
          <p:cNvSpPr txBox="1">
            <a:spLocks noChangeArrowheads="1"/>
          </p:cNvSpPr>
          <p:nvPr/>
        </p:nvSpPr>
        <p:spPr bwMode="auto">
          <a:xfrm>
            <a:off x="2522914" y="2800280"/>
            <a:ext cx="8908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9FF6"/>
              </a:buClr>
              <a:buSzPct val="85000"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用于向服务器提交表单数据也可以同时请求一个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WEB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页面</a:t>
            </a:r>
            <a:endParaRPr lang="zh-CN" altLang="en-US" sz="2400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Rectangle 11"/>
          <p:cNvSpPr>
            <a:spLocks noChangeArrowheads="1"/>
          </p:cNvSpPr>
          <p:nvPr/>
        </p:nvSpPr>
        <p:spPr bwMode="auto">
          <a:xfrm>
            <a:off x="1008907" y="3478562"/>
            <a:ext cx="1536743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HEAD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Text Box 16"/>
          <p:cNvSpPr txBox="1">
            <a:spLocks noChangeArrowheads="1"/>
          </p:cNvSpPr>
          <p:nvPr/>
        </p:nvSpPr>
        <p:spPr bwMode="auto">
          <a:xfrm>
            <a:off x="2545650" y="3508801"/>
            <a:ext cx="56766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返回响应报文，不包含请求的对象</a:t>
            </a:r>
            <a:endParaRPr lang="zh-CN" altLang="en-US" sz="2400" b="1" dirty="0">
              <a:highlight>
                <a:srgbClr val="FFFF00"/>
              </a:highligh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1008907" y="4153739"/>
            <a:ext cx="1536743" cy="4762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PUT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Text Box 16"/>
          <p:cNvSpPr txBox="1">
            <a:spLocks noChangeArrowheads="1"/>
          </p:cNvSpPr>
          <p:nvPr/>
        </p:nvSpPr>
        <p:spPr bwMode="auto">
          <a:xfrm>
            <a:off x="1601640" y="4190935"/>
            <a:ext cx="9451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            上传的文件放在实体主体字段中，目标路径由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字段标明</a:t>
            </a:r>
            <a:endParaRPr lang="zh-CN" altLang="en-US" sz="2400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Rectangle 11"/>
          <p:cNvSpPr>
            <a:spLocks noChangeArrowheads="1"/>
          </p:cNvSpPr>
          <p:nvPr/>
        </p:nvSpPr>
        <p:spPr bwMode="auto">
          <a:xfrm>
            <a:off x="998732" y="4860186"/>
            <a:ext cx="1536743" cy="476221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DELETE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Text Box 16"/>
          <p:cNvSpPr txBox="1">
            <a:spLocks noChangeArrowheads="1"/>
          </p:cNvSpPr>
          <p:nvPr/>
        </p:nvSpPr>
        <p:spPr bwMode="auto">
          <a:xfrm>
            <a:off x="2615346" y="4892220"/>
            <a:ext cx="4125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删除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字段中指定的文件</a:t>
            </a:r>
            <a:endParaRPr lang="zh-CN" altLang="en-US" sz="2400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uiExpand="1" build="p"/>
      <p:bldP spid="14" grpId="1" uiExpand="1" build="allAtOnce"/>
      <p:bldP spid="93" grpId="0" animBg="1"/>
      <p:bldP spid="94" grpId="0" uiExpand="1" build="p"/>
      <p:bldP spid="94" grpId="1" uiExpand="1" build="allAtOnce"/>
      <p:bldP spid="95" grpId="0" animBg="1"/>
      <p:bldP spid="96" grpId="0" uiExpand="1" build="p"/>
      <p:bldP spid="96" grpId="1" uiExpand="1" build="allAtOnce"/>
      <p:bldP spid="97" grpId="0" animBg="1"/>
      <p:bldP spid="98" grpId="0" uiExpand="1" build="p"/>
      <p:bldP spid="98" grpId="1" uiExpand="1" build="allAtOnce"/>
      <p:bldP spid="99" grpId="0" animBg="1"/>
      <p:bldP spid="100" grpId="0" uiExpand="1" build="p"/>
      <p:bldP spid="100" grpId="1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988041" cy="1428589"/>
            <a:chOff x="551030" y="-368704"/>
            <a:chExt cx="5988041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5337439" cy="687997"/>
              <a:chOff x="1839059" y="967769"/>
              <a:chExt cx="5337439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533743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4036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请求行支持的方法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造字工房朗倩（非商用）细体" pitchFamily="50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93" name="组合 92"/>
          <p:cNvGrpSpPr/>
          <p:nvPr/>
        </p:nvGrpSpPr>
        <p:grpSpPr>
          <a:xfrm>
            <a:off x="515938" y="1514316"/>
            <a:ext cx="4231313" cy="526734"/>
            <a:chOff x="722008" y="1303131"/>
            <a:chExt cx="4040182" cy="502942"/>
          </a:xfrm>
        </p:grpSpPr>
        <p:grpSp>
          <p:nvGrpSpPr>
            <p:cNvPr id="94" name="组合 93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98" name="平行四边形 97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02" name="平行四边形 101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95" name="流程图: 手动输入 6"/>
            <p:cNvSpPr/>
            <p:nvPr/>
          </p:nvSpPr>
          <p:spPr>
            <a:xfrm rot="5400000" flipV="1">
              <a:off x="2604168" y="-309031"/>
              <a:ext cx="475861" cy="370700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97" name="Text Box 79"/>
            <p:cNvSpPr txBox="1">
              <a:spLocks noChangeArrowheads="1"/>
            </p:cNvSpPr>
            <p:nvPr/>
          </p:nvSpPr>
          <p:spPr bwMode="auto">
            <a:xfrm>
              <a:off x="1351235" y="1335873"/>
              <a:ext cx="3410955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另一种上传数据的方式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39461" y="2879131"/>
            <a:ext cx="6314298" cy="2902856"/>
            <a:chOff x="493394" y="2879131"/>
            <a:chExt cx="6314298" cy="2902856"/>
          </a:xfrm>
        </p:grpSpPr>
        <p:sp>
          <p:nvSpPr>
            <p:cNvPr id="105" name="矩形 104"/>
            <p:cNvSpPr/>
            <p:nvPr/>
          </p:nvSpPr>
          <p:spPr>
            <a:xfrm>
              <a:off x="1786295" y="4807774"/>
              <a:ext cx="5017689" cy="97421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1396858" y="3074442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1396858" y="4617357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1396858" y="5349253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组合 119"/>
            <p:cNvGrpSpPr/>
            <p:nvPr/>
          </p:nvGrpSpPr>
          <p:grpSpPr>
            <a:xfrm>
              <a:off x="1396858" y="3448451"/>
              <a:ext cx="385729" cy="801130"/>
              <a:chOff x="1661160" y="2864643"/>
              <a:chExt cx="495300" cy="1028701"/>
            </a:xfrm>
          </p:grpSpPr>
          <p:cxnSp>
            <p:nvCxnSpPr>
              <p:cNvPr id="121" name="直接连接符 120"/>
              <p:cNvCxnSpPr/>
              <p:nvPr/>
            </p:nvCxnSpPr>
            <p:spPr>
              <a:xfrm>
                <a:off x="1661160" y="3371850"/>
                <a:ext cx="26924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1924050" y="2864643"/>
                <a:ext cx="0" cy="1028701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>
              <a:xfrm>
                <a:off x="1924050" y="287969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>
                <a:off x="1924050" y="387664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Text Box 79"/>
            <p:cNvSpPr txBox="1">
              <a:spLocks noChangeArrowheads="1"/>
            </p:cNvSpPr>
            <p:nvPr/>
          </p:nvSpPr>
          <p:spPr bwMode="auto">
            <a:xfrm>
              <a:off x="642868" y="2913113"/>
              <a:ext cx="845974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请求行</a:t>
              </a:r>
              <a:endPara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Text Box 79"/>
            <p:cNvSpPr txBox="1">
              <a:spLocks noChangeArrowheads="1"/>
            </p:cNvSpPr>
            <p:nvPr/>
          </p:nvSpPr>
          <p:spPr bwMode="auto">
            <a:xfrm>
              <a:off x="683333" y="3672202"/>
              <a:ext cx="805509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首部行</a:t>
              </a:r>
              <a:endPara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Text Box 79"/>
            <p:cNvSpPr txBox="1">
              <a:spLocks noChangeArrowheads="1"/>
            </p:cNvSpPr>
            <p:nvPr/>
          </p:nvSpPr>
          <p:spPr bwMode="auto">
            <a:xfrm>
              <a:off x="873187" y="4452758"/>
              <a:ext cx="615655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空行</a:t>
              </a:r>
              <a:endPara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Text Box 79"/>
            <p:cNvSpPr txBox="1">
              <a:spLocks noChangeArrowheads="1"/>
            </p:cNvSpPr>
            <p:nvPr/>
          </p:nvSpPr>
          <p:spPr bwMode="auto">
            <a:xfrm>
              <a:off x="493394" y="5185216"/>
              <a:ext cx="995448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实体主体</a:t>
              </a:r>
              <a:endPara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9" name="组合 128"/>
            <p:cNvGrpSpPr/>
            <p:nvPr/>
          </p:nvGrpSpPr>
          <p:grpSpPr>
            <a:xfrm>
              <a:off x="1789262" y="2879131"/>
              <a:ext cx="5018430" cy="385729"/>
              <a:chOff x="1789262" y="2879131"/>
              <a:chExt cx="5018430" cy="385729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1789262" y="2879131"/>
                <a:ext cx="954679" cy="385729"/>
                <a:chOff x="2165032" y="2133600"/>
                <a:chExt cx="1225868" cy="495300"/>
              </a:xfrm>
            </p:grpSpPr>
            <p:sp>
              <p:nvSpPr>
                <p:cNvPr id="149" name="矩形 148"/>
                <p:cNvSpPr/>
                <p:nvPr/>
              </p:nvSpPr>
              <p:spPr>
                <a:xfrm>
                  <a:off x="2165032" y="2133600"/>
                  <a:ext cx="1225868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5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303329" y="2191986"/>
                  <a:ext cx="949273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方法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" name="组合 130"/>
              <p:cNvGrpSpPr/>
              <p:nvPr/>
            </p:nvGrpSpPr>
            <p:grpSpPr>
              <a:xfrm>
                <a:off x="2738873" y="2879131"/>
                <a:ext cx="399575" cy="385729"/>
                <a:chOff x="3384391" y="2133600"/>
                <a:chExt cx="513080" cy="495300"/>
              </a:xfrm>
            </p:grpSpPr>
            <p:sp>
              <p:nvSpPr>
                <p:cNvPr id="147" name="矩形 146"/>
                <p:cNvSpPr/>
                <p:nvPr/>
              </p:nvSpPr>
              <p:spPr>
                <a:xfrm>
                  <a:off x="33909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14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384391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" name="组合 131"/>
              <p:cNvGrpSpPr/>
              <p:nvPr/>
            </p:nvGrpSpPr>
            <p:grpSpPr>
              <a:xfrm>
                <a:off x="3133378" y="2879131"/>
                <a:ext cx="1153477" cy="385729"/>
                <a:chOff x="3890962" y="2133600"/>
                <a:chExt cx="1481137" cy="495300"/>
              </a:xfrm>
            </p:grpSpPr>
            <p:sp>
              <p:nvSpPr>
                <p:cNvPr id="145" name="矩形 144"/>
                <p:cNvSpPr/>
                <p:nvPr/>
              </p:nvSpPr>
              <p:spPr>
                <a:xfrm>
                  <a:off x="3890962" y="2133600"/>
                  <a:ext cx="1481137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4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270191" y="2191986"/>
                  <a:ext cx="757874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URL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" name="组合 132"/>
              <p:cNvGrpSpPr/>
              <p:nvPr/>
            </p:nvGrpSpPr>
            <p:grpSpPr>
              <a:xfrm>
                <a:off x="4281785" y="2879131"/>
                <a:ext cx="399575" cy="385729"/>
                <a:chOff x="5365589" y="2133600"/>
                <a:chExt cx="513080" cy="495300"/>
              </a:xfrm>
            </p:grpSpPr>
            <p:sp>
              <p:nvSpPr>
                <p:cNvPr id="143" name="矩形 142"/>
                <p:cNvSpPr/>
                <p:nvPr/>
              </p:nvSpPr>
              <p:spPr>
                <a:xfrm>
                  <a:off x="53721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14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365589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" name="组合 133"/>
              <p:cNvGrpSpPr/>
              <p:nvPr/>
            </p:nvGrpSpPr>
            <p:grpSpPr>
              <a:xfrm>
                <a:off x="4676293" y="2879131"/>
                <a:ext cx="1356234" cy="385729"/>
                <a:chOff x="5872161" y="2133600"/>
                <a:chExt cx="1741489" cy="495300"/>
              </a:xfrm>
            </p:grpSpPr>
            <p:sp>
              <p:nvSpPr>
                <p:cNvPr id="141" name="矩形 140"/>
                <p:cNvSpPr/>
                <p:nvPr/>
              </p:nvSpPr>
              <p:spPr>
                <a:xfrm>
                  <a:off x="5872161" y="2133600"/>
                  <a:ext cx="1741489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4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264913" y="2191986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版本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6032526" y="2879131"/>
                <a:ext cx="389438" cy="385729"/>
                <a:chOff x="7613650" y="2133600"/>
                <a:chExt cx="500062" cy="495300"/>
              </a:xfrm>
            </p:grpSpPr>
            <p:sp>
              <p:nvSpPr>
                <p:cNvPr id="139" name="矩形 138"/>
                <p:cNvSpPr/>
                <p:nvPr/>
              </p:nvSpPr>
              <p:spPr>
                <a:xfrm>
                  <a:off x="76136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4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7654357" y="2175136"/>
                  <a:ext cx="421456" cy="3930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" name="组合 135"/>
              <p:cNvGrpSpPr/>
              <p:nvPr/>
            </p:nvGrpSpPr>
            <p:grpSpPr>
              <a:xfrm>
                <a:off x="6418254" y="2879131"/>
                <a:ext cx="389438" cy="385729"/>
                <a:chOff x="8108950" y="2133600"/>
                <a:chExt cx="500062" cy="495300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81089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3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8108950" y="2173792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1" name="组合 150"/>
            <p:cNvGrpSpPr/>
            <p:nvPr/>
          </p:nvGrpSpPr>
          <p:grpSpPr>
            <a:xfrm>
              <a:off x="1786295" y="4036318"/>
              <a:ext cx="3846904" cy="385729"/>
              <a:chOff x="1786295" y="4036318"/>
              <a:chExt cx="3846904" cy="385729"/>
            </a:xfrm>
          </p:grpSpPr>
          <p:grpSp>
            <p:nvGrpSpPr>
              <p:cNvPr id="152" name="组合 151"/>
              <p:cNvGrpSpPr/>
              <p:nvPr/>
            </p:nvGrpSpPr>
            <p:grpSpPr>
              <a:xfrm>
                <a:off x="3517852" y="4036318"/>
                <a:ext cx="399575" cy="385729"/>
                <a:chOff x="4384651" y="3619500"/>
                <a:chExt cx="513080" cy="495300"/>
              </a:xfrm>
            </p:grpSpPr>
            <p:sp>
              <p:nvSpPr>
                <p:cNvPr id="165" name="矩形 164"/>
                <p:cNvSpPr/>
                <p:nvPr/>
              </p:nvSpPr>
              <p:spPr>
                <a:xfrm>
                  <a:off x="4387850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6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3637798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3" name="组合 152"/>
              <p:cNvGrpSpPr/>
              <p:nvPr/>
            </p:nvGrpSpPr>
            <p:grpSpPr>
              <a:xfrm>
                <a:off x="4853952" y="4036318"/>
                <a:ext cx="399575" cy="385729"/>
                <a:chOff x="6100286" y="3619500"/>
                <a:chExt cx="513080" cy="495300"/>
              </a:xfrm>
            </p:grpSpPr>
            <p:sp>
              <p:nvSpPr>
                <p:cNvPr id="163" name="矩形 162"/>
                <p:cNvSpPr/>
                <p:nvPr/>
              </p:nvSpPr>
              <p:spPr>
                <a:xfrm>
                  <a:off x="6129338" y="3619500"/>
                  <a:ext cx="466724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6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3630665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" name="组合 153"/>
              <p:cNvGrpSpPr/>
              <p:nvPr/>
            </p:nvGrpSpPr>
            <p:grpSpPr>
              <a:xfrm>
                <a:off x="5243761" y="4036318"/>
                <a:ext cx="389438" cy="385729"/>
                <a:chOff x="6600826" y="3619500"/>
                <a:chExt cx="500062" cy="495300"/>
              </a:xfrm>
            </p:grpSpPr>
            <p:sp>
              <p:nvSpPr>
                <p:cNvPr id="161" name="矩形 160"/>
                <p:cNvSpPr/>
                <p:nvPr/>
              </p:nvSpPr>
              <p:spPr>
                <a:xfrm>
                  <a:off x="6600826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6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3661518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" name="组合 154"/>
              <p:cNvGrpSpPr/>
              <p:nvPr/>
            </p:nvGrpSpPr>
            <p:grpSpPr>
              <a:xfrm>
                <a:off x="3916457" y="4036318"/>
                <a:ext cx="960119" cy="385729"/>
                <a:chOff x="4896484" y="3619500"/>
                <a:chExt cx="1232854" cy="495300"/>
              </a:xfrm>
            </p:grpSpPr>
            <p:sp>
              <p:nvSpPr>
                <p:cNvPr id="159" name="矩形 158"/>
                <p:cNvSpPr/>
                <p:nvPr/>
              </p:nvSpPr>
              <p:spPr>
                <a:xfrm>
                  <a:off x="4896484" y="36195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6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3670369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" name="组合 155"/>
              <p:cNvGrpSpPr/>
              <p:nvPr/>
            </p:nvGrpSpPr>
            <p:grpSpPr>
              <a:xfrm>
                <a:off x="1786295" y="4036318"/>
                <a:ext cx="1734049" cy="385729"/>
                <a:chOff x="2161222" y="3619500"/>
                <a:chExt cx="2226628" cy="495300"/>
              </a:xfrm>
            </p:grpSpPr>
            <p:sp>
              <p:nvSpPr>
                <p:cNvPr id="157" name="矩形 156"/>
                <p:cNvSpPr/>
                <p:nvPr/>
              </p:nvSpPr>
              <p:spPr>
                <a:xfrm>
                  <a:off x="2161222" y="36195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5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3670369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67" name="组合 166"/>
            <p:cNvGrpSpPr/>
            <p:nvPr/>
          </p:nvGrpSpPr>
          <p:grpSpPr>
            <a:xfrm>
              <a:off x="1786295" y="3583652"/>
              <a:ext cx="3846903" cy="485516"/>
              <a:chOff x="2161222" y="3038249"/>
              <a:chExt cx="4939666" cy="623433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2161222" y="3124200"/>
                <a:ext cx="4939666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69" name="Text Box 79"/>
              <p:cNvSpPr txBox="1">
                <a:spLocks noChangeArrowheads="1"/>
              </p:cNvSpPr>
              <p:nvPr/>
            </p:nvSpPr>
            <p:spPr bwMode="auto">
              <a:xfrm rot="16200000" flipH="1">
                <a:off x="4250882" y="3153453"/>
                <a:ext cx="623433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b="1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…</a:t>
                </a:r>
                <a:endParaRPr kumimoji="1" lang="zh-CN" altLang="en-US" sz="1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1778913" y="4422046"/>
              <a:ext cx="773153" cy="385729"/>
              <a:chOff x="1778913" y="4422046"/>
              <a:chExt cx="773153" cy="385729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1778913" y="4422046"/>
                <a:ext cx="399575" cy="385729"/>
                <a:chOff x="2151743" y="4114800"/>
                <a:chExt cx="513080" cy="495300"/>
              </a:xfrm>
            </p:grpSpPr>
            <p:sp>
              <p:nvSpPr>
                <p:cNvPr id="175" name="矩形 174"/>
                <p:cNvSpPr/>
                <p:nvPr/>
              </p:nvSpPr>
              <p:spPr>
                <a:xfrm>
                  <a:off x="2161222" y="41148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7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151743" y="4128507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2" name="组合 171"/>
              <p:cNvGrpSpPr/>
              <p:nvPr/>
            </p:nvGrpSpPr>
            <p:grpSpPr>
              <a:xfrm>
                <a:off x="2162628" y="4422046"/>
                <a:ext cx="389438" cy="385729"/>
                <a:chOff x="2644458" y="4114800"/>
                <a:chExt cx="500062" cy="495300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2644458" y="41148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7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699523" y="4135606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77" name="组合 176"/>
            <p:cNvGrpSpPr/>
            <p:nvPr/>
          </p:nvGrpSpPr>
          <p:grpSpPr>
            <a:xfrm>
              <a:off x="1786295" y="3264860"/>
              <a:ext cx="3846904" cy="385729"/>
              <a:chOff x="1786295" y="3264860"/>
              <a:chExt cx="3846904" cy="385729"/>
            </a:xfrm>
          </p:grpSpPr>
          <p:grpSp>
            <p:nvGrpSpPr>
              <p:cNvPr id="178" name="组合 177"/>
              <p:cNvGrpSpPr/>
              <p:nvPr/>
            </p:nvGrpSpPr>
            <p:grpSpPr>
              <a:xfrm>
                <a:off x="3517852" y="3264860"/>
                <a:ext cx="399575" cy="385729"/>
                <a:chOff x="4384651" y="2628900"/>
                <a:chExt cx="513080" cy="495300"/>
              </a:xfrm>
            </p:grpSpPr>
            <p:sp>
              <p:nvSpPr>
                <p:cNvPr id="191" name="矩形 190"/>
                <p:cNvSpPr/>
                <p:nvPr/>
              </p:nvSpPr>
              <p:spPr>
                <a:xfrm>
                  <a:off x="4387850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92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2646234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9" name="组合 178"/>
              <p:cNvGrpSpPr/>
              <p:nvPr/>
            </p:nvGrpSpPr>
            <p:grpSpPr>
              <a:xfrm>
                <a:off x="5243761" y="3264860"/>
                <a:ext cx="389438" cy="385729"/>
                <a:chOff x="6600826" y="2628900"/>
                <a:chExt cx="500062" cy="495300"/>
              </a:xfrm>
            </p:grpSpPr>
            <p:sp>
              <p:nvSpPr>
                <p:cNvPr id="189" name="矩形 188"/>
                <p:cNvSpPr/>
                <p:nvPr/>
              </p:nvSpPr>
              <p:spPr>
                <a:xfrm>
                  <a:off x="6600826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90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2669953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0" name="组合 179"/>
              <p:cNvGrpSpPr/>
              <p:nvPr/>
            </p:nvGrpSpPr>
            <p:grpSpPr>
              <a:xfrm>
                <a:off x="3916457" y="3264860"/>
                <a:ext cx="960119" cy="385729"/>
                <a:chOff x="4896484" y="2628900"/>
                <a:chExt cx="1232854" cy="495300"/>
              </a:xfrm>
            </p:grpSpPr>
            <p:sp>
              <p:nvSpPr>
                <p:cNvPr id="187" name="矩形 186"/>
                <p:cNvSpPr/>
                <p:nvPr/>
              </p:nvSpPr>
              <p:spPr>
                <a:xfrm>
                  <a:off x="4896484" y="26289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8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2678805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1" name="组合 180"/>
              <p:cNvGrpSpPr/>
              <p:nvPr/>
            </p:nvGrpSpPr>
            <p:grpSpPr>
              <a:xfrm>
                <a:off x="1786295" y="3264860"/>
                <a:ext cx="1734049" cy="385729"/>
                <a:chOff x="2161222" y="2628900"/>
                <a:chExt cx="2226628" cy="495300"/>
              </a:xfrm>
            </p:grpSpPr>
            <p:sp>
              <p:nvSpPr>
                <p:cNvPr id="185" name="矩形 184"/>
                <p:cNvSpPr/>
                <p:nvPr/>
              </p:nvSpPr>
              <p:spPr>
                <a:xfrm>
                  <a:off x="2161222" y="26289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86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2678805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82" name="组合 181"/>
              <p:cNvGrpSpPr/>
              <p:nvPr/>
            </p:nvGrpSpPr>
            <p:grpSpPr>
              <a:xfrm>
                <a:off x="4853952" y="3264860"/>
                <a:ext cx="399575" cy="385729"/>
                <a:chOff x="6100286" y="2628900"/>
                <a:chExt cx="513080" cy="495300"/>
              </a:xfrm>
            </p:grpSpPr>
            <p:sp>
              <p:nvSpPr>
                <p:cNvPr id="183" name="矩形 182"/>
                <p:cNvSpPr/>
                <p:nvPr/>
              </p:nvSpPr>
              <p:spPr>
                <a:xfrm>
                  <a:off x="6117590" y="26289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18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2639099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7" name="组合 16"/>
          <p:cNvGrpSpPr/>
          <p:nvPr/>
        </p:nvGrpSpPr>
        <p:grpSpPr>
          <a:xfrm>
            <a:off x="4220309" y="2409092"/>
            <a:ext cx="2695380" cy="470039"/>
            <a:chOff x="5111385" y="2409092"/>
            <a:chExt cx="1804303" cy="470039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111385" y="2409092"/>
              <a:ext cx="1475585" cy="0"/>
            </a:xfrm>
            <a:prstGeom prst="line">
              <a:avLst/>
            </a:prstGeom>
            <a:ln w="28575">
              <a:solidFill>
                <a:srgbClr val="009FF6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/>
            <p:nvPr/>
          </p:nvCxnSpPr>
          <p:spPr>
            <a:xfrm flipH="1" flipV="1">
              <a:off x="6573877" y="2409092"/>
              <a:ext cx="341811" cy="470039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 Box 16"/>
          <p:cNvSpPr txBox="1">
            <a:spLocks noChangeArrowheads="1"/>
          </p:cNvSpPr>
          <p:nvPr/>
        </p:nvSpPr>
        <p:spPr bwMode="auto">
          <a:xfrm>
            <a:off x="609607" y="2398955"/>
            <a:ext cx="4824776" cy="11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9FF6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GET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400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将需要上传的数据放到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URL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中</a:t>
            </a:r>
            <a:endParaRPr lang="zh-CN" altLang="en-US" sz="2400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633108" y="3893673"/>
            <a:ext cx="4555827" cy="1200150"/>
            <a:chOff x="1625957" y="2533650"/>
            <a:chExt cx="5803543" cy="1200150"/>
          </a:xfrm>
        </p:grpSpPr>
        <p:sp>
          <p:nvSpPr>
            <p:cNvPr id="101" name="矩形: 圆角 100"/>
            <p:cNvSpPr/>
            <p:nvPr/>
          </p:nvSpPr>
          <p:spPr>
            <a:xfrm>
              <a:off x="1630680" y="2533650"/>
              <a:ext cx="5798820" cy="120015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625957" y="2733221"/>
              <a:ext cx="57988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www.somesite.com/animalsearch</a:t>
              </a:r>
              <a:r>
                <a:rPr lang="en-US" altLang="zh-CN" sz="24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?monkeys&amp;banana</a:t>
              </a:r>
              <a:endParaRPr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矩形: 圆角 103"/>
            <p:cNvSpPr/>
            <p:nvPr/>
          </p:nvSpPr>
          <p:spPr>
            <a:xfrm>
              <a:off x="1724819" y="2603030"/>
              <a:ext cx="5638006" cy="1064095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uiExpand="1" build="p"/>
      <p:bldP spid="99" grpId="1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 Box 16"/>
          <p:cNvSpPr txBox="1">
            <a:spLocks noChangeArrowheads="1"/>
          </p:cNvSpPr>
          <p:nvPr/>
        </p:nvSpPr>
        <p:spPr bwMode="auto">
          <a:xfrm>
            <a:off x="6726602" y="2619801"/>
            <a:ext cx="5244064" cy="30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HTTP/1.1 200 OK\r\n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Date: Sun, 26 Sep 2010 20:09:20 GMT\r\n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Server: Apache/2.0.52 (CentOS)\r\n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Last-Modified: Tue, 30 Oct 2007 17:00:02 GMT\r\n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ETag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"17dc6-a5c-bf716880"\r\n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Accept-Ranges: bytes\r\n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Content-Length: 2652\r\n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Keep-Alive: timeout=10, max=100\r\n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Connection: Keep-Alive\r\n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Content-Type: text/html; charset=ISO-8859-1</a:t>
            </a: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\r\n</a:t>
            </a:r>
            <a:endParaRPr lang="en-US" altLang="zh-CN" b="1" dirty="0">
              <a:highlight>
                <a:srgbClr val="FFFF00"/>
              </a:highligh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\r\n</a:t>
            </a:r>
            <a:endParaRPr lang="en-US" altLang="zh-CN" b="1" dirty="0">
              <a:highlight>
                <a:srgbClr val="FFFF00"/>
              </a:highligh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data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data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data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data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data</a:t>
            </a:r>
            <a:r>
              <a:rPr lang="en-US" altLang="zh-CN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... </a:t>
            </a:r>
            <a:endParaRPr lang="en-US" altLang="zh-CN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30213" y="0"/>
            <a:ext cx="5512713" cy="1428589"/>
            <a:chOff x="551030" y="-368704"/>
            <a:chExt cx="5512713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3" y="303925"/>
              <a:ext cx="4862110" cy="687997"/>
              <a:chOff x="1839060" y="967769"/>
              <a:chExt cx="486211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60" y="967769"/>
                <a:ext cx="486211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2" y="1009435"/>
                <a:ext cx="3391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响应报文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造字工房朗倩（非商用）细体" pitchFamily="50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106" name="矩形 105"/>
          <p:cNvSpPr/>
          <p:nvPr/>
        </p:nvSpPr>
        <p:spPr>
          <a:xfrm>
            <a:off x="1494893" y="4502974"/>
            <a:ext cx="5017689" cy="97421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cxnSp>
        <p:nvCxnSpPr>
          <p:cNvPr id="107" name="直接连接符 106"/>
          <p:cNvCxnSpPr/>
          <p:nvPr/>
        </p:nvCxnSpPr>
        <p:spPr>
          <a:xfrm>
            <a:off x="1105456" y="2769642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1105456" y="4312557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1105456" y="5044453"/>
            <a:ext cx="385729" cy="0"/>
          </a:xfrm>
          <a:prstGeom prst="line">
            <a:avLst/>
          </a:prstGeom>
          <a:ln w="28575">
            <a:solidFill>
              <a:srgbClr val="009F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1105456" y="3143651"/>
            <a:ext cx="385729" cy="801130"/>
            <a:chOff x="1661160" y="2864643"/>
            <a:chExt cx="495300" cy="1028701"/>
          </a:xfrm>
        </p:grpSpPr>
        <p:cxnSp>
          <p:nvCxnSpPr>
            <p:cNvPr id="112" name="直接连接符 111"/>
            <p:cNvCxnSpPr/>
            <p:nvPr/>
          </p:nvCxnSpPr>
          <p:spPr>
            <a:xfrm>
              <a:off x="1661160" y="3371850"/>
              <a:ext cx="26924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1924050" y="2864643"/>
              <a:ext cx="0" cy="1028701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1924050" y="2879692"/>
              <a:ext cx="23241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1924050" y="3876642"/>
              <a:ext cx="232410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 Box 79"/>
          <p:cNvSpPr txBox="1">
            <a:spLocks noChangeArrowheads="1"/>
          </p:cNvSpPr>
          <p:nvPr/>
        </p:nvSpPr>
        <p:spPr bwMode="auto">
          <a:xfrm>
            <a:off x="351466" y="2608313"/>
            <a:ext cx="845974" cy="3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状态行</a:t>
            </a:r>
            <a:endParaRPr kumimoji="1" lang="zh-CN" altLang="en-US" sz="1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8" name="Text Box 79"/>
          <p:cNvSpPr txBox="1">
            <a:spLocks noChangeArrowheads="1"/>
          </p:cNvSpPr>
          <p:nvPr/>
        </p:nvSpPr>
        <p:spPr bwMode="auto">
          <a:xfrm>
            <a:off x="391931" y="3367402"/>
            <a:ext cx="805509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首部行</a:t>
            </a:r>
            <a:endParaRPr kumimoji="1" lang="zh-CN" altLang="en-US" sz="1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4" name="Text Box 79"/>
          <p:cNvSpPr txBox="1">
            <a:spLocks noChangeArrowheads="1"/>
          </p:cNvSpPr>
          <p:nvPr/>
        </p:nvSpPr>
        <p:spPr bwMode="auto">
          <a:xfrm>
            <a:off x="581785" y="4147958"/>
            <a:ext cx="615655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空行</a:t>
            </a:r>
            <a:endParaRPr kumimoji="1" lang="zh-CN" altLang="en-US" sz="1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5" name="Text Box 79"/>
          <p:cNvSpPr txBox="1">
            <a:spLocks noChangeArrowheads="1"/>
          </p:cNvSpPr>
          <p:nvPr/>
        </p:nvSpPr>
        <p:spPr bwMode="auto">
          <a:xfrm>
            <a:off x="201992" y="4880416"/>
            <a:ext cx="995448" cy="310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</a:pPr>
            <a:r>
              <a: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实体主体</a:t>
            </a:r>
            <a:endParaRPr kumimoji="1" lang="zh-CN" altLang="en-US" sz="1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96" name="组合 195"/>
          <p:cNvGrpSpPr/>
          <p:nvPr/>
        </p:nvGrpSpPr>
        <p:grpSpPr>
          <a:xfrm>
            <a:off x="1497860" y="2574331"/>
            <a:ext cx="5018430" cy="385729"/>
            <a:chOff x="1789262" y="2879131"/>
            <a:chExt cx="5018430" cy="385729"/>
          </a:xfrm>
        </p:grpSpPr>
        <p:grpSp>
          <p:nvGrpSpPr>
            <p:cNvPr id="197" name="组合 196"/>
            <p:cNvGrpSpPr/>
            <p:nvPr/>
          </p:nvGrpSpPr>
          <p:grpSpPr>
            <a:xfrm>
              <a:off x="1789262" y="2879131"/>
              <a:ext cx="954679" cy="385729"/>
              <a:chOff x="2165032" y="2133600"/>
              <a:chExt cx="1225868" cy="495300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2165032" y="2133600"/>
                <a:ext cx="1225868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17" name="Text Box 79"/>
              <p:cNvSpPr txBox="1">
                <a:spLocks noChangeArrowheads="1"/>
              </p:cNvSpPr>
              <p:nvPr/>
            </p:nvSpPr>
            <p:spPr bwMode="auto">
              <a:xfrm>
                <a:off x="2303329" y="2191986"/>
                <a:ext cx="949273" cy="406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版本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8" name="组合 197"/>
            <p:cNvGrpSpPr/>
            <p:nvPr/>
          </p:nvGrpSpPr>
          <p:grpSpPr>
            <a:xfrm>
              <a:off x="2738873" y="2879131"/>
              <a:ext cx="399575" cy="385729"/>
              <a:chOff x="3384391" y="2133600"/>
              <a:chExt cx="513080" cy="495300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339090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15" name="Text Box 79"/>
              <p:cNvSpPr txBox="1">
                <a:spLocks noChangeArrowheads="1"/>
              </p:cNvSpPr>
              <p:nvPr/>
            </p:nvSpPr>
            <p:spPr bwMode="auto">
              <a:xfrm>
                <a:off x="3384391" y="2133600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9" name="组合 198"/>
            <p:cNvGrpSpPr/>
            <p:nvPr/>
          </p:nvGrpSpPr>
          <p:grpSpPr>
            <a:xfrm>
              <a:off x="3129668" y="2879131"/>
              <a:ext cx="1157187" cy="385729"/>
              <a:chOff x="3886198" y="2133600"/>
              <a:chExt cx="1485901" cy="495300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3890962" y="2133600"/>
                <a:ext cx="1481137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13" name="Text Box 79"/>
              <p:cNvSpPr txBox="1">
                <a:spLocks noChangeArrowheads="1"/>
              </p:cNvSpPr>
              <p:nvPr/>
            </p:nvSpPr>
            <p:spPr bwMode="auto">
              <a:xfrm>
                <a:off x="3886198" y="2191986"/>
                <a:ext cx="1472881" cy="406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状态编码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0" name="组合 199"/>
            <p:cNvGrpSpPr/>
            <p:nvPr/>
          </p:nvGrpSpPr>
          <p:grpSpPr>
            <a:xfrm>
              <a:off x="4281785" y="2879131"/>
              <a:ext cx="399575" cy="385729"/>
              <a:chOff x="5365589" y="2133600"/>
              <a:chExt cx="513080" cy="495300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537210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11" name="Text Box 79"/>
              <p:cNvSpPr txBox="1">
                <a:spLocks noChangeArrowheads="1"/>
              </p:cNvSpPr>
              <p:nvPr/>
            </p:nvSpPr>
            <p:spPr bwMode="auto">
              <a:xfrm>
                <a:off x="5365589" y="2133600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>
              <a:off x="4676293" y="2879131"/>
              <a:ext cx="1356234" cy="385729"/>
              <a:chOff x="5872161" y="2133600"/>
              <a:chExt cx="1741489" cy="495300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5872161" y="2133600"/>
                <a:ext cx="1741489" cy="4953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09" name="Text Box 79"/>
              <p:cNvSpPr txBox="1">
                <a:spLocks noChangeArrowheads="1"/>
              </p:cNvSpPr>
              <p:nvPr/>
            </p:nvSpPr>
            <p:spPr bwMode="auto">
              <a:xfrm>
                <a:off x="6264913" y="2191986"/>
                <a:ext cx="949274" cy="406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短语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6032526" y="2879131"/>
              <a:ext cx="389438" cy="385729"/>
              <a:chOff x="7613650" y="2133600"/>
              <a:chExt cx="500062" cy="495300"/>
            </a:xfrm>
          </p:grpSpPr>
          <p:sp>
            <p:nvSpPr>
              <p:cNvPr id="206" name="矩形 205"/>
              <p:cNvSpPr/>
              <p:nvPr/>
            </p:nvSpPr>
            <p:spPr>
              <a:xfrm>
                <a:off x="761365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07" name="Text Box 79"/>
              <p:cNvSpPr txBox="1">
                <a:spLocks noChangeArrowheads="1"/>
              </p:cNvSpPr>
              <p:nvPr/>
            </p:nvSpPr>
            <p:spPr bwMode="auto">
              <a:xfrm>
                <a:off x="7654357" y="2175136"/>
                <a:ext cx="421456" cy="3930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>
              <a:off x="6418254" y="2879131"/>
              <a:ext cx="389438" cy="385729"/>
              <a:chOff x="8108950" y="2133600"/>
              <a:chExt cx="500062" cy="495300"/>
            </a:xfrm>
          </p:grpSpPr>
          <p:sp>
            <p:nvSpPr>
              <p:cNvPr id="204" name="矩形 203"/>
              <p:cNvSpPr/>
              <p:nvPr/>
            </p:nvSpPr>
            <p:spPr>
              <a:xfrm>
                <a:off x="8108950" y="21336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05" name="Text Box 79"/>
              <p:cNvSpPr txBox="1">
                <a:spLocks noChangeArrowheads="1"/>
              </p:cNvSpPr>
              <p:nvPr/>
            </p:nvSpPr>
            <p:spPr bwMode="auto">
              <a:xfrm>
                <a:off x="8108950" y="2173792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8" name="组合 217"/>
          <p:cNvGrpSpPr/>
          <p:nvPr/>
        </p:nvGrpSpPr>
        <p:grpSpPr>
          <a:xfrm>
            <a:off x="1494893" y="3731518"/>
            <a:ext cx="3846904" cy="385729"/>
            <a:chOff x="1786295" y="4036318"/>
            <a:chExt cx="3846904" cy="385729"/>
          </a:xfrm>
        </p:grpSpPr>
        <p:grpSp>
          <p:nvGrpSpPr>
            <p:cNvPr id="219" name="组合 218"/>
            <p:cNvGrpSpPr/>
            <p:nvPr/>
          </p:nvGrpSpPr>
          <p:grpSpPr>
            <a:xfrm>
              <a:off x="3517852" y="4036318"/>
              <a:ext cx="399575" cy="385729"/>
              <a:chOff x="4384651" y="3619500"/>
              <a:chExt cx="513080" cy="495300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4387850" y="36195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33" name="Text Box 79"/>
              <p:cNvSpPr txBox="1">
                <a:spLocks noChangeArrowheads="1"/>
              </p:cNvSpPr>
              <p:nvPr/>
            </p:nvSpPr>
            <p:spPr bwMode="auto">
              <a:xfrm>
                <a:off x="4384651" y="3637798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0" name="组合 219"/>
            <p:cNvGrpSpPr/>
            <p:nvPr/>
          </p:nvGrpSpPr>
          <p:grpSpPr>
            <a:xfrm>
              <a:off x="4853952" y="4036318"/>
              <a:ext cx="399575" cy="385729"/>
              <a:chOff x="6100286" y="3619500"/>
              <a:chExt cx="513080" cy="495300"/>
            </a:xfrm>
          </p:grpSpPr>
          <p:sp>
            <p:nvSpPr>
              <p:cNvPr id="230" name="矩形 229"/>
              <p:cNvSpPr/>
              <p:nvPr/>
            </p:nvSpPr>
            <p:spPr>
              <a:xfrm>
                <a:off x="6129338" y="3619500"/>
                <a:ext cx="466724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31" name="Text Box 79"/>
              <p:cNvSpPr txBox="1">
                <a:spLocks noChangeArrowheads="1"/>
              </p:cNvSpPr>
              <p:nvPr/>
            </p:nvSpPr>
            <p:spPr bwMode="auto">
              <a:xfrm>
                <a:off x="6100286" y="3630665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>
              <a:off x="5243761" y="4036318"/>
              <a:ext cx="389438" cy="385729"/>
              <a:chOff x="6600826" y="3619500"/>
              <a:chExt cx="500062" cy="495300"/>
            </a:xfrm>
          </p:grpSpPr>
          <p:sp>
            <p:nvSpPr>
              <p:cNvPr id="228" name="矩形 227"/>
              <p:cNvSpPr/>
              <p:nvPr/>
            </p:nvSpPr>
            <p:spPr>
              <a:xfrm>
                <a:off x="6600826" y="36195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29" name="Text Box 79"/>
              <p:cNvSpPr txBox="1">
                <a:spLocks noChangeArrowheads="1"/>
              </p:cNvSpPr>
              <p:nvPr/>
            </p:nvSpPr>
            <p:spPr bwMode="auto">
              <a:xfrm>
                <a:off x="6648066" y="3661518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3916457" y="4036318"/>
              <a:ext cx="960119" cy="385729"/>
              <a:chOff x="4896484" y="3619500"/>
              <a:chExt cx="1232854" cy="495300"/>
            </a:xfrm>
          </p:grpSpPr>
          <p:sp>
            <p:nvSpPr>
              <p:cNvPr id="226" name="矩形 225"/>
              <p:cNvSpPr/>
              <p:nvPr/>
            </p:nvSpPr>
            <p:spPr>
              <a:xfrm>
                <a:off x="4896484" y="3619500"/>
                <a:ext cx="1232854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27" name="Text Box 79"/>
              <p:cNvSpPr txBox="1">
                <a:spLocks noChangeArrowheads="1"/>
              </p:cNvSpPr>
              <p:nvPr/>
            </p:nvSpPr>
            <p:spPr bwMode="auto">
              <a:xfrm>
                <a:off x="5028298" y="3670369"/>
                <a:ext cx="949274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值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1786295" y="4036318"/>
              <a:ext cx="1734049" cy="385729"/>
              <a:chOff x="2161222" y="3619500"/>
              <a:chExt cx="2226628" cy="495300"/>
            </a:xfrm>
          </p:grpSpPr>
          <p:sp>
            <p:nvSpPr>
              <p:cNvPr id="224" name="矩形 223"/>
              <p:cNvSpPr/>
              <p:nvPr/>
            </p:nvSpPr>
            <p:spPr>
              <a:xfrm>
                <a:off x="2161222" y="3619500"/>
                <a:ext cx="2226628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25" name="Text Box 79"/>
              <p:cNvSpPr txBox="1">
                <a:spLocks noChangeArrowheads="1"/>
              </p:cNvSpPr>
              <p:nvPr/>
            </p:nvSpPr>
            <p:spPr bwMode="auto">
              <a:xfrm>
                <a:off x="2502673" y="3670369"/>
                <a:ext cx="1607161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首部字段名：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4" name="组合 233"/>
          <p:cNvGrpSpPr/>
          <p:nvPr/>
        </p:nvGrpSpPr>
        <p:grpSpPr>
          <a:xfrm>
            <a:off x="1494893" y="3278852"/>
            <a:ext cx="3846903" cy="485516"/>
            <a:chOff x="2161222" y="3038249"/>
            <a:chExt cx="4939666" cy="623433"/>
          </a:xfrm>
        </p:grpSpPr>
        <p:sp>
          <p:nvSpPr>
            <p:cNvPr id="235" name="矩形 234"/>
            <p:cNvSpPr/>
            <p:nvPr/>
          </p:nvSpPr>
          <p:spPr>
            <a:xfrm>
              <a:off x="2161222" y="3124200"/>
              <a:ext cx="4939666" cy="495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6" name="Text Box 79"/>
            <p:cNvSpPr txBox="1">
              <a:spLocks noChangeArrowheads="1"/>
            </p:cNvSpPr>
            <p:nvPr/>
          </p:nvSpPr>
          <p:spPr bwMode="auto">
            <a:xfrm rot="16200000" flipH="1">
              <a:off x="4250882" y="3153453"/>
              <a:ext cx="623433" cy="39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1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…</a:t>
              </a:r>
              <a:endParaRPr kumimoji="1" lang="zh-CN" altLang="en-US" sz="1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7" name="组合 236"/>
          <p:cNvGrpSpPr/>
          <p:nvPr/>
        </p:nvGrpSpPr>
        <p:grpSpPr>
          <a:xfrm>
            <a:off x="1487511" y="4117246"/>
            <a:ext cx="773153" cy="385729"/>
            <a:chOff x="1778913" y="4422046"/>
            <a:chExt cx="773153" cy="385729"/>
          </a:xfrm>
        </p:grpSpPr>
        <p:grpSp>
          <p:nvGrpSpPr>
            <p:cNvPr id="238" name="组合 237"/>
            <p:cNvGrpSpPr/>
            <p:nvPr/>
          </p:nvGrpSpPr>
          <p:grpSpPr>
            <a:xfrm>
              <a:off x="1778913" y="4422046"/>
              <a:ext cx="399575" cy="385729"/>
              <a:chOff x="2151743" y="4114800"/>
              <a:chExt cx="513080" cy="495300"/>
            </a:xfrm>
          </p:grpSpPr>
          <p:sp>
            <p:nvSpPr>
              <p:cNvPr id="242" name="矩形 241"/>
              <p:cNvSpPr/>
              <p:nvPr/>
            </p:nvSpPr>
            <p:spPr>
              <a:xfrm>
                <a:off x="2161222" y="4114800"/>
                <a:ext cx="47847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43" name="Text Box 79"/>
              <p:cNvSpPr txBox="1">
                <a:spLocks noChangeArrowheads="1"/>
              </p:cNvSpPr>
              <p:nvPr/>
            </p:nvSpPr>
            <p:spPr bwMode="auto">
              <a:xfrm>
                <a:off x="2151743" y="4128507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2162628" y="4422046"/>
              <a:ext cx="389438" cy="385729"/>
              <a:chOff x="2644458" y="4114800"/>
              <a:chExt cx="500062" cy="495300"/>
            </a:xfrm>
          </p:grpSpPr>
          <p:sp>
            <p:nvSpPr>
              <p:cNvPr id="240" name="矩形 239"/>
              <p:cNvSpPr/>
              <p:nvPr/>
            </p:nvSpPr>
            <p:spPr>
              <a:xfrm>
                <a:off x="2644458" y="41148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41" name="Text Box 79"/>
              <p:cNvSpPr txBox="1">
                <a:spLocks noChangeArrowheads="1"/>
              </p:cNvSpPr>
              <p:nvPr/>
            </p:nvSpPr>
            <p:spPr bwMode="auto">
              <a:xfrm>
                <a:off x="2699523" y="4135606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4" name="组合 243"/>
          <p:cNvGrpSpPr/>
          <p:nvPr/>
        </p:nvGrpSpPr>
        <p:grpSpPr>
          <a:xfrm>
            <a:off x="1494893" y="2960060"/>
            <a:ext cx="3846904" cy="385729"/>
            <a:chOff x="1786295" y="3264860"/>
            <a:chExt cx="3846904" cy="385729"/>
          </a:xfrm>
        </p:grpSpPr>
        <p:grpSp>
          <p:nvGrpSpPr>
            <p:cNvPr id="245" name="组合 244"/>
            <p:cNvGrpSpPr/>
            <p:nvPr/>
          </p:nvGrpSpPr>
          <p:grpSpPr>
            <a:xfrm>
              <a:off x="3517852" y="3264860"/>
              <a:ext cx="399575" cy="385729"/>
              <a:chOff x="4384651" y="2628900"/>
              <a:chExt cx="513080" cy="495300"/>
            </a:xfrm>
          </p:grpSpPr>
          <p:sp>
            <p:nvSpPr>
              <p:cNvPr id="258" name="矩形 257"/>
              <p:cNvSpPr/>
              <p:nvPr/>
            </p:nvSpPr>
            <p:spPr>
              <a:xfrm>
                <a:off x="4387850" y="26289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9" name="Text Box 79"/>
              <p:cNvSpPr txBox="1">
                <a:spLocks noChangeArrowheads="1"/>
              </p:cNvSpPr>
              <p:nvPr/>
            </p:nvSpPr>
            <p:spPr bwMode="auto">
              <a:xfrm>
                <a:off x="4384651" y="2646234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sp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6" name="组合 245"/>
            <p:cNvGrpSpPr/>
            <p:nvPr/>
          </p:nvGrpSpPr>
          <p:grpSpPr>
            <a:xfrm>
              <a:off x="5243761" y="3264860"/>
              <a:ext cx="389438" cy="385729"/>
              <a:chOff x="6600826" y="2628900"/>
              <a:chExt cx="500062" cy="495300"/>
            </a:xfrm>
          </p:grpSpPr>
          <p:sp>
            <p:nvSpPr>
              <p:cNvPr id="256" name="矩形 255"/>
              <p:cNvSpPr/>
              <p:nvPr/>
            </p:nvSpPr>
            <p:spPr>
              <a:xfrm>
                <a:off x="6600826" y="2628900"/>
                <a:ext cx="50006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7" name="Text Box 79"/>
              <p:cNvSpPr txBox="1">
                <a:spLocks noChangeArrowheads="1"/>
              </p:cNvSpPr>
              <p:nvPr/>
            </p:nvSpPr>
            <p:spPr bwMode="auto">
              <a:xfrm>
                <a:off x="6648066" y="2669953"/>
                <a:ext cx="421456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lf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7" name="组合 246"/>
            <p:cNvGrpSpPr/>
            <p:nvPr/>
          </p:nvGrpSpPr>
          <p:grpSpPr>
            <a:xfrm>
              <a:off x="3916457" y="3264860"/>
              <a:ext cx="960119" cy="385729"/>
              <a:chOff x="4896484" y="2628900"/>
              <a:chExt cx="1232854" cy="495300"/>
            </a:xfrm>
          </p:grpSpPr>
          <p:sp>
            <p:nvSpPr>
              <p:cNvPr id="254" name="矩形 253"/>
              <p:cNvSpPr/>
              <p:nvPr/>
            </p:nvSpPr>
            <p:spPr>
              <a:xfrm>
                <a:off x="4896484" y="2628900"/>
                <a:ext cx="1232854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5" name="Text Box 79"/>
              <p:cNvSpPr txBox="1">
                <a:spLocks noChangeArrowheads="1"/>
              </p:cNvSpPr>
              <p:nvPr/>
            </p:nvSpPr>
            <p:spPr bwMode="auto">
              <a:xfrm>
                <a:off x="5028298" y="2678805"/>
                <a:ext cx="949274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值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8" name="组合 247"/>
            <p:cNvGrpSpPr/>
            <p:nvPr/>
          </p:nvGrpSpPr>
          <p:grpSpPr>
            <a:xfrm>
              <a:off x="1786295" y="3264860"/>
              <a:ext cx="1734049" cy="385729"/>
              <a:chOff x="2161222" y="2628900"/>
              <a:chExt cx="2226628" cy="495300"/>
            </a:xfrm>
          </p:grpSpPr>
          <p:sp>
            <p:nvSpPr>
              <p:cNvPr id="252" name="矩形 251"/>
              <p:cNvSpPr/>
              <p:nvPr/>
            </p:nvSpPr>
            <p:spPr>
              <a:xfrm>
                <a:off x="2161222" y="2628900"/>
                <a:ext cx="2226628" cy="4953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3" name="Text Box 79"/>
              <p:cNvSpPr txBox="1">
                <a:spLocks noChangeArrowheads="1"/>
              </p:cNvSpPr>
              <p:nvPr/>
            </p:nvSpPr>
            <p:spPr bwMode="auto">
              <a:xfrm>
                <a:off x="2502673" y="2678805"/>
                <a:ext cx="1607161" cy="398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首部字段名：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>
              <a:off x="4853952" y="3264860"/>
              <a:ext cx="399575" cy="385729"/>
              <a:chOff x="6100286" y="2628900"/>
              <a:chExt cx="513080" cy="495300"/>
            </a:xfrm>
          </p:grpSpPr>
          <p:sp>
            <p:nvSpPr>
              <p:cNvPr id="250" name="矩形 249"/>
              <p:cNvSpPr/>
              <p:nvPr/>
            </p:nvSpPr>
            <p:spPr>
              <a:xfrm>
                <a:off x="6117590" y="2628900"/>
                <a:ext cx="478472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51" name="Text Box 79"/>
              <p:cNvSpPr txBox="1">
                <a:spLocks noChangeArrowheads="1"/>
              </p:cNvSpPr>
              <p:nvPr/>
            </p:nvSpPr>
            <p:spPr bwMode="auto">
              <a:xfrm>
                <a:off x="6100286" y="2639099"/>
                <a:ext cx="513080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dirty="0" err="1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cr</a:t>
                </a:r>
                <a:endPara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60" name="Rectangle 11"/>
          <p:cNvSpPr>
            <a:spLocks noChangeArrowheads="1"/>
          </p:cNvSpPr>
          <p:nvPr/>
        </p:nvSpPr>
        <p:spPr bwMode="auto">
          <a:xfrm>
            <a:off x="1957485" y="1582241"/>
            <a:ext cx="3939986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响应报文的一般格式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1" name="Text Box 5"/>
          <p:cNvSpPr txBox="1">
            <a:spLocks noChangeArrowheads="1"/>
          </p:cNvSpPr>
          <p:nvPr/>
        </p:nvSpPr>
        <p:spPr bwMode="auto">
          <a:xfrm>
            <a:off x="6693264" y="2078995"/>
            <a:ext cx="27132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状态行</a:t>
            </a:r>
            <a:endParaRPr lang="zh-CN" altLang="en-US" sz="16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协议状态码状态短语</a:t>
            </a:r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lang="en-US" altLang="zh-CN" sz="16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2" name="Freeform 7"/>
          <p:cNvSpPr/>
          <p:nvPr/>
        </p:nvSpPr>
        <p:spPr bwMode="auto">
          <a:xfrm>
            <a:off x="6693264" y="2907137"/>
            <a:ext cx="149225" cy="2458031"/>
          </a:xfrm>
          <a:custGeom>
            <a:avLst/>
            <a:gdLst>
              <a:gd name="T0" fmla="*/ 2147483646 w 150"/>
              <a:gd name="T1" fmla="*/ 2147483646 h 924"/>
              <a:gd name="T2" fmla="*/ 0 w 150"/>
              <a:gd name="T3" fmla="*/ 0 h 924"/>
              <a:gd name="T4" fmla="*/ 0 w 150"/>
              <a:gd name="T5" fmla="*/ 2147483646 h 924"/>
              <a:gd name="T6" fmla="*/ 2147483646 w 150"/>
              <a:gd name="T7" fmla="*/ 2147483646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>
            <a:solidFill>
              <a:srgbClr val="009FF6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3" name="Text Box 8"/>
          <p:cNvSpPr txBox="1">
            <a:spLocks noChangeArrowheads="1"/>
          </p:cNvSpPr>
          <p:nvPr/>
        </p:nvSpPr>
        <p:spPr bwMode="auto">
          <a:xfrm>
            <a:off x="6038995" y="3519466"/>
            <a:ext cx="6463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</a:t>
            </a:r>
            <a:endParaRPr lang="zh-CN" altLang="en-US" sz="16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r"/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诸行</a:t>
            </a:r>
            <a:endParaRPr lang="en-US" altLang="zh-CN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4" name="Text Box 11"/>
          <p:cNvSpPr txBox="1">
            <a:spLocks noChangeArrowheads="1"/>
          </p:cNvSpPr>
          <p:nvPr/>
        </p:nvSpPr>
        <p:spPr bwMode="auto">
          <a:xfrm>
            <a:off x="6693264" y="5647498"/>
            <a:ext cx="2821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数据</a:t>
            </a:r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e.g., </a:t>
            </a:r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被请求的</a:t>
            </a:r>
            <a:r>
              <a:rPr lang="en-US" altLang="zh-CN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html</a:t>
            </a:r>
            <a:r>
              <a:rPr lang="zh-CN" altLang="en-US" sz="16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</a:t>
            </a:r>
            <a:endParaRPr lang="zh-CN" altLang="en-US" sz="16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0" name="Rectangle 11"/>
          <p:cNvSpPr>
            <a:spLocks noChangeArrowheads="1"/>
          </p:cNvSpPr>
          <p:nvPr/>
        </p:nvSpPr>
        <p:spPr bwMode="auto">
          <a:xfrm>
            <a:off x="6731141" y="2645939"/>
            <a:ext cx="2368409" cy="2698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9FF6"/>
            </a:solidFill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1" name="Rectangle 11"/>
          <p:cNvSpPr>
            <a:spLocks noChangeArrowheads="1"/>
          </p:cNvSpPr>
          <p:nvPr/>
        </p:nvSpPr>
        <p:spPr bwMode="auto">
          <a:xfrm>
            <a:off x="6737258" y="5372961"/>
            <a:ext cx="2821627" cy="269824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009FF6"/>
            </a:solidFill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Rectangle 11"/>
          <p:cNvSpPr>
            <a:spLocks noChangeArrowheads="1"/>
          </p:cNvSpPr>
          <p:nvPr/>
        </p:nvSpPr>
        <p:spPr bwMode="auto">
          <a:xfrm>
            <a:off x="6335151" y="1588432"/>
            <a:ext cx="5069620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一段典型的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响应报文（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 tmFilter="0, 0; .2, .5; .8, .5; 1, 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0" dur="250" autoRev="1" fill="hold"/>
                                        <p:tgtEl>
                                          <p:spTgt spid="2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2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2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 tmFilter="0, 0; .2, .5; .8, .5; 1, 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2" dur="250" autoRev="1" fill="hold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3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 tmFilter="0, 0; .2, .5; .8, .5; 1, 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8" dur="250" autoRev="1" fill="hold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 tmFilter="0, 0; .2, .5; .8, .5; 1, 0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4" dur="250" autoRev="1" fill="hold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 tmFilter="0, 0; .2, .5; .8, .5; 1, 0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250" autoRev="1" fill="hold"/>
                                        <p:tgtEl>
                                          <p:spTgt spid="2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 tmFilter="0, 0; .2, .5; .8, .5; 1, 0"/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0" dur="250" autoRev="1" fill="hold"/>
                                        <p:tgtEl>
                                          <p:spTgt spid="2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2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 tmFilter="0, 0; .2, .5; .8, .5; 1, 0"/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250" autoRev="1" fill="hold"/>
                                        <p:tgtEl>
                                          <p:spTgt spid="2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1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2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uiExpand="1" build="p"/>
      <p:bldP spid="265" grpId="1" uiExpand="1" build="allAtOnce"/>
      <p:bldP spid="106" grpId="0" animBg="1"/>
      <p:bldP spid="106" grpId="1" animBg="1"/>
      <p:bldP spid="117" grpId="0"/>
      <p:bldP spid="117" grpId="1"/>
      <p:bldP spid="118" grpId="0"/>
      <p:bldP spid="118" grpId="1"/>
      <p:bldP spid="194" grpId="0"/>
      <p:bldP spid="195" grpId="0"/>
      <p:bldP spid="195" grpId="1"/>
      <p:bldP spid="260" grpId="0" animBg="1"/>
      <p:bldP spid="261" grpId="0"/>
      <p:bldP spid="262" grpId="0" animBg="1"/>
      <p:bldP spid="263" grpId="0"/>
      <p:bldP spid="264" grpId="0"/>
      <p:bldP spid="270" grpId="0" animBg="1"/>
      <p:bldP spid="271" grpId="0" animBg="1"/>
      <p:bldP spid="9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729049" cy="1428589"/>
            <a:chOff x="551030" y="-368704"/>
            <a:chExt cx="7729049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2" y="303925"/>
              <a:ext cx="7078447" cy="675443"/>
              <a:chOff x="1839059" y="967769"/>
              <a:chExt cx="7078447" cy="675443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9" y="967769"/>
                <a:ext cx="7078447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1" y="1027020"/>
                <a:ext cx="61314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常见的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HTTP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造字工房朗倩（非商用）细体" pitchFamily="50" charset="-122"/>
                    <a:cs typeface="Times New Roman" panose="02020603050405020304" pitchFamily="18" charset="0"/>
                  </a:rPr>
                  <a:t>响应状态码和短语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造字工房朗倩（非商用）细体" pitchFamily="50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818219" y="2936079"/>
            <a:ext cx="6314298" cy="2902856"/>
            <a:chOff x="201992" y="2574331"/>
            <a:chExt cx="6314298" cy="2902856"/>
          </a:xfrm>
        </p:grpSpPr>
        <p:sp>
          <p:nvSpPr>
            <p:cNvPr id="106" name="矩形 105"/>
            <p:cNvSpPr/>
            <p:nvPr/>
          </p:nvSpPr>
          <p:spPr>
            <a:xfrm>
              <a:off x="1494893" y="4502974"/>
              <a:ext cx="5017689" cy="97421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1105456" y="2769642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1105456" y="4312557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105456" y="5044453"/>
              <a:ext cx="385729" cy="0"/>
            </a:xfrm>
            <a:prstGeom prst="line">
              <a:avLst/>
            </a:prstGeom>
            <a:ln w="28575">
              <a:solidFill>
                <a:srgbClr val="009F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组合 110"/>
            <p:cNvGrpSpPr/>
            <p:nvPr/>
          </p:nvGrpSpPr>
          <p:grpSpPr>
            <a:xfrm>
              <a:off x="1105456" y="3143651"/>
              <a:ext cx="385729" cy="801130"/>
              <a:chOff x="1661160" y="2864643"/>
              <a:chExt cx="495300" cy="1028701"/>
            </a:xfrm>
          </p:grpSpPr>
          <p:cxnSp>
            <p:nvCxnSpPr>
              <p:cNvPr id="112" name="直接连接符 111"/>
              <p:cNvCxnSpPr/>
              <p:nvPr/>
            </p:nvCxnSpPr>
            <p:spPr>
              <a:xfrm>
                <a:off x="1661160" y="3371850"/>
                <a:ext cx="26924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1924050" y="2864643"/>
                <a:ext cx="0" cy="1028701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1924050" y="287969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1924050" y="3876642"/>
                <a:ext cx="232410" cy="0"/>
              </a:xfrm>
              <a:prstGeom prst="line">
                <a:avLst/>
              </a:prstGeom>
              <a:ln w="28575">
                <a:solidFill>
                  <a:srgbClr val="009F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 Box 79"/>
            <p:cNvSpPr txBox="1">
              <a:spLocks noChangeArrowheads="1"/>
            </p:cNvSpPr>
            <p:nvPr/>
          </p:nvSpPr>
          <p:spPr bwMode="auto">
            <a:xfrm>
              <a:off x="351466" y="2608313"/>
              <a:ext cx="845974" cy="316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状态行</a:t>
              </a:r>
              <a:endPara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79"/>
            <p:cNvSpPr txBox="1">
              <a:spLocks noChangeArrowheads="1"/>
            </p:cNvSpPr>
            <p:nvPr/>
          </p:nvSpPr>
          <p:spPr bwMode="auto">
            <a:xfrm>
              <a:off x="391931" y="3367402"/>
              <a:ext cx="805509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首部行</a:t>
              </a:r>
              <a:endPara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Text Box 79"/>
            <p:cNvSpPr txBox="1">
              <a:spLocks noChangeArrowheads="1"/>
            </p:cNvSpPr>
            <p:nvPr/>
          </p:nvSpPr>
          <p:spPr bwMode="auto">
            <a:xfrm>
              <a:off x="581785" y="4147958"/>
              <a:ext cx="615655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空行</a:t>
              </a:r>
              <a:endPara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" name="Text Box 79"/>
            <p:cNvSpPr txBox="1">
              <a:spLocks noChangeArrowheads="1"/>
            </p:cNvSpPr>
            <p:nvPr/>
          </p:nvSpPr>
          <p:spPr bwMode="auto">
            <a:xfrm>
              <a:off x="201992" y="4880416"/>
              <a:ext cx="995448" cy="310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1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实体主体</a:t>
              </a:r>
              <a:endParaRPr kumimoji="1" lang="zh-CN" altLang="en-US" sz="1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6" name="组合 195"/>
            <p:cNvGrpSpPr/>
            <p:nvPr/>
          </p:nvGrpSpPr>
          <p:grpSpPr>
            <a:xfrm>
              <a:off x="1497860" y="2574331"/>
              <a:ext cx="5018430" cy="385729"/>
              <a:chOff x="1789262" y="2879131"/>
              <a:chExt cx="5018430" cy="385729"/>
            </a:xfrm>
          </p:grpSpPr>
          <p:grpSp>
            <p:nvGrpSpPr>
              <p:cNvPr id="197" name="组合 196"/>
              <p:cNvGrpSpPr/>
              <p:nvPr/>
            </p:nvGrpSpPr>
            <p:grpSpPr>
              <a:xfrm>
                <a:off x="1789262" y="2879131"/>
                <a:ext cx="954679" cy="385729"/>
                <a:chOff x="2165032" y="2133600"/>
                <a:chExt cx="1225868" cy="495300"/>
              </a:xfrm>
            </p:grpSpPr>
            <p:sp>
              <p:nvSpPr>
                <p:cNvPr id="216" name="矩形 215"/>
                <p:cNvSpPr/>
                <p:nvPr/>
              </p:nvSpPr>
              <p:spPr>
                <a:xfrm>
                  <a:off x="2165032" y="2133600"/>
                  <a:ext cx="1225868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1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303329" y="2191986"/>
                  <a:ext cx="949273" cy="406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版本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8" name="组合 197"/>
              <p:cNvGrpSpPr/>
              <p:nvPr/>
            </p:nvGrpSpPr>
            <p:grpSpPr>
              <a:xfrm>
                <a:off x="2738873" y="2879131"/>
                <a:ext cx="399575" cy="385729"/>
                <a:chOff x="3384391" y="2133600"/>
                <a:chExt cx="513080" cy="495300"/>
              </a:xfrm>
            </p:grpSpPr>
            <p:sp>
              <p:nvSpPr>
                <p:cNvPr id="214" name="矩形 213"/>
                <p:cNvSpPr/>
                <p:nvPr/>
              </p:nvSpPr>
              <p:spPr>
                <a:xfrm>
                  <a:off x="33909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21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384391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9" name="组合 198"/>
              <p:cNvGrpSpPr/>
              <p:nvPr/>
            </p:nvGrpSpPr>
            <p:grpSpPr>
              <a:xfrm>
                <a:off x="3129668" y="2879131"/>
                <a:ext cx="1157187" cy="385729"/>
                <a:chOff x="3886198" y="2133600"/>
                <a:chExt cx="1485901" cy="495300"/>
              </a:xfrm>
            </p:grpSpPr>
            <p:sp>
              <p:nvSpPr>
                <p:cNvPr id="212" name="矩形 211"/>
                <p:cNvSpPr/>
                <p:nvPr/>
              </p:nvSpPr>
              <p:spPr>
                <a:xfrm>
                  <a:off x="3890962" y="2133600"/>
                  <a:ext cx="1481137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1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886198" y="2191986"/>
                  <a:ext cx="1472881" cy="406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状态编码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0" name="组合 199"/>
              <p:cNvGrpSpPr/>
              <p:nvPr/>
            </p:nvGrpSpPr>
            <p:grpSpPr>
              <a:xfrm>
                <a:off x="4281785" y="2879131"/>
                <a:ext cx="399575" cy="385729"/>
                <a:chOff x="5365589" y="2133600"/>
                <a:chExt cx="513080" cy="495300"/>
              </a:xfrm>
            </p:grpSpPr>
            <p:sp>
              <p:nvSpPr>
                <p:cNvPr id="210" name="矩形 209"/>
                <p:cNvSpPr/>
                <p:nvPr/>
              </p:nvSpPr>
              <p:spPr>
                <a:xfrm>
                  <a:off x="537210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21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365589" y="2133600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1" name="组合 200"/>
              <p:cNvGrpSpPr/>
              <p:nvPr/>
            </p:nvGrpSpPr>
            <p:grpSpPr>
              <a:xfrm>
                <a:off x="4676293" y="2879131"/>
                <a:ext cx="1356234" cy="385729"/>
                <a:chOff x="5872161" y="2133600"/>
                <a:chExt cx="1741489" cy="495300"/>
              </a:xfrm>
            </p:grpSpPr>
            <p:sp>
              <p:nvSpPr>
                <p:cNvPr id="208" name="矩形 207"/>
                <p:cNvSpPr/>
                <p:nvPr/>
              </p:nvSpPr>
              <p:spPr>
                <a:xfrm>
                  <a:off x="5872161" y="2133600"/>
                  <a:ext cx="1741489" cy="4953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0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264913" y="2191986"/>
                  <a:ext cx="949274" cy="406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短语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2" name="组合 201"/>
              <p:cNvGrpSpPr/>
              <p:nvPr/>
            </p:nvGrpSpPr>
            <p:grpSpPr>
              <a:xfrm>
                <a:off x="6032526" y="2879131"/>
                <a:ext cx="389438" cy="385729"/>
                <a:chOff x="7613650" y="2133600"/>
                <a:chExt cx="500062" cy="495300"/>
              </a:xfrm>
            </p:grpSpPr>
            <p:sp>
              <p:nvSpPr>
                <p:cNvPr id="206" name="矩形 205"/>
                <p:cNvSpPr/>
                <p:nvPr/>
              </p:nvSpPr>
              <p:spPr>
                <a:xfrm>
                  <a:off x="76136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0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7654357" y="2175136"/>
                  <a:ext cx="421456" cy="3930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3" name="组合 202"/>
              <p:cNvGrpSpPr/>
              <p:nvPr/>
            </p:nvGrpSpPr>
            <p:grpSpPr>
              <a:xfrm>
                <a:off x="6418254" y="2879131"/>
                <a:ext cx="389438" cy="385729"/>
                <a:chOff x="8108950" y="2133600"/>
                <a:chExt cx="500062" cy="495300"/>
              </a:xfrm>
            </p:grpSpPr>
            <p:sp>
              <p:nvSpPr>
                <p:cNvPr id="204" name="矩形 203"/>
                <p:cNvSpPr/>
                <p:nvPr/>
              </p:nvSpPr>
              <p:spPr>
                <a:xfrm>
                  <a:off x="8108950" y="21336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0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8108950" y="2173792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18" name="组合 217"/>
            <p:cNvGrpSpPr/>
            <p:nvPr/>
          </p:nvGrpSpPr>
          <p:grpSpPr>
            <a:xfrm>
              <a:off x="1494893" y="3731518"/>
              <a:ext cx="3846904" cy="385729"/>
              <a:chOff x="1786295" y="4036318"/>
              <a:chExt cx="3846904" cy="385729"/>
            </a:xfrm>
          </p:grpSpPr>
          <p:grpSp>
            <p:nvGrpSpPr>
              <p:cNvPr id="219" name="组合 218"/>
              <p:cNvGrpSpPr/>
              <p:nvPr/>
            </p:nvGrpSpPr>
            <p:grpSpPr>
              <a:xfrm>
                <a:off x="3517852" y="4036318"/>
                <a:ext cx="399575" cy="385729"/>
                <a:chOff x="4384651" y="3619500"/>
                <a:chExt cx="513080" cy="495300"/>
              </a:xfrm>
            </p:grpSpPr>
            <p:sp>
              <p:nvSpPr>
                <p:cNvPr id="232" name="矩形 231"/>
                <p:cNvSpPr/>
                <p:nvPr/>
              </p:nvSpPr>
              <p:spPr>
                <a:xfrm>
                  <a:off x="4387850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3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3637798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" name="组合 219"/>
              <p:cNvGrpSpPr/>
              <p:nvPr/>
            </p:nvGrpSpPr>
            <p:grpSpPr>
              <a:xfrm>
                <a:off x="4853952" y="4036318"/>
                <a:ext cx="399575" cy="385729"/>
                <a:chOff x="6100286" y="3619500"/>
                <a:chExt cx="513080" cy="495300"/>
              </a:xfrm>
            </p:grpSpPr>
            <p:sp>
              <p:nvSpPr>
                <p:cNvPr id="230" name="矩形 229"/>
                <p:cNvSpPr/>
                <p:nvPr/>
              </p:nvSpPr>
              <p:spPr>
                <a:xfrm>
                  <a:off x="6129338" y="3619500"/>
                  <a:ext cx="466724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3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3630665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" name="组合 220"/>
              <p:cNvGrpSpPr/>
              <p:nvPr/>
            </p:nvGrpSpPr>
            <p:grpSpPr>
              <a:xfrm>
                <a:off x="5243761" y="4036318"/>
                <a:ext cx="389438" cy="385729"/>
                <a:chOff x="6600826" y="3619500"/>
                <a:chExt cx="500062" cy="495300"/>
              </a:xfrm>
            </p:grpSpPr>
            <p:sp>
              <p:nvSpPr>
                <p:cNvPr id="228" name="矩形 227"/>
                <p:cNvSpPr/>
                <p:nvPr/>
              </p:nvSpPr>
              <p:spPr>
                <a:xfrm>
                  <a:off x="6600826" y="36195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3661518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" name="组合 221"/>
              <p:cNvGrpSpPr/>
              <p:nvPr/>
            </p:nvGrpSpPr>
            <p:grpSpPr>
              <a:xfrm>
                <a:off x="3916457" y="4036318"/>
                <a:ext cx="960119" cy="385729"/>
                <a:chOff x="4896484" y="3619500"/>
                <a:chExt cx="1232854" cy="495300"/>
              </a:xfrm>
            </p:grpSpPr>
            <p:sp>
              <p:nvSpPr>
                <p:cNvPr id="226" name="矩形 225"/>
                <p:cNvSpPr/>
                <p:nvPr/>
              </p:nvSpPr>
              <p:spPr>
                <a:xfrm>
                  <a:off x="4896484" y="36195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2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3670369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3" name="组合 222"/>
              <p:cNvGrpSpPr/>
              <p:nvPr/>
            </p:nvGrpSpPr>
            <p:grpSpPr>
              <a:xfrm>
                <a:off x="1786295" y="4036318"/>
                <a:ext cx="1734049" cy="385729"/>
                <a:chOff x="2161222" y="3619500"/>
                <a:chExt cx="2226628" cy="495300"/>
              </a:xfrm>
            </p:grpSpPr>
            <p:sp>
              <p:nvSpPr>
                <p:cNvPr id="224" name="矩形 223"/>
                <p:cNvSpPr/>
                <p:nvPr/>
              </p:nvSpPr>
              <p:spPr>
                <a:xfrm>
                  <a:off x="2161222" y="36195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2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3670369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34" name="组合 233"/>
            <p:cNvGrpSpPr/>
            <p:nvPr/>
          </p:nvGrpSpPr>
          <p:grpSpPr>
            <a:xfrm>
              <a:off x="1494893" y="3278852"/>
              <a:ext cx="3846903" cy="485516"/>
              <a:chOff x="2161222" y="3038249"/>
              <a:chExt cx="4939666" cy="623433"/>
            </a:xfrm>
          </p:grpSpPr>
          <p:sp>
            <p:nvSpPr>
              <p:cNvPr id="235" name="矩形 234"/>
              <p:cNvSpPr/>
              <p:nvPr/>
            </p:nvSpPr>
            <p:spPr>
              <a:xfrm>
                <a:off x="2161222" y="3124200"/>
                <a:ext cx="4939666" cy="495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236" name="Text Box 79"/>
              <p:cNvSpPr txBox="1">
                <a:spLocks noChangeArrowheads="1"/>
              </p:cNvSpPr>
              <p:nvPr/>
            </p:nvSpPr>
            <p:spPr bwMode="auto">
              <a:xfrm rot="16200000" flipH="1">
                <a:off x="4250882" y="3153453"/>
                <a:ext cx="623433" cy="393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10000"/>
                  </a:lnSpc>
                </a:pPr>
                <a:r>
                  <a:rPr kumimoji="1" lang="en-US" altLang="zh-CN" sz="1400" b="1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…</a:t>
                </a:r>
                <a:endParaRPr kumimoji="1" lang="zh-CN" altLang="en-US" sz="1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1487511" y="4117246"/>
              <a:ext cx="773153" cy="385729"/>
              <a:chOff x="1778913" y="4422046"/>
              <a:chExt cx="773153" cy="385729"/>
            </a:xfrm>
          </p:grpSpPr>
          <p:grpSp>
            <p:nvGrpSpPr>
              <p:cNvPr id="238" name="组合 237"/>
              <p:cNvGrpSpPr/>
              <p:nvPr/>
            </p:nvGrpSpPr>
            <p:grpSpPr>
              <a:xfrm>
                <a:off x="1778913" y="4422046"/>
                <a:ext cx="399575" cy="385729"/>
                <a:chOff x="2151743" y="4114800"/>
                <a:chExt cx="513080" cy="495300"/>
              </a:xfrm>
            </p:grpSpPr>
            <p:sp>
              <p:nvSpPr>
                <p:cNvPr id="242" name="矩形 241"/>
                <p:cNvSpPr/>
                <p:nvPr/>
              </p:nvSpPr>
              <p:spPr>
                <a:xfrm>
                  <a:off x="2161222" y="41148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4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151743" y="4128507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9" name="组合 238"/>
              <p:cNvGrpSpPr/>
              <p:nvPr/>
            </p:nvGrpSpPr>
            <p:grpSpPr>
              <a:xfrm>
                <a:off x="2162628" y="4422046"/>
                <a:ext cx="389438" cy="385729"/>
                <a:chOff x="2644458" y="4114800"/>
                <a:chExt cx="500062" cy="495300"/>
              </a:xfrm>
            </p:grpSpPr>
            <p:sp>
              <p:nvSpPr>
                <p:cNvPr id="240" name="矩形 239"/>
                <p:cNvSpPr/>
                <p:nvPr/>
              </p:nvSpPr>
              <p:spPr>
                <a:xfrm>
                  <a:off x="2644458" y="41148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4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699523" y="4135606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44" name="组合 243"/>
            <p:cNvGrpSpPr/>
            <p:nvPr/>
          </p:nvGrpSpPr>
          <p:grpSpPr>
            <a:xfrm>
              <a:off x="1494893" y="2960060"/>
              <a:ext cx="3846904" cy="385729"/>
              <a:chOff x="1786295" y="3264860"/>
              <a:chExt cx="3846904" cy="385729"/>
            </a:xfrm>
          </p:grpSpPr>
          <p:grpSp>
            <p:nvGrpSpPr>
              <p:cNvPr id="245" name="组合 244"/>
              <p:cNvGrpSpPr/>
              <p:nvPr/>
            </p:nvGrpSpPr>
            <p:grpSpPr>
              <a:xfrm>
                <a:off x="3517852" y="3264860"/>
                <a:ext cx="399575" cy="385729"/>
                <a:chOff x="4384651" y="2628900"/>
                <a:chExt cx="513080" cy="495300"/>
              </a:xfrm>
            </p:grpSpPr>
            <p:sp>
              <p:nvSpPr>
                <p:cNvPr id="258" name="矩形 257"/>
                <p:cNvSpPr/>
                <p:nvPr/>
              </p:nvSpPr>
              <p:spPr>
                <a:xfrm>
                  <a:off x="4387850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5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384651" y="2646234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sp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6" name="组合 245"/>
              <p:cNvGrpSpPr/>
              <p:nvPr/>
            </p:nvGrpSpPr>
            <p:grpSpPr>
              <a:xfrm>
                <a:off x="5243761" y="3264860"/>
                <a:ext cx="389438" cy="385729"/>
                <a:chOff x="6600826" y="2628900"/>
                <a:chExt cx="500062" cy="495300"/>
              </a:xfrm>
            </p:grpSpPr>
            <p:sp>
              <p:nvSpPr>
                <p:cNvPr id="256" name="矩形 255"/>
                <p:cNvSpPr/>
                <p:nvPr/>
              </p:nvSpPr>
              <p:spPr>
                <a:xfrm>
                  <a:off x="6600826" y="2628900"/>
                  <a:ext cx="50006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5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648066" y="2669953"/>
                  <a:ext cx="421456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lf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7" name="组合 246"/>
              <p:cNvGrpSpPr/>
              <p:nvPr/>
            </p:nvGrpSpPr>
            <p:grpSpPr>
              <a:xfrm>
                <a:off x="3916457" y="3264860"/>
                <a:ext cx="960119" cy="385729"/>
                <a:chOff x="4896484" y="2628900"/>
                <a:chExt cx="1232854" cy="495300"/>
              </a:xfrm>
            </p:grpSpPr>
            <p:sp>
              <p:nvSpPr>
                <p:cNvPr id="254" name="矩形 253"/>
                <p:cNvSpPr/>
                <p:nvPr/>
              </p:nvSpPr>
              <p:spPr>
                <a:xfrm>
                  <a:off x="4896484" y="2628900"/>
                  <a:ext cx="1232854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55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5028298" y="2678805"/>
                  <a:ext cx="949274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值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8" name="组合 247"/>
              <p:cNvGrpSpPr/>
              <p:nvPr/>
            </p:nvGrpSpPr>
            <p:grpSpPr>
              <a:xfrm>
                <a:off x="1786295" y="3264860"/>
                <a:ext cx="1734049" cy="385729"/>
                <a:chOff x="2161222" y="2628900"/>
                <a:chExt cx="2226628" cy="495300"/>
              </a:xfrm>
            </p:grpSpPr>
            <p:sp>
              <p:nvSpPr>
                <p:cNvPr id="252" name="矩形 251"/>
                <p:cNvSpPr/>
                <p:nvPr/>
              </p:nvSpPr>
              <p:spPr>
                <a:xfrm>
                  <a:off x="2161222" y="2628900"/>
                  <a:ext cx="2226628" cy="4953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5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502673" y="2678805"/>
                  <a:ext cx="1607161" cy="3981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zh-CN" altLang="en-US" sz="14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首部字段名：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9" name="组合 248"/>
              <p:cNvGrpSpPr/>
              <p:nvPr/>
            </p:nvGrpSpPr>
            <p:grpSpPr>
              <a:xfrm>
                <a:off x="4853952" y="3264860"/>
                <a:ext cx="399575" cy="385729"/>
                <a:chOff x="6100286" y="2628900"/>
                <a:chExt cx="513080" cy="495300"/>
              </a:xfrm>
            </p:grpSpPr>
            <p:sp>
              <p:nvSpPr>
                <p:cNvPr id="250" name="矩形 249"/>
                <p:cNvSpPr/>
                <p:nvPr/>
              </p:nvSpPr>
              <p:spPr>
                <a:xfrm>
                  <a:off x="6117590" y="2628900"/>
                  <a:ext cx="478472" cy="4953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  <p:sp>
              <p:nvSpPr>
                <p:cNvPr id="25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6100286" y="2639099"/>
                  <a:ext cx="513080" cy="3930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110000"/>
                    </a:lnSpc>
                  </a:pPr>
                  <a:r>
                    <a:rPr kumimoji="1" lang="en-US" altLang="zh-CN" sz="1400" dirty="0" err="1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cr</a:t>
                  </a:r>
                  <a:endParaRPr kumimoji="1" lang="zh-CN" altLang="en-US" sz="1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95" name="Rectangle 11"/>
          <p:cNvSpPr>
            <a:spLocks noChangeArrowheads="1"/>
          </p:cNvSpPr>
          <p:nvPr/>
        </p:nvSpPr>
        <p:spPr bwMode="auto">
          <a:xfrm>
            <a:off x="903604" y="1696382"/>
            <a:ext cx="1536743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200 OK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Text Box 16"/>
          <p:cNvSpPr txBox="1">
            <a:spLocks noChangeArrowheads="1"/>
          </p:cNvSpPr>
          <p:nvPr/>
        </p:nvSpPr>
        <p:spPr bwMode="auto">
          <a:xfrm>
            <a:off x="2695213" y="1710687"/>
            <a:ext cx="4809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请求成功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被请求的对象在报文中</a:t>
            </a:r>
            <a:endParaRPr lang="zh-CN" altLang="en-US" sz="2400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Rectangle 11"/>
          <p:cNvSpPr>
            <a:spLocks noChangeArrowheads="1"/>
          </p:cNvSpPr>
          <p:nvPr/>
        </p:nvSpPr>
        <p:spPr bwMode="auto">
          <a:xfrm>
            <a:off x="903604" y="2583312"/>
            <a:ext cx="3553604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301 Moved Permanently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Text Box 16"/>
          <p:cNvSpPr txBox="1">
            <a:spLocks noChangeArrowheads="1"/>
          </p:cNvSpPr>
          <p:nvPr/>
        </p:nvSpPr>
        <p:spPr bwMode="auto">
          <a:xfrm>
            <a:off x="4456271" y="2499533"/>
            <a:ext cx="7395533" cy="113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被请求的对象被移动过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新的位置在报文中有说明 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(Location:)</a:t>
            </a:r>
            <a:endParaRPr lang="en-US" altLang="zh-CN" sz="2400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888865" y="3794430"/>
            <a:ext cx="2797466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400 Bad Request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Text Box 16"/>
          <p:cNvSpPr txBox="1">
            <a:spLocks noChangeArrowheads="1"/>
          </p:cNvSpPr>
          <p:nvPr/>
        </p:nvSpPr>
        <p:spPr bwMode="auto">
          <a:xfrm>
            <a:off x="3805624" y="3666820"/>
            <a:ext cx="3718974" cy="58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服务器不懂请求报文</a:t>
            </a:r>
            <a:endParaRPr lang="zh-CN" altLang="en-US" sz="2400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auto">
          <a:xfrm>
            <a:off x="890681" y="4457251"/>
            <a:ext cx="2797466" cy="4762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 404 Not Found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Text Box 16"/>
          <p:cNvSpPr txBox="1">
            <a:spLocks noChangeArrowheads="1"/>
          </p:cNvSpPr>
          <p:nvPr/>
        </p:nvSpPr>
        <p:spPr bwMode="auto">
          <a:xfrm>
            <a:off x="3805624" y="4306529"/>
            <a:ext cx="42802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服务器上找不到请求的对象</a:t>
            </a:r>
            <a:endParaRPr lang="zh-CN" altLang="en-US" sz="2400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Rectangle 11"/>
          <p:cNvSpPr>
            <a:spLocks noChangeArrowheads="1"/>
          </p:cNvSpPr>
          <p:nvPr/>
        </p:nvSpPr>
        <p:spPr bwMode="auto">
          <a:xfrm>
            <a:off x="854512" y="5069959"/>
            <a:ext cx="3045046" cy="84252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505 HTTP Version 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Not Supported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" name="Text Box 16"/>
          <p:cNvSpPr txBox="1">
            <a:spLocks noChangeArrowheads="1"/>
          </p:cNvSpPr>
          <p:nvPr/>
        </p:nvSpPr>
        <p:spPr bwMode="auto">
          <a:xfrm>
            <a:off x="3933151" y="5152026"/>
            <a:ext cx="6986221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服务器不支持请求报文使用的</a:t>
            </a:r>
            <a:r>
              <a:rPr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HTTP</a:t>
            </a:r>
            <a:r>
              <a:rPr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协议版本</a:t>
            </a:r>
            <a:endParaRPr lang="zh-CN" altLang="en-US" sz="2400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uiExpand="1" build="p"/>
      <p:bldP spid="96" grpId="1" uiExpand="1" build="allAtOnce"/>
      <p:bldP spid="98" grpId="0" animBg="1"/>
      <p:bldP spid="99" grpId="0" uiExpand="1" build="p"/>
      <p:bldP spid="99" grpId="1" uiExpand="1" build="allAtOnce"/>
      <p:bldP spid="100" grpId="0" animBg="1"/>
      <p:bldP spid="101" grpId="0" uiExpand="1" build="p"/>
      <p:bldP spid="101" grpId="1" uiExpand="1" build="allAtOnce"/>
      <p:bldP spid="102" grpId="0" animBg="1"/>
      <p:bldP spid="103" grpId="0" uiExpand="1" build="p"/>
      <p:bldP spid="103" grpId="1" uiExpand="1" build="allAtOnce"/>
      <p:bldP spid="104" grpId="0" animBg="1"/>
      <p:bldP spid="105" grpId="0" uiExpand="1" build="p"/>
      <p:bldP spid="105" grpId="1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54174" y="1371153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504218" y="2122348"/>
            <a:ext cx="7802137" cy="2392134"/>
            <a:chOff x="2387558" y="2350356"/>
            <a:chExt cx="7802137" cy="2392134"/>
          </a:xfrm>
        </p:grpSpPr>
        <p:grpSp>
          <p:nvGrpSpPr>
            <p:cNvPr id="9" name="组合 8"/>
            <p:cNvGrpSpPr/>
            <p:nvPr/>
          </p:nvGrpSpPr>
          <p:grpSpPr>
            <a:xfrm>
              <a:off x="2387558" y="2350356"/>
              <a:ext cx="7802137" cy="1971975"/>
              <a:chOff x="1790670" y="1762766"/>
              <a:chExt cx="5851609" cy="1478981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790670" y="1762766"/>
                <a:ext cx="5851609" cy="848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6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因特网中的电子邮件</a:t>
                </a:r>
                <a:endParaRPr lang="zh-CN" altLang="en-US" sz="6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朗倩（非商用）常规体" pitchFamily="50" charset="-122"/>
                  <a:ea typeface="造字工房朗倩（非商用）常规体" pitchFamily="50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193352" y="2618499"/>
                <a:ext cx="4424534" cy="623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800" spc="3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-mail in the Internet</a:t>
                </a:r>
                <a:endParaRPr lang="zh-CN" altLang="en-US" sz="48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866209" y="2259730"/>
                <a:ext cx="514805" cy="807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96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2866209" y="3171568"/>
                <a:ext cx="4599515" cy="0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8714846" y="4034604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  <a:endParaRPr kumimoji="1" lang="en-US" altLang="zh-CN" sz="4000" b="1" dirty="0">
                <a:solidFill>
                  <a:srgbClr val="2E95D1"/>
                </a:solidFill>
                <a:latin typeface="造字工房朗倩（非商用）细体" pitchFamily="50" charset="-122"/>
                <a:ea typeface="造字工房朗倩（非商用）细体" pitchFamily="50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4456" y="1780458"/>
            <a:ext cx="1479553" cy="1353390"/>
            <a:chOff x="787397" y="1578243"/>
            <a:chExt cx="1679793" cy="1536555"/>
          </a:xfrm>
        </p:grpSpPr>
        <p:sp>
          <p:nvSpPr>
            <p:cNvPr id="21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459547" cy="1428589"/>
            <a:chOff x="551030" y="-368704"/>
            <a:chExt cx="745954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6808946" cy="687997"/>
              <a:chOff x="1839058" y="967769"/>
              <a:chExt cx="680894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680894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54798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什么是网络应用程序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66" name="组合 65"/>
          <p:cNvGrpSpPr/>
          <p:nvPr/>
        </p:nvGrpSpPr>
        <p:grpSpPr>
          <a:xfrm>
            <a:off x="733603" y="4278337"/>
            <a:ext cx="11905436" cy="476221"/>
            <a:chOff x="1403750" y="3593123"/>
            <a:chExt cx="11905436" cy="476221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0" name="对话气泡: 椭圆形 6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6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1323255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将数据展现在界面上，以非常友好的方式让你知道它在做什么，免得你说它怠工。</a:t>
              </a:r>
              <a:endParaRPr kumimoji="1"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515938" y="1514318"/>
            <a:ext cx="4435930" cy="526728"/>
            <a:chOff x="722008" y="1303131"/>
            <a:chExt cx="4235556" cy="502936"/>
          </a:xfrm>
        </p:grpSpPr>
        <p:grpSp>
          <p:nvGrpSpPr>
            <p:cNvPr id="102" name="组合 101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05" name="平行四边形 104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06" name="平行四边形 105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103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04" name="Text Box 79"/>
            <p:cNvSpPr txBox="1">
              <a:spLocks noChangeArrowheads="1"/>
            </p:cNvSpPr>
            <p:nvPr/>
          </p:nvSpPr>
          <p:spPr bwMode="auto">
            <a:xfrm>
              <a:off x="1351236" y="1335868"/>
              <a:ext cx="3606328" cy="470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可以向网络发送数据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15938" y="2197166"/>
            <a:ext cx="4435930" cy="526726"/>
            <a:chOff x="722008" y="1303131"/>
            <a:chExt cx="4235556" cy="502934"/>
          </a:xfrm>
        </p:grpSpPr>
        <p:grpSp>
          <p:nvGrpSpPr>
            <p:cNvPr id="108" name="组合 107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11" name="平行四边形 110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12" name="平行四边形 111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109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10" name="Text Box 79"/>
            <p:cNvSpPr txBox="1">
              <a:spLocks noChangeArrowheads="1"/>
            </p:cNvSpPr>
            <p:nvPr/>
          </p:nvSpPr>
          <p:spPr bwMode="auto">
            <a:xfrm>
              <a:off x="1351236" y="1335867"/>
              <a:ext cx="3606328" cy="47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可以从网络接收数据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12127" y="2893573"/>
            <a:ext cx="4435930" cy="526726"/>
            <a:chOff x="722008" y="1303131"/>
            <a:chExt cx="4235556" cy="502934"/>
          </a:xfrm>
        </p:grpSpPr>
        <p:grpSp>
          <p:nvGrpSpPr>
            <p:cNvPr id="114" name="组合 113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17" name="平行四边形 116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18" name="平行四边形 117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115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16" name="Text Box 79"/>
            <p:cNvSpPr txBox="1">
              <a:spLocks noChangeArrowheads="1"/>
            </p:cNvSpPr>
            <p:nvPr/>
          </p:nvSpPr>
          <p:spPr bwMode="auto">
            <a:xfrm>
              <a:off x="1351236" y="1335867"/>
              <a:ext cx="3606328" cy="47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可以对数据进行处理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12127" y="3576421"/>
            <a:ext cx="4435930" cy="526724"/>
            <a:chOff x="722008" y="1303131"/>
            <a:chExt cx="4235556" cy="502932"/>
          </a:xfrm>
        </p:grpSpPr>
        <p:grpSp>
          <p:nvGrpSpPr>
            <p:cNvPr id="120" name="组合 119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23" name="平行四边形 12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124" name="平行四边形 12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121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2" name="Text Box 79"/>
            <p:cNvSpPr txBox="1">
              <a:spLocks noChangeArrowheads="1"/>
            </p:cNvSpPr>
            <p:nvPr/>
          </p:nvSpPr>
          <p:spPr bwMode="auto">
            <a:xfrm>
              <a:off x="1351236" y="1335866"/>
              <a:ext cx="3606328" cy="470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也许还能够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33603" y="5009652"/>
            <a:ext cx="11905436" cy="476221"/>
            <a:chOff x="1403750" y="3593123"/>
            <a:chExt cx="11905436" cy="476221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28" name="对话气泡: 椭圆形 12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27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1323255" cy="438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时不时的弹出一个小窗口，提示你不要太辛勤工作，以表示对你无微不至的关怀。</a:t>
              </a:r>
              <a:endParaRPr kumimoji="1"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461654" cy="1428589"/>
            <a:chOff x="551030" y="-368704"/>
            <a:chExt cx="6461654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5811053" cy="687997"/>
              <a:chOff x="1839058" y="967769"/>
              <a:chExt cx="5811053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5811053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4" y="1009435"/>
                <a:ext cx="46100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电子邮件系统的构成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1246472" y="2376607"/>
            <a:ext cx="4083545" cy="584775"/>
            <a:chOff x="1263765" y="4127662"/>
            <a:chExt cx="2742830" cy="584775"/>
          </a:xfrm>
        </p:grpSpPr>
        <p:sp>
          <p:nvSpPr>
            <p:cNvPr id="17" name="矩形: 圆角 16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263765" y="4189216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用户代理 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46469" y="3384653"/>
            <a:ext cx="4083545" cy="584775"/>
            <a:chOff x="1263765" y="4127662"/>
            <a:chExt cx="2742830" cy="584775"/>
          </a:xfrm>
        </p:grpSpPr>
        <p:sp>
          <p:nvSpPr>
            <p:cNvPr id="20" name="矩形: 圆角 19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263765" y="4189216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邮件服务器 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46468" y="4353125"/>
            <a:ext cx="4083545" cy="584775"/>
            <a:chOff x="1263765" y="4127662"/>
            <a:chExt cx="2742830" cy="584775"/>
          </a:xfrm>
        </p:grpSpPr>
        <p:sp>
          <p:nvSpPr>
            <p:cNvPr id="23" name="矩形: 圆角 22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263765" y="4189216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简单邮件传输协议</a:t>
              </a: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: SMTP</a:t>
              </a:r>
              <a:endParaRPr kumimoji="1"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8375517" y="1428589"/>
            <a:ext cx="2744080" cy="4343935"/>
            <a:chOff x="5355830" y="1639428"/>
            <a:chExt cx="2744080" cy="4343935"/>
          </a:xfrm>
        </p:grpSpPr>
        <p:grpSp>
          <p:nvGrpSpPr>
            <p:cNvPr id="125" name="组合 124"/>
            <p:cNvGrpSpPr/>
            <p:nvPr/>
          </p:nvGrpSpPr>
          <p:grpSpPr>
            <a:xfrm>
              <a:off x="5394535" y="1639428"/>
              <a:ext cx="1404152" cy="1567507"/>
              <a:chOff x="5394535" y="1736862"/>
              <a:chExt cx="1404152" cy="1567507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5976219" y="1736862"/>
                <a:ext cx="822468" cy="884944"/>
                <a:chOff x="6146773" y="1825201"/>
                <a:chExt cx="822468" cy="884944"/>
              </a:xfrm>
            </p:grpSpPr>
            <p:pic>
              <p:nvPicPr>
                <p:cNvPr id="44" name="图片 43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6773" y="1825201"/>
                  <a:ext cx="822468" cy="584775"/>
                </a:xfrm>
                <a:prstGeom prst="rect">
                  <a:avLst/>
                </a:prstGeom>
              </p:spPr>
            </p:pic>
            <p:sp>
              <p:nvSpPr>
                <p:cNvPr id="47" name="文本框 46"/>
                <p:cNvSpPr txBox="1"/>
                <p:nvPr/>
              </p:nvSpPr>
              <p:spPr>
                <a:xfrm>
                  <a:off x="6181850" y="2311190"/>
                  <a:ext cx="701516" cy="398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user </a:t>
                  </a:r>
                  <a:endPara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agent</a:t>
                  </a:r>
                  <a:endPara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" name="组合 2"/>
              <p:cNvGrpSpPr/>
              <p:nvPr/>
            </p:nvGrpSpPr>
            <p:grpSpPr>
              <a:xfrm>
                <a:off x="5394535" y="2076777"/>
                <a:ext cx="701520" cy="1079673"/>
                <a:chOff x="5394480" y="2386646"/>
                <a:chExt cx="701520" cy="1079673"/>
              </a:xfrm>
            </p:grpSpPr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4484" y="2386646"/>
                  <a:ext cx="701516" cy="701516"/>
                </a:xfrm>
                <a:prstGeom prst="rect">
                  <a:avLst/>
                </a:prstGeom>
              </p:spPr>
            </p:pic>
            <p:sp>
              <p:nvSpPr>
                <p:cNvPr id="48" name="文本框 47"/>
                <p:cNvSpPr txBox="1"/>
                <p:nvPr/>
              </p:nvSpPr>
              <p:spPr>
                <a:xfrm>
                  <a:off x="5394480" y="3067364"/>
                  <a:ext cx="701516" cy="398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mail</a:t>
                  </a:r>
                  <a:endPara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server</a:t>
                  </a:r>
                  <a:endPara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5554184" y="3096831"/>
                <a:ext cx="386060" cy="207538"/>
                <a:chOff x="5554129" y="3364001"/>
                <a:chExt cx="386060" cy="264693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5554129" y="3364001"/>
                  <a:ext cx="386060" cy="129998"/>
                  <a:chOff x="5554128" y="4009292"/>
                  <a:chExt cx="541867" cy="196948"/>
                </a:xfrm>
              </p:grpSpPr>
              <p:sp>
                <p:nvSpPr>
                  <p:cNvPr id="8" name="矩形 7"/>
                  <p:cNvSpPr/>
                  <p:nvPr/>
                </p:nvSpPr>
                <p:spPr>
                  <a:xfrm>
                    <a:off x="5554128" y="4009292"/>
                    <a:ext cx="541867" cy="196948"/>
                  </a:xfrm>
                  <a:prstGeom prst="rect">
                    <a:avLst/>
                  </a:prstGeom>
                  <a:solidFill>
                    <a:srgbClr val="5BCCF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1" name="直接连接符 10"/>
                  <p:cNvCxnSpPr/>
                  <p:nvPr/>
                </p:nvCxnSpPr>
                <p:spPr>
                  <a:xfrm>
                    <a:off x="6022331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接连接符 51"/>
                  <p:cNvCxnSpPr/>
                  <p:nvPr/>
                </p:nvCxnSpPr>
                <p:spPr>
                  <a:xfrm>
                    <a:off x="5943776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5865930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/>
                  <p:nvPr/>
                </p:nvCxnSpPr>
                <p:spPr>
                  <a:xfrm>
                    <a:off x="5787375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/>
                  <p:nvPr/>
                </p:nvCxnSpPr>
                <p:spPr>
                  <a:xfrm>
                    <a:off x="5708820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接连接符 60"/>
                  <p:cNvCxnSpPr/>
                  <p:nvPr/>
                </p:nvCxnSpPr>
                <p:spPr>
                  <a:xfrm>
                    <a:off x="5630443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5554129" y="3529616"/>
                  <a:ext cx="386060" cy="99078"/>
                  <a:chOff x="5554129" y="3537344"/>
                  <a:chExt cx="386060" cy="99078"/>
                </a:xfrm>
              </p:grpSpPr>
              <p:sp>
                <p:nvSpPr>
                  <p:cNvPr id="49" name="矩形 48"/>
                  <p:cNvSpPr/>
                  <p:nvPr/>
                </p:nvSpPr>
                <p:spPr>
                  <a:xfrm>
                    <a:off x="5554129" y="3537344"/>
                    <a:ext cx="48871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矩形 61"/>
                  <p:cNvSpPr/>
                  <p:nvPr/>
                </p:nvSpPr>
                <p:spPr>
                  <a:xfrm flipH="1">
                    <a:off x="5641481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矩形 62"/>
                  <p:cNvSpPr/>
                  <p:nvPr/>
                </p:nvSpPr>
                <p:spPr>
                  <a:xfrm>
                    <a:off x="5726679" y="3537344"/>
                    <a:ext cx="48871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 flipH="1">
                    <a:off x="5814031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矩形 64"/>
                  <p:cNvSpPr/>
                  <p:nvPr/>
                </p:nvSpPr>
                <p:spPr>
                  <a:xfrm flipH="1">
                    <a:off x="5894470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66" name="组合 65"/>
            <p:cNvGrpSpPr/>
            <p:nvPr/>
          </p:nvGrpSpPr>
          <p:grpSpPr>
            <a:xfrm>
              <a:off x="5713064" y="5098419"/>
              <a:ext cx="822468" cy="884944"/>
              <a:chOff x="6096000" y="1701179"/>
              <a:chExt cx="822468" cy="884944"/>
            </a:xfrm>
          </p:grpSpPr>
          <p:pic>
            <p:nvPicPr>
              <p:cNvPr id="67" name="图片 6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68" name="文本框 67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6298955" y="4618782"/>
              <a:ext cx="822468" cy="884944"/>
              <a:chOff x="6096000" y="1701179"/>
              <a:chExt cx="822468" cy="884944"/>
            </a:xfrm>
          </p:grpSpPr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71" name="文本框 70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690174" y="3030489"/>
              <a:ext cx="701520" cy="1079673"/>
              <a:chOff x="5394480" y="2386646"/>
              <a:chExt cx="701520" cy="1079673"/>
            </a:xfrm>
          </p:grpSpPr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4484" y="2386646"/>
                <a:ext cx="701516" cy="701516"/>
              </a:xfrm>
              <a:prstGeom prst="rect">
                <a:avLst/>
              </a:prstGeom>
            </p:spPr>
          </p:pic>
          <p:sp>
            <p:nvSpPr>
              <p:cNvPr id="77" name="文本框 76"/>
              <p:cNvSpPr txBox="1"/>
              <p:nvPr/>
            </p:nvSpPr>
            <p:spPr>
              <a:xfrm>
                <a:off x="5394480" y="3067364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mail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server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6849823" y="4050543"/>
              <a:ext cx="386060" cy="207538"/>
              <a:chOff x="5554129" y="3364001"/>
              <a:chExt cx="386060" cy="264693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5554129" y="3364001"/>
                <a:ext cx="386060" cy="129998"/>
                <a:chOff x="5554128" y="4009292"/>
                <a:chExt cx="541867" cy="196948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5554128" y="4009292"/>
                  <a:ext cx="541867" cy="196948"/>
                </a:xfrm>
                <a:prstGeom prst="rect">
                  <a:avLst/>
                </a:prstGeom>
                <a:solidFill>
                  <a:srgbClr val="5BCCF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7" name="直接连接符 86"/>
                <p:cNvCxnSpPr/>
                <p:nvPr/>
              </p:nvCxnSpPr>
              <p:spPr>
                <a:xfrm>
                  <a:off x="6022331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/>
                <p:nvPr/>
              </p:nvCxnSpPr>
              <p:spPr>
                <a:xfrm>
                  <a:off x="5943776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>
                  <a:off x="586593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>
                  <a:off x="5787375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>
                  <a:off x="570882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>
                  <a:off x="5630443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组合 79"/>
              <p:cNvGrpSpPr/>
              <p:nvPr/>
            </p:nvGrpSpPr>
            <p:grpSpPr>
              <a:xfrm>
                <a:off x="5554129" y="3529616"/>
                <a:ext cx="386060" cy="99078"/>
                <a:chOff x="5554129" y="3537344"/>
                <a:chExt cx="386060" cy="99078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555412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 flipH="1">
                  <a:off x="564148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572667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 flipH="1">
                  <a:off x="581403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 flipH="1">
                  <a:off x="5894470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93" name="组合 92"/>
            <p:cNvGrpSpPr/>
            <p:nvPr/>
          </p:nvGrpSpPr>
          <p:grpSpPr>
            <a:xfrm>
              <a:off x="6912973" y="2075310"/>
              <a:ext cx="822468" cy="884944"/>
              <a:chOff x="6096000" y="1701179"/>
              <a:chExt cx="822468" cy="884944"/>
            </a:xfrm>
          </p:grpSpPr>
          <p:pic>
            <p:nvPicPr>
              <p:cNvPr id="94" name="图片 9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95" name="文本框 94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7251292" y="2958126"/>
              <a:ext cx="822468" cy="884944"/>
              <a:chOff x="6096000" y="1701179"/>
              <a:chExt cx="822468" cy="884944"/>
            </a:xfrm>
          </p:grpSpPr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98" name="文本框 97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7277442" y="3934782"/>
              <a:ext cx="822468" cy="884944"/>
              <a:chOff x="6096000" y="1701179"/>
              <a:chExt cx="822468" cy="884944"/>
            </a:xfrm>
          </p:grpSpPr>
          <p:pic>
            <p:nvPicPr>
              <p:cNvPr id="100" name="图片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101" name="文本框 100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5392487" y="3863966"/>
              <a:ext cx="701520" cy="1079673"/>
              <a:chOff x="5394480" y="2386646"/>
              <a:chExt cx="701520" cy="1079673"/>
            </a:xfrm>
          </p:grpSpPr>
          <p:pic>
            <p:nvPicPr>
              <p:cNvPr id="105" name="图片 10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4484" y="2386646"/>
                <a:ext cx="701516" cy="701516"/>
              </a:xfrm>
              <a:prstGeom prst="rect">
                <a:avLst/>
              </a:prstGeom>
            </p:spPr>
          </p:pic>
          <p:sp>
            <p:nvSpPr>
              <p:cNvPr id="106" name="文本框 105"/>
              <p:cNvSpPr txBox="1"/>
              <p:nvPr/>
            </p:nvSpPr>
            <p:spPr>
              <a:xfrm>
                <a:off x="5394480" y="3067364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mail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server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5552136" y="4884020"/>
              <a:ext cx="386060" cy="207538"/>
              <a:chOff x="5554129" y="3364001"/>
              <a:chExt cx="386060" cy="264693"/>
            </a:xfrm>
          </p:grpSpPr>
          <p:grpSp>
            <p:nvGrpSpPr>
              <p:cNvPr id="108" name="组合 107"/>
              <p:cNvGrpSpPr/>
              <p:nvPr/>
            </p:nvGrpSpPr>
            <p:grpSpPr>
              <a:xfrm>
                <a:off x="5554129" y="3364001"/>
                <a:ext cx="386060" cy="129998"/>
                <a:chOff x="5554128" y="4009292"/>
                <a:chExt cx="541867" cy="196948"/>
              </a:xfrm>
            </p:grpSpPr>
            <p:sp>
              <p:nvSpPr>
                <p:cNvPr id="115" name="矩形 114"/>
                <p:cNvSpPr/>
                <p:nvPr/>
              </p:nvSpPr>
              <p:spPr>
                <a:xfrm>
                  <a:off x="5554128" y="4009292"/>
                  <a:ext cx="541867" cy="196948"/>
                </a:xfrm>
                <a:prstGeom prst="rect">
                  <a:avLst/>
                </a:prstGeom>
                <a:solidFill>
                  <a:srgbClr val="5BCCF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6" name="直接连接符 115"/>
                <p:cNvCxnSpPr/>
                <p:nvPr/>
              </p:nvCxnSpPr>
              <p:spPr>
                <a:xfrm>
                  <a:off x="6022331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5943776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586593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>
                  <a:off x="5787375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连接符 119"/>
                <p:cNvCxnSpPr/>
                <p:nvPr/>
              </p:nvCxnSpPr>
              <p:spPr>
                <a:xfrm>
                  <a:off x="570882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连接符 120"/>
                <p:cNvCxnSpPr/>
                <p:nvPr/>
              </p:nvCxnSpPr>
              <p:spPr>
                <a:xfrm>
                  <a:off x="5630443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/>
              <p:cNvGrpSpPr/>
              <p:nvPr/>
            </p:nvGrpSpPr>
            <p:grpSpPr>
              <a:xfrm>
                <a:off x="5554129" y="3529616"/>
                <a:ext cx="386060" cy="99078"/>
                <a:chOff x="5554129" y="3537344"/>
                <a:chExt cx="386060" cy="99078"/>
              </a:xfrm>
            </p:grpSpPr>
            <p:sp>
              <p:nvSpPr>
                <p:cNvPr id="110" name="矩形 109"/>
                <p:cNvSpPr/>
                <p:nvPr/>
              </p:nvSpPr>
              <p:spPr>
                <a:xfrm>
                  <a:off x="555412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矩形 110"/>
                <p:cNvSpPr/>
                <p:nvPr/>
              </p:nvSpPr>
              <p:spPr>
                <a:xfrm flipH="1">
                  <a:off x="564148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矩形 111"/>
                <p:cNvSpPr/>
                <p:nvPr/>
              </p:nvSpPr>
              <p:spPr>
                <a:xfrm>
                  <a:off x="572667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矩形 112"/>
                <p:cNvSpPr/>
                <p:nvPr/>
              </p:nvSpPr>
              <p:spPr>
                <a:xfrm flipH="1">
                  <a:off x="581403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矩形 113"/>
                <p:cNvSpPr/>
                <p:nvPr/>
              </p:nvSpPr>
              <p:spPr>
                <a:xfrm flipH="1">
                  <a:off x="5894470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03" name="直接箭头连接符 102"/>
            <p:cNvCxnSpPr/>
            <p:nvPr/>
          </p:nvCxnSpPr>
          <p:spPr>
            <a:xfrm>
              <a:off x="5720364" y="3209527"/>
              <a:ext cx="0" cy="1674493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/>
            <p:nvPr/>
          </p:nvCxnSpPr>
          <p:spPr>
            <a:xfrm flipH="1">
              <a:off x="6011312" y="4110162"/>
              <a:ext cx="763189" cy="707809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flipH="1" flipV="1">
              <a:off x="6022475" y="3042297"/>
              <a:ext cx="751903" cy="727798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组合 137"/>
            <p:cNvGrpSpPr/>
            <p:nvPr/>
          </p:nvGrpSpPr>
          <p:grpSpPr>
            <a:xfrm>
              <a:off x="5355830" y="3428718"/>
              <a:ext cx="764165" cy="349401"/>
              <a:chOff x="2183431" y="5135466"/>
              <a:chExt cx="764165" cy="349401"/>
            </a:xfrm>
          </p:grpSpPr>
          <p:sp>
            <p:nvSpPr>
              <p:cNvPr id="136" name="矩形: 圆角 135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6104398" y="3250006"/>
              <a:ext cx="764165" cy="349401"/>
              <a:chOff x="2183431" y="5135466"/>
              <a:chExt cx="764165" cy="349401"/>
            </a:xfrm>
          </p:grpSpPr>
          <p:sp>
            <p:nvSpPr>
              <p:cNvPr id="143" name="矩形: 圆角 142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044764" y="4280228"/>
              <a:ext cx="764165" cy="349401"/>
              <a:chOff x="2183431" y="5135466"/>
              <a:chExt cx="764165" cy="349401"/>
            </a:xfrm>
          </p:grpSpPr>
          <p:sp>
            <p:nvSpPr>
              <p:cNvPr id="146" name="矩形: 圆角 145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40" name="组合 239"/>
          <p:cNvGrpSpPr/>
          <p:nvPr/>
        </p:nvGrpSpPr>
        <p:grpSpPr>
          <a:xfrm>
            <a:off x="9601512" y="5386218"/>
            <a:ext cx="1825398" cy="687534"/>
            <a:chOff x="2553204" y="5432727"/>
            <a:chExt cx="1825398" cy="687534"/>
          </a:xfrm>
        </p:grpSpPr>
        <p:sp>
          <p:nvSpPr>
            <p:cNvPr id="235" name="矩形: 圆角 234"/>
            <p:cNvSpPr/>
            <p:nvPr/>
          </p:nvSpPr>
          <p:spPr>
            <a:xfrm>
              <a:off x="2553204" y="5432727"/>
              <a:ext cx="1825398" cy="681096"/>
            </a:xfrm>
            <a:prstGeom prst="roundRect">
              <a:avLst>
                <a:gd name="adj" fmla="val 4058"/>
              </a:avLst>
            </a:prstGeom>
            <a:solidFill>
              <a:srgbClr val="FEF6E5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36" name="直接连接符 235"/>
            <p:cNvCxnSpPr/>
            <p:nvPr/>
          </p:nvCxnSpPr>
          <p:spPr>
            <a:xfrm>
              <a:off x="2638218" y="5781958"/>
              <a:ext cx="159186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 Box 10"/>
            <p:cNvSpPr txBox="1">
              <a:spLocks noChangeArrowheads="1"/>
            </p:cNvSpPr>
            <p:nvPr/>
          </p:nvSpPr>
          <p:spPr bwMode="auto">
            <a:xfrm>
              <a:off x="2978295" y="5461556"/>
              <a:ext cx="1400307" cy="335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外发报文队列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8" name="Text Box 10"/>
            <p:cNvSpPr txBox="1">
              <a:spLocks noChangeArrowheads="1"/>
            </p:cNvSpPr>
            <p:nvPr/>
          </p:nvSpPr>
          <p:spPr bwMode="auto">
            <a:xfrm>
              <a:off x="2978296" y="5784931"/>
              <a:ext cx="1251784" cy="335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用户邮箱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2615227" y="5567327"/>
              <a:ext cx="386060" cy="101928"/>
              <a:chOff x="5554128" y="4009292"/>
              <a:chExt cx="541867" cy="196948"/>
            </a:xfrm>
          </p:grpSpPr>
          <p:sp>
            <p:nvSpPr>
              <p:cNvPr id="179" name="矩形 178"/>
              <p:cNvSpPr/>
              <p:nvPr/>
            </p:nvSpPr>
            <p:spPr>
              <a:xfrm>
                <a:off x="5554128" y="4009292"/>
                <a:ext cx="541867" cy="196948"/>
              </a:xfrm>
              <a:prstGeom prst="rect">
                <a:avLst/>
              </a:prstGeom>
              <a:solidFill>
                <a:srgbClr val="5BCCF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0" name="直接连接符 179"/>
              <p:cNvCxnSpPr/>
              <p:nvPr/>
            </p:nvCxnSpPr>
            <p:spPr>
              <a:xfrm>
                <a:off x="6022331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/>
              <p:cNvCxnSpPr/>
              <p:nvPr/>
            </p:nvCxnSpPr>
            <p:spPr>
              <a:xfrm>
                <a:off x="5943776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>
              <a:xfrm>
                <a:off x="5865930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/>
              <p:cNvCxnSpPr/>
              <p:nvPr/>
            </p:nvCxnSpPr>
            <p:spPr>
              <a:xfrm>
                <a:off x="5787375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>
              <a:xfrm>
                <a:off x="5708820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/>
              <p:cNvCxnSpPr/>
              <p:nvPr/>
            </p:nvCxnSpPr>
            <p:spPr>
              <a:xfrm>
                <a:off x="5630443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/>
            <p:cNvGrpSpPr/>
            <p:nvPr/>
          </p:nvGrpSpPr>
          <p:grpSpPr>
            <a:xfrm>
              <a:off x="2615227" y="5926141"/>
              <a:ext cx="386060" cy="77684"/>
              <a:chOff x="5554129" y="3537344"/>
              <a:chExt cx="386060" cy="99078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5554129" y="3537344"/>
                <a:ext cx="48871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 flipH="1">
                <a:off x="5641481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5726679" y="3537344"/>
                <a:ext cx="48871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 flipH="1">
                <a:off x="5814031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 flipH="1">
                <a:off x="5894470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19" name="email_161784"/>
          <p:cNvSpPr>
            <a:spLocks noChangeAspect="1"/>
          </p:cNvSpPr>
          <p:nvPr/>
        </p:nvSpPr>
        <p:spPr bwMode="auto">
          <a:xfrm>
            <a:off x="8609765" y="3512752"/>
            <a:ext cx="250084" cy="158208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20" name="email_161784"/>
          <p:cNvSpPr>
            <a:spLocks noChangeAspect="1"/>
          </p:cNvSpPr>
          <p:nvPr/>
        </p:nvSpPr>
        <p:spPr bwMode="auto">
          <a:xfrm>
            <a:off x="9228677" y="2966904"/>
            <a:ext cx="250084" cy="158208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21" name="email_161784"/>
          <p:cNvSpPr>
            <a:spLocks noChangeAspect="1"/>
          </p:cNvSpPr>
          <p:nvPr/>
        </p:nvSpPr>
        <p:spPr bwMode="auto">
          <a:xfrm>
            <a:off x="9156260" y="4362206"/>
            <a:ext cx="250084" cy="158208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461654" cy="1428589"/>
            <a:chOff x="551030" y="-368704"/>
            <a:chExt cx="6461654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5811053" cy="687997"/>
              <a:chOff x="1839058" y="967769"/>
              <a:chExt cx="5811053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5811053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4" y="1009435"/>
                <a:ext cx="46100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电子邮件系统的构成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30" name="组合 129"/>
          <p:cNvGrpSpPr/>
          <p:nvPr/>
        </p:nvGrpSpPr>
        <p:grpSpPr>
          <a:xfrm>
            <a:off x="1250730" y="1587381"/>
            <a:ext cx="2373986" cy="476221"/>
            <a:chOff x="1403750" y="3593123"/>
            <a:chExt cx="2373986" cy="47622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34" name="对话气泡: 椭圆形 133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33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791805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用户代理</a:t>
              </a:r>
              <a:endParaRPr kumimoji="1"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Text Box 79"/>
          <p:cNvSpPr txBox="1">
            <a:spLocks noChangeArrowheads="1"/>
          </p:cNvSpPr>
          <p:nvPr/>
        </p:nvSpPr>
        <p:spPr bwMode="auto">
          <a:xfrm>
            <a:off x="1381582" y="2175501"/>
            <a:ext cx="3933874" cy="11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写作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编辑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阅读邮件报文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e.g. OE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FoxMail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1250730" y="3517115"/>
            <a:ext cx="2373986" cy="476221"/>
            <a:chOff x="1403750" y="3593123"/>
            <a:chExt cx="2373986" cy="476221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50" name="对话气泡: 椭圆形 14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791805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邮件服务器</a:t>
              </a:r>
              <a:endParaRPr kumimoji="1"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2" name="Text Box 79"/>
          <p:cNvSpPr txBox="1">
            <a:spLocks noChangeArrowheads="1"/>
          </p:cNvSpPr>
          <p:nvPr/>
        </p:nvSpPr>
        <p:spPr bwMode="auto">
          <a:xfrm>
            <a:off x="1381581" y="4113581"/>
            <a:ext cx="5993857" cy="1005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3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邮箱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包含了收到的用户邮件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尚未被阅读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报文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队列包含了外发的 邮件报文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8372512" y="1428589"/>
            <a:ext cx="2744080" cy="4343935"/>
            <a:chOff x="5355830" y="1639428"/>
            <a:chExt cx="2744080" cy="4343935"/>
          </a:xfrm>
        </p:grpSpPr>
        <p:grpSp>
          <p:nvGrpSpPr>
            <p:cNvPr id="154" name="组合 153"/>
            <p:cNvGrpSpPr/>
            <p:nvPr/>
          </p:nvGrpSpPr>
          <p:grpSpPr>
            <a:xfrm>
              <a:off x="5394535" y="1639428"/>
              <a:ext cx="1404152" cy="1567507"/>
              <a:chOff x="5394535" y="1736862"/>
              <a:chExt cx="1404152" cy="1567507"/>
            </a:xfrm>
          </p:grpSpPr>
          <p:grpSp>
            <p:nvGrpSpPr>
              <p:cNvPr id="232" name="组合 231"/>
              <p:cNvGrpSpPr/>
              <p:nvPr/>
            </p:nvGrpSpPr>
            <p:grpSpPr>
              <a:xfrm>
                <a:off x="5976219" y="1736862"/>
                <a:ext cx="822468" cy="884944"/>
                <a:chOff x="6146773" y="1825201"/>
                <a:chExt cx="822468" cy="884944"/>
              </a:xfrm>
            </p:grpSpPr>
            <p:pic>
              <p:nvPicPr>
                <p:cNvPr id="256" name="图片 25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6773" y="1825201"/>
                  <a:ext cx="822468" cy="584775"/>
                </a:xfrm>
                <a:prstGeom prst="rect">
                  <a:avLst/>
                </a:prstGeom>
              </p:spPr>
            </p:pic>
            <p:sp>
              <p:nvSpPr>
                <p:cNvPr id="257" name="文本框 256"/>
                <p:cNvSpPr txBox="1"/>
                <p:nvPr/>
              </p:nvSpPr>
              <p:spPr>
                <a:xfrm>
                  <a:off x="6181850" y="2311190"/>
                  <a:ext cx="701516" cy="398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user </a:t>
                  </a:r>
                  <a:endPara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agent</a:t>
                  </a:r>
                  <a:endPara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3" name="组合 232"/>
              <p:cNvGrpSpPr/>
              <p:nvPr/>
            </p:nvGrpSpPr>
            <p:grpSpPr>
              <a:xfrm>
                <a:off x="5394535" y="2076777"/>
                <a:ext cx="701520" cy="1079673"/>
                <a:chOff x="5394480" y="2386646"/>
                <a:chExt cx="701520" cy="1079673"/>
              </a:xfrm>
            </p:grpSpPr>
            <p:pic>
              <p:nvPicPr>
                <p:cNvPr id="254" name="图片 25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4484" y="2386646"/>
                  <a:ext cx="701516" cy="701516"/>
                </a:xfrm>
                <a:prstGeom prst="rect">
                  <a:avLst/>
                </a:prstGeom>
              </p:spPr>
            </p:pic>
            <p:sp>
              <p:nvSpPr>
                <p:cNvPr id="255" name="文本框 254"/>
                <p:cNvSpPr txBox="1"/>
                <p:nvPr/>
              </p:nvSpPr>
              <p:spPr>
                <a:xfrm>
                  <a:off x="5394480" y="3067364"/>
                  <a:ext cx="701516" cy="398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mail</a:t>
                  </a:r>
                  <a:endPara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server</a:t>
                  </a:r>
                  <a:endPara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4" name="组合 233"/>
              <p:cNvGrpSpPr/>
              <p:nvPr/>
            </p:nvGrpSpPr>
            <p:grpSpPr>
              <a:xfrm>
                <a:off x="5554184" y="3096831"/>
                <a:ext cx="386060" cy="207538"/>
                <a:chOff x="5554129" y="3364001"/>
                <a:chExt cx="386060" cy="264693"/>
              </a:xfrm>
            </p:grpSpPr>
            <p:grpSp>
              <p:nvGrpSpPr>
                <p:cNvPr id="239" name="组合 238"/>
                <p:cNvGrpSpPr/>
                <p:nvPr/>
              </p:nvGrpSpPr>
              <p:grpSpPr>
                <a:xfrm>
                  <a:off x="5554129" y="3364001"/>
                  <a:ext cx="386060" cy="129998"/>
                  <a:chOff x="5554128" y="4009292"/>
                  <a:chExt cx="541867" cy="196948"/>
                </a:xfrm>
              </p:grpSpPr>
              <p:sp>
                <p:nvSpPr>
                  <p:cNvPr id="247" name="矩形 246"/>
                  <p:cNvSpPr/>
                  <p:nvPr/>
                </p:nvSpPr>
                <p:spPr>
                  <a:xfrm>
                    <a:off x="5554128" y="4009292"/>
                    <a:ext cx="541867" cy="196948"/>
                  </a:xfrm>
                  <a:prstGeom prst="rect">
                    <a:avLst/>
                  </a:prstGeom>
                  <a:solidFill>
                    <a:srgbClr val="5BCCF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6022331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5943776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直接连接符 249"/>
                  <p:cNvCxnSpPr/>
                  <p:nvPr/>
                </p:nvCxnSpPr>
                <p:spPr>
                  <a:xfrm>
                    <a:off x="5865930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直接连接符 250"/>
                  <p:cNvCxnSpPr/>
                  <p:nvPr/>
                </p:nvCxnSpPr>
                <p:spPr>
                  <a:xfrm>
                    <a:off x="5787375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直接连接符 251"/>
                  <p:cNvCxnSpPr/>
                  <p:nvPr/>
                </p:nvCxnSpPr>
                <p:spPr>
                  <a:xfrm>
                    <a:off x="5708820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直接连接符 252"/>
                  <p:cNvCxnSpPr/>
                  <p:nvPr/>
                </p:nvCxnSpPr>
                <p:spPr>
                  <a:xfrm>
                    <a:off x="5630443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1" name="组合 240"/>
                <p:cNvGrpSpPr/>
                <p:nvPr/>
              </p:nvGrpSpPr>
              <p:grpSpPr>
                <a:xfrm>
                  <a:off x="5554129" y="3529616"/>
                  <a:ext cx="386060" cy="99078"/>
                  <a:chOff x="5554129" y="3537344"/>
                  <a:chExt cx="386060" cy="99078"/>
                </a:xfrm>
              </p:grpSpPr>
              <p:sp>
                <p:nvSpPr>
                  <p:cNvPr id="242" name="矩形 241"/>
                  <p:cNvSpPr/>
                  <p:nvPr/>
                </p:nvSpPr>
                <p:spPr>
                  <a:xfrm>
                    <a:off x="5554129" y="3537344"/>
                    <a:ext cx="48871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3" name="矩形 242"/>
                  <p:cNvSpPr/>
                  <p:nvPr/>
                </p:nvSpPr>
                <p:spPr>
                  <a:xfrm flipH="1">
                    <a:off x="5641481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4" name="矩形 243"/>
                  <p:cNvSpPr/>
                  <p:nvPr/>
                </p:nvSpPr>
                <p:spPr>
                  <a:xfrm>
                    <a:off x="5726679" y="3537344"/>
                    <a:ext cx="48871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5" name="矩形 244"/>
                  <p:cNvSpPr/>
                  <p:nvPr/>
                </p:nvSpPr>
                <p:spPr>
                  <a:xfrm flipH="1">
                    <a:off x="5814031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6" name="矩形 245"/>
                  <p:cNvSpPr/>
                  <p:nvPr/>
                </p:nvSpPr>
                <p:spPr>
                  <a:xfrm flipH="1">
                    <a:off x="5894470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55" name="组合 154"/>
            <p:cNvGrpSpPr/>
            <p:nvPr/>
          </p:nvGrpSpPr>
          <p:grpSpPr>
            <a:xfrm>
              <a:off x="5713064" y="5098419"/>
              <a:ext cx="822468" cy="884944"/>
              <a:chOff x="6096000" y="1701179"/>
              <a:chExt cx="822468" cy="884944"/>
            </a:xfrm>
          </p:grpSpPr>
          <p:pic>
            <p:nvPicPr>
              <p:cNvPr id="230" name="图片 2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31" name="文本框 230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6" name="组合 155"/>
            <p:cNvGrpSpPr/>
            <p:nvPr/>
          </p:nvGrpSpPr>
          <p:grpSpPr>
            <a:xfrm>
              <a:off x="6298955" y="4618782"/>
              <a:ext cx="822468" cy="884944"/>
              <a:chOff x="6096000" y="1701179"/>
              <a:chExt cx="822468" cy="884944"/>
            </a:xfrm>
          </p:grpSpPr>
          <p:pic>
            <p:nvPicPr>
              <p:cNvPr id="228" name="图片 2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29" name="文本框 228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6690174" y="3030489"/>
              <a:ext cx="701520" cy="1079673"/>
              <a:chOff x="5394480" y="2386646"/>
              <a:chExt cx="701520" cy="1079673"/>
            </a:xfrm>
          </p:grpSpPr>
          <p:pic>
            <p:nvPicPr>
              <p:cNvPr id="226" name="图片 22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4484" y="2386646"/>
                <a:ext cx="701516" cy="701516"/>
              </a:xfrm>
              <a:prstGeom prst="rect">
                <a:avLst/>
              </a:prstGeom>
            </p:spPr>
          </p:pic>
          <p:sp>
            <p:nvSpPr>
              <p:cNvPr id="227" name="文本框 226"/>
              <p:cNvSpPr txBox="1"/>
              <p:nvPr/>
            </p:nvSpPr>
            <p:spPr>
              <a:xfrm>
                <a:off x="5394480" y="3067364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mail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server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6849823" y="4050543"/>
              <a:ext cx="386060" cy="207538"/>
              <a:chOff x="5554129" y="3364001"/>
              <a:chExt cx="386060" cy="264693"/>
            </a:xfrm>
          </p:grpSpPr>
          <p:grpSp>
            <p:nvGrpSpPr>
              <p:cNvPr id="212" name="组合 211"/>
              <p:cNvGrpSpPr/>
              <p:nvPr/>
            </p:nvGrpSpPr>
            <p:grpSpPr>
              <a:xfrm>
                <a:off x="5554129" y="3364001"/>
                <a:ext cx="386060" cy="129998"/>
                <a:chOff x="5554128" y="4009292"/>
                <a:chExt cx="541867" cy="196948"/>
              </a:xfrm>
            </p:grpSpPr>
            <p:sp>
              <p:nvSpPr>
                <p:cNvPr id="219" name="矩形 218"/>
                <p:cNvSpPr/>
                <p:nvPr/>
              </p:nvSpPr>
              <p:spPr>
                <a:xfrm>
                  <a:off x="5554128" y="4009292"/>
                  <a:ext cx="541867" cy="196948"/>
                </a:xfrm>
                <a:prstGeom prst="rect">
                  <a:avLst/>
                </a:prstGeom>
                <a:solidFill>
                  <a:srgbClr val="5BCCF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0" name="直接连接符 219"/>
                <p:cNvCxnSpPr/>
                <p:nvPr/>
              </p:nvCxnSpPr>
              <p:spPr>
                <a:xfrm>
                  <a:off x="6022331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/>
                <p:cNvCxnSpPr/>
                <p:nvPr/>
              </p:nvCxnSpPr>
              <p:spPr>
                <a:xfrm>
                  <a:off x="5943776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直接连接符 221"/>
                <p:cNvCxnSpPr/>
                <p:nvPr/>
              </p:nvCxnSpPr>
              <p:spPr>
                <a:xfrm>
                  <a:off x="586593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5787375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直接连接符 223"/>
                <p:cNvCxnSpPr/>
                <p:nvPr/>
              </p:nvCxnSpPr>
              <p:spPr>
                <a:xfrm>
                  <a:off x="570882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直接连接符 224"/>
                <p:cNvCxnSpPr/>
                <p:nvPr/>
              </p:nvCxnSpPr>
              <p:spPr>
                <a:xfrm>
                  <a:off x="5630443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组合 212"/>
              <p:cNvGrpSpPr/>
              <p:nvPr/>
            </p:nvGrpSpPr>
            <p:grpSpPr>
              <a:xfrm>
                <a:off x="5554129" y="3529616"/>
                <a:ext cx="386060" cy="99078"/>
                <a:chOff x="5554129" y="3537344"/>
                <a:chExt cx="386060" cy="99078"/>
              </a:xfrm>
            </p:grpSpPr>
            <p:sp>
              <p:nvSpPr>
                <p:cNvPr id="214" name="矩形 213"/>
                <p:cNvSpPr/>
                <p:nvPr/>
              </p:nvSpPr>
              <p:spPr>
                <a:xfrm>
                  <a:off x="555412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5" name="矩形 214"/>
                <p:cNvSpPr/>
                <p:nvPr/>
              </p:nvSpPr>
              <p:spPr>
                <a:xfrm flipH="1">
                  <a:off x="564148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>
                  <a:off x="572667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 flipH="1">
                  <a:off x="581403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矩形 217"/>
                <p:cNvSpPr/>
                <p:nvPr/>
              </p:nvSpPr>
              <p:spPr>
                <a:xfrm flipH="1">
                  <a:off x="5894470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9" name="组合 158"/>
            <p:cNvGrpSpPr/>
            <p:nvPr/>
          </p:nvGrpSpPr>
          <p:grpSpPr>
            <a:xfrm>
              <a:off x="6912973" y="2075310"/>
              <a:ext cx="822468" cy="884944"/>
              <a:chOff x="6096000" y="1701179"/>
              <a:chExt cx="822468" cy="884944"/>
            </a:xfrm>
          </p:grpSpPr>
          <p:pic>
            <p:nvPicPr>
              <p:cNvPr id="210" name="图片 20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11" name="文本框 210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7251292" y="2958126"/>
              <a:ext cx="822468" cy="884944"/>
              <a:chOff x="6096000" y="1701179"/>
              <a:chExt cx="822468" cy="884944"/>
            </a:xfrm>
          </p:grpSpPr>
          <p:pic>
            <p:nvPicPr>
              <p:cNvPr id="208" name="图片 20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09" name="文本框 208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7277442" y="3934782"/>
              <a:ext cx="822468" cy="884944"/>
              <a:chOff x="6096000" y="1701179"/>
              <a:chExt cx="822468" cy="884944"/>
            </a:xfrm>
          </p:grpSpPr>
          <p:pic>
            <p:nvPicPr>
              <p:cNvPr id="206" name="图片 20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07" name="文本框 206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5392487" y="3863966"/>
              <a:ext cx="701520" cy="1079673"/>
              <a:chOff x="5394480" y="2386646"/>
              <a:chExt cx="701520" cy="1079673"/>
            </a:xfrm>
          </p:grpSpPr>
          <p:pic>
            <p:nvPicPr>
              <p:cNvPr id="204" name="图片 20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4484" y="2386646"/>
                <a:ext cx="701516" cy="701516"/>
              </a:xfrm>
              <a:prstGeom prst="rect">
                <a:avLst/>
              </a:prstGeom>
            </p:spPr>
          </p:pic>
          <p:sp>
            <p:nvSpPr>
              <p:cNvPr id="205" name="文本框 204"/>
              <p:cNvSpPr txBox="1"/>
              <p:nvPr/>
            </p:nvSpPr>
            <p:spPr>
              <a:xfrm>
                <a:off x="5394480" y="3067364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mail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server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5552136" y="4884020"/>
              <a:ext cx="386060" cy="207538"/>
              <a:chOff x="5554129" y="3364001"/>
              <a:chExt cx="386060" cy="264693"/>
            </a:xfrm>
          </p:grpSpPr>
          <p:grpSp>
            <p:nvGrpSpPr>
              <p:cNvPr id="190" name="组合 189"/>
              <p:cNvGrpSpPr/>
              <p:nvPr/>
            </p:nvGrpSpPr>
            <p:grpSpPr>
              <a:xfrm>
                <a:off x="5554129" y="3364001"/>
                <a:ext cx="386060" cy="129998"/>
                <a:chOff x="5554128" y="4009292"/>
                <a:chExt cx="541867" cy="196948"/>
              </a:xfrm>
            </p:grpSpPr>
            <p:sp>
              <p:nvSpPr>
                <p:cNvPr id="197" name="矩形 196"/>
                <p:cNvSpPr/>
                <p:nvPr/>
              </p:nvSpPr>
              <p:spPr>
                <a:xfrm>
                  <a:off x="5554128" y="4009292"/>
                  <a:ext cx="541867" cy="196948"/>
                </a:xfrm>
                <a:prstGeom prst="rect">
                  <a:avLst/>
                </a:prstGeom>
                <a:solidFill>
                  <a:srgbClr val="5BCCF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8" name="直接连接符 197"/>
                <p:cNvCxnSpPr/>
                <p:nvPr/>
              </p:nvCxnSpPr>
              <p:spPr>
                <a:xfrm>
                  <a:off x="6022331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/>
                <p:cNvCxnSpPr/>
                <p:nvPr/>
              </p:nvCxnSpPr>
              <p:spPr>
                <a:xfrm>
                  <a:off x="5943776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199"/>
                <p:cNvCxnSpPr/>
                <p:nvPr/>
              </p:nvCxnSpPr>
              <p:spPr>
                <a:xfrm>
                  <a:off x="586593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00"/>
                <p:cNvCxnSpPr/>
                <p:nvPr/>
              </p:nvCxnSpPr>
              <p:spPr>
                <a:xfrm>
                  <a:off x="5787375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201"/>
                <p:cNvCxnSpPr/>
                <p:nvPr/>
              </p:nvCxnSpPr>
              <p:spPr>
                <a:xfrm>
                  <a:off x="570882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02"/>
                <p:cNvCxnSpPr/>
                <p:nvPr/>
              </p:nvCxnSpPr>
              <p:spPr>
                <a:xfrm>
                  <a:off x="5630443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组合 190"/>
              <p:cNvGrpSpPr/>
              <p:nvPr/>
            </p:nvGrpSpPr>
            <p:grpSpPr>
              <a:xfrm>
                <a:off x="5554129" y="3529616"/>
                <a:ext cx="386060" cy="99078"/>
                <a:chOff x="5554129" y="3537344"/>
                <a:chExt cx="386060" cy="99078"/>
              </a:xfrm>
            </p:grpSpPr>
            <p:sp>
              <p:nvSpPr>
                <p:cNvPr id="192" name="矩形 191"/>
                <p:cNvSpPr/>
                <p:nvPr/>
              </p:nvSpPr>
              <p:spPr>
                <a:xfrm>
                  <a:off x="555412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 flipH="1">
                  <a:off x="564148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>
                  <a:off x="572667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 flipH="1">
                  <a:off x="581403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矩形 195"/>
                <p:cNvSpPr/>
                <p:nvPr/>
              </p:nvSpPr>
              <p:spPr>
                <a:xfrm flipH="1">
                  <a:off x="5894470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64" name="直接箭头连接符 163"/>
            <p:cNvCxnSpPr/>
            <p:nvPr/>
          </p:nvCxnSpPr>
          <p:spPr>
            <a:xfrm>
              <a:off x="5720364" y="3209527"/>
              <a:ext cx="0" cy="1674493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/>
            <p:cNvCxnSpPr/>
            <p:nvPr/>
          </p:nvCxnSpPr>
          <p:spPr>
            <a:xfrm flipH="1">
              <a:off x="6011312" y="4110162"/>
              <a:ext cx="763189" cy="707809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/>
            <p:cNvCxnSpPr/>
            <p:nvPr/>
          </p:nvCxnSpPr>
          <p:spPr>
            <a:xfrm flipH="1" flipV="1">
              <a:off x="6022475" y="3042297"/>
              <a:ext cx="751903" cy="727798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组合 166"/>
            <p:cNvGrpSpPr/>
            <p:nvPr/>
          </p:nvGrpSpPr>
          <p:grpSpPr>
            <a:xfrm>
              <a:off x="5355830" y="3428718"/>
              <a:ext cx="764165" cy="349401"/>
              <a:chOff x="2183431" y="5135466"/>
              <a:chExt cx="764165" cy="349401"/>
            </a:xfrm>
          </p:grpSpPr>
          <p:sp>
            <p:nvSpPr>
              <p:cNvPr id="188" name="矩形: 圆角 187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89" name="文本框 188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6104398" y="3250006"/>
              <a:ext cx="764165" cy="349401"/>
              <a:chOff x="2183431" y="5135466"/>
              <a:chExt cx="764165" cy="349401"/>
            </a:xfrm>
          </p:grpSpPr>
          <p:sp>
            <p:nvSpPr>
              <p:cNvPr id="186" name="矩形: 圆角 185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6044764" y="4280228"/>
              <a:ext cx="764165" cy="349401"/>
              <a:chOff x="2183431" y="5135466"/>
              <a:chExt cx="764165" cy="349401"/>
            </a:xfrm>
          </p:grpSpPr>
          <p:sp>
            <p:nvSpPr>
              <p:cNvPr id="170" name="矩形: 圆角 169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" name="组合 257"/>
          <p:cNvGrpSpPr/>
          <p:nvPr/>
        </p:nvGrpSpPr>
        <p:grpSpPr>
          <a:xfrm>
            <a:off x="9598507" y="5386218"/>
            <a:ext cx="1825398" cy="687534"/>
            <a:chOff x="2553204" y="5432727"/>
            <a:chExt cx="1825398" cy="687534"/>
          </a:xfrm>
        </p:grpSpPr>
        <p:sp>
          <p:nvSpPr>
            <p:cNvPr id="259" name="矩形: 圆角 258"/>
            <p:cNvSpPr/>
            <p:nvPr/>
          </p:nvSpPr>
          <p:spPr>
            <a:xfrm>
              <a:off x="2553204" y="5432727"/>
              <a:ext cx="1825398" cy="681096"/>
            </a:xfrm>
            <a:prstGeom prst="roundRect">
              <a:avLst>
                <a:gd name="adj" fmla="val 4058"/>
              </a:avLst>
            </a:prstGeom>
            <a:solidFill>
              <a:srgbClr val="FEF6E5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60" name="直接连接符 259"/>
            <p:cNvCxnSpPr/>
            <p:nvPr/>
          </p:nvCxnSpPr>
          <p:spPr>
            <a:xfrm>
              <a:off x="2638218" y="5781958"/>
              <a:ext cx="159186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 Box 10"/>
            <p:cNvSpPr txBox="1">
              <a:spLocks noChangeArrowheads="1"/>
            </p:cNvSpPr>
            <p:nvPr/>
          </p:nvSpPr>
          <p:spPr bwMode="auto">
            <a:xfrm>
              <a:off x="2978295" y="5461556"/>
              <a:ext cx="1400307" cy="335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外发报文队列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2" name="Text Box 10"/>
            <p:cNvSpPr txBox="1">
              <a:spLocks noChangeArrowheads="1"/>
            </p:cNvSpPr>
            <p:nvPr/>
          </p:nvSpPr>
          <p:spPr bwMode="auto">
            <a:xfrm>
              <a:off x="2978296" y="5784931"/>
              <a:ext cx="1251784" cy="335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用户邮箱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63" name="组合 262"/>
            <p:cNvGrpSpPr/>
            <p:nvPr/>
          </p:nvGrpSpPr>
          <p:grpSpPr>
            <a:xfrm>
              <a:off x="2615227" y="5567327"/>
              <a:ext cx="386060" cy="101928"/>
              <a:chOff x="5554128" y="4009292"/>
              <a:chExt cx="541867" cy="196948"/>
            </a:xfrm>
          </p:grpSpPr>
          <p:sp>
            <p:nvSpPr>
              <p:cNvPr id="270" name="矩形 269"/>
              <p:cNvSpPr/>
              <p:nvPr/>
            </p:nvSpPr>
            <p:spPr>
              <a:xfrm>
                <a:off x="5554128" y="4009292"/>
                <a:ext cx="541867" cy="196948"/>
              </a:xfrm>
              <a:prstGeom prst="rect">
                <a:avLst/>
              </a:prstGeom>
              <a:solidFill>
                <a:srgbClr val="5BCCF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1" name="直接连接符 270"/>
              <p:cNvCxnSpPr/>
              <p:nvPr/>
            </p:nvCxnSpPr>
            <p:spPr>
              <a:xfrm>
                <a:off x="6022331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/>
              <p:nvPr/>
            </p:nvCxnSpPr>
            <p:spPr>
              <a:xfrm>
                <a:off x="5943776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/>
              <p:cNvCxnSpPr/>
              <p:nvPr/>
            </p:nvCxnSpPr>
            <p:spPr>
              <a:xfrm>
                <a:off x="5865930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/>
              <p:cNvCxnSpPr/>
              <p:nvPr/>
            </p:nvCxnSpPr>
            <p:spPr>
              <a:xfrm>
                <a:off x="5787375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/>
              <p:cNvCxnSpPr/>
              <p:nvPr/>
            </p:nvCxnSpPr>
            <p:spPr>
              <a:xfrm>
                <a:off x="5708820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 275"/>
              <p:cNvCxnSpPr/>
              <p:nvPr/>
            </p:nvCxnSpPr>
            <p:spPr>
              <a:xfrm>
                <a:off x="5630443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组合 263"/>
            <p:cNvGrpSpPr/>
            <p:nvPr/>
          </p:nvGrpSpPr>
          <p:grpSpPr>
            <a:xfrm>
              <a:off x="2615227" y="5926141"/>
              <a:ext cx="386060" cy="77684"/>
              <a:chOff x="5554129" y="3537344"/>
              <a:chExt cx="386060" cy="99078"/>
            </a:xfrm>
          </p:grpSpPr>
          <p:sp>
            <p:nvSpPr>
              <p:cNvPr id="265" name="矩形 264"/>
              <p:cNvSpPr/>
              <p:nvPr/>
            </p:nvSpPr>
            <p:spPr>
              <a:xfrm>
                <a:off x="5554129" y="3537344"/>
                <a:ext cx="48871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/>
              <p:cNvSpPr/>
              <p:nvPr/>
            </p:nvSpPr>
            <p:spPr>
              <a:xfrm flipH="1">
                <a:off x="5641481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矩形 266"/>
              <p:cNvSpPr/>
              <p:nvPr/>
            </p:nvSpPr>
            <p:spPr>
              <a:xfrm>
                <a:off x="5726679" y="3537344"/>
                <a:ext cx="48871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/>
              <p:cNvSpPr/>
              <p:nvPr/>
            </p:nvSpPr>
            <p:spPr>
              <a:xfrm flipH="1">
                <a:off x="5814031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9" name="矩形 268"/>
              <p:cNvSpPr/>
              <p:nvPr/>
            </p:nvSpPr>
            <p:spPr>
              <a:xfrm flipH="1">
                <a:off x="5894470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80" name="email_161784"/>
          <p:cNvSpPr>
            <a:spLocks noChangeAspect="1"/>
          </p:cNvSpPr>
          <p:nvPr/>
        </p:nvSpPr>
        <p:spPr bwMode="auto">
          <a:xfrm>
            <a:off x="9194030" y="1568098"/>
            <a:ext cx="327166" cy="206972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81" name="open-email-message_17700"/>
          <p:cNvSpPr>
            <a:spLocks noChangeAspect="1"/>
          </p:cNvSpPr>
          <p:nvPr/>
        </p:nvSpPr>
        <p:spPr bwMode="auto">
          <a:xfrm>
            <a:off x="8954264" y="4972596"/>
            <a:ext cx="281548" cy="282109"/>
          </a:xfrm>
          <a:custGeom>
            <a:avLst/>
            <a:gdLst>
              <a:gd name="connsiteX0" fmla="*/ 291613 w 602135"/>
              <a:gd name="connsiteY0" fmla="*/ 328129 h 603334"/>
              <a:gd name="connsiteX1" fmla="*/ 305148 w 602135"/>
              <a:gd name="connsiteY1" fmla="*/ 338502 h 603334"/>
              <a:gd name="connsiteX2" fmla="*/ 582941 w 602135"/>
              <a:gd name="connsiteY2" fmla="*/ 603334 h 603334"/>
              <a:gd name="connsiteX3" fmla="*/ 16653 w 602135"/>
              <a:gd name="connsiteY3" fmla="*/ 603334 h 603334"/>
              <a:gd name="connsiteX4" fmla="*/ 275244 w 602135"/>
              <a:gd name="connsiteY4" fmla="*/ 338659 h 603334"/>
              <a:gd name="connsiteX5" fmla="*/ 291613 w 602135"/>
              <a:gd name="connsiteY5" fmla="*/ 328129 h 603334"/>
              <a:gd name="connsiteX6" fmla="*/ 602135 w 602135"/>
              <a:gd name="connsiteY6" fmla="*/ 246908 h 603334"/>
              <a:gd name="connsiteX7" fmla="*/ 602135 w 602135"/>
              <a:gd name="connsiteY7" fmla="*/ 585904 h 603334"/>
              <a:gd name="connsiteX8" fmla="*/ 426850 w 602135"/>
              <a:gd name="connsiteY8" fmla="*/ 418213 h 603334"/>
              <a:gd name="connsiteX9" fmla="*/ 0 w 602135"/>
              <a:gd name="connsiteY9" fmla="*/ 246908 h 603334"/>
              <a:gd name="connsiteX10" fmla="*/ 166041 w 602135"/>
              <a:gd name="connsiteY10" fmla="*/ 409269 h 603334"/>
              <a:gd name="connsiteX11" fmla="*/ 0 w 602135"/>
              <a:gd name="connsiteY11" fmla="*/ 583575 h 603334"/>
              <a:gd name="connsiteX12" fmla="*/ 296668 w 602135"/>
              <a:gd name="connsiteY12" fmla="*/ 0 h 603334"/>
              <a:gd name="connsiteX13" fmla="*/ 595713 w 602135"/>
              <a:gd name="connsiteY13" fmla="*/ 217212 h 603334"/>
              <a:gd name="connsiteX14" fmla="*/ 408259 w 602135"/>
              <a:gd name="connsiteY14" fmla="*/ 400317 h 603334"/>
              <a:gd name="connsiteX15" fmla="*/ 322795 w 602135"/>
              <a:gd name="connsiteY15" fmla="*/ 319688 h 603334"/>
              <a:gd name="connsiteX16" fmla="*/ 292891 w 602135"/>
              <a:gd name="connsiteY16" fmla="*/ 302242 h 603334"/>
              <a:gd name="connsiteX17" fmla="*/ 257950 w 602135"/>
              <a:gd name="connsiteY17" fmla="*/ 319373 h 603334"/>
              <a:gd name="connsiteX18" fmla="*/ 184133 w 602135"/>
              <a:gd name="connsiteY18" fmla="*/ 390887 h 603334"/>
              <a:gd name="connsiteX19" fmla="*/ 6280 w 602135"/>
              <a:gd name="connsiteY19" fmla="*/ 217054 h 6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2135" h="603334">
                <a:moveTo>
                  <a:pt x="291613" y="328129"/>
                </a:moveTo>
                <a:cubicBezTo>
                  <a:pt x="293187" y="328758"/>
                  <a:pt x="297121" y="330958"/>
                  <a:pt x="305148" y="338502"/>
                </a:cubicBezTo>
                <a:cubicBezTo>
                  <a:pt x="365901" y="395084"/>
                  <a:pt x="523605" y="546281"/>
                  <a:pt x="582941" y="603334"/>
                </a:cubicBezTo>
                <a:lnTo>
                  <a:pt x="16653" y="603334"/>
                </a:lnTo>
                <a:cubicBezTo>
                  <a:pt x="50964" y="566713"/>
                  <a:pt x="256830" y="354848"/>
                  <a:pt x="275244" y="338659"/>
                </a:cubicBezTo>
                <a:cubicBezTo>
                  <a:pt x="280753" y="333630"/>
                  <a:pt x="288308" y="329072"/>
                  <a:pt x="291613" y="328129"/>
                </a:cubicBezTo>
                <a:close/>
                <a:moveTo>
                  <a:pt x="602135" y="246908"/>
                </a:moveTo>
                <a:lnTo>
                  <a:pt x="602135" y="585904"/>
                </a:lnTo>
                <a:cubicBezTo>
                  <a:pt x="566260" y="551643"/>
                  <a:pt x="492779" y="480921"/>
                  <a:pt x="426850" y="418213"/>
                </a:cubicBezTo>
                <a:close/>
                <a:moveTo>
                  <a:pt x="0" y="246908"/>
                </a:moveTo>
                <a:lnTo>
                  <a:pt x="166041" y="409269"/>
                </a:lnTo>
                <a:cubicBezTo>
                  <a:pt x="104346" y="472296"/>
                  <a:pt x="34939" y="546168"/>
                  <a:pt x="0" y="583575"/>
                </a:cubicBezTo>
                <a:close/>
                <a:moveTo>
                  <a:pt x="296668" y="0"/>
                </a:moveTo>
                <a:lnTo>
                  <a:pt x="595713" y="217212"/>
                </a:lnTo>
                <a:lnTo>
                  <a:pt x="408259" y="400317"/>
                </a:lnTo>
                <a:cubicBezTo>
                  <a:pt x="373790" y="367625"/>
                  <a:pt x="342941" y="338391"/>
                  <a:pt x="322795" y="319688"/>
                </a:cubicBezTo>
                <a:cubicBezTo>
                  <a:pt x="310047" y="307743"/>
                  <a:pt x="301075" y="302556"/>
                  <a:pt x="292891" y="302242"/>
                </a:cubicBezTo>
                <a:cubicBezTo>
                  <a:pt x="278726" y="301770"/>
                  <a:pt x="261412" y="316387"/>
                  <a:pt x="257950" y="319373"/>
                </a:cubicBezTo>
                <a:cubicBezTo>
                  <a:pt x="239535" y="336034"/>
                  <a:pt x="213250" y="361653"/>
                  <a:pt x="184133" y="390887"/>
                </a:cubicBezTo>
                <a:lnTo>
                  <a:pt x="6280" y="2170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82" name="email_161784"/>
          <p:cNvSpPr>
            <a:spLocks noChangeAspect="1"/>
          </p:cNvSpPr>
          <p:nvPr/>
        </p:nvSpPr>
        <p:spPr bwMode="auto">
          <a:xfrm>
            <a:off x="9302756" y="1501273"/>
            <a:ext cx="327166" cy="206972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83" name="email_161784"/>
          <p:cNvSpPr>
            <a:spLocks noChangeAspect="1"/>
          </p:cNvSpPr>
          <p:nvPr/>
        </p:nvSpPr>
        <p:spPr bwMode="auto">
          <a:xfrm>
            <a:off x="9420716" y="1423966"/>
            <a:ext cx="327166" cy="206972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uild="p"/>
      <p:bldP spid="15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461654" cy="1428589"/>
            <a:chOff x="551030" y="-368704"/>
            <a:chExt cx="6461654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5811053" cy="687997"/>
              <a:chOff x="1839058" y="967769"/>
              <a:chExt cx="5811053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5811053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4" y="1009435"/>
                <a:ext cx="46100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电子邮件系统的构成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30" name="组合 129"/>
          <p:cNvGrpSpPr/>
          <p:nvPr/>
        </p:nvGrpSpPr>
        <p:grpSpPr>
          <a:xfrm>
            <a:off x="632662" y="1661838"/>
            <a:ext cx="6508137" cy="476221"/>
            <a:chOff x="1403750" y="3593123"/>
            <a:chExt cx="6508137" cy="476221"/>
          </a:xfrm>
        </p:grpSpPr>
        <p:grpSp>
          <p:nvGrpSpPr>
            <p:cNvPr id="131" name="组合 13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34" name="对话气泡: 椭圆形 133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33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925956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b="1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SMTP </a:t>
              </a:r>
              <a:r>
                <a:rPr kumimoji="1" lang="zh-CN" altLang="en-US" sz="2400" b="1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协议</a:t>
              </a:r>
              <a:r>
                <a:rPr kumimoji="1" lang="zh-CN" altLang="en-US" sz="2400" b="1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用在邮件服务器之间发送邮件</a:t>
              </a:r>
              <a:endParaRPr kumimoji="1"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Text Box 79"/>
          <p:cNvSpPr txBox="1">
            <a:spLocks noChangeArrowheads="1"/>
          </p:cNvSpPr>
          <p:nvPr/>
        </p:nvSpPr>
        <p:spPr bwMode="auto">
          <a:xfrm>
            <a:off x="898512" y="2220314"/>
            <a:ext cx="5658355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客户端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将邮件发送到邮件服务器。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接收和转发邮件。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8369630" y="1428589"/>
            <a:ext cx="2744080" cy="4343935"/>
            <a:chOff x="5355830" y="1639428"/>
            <a:chExt cx="2744080" cy="4343935"/>
          </a:xfrm>
        </p:grpSpPr>
        <p:grpSp>
          <p:nvGrpSpPr>
            <p:cNvPr id="126" name="组合 125"/>
            <p:cNvGrpSpPr/>
            <p:nvPr/>
          </p:nvGrpSpPr>
          <p:grpSpPr>
            <a:xfrm>
              <a:off x="5394535" y="1639428"/>
              <a:ext cx="1404152" cy="1567507"/>
              <a:chOff x="5394535" y="1736862"/>
              <a:chExt cx="1404152" cy="1567507"/>
            </a:xfrm>
          </p:grpSpPr>
          <p:grpSp>
            <p:nvGrpSpPr>
              <p:cNvPr id="228" name="组合 227"/>
              <p:cNvGrpSpPr/>
              <p:nvPr/>
            </p:nvGrpSpPr>
            <p:grpSpPr>
              <a:xfrm>
                <a:off x="5976219" y="1736862"/>
                <a:ext cx="822468" cy="884944"/>
                <a:chOff x="6146773" y="1825201"/>
                <a:chExt cx="822468" cy="884944"/>
              </a:xfrm>
            </p:grpSpPr>
            <p:pic>
              <p:nvPicPr>
                <p:cNvPr id="252" name="图片 25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46773" y="1825201"/>
                  <a:ext cx="822468" cy="584775"/>
                </a:xfrm>
                <a:prstGeom prst="rect">
                  <a:avLst/>
                </a:prstGeom>
              </p:spPr>
            </p:pic>
            <p:sp>
              <p:nvSpPr>
                <p:cNvPr id="253" name="文本框 252"/>
                <p:cNvSpPr txBox="1"/>
                <p:nvPr/>
              </p:nvSpPr>
              <p:spPr>
                <a:xfrm>
                  <a:off x="6181850" y="2311190"/>
                  <a:ext cx="701516" cy="398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user </a:t>
                  </a:r>
                  <a:endPara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agent</a:t>
                  </a:r>
                  <a:endPara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9" name="组合 228"/>
              <p:cNvGrpSpPr/>
              <p:nvPr/>
            </p:nvGrpSpPr>
            <p:grpSpPr>
              <a:xfrm>
                <a:off x="5394535" y="2076777"/>
                <a:ext cx="701520" cy="1079673"/>
                <a:chOff x="5394480" y="2386646"/>
                <a:chExt cx="701520" cy="1079673"/>
              </a:xfrm>
            </p:grpSpPr>
            <p:pic>
              <p:nvPicPr>
                <p:cNvPr id="250" name="图片 24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4484" y="2386646"/>
                  <a:ext cx="701516" cy="701516"/>
                </a:xfrm>
                <a:prstGeom prst="rect">
                  <a:avLst/>
                </a:prstGeom>
              </p:spPr>
            </p:pic>
            <p:sp>
              <p:nvSpPr>
                <p:cNvPr id="251" name="文本框 250"/>
                <p:cNvSpPr txBox="1"/>
                <p:nvPr/>
              </p:nvSpPr>
              <p:spPr>
                <a:xfrm>
                  <a:off x="5394480" y="3067364"/>
                  <a:ext cx="701516" cy="398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mail</a:t>
                  </a:r>
                  <a:endPara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60000"/>
                    </a:lnSpc>
                  </a:pPr>
                  <a:r>
                    <a:rPr lang="en-US" altLang="zh-CN" sz="1600" dirty="0">
                      <a:latin typeface="Times New Roman" panose="02020603050405020304" pitchFamily="18" charset="0"/>
                      <a:ea typeface="思源黑体 CN Normal" panose="020B0400000000000000" pitchFamily="34" charset="-122"/>
                      <a:cs typeface="Times New Roman" panose="02020603050405020304" pitchFamily="18" charset="0"/>
                    </a:rPr>
                    <a:t>server</a:t>
                  </a:r>
                  <a:endPara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" name="组合 229"/>
              <p:cNvGrpSpPr/>
              <p:nvPr/>
            </p:nvGrpSpPr>
            <p:grpSpPr>
              <a:xfrm>
                <a:off x="5554184" y="3096831"/>
                <a:ext cx="386060" cy="207538"/>
                <a:chOff x="5554129" y="3364001"/>
                <a:chExt cx="386060" cy="264693"/>
              </a:xfrm>
            </p:grpSpPr>
            <p:grpSp>
              <p:nvGrpSpPr>
                <p:cNvPr id="231" name="组合 230"/>
                <p:cNvGrpSpPr/>
                <p:nvPr/>
              </p:nvGrpSpPr>
              <p:grpSpPr>
                <a:xfrm>
                  <a:off x="5554129" y="3364001"/>
                  <a:ext cx="386060" cy="129998"/>
                  <a:chOff x="5554128" y="4009292"/>
                  <a:chExt cx="541867" cy="196948"/>
                </a:xfrm>
              </p:grpSpPr>
              <p:sp>
                <p:nvSpPr>
                  <p:cNvPr id="243" name="矩形 242"/>
                  <p:cNvSpPr/>
                  <p:nvPr/>
                </p:nvSpPr>
                <p:spPr>
                  <a:xfrm>
                    <a:off x="5554128" y="4009292"/>
                    <a:ext cx="541867" cy="196948"/>
                  </a:xfrm>
                  <a:prstGeom prst="rect">
                    <a:avLst/>
                  </a:prstGeom>
                  <a:solidFill>
                    <a:srgbClr val="5BCCF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6022331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直接连接符 244"/>
                  <p:cNvCxnSpPr/>
                  <p:nvPr/>
                </p:nvCxnSpPr>
                <p:spPr>
                  <a:xfrm>
                    <a:off x="5943776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直接连接符 245"/>
                  <p:cNvCxnSpPr/>
                  <p:nvPr/>
                </p:nvCxnSpPr>
                <p:spPr>
                  <a:xfrm>
                    <a:off x="5865930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5787375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直接连接符 247"/>
                  <p:cNvCxnSpPr/>
                  <p:nvPr/>
                </p:nvCxnSpPr>
                <p:spPr>
                  <a:xfrm>
                    <a:off x="5708820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直接连接符 248"/>
                  <p:cNvCxnSpPr/>
                  <p:nvPr/>
                </p:nvCxnSpPr>
                <p:spPr>
                  <a:xfrm>
                    <a:off x="5630443" y="4022356"/>
                    <a:ext cx="0" cy="15939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2" name="组合 231"/>
                <p:cNvGrpSpPr/>
                <p:nvPr/>
              </p:nvGrpSpPr>
              <p:grpSpPr>
                <a:xfrm>
                  <a:off x="5554129" y="3529616"/>
                  <a:ext cx="386060" cy="99078"/>
                  <a:chOff x="5554129" y="3537344"/>
                  <a:chExt cx="386060" cy="99078"/>
                </a:xfrm>
              </p:grpSpPr>
              <p:sp>
                <p:nvSpPr>
                  <p:cNvPr id="233" name="矩形 232"/>
                  <p:cNvSpPr/>
                  <p:nvPr/>
                </p:nvSpPr>
                <p:spPr>
                  <a:xfrm>
                    <a:off x="5554129" y="3537344"/>
                    <a:ext cx="48871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矩形 233"/>
                  <p:cNvSpPr/>
                  <p:nvPr/>
                </p:nvSpPr>
                <p:spPr>
                  <a:xfrm flipH="1">
                    <a:off x="5641481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9" name="矩形 238"/>
                  <p:cNvSpPr/>
                  <p:nvPr/>
                </p:nvSpPr>
                <p:spPr>
                  <a:xfrm>
                    <a:off x="5726679" y="3537344"/>
                    <a:ext cx="48871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1" name="矩形 240"/>
                  <p:cNvSpPr/>
                  <p:nvPr/>
                </p:nvSpPr>
                <p:spPr>
                  <a:xfrm flipH="1">
                    <a:off x="5814031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2" name="矩形 241"/>
                  <p:cNvSpPr/>
                  <p:nvPr/>
                </p:nvSpPr>
                <p:spPr>
                  <a:xfrm flipH="1">
                    <a:off x="5894470" y="3537344"/>
                    <a:ext cx="45719" cy="99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27" name="组合 126"/>
            <p:cNvGrpSpPr/>
            <p:nvPr/>
          </p:nvGrpSpPr>
          <p:grpSpPr>
            <a:xfrm>
              <a:off x="5713064" y="5098419"/>
              <a:ext cx="822468" cy="884944"/>
              <a:chOff x="6096000" y="1701179"/>
              <a:chExt cx="822468" cy="884944"/>
            </a:xfrm>
          </p:grpSpPr>
          <p:pic>
            <p:nvPicPr>
              <p:cNvPr id="226" name="图片 2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27" name="文本框 226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6298955" y="4618782"/>
              <a:ext cx="822468" cy="884944"/>
              <a:chOff x="6096000" y="1701179"/>
              <a:chExt cx="822468" cy="884944"/>
            </a:xfrm>
          </p:grpSpPr>
          <p:pic>
            <p:nvPicPr>
              <p:cNvPr id="224" name="图片 2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25" name="文本框 224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" name="组合 152"/>
            <p:cNvGrpSpPr/>
            <p:nvPr/>
          </p:nvGrpSpPr>
          <p:grpSpPr>
            <a:xfrm>
              <a:off x="6690174" y="3030489"/>
              <a:ext cx="701520" cy="1079673"/>
              <a:chOff x="5394480" y="2386646"/>
              <a:chExt cx="701520" cy="1079673"/>
            </a:xfrm>
          </p:grpSpPr>
          <p:pic>
            <p:nvPicPr>
              <p:cNvPr id="222" name="图片 2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4484" y="2386646"/>
                <a:ext cx="701516" cy="701516"/>
              </a:xfrm>
              <a:prstGeom prst="rect">
                <a:avLst/>
              </a:prstGeom>
            </p:spPr>
          </p:pic>
          <p:sp>
            <p:nvSpPr>
              <p:cNvPr id="223" name="文本框 222"/>
              <p:cNvSpPr txBox="1"/>
              <p:nvPr/>
            </p:nvSpPr>
            <p:spPr>
              <a:xfrm>
                <a:off x="5394480" y="3067364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mail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server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6849823" y="4050543"/>
              <a:ext cx="386060" cy="207538"/>
              <a:chOff x="5554129" y="3364001"/>
              <a:chExt cx="386060" cy="264693"/>
            </a:xfrm>
          </p:grpSpPr>
          <p:grpSp>
            <p:nvGrpSpPr>
              <p:cNvPr id="208" name="组合 207"/>
              <p:cNvGrpSpPr/>
              <p:nvPr/>
            </p:nvGrpSpPr>
            <p:grpSpPr>
              <a:xfrm>
                <a:off x="5554129" y="3364001"/>
                <a:ext cx="386060" cy="129998"/>
                <a:chOff x="5554128" y="4009292"/>
                <a:chExt cx="541867" cy="196948"/>
              </a:xfrm>
            </p:grpSpPr>
            <p:sp>
              <p:nvSpPr>
                <p:cNvPr id="215" name="矩形 214"/>
                <p:cNvSpPr/>
                <p:nvPr/>
              </p:nvSpPr>
              <p:spPr>
                <a:xfrm>
                  <a:off x="5554128" y="4009292"/>
                  <a:ext cx="541867" cy="196948"/>
                </a:xfrm>
                <a:prstGeom prst="rect">
                  <a:avLst/>
                </a:prstGeom>
                <a:solidFill>
                  <a:srgbClr val="5BCCF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16" name="直接连接符 215"/>
                <p:cNvCxnSpPr/>
                <p:nvPr/>
              </p:nvCxnSpPr>
              <p:spPr>
                <a:xfrm>
                  <a:off x="6022331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连接符 216"/>
                <p:cNvCxnSpPr/>
                <p:nvPr/>
              </p:nvCxnSpPr>
              <p:spPr>
                <a:xfrm>
                  <a:off x="5943776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直接连接符 217"/>
                <p:cNvCxnSpPr/>
                <p:nvPr/>
              </p:nvCxnSpPr>
              <p:spPr>
                <a:xfrm>
                  <a:off x="586593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/>
                <p:cNvCxnSpPr/>
                <p:nvPr/>
              </p:nvCxnSpPr>
              <p:spPr>
                <a:xfrm>
                  <a:off x="5787375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直接连接符 219"/>
                <p:cNvCxnSpPr/>
                <p:nvPr/>
              </p:nvCxnSpPr>
              <p:spPr>
                <a:xfrm>
                  <a:off x="570882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连接符 220"/>
                <p:cNvCxnSpPr/>
                <p:nvPr/>
              </p:nvCxnSpPr>
              <p:spPr>
                <a:xfrm>
                  <a:off x="5630443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组合 208"/>
              <p:cNvGrpSpPr/>
              <p:nvPr/>
            </p:nvGrpSpPr>
            <p:grpSpPr>
              <a:xfrm>
                <a:off x="5554129" y="3529616"/>
                <a:ext cx="386060" cy="99078"/>
                <a:chOff x="5554129" y="3537344"/>
                <a:chExt cx="386060" cy="99078"/>
              </a:xfrm>
            </p:grpSpPr>
            <p:sp>
              <p:nvSpPr>
                <p:cNvPr id="210" name="矩形 209"/>
                <p:cNvSpPr/>
                <p:nvPr/>
              </p:nvSpPr>
              <p:spPr>
                <a:xfrm>
                  <a:off x="555412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1" name="矩形 210"/>
                <p:cNvSpPr/>
                <p:nvPr/>
              </p:nvSpPr>
              <p:spPr>
                <a:xfrm flipH="1">
                  <a:off x="564148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2" name="矩形 211"/>
                <p:cNvSpPr/>
                <p:nvPr/>
              </p:nvSpPr>
              <p:spPr>
                <a:xfrm>
                  <a:off x="572667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3" name="矩形 212"/>
                <p:cNvSpPr/>
                <p:nvPr/>
              </p:nvSpPr>
              <p:spPr>
                <a:xfrm flipH="1">
                  <a:off x="581403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矩形 213"/>
                <p:cNvSpPr/>
                <p:nvPr/>
              </p:nvSpPr>
              <p:spPr>
                <a:xfrm flipH="1">
                  <a:off x="5894470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55" name="组合 154"/>
            <p:cNvGrpSpPr/>
            <p:nvPr/>
          </p:nvGrpSpPr>
          <p:grpSpPr>
            <a:xfrm>
              <a:off x="6912973" y="2075310"/>
              <a:ext cx="822468" cy="884944"/>
              <a:chOff x="6096000" y="1701179"/>
              <a:chExt cx="822468" cy="884944"/>
            </a:xfrm>
          </p:grpSpPr>
          <p:pic>
            <p:nvPicPr>
              <p:cNvPr id="206" name="图片 20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07" name="文本框 206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6" name="组合 155"/>
            <p:cNvGrpSpPr/>
            <p:nvPr/>
          </p:nvGrpSpPr>
          <p:grpSpPr>
            <a:xfrm>
              <a:off x="7251292" y="2958126"/>
              <a:ext cx="822468" cy="884944"/>
              <a:chOff x="6096000" y="1701179"/>
              <a:chExt cx="822468" cy="884944"/>
            </a:xfrm>
          </p:grpSpPr>
          <p:pic>
            <p:nvPicPr>
              <p:cNvPr id="204" name="图片 20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05" name="文本框 204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>
              <a:off x="7277442" y="3934782"/>
              <a:ext cx="822468" cy="884944"/>
              <a:chOff x="6096000" y="1701179"/>
              <a:chExt cx="822468" cy="884944"/>
            </a:xfrm>
          </p:grpSpPr>
          <p:pic>
            <p:nvPicPr>
              <p:cNvPr id="202" name="图片 2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1701179"/>
                <a:ext cx="822468" cy="584775"/>
              </a:xfrm>
              <a:prstGeom prst="rect">
                <a:avLst/>
              </a:prstGeom>
            </p:spPr>
          </p:pic>
          <p:sp>
            <p:nvSpPr>
              <p:cNvPr id="203" name="文本框 202"/>
              <p:cNvSpPr txBox="1"/>
              <p:nvPr/>
            </p:nvSpPr>
            <p:spPr>
              <a:xfrm>
                <a:off x="6131077" y="2187168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user 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agent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5392487" y="3863966"/>
              <a:ext cx="701520" cy="1079673"/>
              <a:chOff x="5394480" y="2386646"/>
              <a:chExt cx="701520" cy="1079673"/>
            </a:xfrm>
          </p:grpSpPr>
          <p:pic>
            <p:nvPicPr>
              <p:cNvPr id="200" name="图片 19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4484" y="2386646"/>
                <a:ext cx="701516" cy="701516"/>
              </a:xfrm>
              <a:prstGeom prst="rect">
                <a:avLst/>
              </a:prstGeom>
            </p:spPr>
          </p:pic>
          <p:sp>
            <p:nvSpPr>
              <p:cNvPr id="201" name="文本框 200"/>
              <p:cNvSpPr txBox="1"/>
              <p:nvPr/>
            </p:nvSpPr>
            <p:spPr>
              <a:xfrm>
                <a:off x="5394480" y="3067364"/>
                <a:ext cx="701516" cy="39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mail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6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server</a:t>
                </a:r>
                <a:endParaRPr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5552136" y="4884020"/>
              <a:ext cx="386060" cy="207538"/>
              <a:chOff x="5554129" y="3364001"/>
              <a:chExt cx="386060" cy="264693"/>
            </a:xfrm>
          </p:grpSpPr>
          <p:grpSp>
            <p:nvGrpSpPr>
              <p:cNvPr id="186" name="组合 185"/>
              <p:cNvGrpSpPr/>
              <p:nvPr/>
            </p:nvGrpSpPr>
            <p:grpSpPr>
              <a:xfrm>
                <a:off x="5554129" y="3364001"/>
                <a:ext cx="386060" cy="129998"/>
                <a:chOff x="5554128" y="4009292"/>
                <a:chExt cx="541867" cy="196948"/>
              </a:xfrm>
            </p:grpSpPr>
            <p:sp>
              <p:nvSpPr>
                <p:cNvPr id="193" name="矩形 192"/>
                <p:cNvSpPr/>
                <p:nvPr/>
              </p:nvSpPr>
              <p:spPr>
                <a:xfrm>
                  <a:off x="5554128" y="4009292"/>
                  <a:ext cx="541867" cy="196948"/>
                </a:xfrm>
                <a:prstGeom prst="rect">
                  <a:avLst/>
                </a:prstGeom>
                <a:solidFill>
                  <a:srgbClr val="5BCCF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4" name="直接连接符 193"/>
                <p:cNvCxnSpPr/>
                <p:nvPr/>
              </p:nvCxnSpPr>
              <p:spPr>
                <a:xfrm>
                  <a:off x="6022331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194"/>
                <p:cNvCxnSpPr/>
                <p:nvPr/>
              </p:nvCxnSpPr>
              <p:spPr>
                <a:xfrm>
                  <a:off x="5943776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/>
                <p:cNvCxnSpPr/>
                <p:nvPr/>
              </p:nvCxnSpPr>
              <p:spPr>
                <a:xfrm>
                  <a:off x="586593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连接符 196"/>
                <p:cNvCxnSpPr/>
                <p:nvPr/>
              </p:nvCxnSpPr>
              <p:spPr>
                <a:xfrm>
                  <a:off x="5787375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197"/>
                <p:cNvCxnSpPr/>
                <p:nvPr/>
              </p:nvCxnSpPr>
              <p:spPr>
                <a:xfrm>
                  <a:off x="5708820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/>
                <p:cNvCxnSpPr/>
                <p:nvPr/>
              </p:nvCxnSpPr>
              <p:spPr>
                <a:xfrm>
                  <a:off x="5630443" y="4022356"/>
                  <a:ext cx="0" cy="1593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组合 186"/>
              <p:cNvGrpSpPr/>
              <p:nvPr/>
            </p:nvGrpSpPr>
            <p:grpSpPr>
              <a:xfrm>
                <a:off x="5554129" y="3529616"/>
                <a:ext cx="386060" cy="99078"/>
                <a:chOff x="5554129" y="3537344"/>
                <a:chExt cx="386060" cy="99078"/>
              </a:xfrm>
            </p:grpSpPr>
            <p:sp>
              <p:nvSpPr>
                <p:cNvPr id="188" name="矩形 187"/>
                <p:cNvSpPr/>
                <p:nvPr/>
              </p:nvSpPr>
              <p:spPr>
                <a:xfrm>
                  <a:off x="555412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矩形 188"/>
                <p:cNvSpPr/>
                <p:nvPr/>
              </p:nvSpPr>
              <p:spPr>
                <a:xfrm flipH="1">
                  <a:off x="564148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" name="矩形 189"/>
                <p:cNvSpPr/>
                <p:nvPr/>
              </p:nvSpPr>
              <p:spPr>
                <a:xfrm>
                  <a:off x="5726679" y="3537344"/>
                  <a:ext cx="48871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" name="矩形 190"/>
                <p:cNvSpPr/>
                <p:nvPr/>
              </p:nvSpPr>
              <p:spPr>
                <a:xfrm flipH="1">
                  <a:off x="5814031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" name="矩形 191"/>
                <p:cNvSpPr/>
                <p:nvPr/>
              </p:nvSpPr>
              <p:spPr>
                <a:xfrm flipH="1">
                  <a:off x="5894470" y="3537344"/>
                  <a:ext cx="45719" cy="9907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60" name="直接箭头连接符 159"/>
            <p:cNvCxnSpPr/>
            <p:nvPr/>
          </p:nvCxnSpPr>
          <p:spPr>
            <a:xfrm>
              <a:off x="5720364" y="3209527"/>
              <a:ext cx="0" cy="1674493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 flipH="1">
              <a:off x="6011312" y="4110162"/>
              <a:ext cx="763189" cy="707809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 flipH="1" flipV="1">
              <a:off x="6022475" y="3042297"/>
              <a:ext cx="751903" cy="727798"/>
            </a:xfrm>
            <a:prstGeom prst="straightConnector1">
              <a:avLst/>
            </a:prstGeom>
            <a:ln w="28575">
              <a:solidFill>
                <a:srgbClr val="009FF6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组合 162"/>
            <p:cNvGrpSpPr/>
            <p:nvPr/>
          </p:nvGrpSpPr>
          <p:grpSpPr>
            <a:xfrm>
              <a:off x="5355830" y="3428718"/>
              <a:ext cx="764165" cy="349401"/>
              <a:chOff x="2183431" y="5135466"/>
              <a:chExt cx="764165" cy="349401"/>
            </a:xfrm>
          </p:grpSpPr>
          <p:sp>
            <p:nvSpPr>
              <p:cNvPr id="170" name="矩形: 圆角 169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6104398" y="3250006"/>
              <a:ext cx="764165" cy="349401"/>
              <a:chOff x="2183431" y="5135466"/>
              <a:chExt cx="764165" cy="349401"/>
            </a:xfrm>
          </p:grpSpPr>
          <p:sp>
            <p:nvSpPr>
              <p:cNvPr id="168" name="矩形: 圆角 167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044764" y="4280228"/>
              <a:ext cx="764165" cy="349401"/>
              <a:chOff x="2183431" y="5135466"/>
              <a:chExt cx="764165" cy="349401"/>
            </a:xfrm>
          </p:grpSpPr>
          <p:sp>
            <p:nvSpPr>
              <p:cNvPr id="166" name="矩形: 圆角 165"/>
              <p:cNvSpPr/>
              <p:nvPr/>
            </p:nvSpPr>
            <p:spPr>
              <a:xfrm>
                <a:off x="2183431" y="5135466"/>
                <a:ext cx="715459" cy="338554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"/>
              </a:p>
            </p:txBody>
          </p:sp>
          <p:sp>
            <p:nvSpPr>
              <p:cNvPr id="167" name="文本框 166"/>
              <p:cNvSpPr txBox="1"/>
              <p:nvPr/>
            </p:nvSpPr>
            <p:spPr>
              <a:xfrm>
                <a:off x="2183431" y="5146313"/>
                <a:ext cx="764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SMTP</a:t>
                </a:r>
                <a:endParaRPr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4" name="组合 253"/>
          <p:cNvGrpSpPr/>
          <p:nvPr/>
        </p:nvGrpSpPr>
        <p:grpSpPr>
          <a:xfrm>
            <a:off x="9595625" y="5386218"/>
            <a:ext cx="1825398" cy="687534"/>
            <a:chOff x="2553204" y="5432727"/>
            <a:chExt cx="1825398" cy="687534"/>
          </a:xfrm>
        </p:grpSpPr>
        <p:sp>
          <p:nvSpPr>
            <p:cNvPr id="255" name="矩形: 圆角 254"/>
            <p:cNvSpPr/>
            <p:nvPr/>
          </p:nvSpPr>
          <p:spPr>
            <a:xfrm>
              <a:off x="2553204" y="5432727"/>
              <a:ext cx="1825398" cy="681096"/>
            </a:xfrm>
            <a:prstGeom prst="roundRect">
              <a:avLst>
                <a:gd name="adj" fmla="val 4058"/>
              </a:avLst>
            </a:prstGeom>
            <a:solidFill>
              <a:srgbClr val="FEF6E5"/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>
            <a:xfrm>
              <a:off x="2638218" y="5781958"/>
              <a:ext cx="159186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 Box 10"/>
            <p:cNvSpPr txBox="1">
              <a:spLocks noChangeArrowheads="1"/>
            </p:cNvSpPr>
            <p:nvPr/>
          </p:nvSpPr>
          <p:spPr bwMode="auto">
            <a:xfrm>
              <a:off x="2978295" y="5461556"/>
              <a:ext cx="1400307" cy="335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外发报文队列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" name="Text Box 10"/>
            <p:cNvSpPr txBox="1">
              <a:spLocks noChangeArrowheads="1"/>
            </p:cNvSpPr>
            <p:nvPr/>
          </p:nvSpPr>
          <p:spPr bwMode="auto">
            <a:xfrm>
              <a:off x="2978296" y="5784931"/>
              <a:ext cx="1251784" cy="335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74415" tIns="38694" rIns="74415" bIns="38694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110000"/>
                </a:lnSpc>
                <a:defRPr/>
              </a:pPr>
              <a:r>
                <a: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用户邮箱</a:t>
              </a:r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9" name="组合 258"/>
            <p:cNvGrpSpPr/>
            <p:nvPr/>
          </p:nvGrpSpPr>
          <p:grpSpPr>
            <a:xfrm>
              <a:off x="2615227" y="5567327"/>
              <a:ext cx="386060" cy="101928"/>
              <a:chOff x="5554128" y="4009292"/>
              <a:chExt cx="541867" cy="196948"/>
            </a:xfrm>
          </p:grpSpPr>
          <p:sp>
            <p:nvSpPr>
              <p:cNvPr id="266" name="矩形 265"/>
              <p:cNvSpPr/>
              <p:nvPr/>
            </p:nvSpPr>
            <p:spPr>
              <a:xfrm>
                <a:off x="5554128" y="4009292"/>
                <a:ext cx="541867" cy="196948"/>
              </a:xfrm>
              <a:prstGeom prst="rect">
                <a:avLst/>
              </a:prstGeom>
              <a:solidFill>
                <a:srgbClr val="5BCCF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7" name="直接连接符 266"/>
              <p:cNvCxnSpPr/>
              <p:nvPr/>
            </p:nvCxnSpPr>
            <p:spPr>
              <a:xfrm>
                <a:off x="6022331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直接连接符 267"/>
              <p:cNvCxnSpPr/>
              <p:nvPr/>
            </p:nvCxnSpPr>
            <p:spPr>
              <a:xfrm>
                <a:off x="5943776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5865930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>
                <a:off x="5787375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/>
              <p:cNvCxnSpPr/>
              <p:nvPr/>
            </p:nvCxnSpPr>
            <p:spPr>
              <a:xfrm>
                <a:off x="5708820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/>
              <p:cNvCxnSpPr/>
              <p:nvPr/>
            </p:nvCxnSpPr>
            <p:spPr>
              <a:xfrm>
                <a:off x="5630443" y="4022356"/>
                <a:ext cx="0" cy="1593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组合 259"/>
            <p:cNvGrpSpPr/>
            <p:nvPr/>
          </p:nvGrpSpPr>
          <p:grpSpPr>
            <a:xfrm>
              <a:off x="2615227" y="5926141"/>
              <a:ext cx="386060" cy="77684"/>
              <a:chOff x="5554129" y="3537344"/>
              <a:chExt cx="386060" cy="99078"/>
            </a:xfrm>
          </p:grpSpPr>
          <p:sp>
            <p:nvSpPr>
              <p:cNvPr id="261" name="矩形 260"/>
              <p:cNvSpPr/>
              <p:nvPr/>
            </p:nvSpPr>
            <p:spPr>
              <a:xfrm>
                <a:off x="5554129" y="3537344"/>
                <a:ext cx="48871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矩形 261"/>
              <p:cNvSpPr/>
              <p:nvPr/>
            </p:nvSpPr>
            <p:spPr>
              <a:xfrm flipH="1">
                <a:off x="5641481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5726679" y="3537344"/>
                <a:ext cx="48871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 flipH="1">
                <a:off x="5814031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/>
              <p:cNvSpPr/>
              <p:nvPr/>
            </p:nvSpPr>
            <p:spPr>
              <a:xfrm flipH="1">
                <a:off x="5894470" y="3537344"/>
                <a:ext cx="45719" cy="9907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3" name="email_161784"/>
          <p:cNvSpPr>
            <a:spLocks noChangeAspect="1"/>
          </p:cNvSpPr>
          <p:nvPr/>
        </p:nvSpPr>
        <p:spPr bwMode="auto">
          <a:xfrm>
            <a:off x="9191148" y="1568098"/>
            <a:ext cx="327166" cy="206972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74" name="email_161784"/>
          <p:cNvSpPr>
            <a:spLocks noChangeAspect="1"/>
          </p:cNvSpPr>
          <p:nvPr/>
        </p:nvSpPr>
        <p:spPr bwMode="auto">
          <a:xfrm>
            <a:off x="8601228" y="2074312"/>
            <a:ext cx="327166" cy="206972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75" name="email_161784"/>
          <p:cNvSpPr>
            <a:spLocks noChangeAspect="1"/>
          </p:cNvSpPr>
          <p:nvPr/>
        </p:nvSpPr>
        <p:spPr bwMode="auto">
          <a:xfrm>
            <a:off x="8590051" y="3904914"/>
            <a:ext cx="327166" cy="206972"/>
          </a:xfrm>
          <a:custGeom>
            <a:avLst/>
            <a:gdLst>
              <a:gd name="connsiteX0" fmla="*/ 224312 w 606580"/>
              <a:gd name="connsiteY0" fmla="*/ 207674 h 383735"/>
              <a:gd name="connsiteX1" fmla="*/ 295709 w 606580"/>
              <a:gd name="connsiteY1" fmla="*/ 269235 h 383735"/>
              <a:gd name="connsiteX2" fmla="*/ 311121 w 606580"/>
              <a:gd name="connsiteY2" fmla="*/ 269235 h 383735"/>
              <a:gd name="connsiteX3" fmla="*/ 382239 w 606580"/>
              <a:gd name="connsiteY3" fmla="*/ 207674 h 383735"/>
              <a:gd name="connsiteX4" fmla="*/ 584917 w 606580"/>
              <a:gd name="connsiteY4" fmla="*/ 383735 h 383735"/>
              <a:gd name="connsiteX5" fmla="*/ 21170 w 606580"/>
              <a:gd name="connsiteY5" fmla="*/ 383735 h 383735"/>
              <a:gd name="connsiteX6" fmla="*/ 606580 w 606580"/>
              <a:gd name="connsiteY6" fmla="*/ 13549 h 383735"/>
              <a:gd name="connsiteX7" fmla="*/ 606580 w 606580"/>
              <a:gd name="connsiteY7" fmla="*/ 370257 h 383735"/>
              <a:gd name="connsiteX8" fmla="*/ 400600 w 606580"/>
              <a:gd name="connsiteY8" fmla="*/ 191903 h 383735"/>
              <a:gd name="connsiteX9" fmla="*/ 0 w 606580"/>
              <a:gd name="connsiteY9" fmla="*/ 13549 h 383735"/>
              <a:gd name="connsiteX10" fmla="*/ 206051 w 606580"/>
              <a:gd name="connsiteY10" fmla="*/ 191903 h 383735"/>
              <a:gd name="connsiteX11" fmla="*/ 0 w 606580"/>
              <a:gd name="connsiteY11" fmla="*/ 370257 h 383735"/>
              <a:gd name="connsiteX12" fmla="*/ 21170 w 606580"/>
              <a:gd name="connsiteY12" fmla="*/ 0 h 383735"/>
              <a:gd name="connsiteX13" fmla="*/ 585411 w 606580"/>
              <a:gd name="connsiteY13" fmla="*/ 0 h 383735"/>
              <a:gd name="connsiteX14" fmla="*/ 303337 w 606580"/>
              <a:gd name="connsiteY14" fmla="*/ 244298 h 38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6580" h="383735">
                <a:moveTo>
                  <a:pt x="224312" y="207674"/>
                </a:moveTo>
                <a:lnTo>
                  <a:pt x="295709" y="269235"/>
                </a:lnTo>
                <a:cubicBezTo>
                  <a:pt x="300166" y="273129"/>
                  <a:pt x="306757" y="273129"/>
                  <a:pt x="311121" y="269235"/>
                </a:cubicBezTo>
                <a:lnTo>
                  <a:pt x="382239" y="207674"/>
                </a:lnTo>
                <a:lnTo>
                  <a:pt x="584917" y="383735"/>
                </a:lnTo>
                <a:lnTo>
                  <a:pt x="21170" y="383735"/>
                </a:lnTo>
                <a:close/>
                <a:moveTo>
                  <a:pt x="606580" y="13549"/>
                </a:moveTo>
                <a:lnTo>
                  <a:pt x="606580" y="370257"/>
                </a:lnTo>
                <a:lnTo>
                  <a:pt x="400600" y="191903"/>
                </a:lnTo>
                <a:close/>
                <a:moveTo>
                  <a:pt x="0" y="13549"/>
                </a:moveTo>
                <a:lnTo>
                  <a:pt x="206051" y="191903"/>
                </a:lnTo>
                <a:lnTo>
                  <a:pt x="0" y="370257"/>
                </a:lnTo>
                <a:close/>
                <a:moveTo>
                  <a:pt x="21170" y="0"/>
                </a:moveTo>
                <a:lnTo>
                  <a:pt x="585411" y="0"/>
                </a:lnTo>
                <a:lnTo>
                  <a:pt x="303337" y="2442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-0.05039 0.0759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-0.00078 0.268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0.02812 0.1636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889112" cy="1428589"/>
            <a:chOff x="551030" y="-368704"/>
            <a:chExt cx="4889112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4238511" cy="687997"/>
              <a:chOff x="1839058" y="967769"/>
              <a:chExt cx="4238511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4238511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32296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SMTP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协议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1351173" y="1671312"/>
            <a:ext cx="6628765" cy="497205"/>
            <a:chOff x="1403750" y="3593123"/>
            <a:chExt cx="6628765" cy="497205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1" name="对话气泡: 椭圆形 80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1986045" y="3593123"/>
              <a:ext cx="6046470" cy="497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b="1" dirty="0"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使用 </a:t>
              </a:r>
              <a:r>
                <a:rPr kumimoji="1" lang="en-US" altLang="zh-CN" sz="2400" b="1" dirty="0"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TCP</a:t>
              </a:r>
              <a:r>
                <a:rPr kumimoji="1" lang="zh-CN" altLang="en-US" sz="2400" b="1" dirty="0"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可靠的传送邮件报文，端口</a:t>
              </a:r>
              <a:r>
                <a:rPr kumimoji="1" lang="en-US" altLang="zh-CN" sz="2400" b="1" dirty="0"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25</a:t>
              </a:r>
              <a:endParaRPr kumimoji="1"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351173" y="2489776"/>
            <a:ext cx="5977675" cy="476221"/>
            <a:chOff x="1403750" y="3593123"/>
            <a:chExt cx="5977675" cy="476221"/>
          </a:xfrm>
        </p:grpSpPr>
        <p:grpSp>
          <p:nvGrpSpPr>
            <p:cNvPr id="84" name="组合 83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9" name="对话气泡: 椭圆形 88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5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395494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直接传输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: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发送服务器到接收服务器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Rectangle 11"/>
          <p:cNvSpPr>
            <a:spLocks noChangeArrowheads="1"/>
          </p:cNvSpPr>
          <p:nvPr/>
        </p:nvSpPr>
        <p:spPr bwMode="auto">
          <a:xfrm>
            <a:off x="2023695" y="3279780"/>
            <a:ext cx="2662975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传输的三个阶段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92" name="Text Box 79"/>
          <p:cNvSpPr txBox="1">
            <a:spLocks noChangeArrowheads="1"/>
          </p:cNvSpPr>
          <p:nvPr/>
        </p:nvSpPr>
        <p:spPr bwMode="auto">
          <a:xfrm>
            <a:off x="2224525" y="3950921"/>
            <a:ext cx="2662975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握手（打招呼）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报文传输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结束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5814148" y="3279780"/>
            <a:ext cx="2662975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命令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/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响应交互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94" name="Text Box 79"/>
          <p:cNvSpPr txBox="1">
            <a:spLocks noChangeArrowheads="1"/>
          </p:cNvSpPr>
          <p:nvPr/>
        </p:nvSpPr>
        <p:spPr bwMode="auto">
          <a:xfrm>
            <a:off x="6014978" y="3950921"/>
            <a:ext cx="3156981" cy="88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命令</a:t>
            </a:r>
            <a:r>
              <a:rPr kumimoji="1"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文本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响应</a:t>
            </a:r>
            <a:r>
              <a:rPr kumimoji="1" lang="en-US" altLang="zh-CN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状态码和短语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351173" y="5441382"/>
            <a:ext cx="5977675" cy="476221"/>
            <a:chOff x="1403750" y="3593123"/>
            <a:chExt cx="5977675" cy="476221"/>
          </a:xfrm>
        </p:grpSpPr>
        <p:grpSp>
          <p:nvGrpSpPr>
            <p:cNvPr id="96" name="组合 95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8" name="对话气泡: 椭圆形 9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97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395494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邮件报文必须使用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7-bit ASCII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表示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build="p"/>
      <p:bldP spid="93" grpId="0" animBg="1"/>
      <p:bldP spid="9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889112" cy="1428589"/>
            <a:chOff x="551030" y="-368704"/>
            <a:chExt cx="4889112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4238511" cy="687997"/>
              <a:chOff x="1839058" y="967769"/>
              <a:chExt cx="4238511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4238511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32296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SMTP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协议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976806" y="1617754"/>
            <a:ext cx="3903665" cy="526732"/>
            <a:chOff x="722008" y="1303131"/>
            <a:chExt cx="3727334" cy="502940"/>
          </a:xfrm>
        </p:grpSpPr>
        <p:grpSp>
          <p:nvGrpSpPr>
            <p:cNvPr id="27" name="组合 26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35" name="平行四边形 34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33" name="流程图: 手动输入 6"/>
            <p:cNvSpPr/>
            <p:nvPr/>
          </p:nvSpPr>
          <p:spPr>
            <a:xfrm rot="5400000" flipV="1">
              <a:off x="2481039" y="-185902"/>
              <a:ext cx="475861" cy="34607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89195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一次邮件传送过程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71" name="Group 20"/>
          <p:cNvGrpSpPr/>
          <p:nvPr/>
        </p:nvGrpSpPr>
        <p:grpSpPr bwMode="auto">
          <a:xfrm>
            <a:off x="4586783" y="3632248"/>
            <a:ext cx="814388" cy="1031875"/>
            <a:chOff x="4293" y="2638"/>
            <a:chExt cx="513" cy="650"/>
          </a:xfrm>
        </p:grpSpPr>
        <p:sp>
          <p:nvSpPr>
            <p:cNvPr id="72" name="Rectangle 21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009FF6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3" name="Text Box 22"/>
            <p:cNvSpPr txBox="1">
              <a:spLocks noChangeArrowheads="1"/>
            </p:cNvSpPr>
            <p:nvPr/>
          </p:nvSpPr>
          <p:spPr bwMode="auto">
            <a:xfrm>
              <a:off x="4293" y="2638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邮件</a:t>
              </a:r>
              <a:endPara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4" name="Rectangle 23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5" name="Line 24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6" name="Line 25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7" name="Line 26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8" name="Line 27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9" name="Line 28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0" name="Line 29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1" name="Line 30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2" name="Rectangle 31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3" name="Rectangle 32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4" name="Rectangle 33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5" name="Rectangle 34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6" name="Rectangle 35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6" name="Group 48"/>
          <p:cNvGrpSpPr/>
          <p:nvPr/>
        </p:nvGrpSpPr>
        <p:grpSpPr bwMode="auto">
          <a:xfrm>
            <a:off x="6510643" y="3629072"/>
            <a:ext cx="814388" cy="1031875"/>
            <a:chOff x="4293" y="2638"/>
            <a:chExt cx="513" cy="650"/>
          </a:xfrm>
        </p:grpSpPr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009FF6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4293" y="2638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邮件</a:t>
              </a:r>
              <a:endParaRPr lang="zh-CN" alt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4" name="Line 56"/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5" name="Line 57"/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6" name="Line 58"/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7" name="Rectangle 59"/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44" name="Text Box 68"/>
          <p:cNvSpPr txBox="1">
            <a:spLocks noChangeArrowheads="1"/>
          </p:cNvSpPr>
          <p:nvPr/>
        </p:nvSpPr>
        <p:spPr bwMode="auto">
          <a:xfrm>
            <a:off x="8169908" y="4860323"/>
            <a:ext cx="64972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用户代理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Line 69"/>
          <p:cNvSpPr>
            <a:spLocks noChangeShapeType="1"/>
          </p:cNvSpPr>
          <p:nvPr/>
        </p:nvSpPr>
        <p:spPr bwMode="auto">
          <a:xfrm>
            <a:off x="3681909" y="4159298"/>
            <a:ext cx="895540" cy="166885"/>
          </a:xfrm>
          <a:prstGeom prst="line">
            <a:avLst/>
          </a:prstGeom>
          <a:noFill/>
          <a:ln w="28575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70"/>
          <p:cNvSpPr>
            <a:spLocks noChangeShapeType="1"/>
          </p:cNvSpPr>
          <p:nvPr/>
        </p:nvSpPr>
        <p:spPr bwMode="auto">
          <a:xfrm>
            <a:off x="5407519" y="4376787"/>
            <a:ext cx="1098553" cy="117838"/>
          </a:xfrm>
          <a:prstGeom prst="line">
            <a:avLst/>
          </a:prstGeom>
          <a:noFill/>
          <a:ln w="28575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71"/>
          <p:cNvSpPr>
            <a:spLocks noChangeShapeType="1"/>
          </p:cNvSpPr>
          <p:nvPr/>
        </p:nvSpPr>
        <p:spPr bwMode="auto">
          <a:xfrm flipV="1">
            <a:off x="7334365" y="4159297"/>
            <a:ext cx="1146697" cy="335327"/>
          </a:xfrm>
          <a:prstGeom prst="line">
            <a:avLst/>
          </a:prstGeom>
          <a:noFill/>
          <a:ln w="28575">
            <a:solidFill>
              <a:srgbClr val="009FF6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72"/>
          <p:cNvSpPr>
            <a:spLocks noChangeArrowheads="1"/>
          </p:cNvSpPr>
          <p:nvPr/>
        </p:nvSpPr>
        <p:spPr bwMode="auto">
          <a:xfrm>
            <a:off x="3224708" y="3559221"/>
            <a:ext cx="292100" cy="2651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9FF6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73"/>
          <p:cNvSpPr>
            <a:spLocks noChangeArrowheads="1"/>
          </p:cNvSpPr>
          <p:nvPr/>
        </p:nvSpPr>
        <p:spPr bwMode="auto">
          <a:xfrm>
            <a:off x="3951783" y="4108494"/>
            <a:ext cx="292100" cy="2651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9FF6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74"/>
          <p:cNvSpPr>
            <a:spLocks noChangeArrowheads="1"/>
          </p:cNvSpPr>
          <p:nvPr/>
        </p:nvSpPr>
        <p:spPr bwMode="auto">
          <a:xfrm>
            <a:off x="4823320" y="4156122"/>
            <a:ext cx="292100" cy="2651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75"/>
          <p:cNvSpPr>
            <a:spLocks noChangeArrowheads="1"/>
          </p:cNvSpPr>
          <p:nvPr/>
        </p:nvSpPr>
        <p:spPr bwMode="auto">
          <a:xfrm>
            <a:off x="5779715" y="4292646"/>
            <a:ext cx="292100" cy="2651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9FF6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76"/>
          <p:cNvSpPr>
            <a:spLocks noChangeArrowheads="1"/>
          </p:cNvSpPr>
          <p:nvPr/>
        </p:nvSpPr>
        <p:spPr bwMode="auto">
          <a:xfrm>
            <a:off x="6771132" y="4347415"/>
            <a:ext cx="292100" cy="26511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77"/>
          <p:cNvSpPr>
            <a:spLocks noChangeArrowheads="1"/>
          </p:cNvSpPr>
          <p:nvPr/>
        </p:nvSpPr>
        <p:spPr bwMode="auto">
          <a:xfrm>
            <a:off x="7709000" y="4195808"/>
            <a:ext cx="292100" cy="26511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9FF6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85000"/>
              <a:buFont typeface="ZapfDingbats"/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4" t="10833" r="8271" b="61146"/>
          <a:stretch>
            <a:fillRect/>
          </a:stretch>
        </p:blipFill>
        <p:spPr>
          <a:xfrm>
            <a:off x="8517103" y="4156122"/>
            <a:ext cx="1344612" cy="1230274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0" t="594" r="21096" b="63432"/>
          <a:stretch>
            <a:fillRect/>
          </a:stretch>
        </p:blipFill>
        <p:spPr>
          <a:xfrm>
            <a:off x="2150316" y="4231329"/>
            <a:ext cx="1795117" cy="1332458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79498" y="3405557"/>
            <a:ext cx="880267" cy="880267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59672" y="3653681"/>
            <a:ext cx="880267" cy="8802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92" y="2537436"/>
            <a:ext cx="606458" cy="1092355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429" y="2531956"/>
            <a:ext cx="606458" cy="1092355"/>
          </a:xfrm>
          <a:prstGeom prst="rect">
            <a:avLst/>
          </a:prstGeom>
        </p:spPr>
      </p:pic>
      <p:sp>
        <p:nvSpPr>
          <p:cNvPr id="106" name="Text Box 9"/>
          <p:cNvSpPr txBox="1">
            <a:spLocks noChangeArrowheads="1"/>
          </p:cNvSpPr>
          <p:nvPr/>
        </p:nvSpPr>
        <p:spPr bwMode="auto">
          <a:xfrm>
            <a:off x="3054052" y="4574392"/>
            <a:ext cx="809625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用户代理</a:t>
            </a:r>
            <a:endParaRPr lang="zh-CN" altLang="en-US" sz="28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8" b="75650"/>
          <a:stretch>
            <a:fillRect/>
          </a:stretch>
        </p:blipFill>
        <p:spPr>
          <a:xfrm rot="900000">
            <a:off x="3014728" y="3831385"/>
            <a:ext cx="620024" cy="380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995 C 0.00026 -0.00717 0.0026 -0.0037 0.00547 -0.00162 C 0.00755 -0.00023 0.01016 -0.00116 0.0125 -0.00023 C 0.03047 0.00671 0.00625 0.00208 0.02969 0.00533 C 0.04349 0.00926 0.02617 0.00417 0.03828 0.0081 C 0.03971 0.00857 0.04141 0.00903 0.04297 0.00949 C 0.04401 0.01042 0.04492 0.01134 0.04609 0.01227 C 0.04961 0.01482 0.0526 0.01412 0.05703 0.01505 C 0.05964 0.01597 0.06211 0.01759 0.06484 0.01783 C 0.06771 0.01806 0.07057 0.01736 0.07344 0.01644 C 0.07448 0.01597 0.07552 0.01458 0.07656 0.01366 C 0.0793 0.01065 0.07943 0.00972 0.08203 0.00533 C 0.08385 -0.00486 0.08112 0.0081 0.08516 -0.0044 C 0.08815 -0.01435 0.08451 -0.00949 0.08984 -0.01412 C 0.09036 -0.01643 0.09063 -0.01898 0.09141 -0.02106 C 0.0931 -0.02685 0.09375 -0.02569 0.09531 -0.03079 C 0.09557 -0.03217 0.09557 -0.03379 0.09609 -0.03495 C 0.09661 -0.0368 0.09779 -0.03773 0.09844 -0.03912 C 0.10013 -0.04375 0.10169 -0.04838 0.10313 -0.05301 C 0.10443 -0.05764 0.10495 -0.06342 0.10703 -0.0669 C 0.10807 -0.06875 0.10911 -0.0706 0.11016 -0.07245 C 0.11237 -0.07708 0.11211 -0.0787 0.11484 -0.08217 C 0.11628 -0.08426 0.11797 -0.08588 0.11953 -0.08773 C 0.12161 -0.09028 0.12305 -0.09236 0.12578 -0.09329 C 0.12826 -0.09421 0.13099 -0.09421 0.13359 -0.09467 C 0.13516 -0.09421 0.13672 -0.09421 0.13828 -0.09329 C 0.13906 -0.09282 0.13958 -0.09097 0.14063 -0.09051 C 0.14362 -0.08912 0.15 -0.08773 0.15 -0.0875 C 0.15846 -0.08032 0.15495 -0.08264 0.16016 -0.0794 C 0.16172 -0.07662 0.1638 -0.07477 0.16484 -0.07106 C 0.16654 -0.06504 0.16589 -0.06597 0.16875 -0.06134 C 0.17331 -0.05417 0.17721 -0.05023 0.18125 -0.04051 C 0.18203 -0.03866 0.18294 -0.03704 0.18359 -0.03495 C 0.18503 -0.03055 0.18646 -0.02616 0.1875 -0.02106 C 0.18841 -0.01574 0.18854 -0.01481 0.19063 -0.00856 C 0.19128 -0.00671 0.19219 -0.00509 0.19297 -0.00301 C 0.19349 -0.00185 0.19388 -0.00023 0.19453 0.00116 C 0.19544 0.00301 0.19674 0.0044 0.19766 0.00671 C 0.19857 0.0088 0.19935 0.01435 0.20078 0.01644 C 0.20195 0.01829 0.20456 0.01945 0.20625 0.0206 C 0.20651 0.02107 0.21081 0.02685 0.21172 0.02755 C 0.21354 0.02894 0.21901 0.02986 0.22031 0.03033 C 0.22917 0.0294 0.23802 0.02894 0.24688 0.02755 C 0.24896 0.02708 0.25313 0.02477 0.25313 0.025 C 0.25391 0.02384 0.25456 0.02269 0.25547 0.02199 C 0.25612 0.0213 0.25716 0.0213 0.25781 0.0206 C 0.25977 0.01759 0.2612 0.01343 0.26328 0.01088 C 0.26432 0.00949 0.26536 0.0081 0.26641 0.00671 C 0.26992 0.00093 0.27188 -0.00278 0.27422 -0.00995 C 0.27487 -0.01227 0.27513 -0.01481 0.27578 -0.0169 C 0.27695 -0.02176 0.27969 -0.03079 0.27969 -0.03055 C 0.27995 -0.03356 0.2806 -0.04051 0.28125 -0.04329 C 0.28164 -0.04583 0.28229 -0.04792 0.28281 -0.05023 C 0.28307 -0.05254 0.2832 -0.05509 0.28359 -0.05717 C 0.28438 -0.06366 0.28464 -0.06435 0.28594 -0.07106 C 0.2862 -0.07245 0.2862 -0.07407 0.28672 -0.07523 C 0.28828 -0.07893 0.28945 -0.0831 0.29141 -0.08634 C 0.29219 -0.08773 0.29271 -0.08958 0.29375 -0.09051 C 0.29518 -0.09213 0.29844 -0.09329 0.29844 -0.09305 C 0.30052 -0.09282 0.3026 -0.09329 0.30469 -0.0919 C 0.3056 -0.09143 0.30612 -0.08912 0.30703 -0.08773 C 0.30898 -0.08449 0.3112 -0.08148 0.31328 -0.07801 C 0.31641 -0.07268 0.32031 -0.06829 0.32266 -0.06134 C 0.32565 -0.05254 0.32409 -0.05671 0.32734 -0.04884 C 0.32747 -0.04745 0.32773 -0.04606 0.32813 -0.04467 C 0.32852 -0.04329 0.32917 -0.04213 0.32969 -0.04051 C 0.33047 -0.03842 0.33125 -0.03611 0.33203 -0.03356 C 0.33307 -0.03009 0.33385 -0.02616 0.33516 -0.02245 C 0.33594 -0.02014 0.33672 -0.01805 0.3375 -0.01551 C 0.33776 -0.01435 0.33789 -0.01273 0.33815 -0.01134 C 0.34023 -0.00301 0.33906 -0.00879 0.34141 -0.00162 C 0.34193 -1.48148E-6 0.34219 0.00208 0.34297 0.00394 C 0.34453 0.0081 0.34622 0.0125 0.34844 0.01644 C 0.34922 0.01783 0.35 0.01898 0.35078 0.0206 C 0.3513 0.02176 0.35143 0.02384 0.35234 0.02477 C 0.35339 0.02593 0.35495 0.02546 0.35625 0.02616 C 0.3569 0.02639 0.35768 0.02708 0.35859 0.02755 L 0.36484 0.03033 C 0.37109 0.02986 0.37734 0.02963 0.38359 0.02894 C 0.38607 0.02847 0.38802 0.02593 0.39063 0.02477 C 0.39258 0.02361 0.39466 0.02315 0.39688 0.02199 C 0.39948 0.02037 0.40703 0.01482 0.41094 0.01227 C 0.41224 0.01134 0.41341 0.01019 0.41484 0.00949 C 0.41563 0.00903 0.41641 0.00857 0.41719 0.0081 C 0.41849 0.00671 0.41966 0.00486 0.42109 0.00394 C 0.43464 -0.00741 0.42214 0.00371 0.43047 -0.00162 C 0.44049 -0.00833 0.4319 -0.00417 0.43906 -0.00717 C 0.4401 -0.00856 0.44102 -0.01018 0.44219 -0.01134 C 0.4431 -0.0125 0.44427 -0.01319 0.44531 -0.01412 L 0.44688 -0.01551 " pathEditMode="relative" rAng="0" ptsTypes="AAAAAAAAAAAAAAAAAAAAAAAAAAAAAAAAAAAAAAAAAAAAAAAAAAAAAAAAAAAAAAAAAAAAAAAAAAAAAAAAAAAAAAAAAA">
                                      <p:cBhvr>
                                        <p:cTn id="10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61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1" grpId="0" animBg="1"/>
      <p:bldP spid="22" grpId="0" animBg="1"/>
      <p:bldP spid="23" grpId="0" animBg="1"/>
      <p:bldP spid="24" grpId="0" animBg="1"/>
      <p:bldP spid="25" grpId="0" animBg="1"/>
      <p:bldP spid="37" grpId="0" animBg="1"/>
      <p:bldP spid="38" grpId="0" animBg="1"/>
      <p:bldP spid="39" grpId="0" animBg="1"/>
      <p:bldP spid="40" grpId="0" animBg="1"/>
      <p:bldP spid="10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889112" cy="1428589"/>
            <a:chOff x="551030" y="-368704"/>
            <a:chExt cx="4889112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4238511" cy="687997"/>
              <a:chOff x="1839058" y="967769"/>
              <a:chExt cx="4238511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4238511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32296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SMTP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评述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515938" y="1514317"/>
            <a:ext cx="3903665" cy="526732"/>
            <a:chOff x="722008" y="1303131"/>
            <a:chExt cx="3727334" cy="502940"/>
          </a:xfrm>
        </p:grpSpPr>
        <p:grpSp>
          <p:nvGrpSpPr>
            <p:cNvPr id="27" name="组合 26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35" name="平行四边形 34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33" name="流程图: 手动输入 6"/>
            <p:cNvSpPr/>
            <p:nvPr/>
          </p:nvSpPr>
          <p:spPr>
            <a:xfrm rot="5400000" flipV="1">
              <a:off x="2481039" y="-185902"/>
              <a:ext cx="475861" cy="346074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89195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一次邮件传送过程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2" name="Text Box 79"/>
          <p:cNvSpPr txBox="1">
            <a:spLocks noChangeArrowheads="1"/>
          </p:cNvSpPr>
          <p:nvPr/>
        </p:nvSpPr>
        <p:spPr bwMode="auto">
          <a:xfrm>
            <a:off x="515938" y="2105557"/>
            <a:ext cx="11217879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20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SMTP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使用</a:t>
            </a:r>
            <a:r>
              <a:rPr kumimoji="1" lang="zh-CN" altLang="en-US" sz="2400" b="1" dirty="0"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持续连接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SMTP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要求报文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首部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&amp;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信体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全部使用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7-bit ASCII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码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某些代码组合不允许出现在报文中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(e.g., CRLF.CRLF).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此类数据必须进行编码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通常使用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base-64 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或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quoted printable)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SMTP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服务器用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CRLF.CRLF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表示邮件报文的结束</a:t>
            </a:r>
            <a:endParaRPr kumimoji="1" lang="zh-CN" altLang="en-US" sz="2400" b="1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111265" cy="1428589"/>
            <a:chOff x="551030" y="-368704"/>
            <a:chExt cx="6111265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5460664" cy="687997"/>
              <a:chOff x="1839058" y="967769"/>
              <a:chExt cx="5460664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5460664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45136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SMTP vs HTTP</a:t>
                </a:r>
                <a:endParaRPr lang="en-US" altLang="zh-CN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229151" y="1782590"/>
            <a:ext cx="5977675" cy="476221"/>
            <a:chOff x="1403750" y="3593123"/>
            <a:chExt cx="5977675" cy="476221"/>
          </a:xfrm>
        </p:grpSpPr>
        <p:grpSp>
          <p:nvGrpSpPr>
            <p:cNvPr id="15" name="组合 1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7" name="对话气泡: 椭圆形 1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6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395494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都使用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ASCII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命令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响应交互，状态码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229151" y="2761467"/>
            <a:ext cx="6730883" cy="476221"/>
            <a:chOff x="1403750" y="3593123"/>
            <a:chExt cx="6730883" cy="476221"/>
          </a:xfrm>
        </p:grpSpPr>
        <p:grpSp>
          <p:nvGrpSpPr>
            <p:cNvPr id="20" name="组合 19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22" name="对话气泡: 椭圆形 21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1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6148702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HTTP: pull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（拉） 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and    SMTP: push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（推）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229151" y="3740344"/>
            <a:ext cx="10522363" cy="878446"/>
            <a:chOff x="1403750" y="3593123"/>
            <a:chExt cx="10522363" cy="878446"/>
          </a:xfrm>
        </p:grpSpPr>
        <p:grpSp>
          <p:nvGrpSpPr>
            <p:cNvPr id="25" name="组合 2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8" name="对话气泡: 椭圆形 3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7" name="Text Box 79"/>
            <p:cNvSpPr txBox="1">
              <a:spLocks noChangeArrowheads="1"/>
            </p:cNvSpPr>
            <p:nvPr/>
          </p:nvSpPr>
          <p:spPr bwMode="auto">
            <a:xfrm>
              <a:off x="1985930" y="3593123"/>
              <a:ext cx="9940183" cy="878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</a:t>
              </a:r>
              <a:r>
                <a:rPr kumimoji="1" lang="zh-CN" altLang="en-US" sz="2400" dirty="0"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协议不限制报文编码格式，</a:t>
              </a:r>
              <a:r>
                <a:rPr kumimoji="1" lang="en-US" altLang="zh-CN" sz="2400" dirty="0"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SMTP</a:t>
              </a:r>
              <a:r>
                <a:rPr kumimoji="1" lang="zh-CN" altLang="en-US" sz="2400" dirty="0"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协议要求报文必须使用</a:t>
              </a:r>
              <a:r>
                <a:rPr kumimoji="1" lang="en-US" altLang="zh-CN" sz="2400" dirty="0"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7bit </a:t>
              </a:r>
              <a:r>
                <a:rPr kumimoji="1" lang="en-US" altLang="zh-CN" sz="2400" dirty="0" err="1"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ASCⅡ</a:t>
              </a:r>
              <a:r>
                <a:rPr kumimoji="1" lang="zh-CN" altLang="en-US" sz="2400" dirty="0"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码格式</a:t>
              </a:r>
              <a:endParaRPr kumimoji="1" lang="zh-CN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229151" y="5121446"/>
            <a:ext cx="10286389" cy="882486"/>
            <a:chOff x="1403750" y="3593123"/>
            <a:chExt cx="10286389" cy="882486"/>
          </a:xfrm>
        </p:grpSpPr>
        <p:grpSp>
          <p:nvGrpSpPr>
            <p:cNvPr id="41" name="组合 4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3" name="对话气泡: 椭圆形 42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2" name="Text Box 79"/>
            <p:cNvSpPr txBox="1">
              <a:spLocks noChangeArrowheads="1"/>
            </p:cNvSpPr>
            <p:nvPr/>
          </p:nvSpPr>
          <p:spPr bwMode="auto">
            <a:xfrm>
              <a:off x="1985930" y="3593123"/>
              <a:ext cx="9704209" cy="88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HTTP: 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每个对象分装在各自的响应报文中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SMTP: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多个对象在一个多分部的报文中传送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799387" cy="1428589"/>
            <a:chOff x="551030" y="-368704"/>
            <a:chExt cx="779938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7148786" cy="687997"/>
              <a:chOff x="1839058" y="967769"/>
              <a:chExt cx="71487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71487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6012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邮件报文格式（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RFC 822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）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1156170" y="1586415"/>
            <a:ext cx="3560762" cy="526731"/>
            <a:chOff x="722008" y="1303131"/>
            <a:chExt cx="3399920" cy="502939"/>
          </a:xfrm>
        </p:grpSpPr>
        <p:grpSp>
          <p:nvGrpSpPr>
            <p:cNvPr id="33" name="组合 32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36" name="平行四边形 35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45" name="平行四边形 44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34" name="流程图: 手动输入 6"/>
            <p:cNvSpPr/>
            <p:nvPr/>
          </p:nvSpPr>
          <p:spPr>
            <a:xfrm rot="5400000" flipV="1">
              <a:off x="2317332" y="-22196"/>
              <a:ext cx="475861" cy="313333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5" name="Text Box 79"/>
            <p:cNvSpPr txBox="1">
              <a:spLocks noChangeArrowheads="1"/>
            </p:cNvSpPr>
            <p:nvPr/>
          </p:nvSpPr>
          <p:spPr bwMode="auto">
            <a:xfrm>
              <a:off x="1351236" y="1335870"/>
              <a:ext cx="264336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首部诸行</a:t>
              </a:r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 e.g.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6" name="Text Box 79"/>
          <p:cNvSpPr txBox="1">
            <a:spLocks noChangeArrowheads="1"/>
          </p:cNvSpPr>
          <p:nvPr/>
        </p:nvSpPr>
        <p:spPr bwMode="auto">
          <a:xfrm>
            <a:off x="1539624" y="2037461"/>
            <a:ext cx="1981077" cy="16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To: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From: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Subject: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18" b="75650"/>
          <a:stretch>
            <a:fillRect/>
          </a:stretch>
        </p:blipFill>
        <p:spPr>
          <a:xfrm>
            <a:off x="7268739" y="2706023"/>
            <a:ext cx="3535083" cy="2170497"/>
          </a:xfrm>
          <a:prstGeom prst="rect">
            <a:avLst/>
          </a:prstGeom>
        </p:spPr>
      </p:pic>
      <p:grpSp>
        <p:nvGrpSpPr>
          <p:cNvPr id="48" name="组合 47"/>
          <p:cNvGrpSpPr/>
          <p:nvPr/>
        </p:nvGrpSpPr>
        <p:grpSpPr>
          <a:xfrm>
            <a:off x="1156170" y="4550476"/>
            <a:ext cx="3560762" cy="526732"/>
            <a:chOff x="722008" y="1303131"/>
            <a:chExt cx="3399920" cy="502940"/>
          </a:xfrm>
        </p:grpSpPr>
        <p:grpSp>
          <p:nvGrpSpPr>
            <p:cNvPr id="49" name="组合 48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52" name="平行四边形 51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53" name="平行四边形 52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50" name="流程图: 手动输入 6"/>
            <p:cNvSpPr/>
            <p:nvPr/>
          </p:nvSpPr>
          <p:spPr>
            <a:xfrm rot="5400000" flipV="1">
              <a:off x="2317332" y="-22196"/>
              <a:ext cx="475861" cy="313333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1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264336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信体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4" name="Text Box 79"/>
          <p:cNvSpPr txBox="1">
            <a:spLocks noChangeArrowheads="1"/>
          </p:cNvSpPr>
          <p:nvPr/>
        </p:nvSpPr>
        <p:spPr bwMode="auto">
          <a:xfrm>
            <a:off x="1285669" y="5172551"/>
            <a:ext cx="5643451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rgbClr val="009FF6"/>
              </a:buClr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即 “报文”，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7bit ASCII characters only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1330057" y="3820767"/>
            <a:ext cx="2662975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不同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于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smtp 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命令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!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Text Box 79"/>
          <p:cNvSpPr txBox="1">
            <a:spLocks noChangeArrowheads="1"/>
          </p:cNvSpPr>
          <p:nvPr/>
        </p:nvSpPr>
        <p:spPr bwMode="auto">
          <a:xfrm>
            <a:off x="7501642" y="3478656"/>
            <a:ext cx="2989036" cy="50456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Clr>
                <a:srgbClr val="009FF6"/>
              </a:buClr>
            </a:pPr>
            <a:r>
              <a:rPr kumimoji="1"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to</a:t>
            </a:r>
            <a:r>
              <a:rPr kumimoji="1" lang="zh-CN" altLang="en-US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bob@someschool.edu</a:t>
            </a:r>
            <a:endParaRPr kumimoji="1"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Text Box 79"/>
          <p:cNvSpPr txBox="1">
            <a:spLocks noChangeArrowheads="1"/>
          </p:cNvSpPr>
          <p:nvPr/>
        </p:nvSpPr>
        <p:spPr bwMode="auto">
          <a:xfrm>
            <a:off x="7429193" y="4164248"/>
            <a:ext cx="3133934" cy="4986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Clr>
                <a:srgbClr val="009FF6"/>
              </a:buClr>
            </a:pPr>
            <a:r>
              <a:rPr kumimoji="1" lang="en-US" altLang="zh-CN" sz="2000" dirty="0" err="1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from:alice@someschool.edu</a:t>
            </a:r>
            <a:endParaRPr kumimoji="1"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8" name="Text Box 79"/>
          <p:cNvSpPr txBox="1">
            <a:spLocks noChangeArrowheads="1"/>
          </p:cNvSpPr>
          <p:nvPr/>
        </p:nvSpPr>
        <p:spPr bwMode="auto">
          <a:xfrm>
            <a:off x="7513395" y="2793063"/>
            <a:ext cx="2989036" cy="50456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buClr>
                <a:srgbClr val="009FF6"/>
              </a:buClr>
            </a:pPr>
            <a:r>
              <a:rPr kumimoji="1" lang="en-US" altLang="zh-CN" sz="2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Subject</a:t>
            </a:r>
            <a:endParaRPr kumimoji="1" lang="en-US" altLang="zh-CN" sz="2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  <p:bldP spid="54" grpId="0" build="p"/>
      <p:bldP spid="55" grpId="0" animBg="1"/>
      <p:bldP spid="56" grpId="0" animBg="1"/>
      <p:bldP spid="57" grpId="0" animBg="1"/>
      <p:bldP spid="5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t="9712" r="4374" b="10274"/>
          <a:stretch>
            <a:fillRect/>
          </a:stretch>
        </p:blipFill>
        <p:spPr>
          <a:xfrm>
            <a:off x="7004877" y="1514317"/>
            <a:ext cx="3575812" cy="3412136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430213" y="0"/>
            <a:ext cx="7799387" cy="1428589"/>
            <a:chOff x="551030" y="-368704"/>
            <a:chExt cx="779938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7148786" cy="687997"/>
              <a:chOff x="1839058" y="967769"/>
              <a:chExt cx="71487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71487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60128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邮件报文格式（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RFC 822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）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1141302" y="1600556"/>
            <a:ext cx="3560762" cy="526731"/>
            <a:chOff x="722008" y="1303131"/>
            <a:chExt cx="3399920" cy="502939"/>
          </a:xfrm>
        </p:grpSpPr>
        <p:grpSp>
          <p:nvGrpSpPr>
            <p:cNvPr id="33" name="组合 32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36" name="平行四边形 35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45" name="平行四边形 44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34" name="流程图: 手动输入 6"/>
            <p:cNvSpPr/>
            <p:nvPr/>
          </p:nvSpPr>
          <p:spPr>
            <a:xfrm rot="5400000" flipV="1">
              <a:off x="2317332" y="-22196"/>
              <a:ext cx="475861" cy="313333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5" name="Text Box 79"/>
            <p:cNvSpPr txBox="1">
              <a:spLocks noChangeArrowheads="1"/>
            </p:cNvSpPr>
            <p:nvPr/>
          </p:nvSpPr>
          <p:spPr bwMode="auto">
            <a:xfrm>
              <a:off x="1351236" y="1335870"/>
              <a:ext cx="264336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首部诸行</a:t>
              </a:r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, e.g.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6" name="Text Box 79"/>
          <p:cNvSpPr txBox="1">
            <a:spLocks noChangeArrowheads="1"/>
          </p:cNvSpPr>
          <p:nvPr/>
        </p:nvSpPr>
        <p:spPr bwMode="auto">
          <a:xfrm>
            <a:off x="1584254" y="2045801"/>
            <a:ext cx="1981077" cy="16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To: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From: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Subject: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141302" y="4564617"/>
            <a:ext cx="2309767" cy="526732"/>
            <a:chOff x="722008" y="1303131"/>
            <a:chExt cx="2205433" cy="502940"/>
          </a:xfrm>
        </p:grpSpPr>
        <p:sp>
          <p:nvSpPr>
            <p:cNvPr id="50" name="流程图: 手动输入 6"/>
            <p:cNvSpPr/>
            <p:nvPr/>
          </p:nvSpPr>
          <p:spPr>
            <a:xfrm rot="5400000" flipV="1">
              <a:off x="1720089" y="575049"/>
              <a:ext cx="475861" cy="193884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52" name="平行四边形 51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53" name="平行四边形 52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51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1039315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信体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4" name="Text Box 79"/>
          <p:cNvSpPr txBox="1">
            <a:spLocks noChangeArrowheads="1"/>
          </p:cNvSpPr>
          <p:nvPr/>
        </p:nvSpPr>
        <p:spPr bwMode="auto">
          <a:xfrm>
            <a:off x="1270801" y="5186692"/>
            <a:ext cx="5989305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Clr>
                <a:srgbClr val="009FF6"/>
              </a:buClr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即 “报文”，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ASCII characters only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1315189" y="3834908"/>
            <a:ext cx="2662975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不同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于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smtp 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命令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!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60107" y="2041048"/>
            <a:ext cx="3005712" cy="3007275"/>
            <a:chOff x="4292743" y="2041048"/>
            <a:chExt cx="3005712" cy="3007275"/>
          </a:xfrm>
        </p:grpSpPr>
        <p:sp>
          <p:nvSpPr>
            <p:cNvPr id="2" name="矩形 1"/>
            <p:cNvSpPr/>
            <p:nvPr/>
          </p:nvSpPr>
          <p:spPr>
            <a:xfrm>
              <a:off x="4292743" y="2041048"/>
              <a:ext cx="3005712" cy="3007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432443" y="2151847"/>
              <a:ext cx="2730500" cy="615423"/>
              <a:chOff x="8369300" y="2203977"/>
              <a:chExt cx="2730500" cy="615423"/>
            </a:xfrm>
          </p:grpSpPr>
          <p:sp>
            <p:nvSpPr>
              <p:cNvPr id="4" name="矩形: 圆角 3"/>
              <p:cNvSpPr/>
              <p:nvPr/>
            </p:nvSpPr>
            <p:spPr>
              <a:xfrm>
                <a:off x="8369300" y="2260600"/>
                <a:ext cx="2730500" cy="558800"/>
              </a:xfrm>
              <a:prstGeom prst="roundRect">
                <a:avLst>
                  <a:gd name="adj" fmla="val 23485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 Box 79"/>
              <p:cNvSpPr txBox="1">
                <a:spLocks noChangeArrowheads="1"/>
              </p:cNvSpPr>
              <p:nvPr/>
            </p:nvSpPr>
            <p:spPr bwMode="auto">
              <a:xfrm>
                <a:off x="9179223" y="2203977"/>
                <a:ext cx="1142186" cy="579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buClr>
                    <a:srgbClr val="009FF6"/>
                  </a:buClr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header</a:t>
                </a:r>
                <a:endPara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432443" y="3197520"/>
              <a:ext cx="2730500" cy="1592092"/>
              <a:chOff x="8369300" y="3249650"/>
              <a:chExt cx="2730500" cy="1592092"/>
            </a:xfrm>
          </p:grpSpPr>
          <p:sp>
            <p:nvSpPr>
              <p:cNvPr id="37" name="矩形: 圆角 36"/>
              <p:cNvSpPr/>
              <p:nvPr/>
            </p:nvSpPr>
            <p:spPr>
              <a:xfrm>
                <a:off x="8369300" y="3249650"/>
                <a:ext cx="2730500" cy="1592092"/>
              </a:xfrm>
              <a:prstGeom prst="roundRect">
                <a:avLst>
                  <a:gd name="adj" fmla="val 7531"/>
                </a:avLst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 Box 79"/>
              <p:cNvSpPr txBox="1">
                <a:spLocks noChangeArrowheads="1"/>
              </p:cNvSpPr>
              <p:nvPr/>
            </p:nvSpPr>
            <p:spPr bwMode="auto">
              <a:xfrm>
                <a:off x="9179223" y="3678075"/>
                <a:ext cx="1142186" cy="579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150000"/>
                  </a:lnSpc>
                  <a:buClr>
                    <a:srgbClr val="009FF6"/>
                  </a:buClr>
                </a:pPr>
                <a:r>
                  <a:rPr kumimoji="1" lang="en-US" altLang="zh-CN" sz="24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body</a:t>
                </a:r>
                <a:endPara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" name="箭头: 下 7"/>
          <p:cNvSpPr/>
          <p:nvPr/>
        </p:nvSpPr>
        <p:spPr>
          <a:xfrm rot="15740668">
            <a:off x="4988345" y="764629"/>
            <a:ext cx="395108" cy="4132614"/>
          </a:xfrm>
          <a:prstGeom prst="downArrow">
            <a:avLst/>
          </a:prstGeom>
          <a:solidFill>
            <a:srgbClr val="00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下 38"/>
          <p:cNvSpPr/>
          <p:nvPr/>
        </p:nvSpPr>
        <p:spPr>
          <a:xfrm rot="15148918">
            <a:off x="6027613" y="3876639"/>
            <a:ext cx="395108" cy="1999983"/>
          </a:xfrm>
          <a:prstGeom prst="downArrow">
            <a:avLst/>
          </a:prstGeom>
          <a:solidFill>
            <a:srgbClr val="00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 Box 79"/>
          <p:cNvSpPr txBox="1">
            <a:spLocks noChangeArrowheads="1"/>
          </p:cNvSpPr>
          <p:nvPr/>
        </p:nvSpPr>
        <p:spPr bwMode="auto">
          <a:xfrm>
            <a:off x="8273753" y="2688974"/>
            <a:ext cx="1014139" cy="53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buClr>
                <a:srgbClr val="009FF6"/>
              </a:buClr>
            </a:pPr>
            <a:r>
              <a: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空行</a:t>
            </a:r>
            <a:endParaRPr kumimoji="1" lang="zh-CN" altLang="en-US" sz="2400" dirty="0">
              <a:solidFill>
                <a:srgbClr val="009FF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9" grpId="0" animBg="1"/>
      <p:bldP spid="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036337" cy="1428589"/>
            <a:chOff x="551030" y="-368704"/>
            <a:chExt cx="703633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6385736" cy="675443"/>
              <a:chOff x="1839058" y="967769"/>
              <a:chExt cx="6385736" cy="675443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624744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5" y="1049735"/>
                <a:ext cx="54386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非</a:t>
                </a:r>
                <a:r>
                  <a:rPr lang="en-US" altLang="zh-CN" sz="28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ASCⅡ</a:t>
                </a:r>
                <a:r>
                  <a:rPr lang="zh-CN" alt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码数据的</a:t>
                </a:r>
                <a:r>
                  <a:rPr lang="en-US" altLang="zh-CN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highlight>
                      <a:srgbClr val="FFFF00"/>
                    </a:highlight>
                    <a:latin typeface="造字工房朗倩（非商用）细体" pitchFamily="50" charset="-122"/>
                    <a:ea typeface="造字工房朗倩（非商用）细体" pitchFamily="50" charset="-122"/>
                  </a:rPr>
                  <a:t>MIME</a:t>
                </a:r>
                <a:r>
                  <a:rPr lang="zh-CN" altLang="en-US" sz="2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highlight>
                      <a:srgbClr val="FFFF00"/>
                    </a:highlight>
                    <a:latin typeface="造字工房朗倩（非商用）细体" pitchFamily="50" charset="-122"/>
                    <a:ea typeface="造字工房朗倩（非商用）细体" pitchFamily="50" charset="-122"/>
                  </a:rPr>
                  <a:t>扩展</a:t>
                </a:r>
                <a:endPara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9" name="Group 4"/>
          <p:cNvGrpSpPr/>
          <p:nvPr/>
        </p:nvGrpSpPr>
        <p:grpSpPr bwMode="auto">
          <a:xfrm>
            <a:off x="5397173" y="2366963"/>
            <a:ext cx="5003800" cy="3113087"/>
            <a:chOff x="1424" y="1808"/>
            <a:chExt cx="3152" cy="2152"/>
          </a:xfrm>
        </p:grpSpPr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From: alice@crepes.fr </a:t>
              </a:r>
              <a:endParaRPr lang="en-US" altLang="zh-CN" b="1" dirty="0"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To: bob@hamburger.edu </a:t>
              </a:r>
              <a:endParaRPr lang="en-US" altLang="zh-CN" b="1" dirty="0"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Subject: Picture of yummy crepe. </a:t>
              </a:r>
              <a:endParaRPr lang="en-US" altLang="zh-CN" b="1" dirty="0"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MIME-Version: 1.0 </a:t>
              </a:r>
              <a:endParaRPr lang="en-US" altLang="zh-CN" b="1" dirty="0"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Content-Transfer-Encoding: base64 </a:t>
              </a:r>
              <a:endParaRPr lang="en-US" altLang="zh-CN" b="1" dirty="0"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Content-Type: image/jpeg </a:t>
              </a:r>
              <a:endParaRPr lang="en-US" altLang="zh-CN" b="1" dirty="0"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endParaRPr lang="en-US" altLang="zh-CN" b="1" dirty="0"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base64 encoded data ..... </a:t>
              </a:r>
              <a:endParaRPr lang="en-US" altLang="zh-CN" b="1" dirty="0"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......................... </a:t>
              </a:r>
              <a:endParaRPr lang="en-US" altLang="zh-CN" b="1" dirty="0"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......base64 encoded data </a:t>
              </a:r>
              <a:endParaRPr lang="en-US" altLang="zh-CN" b="1" dirty="0"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 </a:t>
              </a:r>
              <a:endParaRPr lang="en-US" altLang="zh-CN" b="1" dirty="0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 sz="2400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563486" y="3055938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000" b="1">
                <a:ea typeface="楷体" panose="02010609060101010101" pitchFamily="49" charset="-122"/>
                <a:cs typeface="Arial" panose="020B0604020202020204" pitchFamily="34" charset="0"/>
              </a:rPr>
              <a:t>数据编码方法</a:t>
            </a:r>
            <a:endParaRPr lang="zh-CN" altLang="en-US" sz="2400" b="1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634923" y="2517775"/>
            <a:ext cx="143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ea typeface="楷体" panose="02010609060101010101" pitchFamily="49" charset="-122"/>
                <a:cs typeface="Arial" panose="020B0604020202020204" pitchFamily="34" charset="0"/>
              </a:rPr>
              <a:t>MIME </a:t>
            </a:r>
            <a:r>
              <a:rPr lang="zh-CN" altLang="en-US" sz="2000" b="1">
                <a:ea typeface="楷体" panose="02010609060101010101" pitchFamily="49" charset="-122"/>
                <a:cs typeface="Arial" panose="020B0604020202020204" pitchFamily="34" charset="0"/>
              </a:rPr>
              <a:t>版本</a:t>
            </a:r>
            <a:endParaRPr lang="zh-CN" altLang="en-US" sz="2400" b="1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574598" y="5024438"/>
            <a:ext cx="1733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>
                <a:ea typeface="楷体" panose="02010609060101010101" pitchFamily="49" charset="-122"/>
                <a:cs typeface="Arial" panose="020B0604020202020204" pitchFamily="34" charset="0"/>
              </a:rPr>
              <a:t>编码后的数据</a:t>
            </a:r>
            <a:endParaRPr lang="zh-CN" altLang="en-US" sz="2400" b="1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>
            <a:off x="4311323" y="2792413"/>
            <a:ext cx="1155700" cy="546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4285923" y="3427413"/>
            <a:ext cx="1181100" cy="1905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 flipV="1">
            <a:off x="4260523" y="3935413"/>
            <a:ext cx="1244600" cy="355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4298623" y="4684713"/>
            <a:ext cx="1003300" cy="508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Freeform 15"/>
          <p:cNvSpPr/>
          <p:nvPr/>
        </p:nvSpPr>
        <p:spPr bwMode="auto">
          <a:xfrm>
            <a:off x="5325736" y="4325938"/>
            <a:ext cx="309562" cy="881062"/>
          </a:xfrm>
          <a:custGeom>
            <a:avLst/>
            <a:gdLst>
              <a:gd name="T0" fmla="*/ 2147483646 w 195"/>
              <a:gd name="T1" fmla="*/ 2147483646 h 555"/>
              <a:gd name="T2" fmla="*/ 0 w 195"/>
              <a:gd name="T3" fmla="*/ 0 h 555"/>
              <a:gd name="T4" fmla="*/ 0 w 195"/>
              <a:gd name="T5" fmla="*/ 2147483646 h 555"/>
              <a:gd name="T6" fmla="*/ 2147483646 w 195"/>
              <a:gd name="T7" fmla="*/ 2147483646 h 555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555"/>
              <a:gd name="T14" fmla="*/ 195 w 195"/>
              <a:gd name="T15" fmla="*/ 555 h 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555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1698298" y="3989388"/>
            <a:ext cx="2587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多媒体类型</a:t>
            </a:r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子类型</a:t>
            </a:r>
            <a:r>
              <a:rPr lang="en-US" altLang="zh-CN" sz="2000" b="1" dirty="0">
                <a:ea typeface="楷体" panose="02010609060101010101" pitchFamily="49" charset="-122"/>
                <a:cs typeface="Arial" panose="020B0604020202020204" pitchFamily="34" charset="0"/>
              </a:rPr>
              <a:t>, </a:t>
            </a:r>
            <a:endParaRPr lang="en-US" altLang="zh-CN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zh-CN" altLang="en-US" sz="2000" b="1" dirty="0">
                <a:ea typeface="楷体" panose="02010609060101010101" pitchFamily="49" charset="-122"/>
                <a:cs typeface="Arial" panose="020B0604020202020204" pitchFamily="34" charset="0"/>
              </a:rPr>
              <a:t>参数声明</a:t>
            </a:r>
            <a:endParaRPr lang="zh-CN" altLang="en-US" sz="2000" b="1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10298747" cy="1428590"/>
            <a:chOff x="551030" y="-368704"/>
            <a:chExt cx="10298747" cy="1428590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0" y="303926"/>
              <a:ext cx="9648147" cy="755960"/>
              <a:chOff x="1839057" y="967770"/>
              <a:chExt cx="9648147" cy="755960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7" y="967770"/>
                <a:ext cx="9018367" cy="755960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87011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网络应用之间通信所采用的体系架构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1472544" y="2767637"/>
            <a:ext cx="1970425" cy="1970425"/>
            <a:chOff x="737414" y="3164436"/>
            <a:chExt cx="1900298" cy="1900298"/>
          </a:xfrm>
        </p:grpSpPr>
        <p:grpSp>
          <p:nvGrpSpPr>
            <p:cNvPr id="42" name="组合 41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43" name="Text Box 79"/>
            <p:cNvSpPr txBox="1">
              <a:spLocks noChangeArrowheads="1"/>
            </p:cNvSpPr>
            <p:nvPr/>
          </p:nvSpPr>
          <p:spPr bwMode="auto">
            <a:xfrm>
              <a:off x="809189" y="3340385"/>
              <a:ext cx="1747898" cy="1636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客户机</a:t>
              </a:r>
              <a:endParaRPr kumimoji="1"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</a:t>
              </a:r>
              <a:endParaRPr kumimoji="1"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体系架构（</a:t>
              </a: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C/S</a:t>
              </a: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）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35930" y="2767637"/>
            <a:ext cx="1970425" cy="1970425"/>
            <a:chOff x="737414" y="3164436"/>
            <a:chExt cx="1900298" cy="1900298"/>
          </a:xfrm>
        </p:grpSpPr>
        <p:grpSp>
          <p:nvGrpSpPr>
            <p:cNvPr id="47" name="组合 46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8" name="Text Box 79"/>
            <p:cNvSpPr txBox="1">
              <a:spLocks noChangeArrowheads="1"/>
            </p:cNvSpPr>
            <p:nvPr/>
          </p:nvSpPr>
          <p:spPr bwMode="auto">
            <a:xfrm>
              <a:off x="896617" y="3733117"/>
              <a:ext cx="1573043" cy="852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P2P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体系</a:t>
              </a:r>
              <a:endPara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架构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749031" y="2767636"/>
            <a:ext cx="1970425" cy="1970425"/>
            <a:chOff x="737414" y="3164436"/>
            <a:chExt cx="1900298" cy="1900298"/>
          </a:xfrm>
        </p:grpSpPr>
        <p:grpSp>
          <p:nvGrpSpPr>
            <p:cNvPr id="52" name="组合 51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53" name="Text Box 79"/>
            <p:cNvSpPr txBox="1">
              <a:spLocks noChangeArrowheads="1"/>
            </p:cNvSpPr>
            <p:nvPr/>
          </p:nvSpPr>
          <p:spPr bwMode="auto">
            <a:xfrm>
              <a:off x="809189" y="3733117"/>
              <a:ext cx="1747898" cy="851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混合体系</a:t>
              </a:r>
              <a:endParaRPr kumimoji="1" lang="en-US" altLang="zh-CN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  <a:p>
              <a:pPr algn="ctr"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架构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6898050" cy="1428589"/>
            <a:chOff x="551030" y="-368704"/>
            <a:chExt cx="6898050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6247449" cy="687997"/>
              <a:chOff x="1839058" y="967769"/>
              <a:chExt cx="6247449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624744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5" y="1009435"/>
                <a:ext cx="5147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客户机获取邮件的方法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60" name="组合 59"/>
          <p:cNvGrpSpPr/>
          <p:nvPr/>
        </p:nvGrpSpPr>
        <p:grpSpPr>
          <a:xfrm>
            <a:off x="4310006" y="2192425"/>
            <a:ext cx="3283229" cy="719092"/>
            <a:chOff x="1791494" y="2482819"/>
            <a:chExt cx="5638006" cy="1227521"/>
          </a:xfrm>
        </p:grpSpPr>
        <p:sp>
          <p:nvSpPr>
            <p:cNvPr id="61" name="矩形: 圆角 92"/>
            <p:cNvSpPr/>
            <p:nvPr/>
          </p:nvSpPr>
          <p:spPr>
            <a:xfrm>
              <a:off x="1791494" y="2482819"/>
              <a:ext cx="5638006" cy="12275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056191" y="2742397"/>
              <a:ext cx="5155765" cy="78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POP3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协议</a:t>
              </a:r>
              <a:endPara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94"/>
            <p:cNvSpPr/>
            <p:nvPr/>
          </p:nvSpPr>
          <p:spPr>
            <a:xfrm>
              <a:off x="1980050" y="2616894"/>
              <a:ext cx="5275416" cy="965043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310006" y="3294222"/>
            <a:ext cx="3283229" cy="719092"/>
            <a:chOff x="1791494" y="2482819"/>
            <a:chExt cx="5638006" cy="1227521"/>
          </a:xfrm>
        </p:grpSpPr>
        <p:sp>
          <p:nvSpPr>
            <p:cNvPr id="65" name="矩形: 圆角 92"/>
            <p:cNvSpPr/>
            <p:nvPr/>
          </p:nvSpPr>
          <p:spPr>
            <a:xfrm>
              <a:off x="1791494" y="2482819"/>
              <a:ext cx="5638006" cy="12275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056191" y="2742397"/>
              <a:ext cx="5155765" cy="78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IMAP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协议</a:t>
              </a:r>
              <a:endPara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矩形: 圆角 94"/>
            <p:cNvSpPr/>
            <p:nvPr/>
          </p:nvSpPr>
          <p:spPr>
            <a:xfrm>
              <a:off x="1980050" y="2616894"/>
              <a:ext cx="5275416" cy="965043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310006" y="4396019"/>
            <a:ext cx="3283229" cy="719092"/>
            <a:chOff x="1791494" y="2482819"/>
            <a:chExt cx="5638006" cy="1227521"/>
          </a:xfrm>
        </p:grpSpPr>
        <p:sp>
          <p:nvSpPr>
            <p:cNvPr id="69" name="矩形: 圆角 92"/>
            <p:cNvSpPr/>
            <p:nvPr/>
          </p:nvSpPr>
          <p:spPr>
            <a:xfrm>
              <a:off x="1791494" y="2482819"/>
              <a:ext cx="5638006" cy="12275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056191" y="2742397"/>
              <a:ext cx="5155765" cy="788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HTTP</a:t>
              </a:r>
              <a:endParaRPr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矩形: 圆角 94"/>
            <p:cNvSpPr/>
            <p:nvPr/>
          </p:nvSpPr>
          <p:spPr>
            <a:xfrm>
              <a:off x="1980050" y="2616894"/>
              <a:ext cx="5275416" cy="965043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132960" cy="1428589"/>
            <a:chOff x="551030" y="-368704"/>
            <a:chExt cx="7132960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6482359" cy="687997"/>
              <a:chOff x="1839058" y="967769"/>
              <a:chExt cx="6482359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648235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5" y="1009435"/>
                <a:ext cx="5147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POP3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协议的认证阶段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2222902" y="1807481"/>
            <a:ext cx="2217448" cy="1832540"/>
            <a:chOff x="943763" y="1648367"/>
            <a:chExt cx="2217448" cy="1832540"/>
          </a:xfrm>
        </p:grpSpPr>
        <p:grpSp>
          <p:nvGrpSpPr>
            <p:cNvPr id="40" name="组合 39"/>
            <p:cNvGrpSpPr/>
            <p:nvPr/>
          </p:nvGrpSpPr>
          <p:grpSpPr>
            <a:xfrm>
              <a:off x="943763" y="2896132"/>
              <a:ext cx="2217448" cy="584775"/>
              <a:chOff x="1263765" y="4127662"/>
              <a:chExt cx="2742830" cy="584775"/>
            </a:xfrm>
          </p:grpSpPr>
          <p:sp>
            <p:nvSpPr>
              <p:cNvPr id="41" name="矩形: 圆角 40"/>
              <p:cNvSpPr/>
              <p:nvPr/>
            </p:nvSpPr>
            <p:spPr>
              <a:xfrm>
                <a:off x="1263767" y="4127662"/>
                <a:ext cx="2742828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263765" y="4203071"/>
                <a:ext cx="27428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客户端命令</a:t>
                </a:r>
                <a:endPara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364" y="1648367"/>
              <a:ext cx="1628974" cy="1628974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7563173" y="2020701"/>
            <a:ext cx="2217448" cy="1619320"/>
            <a:chOff x="4958267" y="1861586"/>
            <a:chExt cx="2217448" cy="1619320"/>
          </a:xfrm>
        </p:grpSpPr>
        <p:grpSp>
          <p:nvGrpSpPr>
            <p:cNvPr id="43" name="组合 42"/>
            <p:cNvGrpSpPr/>
            <p:nvPr/>
          </p:nvGrpSpPr>
          <p:grpSpPr>
            <a:xfrm>
              <a:off x="4958267" y="2896131"/>
              <a:ext cx="2217448" cy="584775"/>
              <a:chOff x="1263765" y="4127662"/>
              <a:chExt cx="2742830" cy="584775"/>
            </a:xfrm>
          </p:grpSpPr>
          <p:sp>
            <p:nvSpPr>
              <p:cNvPr id="44" name="矩形: 圆角 43"/>
              <p:cNvSpPr/>
              <p:nvPr/>
            </p:nvSpPr>
            <p:spPr>
              <a:xfrm>
                <a:off x="1263767" y="4127662"/>
                <a:ext cx="2742828" cy="584775"/>
              </a:xfrm>
              <a:prstGeom prst="roundRect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263765" y="4203071"/>
                <a:ext cx="27428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zh-CN" alt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服务器响应</a:t>
                </a:r>
                <a:endPara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1513" y="1861586"/>
              <a:ext cx="1628974" cy="1202536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 flipH="1">
            <a:off x="4742047" y="1838185"/>
            <a:ext cx="2490058" cy="997381"/>
            <a:chOff x="2759770" y="2746260"/>
            <a:chExt cx="2060538" cy="604004"/>
          </a:xfrm>
        </p:grpSpPr>
        <p:sp>
          <p:nvSpPr>
            <p:cNvPr id="49" name="对话气泡: 圆角矩形 48"/>
            <p:cNvSpPr/>
            <p:nvPr/>
          </p:nvSpPr>
          <p:spPr>
            <a:xfrm>
              <a:off x="2759770" y="2746260"/>
              <a:ext cx="2060538" cy="604004"/>
            </a:xfrm>
            <a:prstGeom prst="wedgeRoundRectCallout">
              <a:avLst>
                <a:gd name="adj1" fmla="val 66595"/>
                <a:gd name="adj2" fmla="val 44178"/>
                <a:gd name="adj3" fmla="val 16667"/>
              </a:avLst>
            </a:prstGeom>
            <a:solidFill>
              <a:srgbClr val="009FF6"/>
            </a:solidFill>
            <a:ln w="28575"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 Box 79"/>
            <p:cNvSpPr txBox="1">
              <a:spLocks noChangeArrowheads="1"/>
            </p:cNvSpPr>
            <p:nvPr/>
          </p:nvSpPr>
          <p:spPr bwMode="auto">
            <a:xfrm>
              <a:off x="2779380" y="2790816"/>
              <a:ext cx="2040928" cy="298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user: </a:t>
              </a:r>
              <a:r>
                <a:rPr kumimoji="1" lang="zh-CN" altLang="en-US" sz="2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用户名</a:t>
              </a:r>
              <a:endParaRPr kumimoji="1" lang="zh-CN" alt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79"/>
            <p:cNvSpPr txBox="1">
              <a:spLocks noChangeArrowheads="1"/>
            </p:cNvSpPr>
            <p:nvPr/>
          </p:nvSpPr>
          <p:spPr bwMode="auto">
            <a:xfrm>
              <a:off x="2779381" y="3032840"/>
              <a:ext cx="1828831" cy="298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pass: </a:t>
              </a:r>
              <a:r>
                <a:rPr kumimoji="1" lang="zh-CN" altLang="en-US" sz="2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口令</a:t>
              </a:r>
              <a:endParaRPr kumimoji="1" lang="zh-CN" altLang="en-US" sz="2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flipH="1">
            <a:off x="4754242" y="3055246"/>
            <a:ext cx="2490058" cy="997381"/>
            <a:chOff x="2759770" y="2746260"/>
            <a:chExt cx="2060538" cy="604004"/>
          </a:xfrm>
        </p:grpSpPr>
        <p:sp>
          <p:nvSpPr>
            <p:cNvPr id="56" name="对话气泡: 圆角矩形 55"/>
            <p:cNvSpPr/>
            <p:nvPr/>
          </p:nvSpPr>
          <p:spPr>
            <a:xfrm>
              <a:off x="2759770" y="2746260"/>
              <a:ext cx="2060538" cy="604004"/>
            </a:xfrm>
            <a:prstGeom prst="wedgeRoundRectCallout">
              <a:avLst>
                <a:gd name="adj1" fmla="val -61932"/>
                <a:gd name="adj2" fmla="val -50122"/>
                <a:gd name="adj3" fmla="val 16667"/>
              </a:avLst>
            </a:prstGeom>
            <a:solidFill>
              <a:srgbClr val="FFC000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 Box 79"/>
            <p:cNvSpPr txBox="1">
              <a:spLocks noChangeArrowheads="1"/>
            </p:cNvSpPr>
            <p:nvPr/>
          </p:nvSpPr>
          <p:spPr bwMode="auto">
            <a:xfrm>
              <a:off x="2779380" y="2774994"/>
              <a:ext cx="2040928" cy="298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+OK</a:t>
              </a:r>
              <a:endParaRPr kumimoji="1"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79"/>
            <p:cNvSpPr txBox="1">
              <a:spLocks noChangeArrowheads="1"/>
            </p:cNvSpPr>
            <p:nvPr/>
          </p:nvSpPr>
          <p:spPr bwMode="auto">
            <a:xfrm>
              <a:off x="2779381" y="3040751"/>
              <a:ext cx="2040927" cy="298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-ERR</a:t>
              </a:r>
              <a:endParaRPr kumimoji="1"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101663" y="4362392"/>
            <a:ext cx="3906839" cy="1631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+OK POP3 server ready 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user 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+OK 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pass hungry 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+OK </a:t>
            </a:r>
            <a:r>
              <a:rPr lang="en-US" altLang="zh-CN" sz="2000" dirty="0">
                <a:solidFill>
                  <a:srgbClr val="009F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successfully logged on</a:t>
            </a:r>
            <a:endParaRPr lang="en-US" altLang="zh-CN" sz="2000" dirty="0">
              <a:solidFill>
                <a:srgbClr val="009FF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7132960" cy="1428589"/>
            <a:chOff x="551030" y="-368704"/>
            <a:chExt cx="7132960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6482359" cy="687997"/>
              <a:chOff x="1839058" y="967769"/>
              <a:chExt cx="6482359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6482359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5" y="1009435"/>
                <a:ext cx="51478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POP3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协议的交互命令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sp>
        <p:nvSpPr>
          <p:cNvPr id="222" name="Text Box 11"/>
          <p:cNvSpPr txBox="1">
            <a:spLocks noChangeArrowheads="1"/>
          </p:cNvSpPr>
          <p:nvPr/>
        </p:nvSpPr>
        <p:spPr bwMode="auto">
          <a:xfrm>
            <a:off x="7982120" y="2780008"/>
            <a:ext cx="3193842" cy="3323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list 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1 498 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2 912 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. 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&lt;message 1 contents&gt;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. 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dele 1 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&lt;message 1 contents&gt;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. 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dele 2 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quit 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+OK POP3 server signing off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71339" y="1755068"/>
            <a:ext cx="822930" cy="822930"/>
            <a:chOff x="737414" y="3164436"/>
            <a:chExt cx="1900298" cy="1900298"/>
          </a:xfrm>
        </p:grpSpPr>
        <p:grpSp>
          <p:nvGrpSpPr>
            <p:cNvPr id="34" name="组合 33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5" name="Text Box 79"/>
            <p:cNvSpPr txBox="1">
              <a:spLocks noChangeArrowheads="1"/>
            </p:cNvSpPr>
            <p:nvPr/>
          </p:nvSpPr>
          <p:spPr bwMode="auto">
            <a:xfrm>
              <a:off x="896616" y="3622920"/>
              <a:ext cx="1573043" cy="801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list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2608131" y="1899761"/>
            <a:ext cx="2306952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列出报文号码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671339" y="2806164"/>
            <a:ext cx="822930" cy="822930"/>
            <a:chOff x="737414" y="3164436"/>
            <a:chExt cx="1900298" cy="1900298"/>
          </a:xfrm>
        </p:grpSpPr>
        <p:grpSp>
          <p:nvGrpSpPr>
            <p:cNvPr id="46" name="组合 45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47" name="Text Box 79"/>
            <p:cNvSpPr txBox="1">
              <a:spLocks noChangeArrowheads="1"/>
            </p:cNvSpPr>
            <p:nvPr/>
          </p:nvSpPr>
          <p:spPr bwMode="auto">
            <a:xfrm>
              <a:off x="896616" y="3622920"/>
              <a:ext cx="1573043" cy="980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retr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2608130" y="2950857"/>
            <a:ext cx="2640059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用报文号码取信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671339" y="3877089"/>
            <a:ext cx="822930" cy="822930"/>
            <a:chOff x="737414" y="3164436"/>
            <a:chExt cx="1900298" cy="1900298"/>
          </a:xfrm>
        </p:grpSpPr>
        <p:grpSp>
          <p:nvGrpSpPr>
            <p:cNvPr id="52" name="组合 51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3" name="Text Box 79"/>
            <p:cNvSpPr txBox="1">
              <a:spLocks noChangeArrowheads="1"/>
            </p:cNvSpPr>
            <p:nvPr/>
          </p:nvSpPr>
          <p:spPr bwMode="auto">
            <a:xfrm>
              <a:off x="860828" y="3622920"/>
              <a:ext cx="1660473" cy="980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dele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608131" y="4021782"/>
            <a:ext cx="2528960" cy="533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用报文号码删信</a:t>
            </a:r>
            <a:endParaRPr lang="zh-CN" altLang="en-US" sz="24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659311" y="4948014"/>
            <a:ext cx="822930" cy="822930"/>
            <a:chOff x="737414" y="3164436"/>
            <a:chExt cx="1900298" cy="1900298"/>
          </a:xfrm>
        </p:grpSpPr>
        <p:grpSp>
          <p:nvGrpSpPr>
            <p:cNvPr id="58" name="组合 57"/>
            <p:cNvGrpSpPr/>
            <p:nvPr/>
          </p:nvGrpSpPr>
          <p:grpSpPr>
            <a:xfrm>
              <a:off x="737414" y="3164436"/>
              <a:ext cx="1900298" cy="1900298"/>
              <a:chOff x="795138" y="3164436"/>
              <a:chExt cx="1900298" cy="1900298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795138" y="3164436"/>
                <a:ext cx="1900298" cy="190029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866914" y="3240636"/>
                <a:ext cx="1747898" cy="1747898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59" name="Text Box 79"/>
            <p:cNvSpPr txBox="1">
              <a:spLocks noChangeArrowheads="1"/>
            </p:cNvSpPr>
            <p:nvPr/>
          </p:nvSpPr>
          <p:spPr bwMode="auto">
            <a:xfrm>
              <a:off x="860828" y="3609640"/>
              <a:ext cx="1660473" cy="980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quit</a:t>
              </a:r>
              <a:endPara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Text Box 11"/>
          <p:cNvSpPr txBox="1">
            <a:spLocks noChangeArrowheads="1"/>
          </p:cNvSpPr>
          <p:nvPr/>
        </p:nvSpPr>
        <p:spPr bwMode="auto">
          <a:xfrm>
            <a:off x="7982120" y="1530222"/>
            <a:ext cx="3193842" cy="12464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+OK POP3 server ready 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user </a:t>
            </a:r>
            <a:r>
              <a:rPr lang="en-US" altLang="zh-CN" sz="15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+OK 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 pass hungry </a:t>
            </a:r>
            <a:endParaRPr lang="en-US" altLang="zh-CN" sz="15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S: +OK </a:t>
            </a:r>
            <a:r>
              <a:rPr lang="en-US" altLang="zh-CN" sz="1500" dirty="0">
                <a:solidFill>
                  <a:srgbClr val="009F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successfully logged on</a:t>
            </a:r>
            <a:endParaRPr lang="en-US" altLang="zh-CN" sz="1500" dirty="0">
              <a:solidFill>
                <a:srgbClr val="009FF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38" grpId="0"/>
      <p:bldP spid="50" grpId="0"/>
      <p:bldP spid="56" grpId="0"/>
      <p:bldP spid="6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963198" cy="1428589"/>
            <a:chOff x="551030" y="-368704"/>
            <a:chExt cx="496319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4312597" cy="687997"/>
              <a:chOff x="1839058" y="967769"/>
              <a:chExt cx="4312597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4126617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5" y="1009435"/>
                <a:ext cx="3365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POP3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评述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67" name="组合 166"/>
          <p:cNvGrpSpPr/>
          <p:nvPr/>
        </p:nvGrpSpPr>
        <p:grpSpPr>
          <a:xfrm>
            <a:off x="1629577" y="1753260"/>
            <a:ext cx="2410156" cy="584775"/>
            <a:chOff x="1263765" y="4127662"/>
            <a:chExt cx="2742830" cy="584775"/>
          </a:xfrm>
        </p:grpSpPr>
        <p:sp>
          <p:nvSpPr>
            <p:cNvPr id="168" name="矩形: 圆角 167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1263765" y="4203071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“下载</a:t>
              </a: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-</a:t>
              </a:r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删除”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0" name="Text Box 79"/>
          <p:cNvSpPr txBox="1">
            <a:spLocks noChangeArrowheads="1"/>
          </p:cNvSpPr>
          <p:nvPr/>
        </p:nvSpPr>
        <p:spPr bwMode="auto">
          <a:xfrm>
            <a:off x="4173249" y="1819554"/>
            <a:ext cx="6937641" cy="47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用户如果更换客户机无法再次阅读原来的邮件。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1629577" y="2717349"/>
            <a:ext cx="2410156" cy="584775"/>
            <a:chOff x="1263765" y="4127662"/>
            <a:chExt cx="2742830" cy="584775"/>
          </a:xfrm>
        </p:grpSpPr>
        <p:sp>
          <p:nvSpPr>
            <p:cNvPr id="186" name="矩形: 圆角 185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/>
            <p:cNvSpPr/>
            <p:nvPr/>
          </p:nvSpPr>
          <p:spPr>
            <a:xfrm>
              <a:off x="1263765" y="4203071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“下载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-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保存”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8" name="Text Box 79"/>
          <p:cNvSpPr txBox="1">
            <a:spLocks noChangeArrowheads="1"/>
          </p:cNvSpPr>
          <p:nvPr/>
        </p:nvSpPr>
        <p:spPr bwMode="auto">
          <a:xfrm>
            <a:off x="4173249" y="2789350"/>
            <a:ext cx="5290992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在不同的客户机上保存邮件的副本 。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94" name="组合 193"/>
          <p:cNvGrpSpPr/>
          <p:nvPr/>
        </p:nvGrpSpPr>
        <p:grpSpPr>
          <a:xfrm>
            <a:off x="3994504" y="3632879"/>
            <a:ext cx="4068149" cy="715306"/>
            <a:chOff x="4022987" y="2063206"/>
            <a:chExt cx="3430606" cy="969051"/>
          </a:xfrm>
        </p:grpSpPr>
        <p:sp>
          <p:nvSpPr>
            <p:cNvPr id="195" name="矩形: 圆角 194"/>
            <p:cNvSpPr/>
            <p:nvPr/>
          </p:nvSpPr>
          <p:spPr>
            <a:xfrm>
              <a:off x="4022987" y="2063206"/>
              <a:ext cx="3430606" cy="969051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/>
            </a:p>
          </p:txBody>
        </p:sp>
        <p:sp>
          <p:nvSpPr>
            <p:cNvPr id="196" name="文本框 195"/>
            <p:cNvSpPr txBox="1"/>
            <p:nvPr/>
          </p:nvSpPr>
          <p:spPr>
            <a:xfrm>
              <a:off x="4330717" y="2091516"/>
              <a:ext cx="2922477" cy="795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POP3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会话是没有状态的</a:t>
              </a:r>
              <a:endPara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7" name="Text Box 79"/>
          <p:cNvSpPr txBox="1">
            <a:spLocks noChangeArrowheads="1"/>
          </p:cNvSpPr>
          <p:nvPr/>
        </p:nvSpPr>
        <p:spPr bwMode="auto">
          <a:xfrm>
            <a:off x="1533831" y="4860349"/>
            <a:ext cx="9415371" cy="10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用户使用</a:t>
            </a: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POP3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协议无法在邮件服务器上对自己的邮件进行重组织，只能将邮件下载到本地计算机进行重组织。</a:t>
            </a:r>
            <a:endParaRPr kumimoji="1"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88" grpId="0"/>
      <p:bldP spid="19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963198" cy="1428589"/>
            <a:chOff x="551030" y="-368704"/>
            <a:chExt cx="4963198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4312597" cy="687997"/>
              <a:chOff x="1839058" y="967769"/>
              <a:chExt cx="4312597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4126617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5" y="1009435"/>
                <a:ext cx="3365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IMAP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协议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24" name="组合 123"/>
          <p:cNvGrpSpPr/>
          <p:nvPr/>
        </p:nvGrpSpPr>
        <p:grpSpPr>
          <a:xfrm>
            <a:off x="1311827" y="1929716"/>
            <a:ext cx="5352817" cy="476221"/>
            <a:chOff x="1403750" y="3593123"/>
            <a:chExt cx="5352817" cy="476221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28" name="对话气泡: 椭圆形 12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27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4770635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将所有的邮件都保存在服务器上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1311827" y="2801313"/>
            <a:ext cx="6515190" cy="497205"/>
            <a:chOff x="1403750" y="3593123"/>
            <a:chExt cx="6515190" cy="497205"/>
          </a:xfrm>
        </p:grpSpPr>
        <p:grpSp>
          <p:nvGrpSpPr>
            <p:cNvPr id="133" name="组合 13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35" name="对话气泡: 椭圆形 13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34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5933008" cy="497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b="1" dirty="0">
                  <a:solidFill>
                    <a:srgbClr val="009FF6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允许用户在服务器上组织自己的邮件目录</a:t>
              </a:r>
              <a:endParaRPr kumimoji="1" lang="zh-CN" altLang="en-US" sz="2400" b="1" dirty="0">
                <a:solidFill>
                  <a:srgbClr val="009FF6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1311827" y="3672910"/>
            <a:ext cx="5352817" cy="476221"/>
            <a:chOff x="1403750" y="3593123"/>
            <a:chExt cx="5352817" cy="476221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50" name="对话气泡: 椭圆形 14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4770635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IMAP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维护了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IMAP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会话的用户信息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:</a:t>
              </a:r>
              <a:endPara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2431180" y="4358526"/>
            <a:ext cx="7131674" cy="1027195"/>
            <a:chOff x="4022987" y="2063205"/>
            <a:chExt cx="3838979" cy="1935361"/>
          </a:xfrm>
        </p:grpSpPr>
        <p:sp>
          <p:nvSpPr>
            <p:cNvPr id="153" name="矩形: 圆角 152"/>
            <p:cNvSpPr/>
            <p:nvPr/>
          </p:nvSpPr>
          <p:spPr>
            <a:xfrm>
              <a:off x="4022987" y="2063205"/>
              <a:ext cx="3838979" cy="1935361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/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4341544" y="2413616"/>
              <a:ext cx="3308429" cy="154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目录名以及报文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ID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与目录名之间的映射关系。</a:t>
              </a:r>
              <a:endPara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154171" y="1429210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336550" y="2133098"/>
            <a:ext cx="8234425" cy="2110912"/>
            <a:chOff x="2219890" y="2361106"/>
            <a:chExt cx="8234425" cy="2110912"/>
          </a:xfrm>
        </p:grpSpPr>
        <p:grpSp>
          <p:nvGrpSpPr>
            <p:cNvPr id="9" name="组合 8"/>
            <p:cNvGrpSpPr/>
            <p:nvPr/>
          </p:nvGrpSpPr>
          <p:grpSpPr>
            <a:xfrm>
              <a:off x="2219890" y="2361106"/>
              <a:ext cx="8234425" cy="1512712"/>
              <a:chOff x="1664921" y="1770828"/>
              <a:chExt cx="6175824" cy="113453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910989" y="1770828"/>
                <a:ext cx="5929756" cy="707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DNS</a:t>
                </a:r>
                <a:r>
                  <a:rPr lang="zh-CN" altLang="en-US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：因特网的目录服务</a:t>
                </a:r>
                <a:endPara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朗倩（非商用）常规体" pitchFamily="50" charset="-122"/>
                  <a:ea typeface="造字工房朗倩（非商用）常规体" pitchFamily="50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117476" y="2466781"/>
                <a:ext cx="5472898" cy="43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spc="300" dirty="0" err="1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NS:Diretory</a:t>
                </a:r>
                <a:r>
                  <a:rPr lang="en-US" altLang="zh-CN" sz="3200" spc="3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Service in the Internet</a:t>
                </a:r>
                <a:endParaRPr lang="zh-CN" altLang="en-US" sz="32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664921" y="1958777"/>
                <a:ext cx="583333" cy="807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96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1795737" y="2905362"/>
                <a:ext cx="5666019" cy="0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8876469" y="3764132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  <a:endParaRPr kumimoji="1" lang="en-US" altLang="zh-CN" sz="4000" b="1" dirty="0">
                <a:solidFill>
                  <a:srgbClr val="2E95D1"/>
                </a:solidFill>
                <a:latin typeface="造字工房朗倩（非商用）细体" pitchFamily="50" charset="-122"/>
                <a:ea typeface="造字工房朗倩（非商用）细体" pitchFamily="50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4456" y="1780458"/>
            <a:ext cx="1479553" cy="1353390"/>
            <a:chOff x="787397" y="1578243"/>
            <a:chExt cx="1679793" cy="1536555"/>
          </a:xfrm>
        </p:grpSpPr>
        <p:sp>
          <p:nvSpPr>
            <p:cNvPr id="21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4199645" cy="1005602"/>
            <a:chOff x="658104" y="373146"/>
            <a:chExt cx="4199645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3776935" cy="615451"/>
              <a:chOff x="1839058" y="1058437"/>
              <a:chExt cx="3776935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3776935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23826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简况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1080115" y="1716334"/>
            <a:ext cx="10031769" cy="476221"/>
            <a:chOff x="1403750" y="3593123"/>
            <a:chExt cx="10031769" cy="476221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6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9449588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是一个分布式数据库，由很多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服务器按照层次结构组织起来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52239" y="2630957"/>
            <a:ext cx="10059645" cy="876330"/>
            <a:chOff x="1403750" y="3593123"/>
            <a:chExt cx="10059645" cy="876330"/>
          </a:xfrm>
        </p:grpSpPr>
        <p:grpSp>
          <p:nvGrpSpPr>
            <p:cNvPr id="73" name="组合 7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5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7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9477464" cy="87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运行在端到端系统上，且使用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UDP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协议（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53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号端口）进行报文传输，因此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是应用层协议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52239" y="3750823"/>
            <a:ext cx="5693780" cy="476221"/>
            <a:chOff x="1403750" y="3593123"/>
            <a:chExt cx="5693780" cy="476221"/>
          </a:xfrm>
        </p:grpSpPr>
        <p:grpSp>
          <p:nvGrpSpPr>
            <p:cNvPr id="78" name="组合 7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5111598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以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C/S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的模式工作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52239" y="4665446"/>
            <a:ext cx="9007640" cy="476221"/>
            <a:chOff x="1403750" y="3593123"/>
            <a:chExt cx="9007640" cy="476221"/>
          </a:xfrm>
        </p:grpSpPr>
        <p:grpSp>
          <p:nvGrpSpPr>
            <p:cNvPr id="83" name="组合 8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5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8425459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不直接和用户打交道，而是因特网的核心功能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7745215" cy="1007827"/>
            <a:chOff x="658104" y="373146"/>
            <a:chExt cx="6629309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3" y="763297"/>
              <a:ext cx="6206600" cy="617676"/>
              <a:chOff x="1839057" y="1058437"/>
              <a:chExt cx="6206600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7" y="1058437"/>
                <a:ext cx="5863603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0" y="1091338"/>
                <a:ext cx="53104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域名系统名字空间和层次结构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1620611" y="1448617"/>
            <a:ext cx="9238852" cy="5265420"/>
            <a:chOff x="1381125" y="1223645"/>
            <a:chExt cx="9238852" cy="5265420"/>
          </a:xfrm>
        </p:grpSpPr>
        <p:sp>
          <p:nvSpPr>
            <p:cNvPr id="38" name="矩形 11266"/>
            <p:cNvSpPr>
              <a:spLocks noChangeArrowheads="1"/>
            </p:cNvSpPr>
            <p:nvPr/>
          </p:nvSpPr>
          <p:spPr bwMode="auto">
            <a:xfrm>
              <a:off x="1389138" y="4837877"/>
              <a:ext cx="9212251" cy="84367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11267"/>
            <p:cNvSpPr>
              <a:spLocks noChangeArrowheads="1"/>
            </p:cNvSpPr>
            <p:nvPr/>
          </p:nvSpPr>
          <p:spPr bwMode="auto">
            <a:xfrm>
              <a:off x="1398752" y="5681550"/>
              <a:ext cx="9194625" cy="807515"/>
            </a:xfrm>
            <a:prstGeom prst="rect">
              <a:avLst/>
            </a:prstGeom>
            <a:solidFill>
              <a:srgbClr val="CC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11268"/>
            <p:cNvSpPr>
              <a:spLocks noChangeArrowheads="1"/>
            </p:cNvSpPr>
            <p:nvPr/>
          </p:nvSpPr>
          <p:spPr bwMode="auto">
            <a:xfrm>
              <a:off x="1381125" y="3061646"/>
              <a:ext cx="9212252" cy="1803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11269"/>
            <p:cNvSpPr>
              <a:spLocks noChangeArrowheads="1"/>
            </p:cNvSpPr>
            <p:nvPr/>
          </p:nvSpPr>
          <p:spPr bwMode="auto">
            <a:xfrm>
              <a:off x="1381126" y="1832294"/>
              <a:ext cx="9212252" cy="129564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直接连接符 11271"/>
            <p:cNvSpPr>
              <a:spLocks noChangeShapeType="1"/>
            </p:cNvSpPr>
            <p:nvPr/>
          </p:nvSpPr>
          <p:spPr bwMode="auto">
            <a:xfrm flipV="1">
              <a:off x="1560595" y="2294807"/>
              <a:ext cx="8904589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直接连接符 11272"/>
            <p:cNvSpPr>
              <a:spLocks noChangeShapeType="1"/>
            </p:cNvSpPr>
            <p:nvPr/>
          </p:nvSpPr>
          <p:spPr bwMode="auto">
            <a:xfrm rot="16200000">
              <a:off x="2760565" y="2471829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直接连接符 11273"/>
            <p:cNvSpPr>
              <a:spLocks noChangeShapeType="1"/>
            </p:cNvSpPr>
            <p:nvPr/>
          </p:nvSpPr>
          <p:spPr bwMode="auto">
            <a:xfrm rot="16200000">
              <a:off x="3339884" y="2471075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直接连接符 11274"/>
            <p:cNvSpPr>
              <a:spLocks noChangeShapeType="1"/>
            </p:cNvSpPr>
            <p:nvPr/>
          </p:nvSpPr>
          <p:spPr bwMode="auto">
            <a:xfrm rot="16200000">
              <a:off x="3923914" y="2447724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直接连接符 11275"/>
            <p:cNvSpPr>
              <a:spLocks noChangeShapeType="1"/>
            </p:cNvSpPr>
            <p:nvPr/>
          </p:nvSpPr>
          <p:spPr bwMode="auto">
            <a:xfrm rot="16200000">
              <a:off x="4507191" y="2444711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直接连接符 11276"/>
            <p:cNvSpPr>
              <a:spLocks noChangeShapeType="1"/>
            </p:cNvSpPr>
            <p:nvPr/>
          </p:nvSpPr>
          <p:spPr bwMode="auto">
            <a:xfrm rot="16200000">
              <a:off x="5090468" y="2444711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直接连接符 11277"/>
            <p:cNvSpPr>
              <a:spLocks noChangeShapeType="1"/>
            </p:cNvSpPr>
            <p:nvPr/>
          </p:nvSpPr>
          <p:spPr bwMode="auto">
            <a:xfrm rot="16200000">
              <a:off x="5669788" y="2443957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直接连接符 11278"/>
            <p:cNvSpPr>
              <a:spLocks noChangeShapeType="1"/>
            </p:cNvSpPr>
            <p:nvPr/>
          </p:nvSpPr>
          <p:spPr bwMode="auto">
            <a:xfrm rot="16200000">
              <a:off x="6253817" y="2444711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直接连接符 11279"/>
            <p:cNvSpPr>
              <a:spLocks noChangeShapeType="1"/>
            </p:cNvSpPr>
            <p:nvPr/>
          </p:nvSpPr>
          <p:spPr bwMode="auto">
            <a:xfrm rot="16200000">
              <a:off x="6837094" y="2444711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直接连接符 11280"/>
            <p:cNvSpPr>
              <a:spLocks noChangeShapeType="1"/>
            </p:cNvSpPr>
            <p:nvPr/>
          </p:nvSpPr>
          <p:spPr bwMode="auto">
            <a:xfrm rot="16200000">
              <a:off x="7416414" y="2443957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直接连接符 11281"/>
            <p:cNvSpPr>
              <a:spLocks noChangeShapeType="1"/>
            </p:cNvSpPr>
            <p:nvPr/>
          </p:nvSpPr>
          <p:spPr bwMode="auto">
            <a:xfrm rot="16200000">
              <a:off x="7999691" y="2443957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直接连接符 11282"/>
            <p:cNvSpPr>
              <a:spLocks noChangeShapeType="1"/>
            </p:cNvSpPr>
            <p:nvPr/>
          </p:nvSpPr>
          <p:spPr bwMode="auto">
            <a:xfrm rot="16200000">
              <a:off x="8583720" y="2444711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直接连接符 11283"/>
            <p:cNvSpPr>
              <a:spLocks noChangeShapeType="1"/>
            </p:cNvSpPr>
            <p:nvPr/>
          </p:nvSpPr>
          <p:spPr bwMode="auto">
            <a:xfrm rot="16200000">
              <a:off x="9129485" y="2446970"/>
              <a:ext cx="27419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直接连接符 11284"/>
            <p:cNvSpPr>
              <a:spLocks noChangeShapeType="1"/>
            </p:cNvSpPr>
            <p:nvPr/>
          </p:nvSpPr>
          <p:spPr bwMode="auto">
            <a:xfrm rot="5400000" flipH="1">
              <a:off x="9711159" y="2446970"/>
              <a:ext cx="27419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文本框 11285"/>
            <p:cNvSpPr txBox="1">
              <a:spLocks noChangeArrowheads="1"/>
            </p:cNvSpPr>
            <p:nvPr/>
          </p:nvSpPr>
          <p:spPr bwMode="auto">
            <a:xfrm>
              <a:off x="4949691" y="2493673"/>
              <a:ext cx="71659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</a:t>
              </a:r>
              <a:endParaRPr lang="en-US" altLang="zh-CN" sz="200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11286"/>
            <p:cNvSpPr txBox="1">
              <a:spLocks noChangeArrowheads="1"/>
            </p:cNvSpPr>
            <p:nvPr/>
          </p:nvSpPr>
          <p:spPr bwMode="auto">
            <a:xfrm>
              <a:off x="5529763" y="2493673"/>
              <a:ext cx="58327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文本框 11287"/>
            <p:cNvSpPr txBox="1">
              <a:spLocks noChangeArrowheads="1"/>
            </p:cNvSpPr>
            <p:nvPr/>
          </p:nvSpPr>
          <p:spPr bwMode="auto">
            <a:xfrm>
              <a:off x="6093811" y="2493673"/>
              <a:ext cx="605711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org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文本框 11288"/>
            <p:cNvSpPr txBox="1">
              <a:spLocks noChangeArrowheads="1"/>
            </p:cNvSpPr>
            <p:nvPr/>
          </p:nvSpPr>
          <p:spPr bwMode="auto">
            <a:xfrm>
              <a:off x="6675486" y="2493673"/>
              <a:ext cx="65186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edu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文本框 11289"/>
            <p:cNvSpPr txBox="1">
              <a:spLocks noChangeArrowheads="1"/>
            </p:cNvSpPr>
            <p:nvPr/>
          </p:nvSpPr>
          <p:spPr bwMode="auto">
            <a:xfrm>
              <a:off x="7257161" y="2493673"/>
              <a:ext cx="646091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gov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文本框 11290"/>
            <p:cNvSpPr txBox="1">
              <a:spLocks noChangeArrowheads="1"/>
            </p:cNvSpPr>
            <p:nvPr/>
          </p:nvSpPr>
          <p:spPr bwMode="auto">
            <a:xfrm>
              <a:off x="7859667" y="2493673"/>
              <a:ext cx="560843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mil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文本框 11291"/>
            <p:cNvSpPr txBox="1">
              <a:spLocks noChangeArrowheads="1"/>
            </p:cNvSpPr>
            <p:nvPr/>
          </p:nvSpPr>
          <p:spPr bwMode="auto">
            <a:xfrm>
              <a:off x="2289692" y="2493673"/>
              <a:ext cx="80248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coop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文本框 11292"/>
            <p:cNvSpPr txBox="1">
              <a:spLocks noChangeArrowheads="1"/>
            </p:cNvSpPr>
            <p:nvPr/>
          </p:nvSpPr>
          <p:spPr bwMode="auto">
            <a:xfrm>
              <a:off x="3735065" y="2493673"/>
              <a:ext cx="54225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biz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文本框 11293"/>
            <p:cNvSpPr txBox="1">
              <a:spLocks noChangeArrowheads="1"/>
            </p:cNvSpPr>
            <p:nvPr/>
          </p:nvSpPr>
          <p:spPr bwMode="auto">
            <a:xfrm>
              <a:off x="3054040" y="2493673"/>
              <a:ext cx="662116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文本框 11294"/>
            <p:cNvSpPr txBox="1">
              <a:spLocks noChangeArrowheads="1"/>
            </p:cNvSpPr>
            <p:nvPr/>
          </p:nvSpPr>
          <p:spPr bwMode="auto">
            <a:xfrm>
              <a:off x="4227004" y="2493673"/>
              <a:ext cx="728776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aero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文本框 11295"/>
            <p:cNvSpPr txBox="1">
              <a:spLocks noChangeArrowheads="1"/>
            </p:cNvSpPr>
            <p:nvPr/>
          </p:nvSpPr>
          <p:spPr bwMode="auto">
            <a:xfrm>
              <a:off x="8450955" y="2493673"/>
              <a:ext cx="50572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文本框 11296"/>
            <p:cNvSpPr txBox="1">
              <a:spLocks noChangeArrowheads="1"/>
            </p:cNvSpPr>
            <p:nvPr/>
          </p:nvSpPr>
          <p:spPr bwMode="auto">
            <a:xfrm>
              <a:off x="9082304" y="2493673"/>
              <a:ext cx="471108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cn</a:t>
              </a:r>
              <a:endParaRPr lang="en-US" altLang="zh-CN" sz="200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文本框 11297"/>
            <p:cNvSpPr txBox="1">
              <a:spLocks noChangeArrowheads="1"/>
            </p:cNvSpPr>
            <p:nvPr/>
          </p:nvSpPr>
          <p:spPr bwMode="auto">
            <a:xfrm>
              <a:off x="9633533" y="2493673"/>
              <a:ext cx="48200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uk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文本框 11298"/>
            <p:cNvSpPr txBox="1">
              <a:spLocks noChangeArrowheads="1"/>
            </p:cNvSpPr>
            <p:nvPr/>
          </p:nvSpPr>
          <p:spPr bwMode="auto">
            <a:xfrm>
              <a:off x="9976449" y="2127580"/>
              <a:ext cx="643528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44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直接连接符 11299"/>
            <p:cNvSpPr>
              <a:spLocks noChangeShapeType="1"/>
            </p:cNvSpPr>
            <p:nvPr/>
          </p:nvSpPr>
          <p:spPr bwMode="auto">
            <a:xfrm rot="16200000">
              <a:off x="8758529" y="3414934"/>
              <a:ext cx="1080202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直接连接符 11300"/>
            <p:cNvSpPr>
              <a:spLocks noChangeShapeType="1"/>
            </p:cNvSpPr>
            <p:nvPr/>
          </p:nvSpPr>
          <p:spPr bwMode="auto">
            <a:xfrm rot="16200000">
              <a:off x="9413768" y="4089872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直接连接符 11301"/>
            <p:cNvSpPr>
              <a:spLocks noChangeShapeType="1"/>
            </p:cNvSpPr>
            <p:nvPr/>
          </p:nvSpPr>
          <p:spPr bwMode="auto">
            <a:xfrm rot="16200000">
              <a:off x="8834450" y="4090625"/>
              <a:ext cx="2681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直接连接符 11302"/>
            <p:cNvSpPr>
              <a:spLocks noChangeShapeType="1"/>
            </p:cNvSpPr>
            <p:nvPr/>
          </p:nvSpPr>
          <p:spPr bwMode="auto">
            <a:xfrm rot="16200000">
              <a:off x="8251173" y="4090625"/>
              <a:ext cx="2681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直接连接符 11303"/>
            <p:cNvSpPr>
              <a:spLocks noChangeShapeType="1"/>
            </p:cNvSpPr>
            <p:nvPr/>
          </p:nvSpPr>
          <p:spPr bwMode="auto">
            <a:xfrm rot="16200000">
              <a:off x="7667142" y="4089872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直接连接符 11304"/>
            <p:cNvSpPr>
              <a:spLocks noChangeShapeType="1"/>
            </p:cNvSpPr>
            <p:nvPr/>
          </p:nvSpPr>
          <p:spPr bwMode="auto">
            <a:xfrm rot="16200000">
              <a:off x="7087823" y="4090625"/>
              <a:ext cx="2681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直接连接符 11305"/>
            <p:cNvSpPr>
              <a:spLocks noChangeShapeType="1"/>
            </p:cNvSpPr>
            <p:nvPr/>
          </p:nvSpPr>
          <p:spPr bwMode="auto">
            <a:xfrm rot="16200000">
              <a:off x="6504546" y="4090625"/>
              <a:ext cx="2681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直接连接符 11306"/>
            <p:cNvSpPr>
              <a:spLocks noChangeShapeType="1"/>
            </p:cNvSpPr>
            <p:nvPr/>
          </p:nvSpPr>
          <p:spPr bwMode="auto">
            <a:xfrm rot="16200000">
              <a:off x="5920516" y="4089872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直接连接符 11307"/>
            <p:cNvSpPr>
              <a:spLocks noChangeShapeType="1"/>
            </p:cNvSpPr>
            <p:nvPr/>
          </p:nvSpPr>
          <p:spPr bwMode="auto">
            <a:xfrm rot="16200000">
              <a:off x="5337239" y="4089872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直接连接符 11308"/>
            <p:cNvSpPr>
              <a:spLocks noChangeShapeType="1"/>
            </p:cNvSpPr>
            <p:nvPr/>
          </p:nvSpPr>
          <p:spPr bwMode="auto">
            <a:xfrm rot="16200000">
              <a:off x="4757920" y="4090625"/>
              <a:ext cx="26816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直接连接符 11309"/>
            <p:cNvSpPr>
              <a:spLocks noChangeShapeType="1"/>
            </p:cNvSpPr>
            <p:nvPr/>
          </p:nvSpPr>
          <p:spPr bwMode="auto">
            <a:xfrm rot="16200000">
              <a:off x="9997045" y="4089872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文本框 11310"/>
            <p:cNvSpPr txBox="1">
              <a:spLocks noChangeArrowheads="1"/>
            </p:cNvSpPr>
            <p:nvPr/>
          </p:nvSpPr>
          <p:spPr bwMode="auto">
            <a:xfrm>
              <a:off x="4642029" y="4095145"/>
              <a:ext cx="48200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hk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11311"/>
            <p:cNvSpPr txBox="1">
              <a:spLocks noChangeArrowheads="1"/>
            </p:cNvSpPr>
            <p:nvPr/>
          </p:nvSpPr>
          <p:spPr bwMode="auto">
            <a:xfrm>
              <a:off x="5225306" y="4095145"/>
              <a:ext cx="371759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11312"/>
            <p:cNvSpPr txBox="1">
              <a:spLocks noChangeArrowheads="1"/>
            </p:cNvSpPr>
            <p:nvPr/>
          </p:nvSpPr>
          <p:spPr bwMode="auto">
            <a:xfrm>
              <a:off x="5806980" y="4095145"/>
              <a:ext cx="460853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文本框 11313"/>
            <p:cNvSpPr txBox="1">
              <a:spLocks noChangeArrowheads="1"/>
            </p:cNvSpPr>
            <p:nvPr/>
          </p:nvSpPr>
          <p:spPr bwMode="auto">
            <a:xfrm>
              <a:off x="6390257" y="4095145"/>
              <a:ext cx="416626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bj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11314"/>
            <p:cNvSpPr txBox="1">
              <a:spLocks noChangeArrowheads="1"/>
            </p:cNvSpPr>
            <p:nvPr/>
          </p:nvSpPr>
          <p:spPr bwMode="auto">
            <a:xfrm>
              <a:off x="6930269" y="4110210"/>
              <a:ext cx="605711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org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文本框 11315"/>
            <p:cNvSpPr txBox="1">
              <a:spLocks noChangeArrowheads="1"/>
            </p:cNvSpPr>
            <p:nvPr/>
          </p:nvSpPr>
          <p:spPr bwMode="auto">
            <a:xfrm>
              <a:off x="7499124" y="4095145"/>
              <a:ext cx="58327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net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文本框 11316"/>
            <p:cNvSpPr txBox="1">
              <a:spLocks noChangeArrowheads="1"/>
            </p:cNvSpPr>
            <p:nvPr/>
          </p:nvSpPr>
          <p:spPr bwMode="auto">
            <a:xfrm>
              <a:off x="8136883" y="4095145"/>
              <a:ext cx="646091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gov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文本框 11317"/>
            <p:cNvSpPr txBox="1">
              <a:spLocks noChangeArrowheads="1"/>
            </p:cNvSpPr>
            <p:nvPr/>
          </p:nvSpPr>
          <p:spPr bwMode="auto">
            <a:xfrm>
              <a:off x="8720160" y="4095145"/>
              <a:ext cx="65186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edu</a:t>
              </a:r>
              <a:endParaRPr lang="en-US" altLang="zh-CN" sz="200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文本框 11318"/>
            <p:cNvSpPr txBox="1">
              <a:spLocks noChangeArrowheads="1"/>
            </p:cNvSpPr>
            <p:nvPr/>
          </p:nvSpPr>
          <p:spPr bwMode="auto">
            <a:xfrm>
              <a:off x="9303437" y="4095145"/>
              <a:ext cx="71659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文本框 11319"/>
            <p:cNvSpPr txBox="1">
              <a:spLocks noChangeArrowheads="1"/>
            </p:cNvSpPr>
            <p:nvPr/>
          </p:nvSpPr>
          <p:spPr bwMode="auto">
            <a:xfrm>
              <a:off x="9885112" y="4095145"/>
              <a:ext cx="455084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文本框 11320"/>
            <p:cNvSpPr txBox="1">
              <a:spLocks noChangeArrowheads="1"/>
            </p:cNvSpPr>
            <p:nvPr/>
          </p:nvSpPr>
          <p:spPr bwMode="auto">
            <a:xfrm>
              <a:off x="4164511" y="3726037"/>
              <a:ext cx="643528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44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en-US" altLang="zh-CN"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直接连接符 11321"/>
            <p:cNvSpPr>
              <a:spLocks noChangeShapeType="1"/>
            </p:cNvSpPr>
            <p:nvPr/>
          </p:nvSpPr>
          <p:spPr bwMode="auto">
            <a:xfrm rot="16200000">
              <a:off x="8789253" y="4675170"/>
              <a:ext cx="35856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文本框 11322"/>
            <p:cNvSpPr txBox="1">
              <a:spLocks noChangeArrowheads="1"/>
            </p:cNvSpPr>
            <p:nvPr/>
          </p:nvSpPr>
          <p:spPr bwMode="auto">
            <a:xfrm>
              <a:off x="7020004" y="5026198"/>
              <a:ext cx="64545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pku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文本框 11323"/>
            <p:cNvSpPr txBox="1">
              <a:spLocks noChangeArrowheads="1"/>
            </p:cNvSpPr>
            <p:nvPr/>
          </p:nvSpPr>
          <p:spPr bwMode="auto">
            <a:xfrm>
              <a:off x="7656160" y="5024691"/>
              <a:ext cx="894785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fudan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文本框 11324"/>
            <p:cNvSpPr txBox="1">
              <a:spLocks noChangeArrowheads="1"/>
            </p:cNvSpPr>
            <p:nvPr/>
          </p:nvSpPr>
          <p:spPr bwMode="auto">
            <a:xfrm>
              <a:off x="8540690" y="5024691"/>
              <a:ext cx="790308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gzhu</a:t>
              </a:r>
              <a:endParaRPr lang="en-US" altLang="zh-CN" sz="200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文本框 11325"/>
            <p:cNvSpPr txBox="1">
              <a:spLocks noChangeArrowheads="1"/>
            </p:cNvSpPr>
            <p:nvPr/>
          </p:nvSpPr>
          <p:spPr bwMode="auto">
            <a:xfrm>
              <a:off x="5550594" y="5024691"/>
              <a:ext cx="1245393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tsinghua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文本框 11326"/>
            <p:cNvSpPr txBox="1">
              <a:spLocks noChangeArrowheads="1"/>
            </p:cNvSpPr>
            <p:nvPr/>
          </p:nvSpPr>
          <p:spPr bwMode="auto">
            <a:xfrm>
              <a:off x="4393655" y="4625453"/>
              <a:ext cx="643528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44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327"/>
            <p:cNvSpPr>
              <a:spLocks noChangeArrowheads="1"/>
            </p:cNvSpPr>
            <p:nvPr/>
          </p:nvSpPr>
          <p:spPr bwMode="auto">
            <a:xfrm>
              <a:off x="5651546" y="1353209"/>
              <a:ext cx="708265" cy="351028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树根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3" name="直接连接符 11328"/>
            <p:cNvSpPr>
              <a:spLocks noChangeShapeType="1"/>
            </p:cNvSpPr>
            <p:nvPr/>
          </p:nvSpPr>
          <p:spPr bwMode="auto">
            <a:xfrm rot="5400000" flipH="1">
              <a:off x="5688726" y="2002535"/>
              <a:ext cx="61467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直接连接符 11329"/>
            <p:cNvSpPr>
              <a:spLocks noChangeShapeType="1"/>
            </p:cNvSpPr>
            <p:nvPr/>
          </p:nvSpPr>
          <p:spPr bwMode="auto">
            <a:xfrm rot="16200000">
              <a:off x="6586366" y="3281603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直接连接符 11330"/>
            <p:cNvSpPr>
              <a:spLocks noChangeShapeType="1"/>
            </p:cNvSpPr>
            <p:nvPr/>
          </p:nvSpPr>
          <p:spPr bwMode="auto">
            <a:xfrm rot="16200000">
              <a:off x="5671389" y="3281603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直接连接符 11331"/>
            <p:cNvSpPr>
              <a:spLocks noChangeShapeType="1"/>
            </p:cNvSpPr>
            <p:nvPr/>
          </p:nvSpPr>
          <p:spPr bwMode="auto">
            <a:xfrm rot="16200000">
              <a:off x="4923065" y="3281603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直接连接符 11332"/>
            <p:cNvSpPr>
              <a:spLocks noChangeShapeType="1"/>
            </p:cNvSpPr>
            <p:nvPr/>
          </p:nvSpPr>
          <p:spPr bwMode="auto">
            <a:xfrm rot="16200000">
              <a:off x="3718053" y="3281603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直接连接符 11333"/>
            <p:cNvSpPr>
              <a:spLocks noChangeShapeType="1"/>
            </p:cNvSpPr>
            <p:nvPr/>
          </p:nvSpPr>
          <p:spPr bwMode="auto">
            <a:xfrm rot="16200000">
              <a:off x="5090468" y="3011176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文本框 11334"/>
            <p:cNvSpPr txBox="1">
              <a:spLocks noChangeArrowheads="1"/>
            </p:cNvSpPr>
            <p:nvPr/>
          </p:nvSpPr>
          <p:spPr bwMode="auto">
            <a:xfrm>
              <a:off x="3521944" y="3284616"/>
              <a:ext cx="672371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cctv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0" name="文本框 11335"/>
            <p:cNvSpPr txBox="1">
              <a:spLocks noChangeArrowheads="1"/>
            </p:cNvSpPr>
            <p:nvPr/>
          </p:nvSpPr>
          <p:spPr bwMode="auto">
            <a:xfrm>
              <a:off x="4808679" y="3299682"/>
              <a:ext cx="65634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 err="1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ibm</a:t>
              </a:r>
              <a:endParaRPr lang="en-US" altLang="zh-CN" sz="2000" dirty="0" err="1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文本框 11336"/>
            <p:cNvSpPr txBox="1">
              <a:spLocks noChangeArrowheads="1"/>
            </p:cNvSpPr>
            <p:nvPr/>
          </p:nvSpPr>
          <p:spPr bwMode="auto">
            <a:xfrm>
              <a:off x="5589052" y="3284616"/>
              <a:ext cx="50572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hp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文本框 11337"/>
            <p:cNvSpPr txBox="1">
              <a:spLocks noChangeArrowheads="1"/>
            </p:cNvSpPr>
            <p:nvPr/>
          </p:nvSpPr>
          <p:spPr bwMode="auto">
            <a:xfrm>
              <a:off x="6473582" y="3284616"/>
              <a:ext cx="683267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mot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文本框 11338"/>
            <p:cNvSpPr txBox="1">
              <a:spLocks noChangeArrowheads="1"/>
            </p:cNvSpPr>
            <p:nvPr/>
          </p:nvSpPr>
          <p:spPr bwMode="auto">
            <a:xfrm>
              <a:off x="4129258" y="2968239"/>
              <a:ext cx="643528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44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en-US" altLang="zh-CN" sz="4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任意多边形 11339"/>
            <p:cNvSpPr>
              <a:spLocks noChangeArrowheads="1"/>
            </p:cNvSpPr>
            <p:nvPr/>
          </p:nvSpPr>
          <p:spPr bwMode="auto">
            <a:xfrm>
              <a:off x="3310426" y="3138480"/>
              <a:ext cx="3430759" cy="7533"/>
            </a:xfrm>
            <a:custGeom>
              <a:avLst/>
              <a:gdLst>
                <a:gd name="T0" fmla="*/ 0 w 1979"/>
                <a:gd name="T1" fmla="*/ 4 h 4"/>
                <a:gd name="T2" fmla="*/ 1979 w 1979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79" h="4">
                  <a:moveTo>
                    <a:pt x="0" y="4"/>
                  </a:moveTo>
                  <a:lnTo>
                    <a:pt x="1979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矩形 11340"/>
            <p:cNvSpPr>
              <a:spLocks noChangeArrowheads="1"/>
            </p:cNvSpPr>
            <p:nvPr/>
          </p:nvSpPr>
          <p:spPr bwMode="auto">
            <a:xfrm>
              <a:off x="1727245" y="1853386"/>
              <a:ext cx="1412684" cy="457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24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顶级域名</a:t>
              </a:r>
              <a:endParaRPr lang="zh-CN" altLang="en-US" sz="2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直接连接符 11341"/>
            <p:cNvSpPr>
              <a:spLocks noChangeShapeType="1"/>
            </p:cNvSpPr>
            <p:nvPr/>
          </p:nvSpPr>
          <p:spPr bwMode="auto">
            <a:xfrm>
              <a:off x="4227004" y="3956541"/>
              <a:ext cx="5906481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矩形 11342"/>
            <p:cNvSpPr>
              <a:spLocks noChangeArrowheads="1"/>
            </p:cNvSpPr>
            <p:nvPr/>
          </p:nvSpPr>
          <p:spPr bwMode="auto">
            <a:xfrm>
              <a:off x="1727245" y="3596473"/>
              <a:ext cx="1412684" cy="457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24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二级域名</a:t>
              </a:r>
              <a:endParaRPr lang="zh-CN" altLang="en-US" sz="2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直接连接符 11343"/>
            <p:cNvSpPr>
              <a:spLocks noChangeShapeType="1"/>
            </p:cNvSpPr>
            <p:nvPr/>
          </p:nvSpPr>
          <p:spPr bwMode="auto">
            <a:xfrm rot="16200000">
              <a:off x="9540072" y="4993807"/>
              <a:ext cx="26063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直接连接符 11344"/>
            <p:cNvSpPr>
              <a:spLocks noChangeShapeType="1"/>
            </p:cNvSpPr>
            <p:nvPr/>
          </p:nvSpPr>
          <p:spPr bwMode="auto">
            <a:xfrm rot="16200000">
              <a:off x="8822192" y="4993807"/>
              <a:ext cx="26063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直接连接符 11345"/>
            <p:cNvSpPr>
              <a:spLocks noChangeShapeType="1"/>
            </p:cNvSpPr>
            <p:nvPr/>
          </p:nvSpPr>
          <p:spPr bwMode="auto">
            <a:xfrm rot="16200000">
              <a:off x="7995349" y="4993807"/>
              <a:ext cx="26063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直接连接符 11346"/>
            <p:cNvSpPr>
              <a:spLocks noChangeShapeType="1"/>
            </p:cNvSpPr>
            <p:nvPr/>
          </p:nvSpPr>
          <p:spPr bwMode="auto">
            <a:xfrm rot="16200000">
              <a:off x="7232602" y="4993807"/>
              <a:ext cx="26063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直接连接符 11347"/>
            <p:cNvSpPr>
              <a:spLocks noChangeShapeType="1"/>
            </p:cNvSpPr>
            <p:nvPr/>
          </p:nvSpPr>
          <p:spPr bwMode="auto">
            <a:xfrm rot="16200000">
              <a:off x="6082072" y="4993807"/>
              <a:ext cx="26063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任意多边形 11348"/>
            <p:cNvSpPr>
              <a:spLocks noChangeArrowheads="1"/>
            </p:cNvSpPr>
            <p:nvPr/>
          </p:nvSpPr>
          <p:spPr bwMode="auto">
            <a:xfrm>
              <a:off x="5454450" y="4858969"/>
              <a:ext cx="4794409" cy="6026"/>
            </a:xfrm>
            <a:custGeom>
              <a:avLst/>
              <a:gdLst>
                <a:gd name="T0" fmla="*/ 0 w 2253"/>
                <a:gd name="T1" fmla="*/ 3 h 3"/>
                <a:gd name="T2" fmla="*/ 2253 w 2253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53" h="3">
                  <a:moveTo>
                    <a:pt x="0" y="3"/>
                  </a:moveTo>
                  <a:lnTo>
                    <a:pt x="2253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1349"/>
            <p:cNvSpPr>
              <a:spLocks noChangeArrowheads="1"/>
            </p:cNvSpPr>
            <p:nvPr/>
          </p:nvSpPr>
          <p:spPr bwMode="auto">
            <a:xfrm>
              <a:off x="1727245" y="5023184"/>
              <a:ext cx="1412684" cy="457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24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三级域名</a:t>
              </a:r>
              <a:endParaRPr lang="zh-CN" altLang="en-US" sz="2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文本框 11350"/>
            <p:cNvSpPr txBox="1">
              <a:spLocks noChangeArrowheads="1"/>
            </p:cNvSpPr>
            <p:nvPr/>
          </p:nvSpPr>
          <p:spPr bwMode="auto">
            <a:xfrm>
              <a:off x="3521944" y="4996066"/>
              <a:ext cx="702496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mail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文本框 11351"/>
            <p:cNvSpPr txBox="1">
              <a:spLocks noChangeArrowheads="1"/>
            </p:cNvSpPr>
            <p:nvPr/>
          </p:nvSpPr>
          <p:spPr bwMode="auto">
            <a:xfrm>
              <a:off x="6380642" y="5805088"/>
              <a:ext cx="792231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www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直接连接符 11352"/>
            <p:cNvSpPr>
              <a:spLocks noChangeShapeType="1"/>
            </p:cNvSpPr>
            <p:nvPr/>
          </p:nvSpPr>
          <p:spPr bwMode="auto">
            <a:xfrm rot="16200000">
              <a:off x="6062377" y="5530894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直接连接符 11353"/>
            <p:cNvSpPr>
              <a:spLocks noChangeShapeType="1"/>
            </p:cNvSpPr>
            <p:nvPr/>
          </p:nvSpPr>
          <p:spPr bwMode="auto">
            <a:xfrm rot="16200000">
              <a:off x="3178705" y="4361805"/>
              <a:ext cx="134987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矩形 11354"/>
            <p:cNvSpPr>
              <a:spLocks noChangeArrowheads="1"/>
            </p:cNvSpPr>
            <p:nvPr/>
          </p:nvSpPr>
          <p:spPr bwMode="auto">
            <a:xfrm>
              <a:off x="1727245" y="5830700"/>
              <a:ext cx="1412684" cy="457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zh-CN" altLang="en-US" sz="24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四级域名</a:t>
              </a:r>
              <a:endParaRPr lang="zh-CN" altLang="en-US" sz="24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直接连接符 11355"/>
            <p:cNvSpPr>
              <a:spLocks noChangeShapeType="1"/>
            </p:cNvSpPr>
            <p:nvPr/>
          </p:nvSpPr>
          <p:spPr bwMode="auto">
            <a:xfrm>
              <a:off x="4867968" y="5666484"/>
              <a:ext cx="250937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直接连接符 11356"/>
            <p:cNvSpPr>
              <a:spLocks noChangeShapeType="1"/>
            </p:cNvSpPr>
            <p:nvPr/>
          </p:nvSpPr>
          <p:spPr bwMode="auto">
            <a:xfrm rot="16200000">
              <a:off x="5564781" y="5801322"/>
              <a:ext cx="26967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直接连接符 11357"/>
            <p:cNvSpPr>
              <a:spLocks noChangeShapeType="1"/>
            </p:cNvSpPr>
            <p:nvPr/>
          </p:nvSpPr>
          <p:spPr bwMode="auto">
            <a:xfrm rot="16200000">
              <a:off x="6528679" y="5800568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文本框 11358"/>
            <p:cNvSpPr txBox="1">
              <a:spLocks noChangeArrowheads="1"/>
            </p:cNvSpPr>
            <p:nvPr/>
          </p:nvSpPr>
          <p:spPr bwMode="auto">
            <a:xfrm>
              <a:off x="4549089" y="5805088"/>
              <a:ext cx="702496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mail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文本框 11359"/>
            <p:cNvSpPr txBox="1">
              <a:spLocks noChangeArrowheads="1"/>
            </p:cNvSpPr>
            <p:nvPr/>
          </p:nvSpPr>
          <p:spPr bwMode="auto">
            <a:xfrm>
              <a:off x="5457654" y="5805088"/>
              <a:ext cx="43201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直接连接符 11360"/>
            <p:cNvSpPr>
              <a:spLocks noChangeShapeType="1"/>
            </p:cNvSpPr>
            <p:nvPr/>
          </p:nvSpPr>
          <p:spPr bwMode="auto">
            <a:xfrm rot="16200000">
              <a:off x="4730776" y="5800568"/>
              <a:ext cx="27118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文本框 11361"/>
            <p:cNvSpPr txBox="1">
              <a:spLocks noChangeArrowheads="1"/>
            </p:cNvSpPr>
            <p:nvPr/>
          </p:nvSpPr>
          <p:spPr bwMode="auto">
            <a:xfrm>
              <a:off x="7181846" y="5459703"/>
              <a:ext cx="643528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4400" dirty="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en-US" altLang="zh-CN" sz="440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文本框 11362"/>
            <p:cNvSpPr txBox="1">
              <a:spLocks noChangeArrowheads="1"/>
            </p:cNvSpPr>
            <p:nvPr/>
          </p:nvSpPr>
          <p:spPr bwMode="auto">
            <a:xfrm>
              <a:off x="1805764" y="2175790"/>
              <a:ext cx="643528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44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文本框 11363"/>
            <p:cNvSpPr txBox="1">
              <a:spLocks noChangeArrowheads="1"/>
            </p:cNvSpPr>
            <p:nvPr/>
          </p:nvSpPr>
          <p:spPr bwMode="auto">
            <a:xfrm>
              <a:off x="9918762" y="5026198"/>
              <a:ext cx="606352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seu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11364"/>
            <p:cNvSpPr>
              <a:spLocks noChangeArrowheads="1"/>
            </p:cNvSpPr>
            <p:nvPr/>
          </p:nvSpPr>
          <p:spPr bwMode="auto">
            <a:xfrm>
              <a:off x="9226521" y="5027704"/>
              <a:ext cx="624940" cy="398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>
                  <a:solidFill>
                    <a:srgbClr val="33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sjtu</a:t>
              </a:r>
              <a:endParaRPr lang="en-US" altLang="zh-CN" sz="200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直接连接符 11365"/>
            <p:cNvSpPr>
              <a:spLocks noChangeShapeType="1"/>
            </p:cNvSpPr>
            <p:nvPr/>
          </p:nvSpPr>
          <p:spPr bwMode="auto">
            <a:xfrm rot="16200000">
              <a:off x="10091300" y="4984767"/>
              <a:ext cx="260634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矩形 11366"/>
            <p:cNvSpPr>
              <a:spLocks noChangeArrowheads="1"/>
            </p:cNvSpPr>
            <p:nvPr/>
          </p:nvSpPr>
          <p:spPr bwMode="auto">
            <a:xfrm>
              <a:off x="8108040" y="1234190"/>
              <a:ext cx="233823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层次树状结构</a:t>
              </a:r>
              <a:endParaRPr lang="zh-CN" altLang="en-US" sz="28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1367"/>
            <p:cNvSpPr>
              <a:spLocks noChangeArrowheads="1"/>
            </p:cNvSpPr>
            <p:nvPr/>
          </p:nvSpPr>
          <p:spPr bwMode="auto">
            <a:xfrm>
              <a:off x="1611872" y="1223645"/>
              <a:ext cx="1620356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按级划分</a:t>
              </a:r>
              <a:endParaRPr lang="zh-CN" altLang="en-US" sz="28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3" name="矩形 11367"/>
          <p:cNvSpPr>
            <a:spLocks noChangeArrowheads="1"/>
          </p:cNvSpPr>
          <p:nvPr/>
        </p:nvSpPr>
        <p:spPr bwMode="auto">
          <a:xfrm>
            <a:off x="680811" y="3641907"/>
            <a:ext cx="66611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endParaRPr lang="zh-CN" altLang="en-US" sz="28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80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7745215" cy="1007827"/>
            <a:chOff x="658104" y="373146"/>
            <a:chExt cx="6629309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3" y="763297"/>
              <a:ext cx="6206600" cy="617676"/>
              <a:chOff x="1839057" y="1058437"/>
              <a:chExt cx="6206600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7" y="1058437"/>
                <a:ext cx="5863603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0" y="1091338"/>
                <a:ext cx="53104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域名系统名字空间和层次结构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123392" y="1800678"/>
            <a:ext cx="490436" cy="476221"/>
            <a:chOff x="807021" y="1801168"/>
            <a:chExt cx="490436" cy="476221"/>
          </a:xfrm>
        </p:grpSpPr>
        <p:sp>
          <p:nvSpPr>
            <p:cNvPr id="154" name="round-web-cam_17861"/>
            <p:cNvSpPr>
              <a:spLocks noChangeAspect="1"/>
            </p:cNvSpPr>
            <p:nvPr/>
          </p:nvSpPr>
          <p:spPr bwMode="auto">
            <a:xfrm>
              <a:off x="906464" y="186921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grpSp>
          <p:nvGrpSpPr>
            <p:cNvPr id="155" name="组合 154"/>
            <p:cNvGrpSpPr/>
            <p:nvPr/>
          </p:nvGrpSpPr>
          <p:grpSpPr>
            <a:xfrm>
              <a:off x="807021" y="1801168"/>
              <a:ext cx="490436" cy="476221"/>
              <a:chOff x="2217538" y="5725158"/>
              <a:chExt cx="490436" cy="476221"/>
            </a:xfrm>
          </p:grpSpPr>
          <p:sp>
            <p:nvSpPr>
              <p:cNvPr id="156" name="对话气泡: 椭圆形 4"/>
              <p:cNvSpPr/>
              <p:nvPr/>
            </p:nvSpPr>
            <p:spPr>
              <a:xfrm>
                <a:off x="2217538" y="5725158"/>
                <a:ext cx="490436" cy="476221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ound-web-cam_17861"/>
              <p:cNvSpPr>
                <a:spLocks noChangeAspect="1"/>
              </p:cNvSpPr>
              <p:nvPr/>
            </p:nvSpPr>
            <p:spPr bwMode="auto">
              <a:xfrm>
                <a:off x="2316981" y="5793204"/>
                <a:ext cx="291550" cy="340129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1768651" y="1681073"/>
            <a:ext cx="3428639" cy="640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Internet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的域名结构</a:t>
            </a:r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9" name="内容占位符 2"/>
          <p:cNvSpPr>
            <a:spLocks noGrp="1"/>
          </p:cNvSpPr>
          <p:nvPr/>
        </p:nvSpPr>
        <p:spPr>
          <a:xfrm>
            <a:off x="1514385" y="2502535"/>
            <a:ext cx="10529570" cy="4355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680" indent="-3606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Internet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的域名结构采用了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层次树状结构的命名方法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域名的结构由若干个分量组成，各分量之间用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小数点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)隔开，总长不超过255个字符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各分量分别代表不同级别的域名。(≤63字符)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合法域名中，点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“.”的个数至少为一个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00000"/>
              </a:lnSpc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通常，点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“.”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对应的英文单词为dot，也可以读为point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0" name="矩形 9218"/>
          <p:cNvSpPr>
            <a:spLocks noChangeArrowheads="1"/>
          </p:cNvSpPr>
          <p:nvPr/>
        </p:nvSpPr>
        <p:spPr bwMode="auto">
          <a:xfrm>
            <a:off x="2439873" y="5415641"/>
            <a:ext cx="7146925" cy="763587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99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CN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r>
              <a:rPr lang="en-US" altLang="zh-CN" sz="28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三级域名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二级域名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顶级域名</a:t>
            </a:r>
            <a:endParaRPr lang="zh-CN" altLang="en-US" sz="2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7745215" cy="1007827"/>
            <a:chOff x="658104" y="373146"/>
            <a:chExt cx="6629309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3" y="763297"/>
              <a:ext cx="6206600" cy="617676"/>
              <a:chOff x="1839057" y="1058437"/>
              <a:chExt cx="6206600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7" y="1058437"/>
                <a:ext cx="5863603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0" y="1091338"/>
                <a:ext cx="53104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域名系统名字空间和层次结构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123392" y="1800678"/>
            <a:ext cx="490436" cy="476221"/>
            <a:chOff x="807021" y="1801168"/>
            <a:chExt cx="490436" cy="476221"/>
          </a:xfrm>
        </p:grpSpPr>
        <p:sp>
          <p:nvSpPr>
            <p:cNvPr id="154" name="round-web-cam_17861"/>
            <p:cNvSpPr>
              <a:spLocks noChangeAspect="1"/>
            </p:cNvSpPr>
            <p:nvPr/>
          </p:nvSpPr>
          <p:spPr bwMode="auto">
            <a:xfrm>
              <a:off x="906464" y="186921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grpSp>
          <p:nvGrpSpPr>
            <p:cNvPr id="155" name="组合 154"/>
            <p:cNvGrpSpPr/>
            <p:nvPr/>
          </p:nvGrpSpPr>
          <p:grpSpPr>
            <a:xfrm>
              <a:off x="807021" y="1801168"/>
              <a:ext cx="490436" cy="476221"/>
              <a:chOff x="2217538" y="5725158"/>
              <a:chExt cx="490436" cy="476221"/>
            </a:xfrm>
          </p:grpSpPr>
          <p:sp>
            <p:nvSpPr>
              <p:cNvPr id="156" name="对话气泡: 椭圆形 4"/>
              <p:cNvSpPr/>
              <p:nvPr/>
            </p:nvSpPr>
            <p:spPr>
              <a:xfrm>
                <a:off x="2217538" y="5725158"/>
                <a:ext cx="490436" cy="476221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ound-web-cam_17861"/>
              <p:cNvSpPr>
                <a:spLocks noChangeAspect="1"/>
              </p:cNvSpPr>
              <p:nvPr/>
            </p:nvSpPr>
            <p:spPr bwMode="auto">
              <a:xfrm>
                <a:off x="2316981" y="5793204"/>
                <a:ext cx="291550" cy="340129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1768651" y="1681073"/>
            <a:ext cx="8969371" cy="640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顶级域名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TLD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Top Level Domain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）一般有三类</a:t>
            </a:r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9" name="内容占位符 2"/>
          <p:cNvSpPr>
            <a:spLocks noGrp="1"/>
          </p:cNvSpPr>
          <p:nvPr/>
        </p:nvSpPr>
        <p:spPr>
          <a:xfrm>
            <a:off x="1514385" y="2502535"/>
            <a:ext cx="9903258" cy="4355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680" indent="-3606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n"/>
            </a:pPr>
            <a:r>
              <a:rPr kumimoji="1"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国家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或地区</a:t>
            </a:r>
            <a:r>
              <a:rPr kumimoji="1"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顶级域nTLD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，也记为</a:t>
            </a:r>
            <a:r>
              <a:rPr kumimoji="1"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ccTLD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(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: 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ountry 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ode)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例如.cn 表示中国，.us 表示美国，.uk 表示英国。目前有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300多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个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kumimoji="1"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基础设施域.arpa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(Address and Routing Parameter Area)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专用于Internet基础设施目的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目前有二级域ip6.arpa；iris.arpa；in-addr.arpa；uri.arpa；urn.arpa；home.arpa；as112.arpa；in-addr-servers.arpa；ipv4only.arpa等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>
              <a:buFont typeface="Wingdings" panose="05000000000000000000" pitchFamily="2" charset="2"/>
              <a:buChar char="n"/>
            </a:pPr>
            <a:r>
              <a:rPr kumimoji="1"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通用顶级域gTLD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早期规定了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20个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通用顶级域名，2011年批准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新通用顶级域名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(New Generic Top-level Domain，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New </a:t>
            </a:r>
            <a:r>
              <a:rPr kumimoji="1"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gTLD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截至2020年，已注册有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1200多个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通用顶级域名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651181" cy="1145175"/>
            <a:chOff x="658104" y="373146"/>
            <a:chExt cx="6651181" cy="1145175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6228471" cy="755024"/>
              <a:chOff x="1839058" y="1058437"/>
              <a:chExt cx="6228471" cy="755024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6179504" cy="755024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81319" y="1089973"/>
                <a:ext cx="53862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客户机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/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服务器体系架构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24" y="1538450"/>
            <a:ext cx="3353050" cy="4581867"/>
          </a:xfrm>
          <a:prstGeom prst="rect">
            <a:avLst/>
          </a:prstGeom>
        </p:spPr>
      </p:pic>
      <p:grpSp>
        <p:nvGrpSpPr>
          <p:cNvPr id="355" name="组合 354"/>
          <p:cNvGrpSpPr/>
          <p:nvPr/>
        </p:nvGrpSpPr>
        <p:grpSpPr>
          <a:xfrm>
            <a:off x="559189" y="1774015"/>
            <a:ext cx="6761686" cy="580865"/>
            <a:chOff x="1403750" y="3494650"/>
            <a:chExt cx="6761686" cy="580865"/>
          </a:xfrm>
        </p:grpSpPr>
        <p:grpSp>
          <p:nvGrpSpPr>
            <p:cNvPr id="356" name="组合 355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58" name="对话气泡: 椭圆形 357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57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6179504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存在一个能够向客户机提供服务的服务器。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563273" y="3630014"/>
            <a:ext cx="6294726" cy="1134862"/>
            <a:chOff x="1403750" y="3512497"/>
            <a:chExt cx="6294726" cy="1134862"/>
          </a:xfrm>
        </p:grpSpPr>
        <p:grpSp>
          <p:nvGrpSpPr>
            <p:cNvPr id="361" name="组合 360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63" name="对话气泡: 椭圆形 362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62" name="Text Box 79"/>
            <p:cNvSpPr txBox="1">
              <a:spLocks noChangeArrowheads="1"/>
            </p:cNvSpPr>
            <p:nvPr/>
          </p:nvSpPr>
          <p:spPr bwMode="auto">
            <a:xfrm>
              <a:off x="1985931" y="3512497"/>
              <a:ext cx="5712545" cy="1134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存在一个或者多个主动连接服务器，试图从服务器那里获取所需服务的客户机。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5" name="Line 800"/>
          <p:cNvSpPr>
            <a:spLocks noChangeShapeType="1"/>
          </p:cNvSpPr>
          <p:nvPr/>
        </p:nvSpPr>
        <p:spPr bwMode="auto">
          <a:xfrm>
            <a:off x="9108780" y="2001878"/>
            <a:ext cx="629189" cy="348452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" name="Line 800"/>
          <p:cNvSpPr>
            <a:spLocks noChangeShapeType="1"/>
          </p:cNvSpPr>
          <p:nvPr/>
        </p:nvSpPr>
        <p:spPr bwMode="auto">
          <a:xfrm>
            <a:off x="8628550" y="3637460"/>
            <a:ext cx="743659" cy="184894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7" name="组合 366"/>
          <p:cNvGrpSpPr/>
          <p:nvPr/>
        </p:nvGrpSpPr>
        <p:grpSpPr>
          <a:xfrm>
            <a:off x="1049625" y="2578241"/>
            <a:ext cx="3353051" cy="517461"/>
            <a:chOff x="4650628" y="2375498"/>
            <a:chExt cx="3372735" cy="701023"/>
          </a:xfrm>
        </p:grpSpPr>
        <p:sp>
          <p:nvSpPr>
            <p:cNvPr id="368" name="矩形: 圆角 367"/>
            <p:cNvSpPr/>
            <p:nvPr/>
          </p:nvSpPr>
          <p:spPr>
            <a:xfrm>
              <a:off x="4650628" y="2375498"/>
              <a:ext cx="3372735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/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4774665" y="2451087"/>
              <a:ext cx="3072025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例如：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WEB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服务器。</a:t>
              </a:r>
              <a:endPara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99" y="2447871"/>
            <a:ext cx="711554" cy="853864"/>
          </a:xfrm>
          <a:prstGeom prst="rect">
            <a:avLst/>
          </a:prstGeom>
        </p:spPr>
      </p:pic>
      <p:grpSp>
        <p:nvGrpSpPr>
          <p:cNvPr id="370" name="组合 369"/>
          <p:cNvGrpSpPr/>
          <p:nvPr/>
        </p:nvGrpSpPr>
        <p:grpSpPr>
          <a:xfrm>
            <a:off x="1049625" y="4975422"/>
            <a:ext cx="3353051" cy="517461"/>
            <a:chOff x="4650628" y="2375498"/>
            <a:chExt cx="3372735" cy="701023"/>
          </a:xfrm>
        </p:grpSpPr>
        <p:sp>
          <p:nvSpPr>
            <p:cNvPr id="371" name="矩形: 圆角 370"/>
            <p:cNvSpPr/>
            <p:nvPr/>
          </p:nvSpPr>
          <p:spPr>
            <a:xfrm>
              <a:off x="4650628" y="2375498"/>
              <a:ext cx="3372735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/>
            </a:p>
          </p:txBody>
        </p:sp>
        <p:sp>
          <p:nvSpPr>
            <p:cNvPr id="372" name="文本框 371"/>
            <p:cNvSpPr txBox="1"/>
            <p:nvPr/>
          </p:nvSpPr>
          <p:spPr>
            <a:xfrm>
              <a:off x="4774665" y="2451087"/>
              <a:ext cx="3072025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例如：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Edge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浏览器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48" y="4839619"/>
            <a:ext cx="898898" cy="789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animBg="1"/>
      <p:bldP spid="36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7745215" cy="1007827"/>
            <a:chOff x="658104" y="373146"/>
            <a:chExt cx="6629309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3" y="763297"/>
              <a:ext cx="6206600" cy="617676"/>
              <a:chOff x="1839057" y="1058437"/>
              <a:chExt cx="6206600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7" y="1058437"/>
                <a:ext cx="5863603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0" y="1091338"/>
                <a:ext cx="53104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域名系统名字空间和层次结构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123392" y="1800678"/>
            <a:ext cx="490436" cy="476221"/>
            <a:chOff x="807021" y="1801168"/>
            <a:chExt cx="490436" cy="476221"/>
          </a:xfrm>
        </p:grpSpPr>
        <p:sp>
          <p:nvSpPr>
            <p:cNvPr id="154" name="round-web-cam_17861"/>
            <p:cNvSpPr>
              <a:spLocks noChangeAspect="1"/>
            </p:cNvSpPr>
            <p:nvPr/>
          </p:nvSpPr>
          <p:spPr bwMode="auto">
            <a:xfrm>
              <a:off x="906464" y="186921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grpSp>
          <p:nvGrpSpPr>
            <p:cNvPr id="155" name="组合 154"/>
            <p:cNvGrpSpPr/>
            <p:nvPr/>
          </p:nvGrpSpPr>
          <p:grpSpPr>
            <a:xfrm>
              <a:off x="807021" y="1801168"/>
              <a:ext cx="490436" cy="476221"/>
              <a:chOff x="2217538" y="5725158"/>
              <a:chExt cx="490436" cy="476221"/>
            </a:xfrm>
          </p:grpSpPr>
          <p:sp>
            <p:nvSpPr>
              <p:cNvPr id="156" name="对话气泡: 椭圆形 4"/>
              <p:cNvSpPr/>
              <p:nvPr/>
            </p:nvSpPr>
            <p:spPr>
              <a:xfrm>
                <a:off x="2217538" y="5725158"/>
                <a:ext cx="490436" cy="476221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ound-web-cam_17861"/>
              <p:cNvSpPr>
                <a:spLocks noChangeAspect="1"/>
              </p:cNvSpPr>
              <p:nvPr/>
            </p:nvSpPr>
            <p:spPr bwMode="auto">
              <a:xfrm>
                <a:off x="2316981" y="5793204"/>
                <a:ext cx="291550" cy="340129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1768651" y="1681073"/>
            <a:ext cx="8969371" cy="640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早期的通用顶级域名</a:t>
            </a:r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9" name="内容占位符 2"/>
          <p:cNvSpPr>
            <a:spLocks noGrp="1"/>
          </p:cNvSpPr>
          <p:nvPr/>
        </p:nvSpPr>
        <p:spPr>
          <a:xfrm>
            <a:off x="1514385" y="2502535"/>
            <a:ext cx="9903258" cy="4355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680" indent="-3606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algn="just"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com 表示公司企业                    (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com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merce)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-4572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.net 表示网络服务机构，例如NIC和NOC (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net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work)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-4572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.org 表示非赢利性组织              (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org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anization)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-4572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.edu 表示教育机构(美国专用)    (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edu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cation)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-4572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.gov 表示政府部门(美国专用)    (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gov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ernment)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-4572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.mil 表示军事部门(美国专用)     (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mil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itary)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-4572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.int表示政府间国际合约建立的国际性组织 (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ernational)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-4572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.mobi 用于提供移动产品和服务的用户和供应商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mobi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le)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7745215" cy="1007827"/>
            <a:chOff x="658104" y="373146"/>
            <a:chExt cx="6629309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3" y="763297"/>
              <a:ext cx="6206600" cy="617676"/>
              <a:chOff x="1839057" y="1058437"/>
              <a:chExt cx="6206600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7" y="1058437"/>
                <a:ext cx="5863603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0" y="1091338"/>
                <a:ext cx="53104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域名系统名字空间和层次结构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123392" y="1800678"/>
            <a:ext cx="490436" cy="476221"/>
            <a:chOff x="807021" y="1801168"/>
            <a:chExt cx="490436" cy="476221"/>
          </a:xfrm>
        </p:grpSpPr>
        <p:sp>
          <p:nvSpPr>
            <p:cNvPr id="154" name="round-web-cam_17861"/>
            <p:cNvSpPr>
              <a:spLocks noChangeAspect="1"/>
            </p:cNvSpPr>
            <p:nvPr/>
          </p:nvSpPr>
          <p:spPr bwMode="auto">
            <a:xfrm>
              <a:off x="906464" y="186921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grpSp>
          <p:nvGrpSpPr>
            <p:cNvPr id="155" name="组合 154"/>
            <p:cNvGrpSpPr/>
            <p:nvPr/>
          </p:nvGrpSpPr>
          <p:grpSpPr>
            <a:xfrm>
              <a:off x="807021" y="1801168"/>
              <a:ext cx="490436" cy="476221"/>
              <a:chOff x="2217538" y="5725158"/>
              <a:chExt cx="490436" cy="476221"/>
            </a:xfrm>
          </p:grpSpPr>
          <p:sp>
            <p:nvSpPr>
              <p:cNvPr id="156" name="对话气泡: 椭圆形 4"/>
              <p:cNvSpPr/>
              <p:nvPr/>
            </p:nvSpPr>
            <p:spPr>
              <a:xfrm>
                <a:off x="2217538" y="5725158"/>
                <a:ext cx="490436" cy="476221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ound-web-cam_17861"/>
              <p:cNvSpPr>
                <a:spLocks noChangeAspect="1"/>
              </p:cNvSpPr>
              <p:nvPr/>
            </p:nvSpPr>
            <p:spPr bwMode="auto">
              <a:xfrm>
                <a:off x="2316981" y="5793204"/>
                <a:ext cx="291550" cy="340129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1768651" y="1681073"/>
            <a:ext cx="8969371" cy="640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国家顶级域名 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zh-CN" dirty="0" err="1">
                <a:ea typeface="楷体" panose="02010609060101010101" pitchFamily="49" charset="-122"/>
                <a:cs typeface="Arial" panose="020B0604020202020204" pitchFamily="34" charset="0"/>
              </a:rPr>
              <a:t>cn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下的二级域名分为三类</a:t>
            </a:r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9" name="内容占位符 2"/>
          <p:cNvSpPr>
            <a:spLocks noGrp="1"/>
          </p:cNvSpPr>
          <p:nvPr/>
        </p:nvSpPr>
        <p:spPr>
          <a:xfrm>
            <a:off x="1514385" y="2502535"/>
            <a:ext cx="9903258" cy="4355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680" indent="-3606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680" lvl="1" indent="-360680" algn="just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类别域名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7个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17880" lvl="2" indent="-360680" algn="just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.edu.cn 教育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17880" lvl="2" indent="-360680" algn="just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.gov.cn 政府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17880" lvl="2" indent="-360680" algn="just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.org.cn 非营利组织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17880" lvl="2" indent="-360680" algn="just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.net.cn 网络服务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0680" lvl="1" indent="-360680" algn="just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行政区域名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34个：省、直辖市、自治区、特区等行政区域名，每个行政区域名为两个字母，例如北京bj、河北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60680" lvl="1" indent="-360680" algn="just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无类别域名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：例如 www.g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oogle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.cn、www.tianya.cn等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2"/>
          <p:cNvSpPr>
            <a:spLocks noGrp="1"/>
          </p:cNvSpPr>
          <p:nvPr/>
        </p:nvSpPr>
        <p:spPr>
          <a:xfrm>
            <a:off x="4771390" y="2508666"/>
            <a:ext cx="4792980" cy="2339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680" indent="-3606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680" lvl="1" indent="-360680" algn="just">
              <a:lnSpc>
                <a:spcPct val="11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Ø"/>
            </a:pPr>
            <a:endParaRPr lang="zh-CN" altLang="en-US" dirty="0">
              <a:cs typeface="微软雅黑" panose="020B0503020204020204" pitchFamily="34" charset="-122"/>
            </a:endParaRPr>
          </a:p>
          <a:p>
            <a:pPr marL="817880" lvl="2" indent="-360680" algn="just">
              <a:lnSpc>
                <a:spcPct val="11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.com.cn 工商金融等企业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17880" lvl="2" indent="-360680" algn="just">
              <a:lnSpc>
                <a:spcPct val="11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.ac.cn 科研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17880" lvl="2" indent="-360680" algn="just">
              <a:lnSpc>
                <a:spcPct val="11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.mil.cn 国防机构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7745215" cy="1007827"/>
            <a:chOff x="658104" y="373146"/>
            <a:chExt cx="6629309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3" y="763297"/>
              <a:ext cx="6206600" cy="617676"/>
              <a:chOff x="1839057" y="1058437"/>
              <a:chExt cx="6206600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7" y="1058437"/>
                <a:ext cx="5863603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0" y="1091338"/>
                <a:ext cx="53104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域名系统名字空间和层次结构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1123392" y="1800678"/>
            <a:ext cx="490436" cy="476221"/>
            <a:chOff x="807021" y="1801168"/>
            <a:chExt cx="490436" cy="476221"/>
          </a:xfrm>
        </p:grpSpPr>
        <p:sp>
          <p:nvSpPr>
            <p:cNvPr id="154" name="round-web-cam_17861"/>
            <p:cNvSpPr>
              <a:spLocks noChangeAspect="1"/>
            </p:cNvSpPr>
            <p:nvPr/>
          </p:nvSpPr>
          <p:spPr bwMode="auto">
            <a:xfrm>
              <a:off x="906464" y="1869214"/>
              <a:ext cx="291550" cy="340129"/>
            </a:xfrm>
            <a:custGeom>
              <a:avLst/>
              <a:gdLst>
                <a:gd name="connsiteX0" fmla="*/ 382866 w 517527"/>
                <a:gd name="connsiteY0" fmla="*/ 485037 h 603758"/>
                <a:gd name="connsiteX1" fmla="*/ 258763 w 517527"/>
                <a:gd name="connsiteY1" fmla="*/ 516800 h 603758"/>
                <a:gd name="connsiteX2" fmla="*/ 136617 w 517527"/>
                <a:gd name="connsiteY2" fmla="*/ 486079 h 603758"/>
                <a:gd name="connsiteX3" fmla="*/ 81214 w 517527"/>
                <a:gd name="connsiteY3" fmla="*/ 525522 h 603758"/>
                <a:gd name="connsiteX4" fmla="*/ 261371 w 517527"/>
                <a:gd name="connsiteY4" fmla="*/ 581888 h 603758"/>
                <a:gd name="connsiteX5" fmla="*/ 441658 w 517527"/>
                <a:gd name="connsiteY5" fmla="*/ 525522 h 603758"/>
                <a:gd name="connsiteX6" fmla="*/ 382866 w 517527"/>
                <a:gd name="connsiteY6" fmla="*/ 485037 h 603758"/>
                <a:gd name="connsiteX7" fmla="*/ 258870 w 517527"/>
                <a:gd name="connsiteY7" fmla="*/ 184740 h 603758"/>
                <a:gd name="connsiteX8" fmla="*/ 332717 w 517527"/>
                <a:gd name="connsiteY8" fmla="*/ 258481 h 603758"/>
                <a:gd name="connsiteX9" fmla="*/ 258870 w 517527"/>
                <a:gd name="connsiteY9" fmla="*/ 332222 h 603758"/>
                <a:gd name="connsiteX10" fmla="*/ 185023 w 517527"/>
                <a:gd name="connsiteY10" fmla="*/ 258481 h 603758"/>
                <a:gd name="connsiteX11" fmla="*/ 258870 w 517527"/>
                <a:gd name="connsiteY11" fmla="*/ 184740 h 603758"/>
                <a:gd name="connsiteX12" fmla="*/ 258763 w 517527"/>
                <a:gd name="connsiteY12" fmla="*/ 147620 h 603758"/>
                <a:gd name="connsiteX13" fmla="*/ 147697 w 517527"/>
                <a:gd name="connsiteY13" fmla="*/ 258400 h 603758"/>
                <a:gd name="connsiteX14" fmla="*/ 258763 w 517527"/>
                <a:gd name="connsiteY14" fmla="*/ 369310 h 603758"/>
                <a:gd name="connsiteX15" fmla="*/ 369830 w 517527"/>
                <a:gd name="connsiteY15" fmla="*/ 258400 h 603758"/>
                <a:gd name="connsiteX16" fmla="*/ 258763 w 517527"/>
                <a:gd name="connsiteY16" fmla="*/ 147620 h 603758"/>
                <a:gd name="connsiteX17" fmla="*/ 258112 w 517527"/>
                <a:gd name="connsiteY17" fmla="*/ 80189 h 603758"/>
                <a:gd name="connsiteX18" fmla="*/ 236342 w 517527"/>
                <a:gd name="connsiteY18" fmla="*/ 102058 h 603758"/>
                <a:gd name="connsiteX19" fmla="*/ 258112 w 517527"/>
                <a:gd name="connsiteY19" fmla="*/ 123798 h 603758"/>
                <a:gd name="connsiteX20" fmla="*/ 280012 w 517527"/>
                <a:gd name="connsiteY20" fmla="*/ 102058 h 603758"/>
                <a:gd name="connsiteX21" fmla="*/ 258112 w 517527"/>
                <a:gd name="connsiteY21" fmla="*/ 80189 h 603758"/>
                <a:gd name="connsiteX22" fmla="*/ 258763 w 517527"/>
                <a:gd name="connsiteY22" fmla="*/ 0 h 603758"/>
                <a:gd name="connsiteX23" fmla="*/ 517527 w 517527"/>
                <a:gd name="connsiteY23" fmla="*/ 258400 h 603758"/>
                <a:gd name="connsiteX24" fmla="*/ 406852 w 517527"/>
                <a:gd name="connsiteY24" fmla="*/ 470197 h 603758"/>
                <a:gd name="connsiteX25" fmla="*/ 463428 w 517527"/>
                <a:gd name="connsiteY25" fmla="*/ 525522 h 603758"/>
                <a:gd name="connsiteX26" fmla="*/ 261371 w 517527"/>
                <a:gd name="connsiteY26" fmla="*/ 603758 h 603758"/>
                <a:gd name="connsiteX27" fmla="*/ 59314 w 517527"/>
                <a:gd name="connsiteY27" fmla="*/ 525522 h 603758"/>
                <a:gd name="connsiteX28" fmla="*/ 112631 w 517527"/>
                <a:gd name="connsiteY28" fmla="*/ 471499 h 603758"/>
                <a:gd name="connsiteX29" fmla="*/ 0 w 517527"/>
                <a:gd name="connsiteY29" fmla="*/ 258400 h 603758"/>
                <a:gd name="connsiteX30" fmla="*/ 258763 w 517527"/>
                <a:gd name="connsiteY30" fmla="*/ 0 h 603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7527" h="603758">
                  <a:moveTo>
                    <a:pt x="382866" y="485037"/>
                  </a:moveTo>
                  <a:cubicBezTo>
                    <a:pt x="345974" y="505345"/>
                    <a:pt x="303737" y="516800"/>
                    <a:pt x="258763" y="516800"/>
                  </a:cubicBezTo>
                  <a:cubicBezTo>
                    <a:pt x="214572" y="516800"/>
                    <a:pt x="172987" y="505735"/>
                    <a:pt x="136617" y="486079"/>
                  </a:cubicBezTo>
                  <a:cubicBezTo>
                    <a:pt x="102463" y="497013"/>
                    <a:pt x="81214" y="511984"/>
                    <a:pt x="81214" y="525522"/>
                  </a:cubicBezTo>
                  <a:cubicBezTo>
                    <a:pt x="81214" y="549084"/>
                    <a:pt x="149783" y="581888"/>
                    <a:pt x="261371" y="581888"/>
                  </a:cubicBezTo>
                  <a:cubicBezTo>
                    <a:pt x="373089" y="581888"/>
                    <a:pt x="441658" y="549084"/>
                    <a:pt x="441658" y="525522"/>
                  </a:cubicBezTo>
                  <a:cubicBezTo>
                    <a:pt x="441658" y="511593"/>
                    <a:pt x="418584" y="495972"/>
                    <a:pt x="382866" y="485037"/>
                  </a:cubicBezTo>
                  <a:close/>
                  <a:moveTo>
                    <a:pt x="258870" y="184740"/>
                  </a:moveTo>
                  <a:cubicBezTo>
                    <a:pt x="299655" y="184740"/>
                    <a:pt x="332717" y="217755"/>
                    <a:pt x="332717" y="258481"/>
                  </a:cubicBezTo>
                  <a:cubicBezTo>
                    <a:pt x="332717" y="299207"/>
                    <a:pt x="299655" y="332222"/>
                    <a:pt x="258870" y="332222"/>
                  </a:cubicBezTo>
                  <a:cubicBezTo>
                    <a:pt x="218085" y="332222"/>
                    <a:pt x="185023" y="299207"/>
                    <a:pt x="185023" y="258481"/>
                  </a:cubicBezTo>
                  <a:cubicBezTo>
                    <a:pt x="185023" y="217755"/>
                    <a:pt x="218085" y="184740"/>
                    <a:pt x="258870" y="184740"/>
                  </a:cubicBezTo>
                  <a:close/>
                  <a:moveTo>
                    <a:pt x="258763" y="147620"/>
                  </a:moveTo>
                  <a:cubicBezTo>
                    <a:pt x="197495" y="147620"/>
                    <a:pt x="147697" y="197347"/>
                    <a:pt x="147697" y="258400"/>
                  </a:cubicBezTo>
                  <a:cubicBezTo>
                    <a:pt x="147697" y="319583"/>
                    <a:pt x="197495" y="369310"/>
                    <a:pt x="258763" y="369310"/>
                  </a:cubicBezTo>
                  <a:cubicBezTo>
                    <a:pt x="320032" y="369310"/>
                    <a:pt x="369830" y="319453"/>
                    <a:pt x="369830" y="258400"/>
                  </a:cubicBezTo>
                  <a:cubicBezTo>
                    <a:pt x="369830" y="197347"/>
                    <a:pt x="320032" y="147620"/>
                    <a:pt x="258763" y="147620"/>
                  </a:cubicBezTo>
                  <a:close/>
                  <a:moveTo>
                    <a:pt x="258112" y="80189"/>
                  </a:moveTo>
                  <a:cubicBezTo>
                    <a:pt x="246119" y="80189"/>
                    <a:pt x="236342" y="89952"/>
                    <a:pt x="236342" y="102058"/>
                  </a:cubicBezTo>
                  <a:cubicBezTo>
                    <a:pt x="236342" y="114034"/>
                    <a:pt x="246119" y="123798"/>
                    <a:pt x="258112" y="123798"/>
                  </a:cubicBezTo>
                  <a:cubicBezTo>
                    <a:pt x="270235" y="123798"/>
                    <a:pt x="280012" y="114034"/>
                    <a:pt x="280012" y="102058"/>
                  </a:cubicBezTo>
                  <a:cubicBezTo>
                    <a:pt x="280012" y="89952"/>
                    <a:pt x="270235" y="80189"/>
                    <a:pt x="258112" y="80189"/>
                  </a:cubicBezTo>
                  <a:close/>
                  <a:moveTo>
                    <a:pt x="258763" y="0"/>
                  </a:moveTo>
                  <a:cubicBezTo>
                    <a:pt x="401507" y="0"/>
                    <a:pt x="517527" y="115857"/>
                    <a:pt x="517527" y="258400"/>
                  </a:cubicBezTo>
                  <a:cubicBezTo>
                    <a:pt x="517527" y="346009"/>
                    <a:pt x="473726" y="423464"/>
                    <a:pt x="406852" y="470197"/>
                  </a:cubicBezTo>
                  <a:cubicBezTo>
                    <a:pt x="443483" y="484386"/>
                    <a:pt x="463428" y="503652"/>
                    <a:pt x="463428" y="525522"/>
                  </a:cubicBezTo>
                  <a:cubicBezTo>
                    <a:pt x="463428" y="576291"/>
                    <a:pt x="359401" y="603758"/>
                    <a:pt x="261371" y="603758"/>
                  </a:cubicBezTo>
                  <a:cubicBezTo>
                    <a:pt x="163471" y="603758"/>
                    <a:pt x="59314" y="576291"/>
                    <a:pt x="59314" y="525522"/>
                  </a:cubicBezTo>
                  <a:cubicBezTo>
                    <a:pt x="59314" y="504434"/>
                    <a:pt x="78085" y="485688"/>
                    <a:pt x="112631" y="471499"/>
                  </a:cubicBezTo>
                  <a:cubicBezTo>
                    <a:pt x="44713" y="424896"/>
                    <a:pt x="0" y="346790"/>
                    <a:pt x="0" y="258400"/>
                  </a:cubicBezTo>
                  <a:cubicBezTo>
                    <a:pt x="0" y="115857"/>
                    <a:pt x="116020" y="0"/>
                    <a:pt x="258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grpSp>
          <p:nvGrpSpPr>
            <p:cNvPr id="155" name="组合 154"/>
            <p:cNvGrpSpPr/>
            <p:nvPr/>
          </p:nvGrpSpPr>
          <p:grpSpPr>
            <a:xfrm>
              <a:off x="807021" y="1801168"/>
              <a:ext cx="490436" cy="476221"/>
              <a:chOff x="2217538" y="5725158"/>
              <a:chExt cx="490436" cy="476221"/>
            </a:xfrm>
          </p:grpSpPr>
          <p:sp>
            <p:nvSpPr>
              <p:cNvPr id="156" name="对话气泡: 椭圆形 4"/>
              <p:cNvSpPr/>
              <p:nvPr/>
            </p:nvSpPr>
            <p:spPr>
              <a:xfrm>
                <a:off x="2217538" y="5725158"/>
                <a:ext cx="490436" cy="476221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round-web-cam_17861"/>
              <p:cNvSpPr>
                <a:spLocks noChangeAspect="1"/>
              </p:cNvSpPr>
              <p:nvPr/>
            </p:nvSpPr>
            <p:spPr bwMode="auto">
              <a:xfrm>
                <a:off x="2316981" y="5793204"/>
                <a:ext cx="291550" cy="340129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</p:grpSp>
      <p:sp>
        <p:nvSpPr>
          <p:cNvPr id="158" name="Rectangle 3"/>
          <p:cNvSpPr txBox="1">
            <a:spLocks noChangeArrowheads="1"/>
          </p:cNvSpPr>
          <p:nvPr/>
        </p:nvSpPr>
        <p:spPr>
          <a:xfrm>
            <a:off x="1768651" y="1681073"/>
            <a:ext cx="2543857" cy="640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域名的管理</a:t>
            </a:r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9" name="内容占位符 2"/>
          <p:cNvSpPr>
            <a:spLocks noGrp="1"/>
          </p:cNvSpPr>
          <p:nvPr/>
        </p:nvSpPr>
        <p:spPr>
          <a:xfrm>
            <a:off x="1514385" y="2502535"/>
            <a:ext cx="6035593" cy="4355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0680" indent="-3606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域名管理机构分级负责域名注册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buClrTx/>
              <a:buSzTx/>
              <a:buFont typeface="Wingdings" panose="05000000000000000000" pitchFamily="2" charset="2"/>
              <a:buChar char="p"/>
            </a:pPr>
            <a:r>
              <a:rPr kumimoji="1"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Internet的域名管理机构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 ICANN (Internet Corporation for Assigned Names and Numbers) </a:t>
            </a:r>
            <a:r>
              <a:rPr kumimoji="1"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  <a:hlinkClick r:id="rId2"/>
              </a:rPr>
              <a:t>www.icann.org</a:t>
            </a:r>
            <a:endParaRPr kumimoji="1"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ccTLD下的二级域名该国自行确定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algn="just"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三级域名注册由其所属二级域名机构负责，以此类推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n"/>
            </a:pP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.edu.cn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下三级域名注册由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CERNET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负责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1" indent="-342900" algn="just">
              <a:buFont typeface="Wingdings" panose="05000000000000000000" pitchFamily="2" charset="2"/>
              <a:buChar char="n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我国的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其它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二级域名注册由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中国互联网络信息中心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CNNIC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)负责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49978" y="6113376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注册管理机构与注册服务商之间的关系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614" y="2718304"/>
            <a:ext cx="942975" cy="8477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202" y="4896598"/>
            <a:ext cx="885825" cy="8667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874" y="3957788"/>
            <a:ext cx="1279308" cy="5482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8238991" y="1800678"/>
            <a:ext cx="2137144" cy="460375"/>
          </a:xfrm>
          <a:prstGeom prst="rect">
            <a:avLst/>
          </a:prstGeom>
          <a:noFill/>
          <a:ln w="444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申请注册域名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箭头: 下 18"/>
          <p:cNvSpPr/>
          <p:nvPr/>
        </p:nvSpPr>
        <p:spPr>
          <a:xfrm>
            <a:off x="9116177" y="2370175"/>
            <a:ext cx="191386" cy="34812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箭头: 下 19"/>
          <p:cNvSpPr/>
          <p:nvPr/>
        </p:nvSpPr>
        <p:spPr>
          <a:xfrm>
            <a:off x="9153392" y="3566029"/>
            <a:ext cx="191386" cy="34812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箭头: 下 20"/>
          <p:cNvSpPr/>
          <p:nvPr/>
        </p:nvSpPr>
        <p:spPr>
          <a:xfrm>
            <a:off x="9166460" y="4527266"/>
            <a:ext cx="191386" cy="348129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957668" y="4044398"/>
            <a:ext cx="2137144" cy="460375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注册管理机构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759448" y="2911333"/>
            <a:ext cx="2137144" cy="460375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注册服务商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822395" y="5099152"/>
            <a:ext cx="2137144" cy="460375"/>
          </a:xfrm>
          <a:prstGeom prst="rect">
            <a:avLst/>
          </a:prstGeom>
          <a:noFill/>
          <a:ln w="444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ICANN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29529" y="315996"/>
            <a:ext cx="5401384" cy="1007827"/>
            <a:chOff x="658104" y="373146"/>
            <a:chExt cx="4623170" cy="1007827"/>
          </a:xfrm>
        </p:grpSpPr>
        <p:grpSp>
          <p:nvGrpSpPr>
            <p:cNvPr id="17" name="组合 16"/>
            <p:cNvGrpSpPr/>
            <p:nvPr/>
          </p:nvGrpSpPr>
          <p:grpSpPr>
            <a:xfrm>
              <a:off x="1080814" y="763297"/>
              <a:ext cx="4200460" cy="617676"/>
              <a:chOff x="1839058" y="1058437"/>
              <a:chExt cx="4200460" cy="617676"/>
            </a:xfrm>
          </p:grpSpPr>
          <p:sp>
            <p:nvSpPr>
              <p:cNvPr id="19" name="矩形: 圆角 11"/>
              <p:cNvSpPr/>
              <p:nvPr/>
            </p:nvSpPr>
            <p:spPr>
              <a:xfrm>
                <a:off x="1839058" y="1058437"/>
                <a:ext cx="4200460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2735220" y="1091338"/>
                <a:ext cx="29955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真正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的实现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6096000" y="2110700"/>
            <a:ext cx="1595437" cy="3698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根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581400" y="3026688"/>
            <a:ext cx="1928812" cy="36988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.com DNS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  <a:endParaRPr lang="zh-CN" altLang="en-US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8262937" y="3026688"/>
            <a:ext cx="1870075" cy="3762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.edu DNS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  <a:endParaRPr lang="zh-CN" altLang="en-US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6030912" y="3026688"/>
            <a:ext cx="1730375" cy="3762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.</a:t>
            </a:r>
            <a:r>
              <a:rPr lang="en-US" altLang="zh-CN" dirty="0" err="1">
                <a:ea typeface="楷体" panose="02010609060101010101" pitchFamily="49" charset="-122"/>
                <a:cs typeface="Arial" panose="020B0604020202020204" pitchFamily="34" charset="0"/>
              </a:rPr>
              <a:t>cn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 DNS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  <a:endParaRPr lang="zh-CN" altLang="en-US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509962" y="4107775"/>
            <a:ext cx="1365250" cy="646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yahoo.com</a:t>
            </a:r>
            <a:endParaRPr lang="en-US" altLang="zh-CN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  <a:endParaRPr lang="zh-CN" altLang="en-US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8910637" y="4107775"/>
            <a:ext cx="1365250" cy="646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umass.edu</a:t>
            </a:r>
            <a:endParaRPr lang="en-US" altLang="zh-CN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  <a:endParaRPr lang="zh-CN" altLang="en-US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5380037" y="4107775"/>
            <a:ext cx="1365250" cy="646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edu.cn</a:t>
            </a:r>
            <a:endParaRPr lang="en-US" altLang="zh-CN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  <a:endParaRPr lang="zh-CN" altLang="en-US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7253287" y="4107775"/>
            <a:ext cx="1365250" cy="646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com.cn</a:t>
            </a:r>
            <a:endParaRPr lang="en-US" altLang="zh-CN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  <a:endParaRPr lang="zh-CN" altLang="en-US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4" name="Line 14"/>
          <p:cNvSpPr>
            <a:spLocks noChangeShapeType="1"/>
          </p:cNvSpPr>
          <p:nvPr/>
        </p:nvSpPr>
        <p:spPr bwMode="auto">
          <a:xfrm>
            <a:off x="6823075" y="24504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5"/>
          <p:cNvSpPr>
            <a:spLocks noChangeShapeType="1"/>
          </p:cNvSpPr>
          <p:nvPr/>
        </p:nvSpPr>
        <p:spPr bwMode="auto">
          <a:xfrm>
            <a:off x="4446587" y="2666325"/>
            <a:ext cx="4824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4446587" y="2666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6823075" y="2666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9271000" y="26663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4446587" y="338705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9271000" y="338705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21"/>
          <p:cNvSpPr>
            <a:spLocks noChangeShapeType="1"/>
          </p:cNvSpPr>
          <p:nvPr/>
        </p:nvSpPr>
        <p:spPr bwMode="auto">
          <a:xfrm>
            <a:off x="6030912" y="3747413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6030912" y="37474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>
            <a:off x="7974012" y="37474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4"/>
          <p:cNvSpPr>
            <a:spLocks noChangeShapeType="1"/>
          </p:cNvSpPr>
          <p:nvPr/>
        </p:nvSpPr>
        <p:spPr bwMode="auto">
          <a:xfrm>
            <a:off x="6823075" y="33870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5375275" y="5258713"/>
            <a:ext cx="1377950" cy="6461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hust.edu.cn</a:t>
            </a:r>
            <a:endParaRPr lang="en-US" altLang="zh-CN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  <a:endParaRPr lang="zh-CN" altLang="en-US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7181850" y="5257125"/>
            <a:ext cx="1570037" cy="6461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baidu.com.cn</a:t>
            </a:r>
            <a:endParaRPr lang="en-US" altLang="zh-CN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  <a:endParaRPr lang="zh-CN" altLang="en-US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>
            <a:off x="6030912" y="4755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>
            <a:off x="7974012" y="475547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Text Box 29"/>
          <p:cNvSpPr txBox="1">
            <a:spLocks noChangeArrowheads="1"/>
          </p:cNvSpPr>
          <p:nvPr/>
        </p:nvSpPr>
        <p:spPr bwMode="auto">
          <a:xfrm>
            <a:off x="1709737" y="2091650"/>
            <a:ext cx="159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根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  <a:endParaRPr lang="zh-CN" altLang="en-US">
              <a:solidFill>
                <a:srgbClr val="FF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1" name="Text Box 30"/>
          <p:cNvSpPr txBox="1">
            <a:spLocks noChangeArrowheads="1"/>
          </p:cNvSpPr>
          <p:nvPr/>
        </p:nvSpPr>
        <p:spPr bwMode="auto">
          <a:xfrm>
            <a:off x="1709737" y="2955250"/>
            <a:ext cx="154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顶级域（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TLD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endParaRPr lang="zh-CN" altLang="en-US">
              <a:solidFill>
                <a:srgbClr val="FF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 eaLnBrk="1" hangingPunct="1"/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  <a:endParaRPr lang="zh-CN" altLang="en-US">
              <a:solidFill>
                <a:srgbClr val="FF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2" name="Text Box 31"/>
          <p:cNvSpPr txBox="1">
            <a:spLocks noChangeArrowheads="1"/>
          </p:cNvSpPr>
          <p:nvPr/>
        </p:nvSpPr>
        <p:spPr bwMode="auto">
          <a:xfrm>
            <a:off x="1778000" y="4107775"/>
            <a:ext cx="1133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权威</a:t>
            </a: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DNS</a:t>
            </a:r>
            <a:endParaRPr lang="en-US" altLang="zh-CN">
              <a:solidFill>
                <a:srgbClr val="FF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algn="ctr" eaLnBrk="1" hangingPunct="1"/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服务器</a:t>
            </a:r>
            <a:endParaRPr lang="zh-CN" altLang="en-US">
              <a:solidFill>
                <a:srgbClr val="FF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6" grpId="0" animBg="1"/>
      <p:bldP spid="47" grpId="0" animBg="1"/>
      <p:bldP spid="50" grpId="0"/>
      <p:bldP spid="51" grpId="0"/>
      <p:bldP spid="5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58325" y="1593230"/>
            <a:ext cx="2278743" cy="2670056"/>
            <a:chOff x="1052239" y="2278638"/>
            <a:chExt cx="2278743" cy="26700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12986" r="12509" b="19929"/>
            <a:stretch>
              <a:fillRect/>
            </a:stretch>
          </p:blipFill>
          <p:spPr>
            <a:xfrm>
              <a:off x="1052239" y="2278638"/>
              <a:ext cx="2278743" cy="2300724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430217" y="4579362"/>
              <a:ext cx="1522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根服务器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40268" y="1779541"/>
            <a:ext cx="1900765" cy="2483745"/>
            <a:chOff x="3534182" y="2464949"/>
            <a:chExt cx="1900765" cy="248374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182" y="2464949"/>
              <a:ext cx="1536326" cy="2176099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3534182" y="4579362"/>
              <a:ext cx="1900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顶级域服务器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79794" y="1593230"/>
            <a:ext cx="2622063" cy="2670056"/>
            <a:chOff x="5273708" y="2278638"/>
            <a:chExt cx="2622063" cy="267005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708" y="2278638"/>
              <a:ext cx="2622063" cy="2372966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5906348" y="4579362"/>
              <a:ext cx="1518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权威服务器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8" name="Group 4"/>
          <p:cNvGrpSpPr>
            <a:grpSpLocks noChangeAspect="1"/>
          </p:cNvGrpSpPr>
          <p:nvPr/>
        </p:nvGrpSpPr>
        <p:grpSpPr bwMode="auto">
          <a:xfrm>
            <a:off x="2500646" y="1454869"/>
            <a:ext cx="8828927" cy="4398074"/>
            <a:chOff x="3420" y="4065"/>
            <a:chExt cx="9737" cy="4850"/>
          </a:xfrm>
        </p:grpSpPr>
        <p:sp>
          <p:nvSpPr>
            <p:cNvPr id="29" name="AutoShape 5"/>
            <p:cNvSpPr>
              <a:spLocks noChangeAspect="1" noChangeArrowheads="1"/>
            </p:cNvSpPr>
            <p:nvPr/>
          </p:nvSpPr>
          <p:spPr bwMode="auto">
            <a:xfrm>
              <a:off x="3420" y="4065"/>
              <a:ext cx="9200" cy="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30" name="Picture 6" descr="worldf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0" y="5365"/>
              <a:ext cx="6869" cy="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Freeform 7"/>
            <p:cNvSpPr/>
            <p:nvPr/>
          </p:nvSpPr>
          <p:spPr bwMode="auto">
            <a:xfrm>
              <a:off x="6119" y="4299"/>
              <a:ext cx="1026" cy="2016"/>
            </a:xfrm>
            <a:custGeom>
              <a:avLst/>
              <a:gdLst>
                <a:gd name="T0" fmla="*/ 0 w 963"/>
                <a:gd name="T1" fmla="*/ 0 h 1893"/>
                <a:gd name="T2" fmla="*/ 0 w 963"/>
                <a:gd name="T3" fmla="*/ 2244 h 1893"/>
                <a:gd name="T4" fmla="*/ 2338 w 963"/>
                <a:gd name="T5" fmla="*/ 4573 h 1893"/>
                <a:gd name="T6" fmla="*/ 0 60000 65536"/>
                <a:gd name="T7" fmla="*/ 0 60000 65536"/>
                <a:gd name="T8" fmla="*/ 0 60000 65536"/>
                <a:gd name="T9" fmla="*/ 0 w 963"/>
                <a:gd name="T10" fmla="*/ 0 h 1893"/>
                <a:gd name="T11" fmla="*/ 963 w 963"/>
                <a:gd name="T12" fmla="*/ 1893 h 18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3" h="1893">
                  <a:moveTo>
                    <a:pt x="0" y="0"/>
                  </a:moveTo>
                  <a:lnTo>
                    <a:pt x="0" y="930"/>
                  </a:lnTo>
                  <a:lnTo>
                    <a:pt x="963" y="18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3772" y="7445"/>
              <a:ext cx="3218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>
                  <a:solidFill>
                    <a:srgbClr val="000000"/>
                  </a:solidFill>
                </a:rPr>
                <a:t>b USC-ISI Marina del Rey, CA</a:t>
              </a:r>
              <a:endParaRPr lang="en-US" altLang="zh-CN" sz="1000">
                <a:solidFill>
                  <a:srgbClr val="000000"/>
                </a:solidFill>
              </a:endParaRPr>
            </a:p>
            <a:p>
              <a:r>
                <a:rPr lang="en-US" altLang="zh-CN" sz="1000">
                  <a:solidFill>
                    <a:srgbClr val="000000"/>
                  </a:solidFill>
                </a:rPr>
                <a:t>l  ICANN Marina del Rey, CA</a:t>
              </a:r>
              <a:endParaRPr lang="en-US" altLang="zh-CN" sz="1000">
                <a:solidFill>
                  <a:srgbClr val="000000"/>
                </a:solidFill>
              </a:endParaRPr>
            </a:p>
            <a:p>
              <a:pPr algn="ctr"/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4" name="Freeform 9"/>
            <p:cNvSpPr/>
            <p:nvPr/>
          </p:nvSpPr>
          <p:spPr bwMode="auto">
            <a:xfrm>
              <a:off x="5083" y="6565"/>
              <a:ext cx="1212" cy="888"/>
            </a:xfrm>
            <a:custGeom>
              <a:avLst/>
              <a:gdLst>
                <a:gd name="T0" fmla="*/ 0 w 582"/>
                <a:gd name="T1" fmla="*/ 12456977 h 426"/>
                <a:gd name="T2" fmla="*/ 16788818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3420" y="5617"/>
              <a:ext cx="31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 dirty="0">
                  <a:solidFill>
                    <a:srgbClr val="000000"/>
                  </a:solidFill>
                </a:rPr>
                <a:t>e NASA Mt View, CA</a:t>
              </a:r>
              <a:endParaRPr lang="en-US" altLang="zh-CN" sz="1000" dirty="0">
                <a:solidFill>
                  <a:srgbClr val="000000"/>
                </a:solidFill>
              </a:endParaRPr>
            </a:p>
            <a:p>
              <a:r>
                <a:rPr lang="en-US" altLang="zh-CN" sz="1000" dirty="0">
                  <a:solidFill>
                    <a:srgbClr val="000000"/>
                  </a:solidFill>
                </a:rPr>
                <a:t>f  Internet Software C. Palo</a:t>
              </a:r>
              <a:r>
                <a:rPr lang="en-US" altLang="zh-CN" sz="900" dirty="0">
                  <a:solidFill>
                    <a:srgbClr val="000000"/>
                  </a:solidFill>
                </a:rPr>
                <a:t> Alto, CA</a:t>
              </a:r>
              <a:endParaRPr lang="en-US" altLang="zh-CN" sz="900" dirty="0">
                <a:solidFill>
                  <a:srgbClr val="000000"/>
                </a:solidFill>
              </a:endParaRPr>
            </a:p>
            <a:p>
              <a:pPr algn="ctr"/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Freeform 11"/>
            <p:cNvSpPr/>
            <p:nvPr/>
          </p:nvSpPr>
          <p:spPr bwMode="auto">
            <a:xfrm flipV="1">
              <a:off x="4920" y="6165"/>
              <a:ext cx="1300" cy="300"/>
            </a:xfrm>
            <a:custGeom>
              <a:avLst/>
              <a:gdLst>
                <a:gd name="T0" fmla="*/ 0 w 582"/>
                <a:gd name="T1" fmla="*/ 3 h 426"/>
                <a:gd name="T2" fmla="*/ 44799369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9544" y="4634"/>
              <a:ext cx="2655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>
                  <a:solidFill>
                    <a:srgbClr val="000000"/>
                  </a:solidFill>
                </a:rPr>
                <a:t>i NORDUnet Stockholm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8908" y="4858"/>
              <a:ext cx="709" cy="1070"/>
            </a:xfrm>
            <a:custGeom>
              <a:avLst/>
              <a:gdLst>
                <a:gd name="T0" fmla="*/ 1602 w 666"/>
                <a:gd name="T1" fmla="*/ 0 h 1005"/>
                <a:gd name="T2" fmla="*/ 0 w 666"/>
                <a:gd name="T3" fmla="*/ 2416 h 1005"/>
                <a:gd name="T4" fmla="*/ 0 60000 65536"/>
                <a:gd name="T5" fmla="*/ 0 60000 65536"/>
                <a:gd name="T6" fmla="*/ 0 w 666"/>
                <a:gd name="T7" fmla="*/ 0 h 1005"/>
                <a:gd name="T8" fmla="*/ 666 w 666"/>
                <a:gd name="T9" fmla="*/ 1005 h 10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1005">
                  <a:moveTo>
                    <a:pt x="666" y="0"/>
                  </a:moveTo>
                  <a:lnTo>
                    <a:pt x="0" y="100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9528" y="4317"/>
              <a:ext cx="243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 dirty="0">
                  <a:solidFill>
                    <a:srgbClr val="000000"/>
                  </a:solidFill>
                </a:rPr>
                <a:t>k RIPE London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8619" y="4523"/>
              <a:ext cx="982" cy="1542"/>
            </a:xfrm>
            <a:custGeom>
              <a:avLst/>
              <a:gdLst>
                <a:gd name="T0" fmla="*/ 2228 w 922"/>
                <a:gd name="T1" fmla="*/ 0 h 1448"/>
                <a:gd name="T2" fmla="*/ 0 w 922"/>
                <a:gd name="T3" fmla="*/ 3495 h 1448"/>
                <a:gd name="T4" fmla="*/ 0 60000 65536"/>
                <a:gd name="T5" fmla="*/ 0 60000 65536"/>
                <a:gd name="T6" fmla="*/ 0 w 922"/>
                <a:gd name="T7" fmla="*/ 0 h 1448"/>
                <a:gd name="T8" fmla="*/ 922 w 922"/>
                <a:gd name="T9" fmla="*/ 1448 h 14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2" h="1448">
                  <a:moveTo>
                    <a:pt x="922" y="0"/>
                  </a:moveTo>
                  <a:lnTo>
                    <a:pt x="0" y="144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11166" y="5161"/>
              <a:ext cx="1991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 dirty="0">
                  <a:solidFill>
                    <a:srgbClr val="000000"/>
                  </a:solidFill>
                </a:rPr>
                <a:t>m WIDE Tokyo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11520" y="5465"/>
              <a:ext cx="525" cy="963"/>
            </a:xfrm>
            <a:custGeom>
              <a:avLst/>
              <a:gdLst>
                <a:gd name="T0" fmla="*/ 7313160 w 252"/>
                <a:gd name="T1" fmla="*/ 0 h 462"/>
                <a:gd name="T2" fmla="*/ 0 w 252"/>
                <a:gd name="T3" fmla="*/ 13499244 h 462"/>
                <a:gd name="T4" fmla="*/ 0 60000 65536"/>
                <a:gd name="T5" fmla="*/ 0 60000 65536"/>
                <a:gd name="T6" fmla="*/ 0 w 252"/>
                <a:gd name="T7" fmla="*/ 0 h 462"/>
                <a:gd name="T8" fmla="*/ 252 w 252"/>
                <a:gd name="T9" fmla="*/ 462 h 4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462">
                  <a:moveTo>
                    <a:pt x="252" y="0"/>
                  </a:moveTo>
                  <a:lnTo>
                    <a:pt x="0" y="46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6148" y="4113"/>
              <a:ext cx="3611" cy="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323" tIns="35662" rIns="71323" bIns="35662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 dirty="0">
                  <a:solidFill>
                    <a:srgbClr val="000000"/>
                  </a:solidFill>
                </a:rPr>
                <a:t>a NSI Herndon, VA</a:t>
              </a:r>
              <a:endParaRPr lang="en-US" altLang="zh-CN" sz="1000" dirty="0">
                <a:solidFill>
                  <a:srgbClr val="000000"/>
                </a:solidFill>
              </a:endParaRPr>
            </a:p>
            <a:p>
              <a:r>
                <a:rPr lang="en-US" altLang="zh-CN" sz="1000" dirty="0">
                  <a:solidFill>
                    <a:srgbClr val="000000"/>
                  </a:solidFill>
                </a:rPr>
                <a:t>c </a:t>
              </a:r>
              <a:r>
                <a:rPr lang="en-US" altLang="zh-CN" sz="1000" dirty="0" err="1">
                  <a:solidFill>
                    <a:srgbClr val="000000"/>
                  </a:solidFill>
                </a:rPr>
                <a:t>PSInet</a:t>
              </a:r>
              <a:r>
                <a:rPr lang="en-US" altLang="zh-CN" sz="1000" dirty="0">
                  <a:solidFill>
                    <a:srgbClr val="000000"/>
                  </a:solidFill>
                </a:rPr>
                <a:t> Herndon, VA</a:t>
              </a:r>
              <a:endParaRPr lang="en-US" altLang="zh-CN" sz="1000" dirty="0">
                <a:solidFill>
                  <a:srgbClr val="000000"/>
                </a:solidFill>
              </a:endParaRPr>
            </a:p>
            <a:p>
              <a:r>
                <a:rPr lang="en-US" altLang="zh-CN" sz="1000" dirty="0">
                  <a:solidFill>
                    <a:srgbClr val="000000"/>
                  </a:solidFill>
                </a:rPr>
                <a:t>d U Maryland College Park, MD</a:t>
              </a:r>
              <a:endParaRPr lang="en-US" altLang="zh-CN" sz="1000" dirty="0">
                <a:solidFill>
                  <a:srgbClr val="000000"/>
                </a:solidFill>
              </a:endParaRPr>
            </a:p>
            <a:p>
              <a:r>
                <a:rPr lang="en-US" altLang="zh-CN" sz="1000" dirty="0">
                  <a:solidFill>
                    <a:srgbClr val="000000"/>
                  </a:solidFill>
                </a:rPr>
                <a:t>g DISA Vienna, VA</a:t>
              </a:r>
              <a:endParaRPr lang="en-US" altLang="zh-CN" sz="1000" dirty="0">
                <a:solidFill>
                  <a:srgbClr val="000000"/>
                </a:solidFill>
              </a:endParaRPr>
            </a:p>
            <a:p>
              <a:r>
                <a:rPr lang="en-US" altLang="zh-CN" sz="1000" dirty="0">
                  <a:solidFill>
                    <a:srgbClr val="000000"/>
                  </a:solidFill>
                </a:rPr>
                <a:t>h ARL Aberdeen, MD</a:t>
              </a:r>
              <a:endParaRPr lang="en-US" altLang="zh-CN" sz="1000" dirty="0">
                <a:solidFill>
                  <a:srgbClr val="000000"/>
                </a:solidFill>
              </a:endParaRPr>
            </a:p>
            <a:p>
              <a:r>
                <a:rPr lang="en-US" altLang="zh-CN" sz="900" dirty="0">
                  <a:solidFill>
                    <a:srgbClr val="000000"/>
                  </a:solidFill>
                </a:rPr>
                <a:t>j  NSI (TBD) Herndon, VA</a:t>
              </a:r>
              <a:endParaRPr lang="en-US" altLang="zh-CN" sz="900" dirty="0">
                <a:solidFill>
                  <a:srgbClr val="000000"/>
                </a:solidFill>
              </a:endParaRPr>
            </a:p>
            <a:p>
              <a:pPr algn="ctr"/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425533" y="437648"/>
            <a:ext cx="15363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13</a:t>
            </a:r>
            <a:r>
              <a:rPr lang="zh-CN" altLang="en-US" sz="32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个</a:t>
            </a:r>
            <a:endParaRPr lang="zh-CN" altLang="en-US" sz="3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-0.01563 -0.1675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-838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20738" y="774088"/>
            <a:ext cx="4379913" cy="526730"/>
            <a:chOff x="722008" y="1303131"/>
            <a:chExt cx="4182069" cy="502938"/>
          </a:xfrm>
        </p:grpSpPr>
        <p:grpSp>
          <p:nvGrpSpPr>
            <p:cNvPr id="24" name="组合 23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8" name="平行四边形 27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25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351236" y="1335869"/>
              <a:ext cx="3305983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顶级域</a:t>
              </a:r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52290" y="1587357"/>
            <a:ext cx="7967481" cy="1678359"/>
            <a:chOff x="703264" y="1946586"/>
            <a:chExt cx="10972799" cy="2295185"/>
          </a:xfrm>
        </p:grpSpPr>
        <p:sp>
          <p:nvSpPr>
            <p:cNvPr id="31" name="任意多边形: 形状 128"/>
            <p:cNvSpPr/>
            <p:nvPr/>
          </p:nvSpPr>
          <p:spPr>
            <a:xfrm>
              <a:off x="703264" y="1946586"/>
              <a:ext cx="10972799" cy="2295185"/>
            </a:xfrm>
            <a:custGeom>
              <a:avLst/>
              <a:gdLst>
                <a:gd name="connsiteX0" fmla="*/ 0 w 10804124"/>
                <a:gd name="connsiteY0" fmla="*/ 79899 h 3861786"/>
                <a:gd name="connsiteX1" fmla="*/ 372862 w 10804124"/>
                <a:gd name="connsiteY1" fmla="*/ 3861786 h 3861786"/>
                <a:gd name="connsiteX2" fmla="*/ 10804124 w 10804124"/>
                <a:gd name="connsiteY2" fmla="*/ 3240349 h 3861786"/>
                <a:gd name="connsiteX3" fmla="*/ 10475650 w 10804124"/>
                <a:gd name="connsiteY3" fmla="*/ 0 h 3861786"/>
                <a:gd name="connsiteX4" fmla="*/ 0 w 10804124"/>
                <a:gd name="connsiteY4" fmla="*/ 79899 h 3861786"/>
                <a:gd name="connsiteX0-1" fmla="*/ 0 w 10804124"/>
                <a:gd name="connsiteY0-2" fmla="*/ 346229 h 4128116"/>
                <a:gd name="connsiteX1-3" fmla="*/ 372862 w 10804124"/>
                <a:gd name="connsiteY1-4" fmla="*/ 4128116 h 4128116"/>
                <a:gd name="connsiteX2-5" fmla="*/ 10804124 w 10804124"/>
                <a:gd name="connsiteY2-6" fmla="*/ 3506679 h 4128116"/>
                <a:gd name="connsiteX3-7" fmla="*/ 10182687 w 10804124"/>
                <a:gd name="connsiteY3-8" fmla="*/ 0 h 4128116"/>
                <a:gd name="connsiteX4-9" fmla="*/ 0 w 10804124"/>
                <a:gd name="connsiteY4-10" fmla="*/ 346229 h 4128116"/>
                <a:gd name="connsiteX0-11" fmla="*/ 0 w 10804124"/>
                <a:gd name="connsiteY0-12" fmla="*/ 363984 h 4145871"/>
                <a:gd name="connsiteX1-13" fmla="*/ 372862 w 10804124"/>
                <a:gd name="connsiteY1-14" fmla="*/ 4145871 h 4145871"/>
                <a:gd name="connsiteX2-15" fmla="*/ 10804124 w 10804124"/>
                <a:gd name="connsiteY2-16" fmla="*/ 3524434 h 4145871"/>
                <a:gd name="connsiteX3-17" fmla="*/ 10191565 w 10804124"/>
                <a:gd name="connsiteY3-18" fmla="*/ 0 h 4145871"/>
                <a:gd name="connsiteX4-19" fmla="*/ 0 w 10804124"/>
                <a:gd name="connsiteY4-20" fmla="*/ 363984 h 4145871"/>
                <a:gd name="connsiteX0-21" fmla="*/ 0 w 10928411"/>
                <a:gd name="connsiteY0-22" fmla="*/ 363984 h 4145871"/>
                <a:gd name="connsiteX1-23" fmla="*/ 372862 w 10928411"/>
                <a:gd name="connsiteY1-24" fmla="*/ 4145871 h 4145871"/>
                <a:gd name="connsiteX2-25" fmla="*/ 10928411 w 10928411"/>
                <a:gd name="connsiteY2-26" fmla="*/ 3701987 h 4145871"/>
                <a:gd name="connsiteX3-27" fmla="*/ 10191565 w 10928411"/>
                <a:gd name="connsiteY3-28" fmla="*/ 0 h 4145871"/>
                <a:gd name="connsiteX4-29" fmla="*/ 0 w 10928411"/>
                <a:gd name="connsiteY4-30" fmla="*/ 363984 h 4145871"/>
                <a:gd name="connsiteX0-31" fmla="*/ 0 w 10963921"/>
                <a:gd name="connsiteY0-32" fmla="*/ 363984 h 4145871"/>
                <a:gd name="connsiteX1-33" fmla="*/ 372862 w 10963921"/>
                <a:gd name="connsiteY1-34" fmla="*/ 4145871 h 4145871"/>
                <a:gd name="connsiteX2-35" fmla="*/ 10963921 w 10963921"/>
                <a:gd name="connsiteY2-36" fmla="*/ 3710864 h 4145871"/>
                <a:gd name="connsiteX3-37" fmla="*/ 10191565 w 10963921"/>
                <a:gd name="connsiteY3-38" fmla="*/ 0 h 4145871"/>
                <a:gd name="connsiteX4-39" fmla="*/ 0 w 10963921"/>
                <a:gd name="connsiteY4-40" fmla="*/ 363984 h 4145871"/>
                <a:gd name="connsiteX0-41" fmla="*/ 0 w 10963921"/>
                <a:gd name="connsiteY0-42" fmla="*/ 363984 h 4199137"/>
                <a:gd name="connsiteX1-43" fmla="*/ 408372 w 10963921"/>
                <a:gd name="connsiteY1-44" fmla="*/ 4199137 h 4199137"/>
                <a:gd name="connsiteX2-45" fmla="*/ 10963921 w 10963921"/>
                <a:gd name="connsiteY2-46" fmla="*/ 3710864 h 4199137"/>
                <a:gd name="connsiteX3-47" fmla="*/ 10191565 w 10963921"/>
                <a:gd name="connsiteY3-48" fmla="*/ 0 h 4199137"/>
                <a:gd name="connsiteX4-49" fmla="*/ 0 w 10963921"/>
                <a:gd name="connsiteY4-50" fmla="*/ 363984 h 4199137"/>
                <a:gd name="connsiteX0-51" fmla="*/ 0 w 11026065"/>
                <a:gd name="connsiteY0-52" fmla="*/ 488271 h 4199137"/>
                <a:gd name="connsiteX1-53" fmla="*/ 470516 w 11026065"/>
                <a:gd name="connsiteY1-54" fmla="*/ 4199137 h 4199137"/>
                <a:gd name="connsiteX2-55" fmla="*/ 11026065 w 11026065"/>
                <a:gd name="connsiteY2-56" fmla="*/ 3710864 h 4199137"/>
                <a:gd name="connsiteX3-57" fmla="*/ 10253709 w 11026065"/>
                <a:gd name="connsiteY3-58" fmla="*/ 0 h 4199137"/>
                <a:gd name="connsiteX4-59" fmla="*/ 0 w 11026065"/>
                <a:gd name="connsiteY4-60" fmla="*/ 488271 h 4199137"/>
                <a:gd name="connsiteX0-61" fmla="*/ 0 w 10972799"/>
                <a:gd name="connsiteY0-62" fmla="*/ 488271 h 4199137"/>
                <a:gd name="connsiteX1-63" fmla="*/ 417250 w 10972799"/>
                <a:gd name="connsiteY1-64" fmla="*/ 4199137 h 4199137"/>
                <a:gd name="connsiteX2-65" fmla="*/ 10972799 w 10972799"/>
                <a:gd name="connsiteY2-66" fmla="*/ 3710864 h 4199137"/>
                <a:gd name="connsiteX3-67" fmla="*/ 10200443 w 10972799"/>
                <a:gd name="connsiteY3-68" fmla="*/ 0 h 4199137"/>
                <a:gd name="connsiteX4-69" fmla="*/ 0 w 10972799"/>
                <a:gd name="connsiteY4-70" fmla="*/ 488271 h 4199137"/>
                <a:gd name="connsiteX0-71" fmla="*/ 0 w 10972799"/>
                <a:gd name="connsiteY0-72" fmla="*/ 440646 h 4151512"/>
                <a:gd name="connsiteX1-73" fmla="*/ 417250 w 10972799"/>
                <a:gd name="connsiteY1-74" fmla="*/ 4151512 h 4151512"/>
                <a:gd name="connsiteX2-75" fmla="*/ 10972799 w 10972799"/>
                <a:gd name="connsiteY2-76" fmla="*/ 3663239 h 4151512"/>
                <a:gd name="connsiteX3-77" fmla="*/ 10505243 w 10972799"/>
                <a:gd name="connsiteY3-78" fmla="*/ 0 h 4151512"/>
                <a:gd name="connsiteX4-79" fmla="*/ 0 w 10972799"/>
                <a:gd name="connsiteY4-80" fmla="*/ 440646 h 4151512"/>
                <a:gd name="connsiteX0-81" fmla="*/ 0 w 10972799"/>
                <a:gd name="connsiteY0-82" fmla="*/ 450171 h 4161037"/>
                <a:gd name="connsiteX1-83" fmla="*/ 417250 w 10972799"/>
                <a:gd name="connsiteY1-84" fmla="*/ 4161037 h 4161037"/>
                <a:gd name="connsiteX2-85" fmla="*/ 10972799 w 10972799"/>
                <a:gd name="connsiteY2-86" fmla="*/ 3672764 h 4161037"/>
                <a:gd name="connsiteX3-87" fmla="*/ 10524293 w 10972799"/>
                <a:gd name="connsiteY3-88" fmla="*/ 0 h 4161037"/>
                <a:gd name="connsiteX4-89" fmla="*/ 0 w 10972799"/>
                <a:gd name="connsiteY4-90" fmla="*/ 450171 h 41610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972799" h="4161037">
                  <a:moveTo>
                    <a:pt x="0" y="450171"/>
                  </a:moveTo>
                  <a:lnTo>
                    <a:pt x="417250" y="4161037"/>
                  </a:lnTo>
                  <a:lnTo>
                    <a:pt x="10972799" y="3672764"/>
                  </a:lnTo>
                  <a:lnTo>
                    <a:pt x="10524293" y="0"/>
                  </a:lnTo>
                  <a:lnTo>
                    <a:pt x="0" y="450171"/>
                  </a:lnTo>
                  <a:close/>
                </a:path>
              </a:pathLst>
            </a:cu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99795" y="2065012"/>
              <a:ext cx="10582183" cy="2117215"/>
              <a:chOff x="1050713" y="2449540"/>
              <a:chExt cx="10582183" cy="2117215"/>
            </a:xfrm>
            <a:effectLst>
              <a:outerShdw blurRad="63500" sx="101000" sy="101000" algn="ctr" rotWithShape="0">
                <a:prstClr val="black">
                  <a:alpha val="38000"/>
                </a:prstClr>
              </a:outerShdw>
            </a:effectLst>
          </p:grpSpPr>
          <p:sp>
            <p:nvSpPr>
              <p:cNvPr id="34" name="任意多边形: 形状 130"/>
              <p:cNvSpPr/>
              <p:nvPr/>
            </p:nvSpPr>
            <p:spPr>
              <a:xfrm>
                <a:off x="1050713" y="2449540"/>
                <a:ext cx="10582183" cy="2117215"/>
              </a:xfrm>
              <a:custGeom>
                <a:avLst/>
                <a:gdLst>
                  <a:gd name="connsiteX0" fmla="*/ 0 w 10582183"/>
                  <a:gd name="connsiteY0" fmla="*/ 17756 h 3799643"/>
                  <a:gd name="connsiteX1" fmla="*/ 44389 w 10582183"/>
                  <a:gd name="connsiteY1" fmla="*/ 3799643 h 3799643"/>
                  <a:gd name="connsiteX2" fmla="*/ 10582183 w 10582183"/>
                  <a:gd name="connsiteY2" fmla="*/ 3701989 h 3799643"/>
                  <a:gd name="connsiteX3" fmla="*/ 10582183 w 10582183"/>
                  <a:gd name="connsiteY3" fmla="*/ 390618 h 3799643"/>
                  <a:gd name="connsiteX4" fmla="*/ 9792070 w 10582183"/>
                  <a:gd name="connsiteY4" fmla="*/ 390618 h 3799643"/>
                  <a:gd name="connsiteX5" fmla="*/ 9792070 w 10582183"/>
                  <a:gd name="connsiteY5" fmla="*/ 0 h 3799643"/>
                  <a:gd name="connsiteX6" fmla="*/ 0 w 10582183"/>
                  <a:gd name="connsiteY6" fmla="*/ 17756 h 3799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82183" h="3799643">
                    <a:moveTo>
                      <a:pt x="0" y="17756"/>
                    </a:moveTo>
                    <a:lnTo>
                      <a:pt x="44389" y="3799643"/>
                    </a:lnTo>
                    <a:lnTo>
                      <a:pt x="10582183" y="3701989"/>
                    </a:lnTo>
                    <a:lnTo>
                      <a:pt x="10582183" y="390618"/>
                    </a:lnTo>
                    <a:lnTo>
                      <a:pt x="9792070" y="390618"/>
                    </a:lnTo>
                    <a:lnTo>
                      <a:pt x="9792070" y="0"/>
                    </a:lnTo>
                    <a:lnTo>
                      <a:pt x="0" y="177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35" name="任意多边形: 形状 131"/>
              <p:cNvSpPr/>
              <p:nvPr/>
            </p:nvSpPr>
            <p:spPr>
              <a:xfrm>
                <a:off x="10823806" y="2509081"/>
                <a:ext cx="809090" cy="417251"/>
              </a:xfrm>
              <a:custGeom>
                <a:avLst/>
                <a:gdLst>
                  <a:gd name="connsiteX0" fmla="*/ 17755 w 852256"/>
                  <a:gd name="connsiteY0" fmla="*/ 0 h 435006"/>
                  <a:gd name="connsiteX1" fmla="*/ 852256 w 852256"/>
                  <a:gd name="connsiteY1" fmla="*/ 435006 h 435006"/>
                  <a:gd name="connsiteX2" fmla="*/ 0 w 852256"/>
                  <a:gd name="connsiteY2" fmla="*/ 417251 h 435006"/>
                  <a:gd name="connsiteX3" fmla="*/ 17755 w 852256"/>
                  <a:gd name="connsiteY3" fmla="*/ 0 h 435006"/>
                  <a:gd name="connsiteX0-1" fmla="*/ 17755 w 852256"/>
                  <a:gd name="connsiteY0-2" fmla="*/ 0 h 417251"/>
                  <a:gd name="connsiteX1-3" fmla="*/ 852256 w 852256"/>
                  <a:gd name="connsiteY1-4" fmla="*/ 403715 h 417251"/>
                  <a:gd name="connsiteX2-5" fmla="*/ 0 w 852256"/>
                  <a:gd name="connsiteY2-6" fmla="*/ 417251 h 417251"/>
                  <a:gd name="connsiteX3-7" fmla="*/ 17755 w 852256"/>
                  <a:gd name="connsiteY3-8" fmla="*/ 0 h 417251"/>
                  <a:gd name="connsiteX0-9" fmla="*/ 17755 w 852256"/>
                  <a:gd name="connsiteY0-10" fmla="*/ 0 h 417251"/>
                  <a:gd name="connsiteX1-11" fmla="*/ 852256 w 852256"/>
                  <a:gd name="connsiteY1-12" fmla="*/ 393285 h 417251"/>
                  <a:gd name="connsiteX2-13" fmla="*/ 0 w 852256"/>
                  <a:gd name="connsiteY2-14" fmla="*/ 417251 h 417251"/>
                  <a:gd name="connsiteX3-15" fmla="*/ 17755 w 852256"/>
                  <a:gd name="connsiteY3-16" fmla="*/ 0 h 41725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852256" h="417251">
                    <a:moveTo>
                      <a:pt x="17755" y="0"/>
                    </a:moveTo>
                    <a:lnTo>
                      <a:pt x="852256" y="393285"/>
                    </a:lnTo>
                    <a:lnTo>
                      <a:pt x="0" y="417251"/>
                    </a:lnTo>
                    <a:lnTo>
                      <a:pt x="17755" y="0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2129376" y="1870053"/>
            <a:ext cx="6978339" cy="1138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负责顶级域名和所有国家的顶级域名解析工作，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例如：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com, org, net, </a:t>
            </a:r>
            <a:r>
              <a:rPr lang="en-US" altLang="zh-CN" sz="2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gov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 </a:t>
            </a:r>
            <a:r>
              <a:rPr lang="en-US" altLang="zh-CN" sz="2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uk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 </a:t>
            </a:r>
            <a:r>
              <a:rPr lang="en-US" altLang="zh-CN" sz="2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cn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 </a:t>
            </a:r>
            <a:r>
              <a:rPr lang="en-US" altLang="zh-CN" sz="2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jp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等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99938" y="3577044"/>
            <a:ext cx="6411204" cy="498598"/>
            <a:chOff x="1403750" y="3593123"/>
            <a:chExt cx="6411204" cy="498598"/>
          </a:xfrm>
        </p:grpSpPr>
        <p:grpSp>
          <p:nvGrpSpPr>
            <p:cNvPr id="37" name="组合 36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829023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VeriSign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负责维护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com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顶级域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99938" y="4390749"/>
            <a:ext cx="6940750" cy="498598"/>
            <a:chOff x="1403750" y="3593123"/>
            <a:chExt cx="6940750" cy="498598"/>
          </a:xfrm>
        </p:grpSpPr>
        <p:grpSp>
          <p:nvGrpSpPr>
            <p:cNvPr id="43" name="组合 4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5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6358569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EDUCAUSE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负责维护</a:t>
              </a:r>
              <a:r>
                <a:rPr kumimoji="1" lang="en-US" altLang="zh-CN" sz="2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edu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顶级域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20738" y="774088"/>
            <a:ext cx="4379913" cy="526730"/>
            <a:chOff x="722008" y="1303131"/>
            <a:chExt cx="4182069" cy="502938"/>
          </a:xfrm>
        </p:grpSpPr>
        <p:grpSp>
          <p:nvGrpSpPr>
            <p:cNvPr id="24" name="组合 23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8" name="平行四边形 27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29" name="平行四边形 28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25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351236" y="1335869"/>
              <a:ext cx="3305983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权威</a:t>
              </a:r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70196" y="1827026"/>
            <a:ext cx="8517233" cy="1921641"/>
            <a:chOff x="703264" y="1946586"/>
            <a:chExt cx="10972799" cy="2627877"/>
          </a:xfrm>
        </p:grpSpPr>
        <p:sp>
          <p:nvSpPr>
            <p:cNvPr id="31" name="任意多边形: 形状 128"/>
            <p:cNvSpPr/>
            <p:nvPr/>
          </p:nvSpPr>
          <p:spPr>
            <a:xfrm>
              <a:off x="703264" y="1946586"/>
              <a:ext cx="10972799" cy="2627877"/>
            </a:xfrm>
            <a:custGeom>
              <a:avLst/>
              <a:gdLst>
                <a:gd name="connsiteX0" fmla="*/ 0 w 10804124"/>
                <a:gd name="connsiteY0" fmla="*/ 79899 h 3861786"/>
                <a:gd name="connsiteX1" fmla="*/ 372862 w 10804124"/>
                <a:gd name="connsiteY1" fmla="*/ 3861786 h 3861786"/>
                <a:gd name="connsiteX2" fmla="*/ 10804124 w 10804124"/>
                <a:gd name="connsiteY2" fmla="*/ 3240349 h 3861786"/>
                <a:gd name="connsiteX3" fmla="*/ 10475650 w 10804124"/>
                <a:gd name="connsiteY3" fmla="*/ 0 h 3861786"/>
                <a:gd name="connsiteX4" fmla="*/ 0 w 10804124"/>
                <a:gd name="connsiteY4" fmla="*/ 79899 h 3861786"/>
                <a:gd name="connsiteX0-1" fmla="*/ 0 w 10804124"/>
                <a:gd name="connsiteY0-2" fmla="*/ 346229 h 4128116"/>
                <a:gd name="connsiteX1-3" fmla="*/ 372862 w 10804124"/>
                <a:gd name="connsiteY1-4" fmla="*/ 4128116 h 4128116"/>
                <a:gd name="connsiteX2-5" fmla="*/ 10804124 w 10804124"/>
                <a:gd name="connsiteY2-6" fmla="*/ 3506679 h 4128116"/>
                <a:gd name="connsiteX3-7" fmla="*/ 10182687 w 10804124"/>
                <a:gd name="connsiteY3-8" fmla="*/ 0 h 4128116"/>
                <a:gd name="connsiteX4-9" fmla="*/ 0 w 10804124"/>
                <a:gd name="connsiteY4-10" fmla="*/ 346229 h 4128116"/>
                <a:gd name="connsiteX0-11" fmla="*/ 0 w 10804124"/>
                <a:gd name="connsiteY0-12" fmla="*/ 363984 h 4145871"/>
                <a:gd name="connsiteX1-13" fmla="*/ 372862 w 10804124"/>
                <a:gd name="connsiteY1-14" fmla="*/ 4145871 h 4145871"/>
                <a:gd name="connsiteX2-15" fmla="*/ 10804124 w 10804124"/>
                <a:gd name="connsiteY2-16" fmla="*/ 3524434 h 4145871"/>
                <a:gd name="connsiteX3-17" fmla="*/ 10191565 w 10804124"/>
                <a:gd name="connsiteY3-18" fmla="*/ 0 h 4145871"/>
                <a:gd name="connsiteX4-19" fmla="*/ 0 w 10804124"/>
                <a:gd name="connsiteY4-20" fmla="*/ 363984 h 4145871"/>
                <a:gd name="connsiteX0-21" fmla="*/ 0 w 10928411"/>
                <a:gd name="connsiteY0-22" fmla="*/ 363984 h 4145871"/>
                <a:gd name="connsiteX1-23" fmla="*/ 372862 w 10928411"/>
                <a:gd name="connsiteY1-24" fmla="*/ 4145871 h 4145871"/>
                <a:gd name="connsiteX2-25" fmla="*/ 10928411 w 10928411"/>
                <a:gd name="connsiteY2-26" fmla="*/ 3701987 h 4145871"/>
                <a:gd name="connsiteX3-27" fmla="*/ 10191565 w 10928411"/>
                <a:gd name="connsiteY3-28" fmla="*/ 0 h 4145871"/>
                <a:gd name="connsiteX4-29" fmla="*/ 0 w 10928411"/>
                <a:gd name="connsiteY4-30" fmla="*/ 363984 h 4145871"/>
                <a:gd name="connsiteX0-31" fmla="*/ 0 w 10963921"/>
                <a:gd name="connsiteY0-32" fmla="*/ 363984 h 4145871"/>
                <a:gd name="connsiteX1-33" fmla="*/ 372862 w 10963921"/>
                <a:gd name="connsiteY1-34" fmla="*/ 4145871 h 4145871"/>
                <a:gd name="connsiteX2-35" fmla="*/ 10963921 w 10963921"/>
                <a:gd name="connsiteY2-36" fmla="*/ 3710864 h 4145871"/>
                <a:gd name="connsiteX3-37" fmla="*/ 10191565 w 10963921"/>
                <a:gd name="connsiteY3-38" fmla="*/ 0 h 4145871"/>
                <a:gd name="connsiteX4-39" fmla="*/ 0 w 10963921"/>
                <a:gd name="connsiteY4-40" fmla="*/ 363984 h 4145871"/>
                <a:gd name="connsiteX0-41" fmla="*/ 0 w 10963921"/>
                <a:gd name="connsiteY0-42" fmla="*/ 363984 h 4199137"/>
                <a:gd name="connsiteX1-43" fmla="*/ 408372 w 10963921"/>
                <a:gd name="connsiteY1-44" fmla="*/ 4199137 h 4199137"/>
                <a:gd name="connsiteX2-45" fmla="*/ 10963921 w 10963921"/>
                <a:gd name="connsiteY2-46" fmla="*/ 3710864 h 4199137"/>
                <a:gd name="connsiteX3-47" fmla="*/ 10191565 w 10963921"/>
                <a:gd name="connsiteY3-48" fmla="*/ 0 h 4199137"/>
                <a:gd name="connsiteX4-49" fmla="*/ 0 w 10963921"/>
                <a:gd name="connsiteY4-50" fmla="*/ 363984 h 4199137"/>
                <a:gd name="connsiteX0-51" fmla="*/ 0 w 11026065"/>
                <a:gd name="connsiteY0-52" fmla="*/ 488271 h 4199137"/>
                <a:gd name="connsiteX1-53" fmla="*/ 470516 w 11026065"/>
                <a:gd name="connsiteY1-54" fmla="*/ 4199137 h 4199137"/>
                <a:gd name="connsiteX2-55" fmla="*/ 11026065 w 11026065"/>
                <a:gd name="connsiteY2-56" fmla="*/ 3710864 h 4199137"/>
                <a:gd name="connsiteX3-57" fmla="*/ 10253709 w 11026065"/>
                <a:gd name="connsiteY3-58" fmla="*/ 0 h 4199137"/>
                <a:gd name="connsiteX4-59" fmla="*/ 0 w 11026065"/>
                <a:gd name="connsiteY4-60" fmla="*/ 488271 h 4199137"/>
                <a:gd name="connsiteX0-61" fmla="*/ 0 w 10972799"/>
                <a:gd name="connsiteY0-62" fmla="*/ 488271 h 4199137"/>
                <a:gd name="connsiteX1-63" fmla="*/ 417250 w 10972799"/>
                <a:gd name="connsiteY1-64" fmla="*/ 4199137 h 4199137"/>
                <a:gd name="connsiteX2-65" fmla="*/ 10972799 w 10972799"/>
                <a:gd name="connsiteY2-66" fmla="*/ 3710864 h 4199137"/>
                <a:gd name="connsiteX3-67" fmla="*/ 10200443 w 10972799"/>
                <a:gd name="connsiteY3-68" fmla="*/ 0 h 4199137"/>
                <a:gd name="connsiteX4-69" fmla="*/ 0 w 10972799"/>
                <a:gd name="connsiteY4-70" fmla="*/ 488271 h 4199137"/>
                <a:gd name="connsiteX0-71" fmla="*/ 0 w 10972799"/>
                <a:gd name="connsiteY0-72" fmla="*/ 440646 h 4151512"/>
                <a:gd name="connsiteX1-73" fmla="*/ 417250 w 10972799"/>
                <a:gd name="connsiteY1-74" fmla="*/ 4151512 h 4151512"/>
                <a:gd name="connsiteX2-75" fmla="*/ 10972799 w 10972799"/>
                <a:gd name="connsiteY2-76" fmla="*/ 3663239 h 4151512"/>
                <a:gd name="connsiteX3-77" fmla="*/ 10505243 w 10972799"/>
                <a:gd name="connsiteY3-78" fmla="*/ 0 h 4151512"/>
                <a:gd name="connsiteX4-79" fmla="*/ 0 w 10972799"/>
                <a:gd name="connsiteY4-80" fmla="*/ 440646 h 4151512"/>
                <a:gd name="connsiteX0-81" fmla="*/ 0 w 10972799"/>
                <a:gd name="connsiteY0-82" fmla="*/ 450171 h 4161037"/>
                <a:gd name="connsiteX1-83" fmla="*/ 417250 w 10972799"/>
                <a:gd name="connsiteY1-84" fmla="*/ 4161037 h 4161037"/>
                <a:gd name="connsiteX2-85" fmla="*/ 10972799 w 10972799"/>
                <a:gd name="connsiteY2-86" fmla="*/ 3672764 h 4161037"/>
                <a:gd name="connsiteX3-87" fmla="*/ 10524293 w 10972799"/>
                <a:gd name="connsiteY3-88" fmla="*/ 0 h 4161037"/>
                <a:gd name="connsiteX4-89" fmla="*/ 0 w 10972799"/>
                <a:gd name="connsiteY4-90" fmla="*/ 450171 h 41610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972799" h="4161037">
                  <a:moveTo>
                    <a:pt x="0" y="450171"/>
                  </a:moveTo>
                  <a:lnTo>
                    <a:pt x="417250" y="4161037"/>
                  </a:lnTo>
                  <a:lnTo>
                    <a:pt x="10972799" y="3672764"/>
                  </a:lnTo>
                  <a:lnTo>
                    <a:pt x="10524293" y="0"/>
                  </a:lnTo>
                  <a:lnTo>
                    <a:pt x="0" y="450171"/>
                  </a:lnTo>
                  <a:close/>
                </a:path>
              </a:pathLst>
            </a:cu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899795" y="2065012"/>
              <a:ext cx="10582183" cy="2384288"/>
              <a:chOff x="1050713" y="2449540"/>
              <a:chExt cx="10582183" cy="2384288"/>
            </a:xfrm>
            <a:effectLst>
              <a:outerShdw blurRad="63500" sx="101000" sy="101000" algn="ctr" rotWithShape="0">
                <a:prstClr val="black">
                  <a:alpha val="38000"/>
                </a:prstClr>
              </a:outerShdw>
            </a:effectLst>
          </p:grpSpPr>
          <p:sp>
            <p:nvSpPr>
              <p:cNvPr id="34" name="任意多边形: 形状 130"/>
              <p:cNvSpPr/>
              <p:nvPr/>
            </p:nvSpPr>
            <p:spPr>
              <a:xfrm>
                <a:off x="1050713" y="2449540"/>
                <a:ext cx="10582183" cy="2384288"/>
              </a:xfrm>
              <a:custGeom>
                <a:avLst/>
                <a:gdLst>
                  <a:gd name="connsiteX0" fmla="*/ 0 w 10582183"/>
                  <a:gd name="connsiteY0" fmla="*/ 17756 h 3799643"/>
                  <a:gd name="connsiteX1" fmla="*/ 44389 w 10582183"/>
                  <a:gd name="connsiteY1" fmla="*/ 3799643 h 3799643"/>
                  <a:gd name="connsiteX2" fmla="*/ 10582183 w 10582183"/>
                  <a:gd name="connsiteY2" fmla="*/ 3701989 h 3799643"/>
                  <a:gd name="connsiteX3" fmla="*/ 10582183 w 10582183"/>
                  <a:gd name="connsiteY3" fmla="*/ 390618 h 3799643"/>
                  <a:gd name="connsiteX4" fmla="*/ 9792070 w 10582183"/>
                  <a:gd name="connsiteY4" fmla="*/ 390618 h 3799643"/>
                  <a:gd name="connsiteX5" fmla="*/ 9792070 w 10582183"/>
                  <a:gd name="connsiteY5" fmla="*/ 0 h 3799643"/>
                  <a:gd name="connsiteX6" fmla="*/ 0 w 10582183"/>
                  <a:gd name="connsiteY6" fmla="*/ 17756 h 3799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82183" h="3799643">
                    <a:moveTo>
                      <a:pt x="0" y="17756"/>
                    </a:moveTo>
                    <a:lnTo>
                      <a:pt x="44389" y="3799643"/>
                    </a:lnTo>
                    <a:lnTo>
                      <a:pt x="10582183" y="3701989"/>
                    </a:lnTo>
                    <a:lnTo>
                      <a:pt x="10582183" y="390618"/>
                    </a:lnTo>
                    <a:lnTo>
                      <a:pt x="9792070" y="390618"/>
                    </a:lnTo>
                    <a:lnTo>
                      <a:pt x="9792070" y="0"/>
                    </a:lnTo>
                    <a:lnTo>
                      <a:pt x="0" y="177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35" name="任意多边形: 形状 131"/>
              <p:cNvSpPr/>
              <p:nvPr/>
            </p:nvSpPr>
            <p:spPr>
              <a:xfrm>
                <a:off x="10823806" y="2509081"/>
                <a:ext cx="809090" cy="417251"/>
              </a:xfrm>
              <a:custGeom>
                <a:avLst/>
                <a:gdLst>
                  <a:gd name="connsiteX0" fmla="*/ 17755 w 852256"/>
                  <a:gd name="connsiteY0" fmla="*/ 0 h 435006"/>
                  <a:gd name="connsiteX1" fmla="*/ 852256 w 852256"/>
                  <a:gd name="connsiteY1" fmla="*/ 435006 h 435006"/>
                  <a:gd name="connsiteX2" fmla="*/ 0 w 852256"/>
                  <a:gd name="connsiteY2" fmla="*/ 417251 h 435006"/>
                  <a:gd name="connsiteX3" fmla="*/ 17755 w 852256"/>
                  <a:gd name="connsiteY3" fmla="*/ 0 h 435006"/>
                  <a:gd name="connsiteX0-1" fmla="*/ 17755 w 852256"/>
                  <a:gd name="connsiteY0-2" fmla="*/ 0 h 417251"/>
                  <a:gd name="connsiteX1-3" fmla="*/ 852256 w 852256"/>
                  <a:gd name="connsiteY1-4" fmla="*/ 403715 h 417251"/>
                  <a:gd name="connsiteX2-5" fmla="*/ 0 w 852256"/>
                  <a:gd name="connsiteY2-6" fmla="*/ 417251 h 417251"/>
                  <a:gd name="connsiteX3-7" fmla="*/ 17755 w 852256"/>
                  <a:gd name="connsiteY3-8" fmla="*/ 0 h 417251"/>
                  <a:gd name="connsiteX0-9" fmla="*/ 17755 w 852256"/>
                  <a:gd name="connsiteY0-10" fmla="*/ 0 h 417251"/>
                  <a:gd name="connsiteX1-11" fmla="*/ 852256 w 852256"/>
                  <a:gd name="connsiteY1-12" fmla="*/ 393285 h 417251"/>
                  <a:gd name="connsiteX2-13" fmla="*/ 0 w 852256"/>
                  <a:gd name="connsiteY2-14" fmla="*/ 417251 h 417251"/>
                  <a:gd name="connsiteX3-15" fmla="*/ 17755 w 852256"/>
                  <a:gd name="connsiteY3-16" fmla="*/ 0 h 41725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852256" h="417251">
                    <a:moveTo>
                      <a:pt x="17755" y="0"/>
                    </a:moveTo>
                    <a:lnTo>
                      <a:pt x="852256" y="393285"/>
                    </a:lnTo>
                    <a:lnTo>
                      <a:pt x="0" y="417251"/>
                    </a:lnTo>
                    <a:lnTo>
                      <a:pt x="17755" y="0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2108719" y="2177106"/>
            <a:ext cx="7440186" cy="1138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属于某个组织的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DNS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服务器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, 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为组织的服务器提供一个权威的域名到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IP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地址的映射服务 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(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例如：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Web 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和 </a:t>
            </a:r>
            <a:r>
              <a:rPr lang="en-US" altLang="zh-CN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mail)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042214" y="4274876"/>
            <a:ext cx="8558986" cy="498598"/>
            <a:chOff x="1403750" y="3593123"/>
            <a:chExt cx="8558986" cy="498598"/>
          </a:xfrm>
        </p:grpSpPr>
        <p:grpSp>
          <p:nvGrpSpPr>
            <p:cNvPr id="37" name="组合 36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7976805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这些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服务器一般由所属组织或者服务提供商负责维护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5384409" cy="1005602"/>
            <a:chOff x="658104" y="373146"/>
            <a:chExt cx="5384409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4961699" cy="615451"/>
              <a:chOff x="1839058" y="1058437"/>
              <a:chExt cx="4961699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4961699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36967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本地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服务器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67" name="组合 66"/>
          <p:cNvGrpSpPr/>
          <p:nvPr/>
        </p:nvGrpSpPr>
        <p:grpSpPr>
          <a:xfrm>
            <a:off x="1052239" y="5431199"/>
            <a:ext cx="10107851" cy="498598"/>
            <a:chOff x="1403750" y="3593123"/>
            <a:chExt cx="10107851" cy="498598"/>
          </a:xfrm>
        </p:grpSpPr>
        <p:grpSp>
          <p:nvGrpSpPr>
            <p:cNvPr id="68" name="组合 6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69" name="Text Box 79"/>
            <p:cNvSpPr txBox="1">
              <a:spLocks noChangeArrowheads="1"/>
            </p:cNvSpPr>
            <p:nvPr/>
          </p:nvSpPr>
          <p:spPr bwMode="auto">
            <a:xfrm>
              <a:off x="1985930" y="3593123"/>
              <a:ext cx="9525671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严格的讲，本地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服务器其并不属于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层次结构中的一层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53634" y="1561322"/>
            <a:ext cx="9607109" cy="497205"/>
            <a:chOff x="1403750" y="3593123"/>
            <a:chExt cx="9607109" cy="497205"/>
          </a:xfrm>
        </p:grpSpPr>
        <p:grpSp>
          <p:nvGrpSpPr>
            <p:cNvPr id="73" name="组合 7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5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7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9024928" cy="497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每一个网络服务提供商都会提供一个本地</a:t>
              </a:r>
              <a:r>
                <a:rPr kumimoji="1"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DNS</a:t>
              </a:r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服务器</a:t>
              </a:r>
              <a:endPara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053634" y="3183884"/>
            <a:ext cx="10383622" cy="904863"/>
            <a:chOff x="1403750" y="3593123"/>
            <a:chExt cx="10383622" cy="904863"/>
          </a:xfrm>
        </p:grpSpPr>
        <p:grpSp>
          <p:nvGrpSpPr>
            <p:cNvPr id="78" name="组合 7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8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9801441" cy="90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当一台主机需要做一个域名查询的时候，查询请求首先被发送到本地域名服务器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86342" y="2198798"/>
            <a:ext cx="5455191" cy="639688"/>
            <a:chOff x="4650629" y="2375498"/>
            <a:chExt cx="2230756" cy="866609"/>
          </a:xfrm>
        </p:grpSpPr>
        <p:sp>
          <p:nvSpPr>
            <p:cNvPr id="30" name="矩形: 圆角 41"/>
            <p:cNvSpPr/>
            <p:nvPr/>
          </p:nvSpPr>
          <p:spPr>
            <a:xfrm>
              <a:off x="4650629" y="2375498"/>
              <a:ext cx="2230756" cy="866609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755832" y="2559135"/>
              <a:ext cx="2003311" cy="540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有时候，我们将其称为</a:t>
              </a:r>
              <a:r>
                <a:rPr lang="zh-CN" altLang="en-US" sz="2000" dirty="0">
                  <a:solidFill>
                    <a:srgbClr val="009FF6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“</a:t>
              </a:r>
              <a:r>
                <a:rPr lang="zh-CN" altLang="en-US" sz="2000" b="1" dirty="0">
                  <a:solidFill>
                    <a:srgbClr val="009FF6"/>
                  </a:solidFill>
                  <a:highlight>
                    <a:srgbClr val="FFFF00"/>
                  </a:highligh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默认</a:t>
              </a:r>
              <a:r>
                <a:rPr lang="en-US" altLang="zh-CN" sz="2000" b="1" dirty="0">
                  <a:solidFill>
                    <a:srgbClr val="009FF6"/>
                  </a:solidFill>
                  <a:highlight>
                    <a:srgbClr val="FFFF00"/>
                  </a:highligh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DNS</a:t>
              </a:r>
              <a:r>
                <a:rPr lang="zh-CN" altLang="en-US" sz="2000" b="1" dirty="0">
                  <a:solidFill>
                    <a:srgbClr val="009FF6"/>
                  </a:solidFill>
                  <a:highlight>
                    <a:srgbClr val="FFFF00"/>
                  </a:highligh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</a:t>
              </a:r>
              <a:r>
                <a:rPr lang="zh-CN" altLang="en-US" sz="2000" dirty="0">
                  <a:solidFill>
                    <a:srgbClr val="009FF6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”</a:t>
              </a:r>
              <a:endParaRPr lang="zh-CN" altLang="en-US" sz="2000" dirty="0">
                <a:solidFill>
                  <a:srgbClr val="009FF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86342" y="4197605"/>
            <a:ext cx="5465239" cy="843436"/>
            <a:chOff x="4650629" y="2375498"/>
            <a:chExt cx="2234865" cy="1142632"/>
          </a:xfrm>
        </p:grpSpPr>
        <p:sp>
          <p:nvSpPr>
            <p:cNvPr id="33" name="矩形: 圆角 41"/>
            <p:cNvSpPr/>
            <p:nvPr/>
          </p:nvSpPr>
          <p:spPr>
            <a:xfrm>
              <a:off x="4650629" y="2375498"/>
              <a:ext cx="2230756" cy="1142632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688034" y="2539882"/>
              <a:ext cx="2197460" cy="958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本地域名服务器的行为就像一个代理，它会向域名的层次体系中进行进一步的域名查询。</a:t>
              </a:r>
              <a:endPara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7571042" cy="1005602"/>
            <a:chOff x="658104" y="373146"/>
            <a:chExt cx="7571042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7148332" cy="615451"/>
              <a:chOff x="1839058" y="1058437"/>
              <a:chExt cx="7148332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6460298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61119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解析过程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——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递归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+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迭代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5582539" y="1371871"/>
            <a:ext cx="2385748" cy="780077"/>
            <a:chOff x="1052239" y="2113881"/>
            <a:chExt cx="7540294" cy="2465481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12986" r="12509" b="19929"/>
            <a:stretch>
              <a:fillRect/>
            </a:stretch>
          </p:blipFill>
          <p:spPr>
            <a:xfrm>
              <a:off x="1052239" y="2278638"/>
              <a:ext cx="2278743" cy="2300724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3389589" y="2113881"/>
              <a:ext cx="5202944" cy="1167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根</a:t>
              </a:r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721371" y="2251376"/>
            <a:ext cx="1758023" cy="1334008"/>
            <a:chOff x="2376105" y="2301848"/>
            <a:chExt cx="5069793" cy="3847016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049" y="2301848"/>
              <a:ext cx="1536326" cy="2176098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2376105" y="4284973"/>
              <a:ext cx="5069793" cy="1863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顶级域服务器</a:t>
              </a:r>
              <a:endPara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dns.com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721371" y="3740589"/>
            <a:ext cx="2415050" cy="1452196"/>
            <a:chOff x="4171793" y="2208922"/>
            <a:chExt cx="6123338" cy="3682034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0653" y="2208922"/>
              <a:ext cx="2622063" cy="2372966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4171793" y="4252188"/>
              <a:ext cx="6123338" cy="1638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权威</a:t>
              </a:r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</a:t>
              </a:r>
              <a:endPara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en-US" altLang="zh-CN" b="1" dirty="0">
                  <a:solidFill>
                    <a:srgbClr val="000000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dns.baidu.com</a:t>
              </a:r>
              <a:endParaRPr lang="en-US" altLang="zh-CN" b="1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87767" y="2131057"/>
            <a:ext cx="1852184" cy="1681329"/>
            <a:chOff x="859720" y="2809098"/>
            <a:chExt cx="2411222" cy="2188798"/>
          </a:xfrm>
        </p:grpSpPr>
        <p:grpSp>
          <p:nvGrpSpPr>
            <p:cNvPr id="4" name="组合 3"/>
            <p:cNvGrpSpPr/>
            <p:nvPr/>
          </p:nvGrpSpPr>
          <p:grpSpPr>
            <a:xfrm>
              <a:off x="1129396" y="2809098"/>
              <a:ext cx="1357600" cy="986783"/>
              <a:chOff x="2969282" y="2305242"/>
              <a:chExt cx="1357600" cy="986783"/>
            </a:xfrm>
          </p:grpSpPr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5">
                <a:lum contrast="20000"/>
              </a:blip>
              <a:stretch>
                <a:fillRect/>
              </a:stretch>
            </p:blipFill>
            <p:spPr>
              <a:xfrm>
                <a:off x="3220103" y="2305242"/>
                <a:ext cx="1106779" cy="869465"/>
              </a:xfrm>
              <a:prstGeom prst="rect">
                <a:avLst/>
              </a:prstGeom>
            </p:spPr>
          </p:pic>
          <p:pic>
            <p:nvPicPr>
              <p:cNvPr id="47" name="图片 46"/>
              <p:cNvPicPr>
                <a:picLocks noChangeAspect="1"/>
              </p:cNvPicPr>
              <p:nvPr/>
            </p:nvPicPr>
            <p:blipFill rotWithShape="1">
              <a:blip r:embed="rId6" cstate="print">
                <a:clrChange>
                  <a:clrFrom>
                    <a:srgbClr val="D0E6E4"/>
                  </a:clrFrom>
                  <a:clrTo>
                    <a:srgbClr val="D0E6E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16" t="7082" r="5804" b="7252"/>
              <a:stretch>
                <a:fillRect/>
              </a:stretch>
            </p:blipFill>
            <p:spPr>
              <a:xfrm>
                <a:off x="2969282" y="2668924"/>
                <a:ext cx="647926" cy="623101"/>
              </a:xfrm>
              <a:prstGeom prst="rect">
                <a:avLst/>
              </a:prstGeom>
            </p:spPr>
          </p:pic>
        </p:grpSp>
        <p:sp>
          <p:nvSpPr>
            <p:cNvPr id="49" name="文本框 48"/>
            <p:cNvSpPr txBox="1"/>
            <p:nvPr/>
          </p:nvSpPr>
          <p:spPr>
            <a:xfrm>
              <a:off x="859720" y="3795881"/>
              <a:ext cx="2411222" cy="120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本地</a:t>
              </a:r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</a:t>
              </a:r>
              <a:endPara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en-US" altLang="zh-CN" i="1" dirty="0">
                  <a:solidFill>
                    <a:srgbClr val="0000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dns.hust.edu.cn</a:t>
              </a:r>
              <a:endParaRPr lang="en-US" altLang="zh-CN" i="1" dirty="0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39700" y="4447338"/>
            <a:ext cx="1553631" cy="1585877"/>
            <a:chOff x="900899" y="4492121"/>
            <a:chExt cx="1553631" cy="158587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1"/>
            <a:stretch>
              <a:fillRect/>
            </a:stretch>
          </p:blipFill>
          <p:spPr>
            <a:xfrm>
              <a:off x="1187634" y="4492121"/>
              <a:ext cx="1149172" cy="970830"/>
            </a:xfrm>
            <a:prstGeom prst="rect">
              <a:avLst/>
            </a:prstGeom>
          </p:spPr>
        </p:pic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900899" y="5462445"/>
              <a:ext cx="1553631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rgbClr val="00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请求主机</a:t>
              </a:r>
              <a:endParaRPr lang="zh-CN" altLang="en-US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i="1" dirty="0">
                  <a:solidFill>
                    <a:srgbClr val="0000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cis.hust.edu.cn</a:t>
              </a:r>
              <a:endParaRPr lang="en-US" altLang="zh-CN" sz="1600" i="1" dirty="0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Line 18"/>
          <p:cNvSpPr>
            <a:spLocks noChangeShapeType="1"/>
          </p:cNvSpPr>
          <p:nvPr/>
        </p:nvSpPr>
        <p:spPr bwMode="auto">
          <a:xfrm flipH="1" flipV="1">
            <a:off x="4080971" y="3517648"/>
            <a:ext cx="0" cy="77779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V="1">
            <a:off x="4537762" y="1692745"/>
            <a:ext cx="956393" cy="37027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4568564" y="2400242"/>
            <a:ext cx="2670160" cy="172954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 flipH="1" flipV="1">
            <a:off x="4568563" y="2478100"/>
            <a:ext cx="2615554" cy="196506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 flipH="1">
            <a:off x="4519219" y="1767175"/>
            <a:ext cx="1051596" cy="41491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>
            <a:off x="4227011" y="3533442"/>
            <a:ext cx="5700" cy="79226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3751208" y="374621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highlight>
                  <a:srgbClr val="FFFF00"/>
                </a:highlight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endParaRPr lang="en-US" altLang="zh-CN" sz="2400" dirty="0">
              <a:solidFill>
                <a:srgbClr val="CC0000"/>
              </a:solidFill>
              <a:highlight>
                <a:srgbClr val="FFFF00"/>
              </a:highlight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4833623" y="150396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5021017" y="1873070"/>
            <a:ext cx="3129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5969789" y="216318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5970667" y="259737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4257414" y="374193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highlight>
                  <a:srgbClr val="FFFF00"/>
                </a:highlight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endParaRPr lang="en-US" altLang="zh-CN" sz="2400" dirty="0">
              <a:solidFill>
                <a:srgbClr val="CC0000"/>
              </a:solidFill>
              <a:highlight>
                <a:srgbClr val="FFFF00"/>
              </a:highlight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89613" y="5243915"/>
            <a:ext cx="2771456" cy="908354"/>
            <a:chOff x="4593022" y="5247142"/>
            <a:chExt cx="2771456" cy="908354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1"/>
            <a:stretch>
              <a:fillRect/>
            </a:stretch>
          </p:blipFill>
          <p:spPr>
            <a:xfrm flipH="1">
              <a:off x="4593022" y="5247142"/>
              <a:ext cx="1042746" cy="878258"/>
            </a:xfrm>
            <a:prstGeom prst="rect">
              <a:avLst/>
            </a:prstGeom>
          </p:spPr>
        </p:pic>
        <p:sp>
          <p:nvSpPr>
            <p:cNvPr id="84" name="Text Box 6"/>
            <p:cNvSpPr txBox="1">
              <a:spLocks noChangeArrowheads="1"/>
            </p:cNvSpPr>
            <p:nvPr/>
          </p:nvSpPr>
          <p:spPr bwMode="auto">
            <a:xfrm>
              <a:off x="5745252" y="5816942"/>
              <a:ext cx="161922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i="1" dirty="0">
                  <a:solidFill>
                    <a:srgbClr val="000000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www.baidu.com</a:t>
              </a:r>
              <a:endParaRPr lang="en-US" altLang="zh-CN" sz="1600" i="1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50" name="Line 18"/>
          <p:cNvSpPr>
            <a:spLocks noChangeShapeType="1"/>
          </p:cNvSpPr>
          <p:nvPr/>
        </p:nvSpPr>
        <p:spPr bwMode="auto">
          <a:xfrm flipH="1" flipV="1">
            <a:off x="4537762" y="2668292"/>
            <a:ext cx="2623223" cy="1265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23"/>
          <p:cNvSpPr>
            <a:spLocks noChangeShapeType="1"/>
          </p:cNvSpPr>
          <p:nvPr/>
        </p:nvSpPr>
        <p:spPr bwMode="auto">
          <a:xfrm>
            <a:off x="4592625" y="2573196"/>
            <a:ext cx="2574223" cy="125321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6108095" y="348387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7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6281817" y="314337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66" grpId="0"/>
      <p:bldP spid="50" grpId="0" animBg="1"/>
      <p:bldP spid="52" grpId="0" animBg="1"/>
      <p:bldP spid="67" grpId="0"/>
      <p:bldP spid="6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169530" cy="1005602"/>
            <a:chOff x="658104" y="373146"/>
            <a:chExt cx="6169530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5746820" cy="615451"/>
              <a:chOff x="1839058" y="1058437"/>
              <a:chExt cx="5746820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5746820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46327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解析过程</a:t>
                </a:r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——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纯递归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5582539" y="1371871"/>
            <a:ext cx="2385748" cy="780077"/>
            <a:chOff x="1052239" y="2113881"/>
            <a:chExt cx="7540294" cy="2465481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12986" r="12509" b="19929"/>
            <a:stretch>
              <a:fillRect/>
            </a:stretch>
          </p:blipFill>
          <p:spPr>
            <a:xfrm>
              <a:off x="1052239" y="2278638"/>
              <a:ext cx="2278743" cy="2300724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3389589" y="2113881"/>
              <a:ext cx="5202944" cy="1167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根</a:t>
              </a:r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721371" y="2251376"/>
            <a:ext cx="2538743" cy="1057009"/>
            <a:chOff x="2376105" y="2301848"/>
            <a:chExt cx="7321236" cy="3048206"/>
          </a:xfrm>
        </p:grpSpPr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8049" y="2301848"/>
              <a:ext cx="1536326" cy="2176098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/>
          </p:nvSpPr>
          <p:spPr>
            <a:xfrm>
              <a:off x="2376105" y="4284973"/>
              <a:ext cx="7321236" cy="1065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顶级域服务器 </a:t>
              </a:r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dns.com</a:t>
              </a:r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721371" y="3740589"/>
            <a:ext cx="2415050" cy="1452196"/>
            <a:chOff x="4171793" y="2208922"/>
            <a:chExt cx="6123338" cy="3682034"/>
          </a:xfrm>
        </p:grpSpPr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0653" y="2208922"/>
              <a:ext cx="2622063" cy="2372966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4171793" y="4252188"/>
              <a:ext cx="6123338" cy="1638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权威</a:t>
              </a:r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</a:t>
              </a:r>
              <a:endPara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en-US" altLang="zh-CN" b="1" dirty="0">
                  <a:solidFill>
                    <a:srgbClr val="000000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dns.baidu.com</a:t>
              </a:r>
              <a:endParaRPr lang="en-US" altLang="zh-CN" b="1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87767" y="2131057"/>
            <a:ext cx="1852184" cy="1681329"/>
            <a:chOff x="859720" y="2809098"/>
            <a:chExt cx="2411222" cy="2188798"/>
          </a:xfrm>
        </p:grpSpPr>
        <p:grpSp>
          <p:nvGrpSpPr>
            <p:cNvPr id="4" name="组合 3"/>
            <p:cNvGrpSpPr/>
            <p:nvPr/>
          </p:nvGrpSpPr>
          <p:grpSpPr>
            <a:xfrm>
              <a:off x="1129396" y="2809098"/>
              <a:ext cx="1357600" cy="986783"/>
              <a:chOff x="2969282" y="2305242"/>
              <a:chExt cx="1357600" cy="986783"/>
            </a:xfrm>
          </p:grpSpPr>
          <p:pic>
            <p:nvPicPr>
              <p:cNvPr id="46" name="图片 45"/>
              <p:cNvPicPr>
                <a:picLocks noChangeAspect="1"/>
              </p:cNvPicPr>
              <p:nvPr/>
            </p:nvPicPr>
            <p:blipFill>
              <a:blip r:embed="rId5">
                <a:lum contrast="20000"/>
              </a:blip>
              <a:stretch>
                <a:fillRect/>
              </a:stretch>
            </p:blipFill>
            <p:spPr>
              <a:xfrm>
                <a:off x="3220103" y="2305242"/>
                <a:ext cx="1106779" cy="869465"/>
              </a:xfrm>
              <a:prstGeom prst="rect">
                <a:avLst/>
              </a:prstGeom>
            </p:spPr>
          </p:pic>
          <p:pic>
            <p:nvPicPr>
              <p:cNvPr id="47" name="图片 46"/>
              <p:cNvPicPr>
                <a:picLocks noChangeAspect="1"/>
              </p:cNvPicPr>
              <p:nvPr/>
            </p:nvPicPr>
            <p:blipFill rotWithShape="1">
              <a:blip r:embed="rId6" cstate="print">
                <a:clrChange>
                  <a:clrFrom>
                    <a:srgbClr val="D0E6E4"/>
                  </a:clrFrom>
                  <a:clrTo>
                    <a:srgbClr val="D0E6E4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16" t="7082" r="5804" b="7252"/>
              <a:stretch>
                <a:fillRect/>
              </a:stretch>
            </p:blipFill>
            <p:spPr>
              <a:xfrm>
                <a:off x="2969282" y="2668924"/>
                <a:ext cx="647926" cy="623101"/>
              </a:xfrm>
              <a:prstGeom prst="rect">
                <a:avLst/>
              </a:prstGeom>
            </p:spPr>
          </p:pic>
        </p:grpSp>
        <p:sp>
          <p:nvSpPr>
            <p:cNvPr id="49" name="文本框 48"/>
            <p:cNvSpPr txBox="1"/>
            <p:nvPr/>
          </p:nvSpPr>
          <p:spPr>
            <a:xfrm>
              <a:off x="859720" y="3795881"/>
              <a:ext cx="2411222" cy="1202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本地</a:t>
              </a:r>
              <a:r>
                <a:rPr lang="en-US" altLang="zh-CN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DNS</a:t>
              </a:r>
              <a:r>
                <a:rPr lang="zh-CN" altLang="en-US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服务器</a:t>
              </a:r>
              <a:endPara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r>
                <a:rPr lang="en-US" altLang="zh-CN" i="1" dirty="0">
                  <a:solidFill>
                    <a:srgbClr val="0000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dns.hust.edu.cn</a:t>
              </a:r>
              <a:endParaRPr lang="en-US" altLang="zh-CN" i="1" dirty="0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39700" y="4447338"/>
            <a:ext cx="1553631" cy="1585877"/>
            <a:chOff x="900899" y="4492121"/>
            <a:chExt cx="1553631" cy="158587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1"/>
            <a:stretch>
              <a:fillRect/>
            </a:stretch>
          </p:blipFill>
          <p:spPr>
            <a:xfrm>
              <a:off x="1187634" y="4492121"/>
              <a:ext cx="1149172" cy="970830"/>
            </a:xfrm>
            <a:prstGeom prst="rect">
              <a:avLst/>
            </a:prstGeom>
          </p:spPr>
        </p:pic>
        <p:sp>
          <p:nvSpPr>
            <p:cNvPr id="51" name="Text Box 5"/>
            <p:cNvSpPr txBox="1">
              <a:spLocks noChangeArrowheads="1"/>
            </p:cNvSpPr>
            <p:nvPr/>
          </p:nvSpPr>
          <p:spPr bwMode="auto">
            <a:xfrm>
              <a:off x="900899" y="5462445"/>
              <a:ext cx="1553631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dirty="0">
                  <a:solidFill>
                    <a:srgbClr val="00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请求主机</a:t>
              </a:r>
              <a:endParaRPr lang="en-US" altLang="zh-CN" dirty="0"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600" i="1" dirty="0">
                  <a:solidFill>
                    <a:srgbClr val="000099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cis.hust.edu.cn</a:t>
              </a:r>
              <a:endParaRPr lang="en-US" altLang="zh-CN" sz="1600" i="1" dirty="0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" name="Line 18"/>
          <p:cNvSpPr>
            <a:spLocks noChangeShapeType="1"/>
          </p:cNvSpPr>
          <p:nvPr/>
        </p:nvSpPr>
        <p:spPr bwMode="auto">
          <a:xfrm flipH="1" flipV="1">
            <a:off x="4080971" y="3517648"/>
            <a:ext cx="0" cy="77779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9"/>
          <p:cNvSpPr>
            <a:spLocks noChangeShapeType="1"/>
          </p:cNvSpPr>
          <p:nvPr/>
        </p:nvSpPr>
        <p:spPr bwMode="auto">
          <a:xfrm flipV="1">
            <a:off x="4632142" y="1692746"/>
            <a:ext cx="862013" cy="73039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6540752" y="1867172"/>
            <a:ext cx="631267" cy="55596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21"/>
          <p:cNvSpPr>
            <a:spLocks noChangeShapeType="1"/>
          </p:cNvSpPr>
          <p:nvPr/>
        </p:nvSpPr>
        <p:spPr bwMode="auto">
          <a:xfrm flipH="1" flipV="1">
            <a:off x="6421747" y="1964491"/>
            <a:ext cx="655109" cy="585266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Line 22"/>
          <p:cNvSpPr>
            <a:spLocks noChangeShapeType="1"/>
          </p:cNvSpPr>
          <p:nvPr/>
        </p:nvSpPr>
        <p:spPr bwMode="auto">
          <a:xfrm flipH="1">
            <a:off x="4665617" y="1767174"/>
            <a:ext cx="905198" cy="79310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23"/>
          <p:cNvSpPr>
            <a:spLocks noChangeShapeType="1"/>
          </p:cNvSpPr>
          <p:nvPr/>
        </p:nvSpPr>
        <p:spPr bwMode="auto">
          <a:xfrm>
            <a:off x="4227011" y="3533442"/>
            <a:ext cx="5700" cy="79226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3751208" y="374621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>
            <a:off x="4833623" y="1699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5021896" y="223592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7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6799059" y="178976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6530171" y="2247076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4257414" y="374193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989613" y="5243915"/>
            <a:ext cx="2771456" cy="908354"/>
            <a:chOff x="4593022" y="5247142"/>
            <a:chExt cx="2771456" cy="908354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1"/>
            <a:stretch>
              <a:fillRect/>
            </a:stretch>
          </p:blipFill>
          <p:spPr>
            <a:xfrm flipH="1">
              <a:off x="4593022" y="5247142"/>
              <a:ext cx="1042746" cy="878258"/>
            </a:xfrm>
            <a:prstGeom prst="rect">
              <a:avLst/>
            </a:prstGeom>
          </p:spPr>
        </p:pic>
        <p:sp>
          <p:nvSpPr>
            <p:cNvPr id="84" name="Text Box 6"/>
            <p:cNvSpPr txBox="1">
              <a:spLocks noChangeArrowheads="1"/>
            </p:cNvSpPr>
            <p:nvPr/>
          </p:nvSpPr>
          <p:spPr bwMode="auto">
            <a:xfrm>
              <a:off x="5745253" y="5816942"/>
              <a:ext cx="16192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i="1" dirty="0">
                  <a:solidFill>
                    <a:srgbClr val="000000"/>
                  </a:solidFill>
                  <a:ea typeface="楷体" panose="02010609060101010101" pitchFamily="49" charset="-122"/>
                  <a:cs typeface="Arial" panose="020B0604020202020204" pitchFamily="34" charset="0"/>
                </a:rPr>
                <a:t>www.baidu.com</a:t>
              </a:r>
              <a:endParaRPr lang="en-US" altLang="zh-CN" sz="1600" i="1" dirty="0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50" name="Line 18"/>
          <p:cNvSpPr>
            <a:spLocks noChangeShapeType="1"/>
          </p:cNvSpPr>
          <p:nvPr/>
        </p:nvSpPr>
        <p:spPr bwMode="auto">
          <a:xfrm flipH="1" flipV="1">
            <a:off x="7512537" y="3229257"/>
            <a:ext cx="0" cy="51133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23"/>
          <p:cNvSpPr>
            <a:spLocks noChangeShapeType="1"/>
          </p:cNvSpPr>
          <p:nvPr/>
        </p:nvSpPr>
        <p:spPr bwMode="auto">
          <a:xfrm>
            <a:off x="7658577" y="3245052"/>
            <a:ext cx="0" cy="54217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7184118" y="336752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7685939" y="336116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CC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endParaRPr lang="en-US" altLang="zh-CN" sz="2400" dirty="0">
              <a:solidFill>
                <a:srgbClr val="CC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/>
      <p:bldP spid="62" grpId="0"/>
      <p:bldP spid="63" grpId="0"/>
      <p:bldP spid="66" grpId="0"/>
      <p:bldP spid="50" grpId="0" animBg="1"/>
      <p:bldP spid="52" grpId="0" animBg="1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956561" cy="1174298"/>
            <a:chOff x="658104" y="373146"/>
            <a:chExt cx="6956561" cy="1174298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6533851" cy="784147"/>
              <a:chOff x="1839058" y="1058437"/>
              <a:chExt cx="6533851" cy="784147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6049601" cy="784147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81318" y="1089973"/>
                <a:ext cx="56915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客户机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/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服务器体系架构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824" y="1538450"/>
            <a:ext cx="3353050" cy="4581867"/>
          </a:xfrm>
          <a:prstGeom prst="rect">
            <a:avLst/>
          </a:prstGeom>
        </p:spPr>
      </p:pic>
      <p:sp>
        <p:nvSpPr>
          <p:cNvPr id="365" name="Line 800"/>
          <p:cNvSpPr>
            <a:spLocks noChangeShapeType="1"/>
          </p:cNvSpPr>
          <p:nvPr/>
        </p:nvSpPr>
        <p:spPr bwMode="auto">
          <a:xfrm>
            <a:off x="9108780" y="2001878"/>
            <a:ext cx="629189" cy="348452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" name="Line 800"/>
          <p:cNvSpPr>
            <a:spLocks noChangeShapeType="1"/>
          </p:cNvSpPr>
          <p:nvPr/>
        </p:nvSpPr>
        <p:spPr bwMode="auto">
          <a:xfrm>
            <a:off x="8631098" y="3208490"/>
            <a:ext cx="743659" cy="184894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18487" y="1693627"/>
            <a:ext cx="2325735" cy="584775"/>
            <a:chOff x="1263765" y="4127662"/>
            <a:chExt cx="2742830" cy="584775"/>
          </a:xfrm>
        </p:grpSpPr>
        <p:sp>
          <p:nvSpPr>
            <p:cNvPr id="21" name="矩形: 圆角 20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009FF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263765" y="4189216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特别注意</a:t>
              </a:r>
              <a:r>
                <a:rPr kumimoji="1" lang="en-US" altLang="zh-CN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8488" y="3316198"/>
            <a:ext cx="2325733" cy="584775"/>
            <a:chOff x="1263765" y="4127662"/>
            <a:chExt cx="2742830" cy="584775"/>
          </a:xfrm>
        </p:grpSpPr>
        <p:sp>
          <p:nvSpPr>
            <p:cNvPr id="24" name="矩形: 圆角 23"/>
            <p:cNvSpPr/>
            <p:nvPr/>
          </p:nvSpPr>
          <p:spPr>
            <a:xfrm>
              <a:off x="1263767" y="4127662"/>
              <a:ext cx="2742828" cy="584775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263765" y="4203284"/>
              <a:ext cx="27428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特别注意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Text Box 79"/>
          <p:cNvSpPr txBox="1">
            <a:spLocks noChangeArrowheads="1"/>
          </p:cNvSpPr>
          <p:nvPr/>
        </p:nvSpPr>
        <p:spPr bwMode="auto">
          <a:xfrm>
            <a:off x="896303" y="2575818"/>
            <a:ext cx="4184683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客户机之间不能互相通信。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79"/>
          <p:cNvSpPr txBox="1">
            <a:spLocks noChangeArrowheads="1"/>
          </p:cNvSpPr>
          <p:nvPr/>
        </p:nvSpPr>
        <p:spPr bwMode="auto">
          <a:xfrm>
            <a:off x="896302" y="4040303"/>
            <a:ext cx="6689789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为提高服务器的处理能力， 通常采用服务器集群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Server Farm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）。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4334357" cy="1005602"/>
            <a:chOff x="658104" y="373146"/>
            <a:chExt cx="4334357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3911647" cy="615451"/>
              <a:chOff x="1839058" y="1058437"/>
              <a:chExt cx="3911647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3911647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25487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缓存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64" name="组合 63"/>
          <p:cNvGrpSpPr/>
          <p:nvPr/>
        </p:nvGrpSpPr>
        <p:grpSpPr>
          <a:xfrm>
            <a:off x="827685" y="1693627"/>
            <a:ext cx="9187172" cy="498598"/>
            <a:chOff x="1403750" y="3593123"/>
            <a:chExt cx="9187172" cy="498598"/>
          </a:xfrm>
        </p:grpSpPr>
        <p:grpSp>
          <p:nvGrpSpPr>
            <p:cNvPr id="65" name="组合 6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7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6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8604991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一旦 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任何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) 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域名服务器得知了某个映射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, 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就将其 </a:t>
              </a:r>
              <a:r>
                <a:rPr kumimoji="1" lang="zh-CN" altLang="en-US" sz="2400" dirty="0">
                  <a:solidFill>
                    <a:srgbClr val="009FF6"/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缓存</a:t>
              </a:r>
              <a:endParaRPr kumimoji="1" lang="zh-CN" altLang="en-US" sz="2400" dirty="0">
                <a:solidFill>
                  <a:srgbClr val="009FF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370685" y="2752800"/>
            <a:ext cx="6533258" cy="639688"/>
            <a:chOff x="4399783" y="3079825"/>
            <a:chExt cx="2671603" cy="866609"/>
          </a:xfrm>
        </p:grpSpPr>
        <p:sp>
          <p:nvSpPr>
            <p:cNvPr id="73" name="矩形: 圆角 41"/>
            <p:cNvSpPr/>
            <p:nvPr/>
          </p:nvSpPr>
          <p:spPr>
            <a:xfrm>
              <a:off x="4399783" y="3079825"/>
              <a:ext cx="2621821" cy="866609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4460628" y="3242107"/>
              <a:ext cx="2610758" cy="54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在一定的时间间隔后缓存的条目将会过期</a:t>
              </a:r>
              <a:r>
                <a: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(</a:t>
              </a:r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自动消除</a:t>
              </a:r>
              <a:r>
                <a: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)</a:t>
              </a:r>
              <a:endParaRPr lang="en-US" altLang="zh-CN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70686" y="3835448"/>
            <a:ext cx="5812433" cy="639688"/>
            <a:chOff x="4399783" y="3079825"/>
            <a:chExt cx="2749883" cy="866609"/>
          </a:xfrm>
        </p:grpSpPr>
        <p:sp>
          <p:nvSpPr>
            <p:cNvPr id="76" name="矩形: 圆角 41"/>
            <p:cNvSpPr/>
            <p:nvPr/>
          </p:nvSpPr>
          <p:spPr>
            <a:xfrm>
              <a:off x="4399783" y="3079825"/>
              <a:ext cx="2621821" cy="866609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4460627" y="3242109"/>
              <a:ext cx="2689039" cy="542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TLD DNS</a:t>
              </a:r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服务器通常被缓存在本地</a:t>
              </a:r>
              <a:r>
                <a:rPr lang="en-US" altLang="zh-CN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DNS</a:t>
              </a:r>
              <a:r>
                <a:rPr lang="zh-CN" altLang="en-US" sz="20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服务器中</a:t>
              </a:r>
              <a:endParaRPr lang="zh-CN" altLang="en-US" sz="20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7337886" y="3875205"/>
            <a:ext cx="4396661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   这样可以减少根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DNS</a:t>
            </a: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的负载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380871" cy="1005602"/>
            <a:chOff x="658104" y="373146"/>
            <a:chExt cx="6380871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5958161" cy="615451"/>
              <a:chOff x="1839058" y="1058437"/>
              <a:chExt cx="5958161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5348561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49217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可提供的服务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176345" y="1681073"/>
            <a:ext cx="4379913" cy="526731"/>
            <a:chOff x="722008" y="1303131"/>
            <a:chExt cx="4182069" cy="502939"/>
          </a:xfrm>
        </p:grpSpPr>
        <p:grpSp>
          <p:nvGrpSpPr>
            <p:cNvPr id="20" name="组合 19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21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2" name="Text Box 79"/>
            <p:cNvSpPr txBox="1">
              <a:spLocks noChangeArrowheads="1"/>
            </p:cNvSpPr>
            <p:nvPr/>
          </p:nvSpPr>
          <p:spPr bwMode="auto">
            <a:xfrm>
              <a:off x="1351236" y="1335870"/>
              <a:ext cx="3305983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域名到</a:t>
              </a:r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IP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地址的转换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176345" y="2573166"/>
            <a:ext cx="4379913" cy="526732"/>
            <a:chOff x="722008" y="1303131"/>
            <a:chExt cx="4182069" cy="502940"/>
          </a:xfrm>
        </p:grpSpPr>
        <p:grpSp>
          <p:nvGrpSpPr>
            <p:cNvPr id="26" name="组合 25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29" name="平行四边形 28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30" name="平行四边形 29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27" name="流程图: 手动输入 6"/>
            <p:cNvSpPr/>
            <p:nvPr/>
          </p:nvSpPr>
          <p:spPr>
            <a:xfrm rot="5400000" flipV="1">
              <a:off x="2708406" y="-413271"/>
              <a:ext cx="475861" cy="391548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1351236" y="1335871"/>
              <a:ext cx="3305983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主机</a:t>
              </a:r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邮件服务器别名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305845" y="3440471"/>
            <a:ext cx="8571126" cy="498598"/>
            <a:chOff x="1403750" y="3593123"/>
            <a:chExt cx="8571126" cy="498598"/>
          </a:xfrm>
        </p:grpSpPr>
        <p:grpSp>
          <p:nvGrpSpPr>
            <p:cNvPr id="38" name="组合 3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7988945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为不好记的规范主机</a:t>
              </a:r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/</a:t>
              </a: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邮件服务器名提供一个易记的别名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2398185" y="4210096"/>
            <a:ext cx="6968625" cy="5294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   </a:t>
            </a:r>
            <a:r>
              <a:rPr kumimoji="1"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anose="020B0604020202020204" pitchFamily="34" charset="0"/>
              </a:rPr>
              <a:t>e.g. www.hotmail.com -&gt; www.hotmail.aate.nsatc.net</a:t>
            </a:r>
            <a:endParaRPr kumimoji="1"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380871" cy="1005602"/>
            <a:chOff x="658104" y="373146"/>
            <a:chExt cx="6380871" cy="1005602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5958161" cy="615451"/>
              <a:chOff x="1839058" y="1058437"/>
              <a:chExt cx="5958161" cy="615451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5348561" cy="58477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875428" y="1089113"/>
                <a:ext cx="49217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DNS</a:t>
                </a:r>
                <a:r>
                  <a:rPr lang="zh-CN" altLang="en-US" sz="3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记录的格式</a:t>
                </a:r>
                <a:endPara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052238" y="4383029"/>
            <a:ext cx="4671187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楷体" panose="02010609060101010101" pitchFamily="49" charset="-122"/>
                <a:cs typeface="Arial" panose="020B0604020202020204" pitchFamily="34" charset="0"/>
              </a:rPr>
              <a:t>Type=NS</a:t>
            </a:r>
            <a:endParaRPr lang="en-US" altLang="zh-CN" sz="28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400" dirty="0">
                <a:ea typeface="楷体" panose="02010609060101010101" pitchFamily="49" charset="-122"/>
                <a:cs typeface="Arial" panose="020B0604020202020204" pitchFamily="34" charset="0"/>
              </a:rPr>
              <a:t>name = </a:t>
            </a:r>
            <a:r>
              <a:rPr lang="zh-CN" altLang="en-US" sz="2400" dirty="0">
                <a:ea typeface="楷体" panose="02010609060101010101" pitchFamily="49" charset="-122"/>
                <a:cs typeface="Arial" panose="020B0604020202020204" pitchFamily="34" charset="0"/>
              </a:rPr>
              <a:t>域 </a:t>
            </a:r>
            <a:r>
              <a:rPr lang="en-US" altLang="zh-CN" sz="2400" dirty="0"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dirty="0">
                <a:ea typeface="楷体" panose="02010609060101010101" pitchFamily="49" charset="-122"/>
                <a:cs typeface="Arial" panose="020B0604020202020204" pitchFamily="34" charset="0"/>
              </a:rPr>
              <a:t>如</a:t>
            </a:r>
            <a:r>
              <a:rPr lang="en-US" altLang="zh-CN" sz="2400" dirty="0">
                <a:ea typeface="楷体" panose="02010609060101010101" pitchFamily="49" charset="-122"/>
                <a:cs typeface="Arial" panose="020B0604020202020204" pitchFamily="34" charset="0"/>
              </a:rPr>
              <a:t>foo.com)</a:t>
            </a:r>
            <a:endParaRPr lang="en-US" altLang="zh-CN" sz="24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400" dirty="0">
                <a:ea typeface="楷体" panose="02010609060101010101" pitchFamily="49" charset="-122"/>
                <a:cs typeface="Arial" panose="020B0604020202020204" pitchFamily="34" charset="0"/>
              </a:rPr>
              <a:t>value =</a:t>
            </a:r>
            <a:r>
              <a:rPr lang="zh-CN" altLang="en-US" sz="2400" dirty="0">
                <a:ea typeface="楷体" panose="02010609060101010101" pitchFamily="49" charset="-122"/>
                <a:cs typeface="Arial" panose="020B0604020202020204" pitchFamily="34" charset="0"/>
              </a:rPr>
              <a:t>该域权威域名服务器的</a:t>
            </a:r>
            <a:r>
              <a:rPr lang="zh-CN" altLang="en-US" sz="2400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主机名</a:t>
            </a:r>
            <a:endParaRPr lang="zh-CN" altLang="en-US" sz="2400" dirty="0">
              <a:solidFill>
                <a:srgbClr val="FF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1018901" y="2494584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楷体" panose="02010609060101010101" pitchFamily="49" charset="-122"/>
                <a:cs typeface="Arial" panose="020B0604020202020204" pitchFamily="34" charset="0"/>
              </a:rPr>
              <a:t>Type=A</a:t>
            </a:r>
            <a:endParaRPr lang="en-US" altLang="zh-CN" sz="280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name = 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主机名</a:t>
            </a:r>
            <a:endParaRPr lang="zh-CN" altLang="en-US" sz="240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value = IP 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地址</a:t>
            </a:r>
            <a:endParaRPr lang="zh-CN" altLang="en-US" sz="240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6324552" y="2396160"/>
            <a:ext cx="4278313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楷体" panose="02010609060101010101" pitchFamily="49" charset="-122"/>
                <a:cs typeface="Arial" panose="020B0604020202020204" pitchFamily="34" charset="0"/>
              </a:rPr>
              <a:t>Type=CNAME</a:t>
            </a:r>
            <a:endParaRPr lang="en-US" altLang="zh-CN" sz="280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Name= 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别名</a:t>
            </a:r>
            <a:endParaRPr lang="zh-CN" altLang="en-US" sz="240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ea typeface="楷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000">
                <a:ea typeface="楷体" panose="02010609060101010101" pitchFamily="49" charset="-122"/>
                <a:cs typeface="Arial" panose="020B0604020202020204" pitchFamily="34" charset="0"/>
              </a:rPr>
              <a:t>www.ibm.com</a:t>
            </a:r>
            <a:endParaRPr lang="en-US" altLang="zh-CN" sz="200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value =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真名</a:t>
            </a:r>
            <a:endParaRPr lang="zh-CN" altLang="en-US" sz="240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>
                <a:ea typeface="楷体" panose="02010609060101010101" pitchFamily="49" charset="-122"/>
                <a:cs typeface="Arial" panose="020B0604020202020204" pitchFamily="34" charset="0"/>
              </a:rPr>
              <a:t>       </a:t>
            </a:r>
            <a:r>
              <a:rPr lang="en-US" altLang="zh-CN" sz="2000">
                <a:ea typeface="楷体" panose="02010609060101010101" pitchFamily="49" charset="-122"/>
                <a:cs typeface="Arial" panose="020B0604020202020204" pitchFamily="34" charset="0"/>
              </a:rPr>
              <a:t>servereast.backup2.ibm.com</a:t>
            </a:r>
            <a:endParaRPr lang="en-US" altLang="zh-CN" sz="200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6359477" y="4475785"/>
            <a:ext cx="4794752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ea typeface="楷体" panose="02010609060101010101" pitchFamily="49" charset="-122"/>
                <a:cs typeface="Arial" panose="020B0604020202020204" pitchFamily="34" charset="0"/>
              </a:rPr>
              <a:t>Type=MX</a:t>
            </a:r>
            <a:endParaRPr lang="en-US" altLang="zh-CN" sz="28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CN" sz="2400" dirty="0">
                <a:ea typeface="楷体" panose="02010609060101010101" pitchFamily="49" charset="-122"/>
                <a:cs typeface="Arial" panose="020B0604020202020204" pitchFamily="34" charset="0"/>
              </a:rPr>
              <a:t>value = </a:t>
            </a:r>
            <a:r>
              <a:rPr lang="zh-CN" altLang="en-US" sz="2400" dirty="0">
                <a:ea typeface="楷体" panose="02010609060101010101" pitchFamily="49" charset="-122"/>
                <a:cs typeface="Arial" panose="020B0604020202020204" pitchFamily="34" charset="0"/>
              </a:rPr>
              <a:t>与 </a:t>
            </a:r>
            <a:r>
              <a:rPr lang="en-US" altLang="zh-CN" sz="2400" dirty="0">
                <a:ea typeface="楷体" panose="02010609060101010101" pitchFamily="49" charset="-122"/>
                <a:cs typeface="Arial" panose="020B0604020202020204" pitchFamily="34" charset="0"/>
              </a:rPr>
              <a:t>name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相关的邮件服务器域名</a:t>
            </a:r>
            <a:endParaRPr lang="zh-CN" altLang="en-US" sz="2400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056954" y="1576116"/>
            <a:ext cx="4921792" cy="501941"/>
            <a:chOff x="722008" y="1303131"/>
            <a:chExt cx="4182068" cy="479269"/>
          </a:xfrm>
        </p:grpSpPr>
        <p:grpSp>
          <p:nvGrpSpPr>
            <p:cNvPr id="43" name="组合 42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46" name="平行四边形 45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47" name="平行四边形 46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44" name="流程图: 手动输入 6"/>
            <p:cNvSpPr/>
            <p:nvPr/>
          </p:nvSpPr>
          <p:spPr>
            <a:xfrm rot="5400000" flipV="1">
              <a:off x="2708406" y="-413270"/>
              <a:ext cx="475861" cy="391547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5" name="Text Box 79"/>
            <p:cNvSpPr txBox="1">
              <a:spLocks noChangeArrowheads="1"/>
            </p:cNvSpPr>
            <p:nvPr/>
          </p:nvSpPr>
          <p:spPr bwMode="auto">
            <a:xfrm>
              <a:off x="1287888" y="1367773"/>
              <a:ext cx="3399241" cy="3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dirty="0">
                  <a:ea typeface="楷体" panose="02010609060101010101" pitchFamily="49" charset="-122"/>
                  <a:cs typeface="Arial" panose="020B0604020202020204" pitchFamily="34" charset="0"/>
                </a:rPr>
                <a:t>RR </a:t>
              </a:r>
              <a:r>
                <a:rPr lang="zh-CN" altLang="en-US" dirty="0">
                  <a:ea typeface="楷体" panose="02010609060101010101" pitchFamily="49" charset="-122"/>
                  <a:cs typeface="Arial" panose="020B0604020202020204" pitchFamily="34" charset="0"/>
                </a:rPr>
                <a:t>格式</a:t>
              </a:r>
              <a:r>
                <a:rPr lang="en-US" altLang="zh-CN" dirty="0">
                  <a:ea typeface="楷体" panose="02010609060101010101" pitchFamily="49" charset="-122"/>
                  <a:cs typeface="Arial" panose="020B0604020202020204" pitchFamily="34" charset="0"/>
                </a:rPr>
                <a:t>:    </a:t>
              </a:r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(name, value, type, </a:t>
              </a:r>
              <a:r>
                <a:rPr lang="en-US" altLang="zh-CN" b="1" dirty="0" err="1">
                  <a:ea typeface="楷体" panose="02010609060101010101" pitchFamily="49" charset="-122"/>
                  <a:cs typeface="Arial" panose="020B0604020202020204" pitchFamily="34" charset="0"/>
                </a:rPr>
                <a:t>ttl</a:t>
              </a:r>
              <a:r>
                <a:rPr lang="en-US" altLang="zh-CN" b="1" dirty="0">
                  <a:ea typeface="楷体" panose="02010609060101010101" pitchFamily="49" charset="-122"/>
                  <a:cs typeface="Arial" panose="020B0604020202020204" pitchFamily="34" charset="0"/>
                </a:rPr>
                <a:t>)</a:t>
              </a:r>
              <a:endParaRPr lang="en-US" altLang="zh-CN" dirty="0"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/>
      <p:bldP spid="3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1274823" y="1352103"/>
            <a:ext cx="3563489" cy="3563489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120869" y="2233028"/>
            <a:ext cx="5906776" cy="2095963"/>
            <a:chOff x="2758589" y="2301016"/>
            <a:chExt cx="5906776" cy="2095963"/>
          </a:xfrm>
        </p:grpSpPr>
        <p:grpSp>
          <p:nvGrpSpPr>
            <p:cNvPr id="9" name="组合 8"/>
            <p:cNvGrpSpPr/>
            <p:nvPr/>
          </p:nvGrpSpPr>
          <p:grpSpPr>
            <a:xfrm>
              <a:off x="2758589" y="2301016"/>
              <a:ext cx="5906776" cy="1652041"/>
              <a:chOff x="2068944" y="1725761"/>
              <a:chExt cx="4430087" cy="1239031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3290367" y="1725761"/>
                <a:ext cx="3154954" cy="7070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P2P</a:t>
                </a:r>
                <a:r>
                  <a:rPr lang="zh-CN" altLang="en-US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造字工房朗倩（非商用）常规体" pitchFamily="50" charset="-122"/>
                    <a:ea typeface="造字工房朗倩（非商用）常规体" pitchFamily="50" charset="-122"/>
                  </a:rPr>
                  <a:t>文件分发</a:t>
                </a:r>
                <a:endPara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朗倩（非商用）常规体" pitchFamily="50" charset="-122"/>
                  <a:ea typeface="造字工房朗倩（非商用）常规体" pitchFamily="50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367847" y="2466781"/>
                <a:ext cx="4131184" cy="438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spc="300" dirty="0" err="1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ile</a:t>
                </a:r>
                <a:r>
                  <a:rPr lang="en-US" altLang="zh-CN" sz="3200" spc="300" dirty="0">
                    <a:gradFill>
                      <a:gsLst>
                        <a:gs pos="100000">
                          <a:srgbClr val="2E95D1"/>
                        </a:gs>
                        <a:gs pos="0">
                          <a:srgbClr val="8296EF"/>
                        </a:gs>
                      </a:gsLst>
                      <a:lin ang="10800000" scaled="0"/>
                    </a:gra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Distribution in the P2P</a:t>
                </a:r>
                <a:endParaRPr lang="zh-CN" altLang="en-US" sz="3200" spc="300" baseline="-25000" dirty="0">
                  <a:gradFill>
                    <a:gsLst>
                      <a:gs pos="100000">
                        <a:srgbClr val="2E95D1"/>
                      </a:gs>
                      <a:gs pos="0">
                        <a:srgbClr val="8296EF"/>
                      </a:gs>
                    </a:gsLst>
                    <a:lin ang="10800000" scaled="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068944" y="1980520"/>
                <a:ext cx="481142" cy="8079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9600" baseline="-25000" dirty="0">
                    <a:solidFill>
                      <a:srgbClr val="2E95D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9600" baseline="-25000" dirty="0">
                  <a:solidFill>
                    <a:srgbClr val="2E95D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连接符 14"/>
              <p:cNvCxnSpPr/>
              <p:nvPr/>
            </p:nvCxnSpPr>
            <p:spPr>
              <a:xfrm>
                <a:off x="2114446" y="2955132"/>
                <a:ext cx="4224012" cy="9660"/>
              </a:xfrm>
              <a:prstGeom prst="line">
                <a:avLst/>
              </a:prstGeom>
              <a:ln w="9525">
                <a:solidFill>
                  <a:srgbClr val="2E304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7360341" y="3689093"/>
              <a:ext cx="1239442" cy="707886"/>
            </a:xfrm>
            <a:prstGeom prst="rect">
              <a:avLst/>
            </a:prstGeom>
            <a:effectLst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4000" b="1" dirty="0">
                  <a:solidFill>
                    <a:srgbClr val="2E95D1"/>
                  </a:solidFill>
                  <a:latin typeface="造字工房朗倩（非商用）细体" pitchFamily="50" charset="-122"/>
                  <a:ea typeface="造字工房朗倩（非商用）细体" pitchFamily="50" charset="-122"/>
                </a:rPr>
                <a:t>……</a:t>
              </a:r>
              <a:endParaRPr kumimoji="1" lang="en-US" altLang="zh-CN" sz="4000" b="1" dirty="0">
                <a:solidFill>
                  <a:srgbClr val="2E95D1"/>
                </a:solidFill>
                <a:latin typeface="造字工房朗倩（非商用）细体" pitchFamily="50" charset="-122"/>
                <a:ea typeface="造字工房朗倩（非商用）细体" pitchFamily="50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4456" y="1780458"/>
            <a:ext cx="1479553" cy="1353390"/>
            <a:chOff x="787397" y="1578243"/>
            <a:chExt cx="1679793" cy="1536555"/>
          </a:xfrm>
        </p:grpSpPr>
        <p:sp>
          <p:nvSpPr>
            <p:cNvPr id="21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1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183721" cy="1428589"/>
            <a:chOff x="551030" y="-368704"/>
            <a:chExt cx="4183721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3533120" cy="687997"/>
              <a:chOff x="1839058" y="967769"/>
              <a:chExt cx="353312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353312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2586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P2P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传输</a:t>
                </a:r>
                <a:endParaRPr lang="en-US" altLang="zh-CN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1112948" y="1534276"/>
            <a:ext cx="3671051" cy="526731"/>
            <a:chOff x="722008" y="1303131"/>
            <a:chExt cx="3505227" cy="502939"/>
          </a:xfrm>
        </p:grpSpPr>
        <p:sp>
          <p:nvSpPr>
            <p:cNvPr id="68" name="流程图: 手动输入 6"/>
            <p:cNvSpPr/>
            <p:nvPr/>
          </p:nvSpPr>
          <p:spPr>
            <a:xfrm rot="5400000" flipV="1">
              <a:off x="2369986" y="-74850"/>
              <a:ext cx="475861" cy="323863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82" name="平行四边形 81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83" name="平行四边形 82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81" name="Text Box 79"/>
            <p:cNvSpPr txBox="1">
              <a:spLocks noChangeArrowheads="1"/>
            </p:cNvSpPr>
            <p:nvPr/>
          </p:nvSpPr>
          <p:spPr bwMode="auto">
            <a:xfrm>
              <a:off x="1559913" y="1335870"/>
              <a:ext cx="254478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一次传输的场景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686763" y="2496918"/>
            <a:ext cx="8127375" cy="476221"/>
            <a:chOff x="1403750" y="3593123"/>
            <a:chExt cx="8127375" cy="476221"/>
          </a:xfrm>
        </p:grpSpPr>
        <p:grpSp>
          <p:nvGrpSpPr>
            <p:cNvPr id="85" name="组合 8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0" name="对话气泡: 椭圆形 8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7545194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李丽在她的笔记本电脑上运行了一个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P2P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客户端应用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686763" y="3422709"/>
            <a:ext cx="8798583" cy="498598"/>
            <a:chOff x="1403750" y="3593123"/>
            <a:chExt cx="8798583" cy="498598"/>
          </a:xfrm>
        </p:grpSpPr>
        <p:grpSp>
          <p:nvGrpSpPr>
            <p:cNvPr id="93" name="组合 9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5" name="对话气泡: 椭圆形 9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94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8216402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她不定期的连接到因特网上，每次都获得一个不同的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IP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地址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686763" y="4348500"/>
            <a:ext cx="7118940" cy="476221"/>
            <a:chOff x="1403750" y="3593123"/>
            <a:chExt cx="7118940" cy="476221"/>
          </a:xfrm>
        </p:grpSpPr>
        <p:grpSp>
          <p:nvGrpSpPr>
            <p:cNvPr id="98" name="组合 9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07" name="对话气泡: 椭圆形 10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05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6536759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她希望获得这样的资源 “罗刹海市”</a:t>
              </a:r>
              <a:endPara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686763" y="5274292"/>
            <a:ext cx="7718812" cy="498598"/>
            <a:chOff x="1403750" y="3593123"/>
            <a:chExt cx="7718812" cy="498598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19" name="对话气泡: 椭圆形 118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16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7136631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这个应用显示出拥有这个资源的所有其它计算机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183721" cy="1428589"/>
            <a:chOff x="551030" y="-368704"/>
            <a:chExt cx="4183721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3533120" cy="687997"/>
              <a:chOff x="1839058" y="967769"/>
              <a:chExt cx="353312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353312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2586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P2P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传输</a:t>
                </a:r>
                <a:endParaRPr lang="en-US" altLang="zh-CN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1154567" y="1564186"/>
            <a:ext cx="3671051" cy="526731"/>
            <a:chOff x="722008" y="1303131"/>
            <a:chExt cx="3505227" cy="502939"/>
          </a:xfrm>
        </p:grpSpPr>
        <p:sp>
          <p:nvSpPr>
            <p:cNvPr id="68" name="流程图: 手动输入 6"/>
            <p:cNvSpPr/>
            <p:nvPr/>
          </p:nvSpPr>
          <p:spPr>
            <a:xfrm rot="5400000" flipV="1">
              <a:off x="2369986" y="-74850"/>
              <a:ext cx="475861" cy="323863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82" name="平行四边形 81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  <p:sp>
            <p:nvSpPr>
              <p:cNvPr id="83" name="平行四边形 82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/>
              </a:p>
            </p:txBody>
          </p:sp>
        </p:grpSp>
        <p:sp>
          <p:nvSpPr>
            <p:cNvPr id="81" name="Text Box 79"/>
            <p:cNvSpPr txBox="1">
              <a:spLocks noChangeArrowheads="1"/>
            </p:cNvSpPr>
            <p:nvPr/>
          </p:nvSpPr>
          <p:spPr bwMode="auto">
            <a:xfrm>
              <a:off x="1559913" y="1335870"/>
              <a:ext cx="2544786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一次传输的场景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597519" y="2254069"/>
            <a:ext cx="6463092" cy="476221"/>
            <a:chOff x="1403750" y="3593123"/>
            <a:chExt cx="6463092" cy="476221"/>
          </a:xfrm>
        </p:grpSpPr>
        <p:grpSp>
          <p:nvGrpSpPr>
            <p:cNvPr id="85" name="组合 8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0" name="对话气泡: 椭圆形 8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880911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李丽从中选择了张三</a:t>
              </a:r>
              <a:endPara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597519" y="3039402"/>
            <a:ext cx="7699357" cy="476221"/>
            <a:chOff x="1403750" y="3593123"/>
            <a:chExt cx="7699357" cy="476221"/>
          </a:xfrm>
        </p:grpSpPr>
        <p:grpSp>
          <p:nvGrpSpPr>
            <p:cNvPr id="93" name="组合 92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5" name="对话气泡: 椭圆形 94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94" name="Text Box 79"/>
            <p:cNvSpPr txBox="1">
              <a:spLocks noChangeArrowheads="1"/>
            </p:cNvSpPr>
            <p:nvPr/>
          </p:nvSpPr>
          <p:spPr bwMode="auto">
            <a:xfrm>
              <a:off x="1985930" y="3593123"/>
              <a:ext cx="7117177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这个资源从张三的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PC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拷贝到了李丽的笔记本电脑上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597519" y="3824735"/>
            <a:ext cx="10500138" cy="476221"/>
            <a:chOff x="1403750" y="3593123"/>
            <a:chExt cx="10500138" cy="476221"/>
          </a:xfrm>
        </p:grpSpPr>
        <p:grpSp>
          <p:nvGrpSpPr>
            <p:cNvPr id="98" name="组合 9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07" name="对话气泡: 椭圆形 10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05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9917957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当李丽在下载资源的时候，其它用户也在向李丽的机器上传其它资源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597519" y="4587690"/>
            <a:ext cx="9207144" cy="476221"/>
            <a:chOff x="1403750" y="3593123"/>
            <a:chExt cx="9207144" cy="476221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19" name="对话气泡: 椭圆形 118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16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8624963" cy="4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李丽的计算机既是一个客户机，也是一个服务器。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040524" y="5458963"/>
            <a:ext cx="5648269" cy="578982"/>
            <a:chOff x="1791494" y="2561767"/>
            <a:chExt cx="5638006" cy="1179621"/>
          </a:xfrm>
        </p:grpSpPr>
        <p:sp>
          <p:nvSpPr>
            <p:cNvPr id="34" name="矩形: 圆角 33"/>
            <p:cNvSpPr/>
            <p:nvPr/>
          </p:nvSpPr>
          <p:spPr>
            <a:xfrm>
              <a:off x="1791494" y="2561767"/>
              <a:ext cx="5638006" cy="1179621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951183" y="2742395"/>
              <a:ext cx="5411642" cy="94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所有的计算机都是服务器 </a:t>
              </a:r>
              <a:r>
                <a: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= 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高可扩展性</a:t>
              </a:r>
              <a:endParaRPr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矩形: 圆角 35"/>
            <p:cNvSpPr/>
            <p:nvPr/>
          </p:nvSpPr>
          <p:spPr>
            <a:xfrm>
              <a:off x="1857375" y="2669790"/>
              <a:ext cx="5505449" cy="965042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183721" cy="1428589"/>
            <a:chOff x="551030" y="-368704"/>
            <a:chExt cx="4183721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3533120" cy="687997"/>
              <a:chOff x="1839058" y="967769"/>
              <a:chExt cx="353312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353312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2586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文件分发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84" name="组合 83"/>
          <p:cNvGrpSpPr/>
          <p:nvPr/>
        </p:nvGrpSpPr>
        <p:grpSpPr>
          <a:xfrm>
            <a:off x="1476760" y="1653987"/>
            <a:ext cx="1891092" cy="476221"/>
            <a:chOff x="1403750" y="3593123"/>
            <a:chExt cx="1891092" cy="476221"/>
          </a:xfrm>
        </p:grpSpPr>
        <p:grpSp>
          <p:nvGrpSpPr>
            <p:cNvPr id="85" name="组合 8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0" name="对话气泡: 椭圆形 8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1308911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C/S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模式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1476760" y="3798103"/>
            <a:ext cx="2260060" cy="476221"/>
            <a:chOff x="1403750" y="3593123"/>
            <a:chExt cx="2260060" cy="476221"/>
          </a:xfrm>
        </p:grpSpPr>
        <p:grpSp>
          <p:nvGrpSpPr>
            <p:cNvPr id="115" name="组合 11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119" name="对话气泡: 椭圆形 118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116" name="Text Box 79"/>
            <p:cNvSpPr txBox="1">
              <a:spLocks noChangeArrowheads="1"/>
            </p:cNvSpPr>
            <p:nvPr/>
          </p:nvSpPr>
          <p:spPr bwMode="auto">
            <a:xfrm>
              <a:off x="1985932" y="3593123"/>
              <a:ext cx="1677878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P2P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模式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65179" y="4591272"/>
            <a:ext cx="4471191" cy="1429282"/>
            <a:chOff x="1955094" y="2494202"/>
            <a:chExt cx="4471191" cy="1429282"/>
          </a:xfrm>
        </p:grpSpPr>
        <p:grpSp>
          <p:nvGrpSpPr>
            <p:cNvPr id="44" name="组合 43"/>
            <p:cNvGrpSpPr/>
            <p:nvPr/>
          </p:nvGrpSpPr>
          <p:grpSpPr>
            <a:xfrm>
              <a:off x="1955094" y="2494202"/>
              <a:ext cx="4471191" cy="1429282"/>
              <a:chOff x="4650627" y="2375498"/>
              <a:chExt cx="4551835" cy="969015"/>
            </a:xfrm>
          </p:grpSpPr>
          <p:sp>
            <p:nvSpPr>
              <p:cNvPr id="46" name="矩形: 圆角 45"/>
              <p:cNvSpPr/>
              <p:nvPr/>
            </p:nvSpPr>
            <p:spPr>
              <a:xfrm>
                <a:off x="4650627" y="2375498"/>
                <a:ext cx="4551835" cy="969015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4732797" y="2451088"/>
                <a:ext cx="4174725" cy="62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45" name="Object 7"/>
            <p:cNvGraphicFramePr>
              <a:graphicFrameLocks noChangeAspect="1"/>
            </p:cNvGraphicFramePr>
            <p:nvPr/>
          </p:nvGraphicFramePr>
          <p:xfrm>
            <a:off x="2188545" y="2630898"/>
            <a:ext cx="3898800" cy="1180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2" imgW="93573600" imgH="28346400" progId="Equation.DSMT4">
                    <p:embed/>
                  </p:oleObj>
                </mc:Choice>
                <mc:Fallback>
                  <p:oleObj name="Equation" r:id="rId2" imgW="93573600" imgH="28346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545" y="2630898"/>
                          <a:ext cx="3898800" cy="1180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1365180" y="2447155"/>
            <a:ext cx="4559194" cy="1034001"/>
            <a:chOff x="2048640" y="2413442"/>
            <a:chExt cx="4559194" cy="1034001"/>
          </a:xfrm>
        </p:grpSpPr>
        <p:grpSp>
          <p:nvGrpSpPr>
            <p:cNvPr id="37" name="组合 36"/>
            <p:cNvGrpSpPr/>
            <p:nvPr/>
          </p:nvGrpSpPr>
          <p:grpSpPr>
            <a:xfrm>
              <a:off x="2048640" y="2413442"/>
              <a:ext cx="4559194" cy="1034001"/>
              <a:chOff x="4650628" y="2375498"/>
              <a:chExt cx="4256894" cy="701025"/>
            </a:xfrm>
          </p:grpSpPr>
          <p:sp>
            <p:nvSpPr>
              <p:cNvPr id="38" name="矩形: 圆角 37"/>
              <p:cNvSpPr/>
              <p:nvPr/>
            </p:nvSpPr>
            <p:spPr>
              <a:xfrm>
                <a:off x="4650628" y="2375498"/>
                <a:ext cx="4174725" cy="701023"/>
              </a:xfrm>
              <a:prstGeom prst="roundRect">
                <a:avLst>
                  <a:gd name="adj" fmla="val 12368"/>
                </a:avLst>
              </a:prstGeom>
              <a:solidFill>
                <a:srgbClr val="FEF6E5"/>
              </a:solidFill>
              <a:ln w="19050">
                <a:solidFill>
                  <a:srgbClr val="FDECC7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90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4732797" y="2451088"/>
                <a:ext cx="4174725" cy="625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48" name="Object 7"/>
            <p:cNvGraphicFramePr>
              <a:graphicFrameLocks noChangeAspect="1"/>
            </p:cNvGraphicFramePr>
            <p:nvPr/>
          </p:nvGraphicFramePr>
          <p:xfrm>
            <a:off x="2149621" y="2543151"/>
            <a:ext cx="4305300" cy="811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4" imgW="103327200" imgH="19507200" progId="Equation.DSMT4">
                    <p:embed/>
                  </p:oleObj>
                </mc:Choice>
                <mc:Fallback>
                  <p:oleObj name="Equation" r:id="rId4" imgW="103327200" imgH="19507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621" y="2543151"/>
                          <a:ext cx="4305300" cy="811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0" name="图片 6" descr="ch2_文件分发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34" y="1722032"/>
            <a:ext cx="5779389" cy="447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4183721" cy="1428589"/>
            <a:chOff x="551030" y="-368704"/>
            <a:chExt cx="4183721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3533120" cy="687997"/>
              <a:chOff x="1839058" y="967769"/>
              <a:chExt cx="3533120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3533120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25860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文件分发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84" name="组合 83"/>
          <p:cNvGrpSpPr/>
          <p:nvPr/>
        </p:nvGrpSpPr>
        <p:grpSpPr>
          <a:xfrm>
            <a:off x="1245447" y="1684107"/>
            <a:ext cx="5468481" cy="476221"/>
            <a:chOff x="1403750" y="3593123"/>
            <a:chExt cx="5468481" cy="476221"/>
          </a:xfrm>
        </p:grpSpPr>
        <p:grpSp>
          <p:nvGrpSpPr>
            <p:cNvPr id="85" name="组合 8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90" name="对话气泡: 椭圆形 8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89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4886300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C/S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和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P2P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体系结构的文件分发时间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97661" y="4661323"/>
            <a:ext cx="3951824" cy="602403"/>
            <a:chOff x="2117108" y="4661323"/>
            <a:chExt cx="3951824" cy="602403"/>
          </a:xfrm>
        </p:grpSpPr>
        <p:sp>
          <p:nvSpPr>
            <p:cNvPr id="12" name="任意多边形: 形状 11"/>
            <p:cNvSpPr/>
            <p:nvPr/>
          </p:nvSpPr>
          <p:spPr>
            <a:xfrm>
              <a:off x="2127250" y="4695825"/>
              <a:ext cx="3924300" cy="546100"/>
            </a:xfrm>
            <a:custGeom>
              <a:avLst/>
              <a:gdLst>
                <a:gd name="connsiteX0" fmla="*/ 0 w 3924300"/>
                <a:gd name="connsiteY0" fmla="*/ 546100 h 546100"/>
                <a:gd name="connsiteX1" fmla="*/ 860425 w 3924300"/>
                <a:gd name="connsiteY1" fmla="*/ 266700 h 546100"/>
                <a:gd name="connsiteX2" fmla="*/ 2460625 w 3924300"/>
                <a:gd name="connsiteY2" fmla="*/ 73025 h 546100"/>
                <a:gd name="connsiteX3" fmla="*/ 3924300 w 3924300"/>
                <a:gd name="connsiteY3" fmla="*/ 0 h 54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0" h="546100">
                  <a:moveTo>
                    <a:pt x="0" y="546100"/>
                  </a:moveTo>
                  <a:cubicBezTo>
                    <a:pt x="225160" y="445823"/>
                    <a:pt x="450321" y="345546"/>
                    <a:pt x="860425" y="266700"/>
                  </a:cubicBezTo>
                  <a:cubicBezTo>
                    <a:pt x="1270529" y="187854"/>
                    <a:pt x="1949979" y="117475"/>
                    <a:pt x="2460625" y="73025"/>
                  </a:cubicBezTo>
                  <a:cubicBezTo>
                    <a:pt x="2971271" y="28575"/>
                    <a:pt x="3659188" y="18521"/>
                    <a:pt x="3924300" y="0"/>
                  </a:cubicBezTo>
                </a:path>
              </a:pathLst>
            </a:custGeom>
            <a:noFill/>
            <a:ln w="12700"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015038" y="4661323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892006" y="4670137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5758896" y="4676454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5633483" y="4682887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5512240" y="4682466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5386827" y="4688899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5256098" y="4695216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5130685" y="4707999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010274" y="4714877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4884861" y="4721310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4754132" y="4727627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4628719" y="4734060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4497990" y="4743302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4377339" y="4754497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4251372" y="4760814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4125959" y="4774390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>
              <a:off x="3999558" y="4784454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>
              <a:off x="3881535" y="4796420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3755134" y="4806484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3626905" y="4825787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3498123" y="4838232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>
              <a:off x="3368195" y="4859722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>
              <a:off x="3248937" y="4881692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/>
            <p:cNvSpPr/>
            <p:nvPr/>
          </p:nvSpPr>
          <p:spPr>
            <a:xfrm>
              <a:off x="3122803" y="4901945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>
              <a:off x="2993798" y="4922336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2867664" y="4950144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>
              <a:off x="2745784" y="4980047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2619251" y="5017610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2492123" y="5050103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2364901" y="5096209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/>
            <p:cNvSpPr/>
            <p:nvPr/>
          </p:nvSpPr>
          <p:spPr>
            <a:xfrm>
              <a:off x="2242886" y="5153527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>
              <a:off x="2117108" y="5208429"/>
              <a:ext cx="53894" cy="55297"/>
            </a:xfrm>
            <a:prstGeom prst="rect">
              <a:avLst/>
            </a:prstGeom>
            <a:noFill/>
            <a:ln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95054" y="2305589"/>
            <a:ext cx="5732494" cy="3770133"/>
            <a:chOff x="1214501" y="2305589"/>
            <a:chExt cx="5732494" cy="3770133"/>
          </a:xfrm>
        </p:grpSpPr>
        <p:sp>
          <p:nvSpPr>
            <p:cNvPr id="2" name="矩形 1"/>
            <p:cNvSpPr/>
            <p:nvPr/>
          </p:nvSpPr>
          <p:spPr>
            <a:xfrm>
              <a:off x="2027849" y="2489200"/>
              <a:ext cx="4392001" cy="28219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027849" y="2881313"/>
              <a:ext cx="4392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027849" y="3290888"/>
              <a:ext cx="4392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2037375" y="3690938"/>
              <a:ext cx="4392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037375" y="4100513"/>
              <a:ext cx="4392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037375" y="4500563"/>
              <a:ext cx="4392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2037375" y="4910138"/>
              <a:ext cx="4392001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2133600" y="2709863"/>
              <a:ext cx="3914775" cy="25431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5124451" y="2686210"/>
              <a:ext cx="951070" cy="631717"/>
              <a:chOff x="5124451" y="2686210"/>
              <a:chExt cx="951070" cy="631717"/>
            </a:xfrm>
            <a:solidFill>
              <a:schemeClr val="tx1"/>
            </a:solidFill>
          </p:grpSpPr>
          <p:sp>
            <p:nvSpPr>
              <p:cNvPr id="8" name="椭圆 7"/>
              <p:cNvSpPr/>
              <p:nvPr/>
            </p:nvSpPr>
            <p:spPr>
              <a:xfrm>
                <a:off x="6017419" y="2686210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5888831" y="2770930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5757863" y="2849881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5629275" y="2934601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5124451" y="3011434"/>
                <a:ext cx="446246" cy="306493"/>
                <a:chOff x="5781675" y="2838610"/>
                <a:chExt cx="446246" cy="306493"/>
              </a:xfrm>
              <a:grpFill/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6169819" y="2838610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6041231" y="2923330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5910263" y="3002281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5781675" y="3087001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6" name="组合 55"/>
            <p:cNvGrpSpPr/>
            <p:nvPr/>
          </p:nvGrpSpPr>
          <p:grpSpPr>
            <a:xfrm>
              <a:off x="4116970" y="3337620"/>
              <a:ext cx="951070" cy="631717"/>
              <a:chOff x="5124451" y="2686210"/>
              <a:chExt cx="951070" cy="631717"/>
            </a:xfrm>
            <a:solidFill>
              <a:schemeClr val="tx1"/>
            </a:solidFill>
          </p:grpSpPr>
          <p:sp>
            <p:nvSpPr>
              <p:cNvPr id="57" name="椭圆 56"/>
              <p:cNvSpPr/>
              <p:nvPr/>
            </p:nvSpPr>
            <p:spPr>
              <a:xfrm>
                <a:off x="6017419" y="2686210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5888831" y="2770930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5757863" y="2849881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5629275" y="2934601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5124451" y="3011434"/>
                <a:ext cx="446246" cy="306493"/>
                <a:chOff x="5781675" y="2838610"/>
                <a:chExt cx="446246" cy="306493"/>
              </a:xfrm>
              <a:grpFill/>
            </p:grpSpPr>
            <p:sp>
              <p:nvSpPr>
                <p:cNvPr id="62" name="椭圆 61"/>
                <p:cNvSpPr/>
                <p:nvPr/>
              </p:nvSpPr>
              <p:spPr>
                <a:xfrm>
                  <a:off x="6169819" y="2838610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6041231" y="2923330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5910263" y="3002281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5781675" y="3087001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6" name="组合 65"/>
            <p:cNvGrpSpPr/>
            <p:nvPr/>
          </p:nvGrpSpPr>
          <p:grpSpPr>
            <a:xfrm>
              <a:off x="3108618" y="3986155"/>
              <a:ext cx="951070" cy="631717"/>
              <a:chOff x="5124451" y="2686210"/>
              <a:chExt cx="951070" cy="631717"/>
            </a:xfrm>
            <a:solidFill>
              <a:schemeClr val="tx1"/>
            </a:solidFill>
          </p:grpSpPr>
          <p:sp>
            <p:nvSpPr>
              <p:cNvPr id="67" name="椭圆 66"/>
              <p:cNvSpPr/>
              <p:nvPr/>
            </p:nvSpPr>
            <p:spPr>
              <a:xfrm>
                <a:off x="6017419" y="2686210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5888831" y="2770930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5757863" y="2849881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5629275" y="2934601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1" name="组合 70"/>
              <p:cNvGrpSpPr/>
              <p:nvPr/>
            </p:nvGrpSpPr>
            <p:grpSpPr>
              <a:xfrm>
                <a:off x="5124451" y="3011434"/>
                <a:ext cx="446246" cy="306493"/>
                <a:chOff x="5781675" y="2838610"/>
                <a:chExt cx="446246" cy="306493"/>
              </a:xfrm>
              <a:grpFill/>
            </p:grpSpPr>
            <p:sp>
              <p:nvSpPr>
                <p:cNvPr id="72" name="椭圆 71"/>
                <p:cNvSpPr/>
                <p:nvPr/>
              </p:nvSpPr>
              <p:spPr>
                <a:xfrm>
                  <a:off x="6169819" y="2838610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6041231" y="2923330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5910263" y="3002281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5781675" y="3087001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6" name="组合 75"/>
            <p:cNvGrpSpPr/>
            <p:nvPr/>
          </p:nvGrpSpPr>
          <p:grpSpPr>
            <a:xfrm>
              <a:off x="2110662" y="4635184"/>
              <a:ext cx="941545" cy="628542"/>
              <a:chOff x="5133976" y="2686210"/>
              <a:chExt cx="941545" cy="628542"/>
            </a:xfrm>
            <a:solidFill>
              <a:schemeClr val="tx1"/>
            </a:solidFill>
          </p:grpSpPr>
          <p:sp>
            <p:nvSpPr>
              <p:cNvPr id="77" name="椭圆 76"/>
              <p:cNvSpPr/>
              <p:nvPr/>
            </p:nvSpPr>
            <p:spPr>
              <a:xfrm>
                <a:off x="6017419" y="2686210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5888831" y="2770930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5757863" y="2849881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/>
              <p:cNvSpPr/>
              <p:nvPr/>
            </p:nvSpPr>
            <p:spPr>
              <a:xfrm>
                <a:off x="5629275" y="2934601"/>
                <a:ext cx="58102" cy="58102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5133976" y="3011434"/>
                <a:ext cx="436721" cy="303318"/>
                <a:chOff x="5791200" y="2838610"/>
                <a:chExt cx="436721" cy="303318"/>
              </a:xfrm>
              <a:grpFill/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6169819" y="2838610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6041231" y="2923330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5916613" y="2995931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5791200" y="3083826"/>
                  <a:ext cx="58102" cy="58102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2236075" y="2572283"/>
              <a:ext cx="703037" cy="343556"/>
              <a:chOff x="2236075" y="2572283"/>
              <a:chExt cx="703037" cy="343556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2236075" y="2717065"/>
                <a:ext cx="230900" cy="55297"/>
                <a:chOff x="2236075" y="2717065"/>
                <a:chExt cx="230900" cy="55297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2236075" y="2744312"/>
                  <a:ext cx="230900" cy="0"/>
                </a:xfrm>
                <a:prstGeom prst="line">
                  <a:avLst/>
                </a:prstGeom>
                <a:ln w="12700">
                  <a:solidFill>
                    <a:srgbClr val="009FF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矩形 129"/>
                <p:cNvSpPr/>
                <p:nvPr/>
              </p:nvSpPr>
              <p:spPr>
                <a:xfrm>
                  <a:off x="2321403" y="2717065"/>
                  <a:ext cx="53894" cy="55297"/>
                </a:xfrm>
                <a:prstGeom prst="rect">
                  <a:avLst/>
                </a:prstGeom>
                <a:noFill/>
                <a:ln>
                  <a:solidFill>
                    <a:srgbClr val="009FF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5" name="Text Box 79"/>
              <p:cNvSpPr txBox="1">
                <a:spLocks noChangeArrowheads="1"/>
              </p:cNvSpPr>
              <p:nvPr/>
            </p:nvSpPr>
            <p:spPr bwMode="auto">
              <a:xfrm>
                <a:off x="2418795" y="2572283"/>
                <a:ext cx="520317" cy="3435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kumimoji="1"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P2P</a:t>
                </a:r>
                <a:endParaRPr kumimoji="1"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239156" y="2813751"/>
              <a:ext cx="1472820" cy="343556"/>
              <a:chOff x="2239156" y="2813751"/>
              <a:chExt cx="1472820" cy="343556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239156" y="2967173"/>
                <a:ext cx="230900" cy="58102"/>
                <a:chOff x="2239156" y="2967173"/>
                <a:chExt cx="230900" cy="58102"/>
              </a:xfrm>
            </p:grpSpPr>
            <p:cxnSp>
              <p:nvCxnSpPr>
                <p:cNvPr id="132" name="直接连接符 131"/>
                <p:cNvCxnSpPr/>
                <p:nvPr/>
              </p:nvCxnSpPr>
              <p:spPr>
                <a:xfrm>
                  <a:off x="2239156" y="2997065"/>
                  <a:ext cx="2309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椭圆 133"/>
                <p:cNvSpPr/>
                <p:nvPr/>
              </p:nvSpPr>
              <p:spPr>
                <a:xfrm>
                  <a:off x="2321403" y="2967173"/>
                  <a:ext cx="58102" cy="581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6" name="Text Box 79"/>
              <p:cNvSpPr txBox="1">
                <a:spLocks noChangeArrowheads="1"/>
              </p:cNvSpPr>
              <p:nvPr/>
            </p:nvSpPr>
            <p:spPr bwMode="auto">
              <a:xfrm>
                <a:off x="2423003" y="2813751"/>
                <a:ext cx="1288973" cy="3435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kumimoji="1" lang="en-US" altLang="zh-CN" sz="1600" dirty="0"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Client-Server</a:t>
                </a:r>
                <a:endParaRPr kumimoji="1" lang="zh-CN" altLang="en-US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2190593" y="2601748"/>
              <a:ext cx="1480951" cy="50723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Text Box 79"/>
            <p:cNvSpPr txBox="1">
              <a:spLocks noChangeArrowheads="1"/>
            </p:cNvSpPr>
            <p:nvPr/>
          </p:nvSpPr>
          <p:spPr bwMode="auto">
            <a:xfrm>
              <a:off x="1459106" y="2305589"/>
              <a:ext cx="520317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3.5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Text Box 79"/>
            <p:cNvSpPr txBox="1">
              <a:spLocks noChangeArrowheads="1"/>
            </p:cNvSpPr>
            <p:nvPr/>
          </p:nvSpPr>
          <p:spPr bwMode="auto">
            <a:xfrm>
              <a:off x="1459106" y="2715163"/>
              <a:ext cx="520317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3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Text Box 79"/>
            <p:cNvSpPr txBox="1">
              <a:spLocks noChangeArrowheads="1"/>
            </p:cNvSpPr>
            <p:nvPr/>
          </p:nvSpPr>
          <p:spPr bwMode="auto">
            <a:xfrm>
              <a:off x="1459106" y="3119110"/>
              <a:ext cx="520317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2.5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Text Box 79"/>
            <p:cNvSpPr txBox="1">
              <a:spLocks noChangeArrowheads="1"/>
            </p:cNvSpPr>
            <p:nvPr/>
          </p:nvSpPr>
          <p:spPr bwMode="auto">
            <a:xfrm>
              <a:off x="1459106" y="3528684"/>
              <a:ext cx="520317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Text Box 79"/>
            <p:cNvSpPr txBox="1">
              <a:spLocks noChangeArrowheads="1"/>
            </p:cNvSpPr>
            <p:nvPr/>
          </p:nvSpPr>
          <p:spPr bwMode="auto">
            <a:xfrm>
              <a:off x="1459106" y="3935769"/>
              <a:ext cx="520317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1.5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79"/>
            <p:cNvSpPr txBox="1">
              <a:spLocks noChangeArrowheads="1"/>
            </p:cNvSpPr>
            <p:nvPr/>
          </p:nvSpPr>
          <p:spPr bwMode="auto">
            <a:xfrm>
              <a:off x="1459106" y="4345343"/>
              <a:ext cx="520317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79"/>
            <p:cNvSpPr txBox="1">
              <a:spLocks noChangeArrowheads="1"/>
            </p:cNvSpPr>
            <p:nvPr/>
          </p:nvSpPr>
          <p:spPr bwMode="auto">
            <a:xfrm rot="16200000">
              <a:off x="115987" y="3683787"/>
              <a:ext cx="2540583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Minimum Distribution Time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79"/>
            <p:cNvSpPr txBox="1">
              <a:spLocks noChangeArrowheads="1"/>
            </p:cNvSpPr>
            <p:nvPr/>
          </p:nvSpPr>
          <p:spPr bwMode="auto">
            <a:xfrm>
              <a:off x="1459106" y="4752945"/>
              <a:ext cx="520317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0.5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79"/>
            <p:cNvSpPr txBox="1">
              <a:spLocks noChangeArrowheads="1"/>
            </p:cNvSpPr>
            <p:nvPr/>
          </p:nvSpPr>
          <p:spPr bwMode="auto">
            <a:xfrm>
              <a:off x="1459106" y="5162519"/>
              <a:ext cx="520317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Text Box 79"/>
            <p:cNvSpPr txBox="1">
              <a:spLocks noChangeArrowheads="1"/>
            </p:cNvSpPr>
            <p:nvPr/>
          </p:nvSpPr>
          <p:spPr bwMode="auto">
            <a:xfrm>
              <a:off x="4055826" y="5732166"/>
              <a:ext cx="355098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N</a:t>
              </a:r>
              <a:endParaRPr kumimoji="1" lang="zh-CN" altLang="en-US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Text Box 79"/>
            <p:cNvSpPr txBox="1">
              <a:spLocks noChangeArrowheads="1"/>
            </p:cNvSpPr>
            <p:nvPr/>
          </p:nvSpPr>
          <p:spPr bwMode="auto">
            <a:xfrm>
              <a:off x="1882413" y="5400643"/>
              <a:ext cx="5064582" cy="343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en-US" altLang="zh-CN" sz="16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0          5          10        15        20         25        30         35</a:t>
              </a:r>
              <a:endParaRPr kumimoji="1" lang="en-US" altLang="zh-CN" sz="16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2027850" y="5308760"/>
              <a:ext cx="1878962" cy="73259"/>
              <a:chOff x="2023087" y="5308760"/>
              <a:chExt cx="1878962" cy="73259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023087" y="5311140"/>
                <a:ext cx="621506" cy="70879"/>
                <a:chOff x="2023087" y="5311140"/>
                <a:chExt cx="621506" cy="70879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>
                  <a:off x="2023087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>
                  <a:off x="2644593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组合 148"/>
              <p:cNvGrpSpPr/>
              <p:nvPr/>
            </p:nvGrpSpPr>
            <p:grpSpPr>
              <a:xfrm>
                <a:off x="3280543" y="5308760"/>
                <a:ext cx="621506" cy="70879"/>
                <a:chOff x="2023087" y="5311140"/>
                <a:chExt cx="621506" cy="70879"/>
              </a:xfrm>
            </p:grpSpPr>
            <p:cxnSp>
              <p:nvCxnSpPr>
                <p:cNvPr id="150" name="直接连接符 149"/>
                <p:cNvCxnSpPr/>
                <p:nvPr/>
              </p:nvCxnSpPr>
              <p:spPr>
                <a:xfrm>
                  <a:off x="2023087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连接符 150"/>
                <p:cNvCxnSpPr/>
                <p:nvPr/>
              </p:nvCxnSpPr>
              <p:spPr>
                <a:xfrm>
                  <a:off x="2644593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2" name="组合 151"/>
            <p:cNvGrpSpPr/>
            <p:nvPr/>
          </p:nvGrpSpPr>
          <p:grpSpPr>
            <a:xfrm>
              <a:off x="4538001" y="5302596"/>
              <a:ext cx="1878962" cy="73259"/>
              <a:chOff x="2023087" y="5308760"/>
              <a:chExt cx="1878962" cy="73259"/>
            </a:xfrm>
          </p:grpSpPr>
          <p:grpSp>
            <p:nvGrpSpPr>
              <p:cNvPr id="153" name="组合 152"/>
              <p:cNvGrpSpPr/>
              <p:nvPr/>
            </p:nvGrpSpPr>
            <p:grpSpPr>
              <a:xfrm>
                <a:off x="2023087" y="5311140"/>
                <a:ext cx="621506" cy="70879"/>
                <a:chOff x="2023087" y="5311140"/>
                <a:chExt cx="621506" cy="70879"/>
              </a:xfrm>
            </p:grpSpPr>
            <p:cxnSp>
              <p:nvCxnSpPr>
                <p:cNvPr id="157" name="直接连接符 156"/>
                <p:cNvCxnSpPr/>
                <p:nvPr/>
              </p:nvCxnSpPr>
              <p:spPr>
                <a:xfrm>
                  <a:off x="2023087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直接连接符 157"/>
                <p:cNvCxnSpPr/>
                <p:nvPr/>
              </p:nvCxnSpPr>
              <p:spPr>
                <a:xfrm>
                  <a:off x="2644593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组合 153"/>
              <p:cNvGrpSpPr/>
              <p:nvPr/>
            </p:nvGrpSpPr>
            <p:grpSpPr>
              <a:xfrm>
                <a:off x="3280543" y="5308760"/>
                <a:ext cx="621506" cy="70879"/>
                <a:chOff x="2023087" y="5311140"/>
                <a:chExt cx="621506" cy="70879"/>
              </a:xfrm>
            </p:grpSpPr>
            <p:cxnSp>
              <p:nvCxnSpPr>
                <p:cNvPr id="155" name="直接连接符 154"/>
                <p:cNvCxnSpPr/>
                <p:nvPr/>
              </p:nvCxnSpPr>
              <p:spPr>
                <a:xfrm>
                  <a:off x="2023087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直接连接符 155"/>
                <p:cNvCxnSpPr/>
                <p:nvPr/>
              </p:nvCxnSpPr>
              <p:spPr>
                <a:xfrm>
                  <a:off x="2644593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9" name="组合 158"/>
            <p:cNvGrpSpPr/>
            <p:nvPr/>
          </p:nvGrpSpPr>
          <p:grpSpPr>
            <a:xfrm rot="16200000">
              <a:off x="1386079" y="4676584"/>
              <a:ext cx="1210620" cy="58476"/>
              <a:chOff x="2023087" y="5308760"/>
              <a:chExt cx="1878962" cy="73259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2023087" y="5311140"/>
                <a:ext cx="621506" cy="70879"/>
                <a:chOff x="2023087" y="5311140"/>
                <a:chExt cx="621506" cy="70879"/>
              </a:xfrm>
            </p:grpSpPr>
            <p:cxnSp>
              <p:nvCxnSpPr>
                <p:cNvPr id="164" name="直接连接符 163"/>
                <p:cNvCxnSpPr/>
                <p:nvPr/>
              </p:nvCxnSpPr>
              <p:spPr>
                <a:xfrm>
                  <a:off x="2023087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直接连接符 164"/>
                <p:cNvCxnSpPr/>
                <p:nvPr/>
              </p:nvCxnSpPr>
              <p:spPr>
                <a:xfrm>
                  <a:off x="2644593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组合 160"/>
              <p:cNvGrpSpPr/>
              <p:nvPr/>
            </p:nvGrpSpPr>
            <p:grpSpPr>
              <a:xfrm>
                <a:off x="3280543" y="5308760"/>
                <a:ext cx="621506" cy="70879"/>
                <a:chOff x="2023087" y="5311140"/>
                <a:chExt cx="621506" cy="70879"/>
              </a:xfrm>
            </p:grpSpPr>
            <p:cxnSp>
              <p:nvCxnSpPr>
                <p:cNvPr id="162" name="直接连接符 161"/>
                <p:cNvCxnSpPr/>
                <p:nvPr/>
              </p:nvCxnSpPr>
              <p:spPr>
                <a:xfrm>
                  <a:off x="2023087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直接连接符 162"/>
                <p:cNvCxnSpPr/>
                <p:nvPr/>
              </p:nvCxnSpPr>
              <p:spPr>
                <a:xfrm>
                  <a:off x="2644593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6" name="组合 165"/>
            <p:cNvGrpSpPr/>
            <p:nvPr/>
          </p:nvGrpSpPr>
          <p:grpSpPr>
            <a:xfrm rot="16200000">
              <a:off x="1385379" y="3057831"/>
              <a:ext cx="1207732" cy="58476"/>
              <a:chOff x="2023087" y="5308760"/>
              <a:chExt cx="1878962" cy="73259"/>
            </a:xfrm>
          </p:grpSpPr>
          <p:grpSp>
            <p:nvGrpSpPr>
              <p:cNvPr id="167" name="组合 166"/>
              <p:cNvGrpSpPr/>
              <p:nvPr/>
            </p:nvGrpSpPr>
            <p:grpSpPr>
              <a:xfrm>
                <a:off x="2023087" y="5311140"/>
                <a:ext cx="621506" cy="70879"/>
                <a:chOff x="2023087" y="5311140"/>
                <a:chExt cx="621506" cy="70879"/>
              </a:xfrm>
            </p:grpSpPr>
            <p:cxnSp>
              <p:nvCxnSpPr>
                <p:cNvPr id="171" name="直接连接符 170"/>
                <p:cNvCxnSpPr/>
                <p:nvPr/>
              </p:nvCxnSpPr>
              <p:spPr>
                <a:xfrm>
                  <a:off x="2023087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连接符 171"/>
                <p:cNvCxnSpPr/>
                <p:nvPr/>
              </p:nvCxnSpPr>
              <p:spPr>
                <a:xfrm>
                  <a:off x="2644593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组合 167"/>
              <p:cNvGrpSpPr/>
              <p:nvPr/>
            </p:nvGrpSpPr>
            <p:grpSpPr>
              <a:xfrm>
                <a:off x="3280543" y="5308760"/>
                <a:ext cx="621506" cy="70879"/>
                <a:chOff x="2023087" y="5311140"/>
                <a:chExt cx="621506" cy="70879"/>
              </a:xfrm>
            </p:grpSpPr>
            <p:cxnSp>
              <p:nvCxnSpPr>
                <p:cNvPr id="169" name="直接连接符 168"/>
                <p:cNvCxnSpPr/>
                <p:nvPr/>
              </p:nvCxnSpPr>
              <p:spPr>
                <a:xfrm>
                  <a:off x="2023087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/>
                <p:cNvCxnSpPr/>
                <p:nvPr/>
              </p:nvCxnSpPr>
              <p:spPr>
                <a:xfrm>
                  <a:off x="2644593" y="5311140"/>
                  <a:ext cx="0" cy="708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665787" cy="1428589"/>
            <a:chOff x="551030" y="-368704"/>
            <a:chExt cx="566578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5015186" cy="687997"/>
              <a:chOff x="1839058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39411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P2P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的基本概念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73" name="组合 172"/>
          <p:cNvGrpSpPr/>
          <p:nvPr/>
        </p:nvGrpSpPr>
        <p:grpSpPr>
          <a:xfrm>
            <a:off x="1161824" y="1566161"/>
            <a:ext cx="4538663" cy="526732"/>
            <a:chOff x="722008" y="1303131"/>
            <a:chExt cx="4333649" cy="502940"/>
          </a:xfrm>
        </p:grpSpPr>
        <p:sp>
          <p:nvSpPr>
            <p:cNvPr id="174" name="流程图: 手动输入 6"/>
            <p:cNvSpPr/>
            <p:nvPr/>
          </p:nvSpPr>
          <p:spPr>
            <a:xfrm rot="5400000" flipV="1">
              <a:off x="2784197" y="-489059"/>
              <a:ext cx="475861" cy="406705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77" name="平行四边形 176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平行四边形 177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6" name="Text Box 79"/>
            <p:cNvSpPr txBox="1">
              <a:spLocks noChangeArrowheads="1"/>
            </p:cNvSpPr>
            <p:nvPr/>
          </p:nvSpPr>
          <p:spPr bwMode="auto">
            <a:xfrm>
              <a:off x="1559913" y="1335871"/>
              <a:ext cx="3495743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BitTorrent</a:t>
              </a:r>
              <a:r>
                <a:rPr kumimoji="1" lang="zh-CN" altLang="en-US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的基本概念</a:t>
              </a:r>
              <a:endParaRPr kumimoji="1" lang="zh-CN" alt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9" name="Rectangle 11"/>
          <p:cNvSpPr>
            <a:spLocks noChangeArrowheads="1"/>
          </p:cNvSpPr>
          <p:nvPr/>
        </p:nvSpPr>
        <p:spPr bwMode="auto">
          <a:xfrm>
            <a:off x="1732862" y="2540058"/>
            <a:ext cx="2265562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洪流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(torrent)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0" name="Text Box 79"/>
          <p:cNvSpPr txBox="1">
            <a:spLocks noChangeArrowheads="1"/>
          </p:cNvSpPr>
          <p:nvPr/>
        </p:nvSpPr>
        <p:spPr bwMode="auto">
          <a:xfrm>
            <a:off x="4462565" y="2570845"/>
            <a:ext cx="6532006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参与一个特定文件分发的所有对等方的集合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1" name="Rectangle 11"/>
          <p:cNvSpPr>
            <a:spLocks noChangeArrowheads="1"/>
          </p:cNvSpPr>
          <p:nvPr/>
        </p:nvSpPr>
        <p:spPr bwMode="auto">
          <a:xfrm>
            <a:off x="1732862" y="3840050"/>
            <a:ext cx="2265562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追踪器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(tracker)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2" name="Text Box 79"/>
          <p:cNvSpPr txBox="1">
            <a:spLocks noChangeArrowheads="1"/>
          </p:cNvSpPr>
          <p:nvPr/>
        </p:nvSpPr>
        <p:spPr bwMode="auto">
          <a:xfrm>
            <a:off x="4462565" y="3875592"/>
            <a:ext cx="4950128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跟踪正参与在洪流中的对等方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3" name="Rectangle 11"/>
          <p:cNvSpPr>
            <a:spLocks noChangeArrowheads="1"/>
          </p:cNvSpPr>
          <p:nvPr/>
        </p:nvSpPr>
        <p:spPr bwMode="auto">
          <a:xfrm>
            <a:off x="1732862" y="5140042"/>
            <a:ext cx="2265562" cy="56017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9525">
            <a:noFill/>
            <a:miter lim="800000"/>
          </a:ln>
          <a:effectLst>
            <a:outerShdw dist="35921" dir="27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文件块</a:t>
            </a:r>
            <a:r>
              <a:rPr kumimoji="1"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(chunk)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4" name="Text Box 79"/>
          <p:cNvSpPr txBox="1">
            <a:spLocks noChangeArrowheads="1"/>
          </p:cNvSpPr>
          <p:nvPr/>
        </p:nvSpPr>
        <p:spPr bwMode="auto">
          <a:xfrm>
            <a:off x="4462565" y="5186335"/>
            <a:ext cx="2440213" cy="47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256KB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/>
      <p:bldP spid="181" grpId="0" animBg="1"/>
      <p:bldP spid="182" grpId="0"/>
      <p:bldP spid="183" grpId="0" animBg="1"/>
      <p:bldP spid="18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430213" y="0"/>
            <a:ext cx="5665787" cy="1428589"/>
            <a:chOff x="551030" y="-368704"/>
            <a:chExt cx="5665787" cy="142858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01631" y="303925"/>
              <a:ext cx="5015186" cy="687997"/>
              <a:chOff x="1839058" y="967769"/>
              <a:chExt cx="5015186" cy="687997"/>
            </a:xfrm>
          </p:grpSpPr>
          <p:sp>
            <p:nvSpPr>
              <p:cNvPr id="31" name="矩形: 圆角 30"/>
              <p:cNvSpPr/>
              <p:nvPr/>
            </p:nvSpPr>
            <p:spPr>
              <a:xfrm>
                <a:off x="1839058" y="967769"/>
                <a:ext cx="501518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786093" y="1009435"/>
                <a:ext cx="39411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P2P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的基本概念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73" name="组合 172"/>
          <p:cNvGrpSpPr/>
          <p:nvPr/>
        </p:nvGrpSpPr>
        <p:grpSpPr>
          <a:xfrm>
            <a:off x="1013465" y="1572823"/>
            <a:ext cx="5137002" cy="526733"/>
            <a:chOff x="722008" y="1303131"/>
            <a:chExt cx="4904961" cy="502941"/>
          </a:xfrm>
        </p:grpSpPr>
        <p:sp>
          <p:nvSpPr>
            <p:cNvPr id="174" name="流程图: 手动输入 6"/>
            <p:cNvSpPr/>
            <p:nvPr/>
          </p:nvSpPr>
          <p:spPr>
            <a:xfrm rot="5400000" flipV="1">
              <a:off x="2997274" y="-702136"/>
              <a:ext cx="475861" cy="449321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000"/>
                <a:gd name="connsiteY0-2" fmla="*/ 1050 h 10000"/>
                <a:gd name="connsiteX1-3" fmla="*/ 10000 w 10000"/>
                <a:gd name="connsiteY1-4" fmla="*/ 0 h 10000"/>
                <a:gd name="connsiteX2-5" fmla="*/ 10000 w 10000"/>
                <a:gd name="connsiteY2-6" fmla="*/ 10000 h 10000"/>
                <a:gd name="connsiteX3-7" fmla="*/ 0 w 10000"/>
                <a:gd name="connsiteY3-8" fmla="*/ 10000 h 10000"/>
                <a:gd name="connsiteX4-9" fmla="*/ 0 w 10000"/>
                <a:gd name="connsiteY4-10" fmla="*/ 1050 h 10000"/>
                <a:gd name="connsiteX0-11" fmla="*/ 0 w 10000"/>
                <a:gd name="connsiteY0-12" fmla="*/ 988 h 9938"/>
                <a:gd name="connsiteX1-13" fmla="*/ 9911 w 10000"/>
                <a:gd name="connsiteY1-14" fmla="*/ 0 h 9938"/>
                <a:gd name="connsiteX2-15" fmla="*/ 10000 w 10000"/>
                <a:gd name="connsiteY2-16" fmla="*/ 9938 h 9938"/>
                <a:gd name="connsiteX3-17" fmla="*/ 0 w 10000"/>
                <a:gd name="connsiteY3-18" fmla="*/ 9938 h 9938"/>
                <a:gd name="connsiteX4-19" fmla="*/ 0 w 10000"/>
                <a:gd name="connsiteY4-20" fmla="*/ 988 h 9938"/>
                <a:gd name="connsiteX0-21" fmla="*/ 0 w 10000"/>
                <a:gd name="connsiteY0-22" fmla="*/ 1853 h 10000"/>
                <a:gd name="connsiteX1-23" fmla="*/ 9911 w 10000"/>
                <a:gd name="connsiteY1-24" fmla="*/ 0 h 10000"/>
                <a:gd name="connsiteX2-25" fmla="*/ 10000 w 10000"/>
                <a:gd name="connsiteY2-26" fmla="*/ 10000 h 10000"/>
                <a:gd name="connsiteX3-27" fmla="*/ 0 w 10000"/>
                <a:gd name="connsiteY3-28" fmla="*/ 10000 h 10000"/>
                <a:gd name="connsiteX4-29" fmla="*/ 0 w 10000"/>
                <a:gd name="connsiteY4-30" fmla="*/ 1853 h 10000"/>
                <a:gd name="connsiteX0-31" fmla="*/ 0 w 10000"/>
                <a:gd name="connsiteY0-32" fmla="*/ 1796 h 10000"/>
                <a:gd name="connsiteX1-33" fmla="*/ 9911 w 10000"/>
                <a:gd name="connsiteY1-34" fmla="*/ 0 h 10000"/>
                <a:gd name="connsiteX2-35" fmla="*/ 10000 w 10000"/>
                <a:gd name="connsiteY2-36" fmla="*/ 10000 h 10000"/>
                <a:gd name="connsiteX3-37" fmla="*/ 0 w 10000"/>
                <a:gd name="connsiteY3-38" fmla="*/ 10000 h 10000"/>
                <a:gd name="connsiteX4-39" fmla="*/ 0 w 10000"/>
                <a:gd name="connsiteY4-40" fmla="*/ 1796 h 10000"/>
                <a:gd name="connsiteX0-41" fmla="*/ 106 w 10000"/>
                <a:gd name="connsiteY0-42" fmla="*/ 804 h 10000"/>
                <a:gd name="connsiteX1-43" fmla="*/ 9911 w 10000"/>
                <a:gd name="connsiteY1-44" fmla="*/ 0 h 10000"/>
                <a:gd name="connsiteX2-45" fmla="*/ 10000 w 10000"/>
                <a:gd name="connsiteY2-46" fmla="*/ 10000 h 10000"/>
                <a:gd name="connsiteX3-47" fmla="*/ 0 w 10000"/>
                <a:gd name="connsiteY3-48" fmla="*/ 10000 h 10000"/>
                <a:gd name="connsiteX4-49" fmla="*/ 106 w 10000"/>
                <a:gd name="connsiteY4-50" fmla="*/ 804 h 10000"/>
                <a:gd name="connsiteX0-51" fmla="*/ 106 w 10000"/>
                <a:gd name="connsiteY0-52" fmla="*/ 793 h 10000"/>
                <a:gd name="connsiteX1-53" fmla="*/ 9911 w 10000"/>
                <a:gd name="connsiteY1-54" fmla="*/ 0 h 10000"/>
                <a:gd name="connsiteX2-55" fmla="*/ 10000 w 10000"/>
                <a:gd name="connsiteY2-56" fmla="*/ 10000 h 10000"/>
                <a:gd name="connsiteX3-57" fmla="*/ 0 w 10000"/>
                <a:gd name="connsiteY3-58" fmla="*/ 10000 h 10000"/>
                <a:gd name="connsiteX4-59" fmla="*/ 106 w 10000"/>
                <a:gd name="connsiteY4-60" fmla="*/ 793 h 10000"/>
                <a:gd name="connsiteX0-61" fmla="*/ 106 w 10000"/>
                <a:gd name="connsiteY0-62" fmla="*/ 758 h 10000"/>
                <a:gd name="connsiteX1-63" fmla="*/ 9911 w 10000"/>
                <a:gd name="connsiteY1-64" fmla="*/ 0 h 10000"/>
                <a:gd name="connsiteX2-65" fmla="*/ 10000 w 10000"/>
                <a:gd name="connsiteY2-66" fmla="*/ 10000 h 10000"/>
                <a:gd name="connsiteX3-67" fmla="*/ 0 w 10000"/>
                <a:gd name="connsiteY3-68" fmla="*/ 10000 h 10000"/>
                <a:gd name="connsiteX4-69" fmla="*/ 106 w 10000"/>
                <a:gd name="connsiteY4-70" fmla="*/ 758 h 10000"/>
                <a:gd name="connsiteX0-71" fmla="*/ 50 w 10000"/>
                <a:gd name="connsiteY0-72" fmla="*/ 854 h 10000"/>
                <a:gd name="connsiteX1-73" fmla="*/ 9911 w 10000"/>
                <a:gd name="connsiteY1-74" fmla="*/ 0 h 10000"/>
                <a:gd name="connsiteX2-75" fmla="*/ 10000 w 10000"/>
                <a:gd name="connsiteY2-76" fmla="*/ 10000 h 10000"/>
                <a:gd name="connsiteX3-77" fmla="*/ 0 w 10000"/>
                <a:gd name="connsiteY3-78" fmla="*/ 10000 h 10000"/>
                <a:gd name="connsiteX4-79" fmla="*/ 50 w 10000"/>
                <a:gd name="connsiteY4-80" fmla="*/ 854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0000">
                  <a:moveTo>
                    <a:pt x="50" y="854"/>
                  </a:moveTo>
                  <a:lnTo>
                    <a:pt x="9911" y="0"/>
                  </a:lnTo>
                  <a:cubicBezTo>
                    <a:pt x="9941" y="3334"/>
                    <a:pt x="9970" y="6666"/>
                    <a:pt x="10000" y="10000"/>
                  </a:cubicBezTo>
                  <a:lnTo>
                    <a:pt x="0" y="10000"/>
                  </a:lnTo>
                  <a:cubicBezTo>
                    <a:pt x="35" y="6935"/>
                    <a:pt x="15" y="3919"/>
                    <a:pt x="50" y="854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55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>
              <a:off x="722008" y="1303131"/>
              <a:ext cx="546594" cy="475865"/>
              <a:chOff x="708742" y="1296102"/>
              <a:chExt cx="454744" cy="283828"/>
            </a:xfrm>
          </p:grpSpPr>
          <p:sp>
            <p:nvSpPr>
              <p:cNvPr id="177" name="平行四边形 176"/>
              <p:cNvSpPr/>
              <p:nvPr/>
            </p:nvSpPr>
            <p:spPr>
              <a:xfrm>
                <a:off x="708742" y="1296103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平行四边形 177"/>
              <p:cNvSpPr/>
              <p:nvPr/>
            </p:nvSpPr>
            <p:spPr>
              <a:xfrm>
                <a:off x="811614" y="1296102"/>
                <a:ext cx="351872" cy="283827"/>
              </a:xfrm>
              <a:prstGeom prst="parallelogram">
                <a:avLst>
                  <a:gd name="adj" fmla="val 8082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85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6" name="Text Box 79"/>
            <p:cNvSpPr txBox="1">
              <a:spLocks noChangeArrowheads="1"/>
            </p:cNvSpPr>
            <p:nvPr/>
          </p:nvSpPr>
          <p:spPr bwMode="auto">
            <a:xfrm>
              <a:off x="1559912" y="1335872"/>
              <a:ext cx="4067057" cy="47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it-IT" altLang="zh-CN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BitTorrent</a:t>
              </a:r>
              <a:r>
                <a:rPr kumimoji="1" lang="zh-CN" altLang="it-IT" sz="2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Medium" panose="020B0600000000000000" pitchFamily="34" charset="-122"/>
                  <a:cs typeface="Times New Roman" panose="02020603050405020304" pitchFamily="18" charset="0"/>
                </a:rPr>
                <a:t>的基本工作机制</a:t>
              </a:r>
              <a:endParaRPr kumimoji="1" lang="zh-CN" altLang="it-IT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85917" y="2432227"/>
            <a:ext cx="5841604" cy="476221"/>
            <a:chOff x="1403750" y="3593123"/>
            <a:chExt cx="5841604" cy="476221"/>
          </a:xfrm>
        </p:grpSpPr>
        <p:grpSp>
          <p:nvGrpSpPr>
            <p:cNvPr id="20" name="组合 19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22" name="对话气泡: 椭圆形 21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1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5259423" cy="47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向邻居请求哪些块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——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最稀罕优先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85917" y="3401597"/>
            <a:ext cx="6759797" cy="498598"/>
            <a:chOff x="1403750" y="3593123"/>
            <a:chExt cx="6759797" cy="498598"/>
          </a:xfrm>
        </p:grpSpPr>
        <p:grpSp>
          <p:nvGrpSpPr>
            <p:cNvPr id="25" name="组合 24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27" name="对话气泡: 椭圆形 26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1985931" y="3593123"/>
              <a:ext cx="6177616" cy="498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优先响应哪些请求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——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对换算法（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4+1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）</a:t>
              </a:r>
              <a:endPara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 Box 79"/>
          <p:cNvSpPr txBox="1">
            <a:spLocks noChangeArrowheads="1"/>
          </p:cNvSpPr>
          <p:nvPr/>
        </p:nvSpPr>
        <p:spPr bwMode="auto">
          <a:xfrm>
            <a:off x="1786748" y="4136760"/>
            <a:ext cx="5640774" cy="1036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spcAft>
                <a:spcPts val="1200"/>
              </a:spcAft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每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秒重新确定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个最高速率对等方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每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30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秒随机选择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个新的邻居</a:t>
            </a: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6651181" cy="1103356"/>
            <a:chOff x="658104" y="373146"/>
            <a:chExt cx="6651181" cy="1103356"/>
          </a:xfrm>
        </p:grpSpPr>
        <p:grpSp>
          <p:nvGrpSpPr>
            <p:cNvPr id="3" name="组合 2"/>
            <p:cNvGrpSpPr/>
            <p:nvPr/>
          </p:nvGrpSpPr>
          <p:grpSpPr>
            <a:xfrm>
              <a:off x="1080814" y="763297"/>
              <a:ext cx="6228471" cy="713205"/>
              <a:chOff x="1839058" y="1058437"/>
              <a:chExt cx="6228471" cy="713205"/>
            </a:xfrm>
          </p:grpSpPr>
          <p:sp>
            <p:nvSpPr>
              <p:cNvPr id="5" name="矩形: 圆角 11"/>
              <p:cNvSpPr/>
              <p:nvPr/>
            </p:nvSpPr>
            <p:spPr>
              <a:xfrm>
                <a:off x="1839058" y="1058437"/>
                <a:ext cx="6141041" cy="71320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81319" y="1089973"/>
                <a:ext cx="53862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客户机</a:t>
                </a:r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/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服务器体系架构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642841" y="2719926"/>
            <a:ext cx="912086" cy="1152591"/>
            <a:chOff x="3842842" y="2765171"/>
            <a:chExt cx="912086" cy="1152591"/>
          </a:xfrm>
        </p:grpSpPr>
        <p:sp>
          <p:nvSpPr>
            <p:cNvPr id="8" name="椭圆 7"/>
            <p:cNvSpPr/>
            <p:nvPr/>
          </p:nvSpPr>
          <p:spPr>
            <a:xfrm>
              <a:off x="3842842" y="2963657"/>
              <a:ext cx="912086" cy="9120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1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7323" y="2765171"/>
              <a:ext cx="757357" cy="757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4114912" y="3456097"/>
              <a:ext cx="5724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</a:t>
              </a:r>
              <a:endParaRPr lang="zh-CN" altLang="en-US" sz="24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050706" y="2268053"/>
            <a:ext cx="939090" cy="1209531"/>
            <a:chOff x="6237762" y="2708231"/>
            <a:chExt cx="939090" cy="1209531"/>
          </a:xfrm>
        </p:grpSpPr>
        <p:grpSp>
          <p:nvGrpSpPr>
            <p:cNvPr id="11" name="组合 10"/>
            <p:cNvGrpSpPr/>
            <p:nvPr/>
          </p:nvGrpSpPr>
          <p:grpSpPr>
            <a:xfrm>
              <a:off x="6264766" y="2963657"/>
              <a:ext cx="912086" cy="954105"/>
              <a:chOff x="3842842" y="2963657"/>
              <a:chExt cx="912086" cy="954105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15" name="图片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762" y="2708231"/>
              <a:ext cx="871538" cy="87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组合 22"/>
          <p:cNvGrpSpPr/>
          <p:nvPr/>
        </p:nvGrpSpPr>
        <p:grpSpPr>
          <a:xfrm>
            <a:off x="7465114" y="4037330"/>
            <a:ext cx="912086" cy="1091903"/>
            <a:chOff x="5650234" y="4141858"/>
            <a:chExt cx="912086" cy="1091903"/>
          </a:xfrm>
        </p:grpSpPr>
        <p:grpSp>
          <p:nvGrpSpPr>
            <p:cNvPr id="18" name="组合 17"/>
            <p:cNvGrpSpPr/>
            <p:nvPr/>
          </p:nvGrpSpPr>
          <p:grpSpPr>
            <a:xfrm>
              <a:off x="5650234" y="4279656"/>
              <a:ext cx="912086" cy="954105"/>
              <a:chOff x="3842842" y="2963657"/>
              <a:chExt cx="912086" cy="95410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22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8992" y="4141858"/>
              <a:ext cx="709126" cy="588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组合 29"/>
          <p:cNvGrpSpPr/>
          <p:nvPr/>
        </p:nvGrpSpPr>
        <p:grpSpPr>
          <a:xfrm>
            <a:off x="5609065" y="4559789"/>
            <a:ext cx="945862" cy="1054850"/>
            <a:chOff x="3202826" y="4655129"/>
            <a:chExt cx="945862" cy="1054850"/>
          </a:xfrm>
        </p:grpSpPr>
        <p:grpSp>
          <p:nvGrpSpPr>
            <p:cNvPr id="25" name="组合 24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29" name="图片 12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3897803" y="3841353"/>
            <a:ext cx="950653" cy="1287880"/>
            <a:chOff x="1315981" y="3960434"/>
            <a:chExt cx="950653" cy="1287880"/>
          </a:xfrm>
        </p:grpSpPr>
        <p:grpSp>
          <p:nvGrpSpPr>
            <p:cNvPr id="32" name="组合 31"/>
            <p:cNvGrpSpPr/>
            <p:nvPr/>
          </p:nvGrpSpPr>
          <p:grpSpPr>
            <a:xfrm>
              <a:off x="1335265" y="4294209"/>
              <a:ext cx="912086" cy="954105"/>
              <a:chOff x="3842842" y="2963657"/>
              <a:chExt cx="912086" cy="954105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36" name="图片 15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5981" y="3960434"/>
              <a:ext cx="950653" cy="951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42"/>
          <p:cNvGrpSpPr/>
          <p:nvPr/>
        </p:nvGrpSpPr>
        <p:grpSpPr>
          <a:xfrm>
            <a:off x="3336780" y="2275732"/>
            <a:ext cx="939090" cy="1209531"/>
            <a:chOff x="6237762" y="2708231"/>
            <a:chExt cx="939090" cy="1209531"/>
          </a:xfrm>
        </p:grpSpPr>
        <p:grpSp>
          <p:nvGrpSpPr>
            <p:cNvPr id="44" name="组合 43"/>
            <p:cNvGrpSpPr/>
            <p:nvPr/>
          </p:nvGrpSpPr>
          <p:grpSpPr>
            <a:xfrm>
              <a:off x="6264766" y="2963657"/>
              <a:ext cx="912086" cy="954105"/>
              <a:chOff x="3842842" y="2963657"/>
              <a:chExt cx="912086" cy="954105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45" name="图片 4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762" y="2708231"/>
              <a:ext cx="871538" cy="87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组合 58"/>
          <p:cNvGrpSpPr/>
          <p:nvPr/>
        </p:nvGrpSpPr>
        <p:grpSpPr>
          <a:xfrm>
            <a:off x="4343369" y="3011141"/>
            <a:ext cx="3601976" cy="1508660"/>
            <a:chOff x="2313673" y="3336221"/>
            <a:chExt cx="3601976" cy="1508660"/>
          </a:xfrm>
        </p:grpSpPr>
        <p:cxnSp>
          <p:nvCxnSpPr>
            <p:cNvPr id="49" name="直接箭头连接符 48"/>
            <p:cNvCxnSpPr/>
            <p:nvPr/>
          </p:nvCxnSpPr>
          <p:spPr>
            <a:xfrm flipH="1">
              <a:off x="4571144" y="3336221"/>
              <a:ext cx="1344505" cy="29505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 flipV="1">
              <a:off x="4559444" y="4002078"/>
              <a:ext cx="875974" cy="619069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H="1" flipV="1">
              <a:off x="4025828" y="4178397"/>
              <a:ext cx="9584" cy="666484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2656586" y="3966764"/>
              <a:ext cx="882138" cy="654383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2313673" y="3457798"/>
              <a:ext cx="1253559" cy="238292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接箭头连接符 62"/>
          <p:cNvCxnSpPr/>
          <p:nvPr/>
        </p:nvCxnSpPr>
        <p:spPr>
          <a:xfrm flipV="1">
            <a:off x="4709967" y="3676997"/>
            <a:ext cx="579393" cy="41075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863386" y="3962121"/>
            <a:ext cx="597651" cy="423698"/>
          </a:xfrm>
          <a:prstGeom prst="straightConnector1">
            <a:avLst/>
          </a:prstGeom>
          <a:ln w="38100">
            <a:solidFill>
              <a:srgbClr val="009FF6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6497581" y="4879589"/>
            <a:ext cx="1078787" cy="27971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十字形 72"/>
          <p:cNvSpPr/>
          <p:nvPr/>
        </p:nvSpPr>
        <p:spPr>
          <a:xfrm rot="1340907">
            <a:off x="6722343" y="4713327"/>
            <a:ext cx="575353" cy="575353"/>
          </a:xfrm>
          <a:prstGeom prst="plus">
            <a:avLst>
              <a:gd name="adj" fmla="val 480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上箭头 83"/>
          <p:cNvSpPr/>
          <p:nvPr/>
        </p:nvSpPr>
        <p:spPr>
          <a:xfrm>
            <a:off x="5956142" y="2381411"/>
            <a:ext cx="261545" cy="471414"/>
          </a:xfrm>
          <a:prstGeom prst="upArrow">
            <a:avLst/>
          </a:prstGeom>
          <a:solidFill>
            <a:srgbClr val="00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5627604" y="1681073"/>
            <a:ext cx="936792" cy="954105"/>
            <a:chOff x="3818136" y="2963657"/>
            <a:chExt cx="936792" cy="954105"/>
          </a:xfrm>
        </p:grpSpPr>
        <p:sp>
          <p:nvSpPr>
            <p:cNvPr id="79" name="椭圆 78"/>
            <p:cNvSpPr/>
            <p:nvPr/>
          </p:nvSpPr>
          <p:spPr>
            <a:xfrm>
              <a:off x="3842842" y="2963657"/>
              <a:ext cx="912086" cy="9120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0" name="图片 12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136" y="2972610"/>
              <a:ext cx="462260" cy="462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矩形 80"/>
            <p:cNvSpPr/>
            <p:nvPr/>
          </p:nvSpPr>
          <p:spPr>
            <a:xfrm>
              <a:off x="4114912" y="3456097"/>
              <a:ext cx="5724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S</a:t>
              </a:r>
              <a:endParaRPr lang="zh-CN" altLang="en-US" sz="2400" dirty="0"/>
            </a:p>
          </p:txBody>
        </p:sp>
        <p:pic>
          <p:nvPicPr>
            <p:cNvPr id="82" name="图片 12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631" y="2972610"/>
              <a:ext cx="462260" cy="462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" name="图片 12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8510" y="2972610"/>
              <a:ext cx="462260" cy="462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4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30213" y="0"/>
            <a:ext cx="4384548" cy="1428589"/>
            <a:chOff x="551030" y="-368704"/>
            <a:chExt cx="4384548" cy="1428589"/>
          </a:xfrm>
        </p:grpSpPr>
        <p:grpSp>
          <p:nvGrpSpPr>
            <p:cNvPr id="14" name="组合 13"/>
            <p:cNvGrpSpPr/>
            <p:nvPr/>
          </p:nvGrpSpPr>
          <p:grpSpPr>
            <a:xfrm>
              <a:off x="1201632" y="303925"/>
              <a:ext cx="3733946" cy="687996"/>
              <a:chOff x="1839059" y="967769"/>
              <a:chExt cx="3733946" cy="687996"/>
            </a:xfrm>
          </p:grpSpPr>
          <p:sp>
            <p:nvSpPr>
              <p:cNvPr id="16" name="矩形: 圆角 15"/>
              <p:cNvSpPr/>
              <p:nvPr/>
            </p:nvSpPr>
            <p:spPr>
              <a:xfrm>
                <a:off x="1839059" y="967769"/>
                <a:ext cx="3733946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795619" y="1009434"/>
                <a:ext cx="27226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课后思考题</a:t>
                </a:r>
                <a:endParaRPr lang="en-US" altLang="zh-CN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838200" y="2101218"/>
            <a:ext cx="10608425" cy="3685889"/>
            <a:chOff x="703264" y="1946585"/>
            <a:chExt cx="10972799" cy="4161037"/>
          </a:xfrm>
        </p:grpSpPr>
        <p:sp>
          <p:nvSpPr>
            <p:cNvPr id="19" name="任意多边形: 形状 18"/>
            <p:cNvSpPr/>
            <p:nvPr/>
          </p:nvSpPr>
          <p:spPr>
            <a:xfrm>
              <a:off x="703264" y="1946585"/>
              <a:ext cx="10972799" cy="4161037"/>
            </a:xfrm>
            <a:custGeom>
              <a:avLst/>
              <a:gdLst>
                <a:gd name="connsiteX0" fmla="*/ 0 w 10804124"/>
                <a:gd name="connsiteY0" fmla="*/ 79899 h 3861786"/>
                <a:gd name="connsiteX1" fmla="*/ 372862 w 10804124"/>
                <a:gd name="connsiteY1" fmla="*/ 3861786 h 3861786"/>
                <a:gd name="connsiteX2" fmla="*/ 10804124 w 10804124"/>
                <a:gd name="connsiteY2" fmla="*/ 3240349 h 3861786"/>
                <a:gd name="connsiteX3" fmla="*/ 10475650 w 10804124"/>
                <a:gd name="connsiteY3" fmla="*/ 0 h 3861786"/>
                <a:gd name="connsiteX4" fmla="*/ 0 w 10804124"/>
                <a:gd name="connsiteY4" fmla="*/ 79899 h 3861786"/>
                <a:gd name="connsiteX0-1" fmla="*/ 0 w 10804124"/>
                <a:gd name="connsiteY0-2" fmla="*/ 346229 h 4128116"/>
                <a:gd name="connsiteX1-3" fmla="*/ 372862 w 10804124"/>
                <a:gd name="connsiteY1-4" fmla="*/ 4128116 h 4128116"/>
                <a:gd name="connsiteX2-5" fmla="*/ 10804124 w 10804124"/>
                <a:gd name="connsiteY2-6" fmla="*/ 3506679 h 4128116"/>
                <a:gd name="connsiteX3-7" fmla="*/ 10182687 w 10804124"/>
                <a:gd name="connsiteY3-8" fmla="*/ 0 h 4128116"/>
                <a:gd name="connsiteX4-9" fmla="*/ 0 w 10804124"/>
                <a:gd name="connsiteY4-10" fmla="*/ 346229 h 4128116"/>
                <a:gd name="connsiteX0-11" fmla="*/ 0 w 10804124"/>
                <a:gd name="connsiteY0-12" fmla="*/ 363984 h 4145871"/>
                <a:gd name="connsiteX1-13" fmla="*/ 372862 w 10804124"/>
                <a:gd name="connsiteY1-14" fmla="*/ 4145871 h 4145871"/>
                <a:gd name="connsiteX2-15" fmla="*/ 10804124 w 10804124"/>
                <a:gd name="connsiteY2-16" fmla="*/ 3524434 h 4145871"/>
                <a:gd name="connsiteX3-17" fmla="*/ 10191565 w 10804124"/>
                <a:gd name="connsiteY3-18" fmla="*/ 0 h 4145871"/>
                <a:gd name="connsiteX4-19" fmla="*/ 0 w 10804124"/>
                <a:gd name="connsiteY4-20" fmla="*/ 363984 h 4145871"/>
                <a:gd name="connsiteX0-21" fmla="*/ 0 w 10928411"/>
                <a:gd name="connsiteY0-22" fmla="*/ 363984 h 4145871"/>
                <a:gd name="connsiteX1-23" fmla="*/ 372862 w 10928411"/>
                <a:gd name="connsiteY1-24" fmla="*/ 4145871 h 4145871"/>
                <a:gd name="connsiteX2-25" fmla="*/ 10928411 w 10928411"/>
                <a:gd name="connsiteY2-26" fmla="*/ 3701987 h 4145871"/>
                <a:gd name="connsiteX3-27" fmla="*/ 10191565 w 10928411"/>
                <a:gd name="connsiteY3-28" fmla="*/ 0 h 4145871"/>
                <a:gd name="connsiteX4-29" fmla="*/ 0 w 10928411"/>
                <a:gd name="connsiteY4-30" fmla="*/ 363984 h 4145871"/>
                <a:gd name="connsiteX0-31" fmla="*/ 0 w 10963921"/>
                <a:gd name="connsiteY0-32" fmla="*/ 363984 h 4145871"/>
                <a:gd name="connsiteX1-33" fmla="*/ 372862 w 10963921"/>
                <a:gd name="connsiteY1-34" fmla="*/ 4145871 h 4145871"/>
                <a:gd name="connsiteX2-35" fmla="*/ 10963921 w 10963921"/>
                <a:gd name="connsiteY2-36" fmla="*/ 3710864 h 4145871"/>
                <a:gd name="connsiteX3-37" fmla="*/ 10191565 w 10963921"/>
                <a:gd name="connsiteY3-38" fmla="*/ 0 h 4145871"/>
                <a:gd name="connsiteX4-39" fmla="*/ 0 w 10963921"/>
                <a:gd name="connsiteY4-40" fmla="*/ 363984 h 4145871"/>
                <a:gd name="connsiteX0-41" fmla="*/ 0 w 10963921"/>
                <a:gd name="connsiteY0-42" fmla="*/ 363984 h 4199137"/>
                <a:gd name="connsiteX1-43" fmla="*/ 408372 w 10963921"/>
                <a:gd name="connsiteY1-44" fmla="*/ 4199137 h 4199137"/>
                <a:gd name="connsiteX2-45" fmla="*/ 10963921 w 10963921"/>
                <a:gd name="connsiteY2-46" fmla="*/ 3710864 h 4199137"/>
                <a:gd name="connsiteX3-47" fmla="*/ 10191565 w 10963921"/>
                <a:gd name="connsiteY3-48" fmla="*/ 0 h 4199137"/>
                <a:gd name="connsiteX4-49" fmla="*/ 0 w 10963921"/>
                <a:gd name="connsiteY4-50" fmla="*/ 363984 h 4199137"/>
                <a:gd name="connsiteX0-51" fmla="*/ 0 w 11026065"/>
                <a:gd name="connsiteY0-52" fmla="*/ 488271 h 4199137"/>
                <a:gd name="connsiteX1-53" fmla="*/ 470516 w 11026065"/>
                <a:gd name="connsiteY1-54" fmla="*/ 4199137 h 4199137"/>
                <a:gd name="connsiteX2-55" fmla="*/ 11026065 w 11026065"/>
                <a:gd name="connsiteY2-56" fmla="*/ 3710864 h 4199137"/>
                <a:gd name="connsiteX3-57" fmla="*/ 10253709 w 11026065"/>
                <a:gd name="connsiteY3-58" fmla="*/ 0 h 4199137"/>
                <a:gd name="connsiteX4-59" fmla="*/ 0 w 11026065"/>
                <a:gd name="connsiteY4-60" fmla="*/ 488271 h 4199137"/>
                <a:gd name="connsiteX0-61" fmla="*/ 0 w 10972799"/>
                <a:gd name="connsiteY0-62" fmla="*/ 488271 h 4199137"/>
                <a:gd name="connsiteX1-63" fmla="*/ 417250 w 10972799"/>
                <a:gd name="connsiteY1-64" fmla="*/ 4199137 h 4199137"/>
                <a:gd name="connsiteX2-65" fmla="*/ 10972799 w 10972799"/>
                <a:gd name="connsiteY2-66" fmla="*/ 3710864 h 4199137"/>
                <a:gd name="connsiteX3-67" fmla="*/ 10200443 w 10972799"/>
                <a:gd name="connsiteY3-68" fmla="*/ 0 h 4199137"/>
                <a:gd name="connsiteX4-69" fmla="*/ 0 w 10972799"/>
                <a:gd name="connsiteY4-70" fmla="*/ 488271 h 4199137"/>
                <a:gd name="connsiteX0-71" fmla="*/ 0 w 10972799"/>
                <a:gd name="connsiteY0-72" fmla="*/ 440646 h 4151512"/>
                <a:gd name="connsiteX1-73" fmla="*/ 417250 w 10972799"/>
                <a:gd name="connsiteY1-74" fmla="*/ 4151512 h 4151512"/>
                <a:gd name="connsiteX2-75" fmla="*/ 10972799 w 10972799"/>
                <a:gd name="connsiteY2-76" fmla="*/ 3663239 h 4151512"/>
                <a:gd name="connsiteX3-77" fmla="*/ 10505243 w 10972799"/>
                <a:gd name="connsiteY3-78" fmla="*/ 0 h 4151512"/>
                <a:gd name="connsiteX4-79" fmla="*/ 0 w 10972799"/>
                <a:gd name="connsiteY4-80" fmla="*/ 440646 h 4151512"/>
                <a:gd name="connsiteX0-81" fmla="*/ 0 w 10972799"/>
                <a:gd name="connsiteY0-82" fmla="*/ 450171 h 4161037"/>
                <a:gd name="connsiteX1-83" fmla="*/ 417250 w 10972799"/>
                <a:gd name="connsiteY1-84" fmla="*/ 4161037 h 4161037"/>
                <a:gd name="connsiteX2-85" fmla="*/ 10972799 w 10972799"/>
                <a:gd name="connsiteY2-86" fmla="*/ 3672764 h 4161037"/>
                <a:gd name="connsiteX3-87" fmla="*/ 10524293 w 10972799"/>
                <a:gd name="connsiteY3-88" fmla="*/ 0 h 4161037"/>
                <a:gd name="connsiteX4-89" fmla="*/ 0 w 10972799"/>
                <a:gd name="connsiteY4-90" fmla="*/ 450171 h 41610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972799" h="4161037">
                  <a:moveTo>
                    <a:pt x="0" y="450171"/>
                  </a:moveTo>
                  <a:lnTo>
                    <a:pt x="417250" y="4161037"/>
                  </a:lnTo>
                  <a:lnTo>
                    <a:pt x="10972799" y="3672764"/>
                  </a:lnTo>
                  <a:lnTo>
                    <a:pt x="10524293" y="0"/>
                  </a:lnTo>
                  <a:lnTo>
                    <a:pt x="0" y="450171"/>
                  </a:lnTo>
                  <a:close/>
                </a:path>
              </a:pathLst>
            </a:cu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99795" y="2124553"/>
              <a:ext cx="10582183" cy="3799644"/>
              <a:chOff x="1050713" y="2509081"/>
              <a:chExt cx="10582183" cy="3799644"/>
            </a:xfrm>
            <a:effectLst>
              <a:outerShdw blurRad="63500" sx="101000" sy="101000" algn="ctr" rotWithShape="0">
                <a:prstClr val="black">
                  <a:alpha val="38000"/>
                </a:prstClr>
              </a:outerShdw>
            </a:effectLst>
          </p:grpSpPr>
          <p:sp>
            <p:nvSpPr>
              <p:cNvPr id="21" name="任意多边形: 形状 20"/>
              <p:cNvSpPr/>
              <p:nvPr/>
            </p:nvSpPr>
            <p:spPr>
              <a:xfrm>
                <a:off x="1050713" y="2509082"/>
                <a:ext cx="10582183" cy="3799643"/>
              </a:xfrm>
              <a:custGeom>
                <a:avLst/>
                <a:gdLst>
                  <a:gd name="connsiteX0" fmla="*/ 0 w 10582183"/>
                  <a:gd name="connsiteY0" fmla="*/ 17756 h 3799643"/>
                  <a:gd name="connsiteX1" fmla="*/ 44389 w 10582183"/>
                  <a:gd name="connsiteY1" fmla="*/ 3799643 h 3799643"/>
                  <a:gd name="connsiteX2" fmla="*/ 10582183 w 10582183"/>
                  <a:gd name="connsiteY2" fmla="*/ 3701989 h 3799643"/>
                  <a:gd name="connsiteX3" fmla="*/ 10582183 w 10582183"/>
                  <a:gd name="connsiteY3" fmla="*/ 390618 h 3799643"/>
                  <a:gd name="connsiteX4" fmla="*/ 9792070 w 10582183"/>
                  <a:gd name="connsiteY4" fmla="*/ 390618 h 3799643"/>
                  <a:gd name="connsiteX5" fmla="*/ 9792070 w 10582183"/>
                  <a:gd name="connsiteY5" fmla="*/ 0 h 3799643"/>
                  <a:gd name="connsiteX6" fmla="*/ 0 w 10582183"/>
                  <a:gd name="connsiteY6" fmla="*/ 17756 h 3799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82183" h="3799643">
                    <a:moveTo>
                      <a:pt x="0" y="17756"/>
                    </a:moveTo>
                    <a:lnTo>
                      <a:pt x="44389" y="3799643"/>
                    </a:lnTo>
                    <a:lnTo>
                      <a:pt x="10582183" y="3701989"/>
                    </a:lnTo>
                    <a:lnTo>
                      <a:pt x="10582183" y="390618"/>
                    </a:lnTo>
                    <a:lnTo>
                      <a:pt x="9792070" y="390618"/>
                    </a:lnTo>
                    <a:lnTo>
                      <a:pt x="9792070" y="0"/>
                    </a:lnTo>
                    <a:lnTo>
                      <a:pt x="0" y="177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10823806" y="2509081"/>
                <a:ext cx="809090" cy="417251"/>
              </a:xfrm>
              <a:custGeom>
                <a:avLst/>
                <a:gdLst>
                  <a:gd name="connsiteX0" fmla="*/ 17755 w 852256"/>
                  <a:gd name="connsiteY0" fmla="*/ 0 h 435006"/>
                  <a:gd name="connsiteX1" fmla="*/ 852256 w 852256"/>
                  <a:gd name="connsiteY1" fmla="*/ 435006 h 435006"/>
                  <a:gd name="connsiteX2" fmla="*/ 0 w 852256"/>
                  <a:gd name="connsiteY2" fmla="*/ 417251 h 435006"/>
                  <a:gd name="connsiteX3" fmla="*/ 17755 w 852256"/>
                  <a:gd name="connsiteY3" fmla="*/ 0 h 435006"/>
                  <a:gd name="connsiteX0-1" fmla="*/ 17755 w 852256"/>
                  <a:gd name="connsiteY0-2" fmla="*/ 0 h 417251"/>
                  <a:gd name="connsiteX1-3" fmla="*/ 852256 w 852256"/>
                  <a:gd name="connsiteY1-4" fmla="*/ 403715 h 417251"/>
                  <a:gd name="connsiteX2-5" fmla="*/ 0 w 852256"/>
                  <a:gd name="connsiteY2-6" fmla="*/ 417251 h 417251"/>
                  <a:gd name="connsiteX3-7" fmla="*/ 17755 w 852256"/>
                  <a:gd name="connsiteY3-8" fmla="*/ 0 h 417251"/>
                  <a:gd name="connsiteX0-9" fmla="*/ 17755 w 852256"/>
                  <a:gd name="connsiteY0-10" fmla="*/ 0 h 417251"/>
                  <a:gd name="connsiteX1-11" fmla="*/ 852256 w 852256"/>
                  <a:gd name="connsiteY1-12" fmla="*/ 393285 h 417251"/>
                  <a:gd name="connsiteX2-13" fmla="*/ 0 w 852256"/>
                  <a:gd name="connsiteY2-14" fmla="*/ 417251 h 417251"/>
                  <a:gd name="connsiteX3-15" fmla="*/ 17755 w 852256"/>
                  <a:gd name="connsiteY3-16" fmla="*/ 0 h 41725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852256" h="417251">
                    <a:moveTo>
                      <a:pt x="17755" y="0"/>
                    </a:moveTo>
                    <a:lnTo>
                      <a:pt x="852256" y="393285"/>
                    </a:lnTo>
                    <a:lnTo>
                      <a:pt x="0" y="417251"/>
                    </a:lnTo>
                    <a:lnTo>
                      <a:pt x="17755" y="0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1340131" y="2532822"/>
            <a:ext cx="9918853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endParaRPr kumimoji="1" lang="zh-CN" altLang="en-US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复习题 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11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21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23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习    题 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4~11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17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22~24</a:t>
            </a:r>
            <a:r>
              <a:rPr kumimoji="1" lang="zh-CN" altLang="en-US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4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26</a:t>
            </a: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endParaRPr kumimoji="1" lang="en-US" altLang="zh-CN" sz="24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30213" y="0"/>
            <a:ext cx="3686794" cy="1428589"/>
            <a:chOff x="551030" y="-368704"/>
            <a:chExt cx="3686794" cy="1428589"/>
          </a:xfrm>
        </p:grpSpPr>
        <p:grpSp>
          <p:nvGrpSpPr>
            <p:cNvPr id="9" name="组合 8"/>
            <p:cNvGrpSpPr/>
            <p:nvPr/>
          </p:nvGrpSpPr>
          <p:grpSpPr>
            <a:xfrm>
              <a:off x="1201631" y="303925"/>
              <a:ext cx="3036193" cy="675443"/>
              <a:chOff x="1839058" y="967769"/>
              <a:chExt cx="3036193" cy="675443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1839058" y="967769"/>
                <a:ext cx="2754811" cy="675443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rgbClr val="00A3F8"/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729826" y="982324"/>
                <a:ext cx="21454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作业</a:t>
                </a:r>
                <a:endParaRPr lang="en-US" altLang="zh-CN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111"/>
            <a:stretch>
              <a:fillRect/>
            </a:stretch>
          </p:blipFill>
          <p:spPr>
            <a:xfrm>
              <a:off x="551030" y="-368704"/>
              <a:ext cx="1607162" cy="1428589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1638282" y="2486629"/>
            <a:ext cx="6977573" cy="2865763"/>
            <a:chOff x="703264" y="1946585"/>
            <a:chExt cx="10972799" cy="4161037"/>
          </a:xfrm>
        </p:grpSpPr>
        <p:sp>
          <p:nvSpPr>
            <p:cNvPr id="24" name="任意多边形: 形状 23"/>
            <p:cNvSpPr/>
            <p:nvPr/>
          </p:nvSpPr>
          <p:spPr>
            <a:xfrm>
              <a:off x="703264" y="1946585"/>
              <a:ext cx="10972799" cy="4161037"/>
            </a:xfrm>
            <a:custGeom>
              <a:avLst/>
              <a:gdLst>
                <a:gd name="connsiteX0" fmla="*/ 0 w 10804124"/>
                <a:gd name="connsiteY0" fmla="*/ 79899 h 3861786"/>
                <a:gd name="connsiteX1" fmla="*/ 372862 w 10804124"/>
                <a:gd name="connsiteY1" fmla="*/ 3861786 h 3861786"/>
                <a:gd name="connsiteX2" fmla="*/ 10804124 w 10804124"/>
                <a:gd name="connsiteY2" fmla="*/ 3240349 h 3861786"/>
                <a:gd name="connsiteX3" fmla="*/ 10475650 w 10804124"/>
                <a:gd name="connsiteY3" fmla="*/ 0 h 3861786"/>
                <a:gd name="connsiteX4" fmla="*/ 0 w 10804124"/>
                <a:gd name="connsiteY4" fmla="*/ 79899 h 3861786"/>
                <a:gd name="connsiteX0-1" fmla="*/ 0 w 10804124"/>
                <a:gd name="connsiteY0-2" fmla="*/ 346229 h 4128116"/>
                <a:gd name="connsiteX1-3" fmla="*/ 372862 w 10804124"/>
                <a:gd name="connsiteY1-4" fmla="*/ 4128116 h 4128116"/>
                <a:gd name="connsiteX2-5" fmla="*/ 10804124 w 10804124"/>
                <a:gd name="connsiteY2-6" fmla="*/ 3506679 h 4128116"/>
                <a:gd name="connsiteX3-7" fmla="*/ 10182687 w 10804124"/>
                <a:gd name="connsiteY3-8" fmla="*/ 0 h 4128116"/>
                <a:gd name="connsiteX4-9" fmla="*/ 0 w 10804124"/>
                <a:gd name="connsiteY4-10" fmla="*/ 346229 h 4128116"/>
                <a:gd name="connsiteX0-11" fmla="*/ 0 w 10804124"/>
                <a:gd name="connsiteY0-12" fmla="*/ 363984 h 4145871"/>
                <a:gd name="connsiteX1-13" fmla="*/ 372862 w 10804124"/>
                <a:gd name="connsiteY1-14" fmla="*/ 4145871 h 4145871"/>
                <a:gd name="connsiteX2-15" fmla="*/ 10804124 w 10804124"/>
                <a:gd name="connsiteY2-16" fmla="*/ 3524434 h 4145871"/>
                <a:gd name="connsiteX3-17" fmla="*/ 10191565 w 10804124"/>
                <a:gd name="connsiteY3-18" fmla="*/ 0 h 4145871"/>
                <a:gd name="connsiteX4-19" fmla="*/ 0 w 10804124"/>
                <a:gd name="connsiteY4-20" fmla="*/ 363984 h 4145871"/>
                <a:gd name="connsiteX0-21" fmla="*/ 0 w 10928411"/>
                <a:gd name="connsiteY0-22" fmla="*/ 363984 h 4145871"/>
                <a:gd name="connsiteX1-23" fmla="*/ 372862 w 10928411"/>
                <a:gd name="connsiteY1-24" fmla="*/ 4145871 h 4145871"/>
                <a:gd name="connsiteX2-25" fmla="*/ 10928411 w 10928411"/>
                <a:gd name="connsiteY2-26" fmla="*/ 3701987 h 4145871"/>
                <a:gd name="connsiteX3-27" fmla="*/ 10191565 w 10928411"/>
                <a:gd name="connsiteY3-28" fmla="*/ 0 h 4145871"/>
                <a:gd name="connsiteX4-29" fmla="*/ 0 w 10928411"/>
                <a:gd name="connsiteY4-30" fmla="*/ 363984 h 4145871"/>
                <a:gd name="connsiteX0-31" fmla="*/ 0 w 10963921"/>
                <a:gd name="connsiteY0-32" fmla="*/ 363984 h 4145871"/>
                <a:gd name="connsiteX1-33" fmla="*/ 372862 w 10963921"/>
                <a:gd name="connsiteY1-34" fmla="*/ 4145871 h 4145871"/>
                <a:gd name="connsiteX2-35" fmla="*/ 10963921 w 10963921"/>
                <a:gd name="connsiteY2-36" fmla="*/ 3710864 h 4145871"/>
                <a:gd name="connsiteX3-37" fmla="*/ 10191565 w 10963921"/>
                <a:gd name="connsiteY3-38" fmla="*/ 0 h 4145871"/>
                <a:gd name="connsiteX4-39" fmla="*/ 0 w 10963921"/>
                <a:gd name="connsiteY4-40" fmla="*/ 363984 h 4145871"/>
                <a:gd name="connsiteX0-41" fmla="*/ 0 w 10963921"/>
                <a:gd name="connsiteY0-42" fmla="*/ 363984 h 4199137"/>
                <a:gd name="connsiteX1-43" fmla="*/ 408372 w 10963921"/>
                <a:gd name="connsiteY1-44" fmla="*/ 4199137 h 4199137"/>
                <a:gd name="connsiteX2-45" fmla="*/ 10963921 w 10963921"/>
                <a:gd name="connsiteY2-46" fmla="*/ 3710864 h 4199137"/>
                <a:gd name="connsiteX3-47" fmla="*/ 10191565 w 10963921"/>
                <a:gd name="connsiteY3-48" fmla="*/ 0 h 4199137"/>
                <a:gd name="connsiteX4-49" fmla="*/ 0 w 10963921"/>
                <a:gd name="connsiteY4-50" fmla="*/ 363984 h 4199137"/>
                <a:gd name="connsiteX0-51" fmla="*/ 0 w 11026065"/>
                <a:gd name="connsiteY0-52" fmla="*/ 488271 h 4199137"/>
                <a:gd name="connsiteX1-53" fmla="*/ 470516 w 11026065"/>
                <a:gd name="connsiteY1-54" fmla="*/ 4199137 h 4199137"/>
                <a:gd name="connsiteX2-55" fmla="*/ 11026065 w 11026065"/>
                <a:gd name="connsiteY2-56" fmla="*/ 3710864 h 4199137"/>
                <a:gd name="connsiteX3-57" fmla="*/ 10253709 w 11026065"/>
                <a:gd name="connsiteY3-58" fmla="*/ 0 h 4199137"/>
                <a:gd name="connsiteX4-59" fmla="*/ 0 w 11026065"/>
                <a:gd name="connsiteY4-60" fmla="*/ 488271 h 4199137"/>
                <a:gd name="connsiteX0-61" fmla="*/ 0 w 10972799"/>
                <a:gd name="connsiteY0-62" fmla="*/ 488271 h 4199137"/>
                <a:gd name="connsiteX1-63" fmla="*/ 417250 w 10972799"/>
                <a:gd name="connsiteY1-64" fmla="*/ 4199137 h 4199137"/>
                <a:gd name="connsiteX2-65" fmla="*/ 10972799 w 10972799"/>
                <a:gd name="connsiteY2-66" fmla="*/ 3710864 h 4199137"/>
                <a:gd name="connsiteX3-67" fmla="*/ 10200443 w 10972799"/>
                <a:gd name="connsiteY3-68" fmla="*/ 0 h 4199137"/>
                <a:gd name="connsiteX4-69" fmla="*/ 0 w 10972799"/>
                <a:gd name="connsiteY4-70" fmla="*/ 488271 h 4199137"/>
                <a:gd name="connsiteX0-71" fmla="*/ 0 w 10972799"/>
                <a:gd name="connsiteY0-72" fmla="*/ 440646 h 4151512"/>
                <a:gd name="connsiteX1-73" fmla="*/ 417250 w 10972799"/>
                <a:gd name="connsiteY1-74" fmla="*/ 4151512 h 4151512"/>
                <a:gd name="connsiteX2-75" fmla="*/ 10972799 w 10972799"/>
                <a:gd name="connsiteY2-76" fmla="*/ 3663239 h 4151512"/>
                <a:gd name="connsiteX3-77" fmla="*/ 10505243 w 10972799"/>
                <a:gd name="connsiteY3-78" fmla="*/ 0 h 4151512"/>
                <a:gd name="connsiteX4-79" fmla="*/ 0 w 10972799"/>
                <a:gd name="connsiteY4-80" fmla="*/ 440646 h 4151512"/>
                <a:gd name="connsiteX0-81" fmla="*/ 0 w 10972799"/>
                <a:gd name="connsiteY0-82" fmla="*/ 450171 h 4161037"/>
                <a:gd name="connsiteX1-83" fmla="*/ 417250 w 10972799"/>
                <a:gd name="connsiteY1-84" fmla="*/ 4161037 h 4161037"/>
                <a:gd name="connsiteX2-85" fmla="*/ 10972799 w 10972799"/>
                <a:gd name="connsiteY2-86" fmla="*/ 3672764 h 4161037"/>
                <a:gd name="connsiteX3-87" fmla="*/ 10524293 w 10972799"/>
                <a:gd name="connsiteY3-88" fmla="*/ 0 h 4161037"/>
                <a:gd name="connsiteX4-89" fmla="*/ 0 w 10972799"/>
                <a:gd name="connsiteY4-90" fmla="*/ 450171 h 41610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972799" h="4161037">
                  <a:moveTo>
                    <a:pt x="0" y="450171"/>
                  </a:moveTo>
                  <a:lnTo>
                    <a:pt x="417250" y="4161037"/>
                  </a:lnTo>
                  <a:lnTo>
                    <a:pt x="10972799" y="3672764"/>
                  </a:lnTo>
                  <a:lnTo>
                    <a:pt x="10524293" y="0"/>
                  </a:lnTo>
                  <a:lnTo>
                    <a:pt x="0" y="450171"/>
                  </a:lnTo>
                  <a:close/>
                </a:path>
              </a:pathLst>
            </a:custGeom>
            <a:solidFill>
              <a:srgbClr val="00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99795" y="2124553"/>
              <a:ext cx="10582183" cy="3799644"/>
              <a:chOff x="1050713" y="2509081"/>
              <a:chExt cx="10582183" cy="3799644"/>
            </a:xfrm>
            <a:effectLst>
              <a:outerShdw blurRad="63500" sx="101000" sy="101000" algn="ctr" rotWithShape="0">
                <a:prstClr val="black">
                  <a:alpha val="38000"/>
                </a:prstClr>
              </a:outerShdw>
            </a:effectLst>
          </p:grpSpPr>
          <p:sp>
            <p:nvSpPr>
              <p:cNvPr id="26" name="任意多边形: 形状 25"/>
              <p:cNvSpPr/>
              <p:nvPr/>
            </p:nvSpPr>
            <p:spPr>
              <a:xfrm>
                <a:off x="1050713" y="2509082"/>
                <a:ext cx="10582183" cy="3799643"/>
              </a:xfrm>
              <a:custGeom>
                <a:avLst/>
                <a:gdLst>
                  <a:gd name="connsiteX0" fmla="*/ 0 w 10582183"/>
                  <a:gd name="connsiteY0" fmla="*/ 17756 h 3799643"/>
                  <a:gd name="connsiteX1" fmla="*/ 44389 w 10582183"/>
                  <a:gd name="connsiteY1" fmla="*/ 3799643 h 3799643"/>
                  <a:gd name="connsiteX2" fmla="*/ 10582183 w 10582183"/>
                  <a:gd name="connsiteY2" fmla="*/ 3701989 h 3799643"/>
                  <a:gd name="connsiteX3" fmla="*/ 10582183 w 10582183"/>
                  <a:gd name="connsiteY3" fmla="*/ 390618 h 3799643"/>
                  <a:gd name="connsiteX4" fmla="*/ 9792070 w 10582183"/>
                  <a:gd name="connsiteY4" fmla="*/ 390618 h 3799643"/>
                  <a:gd name="connsiteX5" fmla="*/ 9792070 w 10582183"/>
                  <a:gd name="connsiteY5" fmla="*/ 0 h 3799643"/>
                  <a:gd name="connsiteX6" fmla="*/ 0 w 10582183"/>
                  <a:gd name="connsiteY6" fmla="*/ 17756 h 3799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82183" h="3799643">
                    <a:moveTo>
                      <a:pt x="0" y="17756"/>
                    </a:moveTo>
                    <a:lnTo>
                      <a:pt x="44389" y="3799643"/>
                    </a:lnTo>
                    <a:lnTo>
                      <a:pt x="10582183" y="3701989"/>
                    </a:lnTo>
                    <a:lnTo>
                      <a:pt x="10582183" y="390618"/>
                    </a:lnTo>
                    <a:lnTo>
                      <a:pt x="9792070" y="390618"/>
                    </a:lnTo>
                    <a:lnTo>
                      <a:pt x="9792070" y="0"/>
                    </a:lnTo>
                    <a:lnTo>
                      <a:pt x="0" y="177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10823806" y="2509081"/>
                <a:ext cx="809090" cy="417251"/>
              </a:xfrm>
              <a:custGeom>
                <a:avLst/>
                <a:gdLst>
                  <a:gd name="connsiteX0" fmla="*/ 17755 w 852256"/>
                  <a:gd name="connsiteY0" fmla="*/ 0 h 435006"/>
                  <a:gd name="connsiteX1" fmla="*/ 852256 w 852256"/>
                  <a:gd name="connsiteY1" fmla="*/ 435006 h 435006"/>
                  <a:gd name="connsiteX2" fmla="*/ 0 w 852256"/>
                  <a:gd name="connsiteY2" fmla="*/ 417251 h 435006"/>
                  <a:gd name="connsiteX3" fmla="*/ 17755 w 852256"/>
                  <a:gd name="connsiteY3" fmla="*/ 0 h 435006"/>
                  <a:gd name="connsiteX0-1" fmla="*/ 17755 w 852256"/>
                  <a:gd name="connsiteY0-2" fmla="*/ 0 h 417251"/>
                  <a:gd name="connsiteX1-3" fmla="*/ 852256 w 852256"/>
                  <a:gd name="connsiteY1-4" fmla="*/ 403715 h 417251"/>
                  <a:gd name="connsiteX2-5" fmla="*/ 0 w 852256"/>
                  <a:gd name="connsiteY2-6" fmla="*/ 417251 h 417251"/>
                  <a:gd name="connsiteX3-7" fmla="*/ 17755 w 852256"/>
                  <a:gd name="connsiteY3-8" fmla="*/ 0 h 417251"/>
                  <a:gd name="connsiteX0-9" fmla="*/ 17755 w 852256"/>
                  <a:gd name="connsiteY0-10" fmla="*/ 0 h 417251"/>
                  <a:gd name="connsiteX1-11" fmla="*/ 852256 w 852256"/>
                  <a:gd name="connsiteY1-12" fmla="*/ 393285 h 417251"/>
                  <a:gd name="connsiteX2-13" fmla="*/ 0 w 852256"/>
                  <a:gd name="connsiteY2-14" fmla="*/ 417251 h 417251"/>
                  <a:gd name="connsiteX3-15" fmla="*/ 17755 w 852256"/>
                  <a:gd name="connsiteY3-16" fmla="*/ 0 h 41725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852256" h="417251">
                    <a:moveTo>
                      <a:pt x="17755" y="0"/>
                    </a:moveTo>
                    <a:lnTo>
                      <a:pt x="852256" y="393285"/>
                    </a:lnTo>
                    <a:lnTo>
                      <a:pt x="0" y="417251"/>
                    </a:lnTo>
                    <a:lnTo>
                      <a:pt x="17755" y="0"/>
                    </a:lnTo>
                    <a:close/>
                  </a:path>
                </a:pathLst>
              </a:custGeom>
              <a:solidFill>
                <a:srgbClr val="DADAD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2701117" y="2896564"/>
            <a:ext cx="4851901" cy="182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009FF6"/>
              </a:buClr>
            </a:pPr>
            <a:r>
              <a:rPr kumimoji="1" lang="zh-CN" altLang="en-US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习题</a:t>
            </a:r>
            <a:endParaRPr kumimoji="1" lang="zh-CN" altLang="en-US" sz="4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9FF6"/>
              </a:buClr>
              <a:buFont typeface="Wingdings" panose="05000000000000000000" pitchFamily="2" charset="2"/>
              <a:buChar char="p"/>
            </a:pPr>
            <a:r>
              <a:rPr kumimoji="1" lang="en-US" altLang="zh-CN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 4</a:t>
            </a:r>
            <a:r>
              <a:rPr kumimoji="1" lang="zh-CN" altLang="en-US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7</a:t>
            </a:r>
            <a:r>
              <a:rPr kumimoji="1" lang="zh-CN" altLang="en-US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4000" dirty="0"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22</a:t>
            </a:r>
            <a:endParaRPr kumimoji="1" lang="en-US" altLang="zh-CN" sz="4000" dirty="0"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4618021" cy="1068018"/>
            <a:chOff x="658104" y="373146"/>
            <a:chExt cx="4618021" cy="1068018"/>
          </a:xfrm>
        </p:grpSpPr>
        <p:grpSp>
          <p:nvGrpSpPr>
            <p:cNvPr id="8" name="组合 7"/>
            <p:cNvGrpSpPr/>
            <p:nvPr/>
          </p:nvGrpSpPr>
          <p:grpSpPr>
            <a:xfrm>
              <a:off x="1080814" y="763297"/>
              <a:ext cx="4195311" cy="677867"/>
              <a:chOff x="1839058" y="1058437"/>
              <a:chExt cx="4195311" cy="677867"/>
            </a:xfrm>
          </p:grpSpPr>
          <p:sp>
            <p:nvSpPr>
              <p:cNvPr id="12" name="矩形: 圆角 11"/>
              <p:cNvSpPr/>
              <p:nvPr/>
            </p:nvSpPr>
            <p:spPr>
              <a:xfrm>
                <a:off x="1839058" y="1058437"/>
                <a:ext cx="4195311" cy="649955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681319" y="1089973"/>
                <a:ext cx="3353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P2P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体系架构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64" y="1538450"/>
            <a:ext cx="3353050" cy="4581867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559189" y="1499695"/>
            <a:ext cx="6380091" cy="580865"/>
            <a:chOff x="1403750" y="3494650"/>
            <a:chExt cx="6380091" cy="580865"/>
          </a:xfrm>
        </p:grpSpPr>
        <p:grpSp>
          <p:nvGrpSpPr>
            <p:cNvPr id="19" name="组合 18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29" name="对话气泡: 椭圆形 28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28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5797909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任何一方既提供服务又享受服务。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9189" y="2224153"/>
            <a:ext cx="4058109" cy="587020"/>
            <a:chOff x="1403750" y="3494650"/>
            <a:chExt cx="4058109" cy="587020"/>
          </a:xfrm>
        </p:grpSpPr>
        <p:grpSp>
          <p:nvGrpSpPr>
            <p:cNvPr id="32" name="组合 31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34" name="对话气泡: 椭圆形 33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3475927" cy="587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结点之间可以直接通信。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9189" y="3001139"/>
            <a:ext cx="7487531" cy="580865"/>
            <a:chOff x="1403750" y="3494650"/>
            <a:chExt cx="7487531" cy="580865"/>
          </a:xfrm>
        </p:grpSpPr>
        <p:grpSp>
          <p:nvGrpSpPr>
            <p:cNvPr id="38" name="组合 37"/>
            <p:cNvGrpSpPr/>
            <p:nvPr/>
          </p:nvGrpSpPr>
          <p:grpSpPr>
            <a:xfrm>
              <a:off x="1403750" y="3593123"/>
              <a:ext cx="490436" cy="476221"/>
              <a:chOff x="1403750" y="3593123"/>
              <a:chExt cx="808892" cy="785446"/>
            </a:xfrm>
          </p:grpSpPr>
          <p:sp>
            <p:nvSpPr>
              <p:cNvPr id="40" name="对话气泡: 椭圆形 39"/>
              <p:cNvSpPr/>
              <p:nvPr/>
            </p:nvSpPr>
            <p:spPr>
              <a:xfrm>
                <a:off x="1403750" y="3593123"/>
                <a:ext cx="808892" cy="785446"/>
              </a:xfrm>
              <a:prstGeom prst="wedgeEllipseCallout">
                <a:avLst>
                  <a:gd name="adj1" fmla="val 66124"/>
                  <a:gd name="adj2" fmla="val 2799"/>
                </a:avLst>
              </a:prstGeom>
              <a:solidFill>
                <a:srgbClr val="009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round-web-cam_17861"/>
              <p:cNvSpPr>
                <a:spLocks noChangeAspect="1"/>
              </p:cNvSpPr>
              <p:nvPr/>
            </p:nvSpPr>
            <p:spPr bwMode="auto">
              <a:xfrm>
                <a:off x="1567764" y="3705353"/>
                <a:ext cx="480863" cy="560986"/>
              </a:xfrm>
              <a:custGeom>
                <a:avLst/>
                <a:gdLst>
                  <a:gd name="connsiteX0" fmla="*/ 382866 w 517527"/>
                  <a:gd name="connsiteY0" fmla="*/ 485037 h 603758"/>
                  <a:gd name="connsiteX1" fmla="*/ 258763 w 517527"/>
                  <a:gd name="connsiteY1" fmla="*/ 516800 h 603758"/>
                  <a:gd name="connsiteX2" fmla="*/ 136617 w 517527"/>
                  <a:gd name="connsiteY2" fmla="*/ 486079 h 603758"/>
                  <a:gd name="connsiteX3" fmla="*/ 81214 w 517527"/>
                  <a:gd name="connsiteY3" fmla="*/ 525522 h 603758"/>
                  <a:gd name="connsiteX4" fmla="*/ 261371 w 517527"/>
                  <a:gd name="connsiteY4" fmla="*/ 581888 h 603758"/>
                  <a:gd name="connsiteX5" fmla="*/ 441658 w 517527"/>
                  <a:gd name="connsiteY5" fmla="*/ 525522 h 603758"/>
                  <a:gd name="connsiteX6" fmla="*/ 382866 w 517527"/>
                  <a:gd name="connsiteY6" fmla="*/ 485037 h 603758"/>
                  <a:gd name="connsiteX7" fmla="*/ 258870 w 517527"/>
                  <a:gd name="connsiteY7" fmla="*/ 184740 h 603758"/>
                  <a:gd name="connsiteX8" fmla="*/ 332717 w 517527"/>
                  <a:gd name="connsiteY8" fmla="*/ 258481 h 603758"/>
                  <a:gd name="connsiteX9" fmla="*/ 258870 w 517527"/>
                  <a:gd name="connsiteY9" fmla="*/ 332222 h 603758"/>
                  <a:gd name="connsiteX10" fmla="*/ 185023 w 517527"/>
                  <a:gd name="connsiteY10" fmla="*/ 258481 h 603758"/>
                  <a:gd name="connsiteX11" fmla="*/ 258870 w 517527"/>
                  <a:gd name="connsiteY11" fmla="*/ 184740 h 603758"/>
                  <a:gd name="connsiteX12" fmla="*/ 258763 w 517527"/>
                  <a:gd name="connsiteY12" fmla="*/ 147620 h 603758"/>
                  <a:gd name="connsiteX13" fmla="*/ 147697 w 517527"/>
                  <a:gd name="connsiteY13" fmla="*/ 258400 h 603758"/>
                  <a:gd name="connsiteX14" fmla="*/ 258763 w 517527"/>
                  <a:gd name="connsiteY14" fmla="*/ 369310 h 603758"/>
                  <a:gd name="connsiteX15" fmla="*/ 369830 w 517527"/>
                  <a:gd name="connsiteY15" fmla="*/ 258400 h 603758"/>
                  <a:gd name="connsiteX16" fmla="*/ 258763 w 517527"/>
                  <a:gd name="connsiteY16" fmla="*/ 147620 h 603758"/>
                  <a:gd name="connsiteX17" fmla="*/ 258112 w 517527"/>
                  <a:gd name="connsiteY17" fmla="*/ 80189 h 603758"/>
                  <a:gd name="connsiteX18" fmla="*/ 236342 w 517527"/>
                  <a:gd name="connsiteY18" fmla="*/ 102058 h 603758"/>
                  <a:gd name="connsiteX19" fmla="*/ 258112 w 517527"/>
                  <a:gd name="connsiteY19" fmla="*/ 123798 h 603758"/>
                  <a:gd name="connsiteX20" fmla="*/ 280012 w 517527"/>
                  <a:gd name="connsiteY20" fmla="*/ 102058 h 603758"/>
                  <a:gd name="connsiteX21" fmla="*/ 258112 w 517527"/>
                  <a:gd name="connsiteY21" fmla="*/ 80189 h 603758"/>
                  <a:gd name="connsiteX22" fmla="*/ 258763 w 517527"/>
                  <a:gd name="connsiteY22" fmla="*/ 0 h 603758"/>
                  <a:gd name="connsiteX23" fmla="*/ 517527 w 517527"/>
                  <a:gd name="connsiteY23" fmla="*/ 258400 h 603758"/>
                  <a:gd name="connsiteX24" fmla="*/ 406852 w 517527"/>
                  <a:gd name="connsiteY24" fmla="*/ 470197 h 603758"/>
                  <a:gd name="connsiteX25" fmla="*/ 463428 w 517527"/>
                  <a:gd name="connsiteY25" fmla="*/ 525522 h 603758"/>
                  <a:gd name="connsiteX26" fmla="*/ 261371 w 517527"/>
                  <a:gd name="connsiteY26" fmla="*/ 603758 h 603758"/>
                  <a:gd name="connsiteX27" fmla="*/ 59314 w 517527"/>
                  <a:gd name="connsiteY27" fmla="*/ 525522 h 603758"/>
                  <a:gd name="connsiteX28" fmla="*/ 112631 w 517527"/>
                  <a:gd name="connsiteY28" fmla="*/ 471499 h 603758"/>
                  <a:gd name="connsiteX29" fmla="*/ 0 w 517527"/>
                  <a:gd name="connsiteY29" fmla="*/ 258400 h 603758"/>
                  <a:gd name="connsiteX30" fmla="*/ 258763 w 517527"/>
                  <a:gd name="connsiteY30" fmla="*/ 0 h 603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17527" h="603758">
                    <a:moveTo>
                      <a:pt x="382866" y="485037"/>
                    </a:moveTo>
                    <a:cubicBezTo>
                      <a:pt x="345974" y="505345"/>
                      <a:pt x="303737" y="516800"/>
                      <a:pt x="258763" y="516800"/>
                    </a:cubicBezTo>
                    <a:cubicBezTo>
                      <a:pt x="214572" y="516800"/>
                      <a:pt x="172987" y="505735"/>
                      <a:pt x="136617" y="486079"/>
                    </a:cubicBezTo>
                    <a:cubicBezTo>
                      <a:pt x="102463" y="497013"/>
                      <a:pt x="81214" y="511984"/>
                      <a:pt x="81214" y="525522"/>
                    </a:cubicBezTo>
                    <a:cubicBezTo>
                      <a:pt x="81214" y="549084"/>
                      <a:pt x="149783" y="581888"/>
                      <a:pt x="261371" y="581888"/>
                    </a:cubicBezTo>
                    <a:cubicBezTo>
                      <a:pt x="373089" y="581888"/>
                      <a:pt x="441658" y="549084"/>
                      <a:pt x="441658" y="525522"/>
                    </a:cubicBezTo>
                    <a:cubicBezTo>
                      <a:pt x="441658" y="511593"/>
                      <a:pt x="418584" y="495972"/>
                      <a:pt x="382866" y="485037"/>
                    </a:cubicBezTo>
                    <a:close/>
                    <a:moveTo>
                      <a:pt x="258870" y="184740"/>
                    </a:moveTo>
                    <a:cubicBezTo>
                      <a:pt x="299655" y="184740"/>
                      <a:pt x="332717" y="217755"/>
                      <a:pt x="332717" y="258481"/>
                    </a:cubicBezTo>
                    <a:cubicBezTo>
                      <a:pt x="332717" y="299207"/>
                      <a:pt x="299655" y="332222"/>
                      <a:pt x="258870" y="332222"/>
                    </a:cubicBezTo>
                    <a:cubicBezTo>
                      <a:pt x="218085" y="332222"/>
                      <a:pt x="185023" y="299207"/>
                      <a:pt x="185023" y="258481"/>
                    </a:cubicBezTo>
                    <a:cubicBezTo>
                      <a:pt x="185023" y="217755"/>
                      <a:pt x="218085" y="184740"/>
                      <a:pt x="258870" y="184740"/>
                    </a:cubicBezTo>
                    <a:close/>
                    <a:moveTo>
                      <a:pt x="258763" y="147620"/>
                    </a:moveTo>
                    <a:cubicBezTo>
                      <a:pt x="197495" y="147620"/>
                      <a:pt x="147697" y="197347"/>
                      <a:pt x="147697" y="258400"/>
                    </a:cubicBezTo>
                    <a:cubicBezTo>
                      <a:pt x="147697" y="319583"/>
                      <a:pt x="197495" y="369310"/>
                      <a:pt x="258763" y="369310"/>
                    </a:cubicBezTo>
                    <a:cubicBezTo>
                      <a:pt x="320032" y="369310"/>
                      <a:pt x="369830" y="319453"/>
                      <a:pt x="369830" y="258400"/>
                    </a:cubicBezTo>
                    <a:cubicBezTo>
                      <a:pt x="369830" y="197347"/>
                      <a:pt x="320032" y="147620"/>
                      <a:pt x="258763" y="147620"/>
                    </a:cubicBezTo>
                    <a:close/>
                    <a:moveTo>
                      <a:pt x="258112" y="80189"/>
                    </a:moveTo>
                    <a:cubicBezTo>
                      <a:pt x="246119" y="80189"/>
                      <a:pt x="236342" y="89952"/>
                      <a:pt x="236342" y="102058"/>
                    </a:cubicBezTo>
                    <a:cubicBezTo>
                      <a:pt x="236342" y="114034"/>
                      <a:pt x="246119" y="123798"/>
                      <a:pt x="258112" y="123798"/>
                    </a:cubicBezTo>
                    <a:cubicBezTo>
                      <a:pt x="270235" y="123798"/>
                      <a:pt x="280012" y="114034"/>
                      <a:pt x="280012" y="102058"/>
                    </a:cubicBezTo>
                    <a:cubicBezTo>
                      <a:pt x="280012" y="89952"/>
                      <a:pt x="270235" y="80189"/>
                      <a:pt x="258112" y="80189"/>
                    </a:cubicBezTo>
                    <a:close/>
                    <a:moveTo>
                      <a:pt x="258763" y="0"/>
                    </a:moveTo>
                    <a:cubicBezTo>
                      <a:pt x="401507" y="0"/>
                      <a:pt x="517527" y="115857"/>
                      <a:pt x="517527" y="258400"/>
                    </a:cubicBezTo>
                    <a:cubicBezTo>
                      <a:pt x="517527" y="346009"/>
                      <a:pt x="473726" y="423464"/>
                      <a:pt x="406852" y="470197"/>
                    </a:cubicBezTo>
                    <a:cubicBezTo>
                      <a:pt x="443483" y="484386"/>
                      <a:pt x="463428" y="503652"/>
                      <a:pt x="463428" y="525522"/>
                    </a:cubicBezTo>
                    <a:cubicBezTo>
                      <a:pt x="463428" y="576291"/>
                      <a:pt x="359401" y="603758"/>
                      <a:pt x="261371" y="603758"/>
                    </a:cubicBezTo>
                    <a:cubicBezTo>
                      <a:pt x="163471" y="603758"/>
                      <a:pt x="59314" y="576291"/>
                      <a:pt x="59314" y="525522"/>
                    </a:cubicBezTo>
                    <a:cubicBezTo>
                      <a:pt x="59314" y="504434"/>
                      <a:pt x="78085" y="485688"/>
                      <a:pt x="112631" y="471499"/>
                    </a:cubicBezTo>
                    <a:cubicBezTo>
                      <a:pt x="44713" y="424896"/>
                      <a:pt x="0" y="346790"/>
                      <a:pt x="0" y="258400"/>
                    </a:cubicBezTo>
                    <a:cubicBezTo>
                      <a:pt x="0" y="115857"/>
                      <a:pt x="116020" y="0"/>
                      <a:pt x="2587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</p:sp>
        </p:grpSp>
        <p:sp>
          <p:nvSpPr>
            <p:cNvPr id="39" name="Text Box 79"/>
            <p:cNvSpPr txBox="1">
              <a:spLocks noChangeArrowheads="1"/>
            </p:cNvSpPr>
            <p:nvPr/>
          </p:nvSpPr>
          <p:spPr bwMode="auto">
            <a:xfrm>
              <a:off x="1985932" y="3494650"/>
              <a:ext cx="6905349" cy="58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结点的地址以及他们之间的连接可能随时发生变化。</a:t>
              </a:r>
              <a:endPara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59306" y="3771970"/>
            <a:ext cx="3353051" cy="517461"/>
            <a:chOff x="4650628" y="2375498"/>
            <a:chExt cx="3372735" cy="701023"/>
          </a:xfrm>
        </p:grpSpPr>
        <p:sp>
          <p:nvSpPr>
            <p:cNvPr id="47" name="矩形: 圆角 46"/>
            <p:cNvSpPr/>
            <p:nvPr/>
          </p:nvSpPr>
          <p:spPr>
            <a:xfrm>
              <a:off x="4650628" y="2375498"/>
              <a:ext cx="3372735" cy="701023"/>
            </a:xfrm>
            <a:prstGeom prst="roundRect">
              <a:avLst>
                <a:gd name="adj" fmla="val 12368"/>
              </a:avLst>
            </a:prstGeom>
            <a:solidFill>
              <a:srgbClr val="FEF6E5"/>
            </a:solidFill>
            <a:ln w="19050">
              <a:solidFill>
                <a:srgbClr val="FDEC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7497" tIns="33748" rIns="67497" bIns="33748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9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774665" y="2451087"/>
              <a:ext cx="3072025" cy="62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例如：</a:t>
              </a:r>
              <a:r>
                <a:rPr lang="zh-CN" altLang="en-US" sz="2400" dirty="0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迅雷、</a:t>
              </a:r>
              <a:r>
                <a:rPr lang="en-US" altLang="zh-CN" sz="2400" dirty="0" err="1">
                  <a:latin typeface="Times New Roman" panose="02020603050405020304" pitchFamily="18" charset="0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PPLive</a:t>
              </a:r>
              <a:r>
                <a:rPr lang="zh-CN" altLang="en-US" sz="24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。</a:t>
              </a:r>
              <a:endParaRPr lang="zh-CN" altLang="en-US" sz="24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7" y="4441672"/>
            <a:ext cx="998414" cy="998414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05" y="4625763"/>
            <a:ext cx="1897777" cy="732542"/>
          </a:xfrm>
          <a:prstGeom prst="rect">
            <a:avLst/>
          </a:prstGeom>
        </p:spPr>
      </p:pic>
      <p:sp>
        <p:nvSpPr>
          <p:cNvPr id="51" name="Line 800"/>
          <p:cNvSpPr>
            <a:spLocks noChangeShapeType="1"/>
          </p:cNvSpPr>
          <p:nvPr/>
        </p:nvSpPr>
        <p:spPr bwMode="auto">
          <a:xfrm>
            <a:off x="9394092" y="2074389"/>
            <a:ext cx="1" cy="114101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800"/>
          <p:cNvSpPr>
            <a:spLocks noChangeShapeType="1"/>
          </p:cNvSpPr>
          <p:nvPr/>
        </p:nvSpPr>
        <p:spPr bwMode="auto">
          <a:xfrm>
            <a:off x="9070614" y="2739186"/>
            <a:ext cx="485554" cy="153739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800"/>
          <p:cNvSpPr>
            <a:spLocks noChangeShapeType="1"/>
          </p:cNvSpPr>
          <p:nvPr/>
        </p:nvSpPr>
        <p:spPr bwMode="auto">
          <a:xfrm>
            <a:off x="9475476" y="3510731"/>
            <a:ext cx="1297249" cy="168652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429760" y="5311869"/>
            <a:ext cx="4392843" cy="9984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特别注意：</a:t>
            </a:r>
            <a:r>
              <a:rPr lang="en-US" altLang="zh-CN" dirty="0"/>
              <a:t>P2P</a:t>
            </a:r>
            <a:r>
              <a:rPr lang="zh-CN" altLang="en-US" dirty="0"/>
              <a:t>体系架构非常容易扩展，但也特别难管理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9529" y="315996"/>
            <a:ext cx="4618021" cy="1068018"/>
            <a:chOff x="658104" y="373146"/>
            <a:chExt cx="4618021" cy="106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080814" y="763297"/>
              <a:ext cx="4195311" cy="677867"/>
              <a:chOff x="1839058" y="1058437"/>
              <a:chExt cx="4195311" cy="677867"/>
            </a:xfrm>
          </p:grpSpPr>
          <p:sp>
            <p:nvSpPr>
              <p:cNvPr id="5" name="矩形: 圆角 11"/>
              <p:cNvSpPr/>
              <p:nvPr/>
            </p:nvSpPr>
            <p:spPr>
              <a:xfrm>
                <a:off x="1839058" y="1058437"/>
                <a:ext cx="4195311" cy="677867"/>
              </a:xfrm>
              <a:prstGeom prst="roundRect">
                <a:avLst>
                  <a:gd name="adj" fmla="val 50000"/>
                </a:avLst>
              </a:prstGeom>
              <a:solidFill>
                <a:srgbClr val="009FF6"/>
              </a:solidFill>
              <a:ln>
                <a:solidFill>
                  <a:schemeClr val="bg1"/>
                </a:solidFill>
              </a:ln>
              <a:effectLst>
                <a:outerShdw blurRad="63500" sx="101000" sy="101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rgbClr val="00A3F8"/>
                  </a:solidFill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681319" y="1089973"/>
                <a:ext cx="33530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P2P</a:t>
                </a:r>
                <a:r>
                  <a:rPr lang="zh-CN" altLang="en-US" sz="3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造字工房朗倩（非商用）细体" pitchFamily="50" charset="-122"/>
                    <a:ea typeface="造字工房朗倩（非商用）细体" pitchFamily="50" charset="-122"/>
                  </a:rPr>
                  <a:t>体系架构</a:t>
                </a:r>
                <a:endParaRPr lang="zh-CN" alt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造字工房朗倩（非商用）细体" pitchFamily="50" charset="-122"/>
                  <a:ea typeface="造字工房朗倩（非商用）细体" pitchFamily="50" charset="-122"/>
                </a:endParaRPr>
              </a:p>
            </p:txBody>
          </p: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>
              <a:lum contrast="20000"/>
            </a:blip>
            <a:stretch>
              <a:fillRect/>
            </a:stretch>
          </p:blipFill>
          <p:spPr>
            <a:xfrm>
              <a:off x="658104" y="373146"/>
              <a:ext cx="1178667" cy="987480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3149894" y="1943813"/>
            <a:ext cx="945862" cy="1054850"/>
            <a:chOff x="3202826" y="4655129"/>
            <a:chExt cx="945862" cy="1054850"/>
          </a:xfrm>
        </p:grpSpPr>
        <p:grpSp>
          <p:nvGrpSpPr>
            <p:cNvPr id="8" name="组合 7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9" name="图片 1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1607335" y="3108438"/>
            <a:ext cx="945862" cy="1054850"/>
            <a:chOff x="3202826" y="4655129"/>
            <a:chExt cx="945862" cy="1054850"/>
          </a:xfrm>
        </p:grpSpPr>
        <p:grpSp>
          <p:nvGrpSpPr>
            <p:cNvPr id="13" name="组合 12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14" name="图片 1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/>
          <p:cNvGrpSpPr/>
          <p:nvPr/>
        </p:nvGrpSpPr>
        <p:grpSpPr>
          <a:xfrm>
            <a:off x="4774619" y="3108438"/>
            <a:ext cx="945862" cy="1054850"/>
            <a:chOff x="3202826" y="4655129"/>
            <a:chExt cx="945862" cy="1054850"/>
          </a:xfrm>
        </p:grpSpPr>
        <p:grpSp>
          <p:nvGrpSpPr>
            <p:cNvPr id="18" name="组合 17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19" name="图片 1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" name="组合 21"/>
          <p:cNvGrpSpPr/>
          <p:nvPr/>
        </p:nvGrpSpPr>
        <p:grpSpPr>
          <a:xfrm>
            <a:off x="4095756" y="4698448"/>
            <a:ext cx="945862" cy="1054850"/>
            <a:chOff x="3202826" y="4655129"/>
            <a:chExt cx="945862" cy="1054850"/>
          </a:xfrm>
        </p:grpSpPr>
        <p:grpSp>
          <p:nvGrpSpPr>
            <p:cNvPr id="23" name="组合 22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24" name="图片 1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" name="组合 26"/>
          <p:cNvGrpSpPr/>
          <p:nvPr/>
        </p:nvGrpSpPr>
        <p:grpSpPr>
          <a:xfrm>
            <a:off x="2281127" y="4698448"/>
            <a:ext cx="945862" cy="1054850"/>
            <a:chOff x="3202826" y="4655129"/>
            <a:chExt cx="945862" cy="1054850"/>
          </a:xfrm>
        </p:grpSpPr>
        <p:grpSp>
          <p:nvGrpSpPr>
            <p:cNvPr id="28" name="组合 27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29" name="图片 1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3" name="直接箭头连接符 32"/>
          <p:cNvCxnSpPr/>
          <p:nvPr/>
        </p:nvCxnSpPr>
        <p:spPr>
          <a:xfrm>
            <a:off x="4090087" y="2680164"/>
            <a:ext cx="845025" cy="63699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4821796" y="4163288"/>
            <a:ext cx="266999" cy="63590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2402810" y="2659701"/>
            <a:ext cx="747085" cy="65746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2209798" y="4169470"/>
            <a:ext cx="326365" cy="62972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 flipV="1">
            <a:off x="3254848" y="5291633"/>
            <a:ext cx="817319" cy="1806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3003601" y="3027725"/>
            <a:ext cx="557450" cy="167072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3683111" y="3027725"/>
            <a:ext cx="556803" cy="15996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2603513" y="3633805"/>
            <a:ext cx="2050545" cy="33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3149895" y="3734883"/>
            <a:ext cx="1258769" cy="89248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 flipV="1">
            <a:off x="2697579" y="3734883"/>
            <a:ext cx="1400713" cy="86428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910385" y="4346176"/>
            <a:ext cx="945862" cy="1054850"/>
            <a:chOff x="3202826" y="4655129"/>
            <a:chExt cx="945862" cy="1054850"/>
          </a:xfrm>
        </p:grpSpPr>
        <p:grpSp>
          <p:nvGrpSpPr>
            <p:cNvPr id="59" name="组合 58"/>
            <p:cNvGrpSpPr/>
            <p:nvPr/>
          </p:nvGrpSpPr>
          <p:grpSpPr>
            <a:xfrm>
              <a:off x="3202826" y="4755874"/>
              <a:ext cx="912086" cy="954105"/>
              <a:chOff x="3842842" y="2963657"/>
              <a:chExt cx="912086" cy="954105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3842842" y="2963657"/>
                <a:ext cx="912086" cy="91208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114912" y="3456097"/>
                <a:ext cx="5724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ea typeface="思源黑体 CN Normal" panose="020B0400000000000000" pitchFamily="34" charset="-122"/>
                    <a:cs typeface="Times New Roman" panose="02020603050405020304" pitchFamily="18" charset="0"/>
                  </a:rPr>
                  <a:t>C</a:t>
                </a:r>
                <a:endParaRPr lang="zh-CN" altLang="en-US" sz="2400" dirty="0"/>
              </a:p>
            </p:txBody>
          </p:sp>
        </p:grpSp>
        <p:pic>
          <p:nvPicPr>
            <p:cNvPr id="60" name="图片 12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003" y="4655129"/>
              <a:ext cx="898685" cy="639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3" name="直接箭头连接符 62"/>
          <p:cNvCxnSpPr/>
          <p:nvPr/>
        </p:nvCxnSpPr>
        <p:spPr>
          <a:xfrm>
            <a:off x="5592369" y="3991695"/>
            <a:ext cx="500928" cy="49756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101987" y="5121242"/>
            <a:ext cx="740846" cy="13399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M2FiZDIzMjBhYjY3YjcwYmIxYWI1NjM4YzVmYjEyMD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10342</Words>
  <Application>WPS 演示</Application>
  <PresentationFormat>宽屏</PresentationFormat>
  <Paragraphs>1638</Paragraphs>
  <Slides>71</Slides>
  <Notes>102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98" baseType="lpstr">
      <vt:lpstr>Arial</vt:lpstr>
      <vt:lpstr>宋体</vt:lpstr>
      <vt:lpstr>Wingdings</vt:lpstr>
      <vt:lpstr>造字工房朗倩（非商用）细体</vt:lpstr>
      <vt:lpstr>Times New Roman</vt:lpstr>
      <vt:lpstr>造字工房朗倩（非商用）常规体</vt:lpstr>
      <vt:lpstr>微软雅黑</vt:lpstr>
      <vt:lpstr>Narkisim</vt:lpstr>
      <vt:lpstr>思源黑体 CN Normal</vt:lpstr>
      <vt:lpstr>黑体</vt:lpstr>
      <vt:lpstr>思源黑体 CN Medium</vt:lpstr>
      <vt:lpstr>等线</vt:lpstr>
      <vt:lpstr>Arial Unicode MS</vt:lpstr>
      <vt:lpstr>等线 Light</vt:lpstr>
      <vt:lpstr>楷体</vt:lpstr>
      <vt:lpstr>Tahoma</vt:lpstr>
      <vt:lpstr>MS PGothic</vt:lpstr>
      <vt:lpstr>ZapfDingbats</vt:lpstr>
      <vt:lpstr>Calibri</vt:lpstr>
      <vt:lpstr>思源黑体 CN Normal</vt:lpstr>
      <vt:lpstr>ZapfDingbats</vt:lpstr>
      <vt:lpstr>HanWangCC02</vt:lpstr>
      <vt:lpstr>Segoe Print</vt:lpstr>
      <vt:lpstr>PMingLiU-ExtB</vt:lpstr>
      <vt:lpstr>Office 主题​​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xrk</dc:creator>
  <cp:lastModifiedBy>醒.</cp:lastModifiedBy>
  <cp:revision>398</cp:revision>
  <dcterms:created xsi:type="dcterms:W3CDTF">2019-08-13T06:56:00Z</dcterms:created>
  <dcterms:modified xsi:type="dcterms:W3CDTF">2024-12-02T15:47:41Z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76983803458F4A7482F6563559AD8437</vt:lpwstr>
  </property>
  <property fmtid="{D5CDD505-2E9C-101B-9397-08002B2CF9AE}" pid="3" name="KSOProductBuildVer">
    <vt:lpwstr>2052-12.1.0.18912</vt:lpwstr>
  </property>
</Properties>
</file>