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Aileron Heavy" charset="1" panose="00000A00000000000000"/>
      <p:regular r:id="rId18"/>
    </p:embeddedFont>
    <p:embeddedFont>
      <p:font typeface="Aileron Ultra-Bold" charset="1" panose="00000A00000000000000"/>
      <p:regular r:id="rId19"/>
    </p:embeddedFont>
    <p:embeddedFont>
      <p:font typeface="Aileron Bold" charset="1" panose="00000800000000000000"/>
      <p:regular r:id="rId20"/>
    </p:embeddedFont>
    <p:embeddedFont>
      <p:font typeface="Aileron" charset="1" panose="000005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 Id="rId3" Target="../media/image37.svg" Type="http://schemas.openxmlformats.org/officeDocument/2006/relationships/image"/><Relationship Id="rId4" Target="../media/image42.png" Type="http://schemas.openxmlformats.org/officeDocument/2006/relationships/image"/><Relationship Id="rId5" Target="../media/image43.svg" Type="http://schemas.openxmlformats.org/officeDocument/2006/relationships/image"/><Relationship Id="rId6" Target="../media/image44.png" Type="http://schemas.openxmlformats.org/officeDocument/2006/relationships/image"/><Relationship Id="rId7" Target="../media/image45.svg" Type="http://schemas.openxmlformats.org/officeDocument/2006/relationships/image"/><Relationship Id="rId8" Target="../media/image1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 Id="rId8" Target="../media/image1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13.pn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http://automationpractice.multiformis.com/index.php"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13.pn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 Id="rId8" Target="../media/image1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0.png" Type="http://schemas.openxmlformats.org/officeDocument/2006/relationships/image"/><Relationship Id="rId11" Target="../media/image41.svg" Type="http://schemas.openxmlformats.org/officeDocument/2006/relationships/image"/><Relationship Id="rId12" Target="../media/image13.png" Type="http://schemas.openxmlformats.org/officeDocument/2006/relationships/image"/><Relationship Id="rId2" Target="../media/image32.png" Type="http://schemas.openxmlformats.org/officeDocument/2006/relationships/image"/><Relationship Id="rId3" Target="../media/image33.svg" Type="http://schemas.openxmlformats.org/officeDocument/2006/relationships/image"/><Relationship Id="rId4" Target="../media/image34.png" Type="http://schemas.openxmlformats.org/officeDocument/2006/relationships/image"/><Relationship Id="rId5" Target="../media/image35.svg" Type="http://schemas.openxmlformats.org/officeDocument/2006/relationships/image"/><Relationship Id="rId6" Target="../media/image36.png" Type="http://schemas.openxmlformats.org/officeDocument/2006/relationships/image"/><Relationship Id="rId7" Target="../media/image37.svg" Type="http://schemas.openxmlformats.org/officeDocument/2006/relationships/image"/><Relationship Id="rId8" Target="../media/image38.png" Type="http://schemas.openxmlformats.org/officeDocument/2006/relationships/image"/><Relationship Id="rId9" Target="../media/image3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1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9E2"/>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2017958" y="3171072"/>
            <a:ext cx="5689580" cy="2844790"/>
          </a:xfrm>
          <a:custGeom>
            <a:avLst/>
            <a:gdLst/>
            <a:ahLst/>
            <a:cxnLst/>
            <a:rect r="r" b="b" t="t" l="l"/>
            <a:pathLst>
              <a:path h="2844790" w="5689580">
                <a:moveTo>
                  <a:pt x="0" y="0"/>
                </a:moveTo>
                <a:lnTo>
                  <a:pt x="5689581" y="0"/>
                </a:lnTo>
                <a:lnTo>
                  <a:pt x="5689581" y="2844791"/>
                </a:lnTo>
                <a:lnTo>
                  <a:pt x="0" y="28447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249227" y="0"/>
            <a:ext cx="5698605" cy="7456748"/>
            <a:chOff x="0" y="0"/>
            <a:chExt cx="1913890" cy="2504366"/>
          </a:xfrm>
        </p:grpSpPr>
        <p:sp>
          <p:nvSpPr>
            <p:cNvPr name="Freeform 4" id="4"/>
            <p:cNvSpPr/>
            <p:nvPr/>
          </p:nvSpPr>
          <p:spPr>
            <a:xfrm flipH="false" flipV="false" rot="0">
              <a:off x="0" y="0"/>
              <a:ext cx="1913890" cy="2504366"/>
            </a:xfrm>
            <a:custGeom>
              <a:avLst/>
              <a:gdLst/>
              <a:ahLst/>
              <a:cxnLst/>
              <a:rect r="r" b="b" t="t" l="l"/>
              <a:pathLst>
                <a:path h="2504366" w="1913890">
                  <a:moveTo>
                    <a:pt x="0" y="0"/>
                  </a:moveTo>
                  <a:lnTo>
                    <a:pt x="1913890" y="0"/>
                  </a:lnTo>
                  <a:lnTo>
                    <a:pt x="1913890" y="2504366"/>
                  </a:lnTo>
                  <a:lnTo>
                    <a:pt x="0" y="2504366"/>
                  </a:lnTo>
                  <a:close/>
                </a:path>
              </a:pathLst>
            </a:custGeom>
            <a:solidFill>
              <a:srgbClr val="292758"/>
            </a:solidFill>
          </p:spPr>
        </p:sp>
      </p:grpSp>
      <p:sp>
        <p:nvSpPr>
          <p:cNvPr name="Freeform 5" id="5"/>
          <p:cNvSpPr/>
          <p:nvPr/>
        </p:nvSpPr>
        <p:spPr>
          <a:xfrm flipH="false" flipV="false" rot="-5400000">
            <a:off x="2201602" y="4545982"/>
            <a:ext cx="5794274" cy="5794274"/>
          </a:xfrm>
          <a:custGeom>
            <a:avLst/>
            <a:gdLst/>
            <a:ahLst/>
            <a:cxnLst/>
            <a:rect r="r" b="b" t="t" l="l"/>
            <a:pathLst>
              <a:path h="5794274" w="5794274">
                <a:moveTo>
                  <a:pt x="0" y="0"/>
                </a:moveTo>
                <a:lnTo>
                  <a:pt x="5794274" y="0"/>
                </a:lnTo>
                <a:lnTo>
                  <a:pt x="5794274" y="5794273"/>
                </a:lnTo>
                <a:lnTo>
                  <a:pt x="0" y="57942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292771" y="8086837"/>
            <a:ext cx="2844790" cy="2844790"/>
          </a:xfrm>
          <a:custGeom>
            <a:avLst/>
            <a:gdLst/>
            <a:ahLst/>
            <a:cxnLst/>
            <a:rect r="r" b="b" t="t" l="l"/>
            <a:pathLst>
              <a:path h="2844790" w="2844790">
                <a:moveTo>
                  <a:pt x="0" y="0"/>
                </a:moveTo>
                <a:lnTo>
                  <a:pt x="2844790" y="0"/>
                </a:lnTo>
                <a:lnTo>
                  <a:pt x="2844790" y="2844790"/>
                </a:lnTo>
                <a:lnTo>
                  <a:pt x="0" y="28447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2700000">
            <a:off x="11227697" y="7444951"/>
            <a:ext cx="2350601" cy="2530001"/>
          </a:xfrm>
          <a:custGeom>
            <a:avLst/>
            <a:gdLst/>
            <a:ahLst/>
            <a:cxnLst/>
            <a:rect r="r" b="b" t="t" l="l"/>
            <a:pathLst>
              <a:path h="2530001" w="2350601">
                <a:moveTo>
                  <a:pt x="0" y="0"/>
                </a:moveTo>
                <a:lnTo>
                  <a:pt x="2350601" y="0"/>
                </a:lnTo>
                <a:lnTo>
                  <a:pt x="2350601" y="2530001"/>
                </a:lnTo>
                <a:lnTo>
                  <a:pt x="0" y="25300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true" rot="5400000">
            <a:off x="-727943" y="7438258"/>
            <a:ext cx="2977171" cy="2977171"/>
          </a:xfrm>
          <a:custGeom>
            <a:avLst/>
            <a:gdLst/>
            <a:ahLst/>
            <a:cxnLst/>
            <a:rect r="r" b="b" t="t" l="l"/>
            <a:pathLst>
              <a:path h="2977171" w="2977171">
                <a:moveTo>
                  <a:pt x="0" y="2977170"/>
                </a:moveTo>
                <a:lnTo>
                  <a:pt x="2977170" y="2977170"/>
                </a:lnTo>
                <a:lnTo>
                  <a:pt x="2977170" y="0"/>
                </a:lnTo>
                <a:lnTo>
                  <a:pt x="0" y="0"/>
                </a:lnTo>
                <a:lnTo>
                  <a:pt x="0" y="297717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6676857" y="-767019"/>
            <a:ext cx="2460704" cy="2460704"/>
          </a:xfrm>
          <a:custGeom>
            <a:avLst/>
            <a:gdLst/>
            <a:ahLst/>
            <a:cxnLst/>
            <a:rect r="r" b="b" t="t" l="l"/>
            <a:pathLst>
              <a:path h="2460704" w="2460704">
                <a:moveTo>
                  <a:pt x="0" y="0"/>
                </a:moveTo>
                <a:lnTo>
                  <a:pt x="2460704" y="0"/>
                </a:lnTo>
                <a:lnTo>
                  <a:pt x="2460704" y="2460704"/>
                </a:lnTo>
                <a:lnTo>
                  <a:pt x="0" y="246070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10" id="10"/>
          <p:cNvGrpSpPr/>
          <p:nvPr/>
        </p:nvGrpSpPr>
        <p:grpSpPr>
          <a:xfrm rot="0">
            <a:off x="760642" y="210772"/>
            <a:ext cx="1635855" cy="1635855"/>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14"/>
              <a:stretch>
                <a:fillRect l="0" t="0" r="0" b="0"/>
              </a:stretch>
            </a:blipFill>
          </p:spPr>
        </p:sp>
      </p:grpSp>
      <p:sp>
        <p:nvSpPr>
          <p:cNvPr name="TextBox 12" id="12"/>
          <p:cNvSpPr txBox="true"/>
          <p:nvPr/>
        </p:nvSpPr>
        <p:spPr>
          <a:xfrm rot="0">
            <a:off x="9144000" y="4476656"/>
            <a:ext cx="8115300" cy="3230880"/>
          </a:xfrm>
          <a:prstGeom prst="rect">
            <a:avLst/>
          </a:prstGeom>
        </p:spPr>
        <p:txBody>
          <a:bodyPr anchor="t" rtlCol="false" tIns="0" lIns="0" bIns="0" rIns="0">
            <a:spAutoFit/>
          </a:bodyPr>
          <a:lstStyle/>
          <a:p>
            <a:pPr algn="l" marL="0" indent="0" lvl="0">
              <a:lnSpc>
                <a:spcPts val="8325"/>
              </a:lnSpc>
            </a:pPr>
            <a:r>
              <a:rPr lang="en-US" b="true" sz="8325" spc="-166">
                <a:solidFill>
                  <a:srgbClr val="221B00"/>
                </a:solidFill>
                <a:latin typeface="Aileron Heavy"/>
                <a:ea typeface="Aileron Heavy"/>
                <a:cs typeface="Aileron Heavy"/>
                <a:sym typeface="Aileron Heavy"/>
              </a:rPr>
              <a:t>Automation Testing of My Store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92758"/>
        </a:solidFill>
      </p:bgPr>
    </p:bg>
    <p:spTree>
      <p:nvGrpSpPr>
        <p:cNvPr id="1" name=""/>
        <p:cNvGrpSpPr/>
        <p:nvPr/>
      </p:nvGrpSpPr>
      <p:grpSpPr>
        <a:xfrm>
          <a:off x="0" y="0"/>
          <a:ext cx="0" cy="0"/>
          <a:chOff x="0" y="0"/>
          <a:chExt cx="0" cy="0"/>
        </a:xfrm>
      </p:grpSpPr>
      <p:grpSp>
        <p:nvGrpSpPr>
          <p:cNvPr name="Group 2" id="2"/>
          <p:cNvGrpSpPr/>
          <p:nvPr/>
        </p:nvGrpSpPr>
        <p:grpSpPr>
          <a:xfrm rot="0">
            <a:off x="10772574" y="-428318"/>
            <a:ext cx="7515426" cy="10715318"/>
            <a:chOff x="0" y="0"/>
            <a:chExt cx="2524074" cy="3598765"/>
          </a:xfrm>
        </p:grpSpPr>
        <p:sp>
          <p:nvSpPr>
            <p:cNvPr name="Freeform 3" id="3"/>
            <p:cNvSpPr/>
            <p:nvPr/>
          </p:nvSpPr>
          <p:spPr>
            <a:xfrm flipH="false" flipV="false" rot="0">
              <a:off x="0" y="0"/>
              <a:ext cx="2524074" cy="3598765"/>
            </a:xfrm>
            <a:custGeom>
              <a:avLst/>
              <a:gdLst/>
              <a:ahLst/>
              <a:cxnLst/>
              <a:rect r="r" b="b" t="t" l="l"/>
              <a:pathLst>
                <a:path h="3598765" w="2524074">
                  <a:moveTo>
                    <a:pt x="0" y="0"/>
                  </a:moveTo>
                  <a:lnTo>
                    <a:pt x="2524074" y="0"/>
                  </a:lnTo>
                  <a:lnTo>
                    <a:pt x="2524074" y="3598765"/>
                  </a:lnTo>
                  <a:lnTo>
                    <a:pt x="0" y="3598765"/>
                  </a:lnTo>
                  <a:close/>
                </a:path>
              </a:pathLst>
            </a:custGeom>
            <a:solidFill>
              <a:srgbClr val="FFF9E2"/>
            </a:solidFill>
          </p:spPr>
        </p:sp>
      </p:grpSp>
      <p:sp>
        <p:nvSpPr>
          <p:cNvPr name="Freeform 4" id="4"/>
          <p:cNvSpPr/>
          <p:nvPr/>
        </p:nvSpPr>
        <p:spPr>
          <a:xfrm flipH="false" flipV="false" rot="5400000">
            <a:off x="10772574" y="2771557"/>
            <a:ext cx="7515426" cy="7515426"/>
          </a:xfrm>
          <a:custGeom>
            <a:avLst/>
            <a:gdLst/>
            <a:ahLst/>
            <a:cxnLst/>
            <a:rect r="r" b="b" t="t" l="l"/>
            <a:pathLst>
              <a:path h="7515426" w="7515426">
                <a:moveTo>
                  <a:pt x="0" y="0"/>
                </a:moveTo>
                <a:lnTo>
                  <a:pt x="7515426" y="0"/>
                </a:lnTo>
                <a:lnTo>
                  <a:pt x="7515426" y="7515426"/>
                </a:lnTo>
                <a:lnTo>
                  <a:pt x="0" y="75154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2627620">
            <a:off x="6941087" y="7360496"/>
            <a:ext cx="2666722" cy="2870248"/>
          </a:xfrm>
          <a:custGeom>
            <a:avLst/>
            <a:gdLst/>
            <a:ahLst/>
            <a:cxnLst/>
            <a:rect r="r" b="b" t="t" l="l"/>
            <a:pathLst>
              <a:path h="2870248" w="2666722">
                <a:moveTo>
                  <a:pt x="0" y="0"/>
                </a:moveTo>
                <a:lnTo>
                  <a:pt x="2666721" y="0"/>
                </a:lnTo>
                <a:lnTo>
                  <a:pt x="2666721" y="2870248"/>
                </a:lnTo>
                <a:lnTo>
                  <a:pt x="0" y="2870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8700288">
            <a:off x="14378478" y="-548164"/>
            <a:ext cx="6796216" cy="4114800"/>
          </a:xfrm>
          <a:custGeom>
            <a:avLst/>
            <a:gdLst/>
            <a:ahLst/>
            <a:cxnLst/>
            <a:rect r="r" b="b" t="t" l="l"/>
            <a:pathLst>
              <a:path h="4114800" w="6796216">
                <a:moveTo>
                  <a:pt x="0" y="0"/>
                </a:moveTo>
                <a:lnTo>
                  <a:pt x="6796216" y="0"/>
                </a:lnTo>
                <a:lnTo>
                  <a:pt x="6796216"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1028700" y="3081454"/>
            <a:ext cx="7525224" cy="3695774"/>
            <a:chOff x="0" y="0"/>
            <a:chExt cx="10033631" cy="4927699"/>
          </a:xfrm>
        </p:grpSpPr>
        <p:sp>
          <p:nvSpPr>
            <p:cNvPr name="TextBox 8" id="8"/>
            <p:cNvSpPr txBox="true"/>
            <p:nvPr/>
          </p:nvSpPr>
          <p:spPr>
            <a:xfrm rot="0">
              <a:off x="0" y="104775"/>
              <a:ext cx="10033631" cy="3025956"/>
            </a:xfrm>
            <a:prstGeom prst="rect">
              <a:avLst/>
            </a:prstGeom>
          </p:spPr>
          <p:txBody>
            <a:bodyPr anchor="t" rtlCol="false" tIns="0" lIns="0" bIns="0" rIns="0">
              <a:spAutoFit/>
            </a:bodyPr>
            <a:lstStyle/>
            <a:p>
              <a:pPr algn="l" marL="0" indent="0" lvl="0">
                <a:lnSpc>
                  <a:spcPts val="5817"/>
                </a:lnSpc>
              </a:pPr>
              <a:r>
                <a:rPr lang="en-US" b="true" sz="5817">
                  <a:solidFill>
                    <a:srgbClr val="FFFBED"/>
                  </a:solidFill>
                  <a:latin typeface="Aileron Ultra-Bold"/>
                  <a:ea typeface="Aileron Ultra-Bold"/>
                  <a:cs typeface="Aileron Ultra-Bold"/>
                  <a:sym typeface="Aileron Ultra-Bold"/>
                </a:rPr>
                <a:t>Sample HTML Report of Automation Testing</a:t>
              </a:r>
            </a:p>
          </p:txBody>
        </p:sp>
        <p:sp>
          <p:nvSpPr>
            <p:cNvPr name="TextBox 9" id="9"/>
            <p:cNvSpPr txBox="true"/>
            <p:nvPr/>
          </p:nvSpPr>
          <p:spPr>
            <a:xfrm rot="0">
              <a:off x="0" y="3738924"/>
              <a:ext cx="8466733" cy="1188774"/>
            </a:xfrm>
            <a:prstGeom prst="rect">
              <a:avLst/>
            </a:prstGeom>
          </p:spPr>
          <p:txBody>
            <a:bodyPr anchor="t" rtlCol="false" tIns="0" lIns="0" bIns="0" rIns="0">
              <a:spAutoFit/>
            </a:bodyPr>
            <a:lstStyle/>
            <a:p>
              <a:pPr algn="l" marL="0" indent="0" lvl="0">
                <a:lnSpc>
                  <a:spcPts val="2458"/>
                </a:lnSpc>
              </a:pPr>
              <a:r>
                <a:rPr lang="en-US" b="true" sz="1755" spc="-17">
                  <a:solidFill>
                    <a:srgbClr val="FFFBED"/>
                  </a:solidFill>
                  <a:latin typeface="Aileron Bold"/>
                  <a:ea typeface="Aileron Bold"/>
                  <a:cs typeface="Aileron Bold"/>
                  <a:sym typeface="Aileron Bold"/>
                </a:rPr>
                <a:t>This report showcases the results of our automation testing efforts using NightwatchJS, detailing the success rate of various user journeys.</a:t>
              </a:r>
            </a:p>
          </p:txBody>
        </p:sp>
      </p:grpSp>
      <p:grpSp>
        <p:nvGrpSpPr>
          <p:cNvPr name="Group 10" id="10"/>
          <p:cNvGrpSpPr/>
          <p:nvPr/>
        </p:nvGrpSpPr>
        <p:grpSpPr>
          <a:xfrm rot="0">
            <a:off x="760642" y="210772"/>
            <a:ext cx="1635855" cy="1635855"/>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8"/>
              <a:stretch>
                <a:fillRect l="0" t="0" r="0" b="0"/>
              </a:stretch>
            </a:blipFill>
          </p:spPr>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9E2"/>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4691892" y="6967599"/>
            <a:ext cx="4452108" cy="4452108"/>
          </a:xfrm>
          <a:custGeom>
            <a:avLst/>
            <a:gdLst/>
            <a:ahLst/>
            <a:cxnLst/>
            <a:rect r="r" b="b" t="t" l="l"/>
            <a:pathLst>
              <a:path h="4452108" w="4452108">
                <a:moveTo>
                  <a:pt x="0" y="0"/>
                </a:moveTo>
                <a:lnTo>
                  <a:pt x="4452108" y="0"/>
                </a:lnTo>
                <a:lnTo>
                  <a:pt x="4452108" y="4452108"/>
                </a:lnTo>
                <a:lnTo>
                  <a:pt x="0" y="44521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149365">
            <a:off x="7157883" y="5609713"/>
            <a:ext cx="1625363" cy="2999832"/>
          </a:xfrm>
          <a:custGeom>
            <a:avLst/>
            <a:gdLst/>
            <a:ahLst/>
            <a:cxnLst/>
            <a:rect r="r" b="b" t="t" l="l"/>
            <a:pathLst>
              <a:path h="2999832" w="1625363">
                <a:moveTo>
                  <a:pt x="0" y="0"/>
                </a:moveTo>
                <a:lnTo>
                  <a:pt x="1625363" y="0"/>
                </a:lnTo>
                <a:lnTo>
                  <a:pt x="1625363" y="2999831"/>
                </a:lnTo>
                <a:lnTo>
                  <a:pt x="0" y="29998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685658" y="6029422"/>
            <a:ext cx="4297343" cy="6457756"/>
          </a:xfrm>
          <a:custGeom>
            <a:avLst/>
            <a:gdLst/>
            <a:ahLst/>
            <a:cxnLst/>
            <a:rect r="r" b="b" t="t" l="l"/>
            <a:pathLst>
              <a:path h="6457756" w="4297343">
                <a:moveTo>
                  <a:pt x="0" y="0"/>
                </a:moveTo>
                <a:lnTo>
                  <a:pt x="4297343" y="0"/>
                </a:lnTo>
                <a:lnTo>
                  <a:pt x="4297343" y="6457756"/>
                </a:lnTo>
                <a:lnTo>
                  <a:pt x="0" y="64577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028700" y="2060276"/>
            <a:ext cx="8237694" cy="4336557"/>
            <a:chOff x="0" y="0"/>
            <a:chExt cx="10983593" cy="5782077"/>
          </a:xfrm>
        </p:grpSpPr>
        <p:sp>
          <p:nvSpPr>
            <p:cNvPr name="TextBox 6" id="6"/>
            <p:cNvSpPr txBox="true"/>
            <p:nvPr/>
          </p:nvSpPr>
          <p:spPr>
            <a:xfrm rot="0">
              <a:off x="0" y="123825"/>
              <a:ext cx="10983593" cy="3777615"/>
            </a:xfrm>
            <a:prstGeom prst="rect">
              <a:avLst/>
            </a:prstGeom>
          </p:spPr>
          <p:txBody>
            <a:bodyPr anchor="t" rtlCol="false" tIns="0" lIns="0" bIns="0" rIns="0">
              <a:spAutoFit/>
            </a:bodyPr>
            <a:lstStyle/>
            <a:p>
              <a:pPr algn="l" marL="0" indent="0" lvl="0">
                <a:lnSpc>
                  <a:spcPts val="7200"/>
                </a:lnSpc>
              </a:pPr>
              <a:r>
                <a:rPr lang="en-US" b="true" sz="7200">
                  <a:solidFill>
                    <a:srgbClr val="221B00"/>
                  </a:solidFill>
                  <a:latin typeface="Aileron Ultra-Bold"/>
                  <a:ea typeface="Aileron Ultra-Bold"/>
                  <a:cs typeface="Aileron Ultra-Bold"/>
                  <a:sym typeface="Aileron Ultra-Bold"/>
                </a:rPr>
                <a:t>Benefits of Automation Testing</a:t>
              </a:r>
            </a:p>
          </p:txBody>
        </p:sp>
        <p:sp>
          <p:nvSpPr>
            <p:cNvPr name="TextBox 7" id="7"/>
            <p:cNvSpPr txBox="true"/>
            <p:nvPr/>
          </p:nvSpPr>
          <p:spPr>
            <a:xfrm rot="0">
              <a:off x="0" y="4486677"/>
              <a:ext cx="10983593" cy="1295400"/>
            </a:xfrm>
            <a:prstGeom prst="rect">
              <a:avLst/>
            </a:prstGeom>
          </p:spPr>
          <p:txBody>
            <a:bodyPr anchor="t" rtlCol="false" tIns="0" lIns="0" bIns="0" rIns="0">
              <a:spAutoFit/>
            </a:bodyPr>
            <a:lstStyle/>
            <a:p>
              <a:pPr algn="l" marL="0" indent="0" lvl="0">
                <a:lnSpc>
                  <a:spcPts val="3840"/>
                </a:lnSpc>
              </a:pPr>
              <a:r>
                <a:rPr lang="en-US" b="true" sz="3200" spc="-80">
                  <a:solidFill>
                    <a:srgbClr val="221B00"/>
                  </a:solidFill>
                  <a:latin typeface="Aileron Bold"/>
                  <a:ea typeface="Aileron Bold"/>
                  <a:cs typeface="Aileron Bold"/>
                  <a:sym typeface="Aileron Bold"/>
                </a:rPr>
                <a:t>Exploring the key advantages of automated testing</a:t>
              </a:r>
            </a:p>
          </p:txBody>
        </p:sp>
      </p:grpSp>
      <p:grpSp>
        <p:nvGrpSpPr>
          <p:cNvPr name="Group 8" id="8"/>
          <p:cNvGrpSpPr/>
          <p:nvPr/>
        </p:nvGrpSpPr>
        <p:grpSpPr>
          <a:xfrm rot="0">
            <a:off x="10770009" y="1028700"/>
            <a:ext cx="6489291" cy="7657772"/>
            <a:chOff x="0" y="0"/>
            <a:chExt cx="8652387" cy="10210363"/>
          </a:xfrm>
        </p:grpSpPr>
        <p:sp>
          <p:nvSpPr>
            <p:cNvPr name="TextBox 9" id="9"/>
            <p:cNvSpPr txBox="true"/>
            <p:nvPr/>
          </p:nvSpPr>
          <p:spPr>
            <a:xfrm rot="0">
              <a:off x="26763" y="445835"/>
              <a:ext cx="8625625" cy="1321696"/>
            </a:xfrm>
            <a:prstGeom prst="rect">
              <a:avLst/>
            </a:prstGeom>
          </p:spPr>
          <p:txBody>
            <a:bodyPr anchor="t" rtlCol="false" tIns="0" lIns="0" bIns="0" rIns="0">
              <a:spAutoFit/>
            </a:bodyPr>
            <a:lstStyle/>
            <a:p>
              <a:pPr algn="l" marL="0" indent="0" lvl="0">
                <a:lnSpc>
                  <a:spcPts val="2699"/>
                </a:lnSpc>
              </a:pPr>
              <a:r>
                <a:rPr lang="en-US" sz="1799" u="none">
                  <a:solidFill>
                    <a:srgbClr val="221B00"/>
                  </a:solidFill>
                  <a:latin typeface="Aileron"/>
                  <a:ea typeface="Aileron"/>
                  <a:cs typeface="Aileron"/>
                  <a:sym typeface="Aileron"/>
                </a:rPr>
                <a:t>Automation testing ensures </a:t>
              </a:r>
              <a:r>
                <a:rPr lang="en-US" b="true" sz="1799" u="none">
                  <a:solidFill>
                    <a:srgbClr val="221B00"/>
                  </a:solidFill>
                  <a:latin typeface="Aileron Bold"/>
                  <a:ea typeface="Aileron Bold"/>
                  <a:cs typeface="Aileron Bold"/>
                  <a:sym typeface="Aileron Bold"/>
                </a:rPr>
                <a:t>thorough regression checks</a:t>
              </a:r>
              <a:r>
                <a:rPr lang="en-US" sz="1799" u="none">
                  <a:solidFill>
                    <a:srgbClr val="221B00"/>
                  </a:solidFill>
                  <a:latin typeface="Aileron"/>
                  <a:ea typeface="Aileron"/>
                  <a:cs typeface="Aileron"/>
                  <a:sym typeface="Aileron"/>
                </a:rPr>
                <a:t>, helping to catch bugs early and maintain software quality throughout the development lifecycle.</a:t>
              </a:r>
            </a:p>
          </p:txBody>
        </p:sp>
        <p:sp>
          <p:nvSpPr>
            <p:cNvPr name="TextBox 10" id="10"/>
            <p:cNvSpPr txBox="true"/>
            <p:nvPr/>
          </p:nvSpPr>
          <p:spPr>
            <a:xfrm rot="0">
              <a:off x="26763" y="-38100"/>
              <a:ext cx="8625625" cy="391650"/>
            </a:xfrm>
            <a:prstGeom prst="rect">
              <a:avLst/>
            </a:prstGeom>
          </p:spPr>
          <p:txBody>
            <a:bodyPr anchor="t" rtlCol="false" tIns="0" lIns="0" bIns="0" rIns="0">
              <a:spAutoFit/>
            </a:bodyPr>
            <a:lstStyle/>
            <a:p>
              <a:pPr algn="l" marL="0" indent="0" lvl="0">
                <a:lnSpc>
                  <a:spcPts val="2519"/>
                </a:lnSpc>
              </a:pPr>
              <a:r>
                <a:rPr lang="en-US" b="true" sz="1799" spc="-17">
                  <a:solidFill>
                    <a:srgbClr val="221B00"/>
                  </a:solidFill>
                  <a:latin typeface="Aileron Bold"/>
                  <a:ea typeface="Aileron Bold"/>
                  <a:cs typeface="Aileron Bold"/>
                  <a:sym typeface="Aileron Bold"/>
                </a:rPr>
                <a:t>Comprehensive Regression Checks</a:t>
              </a:r>
            </a:p>
          </p:txBody>
        </p:sp>
        <p:sp>
          <p:nvSpPr>
            <p:cNvPr name="TextBox 11" id="11"/>
            <p:cNvSpPr txBox="true"/>
            <p:nvPr/>
          </p:nvSpPr>
          <p:spPr>
            <a:xfrm rot="0">
              <a:off x="26763" y="3260112"/>
              <a:ext cx="8625625" cy="1321696"/>
            </a:xfrm>
            <a:prstGeom prst="rect">
              <a:avLst/>
            </a:prstGeom>
          </p:spPr>
          <p:txBody>
            <a:bodyPr anchor="t" rtlCol="false" tIns="0" lIns="0" bIns="0" rIns="0">
              <a:spAutoFit/>
            </a:bodyPr>
            <a:lstStyle/>
            <a:p>
              <a:pPr algn="l" marL="0" indent="0" lvl="0">
                <a:lnSpc>
                  <a:spcPts val="2699"/>
                </a:lnSpc>
              </a:pPr>
              <a:r>
                <a:rPr lang="en-US" sz="1799" u="none">
                  <a:solidFill>
                    <a:srgbClr val="221B00"/>
                  </a:solidFill>
                  <a:latin typeface="Aileron"/>
                  <a:ea typeface="Aileron"/>
                  <a:cs typeface="Aileron"/>
                  <a:sym typeface="Aileron"/>
                </a:rPr>
                <a:t>By automating repetitive tests, teams can </a:t>
              </a:r>
              <a:r>
                <a:rPr lang="en-US" b="true" sz="1799" u="none">
                  <a:solidFill>
                    <a:srgbClr val="221B00"/>
                  </a:solidFill>
                  <a:latin typeface="Aileron Bold"/>
                  <a:ea typeface="Aileron Bold"/>
                  <a:cs typeface="Aileron Bold"/>
                  <a:sym typeface="Aileron Bold"/>
                </a:rPr>
                <a:t>significantly save time</a:t>
              </a:r>
              <a:r>
                <a:rPr lang="en-US" sz="1799" u="none">
                  <a:solidFill>
                    <a:srgbClr val="221B00"/>
                  </a:solidFill>
                  <a:latin typeface="Aileron"/>
                  <a:ea typeface="Aileron"/>
                  <a:cs typeface="Aileron"/>
                  <a:sym typeface="Aileron"/>
                </a:rPr>
                <a:t>, allowing developers to focus on new features and improvements rather than manual testing.</a:t>
              </a:r>
            </a:p>
          </p:txBody>
        </p:sp>
        <p:sp>
          <p:nvSpPr>
            <p:cNvPr name="TextBox 12" id="12"/>
            <p:cNvSpPr txBox="true"/>
            <p:nvPr/>
          </p:nvSpPr>
          <p:spPr>
            <a:xfrm rot="0">
              <a:off x="26763" y="2776177"/>
              <a:ext cx="8625625" cy="391650"/>
            </a:xfrm>
            <a:prstGeom prst="rect">
              <a:avLst/>
            </a:prstGeom>
          </p:spPr>
          <p:txBody>
            <a:bodyPr anchor="t" rtlCol="false" tIns="0" lIns="0" bIns="0" rIns="0">
              <a:spAutoFit/>
            </a:bodyPr>
            <a:lstStyle/>
            <a:p>
              <a:pPr algn="l" marL="0" indent="0" lvl="0">
                <a:lnSpc>
                  <a:spcPts val="2519"/>
                </a:lnSpc>
              </a:pPr>
              <a:r>
                <a:rPr lang="en-US" b="true" sz="1799" spc="-17">
                  <a:solidFill>
                    <a:srgbClr val="221B00"/>
                  </a:solidFill>
                  <a:latin typeface="Aileron Bold"/>
                  <a:ea typeface="Aileron Bold"/>
                  <a:cs typeface="Aileron Bold"/>
                  <a:sym typeface="Aileron Bold"/>
                </a:rPr>
                <a:t>Significantly Saves Time</a:t>
              </a:r>
            </a:p>
          </p:txBody>
        </p:sp>
        <p:sp>
          <p:nvSpPr>
            <p:cNvPr name="TextBox 13" id="13"/>
            <p:cNvSpPr txBox="true"/>
            <p:nvPr/>
          </p:nvSpPr>
          <p:spPr>
            <a:xfrm rot="0">
              <a:off x="0" y="6074389"/>
              <a:ext cx="8625625" cy="1321696"/>
            </a:xfrm>
            <a:prstGeom prst="rect">
              <a:avLst/>
            </a:prstGeom>
          </p:spPr>
          <p:txBody>
            <a:bodyPr anchor="t" rtlCol="false" tIns="0" lIns="0" bIns="0" rIns="0">
              <a:spAutoFit/>
            </a:bodyPr>
            <a:lstStyle/>
            <a:p>
              <a:pPr algn="l" marL="0" indent="0" lvl="0">
                <a:lnSpc>
                  <a:spcPts val="2699"/>
                </a:lnSpc>
              </a:pPr>
              <a:r>
                <a:rPr lang="en-US" sz="1799" u="none">
                  <a:solidFill>
                    <a:srgbClr val="221B00"/>
                  </a:solidFill>
                  <a:latin typeface="Aileron"/>
                  <a:ea typeface="Aileron"/>
                  <a:cs typeface="Aileron"/>
                  <a:sym typeface="Aileron"/>
                </a:rPr>
                <a:t>Automation frameworks are </a:t>
              </a:r>
              <a:r>
                <a:rPr lang="en-US" b="true" sz="1799" u="none">
                  <a:solidFill>
                    <a:srgbClr val="221B00"/>
                  </a:solidFill>
                  <a:latin typeface="Aileron Bold"/>
                  <a:ea typeface="Aileron Bold"/>
                  <a:cs typeface="Aileron Bold"/>
                  <a:sym typeface="Aileron Bold"/>
                </a:rPr>
                <a:t>highly extendable</a:t>
              </a:r>
              <a:r>
                <a:rPr lang="en-US" sz="1799" u="none">
                  <a:solidFill>
                    <a:srgbClr val="221B00"/>
                  </a:solidFill>
                  <a:latin typeface="Aileron"/>
                  <a:ea typeface="Aileron"/>
                  <a:cs typeface="Aileron"/>
                  <a:sym typeface="Aileron"/>
                </a:rPr>
                <a:t>, making it easier to integrate new tests and adapt to changes in the application without major rework.</a:t>
              </a:r>
            </a:p>
          </p:txBody>
        </p:sp>
        <p:sp>
          <p:nvSpPr>
            <p:cNvPr name="TextBox 14" id="14"/>
            <p:cNvSpPr txBox="true"/>
            <p:nvPr/>
          </p:nvSpPr>
          <p:spPr>
            <a:xfrm rot="0">
              <a:off x="0" y="5590455"/>
              <a:ext cx="8625625" cy="391650"/>
            </a:xfrm>
            <a:prstGeom prst="rect">
              <a:avLst/>
            </a:prstGeom>
          </p:spPr>
          <p:txBody>
            <a:bodyPr anchor="t" rtlCol="false" tIns="0" lIns="0" bIns="0" rIns="0">
              <a:spAutoFit/>
            </a:bodyPr>
            <a:lstStyle/>
            <a:p>
              <a:pPr algn="l" marL="0" indent="0" lvl="0">
                <a:lnSpc>
                  <a:spcPts val="2519"/>
                </a:lnSpc>
              </a:pPr>
              <a:r>
                <a:rPr lang="en-US" b="true" sz="1799" spc="-17">
                  <a:solidFill>
                    <a:srgbClr val="221B00"/>
                  </a:solidFill>
                  <a:latin typeface="Aileron Bold"/>
                  <a:ea typeface="Aileron Bold"/>
                  <a:cs typeface="Aileron Bold"/>
                  <a:sym typeface="Aileron Bold"/>
                </a:rPr>
                <a:t>Highly Extendable Framework</a:t>
              </a:r>
            </a:p>
          </p:txBody>
        </p:sp>
        <p:sp>
          <p:nvSpPr>
            <p:cNvPr name="TextBox 15" id="15"/>
            <p:cNvSpPr txBox="true"/>
            <p:nvPr/>
          </p:nvSpPr>
          <p:spPr>
            <a:xfrm rot="0">
              <a:off x="26763" y="8888666"/>
              <a:ext cx="8625625" cy="1321696"/>
            </a:xfrm>
            <a:prstGeom prst="rect">
              <a:avLst/>
            </a:prstGeom>
          </p:spPr>
          <p:txBody>
            <a:bodyPr anchor="t" rtlCol="false" tIns="0" lIns="0" bIns="0" rIns="0">
              <a:spAutoFit/>
            </a:bodyPr>
            <a:lstStyle/>
            <a:p>
              <a:pPr algn="l" marL="0" indent="0" lvl="0">
                <a:lnSpc>
                  <a:spcPts val="2699"/>
                </a:lnSpc>
              </a:pPr>
              <a:r>
                <a:rPr lang="en-US" sz="1799" u="none">
                  <a:solidFill>
                    <a:srgbClr val="221B00"/>
                  </a:solidFill>
                  <a:latin typeface="Aileron"/>
                  <a:ea typeface="Aileron"/>
                  <a:cs typeface="Aileron"/>
                  <a:sym typeface="Aileron"/>
                </a:rPr>
                <a:t>Automated testing expands </a:t>
              </a:r>
              <a:r>
                <a:rPr lang="en-US" b="true" sz="1799" u="none">
                  <a:solidFill>
                    <a:srgbClr val="221B00"/>
                  </a:solidFill>
                  <a:latin typeface="Aileron Bold"/>
                  <a:ea typeface="Aileron Bold"/>
                  <a:cs typeface="Aileron Bold"/>
                  <a:sym typeface="Aileron Bold"/>
                </a:rPr>
                <a:t>test coverage</a:t>
              </a:r>
              <a:r>
                <a:rPr lang="en-US" sz="1799" u="none">
                  <a:solidFill>
                    <a:srgbClr val="221B00"/>
                  </a:solidFill>
                  <a:latin typeface="Aileron"/>
                  <a:ea typeface="Aileron"/>
                  <a:cs typeface="Aileron"/>
                  <a:sym typeface="Aileron"/>
                </a:rPr>
                <a:t>, enabling more scenarios to be tested in less time, which leads to a more robust application.</a:t>
              </a:r>
            </a:p>
          </p:txBody>
        </p:sp>
        <p:sp>
          <p:nvSpPr>
            <p:cNvPr name="TextBox 16" id="16"/>
            <p:cNvSpPr txBox="true"/>
            <p:nvPr/>
          </p:nvSpPr>
          <p:spPr>
            <a:xfrm rot="0">
              <a:off x="26763" y="8404732"/>
              <a:ext cx="8625625" cy="391650"/>
            </a:xfrm>
            <a:prstGeom prst="rect">
              <a:avLst/>
            </a:prstGeom>
          </p:spPr>
          <p:txBody>
            <a:bodyPr anchor="t" rtlCol="false" tIns="0" lIns="0" bIns="0" rIns="0">
              <a:spAutoFit/>
            </a:bodyPr>
            <a:lstStyle/>
            <a:p>
              <a:pPr algn="l" marL="0" indent="0" lvl="0">
                <a:lnSpc>
                  <a:spcPts val="2519"/>
                </a:lnSpc>
              </a:pPr>
              <a:r>
                <a:rPr lang="en-US" b="true" sz="1799" spc="-17">
                  <a:solidFill>
                    <a:srgbClr val="221B00"/>
                  </a:solidFill>
                  <a:latin typeface="Aileron Bold"/>
                  <a:ea typeface="Aileron Bold"/>
                  <a:cs typeface="Aileron Bold"/>
                  <a:sym typeface="Aileron Bold"/>
                </a:rPr>
                <a:t>Enhanced Test Coverage</a:t>
              </a:r>
            </a:p>
          </p:txBody>
        </p:sp>
      </p:grpSp>
      <p:grpSp>
        <p:nvGrpSpPr>
          <p:cNvPr name="Group 17" id="17"/>
          <p:cNvGrpSpPr/>
          <p:nvPr/>
        </p:nvGrpSpPr>
        <p:grpSpPr>
          <a:xfrm rot="0">
            <a:off x="760642" y="210772"/>
            <a:ext cx="1635855" cy="1635855"/>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8"/>
              <a:stretch>
                <a:fillRect l="0" t="0" r="0" b="0"/>
              </a:stretch>
            </a:blipFill>
          </p:spPr>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9E2"/>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9682943" y="1666115"/>
            <a:ext cx="5790210" cy="5790210"/>
          </a:xfrm>
          <a:custGeom>
            <a:avLst/>
            <a:gdLst/>
            <a:ahLst/>
            <a:cxnLst/>
            <a:rect r="r" b="b" t="t" l="l"/>
            <a:pathLst>
              <a:path h="5790210" w="5790210">
                <a:moveTo>
                  <a:pt x="0" y="0"/>
                </a:moveTo>
                <a:lnTo>
                  <a:pt x="5790210" y="0"/>
                </a:lnTo>
                <a:lnTo>
                  <a:pt x="5790210" y="5790211"/>
                </a:lnTo>
                <a:lnTo>
                  <a:pt x="0" y="57902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682943" y="7391895"/>
            <a:ext cx="5790210" cy="2895105"/>
          </a:xfrm>
          <a:custGeom>
            <a:avLst/>
            <a:gdLst/>
            <a:ahLst/>
            <a:cxnLst/>
            <a:rect r="r" b="b" t="t" l="l"/>
            <a:pathLst>
              <a:path h="2895105" w="5790210">
                <a:moveTo>
                  <a:pt x="0" y="0"/>
                </a:moveTo>
                <a:lnTo>
                  <a:pt x="5790210" y="0"/>
                </a:lnTo>
                <a:lnTo>
                  <a:pt x="5790210" y="2895105"/>
                </a:lnTo>
                <a:lnTo>
                  <a:pt x="0" y="28951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473153" y="1685165"/>
            <a:ext cx="5708190" cy="5708190"/>
          </a:xfrm>
          <a:custGeom>
            <a:avLst/>
            <a:gdLst/>
            <a:ahLst/>
            <a:cxnLst/>
            <a:rect r="r" b="b" t="t" l="l"/>
            <a:pathLst>
              <a:path h="5708190" w="5708190">
                <a:moveTo>
                  <a:pt x="0" y="0"/>
                </a:moveTo>
                <a:lnTo>
                  <a:pt x="5708190" y="0"/>
                </a:lnTo>
                <a:lnTo>
                  <a:pt x="5708190" y="5708190"/>
                </a:lnTo>
                <a:lnTo>
                  <a:pt x="0" y="5708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5438698" y="7393355"/>
            <a:ext cx="2849302" cy="2849302"/>
            <a:chOff x="0" y="0"/>
            <a:chExt cx="1913890" cy="1913890"/>
          </a:xfrm>
        </p:grpSpPr>
        <p:sp>
          <p:nvSpPr>
            <p:cNvPr name="Freeform 6" id="6"/>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04AAD"/>
            </a:solidFill>
          </p:spPr>
        </p:sp>
      </p:grpSp>
      <p:grpSp>
        <p:nvGrpSpPr>
          <p:cNvPr name="Group 7" id="7"/>
          <p:cNvGrpSpPr/>
          <p:nvPr/>
        </p:nvGrpSpPr>
        <p:grpSpPr>
          <a:xfrm rot="0">
            <a:off x="1028700" y="2855547"/>
            <a:ext cx="7641728" cy="6133380"/>
            <a:chOff x="0" y="0"/>
            <a:chExt cx="10188971" cy="8177839"/>
          </a:xfrm>
        </p:grpSpPr>
        <p:sp>
          <p:nvSpPr>
            <p:cNvPr name="TextBox 8" id="8"/>
            <p:cNvSpPr txBox="true"/>
            <p:nvPr/>
          </p:nvSpPr>
          <p:spPr>
            <a:xfrm rot="0">
              <a:off x="0" y="95250"/>
              <a:ext cx="10188971" cy="1832724"/>
            </a:xfrm>
            <a:prstGeom prst="rect">
              <a:avLst/>
            </a:prstGeom>
          </p:spPr>
          <p:txBody>
            <a:bodyPr anchor="t" rtlCol="false" tIns="0" lIns="0" bIns="0" rIns="0">
              <a:spAutoFit/>
            </a:bodyPr>
            <a:lstStyle/>
            <a:p>
              <a:pPr algn="l" marL="0" indent="0" lvl="0">
                <a:lnSpc>
                  <a:spcPts val="5178"/>
                </a:lnSpc>
              </a:pPr>
              <a:r>
                <a:rPr lang="en-US" b="true" sz="5178">
                  <a:solidFill>
                    <a:srgbClr val="221B00"/>
                  </a:solidFill>
                  <a:latin typeface="Aileron Ultra-Bold"/>
                  <a:ea typeface="Aileron Ultra-Bold"/>
                  <a:cs typeface="Aileron Ultra-Bold"/>
                  <a:sym typeface="Aileron Ultra-Bold"/>
                </a:rPr>
                <a:t>Thank You! Any Questions?</a:t>
              </a:r>
            </a:p>
          </p:txBody>
        </p:sp>
        <p:sp>
          <p:nvSpPr>
            <p:cNvPr name="TextBox 9" id="9"/>
            <p:cNvSpPr txBox="true"/>
            <p:nvPr/>
          </p:nvSpPr>
          <p:spPr>
            <a:xfrm rot="0">
              <a:off x="0" y="3223453"/>
              <a:ext cx="9184425" cy="1011463"/>
            </a:xfrm>
            <a:prstGeom prst="rect">
              <a:avLst/>
            </a:prstGeom>
          </p:spPr>
          <p:txBody>
            <a:bodyPr anchor="t" rtlCol="false" tIns="0" lIns="0" bIns="0" rIns="0">
              <a:spAutoFit/>
            </a:bodyPr>
            <a:lstStyle/>
            <a:p>
              <a:pPr algn="l" marL="0" indent="0" lvl="0">
                <a:lnSpc>
                  <a:spcPts val="2092"/>
                </a:lnSpc>
              </a:pPr>
              <a:r>
                <a:rPr lang="en-US" sz="1394" u="none">
                  <a:solidFill>
                    <a:srgbClr val="221B00"/>
                  </a:solidFill>
                  <a:latin typeface="Aileron"/>
                  <a:ea typeface="Aileron"/>
                  <a:cs typeface="Aileron"/>
                  <a:sym typeface="Aileron"/>
                </a:rPr>
                <a:t>Automation testing allows for quicker </a:t>
              </a:r>
              <a:r>
                <a:rPr lang="en-US" b="true" sz="1394" u="none">
                  <a:solidFill>
                    <a:srgbClr val="221B00"/>
                  </a:solidFill>
                  <a:latin typeface="Aileron Bold"/>
                  <a:ea typeface="Aileron Bold"/>
                  <a:cs typeface="Aileron Bold"/>
                  <a:sym typeface="Aileron Bold"/>
                </a:rPr>
                <a:t>regression checks</a:t>
              </a:r>
              <a:r>
                <a:rPr lang="en-US" sz="1394" u="none">
                  <a:solidFill>
                    <a:srgbClr val="221B00"/>
                  </a:solidFill>
                  <a:latin typeface="Aileron"/>
                  <a:ea typeface="Aileron"/>
                  <a:cs typeface="Aileron"/>
                  <a:sym typeface="Aileron"/>
                </a:rPr>
                <a:t> and increases efficiency, saving valuable time in the development cycle while ensuring high-quality software delivery.</a:t>
              </a:r>
            </a:p>
          </p:txBody>
        </p:sp>
        <p:sp>
          <p:nvSpPr>
            <p:cNvPr name="TextBox 10" id="10"/>
            <p:cNvSpPr txBox="true"/>
            <p:nvPr/>
          </p:nvSpPr>
          <p:spPr>
            <a:xfrm rot="0">
              <a:off x="0" y="2819392"/>
              <a:ext cx="9184425" cy="302251"/>
            </a:xfrm>
            <a:prstGeom prst="rect">
              <a:avLst/>
            </a:prstGeom>
          </p:spPr>
          <p:txBody>
            <a:bodyPr anchor="t" rtlCol="false" tIns="0" lIns="0" bIns="0" rIns="0">
              <a:spAutoFit/>
            </a:bodyPr>
            <a:lstStyle/>
            <a:p>
              <a:pPr algn="l" marL="0" indent="0" lvl="0">
                <a:lnSpc>
                  <a:spcPts val="1952"/>
                </a:lnSpc>
              </a:pPr>
              <a:r>
                <a:rPr lang="en-US" b="true" sz="1394" spc="-13">
                  <a:solidFill>
                    <a:srgbClr val="221B00"/>
                  </a:solidFill>
                  <a:latin typeface="Aileron Bold"/>
                  <a:ea typeface="Aileron Bold"/>
                  <a:cs typeface="Aileron Bold"/>
                  <a:sym typeface="Aileron Bold"/>
                </a:rPr>
                <a:t>Automation Testing Benefits</a:t>
              </a:r>
            </a:p>
          </p:txBody>
        </p:sp>
        <p:sp>
          <p:nvSpPr>
            <p:cNvPr name="TextBox 11" id="11"/>
            <p:cNvSpPr txBox="true"/>
            <p:nvPr/>
          </p:nvSpPr>
          <p:spPr>
            <a:xfrm rot="0">
              <a:off x="0" y="5194915"/>
              <a:ext cx="9184425" cy="1011463"/>
            </a:xfrm>
            <a:prstGeom prst="rect">
              <a:avLst/>
            </a:prstGeom>
          </p:spPr>
          <p:txBody>
            <a:bodyPr anchor="t" rtlCol="false" tIns="0" lIns="0" bIns="0" rIns="0">
              <a:spAutoFit/>
            </a:bodyPr>
            <a:lstStyle/>
            <a:p>
              <a:pPr algn="l" marL="0" indent="0" lvl="0">
                <a:lnSpc>
                  <a:spcPts val="2092"/>
                </a:lnSpc>
              </a:pPr>
              <a:r>
                <a:rPr lang="en-US" sz="1394" u="none">
                  <a:solidFill>
                    <a:srgbClr val="221B00"/>
                  </a:solidFill>
                  <a:latin typeface="Aileron"/>
                  <a:ea typeface="Aileron"/>
                  <a:cs typeface="Aileron"/>
                  <a:sym typeface="Aileron"/>
                </a:rPr>
                <a:t>NightwatchJS simplifies the testing process with its powerful </a:t>
              </a:r>
              <a:r>
                <a:rPr lang="en-US" b="true" sz="1394" u="none">
                  <a:solidFill>
                    <a:srgbClr val="221B00"/>
                  </a:solidFill>
                  <a:latin typeface="Aileron Bold"/>
                  <a:ea typeface="Aileron Bold"/>
                  <a:cs typeface="Aileron Bold"/>
                  <a:sym typeface="Aileron Bold"/>
                </a:rPr>
                <a:t>E2E framework</a:t>
              </a:r>
              <a:r>
                <a:rPr lang="en-US" sz="1394" u="none">
                  <a:solidFill>
                    <a:srgbClr val="221B00"/>
                  </a:solidFill>
                  <a:latin typeface="Aileron"/>
                  <a:ea typeface="Aileron"/>
                  <a:cs typeface="Aileron"/>
                  <a:sym typeface="Aileron"/>
                </a:rPr>
                <a:t>, leveraging JavaScript and Node.js to enable seamless integration and maintainability of tests.</a:t>
              </a:r>
            </a:p>
          </p:txBody>
        </p:sp>
        <p:sp>
          <p:nvSpPr>
            <p:cNvPr name="TextBox 12" id="12"/>
            <p:cNvSpPr txBox="true"/>
            <p:nvPr/>
          </p:nvSpPr>
          <p:spPr>
            <a:xfrm rot="0">
              <a:off x="0" y="4790854"/>
              <a:ext cx="9184425" cy="302251"/>
            </a:xfrm>
            <a:prstGeom prst="rect">
              <a:avLst/>
            </a:prstGeom>
          </p:spPr>
          <p:txBody>
            <a:bodyPr anchor="t" rtlCol="false" tIns="0" lIns="0" bIns="0" rIns="0">
              <a:spAutoFit/>
            </a:bodyPr>
            <a:lstStyle/>
            <a:p>
              <a:pPr algn="l" marL="0" indent="0" lvl="0">
                <a:lnSpc>
                  <a:spcPts val="1952"/>
                </a:lnSpc>
              </a:pPr>
              <a:r>
                <a:rPr lang="en-US" b="true" sz="1394" spc="-13">
                  <a:solidFill>
                    <a:srgbClr val="221B00"/>
                  </a:solidFill>
                  <a:latin typeface="Aileron Bold"/>
                  <a:ea typeface="Aileron Bold"/>
                  <a:cs typeface="Aileron Bold"/>
                  <a:sym typeface="Aileron Bold"/>
                </a:rPr>
                <a:t>NightwatchJS Advantages</a:t>
              </a:r>
            </a:p>
          </p:txBody>
        </p:sp>
        <p:sp>
          <p:nvSpPr>
            <p:cNvPr name="TextBox 13" id="13"/>
            <p:cNvSpPr txBox="true"/>
            <p:nvPr/>
          </p:nvSpPr>
          <p:spPr>
            <a:xfrm rot="0">
              <a:off x="0" y="7166377"/>
              <a:ext cx="9184425" cy="1011463"/>
            </a:xfrm>
            <a:prstGeom prst="rect">
              <a:avLst/>
            </a:prstGeom>
          </p:spPr>
          <p:txBody>
            <a:bodyPr anchor="t" rtlCol="false" tIns="0" lIns="0" bIns="0" rIns="0">
              <a:spAutoFit/>
            </a:bodyPr>
            <a:lstStyle/>
            <a:p>
              <a:pPr algn="l" marL="0" indent="0" lvl="0">
                <a:lnSpc>
                  <a:spcPts val="2092"/>
                </a:lnSpc>
              </a:pPr>
              <a:r>
                <a:rPr lang="en-US" sz="1394" u="none">
                  <a:solidFill>
                    <a:srgbClr val="221B00"/>
                  </a:solidFill>
                  <a:latin typeface="Aileron"/>
                  <a:ea typeface="Aileron"/>
                  <a:cs typeface="Aileron"/>
                  <a:sym typeface="Aileron"/>
                </a:rPr>
                <a:t>Key aspects of the project include </a:t>
              </a:r>
              <a:r>
                <a:rPr lang="en-US" b="true" sz="1394" u="none">
                  <a:solidFill>
                    <a:srgbClr val="221B00"/>
                  </a:solidFill>
                  <a:latin typeface="Aileron Bold"/>
                  <a:ea typeface="Aileron Bold"/>
                  <a:cs typeface="Aileron Bold"/>
                  <a:sym typeface="Aileron Bold"/>
                </a:rPr>
                <a:t>configuration settings</a:t>
              </a:r>
              <a:r>
                <a:rPr lang="en-US" sz="1394" u="none">
                  <a:solidFill>
                    <a:srgbClr val="221B00"/>
                  </a:solidFill>
                  <a:latin typeface="Aileron"/>
                  <a:ea typeface="Aileron"/>
                  <a:cs typeface="Aileron"/>
                  <a:sym typeface="Aileron"/>
                </a:rPr>
                <a:t>, well-structured page objects, and thorough test cases that enhance the effectiveness of UI testing for user journeys.</a:t>
              </a:r>
            </a:p>
          </p:txBody>
        </p:sp>
        <p:sp>
          <p:nvSpPr>
            <p:cNvPr name="TextBox 14" id="14"/>
            <p:cNvSpPr txBox="true"/>
            <p:nvPr/>
          </p:nvSpPr>
          <p:spPr>
            <a:xfrm rot="0">
              <a:off x="0" y="6762316"/>
              <a:ext cx="9184425" cy="302251"/>
            </a:xfrm>
            <a:prstGeom prst="rect">
              <a:avLst/>
            </a:prstGeom>
          </p:spPr>
          <p:txBody>
            <a:bodyPr anchor="t" rtlCol="false" tIns="0" lIns="0" bIns="0" rIns="0">
              <a:spAutoFit/>
            </a:bodyPr>
            <a:lstStyle/>
            <a:p>
              <a:pPr algn="l" marL="0" indent="0" lvl="0">
                <a:lnSpc>
                  <a:spcPts val="1952"/>
                </a:lnSpc>
              </a:pPr>
              <a:r>
                <a:rPr lang="en-US" b="true" sz="1394" spc="-13">
                  <a:solidFill>
                    <a:srgbClr val="221B00"/>
                  </a:solidFill>
                  <a:latin typeface="Aileron Bold"/>
                  <a:ea typeface="Aileron Bold"/>
                  <a:cs typeface="Aileron Bold"/>
                  <a:sym typeface="Aileron Bold"/>
                </a:rPr>
                <a:t>Implementation Highlights</a:t>
              </a:r>
            </a:p>
          </p:txBody>
        </p:sp>
      </p:grpSp>
      <p:grpSp>
        <p:nvGrpSpPr>
          <p:cNvPr name="Group 15" id="15"/>
          <p:cNvGrpSpPr/>
          <p:nvPr/>
        </p:nvGrpSpPr>
        <p:grpSpPr>
          <a:xfrm rot="0">
            <a:off x="760642" y="210772"/>
            <a:ext cx="1635855" cy="1635855"/>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8"/>
              <a:stretch>
                <a:fillRect l="0" t="0" r="0" b="0"/>
              </a:stretch>
            </a:blip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9E2"/>
        </a:solidFill>
      </p:bgPr>
    </p:bg>
    <p:spTree>
      <p:nvGrpSpPr>
        <p:cNvPr id="1" name=""/>
        <p:cNvGrpSpPr/>
        <p:nvPr/>
      </p:nvGrpSpPr>
      <p:grpSpPr>
        <a:xfrm>
          <a:off x="0" y="0"/>
          <a:ext cx="0" cy="0"/>
          <a:chOff x="0" y="0"/>
          <a:chExt cx="0" cy="0"/>
        </a:xfrm>
      </p:grpSpPr>
      <p:sp>
        <p:nvSpPr>
          <p:cNvPr name="Freeform 2" id="2"/>
          <p:cNvSpPr/>
          <p:nvPr/>
        </p:nvSpPr>
        <p:spPr>
          <a:xfrm flipH="true" flipV="false" rot="0">
            <a:off x="6285477" y="8202330"/>
            <a:ext cx="2858523" cy="2858523"/>
          </a:xfrm>
          <a:custGeom>
            <a:avLst/>
            <a:gdLst/>
            <a:ahLst/>
            <a:cxnLst/>
            <a:rect r="r" b="b" t="t" l="l"/>
            <a:pathLst>
              <a:path h="2858523" w="2858523">
                <a:moveTo>
                  <a:pt x="2858523" y="0"/>
                </a:moveTo>
                <a:lnTo>
                  <a:pt x="0" y="0"/>
                </a:lnTo>
                <a:lnTo>
                  <a:pt x="0" y="2858522"/>
                </a:lnTo>
                <a:lnTo>
                  <a:pt x="2858523" y="2858522"/>
                </a:lnTo>
                <a:lnTo>
                  <a:pt x="285852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189253" y="1028700"/>
            <a:ext cx="4226588" cy="4226588"/>
          </a:xfrm>
          <a:custGeom>
            <a:avLst/>
            <a:gdLst/>
            <a:ahLst/>
            <a:cxnLst/>
            <a:rect r="r" b="b" t="t" l="l"/>
            <a:pathLst>
              <a:path h="4226588" w="4226588">
                <a:moveTo>
                  <a:pt x="0" y="0"/>
                </a:moveTo>
                <a:lnTo>
                  <a:pt x="4226588" y="0"/>
                </a:lnTo>
                <a:lnTo>
                  <a:pt x="4226588" y="4226588"/>
                </a:lnTo>
                <a:lnTo>
                  <a:pt x="0" y="42265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a:grpSpLocks noChangeAspect="true"/>
          </p:cNvGrpSpPr>
          <p:nvPr/>
        </p:nvGrpSpPr>
        <p:grpSpPr>
          <a:xfrm rot="0">
            <a:off x="-591206" y="2859543"/>
            <a:ext cx="9050971" cy="9050935"/>
            <a:chOff x="0" y="0"/>
            <a:chExt cx="6350000" cy="6349975"/>
          </a:xfrm>
        </p:grpSpPr>
        <p:sp>
          <p:nvSpPr>
            <p:cNvPr name="Freeform 5" id="5"/>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6"/>
              <a:stretch>
                <a:fillRect l="0" t="0" r="0" b="0"/>
              </a:stretch>
            </a:blipFill>
          </p:spPr>
        </p:sp>
      </p:grpSp>
      <p:sp>
        <p:nvSpPr>
          <p:cNvPr name="Freeform 6" id="6"/>
          <p:cNvSpPr/>
          <p:nvPr/>
        </p:nvSpPr>
        <p:spPr>
          <a:xfrm flipH="false" flipV="false" rot="-1561058">
            <a:off x="15709957" y="-113831"/>
            <a:ext cx="3523654" cy="3446774"/>
          </a:xfrm>
          <a:custGeom>
            <a:avLst/>
            <a:gdLst/>
            <a:ahLst/>
            <a:cxnLst/>
            <a:rect r="r" b="b" t="t" l="l"/>
            <a:pathLst>
              <a:path h="3446774" w="3523654">
                <a:moveTo>
                  <a:pt x="0" y="0"/>
                </a:moveTo>
                <a:lnTo>
                  <a:pt x="3523653" y="0"/>
                </a:lnTo>
                <a:lnTo>
                  <a:pt x="3523653" y="3446774"/>
                </a:lnTo>
                <a:lnTo>
                  <a:pt x="0" y="34467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7" id="7"/>
          <p:cNvGrpSpPr/>
          <p:nvPr/>
        </p:nvGrpSpPr>
        <p:grpSpPr>
          <a:xfrm rot="0">
            <a:off x="9437712" y="3497779"/>
            <a:ext cx="6874668" cy="4254326"/>
            <a:chOff x="0" y="0"/>
            <a:chExt cx="9166224" cy="5672435"/>
          </a:xfrm>
        </p:grpSpPr>
        <p:sp>
          <p:nvSpPr>
            <p:cNvPr name="TextBox 8" id="8"/>
            <p:cNvSpPr txBox="true"/>
            <p:nvPr/>
          </p:nvSpPr>
          <p:spPr>
            <a:xfrm rot="0">
              <a:off x="0" y="114300"/>
              <a:ext cx="9166224" cy="1197356"/>
            </a:xfrm>
            <a:prstGeom prst="rect">
              <a:avLst/>
            </a:prstGeom>
          </p:spPr>
          <p:txBody>
            <a:bodyPr anchor="t" rtlCol="false" tIns="0" lIns="0" bIns="0" rIns="0">
              <a:spAutoFit/>
            </a:bodyPr>
            <a:lstStyle/>
            <a:p>
              <a:pPr algn="l" marL="0" indent="0" lvl="0">
                <a:lnSpc>
                  <a:spcPts val="6480"/>
                </a:lnSpc>
              </a:pPr>
              <a:r>
                <a:rPr lang="en-US" b="true" sz="6480">
                  <a:solidFill>
                    <a:srgbClr val="221B00"/>
                  </a:solidFill>
                  <a:latin typeface="Aileron Ultra-Bold"/>
                  <a:ea typeface="Aileron Ultra-Bold"/>
                  <a:cs typeface="Aileron Ultra-Bold"/>
                  <a:sym typeface="Aileron Ultra-Bold"/>
                </a:rPr>
                <a:t>Project Objective</a:t>
              </a:r>
            </a:p>
          </p:txBody>
        </p:sp>
        <p:sp>
          <p:nvSpPr>
            <p:cNvPr name="TextBox 9" id="9"/>
            <p:cNvSpPr txBox="true"/>
            <p:nvPr/>
          </p:nvSpPr>
          <p:spPr>
            <a:xfrm rot="0">
              <a:off x="0" y="1896893"/>
              <a:ext cx="9166224" cy="654234"/>
            </a:xfrm>
            <a:prstGeom prst="rect">
              <a:avLst/>
            </a:prstGeom>
          </p:spPr>
          <p:txBody>
            <a:bodyPr anchor="t" rtlCol="false" tIns="0" lIns="0" bIns="0" rIns="0">
              <a:spAutoFit/>
            </a:bodyPr>
            <a:lstStyle/>
            <a:p>
              <a:pPr algn="l" marL="0" indent="0" lvl="0">
                <a:lnSpc>
                  <a:spcPts val="1919"/>
                </a:lnSpc>
                <a:spcBef>
                  <a:spcPct val="0"/>
                </a:spcBef>
              </a:pPr>
              <a:r>
                <a:rPr lang="en-US" b="true" sz="1729" spc="-43">
                  <a:solidFill>
                    <a:srgbClr val="221B00"/>
                  </a:solidFill>
                  <a:latin typeface="Aileron Bold"/>
                  <a:ea typeface="Aileron Bold"/>
                  <a:cs typeface="Aileron Bold"/>
                  <a:sym typeface="Aileron Bold"/>
                </a:rPr>
                <a:t>Automate UI tests for  http://automationpractice.multiformis.com/index.php</a:t>
              </a:r>
            </a:p>
          </p:txBody>
        </p:sp>
        <p:sp>
          <p:nvSpPr>
            <p:cNvPr name="TextBox 10" id="10"/>
            <p:cNvSpPr txBox="true"/>
            <p:nvPr/>
          </p:nvSpPr>
          <p:spPr>
            <a:xfrm rot="0">
              <a:off x="0" y="3079214"/>
              <a:ext cx="9166224" cy="2593221"/>
            </a:xfrm>
            <a:prstGeom prst="rect">
              <a:avLst/>
            </a:prstGeom>
          </p:spPr>
          <p:txBody>
            <a:bodyPr anchor="t" rtlCol="false" tIns="0" lIns="0" bIns="0" rIns="0">
              <a:spAutoFit/>
            </a:bodyPr>
            <a:lstStyle/>
            <a:p>
              <a:pPr algn="l" marL="0" indent="0" lvl="0">
                <a:lnSpc>
                  <a:spcPts val="2594"/>
                </a:lnSpc>
              </a:pPr>
              <a:r>
                <a:rPr lang="en-US" sz="1729" u="none">
                  <a:solidFill>
                    <a:srgbClr val="221B00"/>
                  </a:solidFill>
                  <a:latin typeface="Aileron"/>
                  <a:ea typeface="Aileron"/>
                  <a:cs typeface="Aileron"/>
                  <a:sym typeface="Aileron"/>
                </a:rPr>
                <a:t>The goal of this project is to </a:t>
              </a:r>
              <a:r>
                <a:rPr lang="en-US" b="true" sz="1729" u="none">
                  <a:solidFill>
                    <a:srgbClr val="221B00"/>
                  </a:solidFill>
                  <a:latin typeface="Aileron Bold"/>
                  <a:ea typeface="Aileron Bold"/>
                  <a:cs typeface="Aileron Bold"/>
                  <a:sym typeface="Aileron Bold"/>
                </a:rPr>
                <a:t>automate UI tests</a:t>
              </a:r>
              <a:r>
                <a:rPr lang="en-US" sz="1729" u="none">
                  <a:solidFill>
                    <a:srgbClr val="221B00"/>
                  </a:solidFill>
                  <a:latin typeface="Aileron"/>
                  <a:ea typeface="Aileron"/>
                  <a:cs typeface="Aileron"/>
                  <a:sym typeface="Aileron"/>
                </a:rPr>
                <a:t> for </a:t>
              </a:r>
              <a:r>
                <a:rPr lang="en-US" sz="1729" u="sng">
                  <a:solidFill>
                    <a:srgbClr val="221B00"/>
                  </a:solidFill>
                  <a:latin typeface="Aileron"/>
                  <a:ea typeface="Aileron"/>
                  <a:cs typeface="Aileron"/>
                  <a:sym typeface="Aileron"/>
                  <a:hlinkClick r:id="rId9" tooltip="http://automationpractice.multiformis.com/index.php"/>
                </a:rPr>
                <a:t>http://automationpractice.multiformis.com</a:t>
              </a:r>
              <a:r>
                <a:rPr lang="en-US" sz="1729" u="none">
                  <a:solidFill>
                    <a:srgbClr val="221B00"/>
                  </a:solidFill>
                  <a:latin typeface="Aileron"/>
                  <a:ea typeface="Aileron"/>
                  <a:cs typeface="Aileron"/>
                  <a:sym typeface="Aileron"/>
                </a:rPr>
                <a:t>. By validating critical user journeys such as the contact form, product search, and homepage, we aim to enhance the overall user experience. This initiative will also support Continuous Integration (CI), ensuring a more efficient and reliable testing process.</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9E2"/>
        </a:solidFill>
      </p:bgPr>
    </p:bg>
    <p:spTree>
      <p:nvGrpSpPr>
        <p:cNvPr id="1" name=""/>
        <p:cNvGrpSpPr/>
        <p:nvPr/>
      </p:nvGrpSpPr>
      <p:grpSpPr>
        <a:xfrm>
          <a:off x="0" y="0"/>
          <a:ext cx="0" cy="0"/>
          <a:chOff x="0" y="0"/>
          <a:chExt cx="0" cy="0"/>
        </a:xfrm>
      </p:grpSpPr>
      <p:sp>
        <p:nvSpPr>
          <p:cNvPr name="Freeform 2" id="2"/>
          <p:cNvSpPr/>
          <p:nvPr/>
        </p:nvSpPr>
        <p:spPr>
          <a:xfrm flipH="true" flipV="false" rot="0">
            <a:off x="6285477" y="8202330"/>
            <a:ext cx="2858523" cy="2858523"/>
          </a:xfrm>
          <a:custGeom>
            <a:avLst/>
            <a:gdLst/>
            <a:ahLst/>
            <a:cxnLst/>
            <a:rect r="r" b="b" t="t" l="l"/>
            <a:pathLst>
              <a:path h="2858523" w="2858523">
                <a:moveTo>
                  <a:pt x="2858523" y="0"/>
                </a:moveTo>
                <a:lnTo>
                  <a:pt x="0" y="0"/>
                </a:lnTo>
                <a:lnTo>
                  <a:pt x="0" y="2858522"/>
                </a:lnTo>
                <a:lnTo>
                  <a:pt x="2858523" y="2858522"/>
                </a:lnTo>
                <a:lnTo>
                  <a:pt x="285852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189253" y="1028700"/>
            <a:ext cx="4226588" cy="4226588"/>
          </a:xfrm>
          <a:custGeom>
            <a:avLst/>
            <a:gdLst/>
            <a:ahLst/>
            <a:cxnLst/>
            <a:rect r="r" b="b" t="t" l="l"/>
            <a:pathLst>
              <a:path h="4226588" w="4226588">
                <a:moveTo>
                  <a:pt x="0" y="0"/>
                </a:moveTo>
                <a:lnTo>
                  <a:pt x="4226588" y="0"/>
                </a:lnTo>
                <a:lnTo>
                  <a:pt x="4226588" y="4226588"/>
                </a:lnTo>
                <a:lnTo>
                  <a:pt x="0" y="42265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a:grpSpLocks noChangeAspect="true"/>
          </p:cNvGrpSpPr>
          <p:nvPr/>
        </p:nvGrpSpPr>
        <p:grpSpPr>
          <a:xfrm rot="0">
            <a:off x="-591206" y="2429720"/>
            <a:ext cx="9050971" cy="9050935"/>
            <a:chOff x="0" y="0"/>
            <a:chExt cx="6350000" cy="6349975"/>
          </a:xfrm>
        </p:grpSpPr>
        <p:sp>
          <p:nvSpPr>
            <p:cNvPr name="Freeform 5" id="5"/>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6"/>
              <a:stretch>
                <a:fillRect l="0" t="0" r="0" b="0"/>
              </a:stretch>
            </a:blipFill>
          </p:spPr>
        </p:sp>
      </p:grpSp>
      <p:sp>
        <p:nvSpPr>
          <p:cNvPr name="Freeform 6" id="6"/>
          <p:cNvSpPr/>
          <p:nvPr/>
        </p:nvSpPr>
        <p:spPr>
          <a:xfrm flipH="false" flipV="false" rot="-1561058">
            <a:off x="15709957" y="-113831"/>
            <a:ext cx="3523654" cy="3446774"/>
          </a:xfrm>
          <a:custGeom>
            <a:avLst/>
            <a:gdLst/>
            <a:ahLst/>
            <a:cxnLst/>
            <a:rect r="r" b="b" t="t" l="l"/>
            <a:pathLst>
              <a:path h="3446774" w="3523654">
                <a:moveTo>
                  <a:pt x="0" y="0"/>
                </a:moveTo>
                <a:lnTo>
                  <a:pt x="3523653" y="0"/>
                </a:lnTo>
                <a:lnTo>
                  <a:pt x="3523653" y="3446774"/>
                </a:lnTo>
                <a:lnTo>
                  <a:pt x="0" y="34467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7" id="7"/>
          <p:cNvGrpSpPr/>
          <p:nvPr/>
        </p:nvGrpSpPr>
        <p:grpSpPr>
          <a:xfrm rot="0">
            <a:off x="9437712" y="3700931"/>
            <a:ext cx="6874668" cy="3848022"/>
            <a:chOff x="0" y="0"/>
            <a:chExt cx="9166224" cy="5130696"/>
          </a:xfrm>
        </p:grpSpPr>
        <p:sp>
          <p:nvSpPr>
            <p:cNvPr name="TextBox 8" id="8"/>
            <p:cNvSpPr txBox="true"/>
            <p:nvPr/>
          </p:nvSpPr>
          <p:spPr>
            <a:xfrm rot="0">
              <a:off x="0" y="104775"/>
              <a:ext cx="9166224" cy="979081"/>
            </a:xfrm>
            <a:prstGeom prst="rect">
              <a:avLst/>
            </a:prstGeom>
          </p:spPr>
          <p:txBody>
            <a:bodyPr anchor="t" rtlCol="false" tIns="0" lIns="0" bIns="0" rIns="0">
              <a:spAutoFit/>
            </a:bodyPr>
            <a:lstStyle/>
            <a:p>
              <a:pPr algn="l" marL="0" indent="0" lvl="0">
                <a:lnSpc>
                  <a:spcPts val="5378"/>
                </a:lnSpc>
              </a:pPr>
              <a:r>
                <a:rPr lang="en-US" b="true" sz="5378">
                  <a:solidFill>
                    <a:srgbClr val="221B00"/>
                  </a:solidFill>
                  <a:latin typeface="Aileron Ultra-Bold"/>
                  <a:ea typeface="Aileron Ultra-Bold"/>
                  <a:cs typeface="Aileron Ultra-Bold"/>
                  <a:sym typeface="Aileron Ultra-Bold"/>
                </a:rPr>
                <a:t>Why NightwatchJS?</a:t>
              </a:r>
            </a:p>
          </p:txBody>
        </p:sp>
        <p:sp>
          <p:nvSpPr>
            <p:cNvPr name="TextBox 9" id="9"/>
            <p:cNvSpPr txBox="true"/>
            <p:nvPr/>
          </p:nvSpPr>
          <p:spPr>
            <a:xfrm rot="0">
              <a:off x="0" y="1669093"/>
              <a:ext cx="9166224" cy="340295"/>
            </a:xfrm>
            <a:prstGeom prst="rect">
              <a:avLst/>
            </a:prstGeom>
          </p:spPr>
          <p:txBody>
            <a:bodyPr anchor="t" rtlCol="false" tIns="0" lIns="0" bIns="0" rIns="0">
              <a:spAutoFit/>
            </a:bodyPr>
            <a:lstStyle/>
            <a:p>
              <a:pPr algn="l" marL="0" indent="0" lvl="0">
                <a:lnSpc>
                  <a:spcPts val="1919"/>
                </a:lnSpc>
                <a:spcBef>
                  <a:spcPct val="0"/>
                </a:spcBef>
              </a:pPr>
              <a:r>
                <a:rPr lang="en-US" b="true" sz="1729" spc="-43">
                  <a:solidFill>
                    <a:srgbClr val="221B00"/>
                  </a:solidFill>
                  <a:latin typeface="Aileron Bold"/>
                  <a:ea typeface="Aileron Bold"/>
                  <a:cs typeface="Aileron Bold"/>
                  <a:sym typeface="Aileron Bold"/>
                </a:rPr>
                <a:t>Benefits of using E2E framework</a:t>
              </a:r>
            </a:p>
          </p:txBody>
        </p:sp>
        <p:sp>
          <p:nvSpPr>
            <p:cNvPr name="TextBox 10" id="10"/>
            <p:cNvSpPr txBox="true"/>
            <p:nvPr/>
          </p:nvSpPr>
          <p:spPr>
            <a:xfrm rot="0">
              <a:off x="0" y="2537474"/>
              <a:ext cx="9166224" cy="2593221"/>
            </a:xfrm>
            <a:prstGeom prst="rect">
              <a:avLst/>
            </a:prstGeom>
          </p:spPr>
          <p:txBody>
            <a:bodyPr anchor="t" rtlCol="false" tIns="0" lIns="0" bIns="0" rIns="0">
              <a:spAutoFit/>
            </a:bodyPr>
            <a:lstStyle/>
            <a:p>
              <a:pPr algn="l" marL="0" indent="0" lvl="0">
                <a:lnSpc>
                  <a:spcPts val="2594"/>
                </a:lnSpc>
              </a:pPr>
              <a:r>
                <a:rPr lang="en-US" sz="1729" u="none">
                  <a:solidFill>
                    <a:srgbClr val="221B00"/>
                  </a:solidFill>
                  <a:latin typeface="Aileron"/>
                  <a:ea typeface="Aileron"/>
                  <a:cs typeface="Aileron"/>
                  <a:sym typeface="Aileron"/>
                </a:rPr>
                <a:t>NightwatchJS is a powerful </a:t>
              </a:r>
              <a:r>
                <a:rPr lang="en-US" b="true" sz="1729" u="none">
                  <a:solidFill>
                    <a:srgbClr val="221B00"/>
                  </a:solidFill>
                  <a:latin typeface="Aileron Bold"/>
                  <a:ea typeface="Aileron Bold"/>
                  <a:cs typeface="Aileron Bold"/>
                  <a:sym typeface="Aileron Bold"/>
                </a:rPr>
                <a:t>end-to-end testing framework</a:t>
              </a:r>
              <a:r>
                <a:rPr lang="en-US" sz="1729" u="none">
                  <a:solidFill>
                    <a:srgbClr val="221B00"/>
                  </a:solidFill>
                  <a:latin typeface="Aileron"/>
                  <a:ea typeface="Aileron"/>
                  <a:cs typeface="Aileron"/>
                  <a:sym typeface="Aileron"/>
                </a:rPr>
                <a:t> that utilizes JavaScript and Node.js. It allows for seamless integration of tests in your CI pipeline. The page object model enhances code maintainability and reusability, while the support for </a:t>
              </a:r>
              <a:r>
                <a:rPr lang="en-US" b="true" sz="1729" u="none">
                  <a:solidFill>
                    <a:srgbClr val="221B00"/>
                  </a:solidFill>
                  <a:latin typeface="Aileron Bold"/>
                  <a:ea typeface="Aileron Bold"/>
                  <a:cs typeface="Aileron Bold"/>
                  <a:sym typeface="Aileron Bold"/>
                </a:rPr>
                <a:t>headless Chrome</a:t>
              </a:r>
              <a:r>
                <a:rPr lang="en-US" sz="1729" u="none">
                  <a:solidFill>
                    <a:srgbClr val="221B00"/>
                  </a:solidFill>
                  <a:latin typeface="Aileron"/>
                  <a:ea typeface="Aileron"/>
                  <a:cs typeface="Aileron"/>
                  <a:sym typeface="Aileron"/>
                </a:rPr>
                <a:t> simplifies browser interactions. Overall, using NightwatchJS leads to more efficient and reliable testing processes.</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9E2"/>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4691892" y="6967599"/>
            <a:ext cx="4452108" cy="4452108"/>
          </a:xfrm>
          <a:custGeom>
            <a:avLst/>
            <a:gdLst/>
            <a:ahLst/>
            <a:cxnLst/>
            <a:rect r="r" b="b" t="t" l="l"/>
            <a:pathLst>
              <a:path h="4452108" w="4452108">
                <a:moveTo>
                  <a:pt x="0" y="0"/>
                </a:moveTo>
                <a:lnTo>
                  <a:pt x="4452108" y="0"/>
                </a:lnTo>
                <a:lnTo>
                  <a:pt x="4452108" y="4452108"/>
                </a:lnTo>
                <a:lnTo>
                  <a:pt x="0" y="44521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149365">
            <a:off x="7157883" y="5609713"/>
            <a:ext cx="1625363" cy="2999832"/>
          </a:xfrm>
          <a:custGeom>
            <a:avLst/>
            <a:gdLst/>
            <a:ahLst/>
            <a:cxnLst/>
            <a:rect r="r" b="b" t="t" l="l"/>
            <a:pathLst>
              <a:path h="2999832" w="1625363">
                <a:moveTo>
                  <a:pt x="0" y="0"/>
                </a:moveTo>
                <a:lnTo>
                  <a:pt x="1625363" y="0"/>
                </a:lnTo>
                <a:lnTo>
                  <a:pt x="1625363" y="2999831"/>
                </a:lnTo>
                <a:lnTo>
                  <a:pt x="0" y="29998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685658" y="6029422"/>
            <a:ext cx="4297343" cy="6457756"/>
          </a:xfrm>
          <a:custGeom>
            <a:avLst/>
            <a:gdLst/>
            <a:ahLst/>
            <a:cxnLst/>
            <a:rect r="r" b="b" t="t" l="l"/>
            <a:pathLst>
              <a:path h="6457756" w="4297343">
                <a:moveTo>
                  <a:pt x="0" y="0"/>
                </a:moveTo>
                <a:lnTo>
                  <a:pt x="4297343" y="0"/>
                </a:lnTo>
                <a:lnTo>
                  <a:pt x="4297343" y="6457756"/>
                </a:lnTo>
                <a:lnTo>
                  <a:pt x="0" y="64577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028700" y="2247015"/>
            <a:ext cx="8237694" cy="3422157"/>
            <a:chOff x="0" y="0"/>
            <a:chExt cx="10983593" cy="4562877"/>
          </a:xfrm>
        </p:grpSpPr>
        <p:sp>
          <p:nvSpPr>
            <p:cNvPr name="TextBox 6" id="6"/>
            <p:cNvSpPr txBox="true"/>
            <p:nvPr/>
          </p:nvSpPr>
          <p:spPr>
            <a:xfrm rot="0">
              <a:off x="0" y="123825"/>
              <a:ext cx="10983593" cy="2558415"/>
            </a:xfrm>
            <a:prstGeom prst="rect">
              <a:avLst/>
            </a:prstGeom>
          </p:spPr>
          <p:txBody>
            <a:bodyPr anchor="t" rtlCol="false" tIns="0" lIns="0" bIns="0" rIns="0">
              <a:spAutoFit/>
            </a:bodyPr>
            <a:lstStyle/>
            <a:p>
              <a:pPr algn="l" marL="0" indent="0" lvl="0">
                <a:lnSpc>
                  <a:spcPts val="7200"/>
                </a:lnSpc>
              </a:pPr>
              <a:r>
                <a:rPr lang="en-US" b="true" sz="7200">
                  <a:solidFill>
                    <a:srgbClr val="221B00"/>
                  </a:solidFill>
                  <a:latin typeface="Aileron Ultra-Bold"/>
                  <a:ea typeface="Aileron Ultra-Bold"/>
                  <a:cs typeface="Aileron Ultra-Bold"/>
                  <a:sym typeface="Aileron Ultra-Bold"/>
                </a:rPr>
                <a:t>Tech Stack and Tools</a:t>
              </a:r>
            </a:p>
          </p:txBody>
        </p:sp>
        <p:sp>
          <p:nvSpPr>
            <p:cNvPr name="TextBox 7" id="7"/>
            <p:cNvSpPr txBox="true"/>
            <p:nvPr/>
          </p:nvSpPr>
          <p:spPr>
            <a:xfrm rot="0">
              <a:off x="0" y="3267477"/>
              <a:ext cx="10983593" cy="1295400"/>
            </a:xfrm>
            <a:prstGeom prst="rect">
              <a:avLst/>
            </a:prstGeom>
          </p:spPr>
          <p:txBody>
            <a:bodyPr anchor="t" rtlCol="false" tIns="0" lIns="0" bIns="0" rIns="0">
              <a:spAutoFit/>
            </a:bodyPr>
            <a:lstStyle/>
            <a:p>
              <a:pPr algn="l" marL="0" indent="0" lvl="0">
                <a:lnSpc>
                  <a:spcPts val="3840"/>
                </a:lnSpc>
              </a:pPr>
              <a:r>
                <a:rPr lang="en-US" b="true" sz="3200" spc="-80">
                  <a:solidFill>
                    <a:srgbClr val="221B00"/>
                  </a:solidFill>
                  <a:latin typeface="Aileron Bold"/>
                  <a:ea typeface="Aileron Bold"/>
                  <a:cs typeface="Aileron Bold"/>
                  <a:sym typeface="Aileron Bold"/>
                </a:rPr>
                <a:t>Overview of essential technologies used in the project</a:t>
              </a:r>
            </a:p>
          </p:txBody>
        </p:sp>
      </p:grpSp>
      <p:grpSp>
        <p:nvGrpSpPr>
          <p:cNvPr name="Group 8" id="8"/>
          <p:cNvGrpSpPr/>
          <p:nvPr/>
        </p:nvGrpSpPr>
        <p:grpSpPr>
          <a:xfrm rot="0">
            <a:off x="10770009" y="1028700"/>
            <a:ext cx="6489291" cy="7657772"/>
            <a:chOff x="0" y="0"/>
            <a:chExt cx="8652387" cy="10210363"/>
          </a:xfrm>
        </p:grpSpPr>
        <p:sp>
          <p:nvSpPr>
            <p:cNvPr name="TextBox 9" id="9"/>
            <p:cNvSpPr txBox="true"/>
            <p:nvPr/>
          </p:nvSpPr>
          <p:spPr>
            <a:xfrm rot="0">
              <a:off x="26763" y="445835"/>
              <a:ext cx="8625625" cy="1321696"/>
            </a:xfrm>
            <a:prstGeom prst="rect">
              <a:avLst/>
            </a:prstGeom>
          </p:spPr>
          <p:txBody>
            <a:bodyPr anchor="t" rtlCol="false" tIns="0" lIns="0" bIns="0" rIns="0">
              <a:spAutoFit/>
            </a:bodyPr>
            <a:lstStyle/>
            <a:p>
              <a:pPr algn="l" marL="0" indent="0" lvl="0">
                <a:lnSpc>
                  <a:spcPts val="2699"/>
                </a:lnSpc>
              </a:pPr>
              <a:r>
                <a:rPr lang="en-US" sz="1799" u="none">
                  <a:solidFill>
                    <a:srgbClr val="221B00"/>
                  </a:solidFill>
                  <a:latin typeface="Aileron"/>
                  <a:ea typeface="Aileron"/>
                  <a:cs typeface="Aileron"/>
                  <a:sym typeface="Aileron"/>
                </a:rPr>
                <a:t>Node.js enables server-side scripting; it allows for </a:t>
              </a:r>
              <a:r>
                <a:rPr lang="en-US" b="true" sz="1799" u="none">
                  <a:solidFill>
                    <a:srgbClr val="221B00"/>
                  </a:solidFill>
                  <a:latin typeface="Aileron Bold"/>
                  <a:ea typeface="Aileron Bold"/>
                  <a:cs typeface="Aileron Bold"/>
                  <a:sym typeface="Aileron Bold"/>
                </a:rPr>
                <a:t>efficient handling</a:t>
              </a:r>
              <a:r>
                <a:rPr lang="en-US" sz="1799" u="none">
                  <a:solidFill>
                    <a:srgbClr val="221B00"/>
                  </a:solidFill>
                  <a:latin typeface="Aileron"/>
                  <a:ea typeface="Aileron"/>
                  <a:cs typeface="Aileron"/>
                  <a:sym typeface="Aileron"/>
                </a:rPr>
                <a:t> of asynchronous operations, crucial for automating tests.</a:t>
              </a:r>
            </a:p>
          </p:txBody>
        </p:sp>
        <p:sp>
          <p:nvSpPr>
            <p:cNvPr name="TextBox 10" id="10"/>
            <p:cNvSpPr txBox="true"/>
            <p:nvPr/>
          </p:nvSpPr>
          <p:spPr>
            <a:xfrm rot="0">
              <a:off x="26763" y="-38100"/>
              <a:ext cx="8625625" cy="391650"/>
            </a:xfrm>
            <a:prstGeom prst="rect">
              <a:avLst/>
            </a:prstGeom>
          </p:spPr>
          <p:txBody>
            <a:bodyPr anchor="t" rtlCol="false" tIns="0" lIns="0" bIns="0" rIns="0">
              <a:spAutoFit/>
            </a:bodyPr>
            <a:lstStyle/>
            <a:p>
              <a:pPr algn="l" marL="0" indent="0" lvl="0">
                <a:lnSpc>
                  <a:spcPts val="2519"/>
                </a:lnSpc>
              </a:pPr>
              <a:r>
                <a:rPr lang="en-US" b="true" sz="1799" spc="-17">
                  <a:solidFill>
                    <a:srgbClr val="221B00"/>
                  </a:solidFill>
                  <a:latin typeface="Aileron Bold"/>
                  <a:ea typeface="Aileron Bold"/>
                  <a:cs typeface="Aileron Bold"/>
                  <a:sym typeface="Aileron Bold"/>
                </a:rPr>
                <a:t>Node.js</a:t>
              </a:r>
            </a:p>
          </p:txBody>
        </p:sp>
        <p:sp>
          <p:nvSpPr>
            <p:cNvPr name="TextBox 11" id="11"/>
            <p:cNvSpPr txBox="true"/>
            <p:nvPr/>
          </p:nvSpPr>
          <p:spPr>
            <a:xfrm rot="0">
              <a:off x="26763" y="3260112"/>
              <a:ext cx="8625625" cy="1321696"/>
            </a:xfrm>
            <a:prstGeom prst="rect">
              <a:avLst/>
            </a:prstGeom>
          </p:spPr>
          <p:txBody>
            <a:bodyPr anchor="t" rtlCol="false" tIns="0" lIns="0" bIns="0" rIns="0">
              <a:spAutoFit/>
            </a:bodyPr>
            <a:lstStyle/>
            <a:p>
              <a:pPr algn="l" marL="0" indent="0" lvl="0">
                <a:lnSpc>
                  <a:spcPts val="2699"/>
                </a:lnSpc>
              </a:pPr>
              <a:r>
                <a:rPr lang="en-US" sz="1799" u="none">
                  <a:solidFill>
                    <a:srgbClr val="221B00"/>
                  </a:solidFill>
                  <a:latin typeface="Aileron"/>
                  <a:ea typeface="Aileron"/>
                  <a:cs typeface="Aileron"/>
                  <a:sym typeface="Aileron"/>
                </a:rPr>
                <a:t>NightwatchJS is an </a:t>
              </a:r>
              <a:r>
                <a:rPr lang="en-US" b="true" sz="1799" u="none">
                  <a:solidFill>
                    <a:srgbClr val="221B00"/>
                  </a:solidFill>
                  <a:latin typeface="Aileron Bold"/>
                  <a:ea typeface="Aileron Bold"/>
                  <a:cs typeface="Aileron Bold"/>
                  <a:sym typeface="Aileron Bold"/>
                </a:rPr>
                <a:t>end-to-end testing</a:t>
              </a:r>
              <a:r>
                <a:rPr lang="en-US" sz="1799" u="none">
                  <a:solidFill>
                    <a:srgbClr val="221B00"/>
                  </a:solidFill>
                  <a:latin typeface="Aileron"/>
                  <a:ea typeface="Aileron"/>
                  <a:cs typeface="Aileron"/>
                  <a:sym typeface="Aileron"/>
                </a:rPr>
                <a:t> framework that simplifies UI testing using JavaScript and supports the page object model for better test organization.</a:t>
              </a:r>
            </a:p>
          </p:txBody>
        </p:sp>
        <p:sp>
          <p:nvSpPr>
            <p:cNvPr name="TextBox 12" id="12"/>
            <p:cNvSpPr txBox="true"/>
            <p:nvPr/>
          </p:nvSpPr>
          <p:spPr>
            <a:xfrm rot="0">
              <a:off x="26763" y="2776177"/>
              <a:ext cx="8625625" cy="391650"/>
            </a:xfrm>
            <a:prstGeom prst="rect">
              <a:avLst/>
            </a:prstGeom>
          </p:spPr>
          <p:txBody>
            <a:bodyPr anchor="t" rtlCol="false" tIns="0" lIns="0" bIns="0" rIns="0">
              <a:spAutoFit/>
            </a:bodyPr>
            <a:lstStyle/>
            <a:p>
              <a:pPr algn="l" marL="0" indent="0" lvl="0">
                <a:lnSpc>
                  <a:spcPts val="2519"/>
                </a:lnSpc>
              </a:pPr>
              <a:r>
                <a:rPr lang="en-US" b="true" sz="1799" spc="-17">
                  <a:solidFill>
                    <a:srgbClr val="221B00"/>
                  </a:solidFill>
                  <a:latin typeface="Aileron Bold"/>
                  <a:ea typeface="Aileron Bold"/>
                  <a:cs typeface="Aileron Bold"/>
                  <a:sym typeface="Aileron Bold"/>
                </a:rPr>
                <a:t>NightwatchJS</a:t>
              </a:r>
            </a:p>
          </p:txBody>
        </p:sp>
        <p:sp>
          <p:nvSpPr>
            <p:cNvPr name="TextBox 13" id="13"/>
            <p:cNvSpPr txBox="true"/>
            <p:nvPr/>
          </p:nvSpPr>
          <p:spPr>
            <a:xfrm rot="0">
              <a:off x="0" y="6074389"/>
              <a:ext cx="8625625" cy="1321696"/>
            </a:xfrm>
            <a:prstGeom prst="rect">
              <a:avLst/>
            </a:prstGeom>
          </p:spPr>
          <p:txBody>
            <a:bodyPr anchor="t" rtlCol="false" tIns="0" lIns="0" bIns="0" rIns="0">
              <a:spAutoFit/>
            </a:bodyPr>
            <a:lstStyle/>
            <a:p>
              <a:pPr algn="l" marL="0" indent="0" lvl="0">
                <a:lnSpc>
                  <a:spcPts val="2699"/>
                </a:lnSpc>
              </a:pPr>
              <a:r>
                <a:rPr lang="en-US" sz="1799" u="none">
                  <a:solidFill>
                    <a:srgbClr val="221B00"/>
                  </a:solidFill>
                  <a:latin typeface="Aileron"/>
                  <a:ea typeface="Aileron"/>
                  <a:cs typeface="Aileron"/>
                  <a:sym typeface="Aileron"/>
                </a:rPr>
                <a:t>ChromeDriver facilitates </a:t>
              </a:r>
              <a:r>
                <a:rPr lang="en-US" b="true" sz="1799" u="none">
                  <a:solidFill>
                    <a:srgbClr val="221B00"/>
                  </a:solidFill>
                  <a:latin typeface="Aileron Bold"/>
                  <a:ea typeface="Aileron Bold"/>
                  <a:cs typeface="Aileron Bold"/>
                  <a:sym typeface="Aileron Bold"/>
                </a:rPr>
                <a:t>browser automation</a:t>
              </a:r>
              <a:r>
                <a:rPr lang="en-US" sz="1799" u="none">
                  <a:solidFill>
                    <a:srgbClr val="221B00"/>
                  </a:solidFill>
                  <a:latin typeface="Aileron"/>
                  <a:ea typeface="Aileron"/>
                  <a:cs typeface="Aileron"/>
                  <a:sym typeface="Aileron"/>
                </a:rPr>
                <a:t> by enabling NightwatchJS to control Chrome, making it essential for running tests in a real browser environment.</a:t>
              </a:r>
            </a:p>
          </p:txBody>
        </p:sp>
        <p:sp>
          <p:nvSpPr>
            <p:cNvPr name="TextBox 14" id="14"/>
            <p:cNvSpPr txBox="true"/>
            <p:nvPr/>
          </p:nvSpPr>
          <p:spPr>
            <a:xfrm rot="0">
              <a:off x="0" y="5590455"/>
              <a:ext cx="8625625" cy="391650"/>
            </a:xfrm>
            <a:prstGeom prst="rect">
              <a:avLst/>
            </a:prstGeom>
          </p:spPr>
          <p:txBody>
            <a:bodyPr anchor="t" rtlCol="false" tIns="0" lIns="0" bIns="0" rIns="0">
              <a:spAutoFit/>
            </a:bodyPr>
            <a:lstStyle/>
            <a:p>
              <a:pPr algn="l" marL="0" indent="0" lvl="0">
                <a:lnSpc>
                  <a:spcPts val="2519"/>
                </a:lnSpc>
              </a:pPr>
              <a:r>
                <a:rPr lang="en-US" b="true" sz="1799" spc="-17">
                  <a:solidFill>
                    <a:srgbClr val="221B00"/>
                  </a:solidFill>
                  <a:latin typeface="Aileron Bold"/>
                  <a:ea typeface="Aileron Bold"/>
                  <a:cs typeface="Aileron Bold"/>
                  <a:sym typeface="Aileron Bold"/>
                </a:rPr>
                <a:t>ChromeDriver</a:t>
              </a:r>
            </a:p>
          </p:txBody>
        </p:sp>
        <p:sp>
          <p:nvSpPr>
            <p:cNvPr name="TextBox 15" id="15"/>
            <p:cNvSpPr txBox="true"/>
            <p:nvPr/>
          </p:nvSpPr>
          <p:spPr>
            <a:xfrm rot="0">
              <a:off x="26763" y="8888666"/>
              <a:ext cx="8625625" cy="1321696"/>
            </a:xfrm>
            <a:prstGeom prst="rect">
              <a:avLst/>
            </a:prstGeom>
          </p:spPr>
          <p:txBody>
            <a:bodyPr anchor="t" rtlCol="false" tIns="0" lIns="0" bIns="0" rIns="0">
              <a:spAutoFit/>
            </a:bodyPr>
            <a:lstStyle/>
            <a:p>
              <a:pPr algn="l" marL="0" indent="0" lvl="0">
                <a:lnSpc>
                  <a:spcPts val="2699"/>
                </a:lnSpc>
              </a:pPr>
              <a:r>
                <a:rPr lang="en-US" sz="1799" u="none">
                  <a:solidFill>
                    <a:srgbClr val="221B00"/>
                  </a:solidFill>
                  <a:latin typeface="Aileron"/>
                  <a:ea typeface="Aileron"/>
                  <a:cs typeface="Aileron"/>
                  <a:sym typeface="Aileron"/>
                </a:rPr>
                <a:t>CircleCI is a continuous integration tool that </a:t>
              </a:r>
              <a:r>
                <a:rPr lang="en-US" b="true" sz="1799" u="none">
                  <a:solidFill>
                    <a:srgbClr val="221B00"/>
                  </a:solidFill>
                  <a:latin typeface="Aileron Bold"/>
                  <a:ea typeface="Aileron Bold"/>
                  <a:cs typeface="Aileron Bold"/>
                  <a:sym typeface="Aileron Bold"/>
                </a:rPr>
                <a:t>automates testing</a:t>
              </a:r>
              <a:r>
                <a:rPr lang="en-US" sz="1799" u="none">
                  <a:solidFill>
                    <a:srgbClr val="221B00"/>
                  </a:solidFill>
                  <a:latin typeface="Aileron"/>
                  <a:ea typeface="Aileron"/>
                  <a:cs typeface="Aileron"/>
                  <a:sym typeface="Aileron"/>
                </a:rPr>
                <a:t> workflows, ensuring that tests run seamlessly on every code change for reliable deployment.</a:t>
              </a:r>
            </a:p>
          </p:txBody>
        </p:sp>
        <p:sp>
          <p:nvSpPr>
            <p:cNvPr name="TextBox 16" id="16"/>
            <p:cNvSpPr txBox="true"/>
            <p:nvPr/>
          </p:nvSpPr>
          <p:spPr>
            <a:xfrm rot="0">
              <a:off x="26763" y="8404732"/>
              <a:ext cx="8625625" cy="391650"/>
            </a:xfrm>
            <a:prstGeom prst="rect">
              <a:avLst/>
            </a:prstGeom>
          </p:spPr>
          <p:txBody>
            <a:bodyPr anchor="t" rtlCol="false" tIns="0" lIns="0" bIns="0" rIns="0">
              <a:spAutoFit/>
            </a:bodyPr>
            <a:lstStyle/>
            <a:p>
              <a:pPr algn="l" marL="0" indent="0" lvl="0">
                <a:lnSpc>
                  <a:spcPts val="2519"/>
                </a:lnSpc>
              </a:pPr>
              <a:r>
                <a:rPr lang="en-US" b="true" sz="1799" spc="-17">
                  <a:solidFill>
                    <a:srgbClr val="221B00"/>
                  </a:solidFill>
                  <a:latin typeface="Aileron Bold"/>
                  <a:ea typeface="Aileron Bold"/>
                  <a:cs typeface="Aileron Bold"/>
                  <a:sym typeface="Aileron Bold"/>
                </a:rPr>
                <a:t>CircleCI</a:t>
              </a:r>
            </a:p>
          </p:txBody>
        </p:sp>
      </p:grpSp>
      <p:grpSp>
        <p:nvGrpSpPr>
          <p:cNvPr name="Group 17" id="17"/>
          <p:cNvGrpSpPr/>
          <p:nvPr/>
        </p:nvGrpSpPr>
        <p:grpSpPr>
          <a:xfrm rot="0">
            <a:off x="645086" y="210772"/>
            <a:ext cx="1635855" cy="1635855"/>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8"/>
              <a:stretch>
                <a:fillRect l="0" t="0" r="0" b="0"/>
              </a:stretch>
            </a:blip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9E2"/>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9682943" y="1666115"/>
            <a:ext cx="5790210" cy="5790210"/>
          </a:xfrm>
          <a:custGeom>
            <a:avLst/>
            <a:gdLst/>
            <a:ahLst/>
            <a:cxnLst/>
            <a:rect r="r" b="b" t="t" l="l"/>
            <a:pathLst>
              <a:path h="5790210" w="5790210">
                <a:moveTo>
                  <a:pt x="0" y="0"/>
                </a:moveTo>
                <a:lnTo>
                  <a:pt x="5790210" y="0"/>
                </a:lnTo>
                <a:lnTo>
                  <a:pt x="5790210" y="5790211"/>
                </a:lnTo>
                <a:lnTo>
                  <a:pt x="0" y="57902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682943" y="7391895"/>
            <a:ext cx="5790210" cy="2895105"/>
          </a:xfrm>
          <a:custGeom>
            <a:avLst/>
            <a:gdLst/>
            <a:ahLst/>
            <a:cxnLst/>
            <a:rect r="r" b="b" t="t" l="l"/>
            <a:pathLst>
              <a:path h="2895105" w="5790210">
                <a:moveTo>
                  <a:pt x="0" y="0"/>
                </a:moveTo>
                <a:lnTo>
                  <a:pt x="5790210" y="0"/>
                </a:lnTo>
                <a:lnTo>
                  <a:pt x="5790210" y="2895105"/>
                </a:lnTo>
                <a:lnTo>
                  <a:pt x="0" y="28951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473153" y="1685165"/>
            <a:ext cx="5708190" cy="5708190"/>
          </a:xfrm>
          <a:custGeom>
            <a:avLst/>
            <a:gdLst/>
            <a:ahLst/>
            <a:cxnLst/>
            <a:rect r="r" b="b" t="t" l="l"/>
            <a:pathLst>
              <a:path h="5708190" w="5708190">
                <a:moveTo>
                  <a:pt x="0" y="0"/>
                </a:moveTo>
                <a:lnTo>
                  <a:pt x="5708190" y="0"/>
                </a:lnTo>
                <a:lnTo>
                  <a:pt x="5708190" y="5708190"/>
                </a:lnTo>
                <a:lnTo>
                  <a:pt x="0" y="5708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5438698" y="7393355"/>
            <a:ext cx="2849302" cy="2849302"/>
            <a:chOff x="0" y="0"/>
            <a:chExt cx="1913890" cy="1913890"/>
          </a:xfrm>
        </p:grpSpPr>
        <p:sp>
          <p:nvSpPr>
            <p:cNvPr name="Freeform 6" id="6"/>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04AAD"/>
            </a:solidFill>
          </p:spPr>
        </p:sp>
      </p:grpSp>
      <p:grpSp>
        <p:nvGrpSpPr>
          <p:cNvPr name="Group 7" id="7"/>
          <p:cNvGrpSpPr/>
          <p:nvPr/>
        </p:nvGrpSpPr>
        <p:grpSpPr>
          <a:xfrm rot="0">
            <a:off x="1028700" y="3215580"/>
            <a:ext cx="7641728" cy="5413314"/>
            <a:chOff x="0" y="0"/>
            <a:chExt cx="10188971" cy="7217752"/>
          </a:xfrm>
        </p:grpSpPr>
        <p:sp>
          <p:nvSpPr>
            <p:cNvPr name="TextBox 8" id="8"/>
            <p:cNvSpPr txBox="true"/>
            <p:nvPr/>
          </p:nvSpPr>
          <p:spPr>
            <a:xfrm rot="0">
              <a:off x="0" y="95250"/>
              <a:ext cx="10188971" cy="1832724"/>
            </a:xfrm>
            <a:prstGeom prst="rect">
              <a:avLst/>
            </a:prstGeom>
          </p:spPr>
          <p:txBody>
            <a:bodyPr anchor="t" rtlCol="false" tIns="0" lIns="0" bIns="0" rIns="0">
              <a:spAutoFit/>
            </a:bodyPr>
            <a:lstStyle/>
            <a:p>
              <a:pPr algn="l" marL="0" indent="0" lvl="0">
                <a:lnSpc>
                  <a:spcPts val="5178"/>
                </a:lnSpc>
              </a:pPr>
              <a:r>
                <a:rPr lang="en-US" b="true" sz="5178">
                  <a:solidFill>
                    <a:srgbClr val="221B00"/>
                  </a:solidFill>
                  <a:latin typeface="Aileron Ultra-Bold"/>
                  <a:ea typeface="Aileron Ultra-Bold"/>
                  <a:cs typeface="Aileron Ultra-Bold"/>
                  <a:sym typeface="Aileron Ultra-Bold"/>
                </a:rPr>
                <a:t>Project Structure Overview</a:t>
              </a:r>
            </a:p>
          </p:txBody>
        </p:sp>
        <p:sp>
          <p:nvSpPr>
            <p:cNvPr name="TextBox 9" id="9"/>
            <p:cNvSpPr txBox="true"/>
            <p:nvPr/>
          </p:nvSpPr>
          <p:spPr>
            <a:xfrm rot="0">
              <a:off x="0" y="3226028"/>
              <a:ext cx="9184425" cy="688859"/>
            </a:xfrm>
            <a:prstGeom prst="rect">
              <a:avLst/>
            </a:prstGeom>
          </p:spPr>
          <p:txBody>
            <a:bodyPr anchor="t" rtlCol="false" tIns="0" lIns="0" bIns="0" rIns="0">
              <a:spAutoFit/>
            </a:bodyPr>
            <a:lstStyle/>
            <a:p>
              <a:pPr algn="l" marL="0" indent="0" lvl="0">
                <a:lnSpc>
                  <a:spcPts val="2148"/>
                </a:lnSpc>
              </a:pPr>
              <a:r>
                <a:rPr lang="en-US" sz="1432" u="none">
                  <a:solidFill>
                    <a:srgbClr val="221B00"/>
                  </a:solidFill>
                  <a:latin typeface="Aileron"/>
                  <a:ea typeface="Aileron"/>
                  <a:cs typeface="Aileron"/>
                  <a:sym typeface="Aileron"/>
                </a:rPr>
                <a:t>The main directories include </a:t>
              </a:r>
              <a:r>
                <a:rPr lang="en-US" b="true" sz="1432" u="none">
                  <a:solidFill>
                    <a:srgbClr val="221B00"/>
                  </a:solidFill>
                  <a:latin typeface="Aileron Bold"/>
                  <a:ea typeface="Aileron Bold"/>
                  <a:cs typeface="Aileron Bold"/>
                  <a:sym typeface="Aileron Bold"/>
                </a:rPr>
                <a:t>tests</a:t>
              </a:r>
              <a:r>
                <a:rPr lang="en-US" sz="1432" u="none">
                  <a:solidFill>
                    <a:srgbClr val="221B00"/>
                  </a:solidFill>
                  <a:latin typeface="Aileron"/>
                  <a:ea typeface="Aileron"/>
                  <a:cs typeface="Aileron"/>
                  <a:sym typeface="Aileron"/>
                </a:rPr>
                <a:t>, </a:t>
              </a:r>
              <a:r>
                <a:rPr lang="en-US" b="true" sz="1432" u="none">
                  <a:solidFill>
                    <a:srgbClr val="221B00"/>
                  </a:solidFill>
                  <a:latin typeface="Aileron Bold"/>
                  <a:ea typeface="Aileron Bold"/>
                  <a:cs typeface="Aileron Bold"/>
                  <a:sym typeface="Aileron Bold"/>
                </a:rPr>
                <a:t>pages</a:t>
              </a:r>
              <a:r>
                <a:rPr lang="en-US" sz="1432" u="none">
                  <a:solidFill>
                    <a:srgbClr val="221B00"/>
                  </a:solidFill>
                  <a:latin typeface="Aileron"/>
                  <a:ea typeface="Aileron"/>
                  <a:cs typeface="Aileron"/>
                  <a:sym typeface="Aileron"/>
                </a:rPr>
                <a:t>, and </a:t>
              </a:r>
              <a:r>
                <a:rPr lang="en-US" b="true" sz="1432" u="none">
                  <a:solidFill>
                    <a:srgbClr val="221B00"/>
                  </a:solidFill>
                  <a:latin typeface="Aileron Bold"/>
                  <a:ea typeface="Aileron Bold"/>
                  <a:cs typeface="Aileron Bold"/>
                  <a:sym typeface="Aileron Bold"/>
                </a:rPr>
                <a:t>config</a:t>
              </a:r>
              <a:r>
                <a:rPr lang="en-US" sz="1432" u="none">
                  <a:solidFill>
                    <a:srgbClr val="221B00"/>
                  </a:solidFill>
                  <a:latin typeface="Aileron"/>
                  <a:ea typeface="Aileron"/>
                  <a:cs typeface="Aileron"/>
                  <a:sym typeface="Aileron"/>
                </a:rPr>
                <a:t>; each serves specific purposes to streamline the testing process and maintain organization within the project.</a:t>
              </a:r>
            </a:p>
          </p:txBody>
        </p:sp>
        <p:sp>
          <p:nvSpPr>
            <p:cNvPr name="TextBox 10" id="10"/>
            <p:cNvSpPr txBox="true"/>
            <p:nvPr/>
          </p:nvSpPr>
          <p:spPr>
            <a:xfrm rot="0">
              <a:off x="0" y="2809867"/>
              <a:ext cx="9184425" cy="323876"/>
            </a:xfrm>
            <a:prstGeom prst="rect">
              <a:avLst/>
            </a:prstGeom>
          </p:spPr>
          <p:txBody>
            <a:bodyPr anchor="t" rtlCol="false" tIns="0" lIns="0" bIns="0" rIns="0">
              <a:spAutoFit/>
            </a:bodyPr>
            <a:lstStyle/>
            <a:p>
              <a:pPr algn="l" marL="0" indent="0" lvl="0">
                <a:lnSpc>
                  <a:spcPts val="2005"/>
                </a:lnSpc>
              </a:pPr>
              <a:r>
                <a:rPr lang="en-US" b="true" sz="1432" spc="-14">
                  <a:solidFill>
                    <a:srgbClr val="221B00"/>
                  </a:solidFill>
                  <a:latin typeface="Aileron Bold"/>
                  <a:ea typeface="Aileron Bold"/>
                  <a:cs typeface="Aileron Bold"/>
                  <a:sym typeface="Aileron Bold"/>
                </a:rPr>
                <a:t>Directory Breakdown</a:t>
              </a:r>
            </a:p>
          </p:txBody>
        </p:sp>
        <p:sp>
          <p:nvSpPr>
            <p:cNvPr name="TextBox 11" id="11"/>
            <p:cNvSpPr txBox="true"/>
            <p:nvPr/>
          </p:nvSpPr>
          <p:spPr>
            <a:xfrm rot="0">
              <a:off x="0" y="4877460"/>
              <a:ext cx="9184425" cy="688859"/>
            </a:xfrm>
            <a:prstGeom prst="rect">
              <a:avLst/>
            </a:prstGeom>
          </p:spPr>
          <p:txBody>
            <a:bodyPr anchor="t" rtlCol="false" tIns="0" lIns="0" bIns="0" rIns="0">
              <a:spAutoFit/>
            </a:bodyPr>
            <a:lstStyle/>
            <a:p>
              <a:pPr algn="l" marL="0" indent="0" lvl="0">
                <a:lnSpc>
                  <a:spcPts val="2148"/>
                </a:lnSpc>
              </a:pPr>
              <a:r>
                <a:rPr lang="en-US" sz="1432" u="none">
                  <a:solidFill>
                    <a:srgbClr val="221B00"/>
                  </a:solidFill>
                  <a:latin typeface="Aileron"/>
                  <a:ea typeface="Aileron"/>
                  <a:cs typeface="Aileron"/>
                  <a:sym typeface="Aileron"/>
                </a:rPr>
                <a:t>Files are organized by functions, such as </a:t>
              </a:r>
              <a:r>
                <a:rPr lang="en-US" b="true" sz="1432" u="none">
                  <a:solidFill>
                    <a:srgbClr val="221B00"/>
                  </a:solidFill>
                  <a:latin typeface="Aileron Bold"/>
                  <a:ea typeface="Aileron Bold"/>
                  <a:cs typeface="Aileron Bold"/>
                  <a:sym typeface="Aileron Bold"/>
                </a:rPr>
                <a:t>page objects</a:t>
              </a:r>
              <a:r>
                <a:rPr lang="en-US" sz="1432" u="none">
                  <a:solidFill>
                    <a:srgbClr val="221B00"/>
                  </a:solidFill>
                  <a:latin typeface="Aileron"/>
                  <a:ea typeface="Aileron"/>
                  <a:cs typeface="Aileron"/>
                  <a:sym typeface="Aileron"/>
                </a:rPr>
                <a:t> for UI elements and </a:t>
              </a:r>
              <a:r>
                <a:rPr lang="en-US" b="true" sz="1432" u="none">
                  <a:solidFill>
                    <a:srgbClr val="221B00"/>
                  </a:solidFill>
                  <a:latin typeface="Aileron Bold"/>
                  <a:ea typeface="Aileron Bold"/>
                  <a:cs typeface="Aileron Bold"/>
                  <a:sym typeface="Aileron Bold"/>
                </a:rPr>
                <a:t>test scripts</a:t>
              </a:r>
              <a:r>
                <a:rPr lang="en-US" sz="1432" u="none">
                  <a:solidFill>
                    <a:srgbClr val="221B00"/>
                  </a:solidFill>
                  <a:latin typeface="Aileron"/>
                  <a:ea typeface="Aileron"/>
                  <a:cs typeface="Aileron"/>
                  <a:sym typeface="Aileron"/>
                </a:rPr>
                <a:t> for different user journeys, ensuring clarity and easy maintenance.</a:t>
              </a:r>
            </a:p>
          </p:txBody>
        </p:sp>
        <p:sp>
          <p:nvSpPr>
            <p:cNvPr name="TextBox 12" id="12"/>
            <p:cNvSpPr txBox="true"/>
            <p:nvPr/>
          </p:nvSpPr>
          <p:spPr>
            <a:xfrm rot="0">
              <a:off x="0" y="4461300"/>
              <a:ext cx="9184425" cy="323876"/>
            </a:xfrm>
            <a:prstGeom prst="rect">
              <a:avLst/>
            </a:prstGeom>
          </p:spPr>
          <p:txBody>
            <a:bodyPr anchor="t" rtlCol="false" tIns="0" lIns="0" bIns="0" rIns="0">
              <a:spAutoFit/>
            </a:bodyPr>
            <a:lstStyle/>
            <a:p>
              <a:pPr algn="l" marL="0" indent="0" lvl="0">
                <a:lnSpc>
                  <a:spcPts val="2005"/>
                </a:lnSpc>
              </a:pPr>
              <a:r>
                <a:rPr lang="en-US" b="true" sz="1432" spc="-14">
                  <a:solidFill>
                    <a:srgbClr val="221B00"/>
                  </a:solidFill>
                  <a:latin typeface="Aileron Bold"/>
                  <a:ea typeface="Aileron Bold"/>
                  <a:cs typeface="Aileron Bold"/>
                  <a:sym typeface="Aileron Bold"/>
                </a:rPr>
                <a:t>File Organization</a:t>
              </a:r>
            </a:p>
          </p:txBody>
        </p:sp>
        <p:sp>
          <p:nvSpPr>
            <p:cNvPr name="TextBox 13" id="13"/>
            <p:cNvSpPr txBox="true"/>
            <p:nvPr/>
          </p:nvSpPr>
          <p:spPr>
            <a:xfrm rot="0">
              <a:off x="0" y="6528893"/>
              <a:ext cx="9184425" cy="688859"/>
            </a:xfrm>
            <a:prstGeom prst="rect">
              <a:avLst/>
            </a:prstGeom>
          </p:spPr>
          <p:txBody>
            <a:bodyPr anchor="t" rtlCol="false" tIns="0" lIns="0" bIns="0" rIns="0">
              <a:spAutoFit/>
            </a:bodyPr>
            <a:lstStyle/>
            <a:p>
              <a:pPr algn="l" marL="0" indent="0" lvl="0">
                <a:lnSpc>
                  <a:spcPts val="2148"/>
                </a:lnSpc>
              </a:pPr>
              <a:r>
                <a:rPr lang="en-US" sz="1432" u="none">
                  <a:solidFill>
                    <a:srgbClr val="221B00"/>
                  </a:solidFill>
                  <a:latin typeface="Aileron"/>
                  <a:ea typeface="Aileron"/>
                  <a:cs typeface="Aileron"/>
                  <a:sym typeface="Aileron"/>
                </a:rPr>
                <a:t>Configuration files set up the environment, including </a:t>
              </a:r>
              <a:r>
                <a:rPr lang="en-US" b="true" sz="1432" u="none">
                  <a:solidFill>
                    <a:srgbClr val="221B00"/>
                  </a:solidFill>
                  <a:latin typeface="Aileron Bold"/>
                  <a:ea typeface="Aileron Bold"/>
                  <a:cs typeface="Aileron Bold"/>
                  <a:sym typeface="Aileron Bold"/>
                </a:rPr>
                <a:t>NightwatchJS settings</a:t>
              </a:r>
              <a:r>
                <a:rPr lang="en-US" sz="1432" u="none">
                  <a:solidFill>
                    <a:srgbClr val="221B00"/>
                  </a:solidFill>
                  <a:latin typeface="Aileron"/>
                  <a:ea typeface="Aileron"/>
                  <a:cs typeface="Aileron"/>
                  <a:sym typeface="Aileron"/>
                </a:rPr>
                <a:t>, test runner options, and integration with CI/CD tools for seamless automation.</a:t>
              </a:r>
            </a:p>
          </p:txBody>
        </p:sp>
        <p:sp>
          <p:nvSpPr>
            <p:cNvPr name="TextBox 14" id="14"/>
            <p:cNvSpPr txBox="true"/>
            <p:nvPr/>
          </p:nvSpPr>
          <p:spPr>
            <a:xfrm rot="0">
              <a:off x="0" y="6112732"/>
              <a:ext cx="9184425" cy="323876"/>
            </a:xfrm>
            <a:prstGeom prst="rect">
              <a:avLst/>
            </a:prstGeom>
          </p:spPr>
          <p:txBody>
            <a:bodyPr anchor="t" rtlCol="false" tIns="0" lIns="0" bIns="0" rIns="0">
              <a:spAutoFit/>
            </a:bodyPr>
            <a:lstStyle/>
            <a:p>
              <a:pPr algn="l" marL="0" indent="0" lvl="0">
                <a:lnSpc>
                  <a:spcPts val="2005"/>
                </a:lnSpc>
              </a:pPr>
              <a:r>
                <a:rPr lang="en-US" b="true" sz="1432" spc="-14">
                  <a:solidFill>
                    <a:srgbClr val="221B00"/>
                  </a:solidFill>
                  <a:latin typeface="Aileron Bold"/>
                  <a:ea typeface="Aileron Bold"/>
                  <a:cs typeface="Aileron Bold"/>
                  <a:sym typeface="Aileron Bold"/>
                </a:rPr>
                <a:t>Configuration Files</a:t>
              </a:r>
            </a:p>
          </p:txBody>
        </p:sp>
      </p:grpSp>
      <p:grpSp>
        <p:nvGrpSpPr>
          <p:cNvPr name="Group 15" id="15"/>
          <p:cNvGrpSpPr/>
          <p:nvPr/>
        </p:nvGrpSpPr>
        <p:grpSpPr>
          <a:xfrm rot="0">
            <a:off x="760642" y="210772"/>
            <a:ext cx="1635855" cy="1635855"/>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8"/>
              <a:stretch>
                <a:fillRect l="0" t="0" r="0" b="0"/>
              </a:stretch>
            </a:blipFill>
          </p:spPr>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1134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028700"/>
            <a:ext cx="1028903" cy="709943"/>
          </a:xfrm>
          <a:custGeom>
            <a:avLst/>
            <a:gdLst/>
            <a:ahLst/>
            <a:cxnLst/>
            <a:rect r="r" b="b" t="t" l="l"/>
            <a:pathLst>
              <a:path h="709943" w="1028903">
                <a:moveTo>
                  <a:pt x="0" y="0"/>
                </a:moveTo>
                <a:lnTo>
                  <a:pt x="1028903" y="0"/>
                </a:lnTo>
                <a:lnTo>
                  <a:pt x="1028903" y="709943"/>
                </a:lnTo>
                <a:lnTo>
                  <a:pt x="0" y="7099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940096" y="0"/>
            <a:ext cx="5150718" cy="5150718"/>
          </a:xfrm>
          <a:custGeom>
            <a:avLst/>
            <a:gdLst/>
            <a:ahLst/>
            <a:cxnLst/>
            <a:rect r="r" b="b" t="t" l="l"/>
            <a:pathLst>
              <a:path h="5150718" w="5150718">
                <a:moveTo>
                  <a:pt x="0" y="0"/>
                </a:moveTo>
                <a:lnTo>
                  <a:pt x="5150718" y="0"/>
                </a:lnTo>
                <a:lnTo>
                  <a:pt x="5150718" y="5150718"/>
                </a:lnTo>
                <a:lnTo>
                  <a:pt x="0" y="51507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806524" y="5150718"/>
            <a:ext cx="5133572" cy="5133572"/>
          </a:xfrm>
          <a:custGeom>
            <a:avLst/>
            <a:gdLst/>
            <a:ahLst/>
            <a:cxnLst/>
            <a:rect r="r" b="b" t="t" l="l"/>
            <a:pathLst>
              <a:path h="5133572" w="5133572">
                <a:moveTo>
                  <a:pt x="0" y="0"/>
                </a:moveTo>
                <a:lnTo>
                  <a:pt x="5133572" y="0"/>
                </a:lnTo>
                <a:lnTo>
                  <a:pt x="5133572" y="5133572"/>
                </a:lnTo>
                <a:lnTo>
                  <a:pt x="0" y="51335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5957243" y="5139161"/>
            <a:ext cx="5147839" cy="514783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9E2"/>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6303201">
            <a:off x="12002359" y="5851202"/>
            <a:ext cx="2232568" cy="3632876"/>
          </a:xfrm>
          <a:custGeom>
            <a:avLst/>
            <a:gdLst/>
            <a:ahLst/>
            <a:cxnLst/>
            <a:rect r="r" b="b" t="t" l="l"/>
            <a:pathLst>
              <a:path h="3632876" w="2232568">
                <a:moveTo>
                  <a:pt x="0" y="0"/>
                </a:moveTo>
                <a:lnTo>
                  <a:pt x="2232567" y="0"/>
                </a:lnTo>
                <a:lnTo>
                  <a:pt x="2232567" y="3632876"/>
                </a:lnTo>
                <a:lnTo>
                  <a:pt x="0" y="363287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1320759" y="535386"/>
            <a:ext cx="4105102" cy="4105102"/>
          </a:xfrm>
          <a:custGeom>
            <a:avLst/>
            <a:gdLst/>
            <a:ahLst/>
            <a:cxnLst/>
            <a:rect r="r" b="b" t="t" l="l"/>
            <a:pathLst>
              <a:path h="4105102" w="4105102">
                <a:moveTo>
                  <a:pt x="0" y="0"/>
                </a:moveTo>
                <a:lnTo>
                  <a:pt x="4105102" y="0"/>
                </a:lnTo>
                <a:lnTo>
                  <a:pt x="4105102" y="4105102"/>
                </a:lnTo>
                <a:lnTo>
                  <a:pt x="0" y="410510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1028700" y="2755083"/>
            <a:ext cx="8115300" cy="6462298"/>
          </a:xfrm>
          <a:prstGeom prst="rect">
            <a:avLst/>
          </a:prstGeom>
        </p:spPr>
        <p:txBody>
          <a:bodyPr anchor="t" rtlCol="false" tIns="0" lIns="0" bIns="0" rIns="0">
            <a:spAutoFit/>
          </a:bodyPr>
          <a:lstStyle/>
          <a:p>
            <a:pPr algn="l" marL="0" indent="0" lvl="0">
              <a:lnSpc>
                <a:spcPts val="6423"/>
              </a:lnSpc>
            </a:pPr>
            <a:r>
              <a:rPr lang="en-US" b="true" sz="5839" u="none">
                <a:solidFill>
                  <a:srgbClr val="FFFBED"/>
                </a:solidFill>
                <a:latin typeface="Aileron Bold"/>
                <a:ea typeface="Aileron Bold"/>
                <a:cs typeface="Aileron Bold"/>
                <a:sym typeface="Aileron Bold"/>
              </a:rPr>
              <a:t>Configuration</a:t>
            </a:r>
            <a:r>
              <a:rPr lang="en-US" sz="5839" u="none">
                <a:solidFill>
                  <a:srgbClr val="FFFBED"/>
                </a:solidFill>
                <a:latin typeface="Aileron"/>
                <a:ea typeface="Aileron"/>
                <a:cs typeface="Aileron"/>
                <a:sym typeface="Aileron"/>
              </a:rPr>
              <a:t> is essential for effective testing; here are </a:t>
            </a:r>
            <a:r>
              <a:rPr lang="en-US" b="true" sz="5839" u="none">
                <a:solidFill>
                  <a:srgbClr val="FFFBED"/>
                </a:solidFill>
                <a:latin typeface="Aileron Bold"/>
                <a:ea typeface="Aileron Bold"/>
                <a:cs typeface="Aileron Bold"/>
                <a:sym typeface="Aileron Bold"/>
              </a:rPr>
              <a:t>test examples</a:t>
            </a:r>
            <a:r>
              <a:rPr lang="en-US" sz="5839" u="none">
                <a:solidFill>
                  <a:srgbClr val="FFFBED"/>
                </a:solidFill>
                <a:latin typeface="Aileron"/>
                <a:ea typeface="Aileron"/>
                <a:cs typeface="Aileron"/>
                <a:sym typeface="Aileron"/>
              </a:rPr>
              <a:t> for the contact form, product search, and smoke tests to demonstrate the framework's capabilities.</a:t>
            </a:r>
          </a:p>
        </p:txBody>
      </p:sp>
      <p:sp>
        <p:nvSpPr>
          <p:cNvPr name="TextBox 11" id="11"/>
          <p:cNvSpPr txBox="true"/>
          <p:nvPr/>
        </p:nvSpPr>
        <p:spPr>
          <a:xfrm rot="0">
            <a:off x="3020751" y="1178125"/>
            <a:ext cx="6123249" cy="439668"/>
          </a:xfrm>
          <a:prstGeom prst="rect">
            <a:avLst/>
          </a:prstGeom>
        </p:spPr>
        <p:txBody>
          <a:bodyPr anchor="t" rtlCol="false" tIns="0" lIns="0" bIns="0" rIns="0">
            <a:spAutoFit/>
          </a:bodyPr>
          <a:lstStyle/>
          <a:p>
            <a:pPr algn="l" marL="0" indent="0" lvl="0">
              <a:lnSpc>
                <a:spcPts val="3552"/>
              </a:lnSpc>
              <a:spcBef>
                <a:spcPct val="0"/>
              </a:spcBef>
            </a:pPr>
            <a:r>
              <a:rPr lang="en-US" b="true" sz="3200" spc="-80">
                <a:solidFill>
                  <a:srgbClr val="FFFBED"/>
                </a:solidFill>
                <a:latin typeface="Aileron Bold"/>
                <a:ea typeface="Aileron Bold"/>
                <a:cs typeface="Aileron Bold"/>
                <a:sym typeface="Aileron Bold"/>
              </a:rPr>
              <a:t>Highlights of the Implementation</a:t>
            </a:r>
          </a:p>
        </p:txBody>
      </p:sp>
      <p:grpSp>
        <p:nvGrpSpPr>
          <p:cNvPr name="Group 12" id="12"/>
          <p:cNvGrpSpPr/>
          <p:nvPr/>
        </p:nvGrpSpPr>
        <p:grpSpPr>
          <a:xfrm rot="0">
            <a:off x="725224" y="210772"/>
            <a:ext cx="1635855" cy="163585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12"/>
              <a:stretch>
                <a:fillRect l="0" t="0" r="0" b="0"/>
              </a:stretch>
            </a:blipFill>
          </p:spPr>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9E2"/>
        </a:solidFill>
      </p:bgPr>
    </p:bg>
    <p:spTree>
      <p:nvGrpSpPr>
        <p:cNvPr id="1" name=""/>
        <p:cNvGrpSpPr/>
        <p:nvPr/>
      </p:nvGrpSpPr>
      <p:grpSpPr>
        <a:xfrm>
          <a:off x="0" y="0"/>
          <a:ext cx="0" cy="0"/>
          <a:chOff x="0" y="0"/>
          <a:chExt cx="0" cy="0"/>
        </a:xfrm>
      </p:grpSpPr>
      <p:sp>
        <p:nvSpPr>
          <p:cNvPr name="Freeform 2" id="2"/>
          <p:cNvSpPr/>
          <p:nvPr/>
        </p:nvSpPr>
        <p:spPr>
          <a:xfrm flipH="true" flipV="false" rot="0">
            <a:off x="6285477" y="8202330"/>
            <a:ext cx="2858523" cy="2858523"/>
          </a:xfrm>
          <a:custGeom>
            <a:avLst/>
            <a:gdLst/>
            <a:ahLst/>
            <a:cxnLst/>
            <a:rect r="r" b="b" t="t" l="l"/>
            <a:pathLst>
              <a:path h="2858523" w="2858523">
                <a:moveTo>
                  <a:pt x="2858523" y="0"/>
                </a:moveTo>
                <a:lnTo>
                  <a:pt x="0" y="0"/>
                </a:lnTo>
                <a:lnTo>
                  <a:pt x="0" y="2858522"/>
                </a:lnTo>
                <a:lnTo>
                  <a:pt x="2858523" y="2858522"/>
                </a:lnTo>
                <a:lnTo>
                  <a:pt x="285852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189253" y="1028700"/>
            <a:ext cx="4226588" cy="4226588"/>
          </a:xfrm>
          <a:custGeom>
            <a:avLst/>
            <a:gdLst/>
            <a:ahLst/>
            <a:cxnLst/>
            <a:rect r="r" b="b" t="t" l="l"/>
            <a:pathLst>
              <a:path h="4226588" w="4226588">
                <a:moveTo>
                  <a:pt x="0" y="0"/>
                </a:moveTo>
                <a:lnTo>
                  <a:pt x="4226588" y="0"/>
                </a:lnTo>
                <a:lnTo>
                  <a:pt x="4226588" y="4226588"/>
                </a:lnTo>
                <a:lnTo>
                  <a:pt x="0" y="42265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561058">
            <a:off x="15709957" y="-113831"/>
            <a:ext cx="3523654" cy="3446774"/>
          </a:xfrm>
          <a:custGeom>
            <a:avLst/>
            <a:gdLst/>
            <a:ahLst/>
            <a:cxnLst/>
            <a:rect r="r" b="b" t="t" l="l"/>
            <a:pathLst>
              <a:path h="3446774" w="3523654">
                <a:moveTo>
                  <a:pt x="0" y="0"/>
                </a:moveTo>
                <a:lnTo>
                  <a:pt x="3523653" y="0"/>
                </a:lnTo>
                <a:lnTo>
                  <a:pt x="3523653" y="3446774"/>
                </a:lnTo>
                <a:lnTo>
                  <a:pt x="0" y="34467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9437712" y="3655202"/>
            <a:ext cx="6874668" cy="3939481"/>
            <a:chOff x="0" y="0"/>
            <a:chExt cx="9166224" cy="5252641"/>
          </a:xfrm>
        </p:grpSpPr>
        <p:sp>
          <p:nvSpPr>
            <p:cNvPr name="TextBox 6" id="6"/>
            <p:cNvSpPr txBox="true"/>
            <p:nvPr/>
          </p:nvSpPr>
          <p:spPr>
            <a:xfrm rot="0">
              <a:off x="0" y="104775"/>
              <a:ext cx="9166224" cy="1101027"/>
            </a:xfrm>
            <a:prstGeom prst="rect">
              <a:avLst/>
            </a:prstGeom>
          </p:spPr>
          <p:txBody>
            <a:bodyPr anchor="t" rtlCol="false" tIns="0" lIns="0" bIns="0" rIns="0">
              <a:spAutoFit/>
            </a:bodyPr>
            <a:lstStyle/>
            <a:p>
              <a:pPr algn="l" marL="0" indent="0" lvl="0">
                <a:lnSpc>
                  <a:spcPts val="5979"/>
                </a:lnSpc>
              </a:pPr>
              <a:r>
                <a:rPr lang="en-US" b="true" sz="5979">
                  <a:solidFill>
                    <a:srgbClr val="221B00"/>
                  </a:solidFill>
                  <a:latin typeface="Aileron Ultra-Bold"/>
                  <a:ea typeface="Aileron Ultra-Bold"/>
                  <a:cs typeface="Aileron Ultra-Bold"/>
                  <a:sym typeface="Aileron Ultra-Bold"/>
                </a:rPr>
                <a:t>Example Test Flow</a:t>
              </a:r>
            </a:p>
          </p:txBody>
        </p:sp>
        <p:sp>
          <p:nvSpPr>
            <p:cNvPr name="TextBox 7" id="7"/>
            <p:cNvSpPr txBox="true"/>
            <p:nvPr/>
          </p:nvSpPr>
          <p:spPr>
            <a:xfrm rot="0">
              <a:off x="0" y="1791038"/>
              <a:ext cx="9166224" cy="340295"/>
            </a:xfrm>
            <a:prstGeom prst="rect">
              <a:avLst/>
            </a:prstGeom>
          </p:spPr>
          <p:txBody>
            <a:bodyPr anchor="t" rtlCol="false" tIns="0" lIns="0" bIns="0" rIns="0">
              <a:spAutoFit/>
            </a:bodyPr>
            <a:lstStyle/>
            <a:p>
              <a:pPr algn="l" marL="0" indent="0" lvl="0">
                <a:lnSpc>
                  <a:spcPts val="1919"/>
                </a:lnSpc>
                <a:spcBef>
                  <a:spcPct val="0"/>
                </a:spcBef>
              </a:pPr>
              <a:r>
                <a:rPr lang="en-US" b="true" sz="1729" spc="-43">
                  <a:solidFill>
                    <a:srgbClr val="221B00"/>
                  </a:solidFill>
                  <a:latin typeface="Aileron Bold"/>
                  <a:ea typeface="Aileron Bold"/>
                  <a:cs typeface="Aileron Bold"/>
                  <a:sym typeface="Aileron Bold"/>
                </a:rPr>
                <a:t>Testing the contact form and file upload</a:t>
              </a:r>
            </a:p>
          </p:txBody>
        </p:sp>
        <p:sp>
          <p:nvSpPr>
            <p:cNvPr name="TextBox 8" id="8"/>
            <p:cNvSpPr txBox="true"/>
            <p:nvPr/>
          </p:nvSpPr>
          <p:spPr>
            <a:xfrm rot="0">
              <a:off x="0" y="2659420"/>
              <a:ext cx="9166224" cy="2593221"/>
            </a:xfrm>
            <a:prstGeom prst="rect">
              <a:avLst/>
            </a:prstGeom>
          </p:spPr>
          <p:txBody>
            <a:bodyPr anchor="t" rtlCol="false" tIns="0" lIns="0" bIns="0" rIns="0">
              <a:spAutoFit/>
            </a:bodyPr>
            <a:lstStyle/>
            <a:p>
              <a:pPr algn="l" marL="0" indent="0" lvl="0">
                <a:lnSpc>
                  <a:spcPts val="2594"/>
                </a:lnSpc>
              </a:pPr>
              <a:r>
                <a:rPr lang="en-US" sz="1729" u="none">
                  <a:solidFill>
                    <a:srgbClr val="221B00"/>
                  </a:solidFill>
                  <a:latin typeface="Aileron"/>
                  <a:ea typeface="Aileron"/>
                  <a:cs typeface="Aileron"/>
                  <a:sym typeface="Aileron"/>
                </a:rPr>
                <a:t>The </a:t>
              </a:r>
              <a:r>
                <a:rPr lang="en-US" b="true" sz="1729" u="none">
                  <a:solidFill>
                    <a:srgbClr val="221B00"/>
                  </a:solidFill>
                  <a:latin typeface="Aileron Bold"/>
                  <a:ea typeface="Aileron Bold"/>
                  <a:cs typeface="Aileron Bold"/>
                  <a:sym typeface="Aileron Bold"/>
                </a:rPr>
                <a:t>test flow</a:t>
              </a:r>
              <a:r>
                <a:rPr lang="en-US" sz="1729" u="none">
                  <a:solidFill>
                    <a:srgbClr val="221B00"/>
                  </a:solidFill>
                  <a:latin typeface="Aileron"/>
                  <a:ea typeface="Aileron"/>
                  <a:cs typeface="Aileron"/>
                  <a:sym typeface="Aileron"/>
                </a:rPr>
                <a:t> for the contact form involves validating input fields and handling file uploads. When a user submits the form, the tests check for successful submission and appropriate error handling. This ensures that the application meets user expectations and provides a seamless experience. Additionally, the automated tests help maintain reliability across different updates.</a:t>
              </a:r>
            </a:p>
          </p:txBody>
        </p:sp>
      </p:grpSp>
      <p:grpSp>
        <p:nvGrpSpPr>
          <p:cNvPr name="Group 9" id="9"/>
          <p:cNvGrpSpPr/>
          <p:nvPr/>
        </p:nvGrpSpPr>
        <p:grpSpPr>
          <a:xfrm rot="0">
            <a:off x="760642" y="210772"/>
            <a:ext cx="1635855" cy="163585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8"/>
              <a:stretch>
                <a:fillRect l="0" t="0" r="0" b="0"/>
              </a:stretch>
            </a:blipFill>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9E2"/>
        </a:solidFill>
      </p:bgPr>
    </p:bg>
    <p:spTree>
      <p:nvGrpSpPr>
        <p:cNvPr id="1" name=""/>
        <p:cNvGrpSpPr/>
        <p:nvPr/>
      </p:nvGrpSpPr>
      <p:grpSpPr>
        <a:xfrm>
          <a:off x="0" y="0"/>
          <a:ext cx="0" cy="0"/>
          <a:chOff x="0" y="0"/>
          <a:chExt cx="0" cy="0"/>
        </a:xfrm>
      </p:grpSpPr>
      <p:sp>
        <p:nvSpPr>
          <p:cNvPr name="Freeform 2" id="2"/>
          <p:cNvSpPr/>
          <p:nvPr/>
        </p:nvSpPr>
        <p:spPr>
          <a:xfrm flipH="true" flipV="false" rot="0">
            <a:off x="6285477" y="8202330"/>
            <a:ext cx="2858523" cy="2858523"/>
          </a:xfrm>
          <a:custGeom>
            <a:avLst/>
            <a:gdLst/>
            <a:ahLst/>
            <a:cxnLst/>
            <a:rect r="r" b="b" t="t" l="l"/>
            <a:pathLst>
              <a:path h="2858523" w="2858523">
                <a:moveTo>
                  <a:pt x="2858523" y="0"/>
                </a:moveTo>
                <a:lnTo>
                  <a:pt x="0" y="0"/>
                </a:lnTo>
                <a:lnTo>
                  <a:pt x="0" y="2858522"/>
                </a:lnTo>
                <a:lnTo>
                  <a:pt x="2858523" y="2858522"/>
                </a:lnTo>
                <a:lnTo>
                  <a:pt x="285852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189253" y="1028700"/>
            <a:ext cx="4226588" cy="4226588"/>
          </a:xfrm>
          <a:custGeom>
            <a:avLst/>
            <a:gdLst/>
            <a:ahLst/>
            <a:cxnLst/>
            <a:rect r="r" b="b" t="t" l="l"/>
            <a:pathLst>
              <a:path h="4226588" w="4226588">
                <a:moveTo>
                  <a:pt x="0" y="0"/>
                </a:moveTo>
                <a:lnTo>
                  <a:pt x="4226588" y="0"/>
                </a:lnTo>
                <a:lnTo>
                  <a:pt x="4226588" y="4226588"/>
                </a:lnTo>
                <a:lnTo>
                  <a:pt x="0" y="42265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561058">
            <a:off x="15709957" y="-113831"/>
            <a:ext cx="3523654" cy="3446774"/>
          </a:xfrm>
          <a:custGeom>
            <a:avLst/>
            <a:gdLst/>
            <a:ahLst/>
            <a:cxnLst/>
            <a:rect r="r" b="b" t="t" l="l"/>
            <a:pathLst>
              <a:path h="3446774" w="3523654">
                <a:moveTo>
                  <a:pt x="0" y="0"/>
                </a:moveTo>
                <a:lnTo>
                  <a:pt x="3523653" y="0"/>
                </a:lnTo>
                <a:lnTo>
                  <a:pt x="3523653" y="3446774"/>
                </a:lnTo>
                <a:lnTo>
                  <a:pt x="0" y="34467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9437712" y="3802561"/>
            <a:ext cx="6874668" cy="3644762"/>
            <a:chOff x="0" y="0"/>
            <a:chExt cx="9166224" cy="4859683"/>
          </a:xfrm>
        </p:grpSpPr>
        <p:sp>
          <p:nvSpPr>
            <p:cNvPr name="TextBox 6" id="6"/>
            <p:cNvSpPr txBox="true"/>
            <p:nvPr/>
          </p:nvSpPr>
          <p:spPr>
            <a:xfrm rot="0">
              <a:off x="0" y="114300"/>
              <a:ext cx="9166224" cy="1136383"/>
            </a:xfrm>
            <a:prstGeom prst="rect">
              <a:avLst/>
            </a:prstGeom>
          </p:spPr>
          <p:txBody>
            <a:bodyPr anchor="t" rtlCol="false" tIns="0" lIns="0" bIns="0" rIns="0">
              <a:spAutoFit/>
            </a:bodyPr>
            <a:lstStyle/>
            <a:p>
              <a:pPr algn="l" marL="0" indent="0" lvl="0">
                <a:lnSpc>
                  <a:spcPts val="6179"/>
                </a:lnSpc>
              </a:pPr>
              <a:r>
                <a:rPr lang="en-US" b="true" sz="6179">
                  <a:solidFill>
                    <a:srgbClr val="221B00"/>
                  </a:solidFill>
                  <a:latin typeface="Aileron Ultra-Bold"/>
                  <a:ea typeface="Aileron Ultra-Bold"/>
                  <a:cs typeface="Aileron Ultra-Bold"/>
                  <a:sym typeface="Aileron Ultra-Bold"/>
                </a:rPr>
                <a:t>Running the Tests</a:t>
              </a:r>
            </a:p>
          </p:txBody>
        </p:sp>
        <p:sp>
          <p:nvSpPr>
            <p:cNvPr name="TextBox 7" id="7"/>
            <p:cNvSpPr txBox="true"/>
            <p:nvPr/>
          </p:nvSpPr>
          <p:spPr>
            <a:xfrm rot="0">
              <a:off x="0" y="1845445"/>
              <a:ext cx="9166224" cy="330993"/>
            </a:xfrm>
            <a:prstGeom prst="rect">
              <a:avLst/>
            </a:prstGeom>
          </p:spPr>
          <p:txBody>
            <a:bodyPr anchor="t" rtlCol="false" tIns="0" lIns="0" bIns="0" rIns="0">
              <a:spAutoFit/>
            </a:bodyPr>
            <a:lstStyle/>
            <a:p>
              <a:pPr algn="l" marL="0" indent="0" lvl="0">
                <a:lnSpc>
                  <a:spcPts val="1935"/>
                </a:lnSpc>
                <a:spcBef>
                  <a:spcPct val="0"/>
                </a:spcBef>
              </a:pPr>
              <a:r>
                <a:rPr lang="en-US" b="true" sz="1743" spc="-43">
                  <a:solidFill>
                    <a:srgbClr val="221B00"/>
                  </a:solidFill>
                  <a:latin typeface="Aileron Bold"/>
                  <a:ea typeface="Aileron Bold"/>
                  <a:cs typeface="Aileron Bold"/>
                  <a:sym typeface="Aileron Bold"/>
                </a:rPr>
                <a:t>Local and CI commands explained</a:t>
              </a:r>
            </a:p>
          </p:txBody>
        </p:sp>
        <p:sp>
          <p:nvSpPr>
            <p:cNvPr name="TextBox 8" id="8"/>
            <p:cNvSpPr txBox="true"/>
            <p:nvPr/>
          </p:nvSpPr>
          <p:spPr>
            <a:xfrm rot="0">
              <a:off x="0" y="2704524"/>
              <a:ext cx="9166224" cy="2155159"/>
            </a:xfrm>
            <a:prstGeom prst="rect">
              <a:avLst/>
            </a:prstGeom>
          </p:spPr>
          <p:txBody>
            <a:bodyPr anchor="t" rtlCol="false" tIns="0" lIns="0" bIns="0" rIns="0">
              <a:spAutoFit/>
            </a:bodyPr>
            <a:lstStyle/>
            <a:p>
              <a:pPr algn="l" marL="0" indent="0" lvl="0">
                <a:lnSpc>
                  <a:spcPts val="2615"/>
                </a:lnSpc>
              </a:pPr>
              <a:r>
                <a:rPr lang="en-US" sz="1743" u="none">
                  <a:solidFill>
                    <a:srgbClr val="221B00"/>
                  </a:solidFill>
                  <a:latin typeface="Aileron"/>
                  <a:ea typeface="Aileron"/>
                  <a:cs typeface="Aileron"/>
                  <a:sym typeface="Aileron"/>
                </a:rPr>
                <a:t>To execute the tests locally, use the command npm test after ensuring all dependencies are installed. For CI integration, configure your CI pipeline with the command npm run ci, allowing tests to run in a headless environment. This setup ensures </a:t>
              </a:r>
              <a:r>
                <a:rPr lang="en-US" b="true" sz="1743" u="none">
                  <a:solidFill>
                    <a:srgbClr val="221B00"/>
                  </a:solidFill>
                  <a:latin typeface="Aileron Bold"/>
                  <a:ea typeface="Aileron Bold"/>
                  <a:cs typeface="Aileron Bold"/>
                  <a:sym typeface="Aileron Bold"/>
                </a:rPr>
                <a:t>consistent results</a:t>
              </a:r>
              <a:r>
                <a:rPr lang="en-US" sz="1743" u="none">
                  <a:solidFill>
                    <a:srgbClr val="221B00"/>
                  </a:solidFill>
                  <a:latin typeface="Aileron"/>
                  <a:ea typeface="Aileron"/>
                  <a:cs typeface="Aileron"/>
                  <a:sym typeface="Aileron"/>
                </a:rPr>
                <a:t> across various environments while maintaining a robust testing framework.</a:t>
              </a:r>
            </a:p>
          </p:txBody>
        </p:sp>
      </p:grpSp>
      <p:grpSp>
        <p:nvGrpSpPr>
          <p:cNvPr name="Group 9" id="9"/>
          <p:cNvGrpSpPr/>
          <p:nvPr/>
        </p:nvGrpSpPr>
        <p:grpSpPr>
          <a:xfrm rot="0">
            <a:off x="760642" y="210772"/>
            <a:ext cx="1635855" cy="163585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8"/>
              <a:stretch>
                <a:fillRect l="0" t="0" r="0" b="0"/>
              </a:stretch>
            </a:blipFill>
          </p:spPr>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9E2"/>
        </a:solidFill>
      </p:bgPr>
    </p:bg>
    <p:spTree>
      <p:nvGrpSpPr>
        <p:cNvPr id="1" name=""/>
        <p:cNvGrpSpPr/>
        <p:nvPr/>
      </p:nvGrpSpPr>
      <p:grpSpPr>
        <a:xfrm>
          <a:off x="0" y="0"/>
          <a:ext cx="0" cy="0"/>
          <a:chOff x="0" y="0"/>
          <a:chExt cx="0" cy="0"/>
        </a:xfrm>
      </p:grpSpPr>
      <p:sp>
        <p:nvSpPr>
          <p:cNvPr name="Freeform 2" id="2"/>
          <p:cNvSpPr/>
          <p:nvPr/>
        </p:nvSpPr>
        <p:spPr>
          <a:xfrm flipH="true" flipV="false" rot="0">
            <a:off x="6285477" y="8202330"/>
            <a:ext cx="2858523" cy="2858523"/>
          </a:xfrm>
          <a:custGeom>
            <a:avLst/>
            <a:gdLst/>
            <a:ahLst/>
            <a:cxnLst/>
            <a:rect r="r" b="b" t="t" l="l"/>
            <a:pathLst>
              <a:path h="2858523" w="2858523">
                <a:moveTo>
                  <a:pt x="2858523" y="0"/>
                </a:moveTo>
                <a:lnTo>
                  <a:pt x="0" y="0"/>
                </a:lnTo>
                <a:lnTo>
                  <a:pt x="0" y="2858522"/>
                </a:lnTo>
                <a:lnTo>
                  <a:pt x="2858523" y="2858522"/>
                </a:lnTo>
                <a:lnTo>
                  <a:pt x="285852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189253" y="1028700"/>
            <a:ext cx="4226588" cy="4226588"/>
          </a:xfrm>
          <a:custGeom>
            <a:avLst/>
            <a:gdLst/>
            <a:ahLst/>
            <a:cxnLst/>
            <a:rect r="r" b="b" t="t" l="l"/>
            <a:pathLst>
              <a:path h="4226588" w="4226588">
                <a:moveTo>
                  <a:pt x="0" y="0"/>
                </a:moveTo>
                <a:lnTo>
                  <a:pt x="4226588" y="0"/>
                </a:lnTo>
                <a:lnTo>
                  <a:pt x="4226588" y="4226588"/>
                </a:lnTo>
                <a:lnTo>
                  <a:pt x="0" y="42265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561058">
            <a:off x="15709957" y="-113831"/>
            <a:ext cx="3523654" cy="3446774"/>
          </a:xfrm>
          <a:custGeom>
            <a:avLst/>
            <a:gdLst/>
            <a:ahLst/>
            <a:cxnLst/>
            <a:rect r="r" b="b" t="t" l="l"/>
            <a:pathLst>
              <a:path h="3446774" w="3523654">
                <a:moveTo>
                  <a:pt x="0" y="0"/>
                </a:moveTo>
                <a:lnTo>
                  <a:pt x="3523653" y="0"/>
                </a:lnTo>
                <a:lnTo>
                  <a:pt x="3523653" y="3446774"/>
                </a:lnTo>
                <a:lnTo>
                  <a:pt x="0" y="34467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9437712" y="3694780"/>
            <a:ext cx="6874668" cy="3860325"/>
            <a:chOff x="0" y="0"/>
            <a:chExt cx="9166224" cy="5147100"/>
          </a:xfrm>
        </p:grpSpPr>
        <p:sp>
          <p:nvSpPr>
            <p:cNvPr name="TextBox 6" id="6"/>
            <p:cNvSpPr txBox="true"/>
            <p:nvPr/>
          </p:nvSpPr>
          <p:spPr>
            <a:xfrm rot="0">
              <a:off x="0" y="104775"/>
              <a:ext cx="9166224" cy="1101027"/>
            </a:xfrm>
            <a:prstGeom prst="rect">
              <a:avLst/>
            </a:prstGeom>
          </p:spPr>
          <p:txBody>
            <a:bodyPr anchor="t" rtlCol="false" tIns="0" lIns="0" bIns="0" rIns="0">
              <a:spAutoFit/>
            </a:bodyPr>
            <a:lstStyle/>
            <a:p>
              <a:pPr algn="l" marL="0" indent="0" lvl="0">
                <a:lnSpc>
                  <a:spcPts val="5979"/>
                </a:lnSpc>
              </a:pPr>
              <a:r>
                <a:rPr lang="en-US" b="true" sz="5979">
                  <a:solidFill>
                    <a:srgbClr val="221B00"/>
                  </a:solidFill>
                  <a:latin typeface="Aileron Ultra-Bold"/>
                  <a:ea typeface="Aileron Ultra-Bold"/>
                  <a:cs typeface="Aileron Ultra-Bold"/>
                  <a:sym typeface="Aileron Ultra-Bold"/>
                </a:rPr>
                <a:t>Challenges Solved</a:t>
              </a:r>
            </a:p>
          </p:txBody>
        </p:sp>
        <p:sp>
          <p:nvSpPr>
            <p:cNvPr name="TextBox 7" id="7"/>
            <p:cNvSpPr txBox="true"/>
            <p:nvPr/>
          </p:nvSpPr>
          <p:spPr>
            <a:xfrm rot="0">
              <a:off x="0" y="1800563"/>
              <a:ext cx="9166224" cy="330103"/>
            </a:xfrm>
            <a:prstGeom prst="rect">
              <a:avLst/>
            </a:prstGeom>
          </p:spPr>
          <p:txBody>
            <a:bodyPr anchor="t" rtlCol="false" tIns="0" lIns="0" bIns="0" rIns="0">
              <a:spAutoFit/>
            </a:bodyPr>
            <a:lstStyle/>
            <a:p>
              <a:pPr algn="l" marL="0" indent="0" lvl="0">
                <a:lnSpc>
                  <a:spcPts val="1870"/>
                </a:lnSpc>
                <a:spcBef>
                  <a:spcPct val="0"/>
                </a:spcBef>
              </a:pPr>
              <a:r>
                <a:rPr lang="en-US" b="true" sz="1685" spc="-42">
                  <a:solidFill>
                    <a:srgbClr val="221B00"/>
                  </a:solidFill>
                  <a:latin typeface="Aileron Bold"/>
                  <a:ea typeface="Aileron Bold"/>
                  <a:cs typeface="Aileron Bold"/>
                  <a:sym typeface="Aileron Bold"/>
                </a:rPr>
                <a:t>Overcoming stability, selectors, and waits</a:t>
              </a:r>
            </a:p>
          </p:txBody>
        </p:sp>
        <p:sp>
          <p:nvSpPr>
            <p:cNvPr name="TextBox 8" id="8"/>
            <p:cNvSpPr txBox="true"/>
            <p:nvPr/>
          </p:nvSpPr>
          <p:spPr>
            <a:xfrm rot="0">
              <a:off x="0" y="2658752"/>
              <a:ext cx="9166224" cy="2488348"/>
            </a:xfrm>
            <a:prstGeom prst="rect">
              <a:avLst/>
            </a:prstGeom>
          </p:spPr>
          <p:txBody>
            <a:bodyPr anchor="t" rtlCol="false" tIns="0" lIns="0" bIns="0" rIns="0">
              <a:spAutoFit/>
            </a:bodyPr>
            <a:lstStyle/>
            <a:p>
              <a:pPr algn="l" marL="0" indent="0" lvl="0">
                <a:lnSpc>
                  <a:spcPts val="2528"/>
                </a:lnSpc>
              </a:pPr>
              <a:r>
                <a:rPr lang="en-US" sz="1685" u="none">
                  <a:solidFill>
                    <a:srgbClr val="221B00"/>
                  </a:solidFill>
                  <a:latin typeface="Aileron"/>
                  <a:ea typeface="Aileron"/>
                  <a:cs typeface="Aileron"/>
                  <a:sym typeface="Aileron"/>
                </a:rPr>
                <a:t>In automation testing, </a:t>
              </a:r>
              <a:r>
                <a:rPr lang="en-US" b="true" sz="1685" u="none">
                  <a:solidFill>
                    <a:srgbClr val="221B00"/>
                  </a:solidFill>
                  <a:latin typeface="Aileron Bold"/>
                  <a:ea typeface="Aileron Bold"/>
                  <a:cs typeface="Aileron Bold"/>
                  <a:sym typeface="Aileron Bold"/>
                </a:rPr>
                <a:t>stability issues</a:t>
              </a:r>
              <a:r>
                <a:rPr lang="en-US" sz="1685" u="none">
                  <a:solidFill>
                    <a:srgbClr val="221B00"/>
                  </a:solidFill>
                  <a:latin typeface="Aileron"/>
                  <a:ea typeface="Aileron"/>
                  <a:cs typeface="Aileron"/>
                  <a:sym typeface="Aileron"/>
                </a:rPr>
                <a:t> can lead to inconsistent results. To address this, we implemented robust </a:t>
              </a:r>
              <a:r>
                <a:rPr lang="en-US" b="true" sz="1685" u="none">
                  <a:solidFill>
                    <a:srgbClr val="221B00"/>
                  </a:solidFill>
                  <a:latin typeface="Aileron Bold"/>
                  <a:ea typeface="Aileron Bold"/>
                  <a:cs typeface="Aileron Bold"/>
                  <a:sym typeface="Aileron Bold"/>
                </a:rPr>
                <a:t>selector strategies</a:t>
              </a:r>
              <a:r>
                <a:rPr lang="en-US" sz="1685" u="none">
                  <a:solidFill>
                    <a:srgbClr val="221B00"/>
                  </a:solidFill>
                  <a:latin typeface="Aileron"/>
                  <a:ea typeface="Aileron"/>
                  <a:cs typeface="Aileron"/>
                  <a:sym typeface="Aileron"/>
                </a:rPr>
                <a:t> to ensure reliable element identification. Additionally, we introduced effective wait mechanisms to manage timing issues, allowing tests to run smoothly and reducing false negatives in our test outcomes. These solutions have significantly improved our testing efficiency and reliability.</a:t>
              </a:r>
            </a:p>
          </p:txBody>
        </p:sp>
      </p:grpSp>
      <p:grpSp>
        <p:nvGrpSpPr>
          <p:cNvPr name="Group 9" id="9"/>
          <p:cNvGrpSpPr/>
          <p:nvPr/>
        </p:nvGrpSpPr>
        <p:grpSpPr>
          <a:xfrm rot="0">
            <a:off x="760642" y="210772"/>
            <a:ext cx="1635855" cy="163585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8"/>
              <a:stretch>
                <a:fillRect l="0" t="0" r="0" b="0"/>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description>Presentation - Automation Testing of My Store (NightwatchJS)</dc:description>
  <dc:identifier>DAGsaJUrk-g</dc:identifier>
  <dcterms:modified xsi:type="dcterms:W3CDTF">2011-08-01T06:04:30Z</dcterms:modified>
  <cp:revision>1</cp:revision>
  <dc:title>Presentation - Automation Testing of My Store (NightwatchJS)</dc:title>
</cp:coreProperties>
</file>