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32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2.9000000000000001E-2</c:v>
                </c:pt>
                <c:pt idx="1">
                  <c:v>4.7E-2</c:v>
                </c:pt>
                <c:pt idx="2">
                  <c:v>4.1000000000000002E-2</c:v>
                </c:pt>
                <c:pt idx="3">
                  <c:v>0.152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5.5E-2</c:v>
                </c:pt>
                <c:pt idx="1">
                  <c:v>8.1000000000000003E-2</c:v>
                </c:pt>
                <c:pt idx="2">
                  <c:v>7.5999999999999998E-2</c:v>
                </c:pt>
                <c:pt idx="3">
                  <c:v>0.23599999999999999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Munka1!$A$2:$A$5</c:f>
              <c:strCache>
                <c:ptCount val="4"/>
                <c:pt idx="0">
                  <c:v>Feladat 4 (10 TH)</c:v>
                </c:pt>
                <c:pt idx="1">
                  <c:v>Feladat 4 (12 TH)</c:v>
                </c:pt>
                <c:pt idx="2">
                  <c:v>Feladat 5 (10 TH)</c:v>
                </c:pt>
                <c:pt idx="3">
                  <c:v>Feladat 5 (12 TH)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5.7000000000000002E-2</c:v>
                </c:pt>
                <c:pt idx="1">
                  <c:v>8.3000000000000004E-2</c:v>
                </c:pt>
                <c:pt idx="2">
                  <c:v>7.9000000000000001E-2</c:v>
                </c:pt>
                <c:pt idx="3">
                  <c:v>0.26500000000000001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515328"/>
        <c:axId val="41882688"/>
        <c:axId val="0"/>
      </c:bar3DChart>
      <c:catAx>
        <c:axId val="17251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41882688"/>
        <c:crosses val="autoZero"/>
        <c:auto val="1"/>
        <c:lblAlgn val="ctr"/>
        <c:lblOffset val="100"/>
        <c:noMultiLvlLbl val="0"/>
      </c:catAx>
      <c:valAx>
        <c:axId val="41882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2515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94.963999999999999</c:v>
                </c:pt>
                <c:pt idx="1">
                  <c:v>15.486000000000001</c:v>
                </c:pt>
                <c:pt idx="2">
                  <c:v>14.78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8.17</c:v>
                </c:pt>
                <c:pt idx="1">
                  <c:v>1.306</c:v>
                </c:pt>
                <c:pt idx="2">
                  <c:v>0.374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(20 TH)</c:v>
                </c:pt>
                <c:pt idx="2">
                  <c:v>Feladat 3    (10 TH)</c:v>
                </c:pt>
              </c:strCache>
            </c:strRef>
          </c:cat>
          <c:val>
            <c:numRef>
              <c:f>Munka1!$D$2:$D$4</c:f>
              <c:numCache>
                <c:formatCode>General</c:formatCode>
                <c:ptCount val="3"/>
                <c:pt idx="0">
                  <c:v>13.532999999999999</c:v>
                </c:pt>
                <c:pt idx="1">
                  <c:v>3.2010000000000001</c:v>
                </c:pt>
                <c:pt idx="2">
                  <c:v>0.38100000000000001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2104832"/>
        <c:axId val="34568384"/>
        <c:axId val="0"/>
      </c:bar3DChart>
      <c:catAx>
        <c:axId val="122104832"/>
        <c:scaling>
          <c:orientation val="minMax"/>
        </c:scaling>
        <c:delete val="0"/>
        <c:axPos val="b"/>
        <c:majorTickMark val="out"/>
        <c:minorTickMark val="none"/>
        <c:tickLblPos val="nextTo"/>
        <c:crossAx val="34568384"/>
        <c:crosses val="autoZero"/>
        <c:auto val="1"/>
        <c:lblAlgn val="ctr"/>
        <c:lblOffset val="100"/>
        <c:noMultiLvlLbl val="0"/>
      </c:catAx>
      <c:valAx>
        <c:axId val="34568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Futási idő (mp)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104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3277923592884222"/>
          <c:y val="4.4861391929187228E-2"/>
          <c:w val="0.59251725478759598"/>
          <c:h val="0.7815105868077136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Új megoldó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24</c:v>
                </c:pt>
                <c:pt idx="1">
                  <c:v>23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Régi megoldó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Munka1!$C$2:$C$4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Régi megoldó (gyorsítások nélkül)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Munka1!$A$2:$A$4</c:f>
              <c:strCache>
                <c:ptCount val="3"/>
                <c:pt idx="0">
                  <c:v>Feladat 1    (20 TH)</c:v>
                </c:pt>
                <c:pt idx="1">
                  <c:v>Feladat 2    (25 TH)</c:v>
                </c:pt>
                <c:pt idx="2">
                  <c:v>Feladat 3    (10 TH)</c:v>
                </c:pt>
              </c:strCache>
            </c:strRef>
          </c:cat>
          <c:val>
            <c:numRef>
              <c:f>Munka1!$D$2:$D$4</c:f>
              <c:numCache>
                <c:formatCode>General</c:formatCode>
                <c:ptCount val="3"/>
                <c:pt idx="0">
                  <c:v>184</c:v>
                </c:pt>
                <c:pt idx="1">
                  <c:v>156</c:v>
                </c:pt>
                <c:pt idx="2">
                  <c:v>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983552"/>
        <c:axId val="41882112"/>
        <c:axId val="0"/>
      </c:bar3DChart>
      <c:catAx>
        <c:axId val="120983552"/>
        <c:scaling>
          <c:orientation val="minMax"/>
        </c:scaling>
        <c:delete val="0"/>
        <c:axPos val="b"/>
        <c:majorTickMark val="out"/>
        <c:minorTickMark val="none"/>
        <c:tickLblPos val="nextTo"/>
        <c:crossAx val="41882112"/>
        <c:crosses val="autoZero"/>
        <c:auto val="1"/>
        <c:lblAlgn val="ctr"/>
        <c:lblOffset val="100"/>
        <c:noMultiLvlLbl val="0"/>
      </c:catAx>
      <c:valAx>
        <c:axId val="41882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 smtClean="0"/>
                  <a:t>Megvizsgált rácspontok</a:t>
                </a:r>
                <a:r>
                  <a:rPr lang="hu-HU" baseline="0" dirty="0" smtClean="0"/>
                  <a:t> száma</a:t>
                </a:r>
                <a:endParaRPr lang="hu-HU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983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44940215806358"/>
          <c:y val="0.28880218419814746"/>
          <c:w val="0.27933313891319139"/>
          <c:h val="0.416783345334462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56E91-B00F-4601-9402-807CADA28975}" type="datetimeFigureOut">
              <a:rPr lang="hu-HU" smtClean="0"/>
              <a:t>2019. 11. 15.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B7B9-B89A-4E64-AC0C-FA5D00EEDE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1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B7B9-B89A-4E64-AC0C-FA5D00EEDE8F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01B3-A075-4A48-8D19-39F9AE2F32BA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1D2E-2C8A-46E4-A7CA-636A6782DF6B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80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B79F-12F9-464A-AB78-5E3E9B04AE66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D333-403D-493E-ACB5-B06852E2A61D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75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3BD0-5E6C-4F79-AF16-13A029684638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1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FBE-8FD8-4062-9C97-0F280E55F887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3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6E9A-1FF2-4F98-BDC7-6B74E8B06F73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4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7F23-8F5F-472C-9F9B-B55248784E13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7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41F0-3CDF-48B3-84A8-22E4D3A5F26A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01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808A-9980-40DF-A557-1DCE9A86681D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47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24C9-EA59-4C8F-84BE-D22045E429AD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3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54B9-50AA-4ADC-AD5A-FA573DF9CB3F}" type="datetime1">
              <a:rPr lang="hu-HU" smtClean="0"/>
              <a:t>2019. 11. 15.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B0F8-3756-45EC-936C-97FBFC10058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464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r>
              <a:rPr lang="hu-HU" sz="3600" b="1" dirty="0" smtClean="0"/>
              <a:t>S-gráf alapú ütemező algoritmus párhuzamos hozzárendelést megengedő feladatokhoz </a:t>
            </a:r>
            <a:endParaRPr lang="hu-HU" sz="3600" b="1" dirty="0"/>
          </a:p>
        </p:txBody>
      </p:sp>
      <p:grpSp>
        <p:nvGrpSpPr>
          <p:cNvPr id="4" name="Group 129"/>
          <p:cNvGrpSpPr/>
          <p:nvPr/>
        </p:nvGrpSpPr>
        <p:grpSpPr>
          <a:xfrm>
            <a:off x="-18766" y="-1"/>
            <a:ext cx="9162766" cy="103003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57" name="Szövegdoboz 56"/>
          <p:cNvSpPr txBox="1"/>
          <p:nvPr/>
        </p:nvSpPr>
        <p:spPr>
          <a:xfrm>
            <a:off x="797418" y="3212976"/>
            <a:ext cx="5328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Molnár Gergő</a:t>
            </a:r>
          </a:p>
          <a:p>
            <a:r>
              <a:rPr lang="hu-HU" sz="2000" dirty="0" smtClean="0"/>
              <a:t>Mérnökinformatikus Bsc.</a:t>
            </a:r>
          </a:p>
          <a:p>
            <a:endParaRPr lang="hu-HU" sz="2000" dirty="0"/>
          </a:p>
          <a:p>
            <a:r>
              <a:rPr lang="hu-HU" sz="2000" dirty="0" smtClean="0"/>
              <a:t>Témavezető:  </a:t>
            </a:r>
            <a:r>
              <a:rPr lang="hu-HU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dr. Hegyháti Máté, tudományos főmunkatárs</a:t>
            </a:r>
          </a:p>
          <a:p>
            <a:endParaRPr lang="hu-HU" sz="20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2000" dirty="0"/>
              <a:t>Tudományos és Művészeti Diákkör 2019.</a:t>
            </a:r>
          </a:p>
          <a:p>
            <a:r>
              <a:rPr lang="hu-HU" sz="2000" dirty="0"/>
              <a:t>Széchenyi István Egyetem</a:t>
            </a:r>
          </a:p>
          <a:p>
            <a:r>
              <a:rPr lang="hu-HU" sz="2000" dirty="0"/>
              <a:t>2019.11.21.</a:t>
            </a:r>
          </a:p>
        </p:txBody>
      </p:sp>
      <p:sp>
        <p:nvSpPr>
          <p:cNvPr id="62" name="Derékszögű háromszög 61"/>
          <p:cNvSpPr/>
          <p:nvPr/>
        </p:nvSpPr>
        <p:spPr>
          <a:xfrm flipH="1">
            <a:off x="6340910" y="1916832"/>
            <a:ext cx="2798898" cy="4941168"/>
          </a:xfrm>
          <a:prstGeom prst="rtTriangl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1">
                  <a:lumMod val="92000"/>
                  <a:lumOff val="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1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03414"/>
            <a:ext cx="6624736" cy="2070946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10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187624" y="132997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Összevont esetek a dominált hozzárendelések eltávolítása után </a:t>
            </a:r>
            <a:endParaRPr lang="hu-HU" sz="24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472496" y="472698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6 recept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→ 6 termék → 6 dimenziós tér</a:t>
            </a:r>
            <a:r>
              <a:rPr lang="hu-HU" sz="2400" dirty="0" smtClean="0"/>
              <a:t>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216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új megoldó módszer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836765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Berendezések  párhuzamos hozzárendelése feladatokhoz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Előfeldolgozó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lépes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kihagyása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11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2" y="3441780"/>
            <a:ext cx="7929341" cy="211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Vezérlő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800323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dimenziós rácstér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Megvalósíthatóság metódus minden rácspontra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Megvalósíthatatlan rácspont és nagyobbak elvetése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Maximális profit megkeresése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Változás: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Nincs revenue line emelés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12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Megvalósíthatóság metódus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329979"/>
            <a:ext cx="800323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 elvégzése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Nem megvalósítható részütemezések elvetése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Változás: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Összes megvalósítható megoldás megkeresése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Elvégzendő feladatok halmaza nem csökken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Levél egy részfeladat: minden berendezés   ütemezése lezárt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13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Profitmaximalizáló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Egy részfeladat jövedelme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Minden csúcs kapacitásának kiszámolása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Minden elérhető berendezés hozzárendelése azokhoz a részfeladatokhoz, amelyet el tud még végezni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hu-HU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14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15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" name="Tartalom helye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63561"/>
              </p:ext>
            </p:extLst>
          </p:nvPr>
        </p:nvGraphicFramePr>
        <p:xfrm>
          <a:off x="493351" y="2204864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Helyes megoldás</a:t>
            </a: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Kisebb feladatokra jobb futási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Teszteredmények</a:t>
            </a:r>
            <a:endParaRPr lang="hu-HU" b="1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16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411760" y="132997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34" name="Szövegdoboz 33"/>
          <p:cNvSpPr txBox="1"/>
          <p:nvPr/>
        </p:nvSpPr>
        <p:spPr>
          <a:xfrm>
            <a:off x="1331640" y="1150188"/>
            <a:ext cx="741682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Nagyobb </a:t>
            </a:r>
            <a:r>
              <a:rPr lang="hu-HU" sz="2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feladatokra rosszabb futási idő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05448"/>
              </p:ext>
            </p:extLst>
          </p:nvPr>
        </p:nvGraphicFramePr>
        <p:xfrm>
          <a:off x="523654" y="1836936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2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Teszteredmények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184920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Kevesebb rácspont vizsgálat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17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graphicFrame>
        <p:nvGraphicFramePr>
          <p:cNvPr id="32" name="Tartalom hely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169852"/>
              </p:ext>
            </p:extLst>
          </p:nvPr>
        </p:nvGraphicFramePr>
        <p:xfrm>
          <a:off x="564398" y="2014908"/>
          <a:ext cx="8229600" cy="43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0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Összefoglalás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1496" y="1329979"/>
            <a:ext cx="7472952" cy="463125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 és korábbi megoldó módszer bemutatása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Az új, párhuzamos hozzárendelést megengedő módszer kidolgozása, a keretrendszerbe történő implementálása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Új módszer tesztelése, majd a régi megoldóval történő összehasonlítása 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18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71700" y="2857500"/>
            <a:ext cx="6156684" cy="1143000"/>
          </a:xfrm>
        </p:spPr>
        <p:txBody>
          <a:bodyPr>
            <a:noAutofit/>
          </a:bodyPr>
          <a:lstStyle/>
          <a:p>
            <a:r>
              <a:rPr lang="hu-HU" sz="4800" dirty="0" smtClean="0"/>
              <a:t>Köszönöm a figyelmet!</a:t>
            </a:r>
            <a:endParaRPr lang="hu-HU" sz="4800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Tartalom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Ütemezési feladatok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Megoldó módszerek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S-gráf keretrendszer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Problémadefiníció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A megoldó módszer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Teszteredmények</a:t>
            </a:r>
            <a:endParaRPr lang="hu-HU" dirty="0"/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2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Ütemezés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525963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Általánosan</a:t>
            </a:r>
            <a:endParaRPr lang="hu-HU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 Erőforrások, feladatok, korlátok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Gyártórendszerek ütemezése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Termékek, berendezések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Végrehajtási-, tisztítási-, átállási idők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/>
              <a:t> Tárolási irányelvek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3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Megoldó módszerek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79889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/>
              <a:t>MILP (Mixed-Integer </a:t>
            </a:r>
            <a:r>
              <a:rPr lang="hu-HU" dirty="0"/>
              <a:t>Linear Programming) </a:t>
            </a:r>
            <a:r>
              <a:rPr lang="hu-HU" dirty="0" smtClean="0"/>
              <a:t>modellek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Időfelosztásos (Time discretization based)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Precedencia alapú (Precedence based)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Analízis alapú eszközök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automaták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Időzített Petri hálók</a:t>
            </a:r>
          </a:p>
          <a:p>
            <a:pPr>
              <a:buClr>
                <a:schemeClr val="accent2">
                  <a:lumMod val="75000"/>
                </a:schemeClr>
              </a:buClr>
              <a:tabLst>
                <a:tab pos="714375" algn="l"/>
              </a:tabLst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S-gráf keretrendszer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4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76475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Irányított gráfon alapuló modell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Receptek és ütemtervek vizualizációja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Recept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5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2" name="Kép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21" y="3212976"/>
            <a:ext cx="5819358" cy="29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Az S-gráf keretrendszer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133270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algoritmusok → ütemezési élek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Ütemezési gráf: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6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29732"/>
            <a:ext cx="6477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798597"/>
          </a:xfrm>
        </p:spPr>
        <p:txBody>
          <a:bodyPr/>
          <a:lstStyle/>
          <a:p>
            <a:pPr algn="l"/>
            <a:r>
              <a:rPr lang="hu-HU" b="1" dirty="0" smtClean="0"/>
              <a:t>Throughput maximalizálás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9720" y="1010916"/>
            <a:ext cx="8003232" cy="68989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Termékek batch darabszámai alapján konfigurációk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7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1397720" y="5402683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T. Majozi and F. Friedler</a:t>
            </a:r>
            <a:r>
              <a:rPr lang="en-US" sz="1200" dirty="0" smtClean="0"/>
              <a:t>,</a:t>
            </a:r>
            <a:r>
              <a:rPr lang="hu-HU" sz="1200" dirty="0" smtClean="0"/>
              <a:t> </a:t>
            </a:r>
            <a:r>
              <a:rPr lang="en-US" sz="1200" dirty="0" smtClean="0"/>
              <a:t>” </a:t>
            </a:r>
            <a:r>
              <a:rPr lang="en-US" sz="1200" dirty="0"/>
              <a:t>Maximization of throughput in a multipurpose batch plant under a ﬁxed time horizon: S-graph approach,” Industrial &amp; Engineering </a:t>
            </a:r>
            <a:r>
              <a:rPr lang="en-US" sz="1200" dirty="0" smtClean="0"/>
              <a:t>Chemistry</a:t>
            </a:r>
            <a:r>
              <a:rPr lang="hu-HU" sz="1200" dirty="0" smtClean="0"/>
              <a:t> </a:t>
            </a:r>
            <a:r>
              <a:rPr lang="en-US" sz="1200" dirty="0" smtClean="0"/>
              <a:t>Research</a:t>
            </a:r>
            <a:r>
              <a:rPr lang="en-US" sz="1200" dirty="0"/>
              <a:t>, vol. 45, no. 20, pp. 6713–6720, 2006.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 T. Holczinger, T. Majozi, M. Hegyhati, and F. Friedler</a:t>
            </a:r>
            <a:r>
              <a:rPr lang="hu-HU" sz="1200" dirty="0" smtClean="0"/>
              <a:t>, ” </a:t>
            </a:r>
            <a:r>
              <a:rPr lang="hu-HU" sz="1200" dirty="0"/>
              <a:t>An automated algorithm for throughput maximization under ﬁxed time horizon in multipurpose batch plants</a:t>
            </a:r>
            <a:r>
              <a:rPr lang="hu-HU" sz="1200" dirty="0" smtClean="0"/>
              <a:t>: S-graph </a:t>
            </a:r>
            <a:r>
              <a:rPr lang="hu-HU" sz="1200" dirty="0"/>
              <a:t>approach,” vol. 24, pp. 649 – 654, 2007</a:t>
            </a:r>
            <a:r>
              <a:rPr lang="hu-HU" sz="1200" dirty="0" smtClean="0"/>
              <a:t>.</a:t>
            </a:r>
            <a:endParaRPr lang="hu-HU" sz="1400" dirty="0"/>
          </a:p>
        </p:txBody>
      </p:sp>
      <p:sp>
        <p:nvSpPr>
          <p:cNvPr id="32" name="AutoShape 2" descr="kezdetials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3" name="AutoShape 4" descr="kezdetialso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sp>
        <p:nvSpPr>
          <p:cNvPr id="34" name="AutoShape 6" descr="kezdetialso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dirty="0"/>
          </a:p>
        </p:txBody>
      </p:sp>
      <p:pic>
        <p:nvPicPr>
          <p:cNvPr id="36" name="Kép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5"/>
          </a:xfrm>
          <a:prstGeom prst="rect">
            <a:avLst/>
          </a:prstGeom>
        </p:spPr>
      </p:pic>
      <p:pic>
        <p:nvPicPr>
          <p:cNvPr id="37" name="Kép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1189"/>
            <a:ext cx="5400000" cy="3837737"/>
          </a:xfrm>
          <a:prstGeom prst="rect">
            <a:avLst/>
          </a:prstGeom>
        </p:spPr>
      </p:pic>
      <p:pic>
        <p:nvPicPr>
          <p:cNvPr id="38" name="Kép 3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1654366"/>
            <a:ext cx="5544615" cy="38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 smtClean="0"/>
              <a:t>Probléma definíció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0768" y="1448219"/>
            <a:ext cx="8003232" cy="4798897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Rögzített 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Ismert jövedelem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 berendezés 1 feladathoz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Változó batch méret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Több berendezés ugyanahhoz a feladathoz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Összes különböző hozzárendelés rögzítése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Külön termékként kezelve</a:t>
            </a:r>
          </a:p>
        </p:txBody>
      </p:sp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8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2777" y="251978"/>
            <a:ext cx="7931223" cy="1143000"/>
          </a:xfrm>
        </p:spPr>
        <p:txBody>
          <a:bodyPr/>
          <a:lstStyle/>
          <a:p>
            <a:pPr algn="l"/>
            <a:r>
              <a:rPr lang="hu-HU" b="1" dirty="0"/>
              <a:t>Probléma definíció</a:t>
            </a:r>
          </a:p>
        </p:txBody>
      </p:sp>
      <p:pic>
        <p:nvPicPr>
          <p:cNvPr id="31" name="Tartalom helye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1242187"/>
            <a:ext cx="5651794" cy="3706762"/>
          </a:xfrm>
        </p:spPr>
      </p:pic>
      <p:grpSp>
        <p:nvGrpSpPr>
          <p:cNvPr id="4" name="Group 129"/>
          <p:cNvGrpSpPr/>
          <p:nvPr/>
        </p:nvGrpSpPr>
        <p:grpSpPr>
          <a:xfrm rot="5400000" flipH="1" flipV="1">
            <a:off x="-2979204" y="2979204"/>
            <a:ext cx="6858000" cy="899592"/>
            <a:chOff x="0" y="-156118"/>
            <a:chExt cx="24535153" cy="4304373"/>
          </a:xfrm>
        </p:grpSpPr>
        <p:sp>
          <p:nvSpPr>
            <p:cNvPr id="5" name="Freeform 130"/>
            <p:cNvSpPr>
              <a:spLocks noChangeArrowheads="1"/>
            </p:cNvSpPr>
            <p:nvPr/>
          </p:nvSpPr>
          <p:spPr bwMode="auto">
            <a:xfrm>
              <a:off x="23378290" y="2317604"/>
              <a:ext cx="1156861" cy="183065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6" name="Freeform 131"/>
            <p:cNvSpPr>
              <a:spLocks noChangeArrowheads="1"/>
            </p:cNvSpPr>
            <p:nvPr/>
          </p:nvSpPr>
          <p:spPr bwMode="auto">
            <a:xfrm>
              <a:off x="23079222" y="-156110"/>
              <a:ext cx="1455931" cy="4300203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7" name="Freeform 132"/>
            <p:cNvSpPr>
              <a:spLocks noChangeArrowheads="1"/>
            </p:cNvSpPr>
            <p:nvPr/>
          </p:nvSpPr>
          <p:spPr bwMode="auto">
            <a:xfrm>
              <a:off x="20776621" y="-156118"/>
              <a:ext cx="2646747" cy="4300207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8" name="Freeform 133"/>
            <p:cNvSpPr>
              <a:spLocks noChangeArrowheads="1"/>
            </p:cNvSpPr>
            <p:nvPr/>
          </p:nvSpPr>
          <p:spPr bwMode="auto">
            <a:xfrm>
              <a:off x="20420243" y="-156118"/>
              <a:ext cx="3003125" cy="4300207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9" name="Freeform 134"/>
            <p:cNvSpPr>
              <a:spLocks noChangeArrowheads="1"/>
            </p:cNvSpPr>
            <p:nvPr/>
          </p:nvSpPr>
          <p:spPr bwMode="auto">
            <a:xfrm>
              <a:off x="17677877" y="-156110"/>
              <a:ext cx="2785824" cy="3209341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0" name="Freeform 135"/>
            <p:cNvSpPr>
              <a:spLocks noChangeArrowheads="1"/>
            </p:cNvSpPr>
            <p:nvPr/>
          </p:nvSpPr>
          <p:spPr bwMode="auto">
            <a:xfrm>
              <a:off x="17608343" y="-156110"/>
              <a:ext cx="2168684" cy="1992445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1" name="Freeform 136"/>
            <p:cNvSpPr>
              <a:spLocks noChangeArrowheads="1"/>
            </p:cNvSpPr>
            <p:nvPr/>
          </p:nvSpPr>
          <p:spPr bwMode="auto">
            <a:xfrm>
              <a:off x="14888518" y="-156114"/>
              <a:ext cx="2811900" cy="199268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2" name="Freeform 137"/>
            <p:cNvSpPr>
              <a:spLocks noChangeArrowheads="1"/>
            </p:cNvSpPr>
            <p:nvPr/>
          </p:nvSpPr>
          <p:spPr bwMode="auto">
            <a:xfrm>
              <a:off x="13589857" y="-156114"/>
              <a:ext cx="4137448" cy="3587450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" name="Freeform 138"/>
            <p:cNvSpPr>
              <a:spLocks noChangeArrowheads="1"/>
            </p:cNvSpPr>
            <p:nvPr/>
          </p:nvSpPr>
          <p:spPr bwMode="auto">
            <a:xfrm>
              <a:off x="11104147" y="-156114"/>
              <a:ext cx="4346057" cy="3565151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" name="Freeform 139"/>
            <p:cNvSpPr>
              <a:spLocks noChangeArrowheads="1"/>
            </p:cNvSpPr>
            <p:nvPr/>
          </p:nvSpPr>
          <p:spPr bwMode="auto">
            <a:xfrm>
              <a:off x="9793018" y="-156114"/>
              <a:ext cx="369416" cy="262713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2" y="-156114"/>
              <a:ext cx="279515" cy="262713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5" y="-156110"/>
              <a:ext cx="2985744" cy="875507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156110"/>
              <a:ext cx="943094" cy="875507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6110"/>
              <a:ext cx="1760152" cy="2112421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2" y="-156114"/>
              <a:ext cx="921365" cy="391957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3" y="-156114"/>
              <a:ext cx="621489" cy="391957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80843" y="-156114"/>
              <a:ext cx="2307758" cy="1774772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7" dirty="0">
                <a:latin typeface="Nunito Light" charset="0"/>
              </a:endParaRPr>
            </a:p>
          </p:txBody>
        </p:sp>
      </p:grpSp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B0F8-3756-45EC-936C-97FBFC10058C}" type="slidenum">
              <a:rPr lang="hu-HU" sz="1800" smtClean="0">
                <a:solidFill>
                  <a:schemeClr val="tx1"/>
                </a:solidFill>
              </a:rPr>
              <a:t>9</a:t>
            </a:fld>
            <a:r>
              <a:rPr lang="hu-HU" sz="1800" dirty="0" smtClean="0">
                <a:solidFill>
                  <a:schemeClr val="tx1"/>
                </a:solidFill>
              </a:rPr>
              <a:t>/18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331640" y="3201816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Fűtő: 100 kg</a:t>
            </a:r>
          </a:p>
          <a:p>
            <a:r>
              <a:rPr lang="hu-HU" sz="2000" dirty="0" smtClean="0"/>
              <a:t>Szétválasztó: 100 kg</a:t>
            </a:r>
          </a:p>
          <a:p>
            <a:r>
              <a:rPr lang="hu-HU" sz="2000" dirty="0" smtClean="0"/>
              <a:t>Reaktor 1: 80 kg</a:t>
            </a:r>
          </a:p>
          <a:p>
            <a:r>
              <a:rPr lang="hu-HU" sz="2000" dirty="0" smtClean="0"/>
              <a:t>Reaktor 2: 50 kg</a:t>
            </a:r>
            <a:endParaRPr lang="hu-HU" sz="2000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1331640" y="5173032"/>
            <a:ext cx="382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3</a:t>
            </a:r>
            <a:r>
              <a:rPr lang="hu-HU" sz="2800" baseline="30000" dirty="0" smtClean="0"/>
              <a:t>3</a:t>
            </a:r>
            <a:r>
              <a:rPr lang="hu-HU" sz="2800" dirty="0" smtClean="0"/>
              <a:t> = 27 rögzített recept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772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751</TotalTime>
  <Words>474</Words>
  <Application>Microsoft Office PowerPoint</Application>
  <PresentationFormat>Diavetítés a képernyőre (4:3 oldalarány)</PresentationFormat>
  <Paragraphs>113</Paragraphs>
  <Slides>19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S-gráf alapú ütemező algoritmus párhuzamos hozzárendelést megengedő feladatokhoz </vt:lpstr>
      <vt:lpstr>Tartalom</vt:lpstr>
      <vt:lpstr>Ütemezés</vt:lpstr>
      <vt:lpstr>Megoldó módszerek</vt:lpstr>
      <vt:lpstr>Az S-gráf keretrendszer</vt:lpstr>
      <vt:lpstr>Az S-gráf keretrendszer</vt:lpstr>
      <vt:lpstr>Throughput maximalizálás</vt:lpstr>
      <vt:lpstr>Probléma definíció</vt:lpstr>
      <vt:lpstr>Probléma definíció</vt:lpstr>
      <vt:lpstr>Probléma definíció</vt:lpstr>
      <vt:lpstr>Az új megoldó módszer</vt:lpstr>
      <vt:lpstr>Vezérlő</vt:lpstr>
      <vt:lpstr>Megvalósíthatóság metódus</vt:lpstr>
      <vt:lpstr>Profitmaximalizáló</vt:lpstr>
      <vt:lpstr>Teszteredmények</vt:lpstr>
      <vt:lpstr>Teszteredmények</vt:lpstr>
      <vt:lpstr>Teszteredmények</vt:lpstr>
      <vt:lpstr>Összefoglalás</vt:lpstr>
      <vt:lpstr>Köszönöm a figyelmet!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HP</cp:lastModifiedBy>
  <cp:revision>48</cp:revision>
  <dcterms:created xsi:type="dcterms:W3CDTF">2019-11-13T12:41:21Z</dcterms:created>
  <dcterms:modified xsi:type="dcterms:W3CDTF">2019-11-15T12:43:57Z</dcterms:modified>
</cp:coreProperties>
</file>