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87" r:id="rId5"/>
    <p:sldId id="261" r:id="rId6"/>
    <p:sldId id="262" r:id="rId7"/>
    <p:sldId id="263" r:id="rId8"/>
    <p:sldId id="280" r:id="rId9"/>
    <p:sldId id="281" r:id="rId10"/>
    <p:sldId id="282" r:id="rId11"/>
    <p:sldId id="265" r:id="rId12"/>
    <p:sldId id="284" r:id="rId13"/>
    <p:sldId id="266" r:id="rId14"/>
    <p:sldId id="286" r:id="rId15"/>
    <p:sldId id="277" r:id="rId16"/>
    <p:sldId id="278" r:id="rId17"/>
    <p:sldId id="288" r:id="rId18"/>
    <p:sldId id="272" r:id="rId19"/>
    <p:sldId id="289" r:id="rId20"/>
    <p:sldId id="290" r:id="rId21"/>
    <p:sldId id="273" r:id="rId22"/>
    <p:sldId id="274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24</c:v>
                </c:pt>
                <c:pt idx="1">
                  <c:v>23</c:v>
                </c:pt>
                <c:pt idx="2">
                  <c:v>17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layout>
                <c:manualLayout>
                  <c:x val="1.0802469135802441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5431977252843395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0802469135802469E-2"/>
                  <c:y val="-5.82438426627433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184</c:v>
                </c:pt>
                <c:pt idx="1">
                  <c:v>156</c:v>
                </c:pt>
                <c:pt idx="2">
                  <c:v>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8237952"/>
        <c:axId val="137647744"/>
        <c:axId val="0"/>
      </c:bar3DChart>
      <c:catAx>
        <c:axId val="338237952"/>
        <c:scaling>
          <c:orientation val="minMax"/>
        </c:scaling>
        <c:delete val="0"/>
        <c:axPos val="b"/>
        <c:majorTickMark val="out"/>
        <c:minorTickMark val="none"/>
        <c:tickLblPos val="nextTo"/>
        <c:crossAx val="137647744"/>
        <c:crosses val="autoZero"/>
        <c:auto val="1"/>
        <c:lblAlgn val="ctr"/>
        <c:lblOffset val="100"/>
        <c:noMultiLvlLbl val="0"/>
      </c:catAx>
      <c:valAx>
        <c:axId val="137647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Megvizsgált konfigurációk </a:t>
                </a:r>
                <a:r>
                  <a:rPr lang="hu-HU" baseline="0" dirty="0" smtClean="0"/>
                  <a:t>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8237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2.9000000000000001E-2</c:v>
                </c:pt>
                <c:pt idx="1">
                  <c:v>4.7E-2</c:v>
                </c:pt>
                <c:pt idx="2">
                  <c:v>4.1000000000000002E-2</c:v>
                </c:pt>
                <c:pt idx="3">
                  <c:v>0.152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5.5E-2</c:v>
                </c:pt>
                <c:pt idx="1">
                  <c:v>8.1000000000000003E-2</c:v>
                </c:pt>
                <c:pt idx="2">
                  <c:v>7.5999999999999998E-2</c:v>
                </c:pt>
                <c:pt idx="3">
                  <c:v>0.23599999999999999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4393344"/>
        <c:axId val="127251520"/>
        <c:axId val="0"/>
      </c:bar3DChart>
      <c:catAx>
        <c:axId val="254393344"/>
        <c:scaling>
          <c:orientation val="minMax"/>
        </c:scaling>
        <c:delete val="0"/>
        <c:axPos val="b"/>
        <c:majorTickMark val="out"/>
        <c:minorTickMark val="none"/>
        <c:tickLblPos val="nextTo"/>
        <c:crossAx val="127251520"/>
        <c:crosses val="autoZero"/>
        <c:auto val="1"/>
        <c:lblAlgn val="ctr"/>
        <c:lblOffset val="100"/>
        <c:noMultiLvlLbl val="0"/>
      </c:catAx>
      <c:valAx>
        <c:axId val="127251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sz="1800" b="1" i="0" baseline="0" dirty="0" smtClean="0">
                    <a:effectLst/>
                  </a:rPr>
                  <a:t>Futási idő (mp)</a:t>
                </a:r>
                <a:endParaRPr lang="hu-HU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3933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94.963999999999999</c:v>
                </c:pt>
                <c:pt idx="1">
                  <c:v>15.486000000000001</c:v>
                </c:pt>
                <c:pt idx="2">
                  <c:v>14.78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8.17</c:v>
                </c:pt>
                <c:pt idx="1">
                  <c:v>1.306</c:v>
                </c:pt>
                <c:pt idx="2">
                  <c:v>0.374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5302016"/>
        <c:axId val="286112512"/>
        <c:axId val="0"/>
      </c:bar3DChart>
      <c:catAx>
        <c:axId val="26530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286112512"/>
        <c:crosses val="autoZero"/>
        <c:auto val="1"/>
        <c:lblAlgn val="ctr"/>
        <c:lblOffset val="100"/>
        <c:noMultiLvlLbl val="0"/>
      </c:catAx>
      <c:valAx>
        <c:axId val="286112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Futási idő (mp)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5302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56E91-B00F-4601-9402-807CADA28975}" type="datetimeFigureOut">
              <a:rPr lang="hu-HU" smtClean="0"/>
              <a:t>2019. 11. 20.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B7B9-B89A-4E64-AC0C-FA5D00EEDE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18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B7B9-B89A-4E64-AC0C-FA5D00EEDE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72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1B3-A075-4A48-8D19-39F9AE2F32BA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1D2E-2C8A-46E4-A7CA-636A6782DF6B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58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B79F-12F9-464A-AB78-5E3E9B04AE66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26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333-403D-493E-ACB5-B06852E2A61D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75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3BD0-5E6C-4F79-AF16-13A029684638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17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FBE-8FD8-4062-9C97-0F280E55F887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3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6E9A-1FF2-4F98-BDC7-6B74E8B06F73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14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7F23-8F5F-472C-9F9B-B55248784E13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7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41F0-3CDF-48B3-84A8-22E4D3A5F26A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1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808A-9980-40DF-A557-1DCE9A86681D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47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4C9-EA59-4C8F-84BE-D22045E429AD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3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54B9-50AA-4ADC-AD5A-FA573DF9CB3F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464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r>
              <a:rPr lang="hu-HU" sz="3600" b="1" dirty="0" smtClean="0"/>
              <a:t>S-gráf alapú ütemező algoritmus párhuzamos hozzárendelést megengedő feladatokhoz </a:t>
            </a:r>
            <a:endParaRPr lang="hu-HU" sz="3600" b="1" dirty="0"/>
          </a:p>
        </p:txBody>
      </p:sp>
      <p:grpSp>
        <p:nvGrpSpPr>
          <p:cNvPr id="4" name="Group 129"/>
          <p:cNvGrpSpPr/>
          <p:nvPr/>
        </p:nvGrpSpPr>
        <p:grpSpPr>
          <a:xfrm>
            <a:off x="-18766" y="-1"/>
            <a:ext cx="9162766" cy="103003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57" name="Szövegdoboz 56"/>
          <p:cNvSpPr txBox="1"/>
          <p:nvPr/>
        </p:nvSpPr>
        <p:spPr>
          <a:xfrm>
            <a:off x="797418" y="3212976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Molnár Gergő</a:t>
            </a:r>
          </a:p>
          <a:p>
            <a:r>
              <a:rPr lang="hu-HU" sz="2000" dirty="0" smtClean="0"/>
              <a:t>Mérnökinformatikus Bsc.</a:t>
            </a:r>
          </a:p>
          <a:p>
            <a:endParaRPr lang="hu-HU" sz="2000" dirty="0"/>
          </a:p>
          <a:p>
            <a:r>
              <a:rPr lang="hu-HU" sz="2000" dirty="0" smtClean="0"/>
              <a:t>Témavezető:  </a:t>
            </a:r>
          </a:p>
          <a:p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dr. Hegyháti Máté, tudományos főmunkatárs</a:t>
            </a:r>
          </a:p>
          <a:p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2000" dirty="0"/>
              <a:t>Tudományos és Művészeti Diákkör 2019.</a:t>
            </a:r>
          </a:p>
          <a:p>
            <a:r>
              <a:rPr lang="hu-HU" sz="2000" dirty="0"/>
              <a:t>Széchenyi István Egyetem</a:t>
            </a:r>
          </a:p>
          <a:p>
            <a:r>
              <a:rPr lang="hu-HU" sz="2000" dirty="0"/>
              <a:t>2019.11.21.</a:t>
            </a:r>
          </a:p>
        </p:txBody>
      </p:sp>
      <p:sp>
        <p:nvSpPr>
          <p:cNvPr id="62" name="Derékszögű háromszög 61"/>
          <p:cNvSpPr/>
          <p:nvPr/>
        </p:nvSpPr>
        <p:spPr>
          <a:xfrm flipH="1">
            <a:off x="6340910" y="1916832"/>
            <a:ext cx="2798898" cy="4941168"/>
          </a:xfrm>
          <a:prstGeom prst="rtTriangl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lumMod val="92000"/>
                  <a:lumOff val="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1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798597"/>
          </a:xfrm>
        </p:spPr>
        <p:txBody>
          <a:bodyPr/>
          <a:lstStyle/>
          <a:p>
            <a:pPr algn="l"/>
            <a:r>
              <a:rPr lang="hu-HU" b="1" dirty="0" smtClean="0"/>
              <a:t>Throughput maximalizálás</a:t>
            </a:r>
            <a:endParaRPr lang="hu-HU" b="1" dirty="0"/>
          </a:p>
        </p:txBody>
      </p:sp>
      <p:sp>
        <p:nvSpPr>
          <p:cNvPr id="3" name="Tartalom helye 2" descr=" 3"/>
          <p:cNvSpPr>
            <a:spLocks noGrp="1"/>
          </p:cNvSpPr>
          <p:nvPr>
            <p:ph idx="1"/>
          </p:nvPr>
        </p:nvSpPr>
        <p:spPr>
          <a:xfrm>
            <a:off x="1129720" y="1010916"/>
            <a:ext cx="8003232" cy="68989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Termékek batch darabszámai alapján konfigurációk</a:t>
            </a:r>
          </a:p>
        </p:txBody>
      </p:sp>
      <p:grpSp>
        <p:nvGrpSpPr>
          <p:cNvPr id="4" name="Group 129" descr=" 4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 descr="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7/16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 descr=" 31"/>
          <p:cNvSpPr txBox="1"/>
          <p:nvPr/>
        </p:nvSpPr>
        <p:spPr>
          <a:xfrm>
            <a:off x="1331640" y="560078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T. Holczinger, T. Majozi, M. Hegyhati, and F. Friedler, ” An automated algorithm for throughput maximization under ﬁxed time horizon in multipurpose batch plants: S-graph approach,” </a:t>
            </a:r>
            <a:r>
              <a:rPr lang="hu-HU" sz="1200" dirty="0"/>
              <a:t>In: Computer Aided Chemical </a:t>
            </a:r>
            <a:r>
              <a:rPr lang="hu-HU" sz="1200" dirty="0" smtClean="0"/>
              <a:t>Engineering</a:t>
            </a:r>
            <a:r>
              <a:rPr lang="hu-HU" sz="1200" dirty="0"/>
              <a:t> </a:t>
            </a:r>
            <a:r>
              <a:rPr lang="hu-HU" sz="1200" dirty="0" smtClean="0"/>
              <a:t>(2007</a:t>
            </a:r>
            <a:r>
              <a:rPr lang="hu-HU" sz="1200" dirty="0"/>
              <a:t>).</a:t>
            </a:r>
          </a:p>
        </p:txBody>
      </p:sp>
      <p:sp>
        <p:nvSpPr>
          <p:cNvPr id="32" name="AutoShape 2" descr=" 3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3" name="AutoShape 4" descr=" 3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4" name="AutoShape 6" descr=" 3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pic>
        <p:nvPicPr>
          <p:cNvPr id="37" name="Kép 36" descr=" 3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4366"/>
            <a:ext cx="5544615" cy="38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8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Probléma definíció</a:t>
            </a:r>
          </a:p>
        </p:txBody>
      </p:sp>
      <p:pic>
        <p:nvPicPr>
          <p:cNvPr id="31" name="Tartalom helye 30" descr=" 3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22" y="1856113"/>
            <a:ext cx="5651794" cy="3706762"/>
          </a:xfrm>
        </p:spPr>
      </p:pic>
      <p:grpSp>
        <p:nvGrpSpPr>
          <p:cNvPr id="4" name="Group 129" descr=" 4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 descr="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8/16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 descr=" 32"/>
          <p:cNvSpPr txBox="1"/>
          <p:nvPr/>
        </p:nvSpPr>
        <p:spPr>
          <a:xfrm>
            <a:off x="1115616" y="1329979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Fűtő: 100 kg</a:t>
            </a:r>
          </a:p>
          <a:p>
            <a:r>
              <a:rPr lang="hu-HU" sz="2000" dirty="0" smtClean="0"/>
              <a:t>Szétválasztó: 100 kg</a:t>
            </a:r>
          </a:p>
          <a:p>
            <a:r>
              <a:rPr lang="hu-HU" sz="2000" dirty="0" smtClean="0"/>
              <a:t>Reaktor 1: 80 kg</a:t>
            </a:r>
          </a:p>
          <a:p>
            <a:r>
              <a:rPr lang="hu-HU" sz="2000" dirty="0" smtClean="0"/>
              <a:t>Reaktor 2: 50 kg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2772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Probléma definíció</a:t>
            </a:r>
          </a:p>
        </p:txBody>
      </p:sp>
      <p:pic>
        <p:nvPicPr>
          <p:cNvPr id="31" name="Tartalom helye 30" descr=" 3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22" y="1856113"/>
            <a:ext cx="5651794" cy="3706762"/>
          </a:xfrm>
        </p:spPr>
      </p:pic>
      <p:grpSp>
        <p:nvGrpSpPr>
          <p:cNvPr id="4" name="Group 129" descr=" 4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 descr="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8/16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 descr=" 32"/>
          <p:cNvSpPr txBox="1"/>
          <p:nvPr/>
        </p:nvSpPr>
        <p:spPr>
          <a:xfrm>
            <a:off x="1115616" y="1329979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Fűtő: 100 kg</a:t>
            </a:r>
          </a:p>
          <a:p>
            <a:r>
              <a:rPr lang="hu-HU" sz="2000" dirty="0" smtClean="0"/>
              <a:t>Szétválasztó: 100 kg</a:t>
            </a:r>
          </a:p>
          <a:p>
            <a:r>
              <a:rPr lang="hu-HU" sz="2000" dirty="0" smtClean="0"/>
              <a:t>Reaktor 1: 80 kg</a:t>
            </a:r>
          </a:p>
          <a:p>
            <a:r>
              <a:rPr lang="hu-HU" sz="2000" dirty="0" smtClean="0"/>
              <a:t>Reaktor 2: 50 kg</a:t>
            </a:r>
            <a:endParaRPr lang="hu-HU" sz="2000" dirty="0"/>
          </a:p>
        </p:txBody>
      </p:sp>
      <p:sp>
        <p:nvSpPr>
          <p:cNvPr id="33" name="Téglalap 32" descr=" 3"/>
          <p:cNvSpPr/>
          <p:nvPr/>
        </p:nvSpPr>
        <p:spPr>
          <a:xfrm>
            <a:off x="717239" y="4017424"/>
            <a:ext cx="3957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Változó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batch méret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Több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berendezés ugyanahhoz a feladathoz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Összes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különböző hozzárendelés rögzítése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Külön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termékként kezelve</a:t>
            </a:r>
          </a:p>
        </p:txBody>
      </p:sp>
    </p:spTree>
    <p:extLst>
      <p:ext uri="{BB962C8B-B14F-4D97-AF65-F5344CB8AC3E}">
        <p14:creationId xmlns:p14="http://schemas.microsoft.com/office/powerpoint/2010/main" val="372346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Probléma definíció</a:t>
            </a:r>
            <a:endParaRPr lang="hu-HU" b="1" dirty="0"/>
          </a:p>
        </p:txBody>
      </p:sp>
      <p:grpSp>
        <p:nvGrpSpPr>
          <p:cNvPr id="4" name="Group 129" descr=" 4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 descr="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9/16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 descr=" 32"/>
          <p:cNvSpPr txBox="1"/>
          <p:nvPr/>
        </p:nvSpPr>
        <p:spPr>
          <a:xfrm>
            <a:off x="1187624" y="132997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/>
              <a:t>3</a:t>
            </a:r>
            <a:r>
              <a:rPr lang="hu-HU" sz="2400" baseline="30000" dirty="0"/>
              <a:t>3</a:t>
            </a:r>
            <a:r>
              <a:rPr lang="hu-HU" sz="2400" dirty="0"/>
              <a:t> = 27 rögzített </a:t>
            </a:r>
            <a:r>
              <a:rPr lang="hu-HU" sz="2400" dirty="0" smtClean="0"/>
              <a:t>recept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/>
              <a:t>Összevont esetek a dominált hozzárendelések eltávolítása után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216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Probléma definíció</a:t>
            </a:r>
            <a:endParaRPr lang="hu-HU" b="1" dirty="0"/>
          </a:p>
        </p:txBody>
      </p:sp>
      <p:pic>
        <p:nvPicPr>
          <p:cNvPr id="33" name="Tartalom helye 30" descr="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6257"/>
            <a:ext cx="6624736" cy="2070946"/>
          </a:xfrm>
          <a:prstGeom prst="rect">
            <a:avLst/>
          </a:prstGeom>
        </p:spPr>
      </p:pic>
      <p:grpSp>
        <p:nvGrpSpPr>
          <p:cNvPr id="4" name="Group 129" descr=" 4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 descr="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>
                <a:solidFill>
                  <a:schemeClr val="tx1"/>
                </a:solidFill>
              </a:rPr>
              <a:t>9</a:t>
            </a:r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 descr=" 32"/>
          <p:cNvSpPr txBox="1"/>
          <p:nvPr/>
        </p:nvSpPr>
        <p:spPr>
          <a:xfrm>
            <a:off x="1187624" y="132997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/>
              <a:t>3</a:t>
            </a:r>
            <a:r>
              <a:rPr lang="hu-HU" sz="2400" baseline="30000" dirty="0"/>
              <a:t>3</a:t>
            </a:r>
            <a:r>
              <a:rPr lang="hu-HU" sz="2400" dirty="0"/>
              <a:t> = 27 rögzített </a:t>
            </a:r>
            <a:r>
              <a:rPr lang="hu-HU" sz="2400" dirty="0" smtClean="0"/>
              <a:t>recept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/>
              <a:t>Összevont esetek a dominált hozzárendelések eltávolítása után </a:t>
            </a:r>
            <a:endParaRPr lang="hu-HU" sz="2400" dirty="0"/>
          </a:p>
        </p:txBody>
      </p:sp>
      <p:sp>
        <p:nvSpPr>
          <p:cNvPr id="34" name="Szövegdoboz 33" descr=" 33"/>
          <p:cNvSpPr txBox="1"/>
          <p:nvPr/>
        </p:nvSpPr>
        <p:spPr>
          <a:xfrm>
            <a:off x="1472496" y="543464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6 recept 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→ 6 termék → 6 dimenziós tér</a:t>
            </a:r>
            <a:r>
              <a:rPr lang="hu-HU" sz="2400" dirty="0" smtClean="0"/>
              <a:t>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8143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161682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új megoldó módszer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10/16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7" y="2943942"/>
            <a:ext cx="4728841" cy="367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80" y="1262067"/>
            <a:ext cx="4464496" cy="208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zövegdoboz 30"/>
          <p:cNvSpPr txBox="1"/>
          <p:nvPr/>
        </p:nvSpPr>
        <p:spPr>
          <a:xfrm>
            <a:off x="1259632" y="175149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Új megoldó módszer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5796136" y="48827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Régi megoldó módszer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46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Vezérlő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11/16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9631"/>
            <a:ext cx="7279768" cy="499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0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/>
              <a:t>Profitmaximalizáló metódus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5616" y="1540928"/>
            <a:ext cx="4248472" cy="4259261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Bemenet: batch szám, időkorlát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Megvalósíthatóság vizsgálat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Összes lehetséges megoldás megkeresése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Párhuzamos berendezés hozzárendelés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Profit nem skaláris szorzat, függ a kapacitástól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Kimenet: profit értéke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12/16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18683"/>
            <a:ext cx="3511550" cy="511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4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Teszteredmények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184920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Implementálás, C++ solver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Kevesebb konfiguráció vizsgálat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13/16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2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167598"/>
              </p:ext>
            </p:extLst>
          </p:nvPr>
        </p:nvGraphicFramePr>
        <p:xfrm>
          <a:off x="551966" y="2291723"/>
          <a:ext cx="8052482" cy="4274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Teszteredmények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146443"/>
            <a:ext cx="7184920" cy="73086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Kisebb feladatokra jobb futási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idő</a:t>
            </a:r>
            <a:endParaRPr lang="hu-HU" sz="2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14/16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2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6823"/>
              </p:ext>
            </p:extLst>
          </p:nvPr>
        </p:nvGraphicFramePr>
        <p:xfrm>
          <a:off x="549302" y="1966694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9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Tartalom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52596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Ütemezési feladatok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Megoldó módszerek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S-gráf keretrendszer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Problémadefiníció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A megoldó módszer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Teszteredmények</a:t>
            </a:r>
            <a:endParaRPr lang="hu-HU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2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Teszteredmények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15/16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2411760" y="132997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331640" y="1150188"/>
            <a:ext cx="741682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Nagyobb feladatokra rosszabb futási idő</a:t>
            </a:r>
            <a:endParaRPr lang="hu-HU" sz="2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7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295720"/>
              </p:ext>
            </p:extLst>
          </p:nvPr>
        </p:nvGraphicFramePr>
        <p:xfrm>
          <a:off x="523654" y="1836936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66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Összefoglalás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47295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 és korábbi megoldó módszer bemutatása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Az új, párhuzamos hozzárendelést megengedő módszer kidolgozása, a keretrendszerbe történő implementálása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Új módszer tesztelése, majd a régi megoldóval történő összehasonlítása 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16/</a:t>
            </a:r>
            <a:r>
              <a:rPr lang="hu-HU" sz="1800" dirty="0" smtClean="0">
                <a:solidFill>
                  <a:schemeClr val="tx1"/>
                </a:solidFill>
              </a:rPr>
              <a:t>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71700" y="2857500"/>
            <a:ext cx="6156684" cy="1143000"/>
          </a:xfrm>
        </p:spPr>
        <p:txBody>
          <a:bodyPr>
            <a:noAutofit/>
          </a:bodyPr>
          <a:lstStyle/>
          <a:p>
            <a:r>
              <a:rPr lang="hu-HU" sz="4800" dirty="0" smtClean="0"/>
              <a:t>Köszönöm a figyelmet!</a:t>
            </a:r>
            <a:endParaRPr lang="hu-HU" sz="4800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Ütemezés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1464" y="1162463"/>
            <a:ext cx="8003232" cy="340941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Általánosan</a:t>
            </a:r>
            <a:endParaRPr lang="hu-HU" dirty="0"/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 Erőforrások, feladatok, korlátok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Gyártórendszerek ütemezése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Termékek, berendezések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Végrehajtási-, tisztítási-, átállási idők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Tárolási irányelvek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3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25017"/>
            <a:ext cx="61277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4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Megoldó módszerek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329979"/>
            <a:ext cx="8003232" cy="4104663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MILP (Mixed-Integer </a:t>
            </a:r>
            <a:r>
              <a:rPr lang="hu-HU" dirty="0"/>
              <a:t>Linear Programming) </a:t>
            </a:r>
            <a:r>
              <a:rPr lang="hu-HU" dirty="0" smtClean="0"/>
              <a:t>modellek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sz="2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Időfelosztásos (Time discretization based)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sz="2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Precedencia alapú (Precedence based)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Analízis alapú eszközök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sz="2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automaták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sz="2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Petri hálók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4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014800" y="5463319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C. A. Floudas and X. Lin, ” Continuous-time versus discrete-time approaches for scheduling of chemical processes: a review” In: Computers &amp; Chemical Engineering (2004</a:t>
            </a:r>
            <a:r>
              <a:rPr lang="hu-HU" sz="1200" dirty="0" smtClean="0"/>
              <a:t>)</a:t>
            </a:r>
          </a:p>
          <a:p>
            <a:r>
              <a:rPr lang="hu-HU" sz="1200" dirty="0"/>
              <a:t>C. A. Mendez, J. Cerda, I. E. Grossmann, I. Harjunkoski, and M. Fahl, ” State-of-the-art review of optimization methods for short-term scheduling of batch processes” In: Computers &amp; Chemical Engineering (2006</a:t>
            </a:r>
            <a:r>
              <a:rPr lang="hu-HU" sz="1200" dirty="0" smtClean="0"/>
              <a:t>)</a:t>
            </a:r>
          </a:p>
          <a:p>
            <a:r>
              <a:rPr lang="hu-HU" sz="1200" dirty="0" smtClean="0"/>
              <a:t>C</a:t>
            </a:r>
            <a:r>
              <a:rPr lang="hu-HU" sz="1200" dirty="0"/>
              <a:t>. Cassandras and S. Lafortune ”Introduction to Discrete Event Systems” SpringerLink Engineering, Springer (2008</a:t>
            </a:r>
            <a:r>
              <a:rPr lang="hu-HU" sz="1200" dirty="0" smtClean="0"/>
              <a:t>)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9092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150188"/>
            <a:ext cx="8003232" cy="1611181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Irányított gráfon alapuló modell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Receptek és ütemtervek vizualizációja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5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20" y="2701978"/>
            <a:ext cx="6006023" cy="2913114"/>
          </a:xfrm>
          <a:prstGeom prst="rect">
            <a:avLst/>
          </a:prstGeom>
        </p:spPr>
      </p:pic>
      <p:sp>
        <p:nvSpPr>
          <p:cNvPr id="31" name="Szövegdoboz 30"/>
          <p:cNvSpPr txBox="1"/>
          <p:nvPr/>
        </p:nvSpPr>
        <p:spPr>
          <a:xfrm>
            <a:off x="1259632" y="580526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E. Sanmarti, F. Friedler and L. Puigjaner </a:t>
            </a:r>
            <a:r>
              <a:rPr lang="hu-HU" sz="1200" dirty="0" smtClean="0"/>
              <a:t> ”Combinatorial </a:t>
            </a:r>
            <a:r>
              <a:rPr lang="hu-HU" sz="1200" dirty="0"/>
              <a:t>Technique for Short Term Scheduling of Multipurpose Batch Plants Based on Schedule-Graph Representation” In: Computer Aided Chemical Engineering (1998</a:t>
            </a:r>
            <a:r>
              <a:rPr lang="hu-HU" sz="1200" dirty="0" smtClean="0"/>
              <a:t>).</a:t>
            </a:r>
            <a:endParaRPr lang="hu-HU" sz="1200" dirty="0"/>
          </a:p>
          <a:p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9792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384163"/>
            <a:ext cx="8003232" cy="133270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döntések → ütemezési élek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6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99054"/>
            <a:ext cx="6256646" cy="30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798597"/>
          </a:xfrm>
        </p:spPr>
        <p:txBody>
          <a:bodyPr/>
          <a:lstStyle/>
          <a:p>
            <a:pPr algn="l"/>
            <a:r>
              <a:rPr lang="hu-HU" b="1" dirty="0" smtClean="0"/>
              <a:t>Throughput maximalizálás</a:t>
            </a:r>
            <a:endParaRPr lang="hu-HU" b="1" dirty="0"/>
          </a:p>
        </p:txBody>
      </p:sp>
      <p:sp>
        <p:nvSpPr>
          <p:cNvPr id="3" name="Tartalom helye 2" descr=" 3"/>
          <p:cNvSpPr>
            <a:spLocks noGrp="1"/>
          </p:cNvSpPr>
          <p:nvPr>
            <p:ph idx="1"/>
          </p:nvPr>
        </p:nvSpPr>
        <p:spPr>
          <a:xfrm>
            <a:off x="1129720" y="1010916"/>
            <a:ext cx="8003232" cy="68989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Termékek batch darabszámai alapján konfigurációk</a:t>
            </a:r>
          </a:p>
        </p:txBody>
      </p:sp>
      <p:grpSp>
        <p:nvGrpSpPr>
          <p:cNvPr id="4" name="Group 129" descr=" 4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 descr="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7/16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 descr=" 31"/>
          <p:cNvSpPr txBox="1"/>
          <p:nvPr/>
        </p:nvSpPr>
        <p:spPr>
          <a:xfrm>
            <a:off x="1331640" y="560078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T. Holczinger, T. Majozi, M. Hegyhati, and F. Friedler, ” An automated algorithm for throughput maximization under ﬁxed time horizon in multipurpose batch plants: S-graph approach,” </a:t>
            </a:r>
            <a:r>
              <a:rPr lang="hu-HU" sz="1200" dirty="0"/>
              <a:t>In: Computer Aided Chemical </a:t>
            </a:r>
            <a:r>
              <a:rPr lang="hu-HU" sz="1200" dirty="0" smtClean="0"/>
              <a:t>Engineering</a:t>
            </a:r>
            <a:r>
              <a:rPr lang="hu-HU" sz="1200" dirty="0"/>
              <a:t> </a:t>
            </a:r>
            <a:r>
              <a:rPr lang="hu-HU" sz="1200" dirty="0" smtClean="0"/>
              <a:t>(2007</a:t>
            </a:r>
            <a:r>
              <a:rPr lang="hu-HU" sz="1200" dirty="0"/>
              <a:t>).</a:t>
            </a:r>
          </a:p>
        </p:txBody>
      </p:sp>
      <p:sp>
        <p:nvSpPr>
          <p:cNvPr id="32" name="AutoShape 2" descr=" 3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3" name="AutoShape 4" descr=" 3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4" name="AutoShape 6" descr=" 3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06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798597"/>
          </a:xfrm>
        </p:spPr>
        <p:txBody>
          <a:bodyPr/>
          <a:lstStyle/>
          <a:p>
            <a:pPr algn="l"/>
            <a:r>
              <a:rPr lang="hu-HU" b="1" dirty="0" smtClean="0"/>
              <a:t>Throughput maximalizálás</a:t>
            </a:r>
            <a:endParaRPr lang="hu-HU" b="1" dirty="0"/>
          </a:p>
        </p:txBody>
      </p:sp>
      <p:sp>
        <p:nvSpPr>
          <p:cNvPr id="3" name="Tartalom helye 2" descr=" 3"/>
          <p:cNvSpPr>
            <a:spLocks noGrp="1"/>
          </p:cNvSpPr>
          <p:nvPr>
            <p:ph idx="1"/>
          </p:nvPr>
        </p:nvSpPr>
        <p:spPr>
          <a:xfrm>
            <a:off x="1129720" y="1010916"/>
            <a:ext cx="8003232" cy="68989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Termékek batch darabszámai alapján konfigurációk</a:t>
            </a:r>
          </a:p>
        </p:txBody>
      </p:sp>
      <p:grpSp>
        <p:nvGrpSpPr>
          <p:cNvPr id="4" name="Group 129" descr=" 4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 descr="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7/16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 descr=" 31"/>
          <p:cNvSpPr txBox="1"/>
          <p:nvPr/>
        </p:nvSpPr>
        <p:spPr>
          <a:xfrm>
            <a:off x="1331640" y="560078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T. Holczinger, T. Majozi, M. Hegyhati, and F. Friedler, ” An automated algorithm for throughput maximization under ﬁxed time horizon in multipurpose batch plants: S-graph approach,” </a:t>
            </a:r>
            <a:r>
              <a:rPr lang="hu-HU" sz="1200" dirty="0"/>
              <a:t>In: Computer Aided Chemical </a:t>
            </a:r>
            <a:r>
              <a:rPr lang="hu-HU" sz="1200" dirty="0" smtClean="0"/>
              <a:t>Engineering</a:t>
            </a:r>
            <a:r>
              <a:rPr lang="hu-HU" sz="1200" dirty="0"/>
              <a:t> </a:t>
            </a:r>
            <a:r>
              <a:rPr lang="hu-HU" sz="1200" dirty="0" smtClean="0"/>
              <a:t>(2007</a:t>
            </a:r>
            <a:r>
              <a:rPr lang="hu-HU" sz="1200" dirty="0"/>
              <a:t>).</a:t>
            </a:r>
          </a:p>
        </p:txBody>
      </p:sp>
      <p:sp>
        <p:nvSpPr>
          <p:cNvPr id="32" name="AutoShape 2" descr=" 3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3" name="AutoShape 4" descr=" 3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4" name="AutoShape 6" descr=" 3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pic>
        <p:nvPicPr>
          <p:cNvPr id="35" name="Kép 34" descr="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798597"/>
          </a:xfrm>
        </p:spPr>
        <p:txBody>
          <a:bodyPr/>
          <a:lstStyle/>
          <a:p>
            <a:pPr algn="l"/>
            <a:r>
              <a:rPr lang="hu-HU" b="1" dirty="0" smtClean="0"/>
              <a:t>Throughput maximalizálás</a:t>
            </a:r>
            <a:endParaRPr lang="hu-HU" b="1" dirty="0"/>
          </a:p>
        </p:txBody>
      </p:sp>
      <p:sp>
        <p:nvSpPr>
          <p:cNvPr id="3" name="Tartalom helye 2" descr=" 3"/>
          <p:cNvSpPr>
            <a:spLocks noGrp="1"/>
          </p:cNvSpPr>
          <p:nvPr>
            <p:ph idx="1"/>
          </p:nvPr>
        </p:nvSpPr>
        <p:spPr>
          <a:xfrm>
            <a:off x="1129720" y="1010916"/>
            <a:ext cx="8003232" cy="68989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Termékek batch darabszámai alapján konfigurációk</a:t>
            </a:r>
          </a:p>
        </p:txBody>
      </p:sp>
      <p:grpSp>
        <p:nvGrpSpPr>
          <p:cNvPr id="4" name="Group 129" descr=" 4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 descr="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z="1800" dirty="0" smtClean="0">
                <a:solidFill>
                  <a:schemeClr val="tx1"/>
                </a:solidFill>
              </a:rPr>
              <a:t>7/16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 descr=" 31"/>
          <p:cNvSpPr txBox="1"/>
          <p:nvPr/>
        </p:nvSpPr>
        <p:spPr>
          <a:xfrm>
            <a:off x="1331640" y="560078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T. Holczinger, T. Majozi, M. Hegyhati, and F. Friedler, ” An automated algorithm for throughput maximization under ﬁxed time horizon in multipurpose batch plants: S-graph approach,” </a:t>
            </a:r>
            <a:r>
              <a:rPr lang="hu-HU" sz="1200" dirty="0"/>
              <a:t>In: Computer Aided Chemical </a:t>
            </a:r>
            <a:r>
              <a:rPr lang="hu-HU" sz="1200" dirty="0" smtClean="0"/>
              <a:t>Engineering</a:t>
            </a:r>
            <a:r>
              <a:rPr lang="hu-HU" sz="1200" dirty="0"/>
              <a:t> </a:t>
            </a:r>
            <a:r>
              <a:rPr lang="hu-HU" sz="1200" dirty="0" smtClean="0"/>
              <a:t>(2007</a:t>
            </a:r>
            <a:r>
              <a:rPr lang="hu-HU" sz="1200" dirty="0"/>
              <a:t>).</a:t>
            </a:r>
          </a:p>
        </p:txBody>
      </p:sp>
      <p:sp>
        <p:nvSpPr>
          <p:cNvPr id="32" name="AutoShape 2" descr=" 3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3" name="AutoShape 4" descr=" 3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4" name="AutoShape 6" descr=" 3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pic>
        <p:nvPicPr>
          <p:cNvPr id="36" name="Kép 35" descr="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1848</TotalTime>
  <Words>703</Words>
  <Application>Microsoft Office PowerPoint</Application>
  <PresentationFormat>Diavetítés a képernyőre (4:3 oldalarány)</PresentationFormat>
  <Paragraphs>126</Paragraphs>
  <Slides>22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3" baseType="lpstr">
      <vt:lpstr>Office-téma</vt:lpstr>
      <vt:lpstr>S-gráf alapú ütemező algoritmus párhuzamos hozzárendelést megengedő feladatokhoz </vt:lpstr>
      <vt:lpstr>Tartalom</vt:lpstr>
      <vt:lpstr>Ütemezés</vt:lpstr>
      <vt:lpstr>Megoldó módszerek</vt:lpstr>
      <vt:lpstr>Az S-gráf keretrendszer</vt:lpstr>
      <vt:lpstr>Az S-gráf keretrendszer</vt:lpstr>
      <vt:lpstr>Throughput maximalizálás</vt:lpstr>
      <vt:lpstr>Throughput maximalizálás</vt:lpstr>
      <vt:lpstr>Throughput maximalizálás</vt:lpstr>
      <vt:lpstr>Throughput maximalizálás</vt:lpstr>
      <vt:lpstr>Probléma definíció</vt:lpstr>
      <vt:lpstr>Probléma definíció</vt:lpstr>
      <vt:lpstr>Probléma definíció</vt:lpstr>
      <vt:lpstr>Probléma definíció</vt:lpstr>
      <vt:lpstr>Az új megoldó módszer</vt:lpstr>
      <vt:lpstr>Vezérlő</vt:lpstr>
      <vt:lpstr>Profitmaximalizáló metódus</vt:lpstr>
      <vt:lpstr>Teszteredmények</vt:lpstr>
      <vt:lpstr>Teszteredmények</vt:lpstr>
      <vt:lpstr>Teszteredmények</vt:lpstr>
      <vt:lpstr>Összefoglalás</vt:lpstr>
      <vt:lpstr>Köszönöm a figyelmet!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HP</dc:creator>
  <cp:lastModifiedBy>HP</cp:lastModifiedBy>
  <cp:revision>95</cp:revision>
  <dcterms:created xsi:type="dcterms:W3CDTF">2019-11-13T12:41:21Z</dcterms:created>
  <dcterms:modified xsi:type="dcterms:W3CDTF">2019-11-20T16:56:56Z</dcterms:modified>
</cp:coreProperties>
</file>