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5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32" y="-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3277923592884222"/>
          <c:y val="4.4861391929187228E-2"/>
          <c:w val="0.59251725478759598"/>
          <c:h val="0.7815105868077136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Új megoldó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Munka1!$A$2:$A$5</c:f>
              <c:strCache>
                <c:ptCount val="4"/>
                <c:pt idx="0">
                  <c:v>Feladat 4 (10 TH)</c:v>
                </c:pt>
                <c:pt idx="1">
                  <c:v>Feladat 4 (12 TH)</c:v>
                </c:pt>
                <c:pt idx="2">
                  <c:v>Feladat 5 (10 TH)</c:v>
                </c:pt>
                <c:pt idx="3">
                  <c:v>Feladat 5 (12 TH)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2.9000000000000001E-2</c:v>
                </c:pt>
                <c:pt idx="1">
                  <c:v>4.7E-2</c:v>
                </c:pt>
                <c:pt idx="2">
                  <c:v>4.1000000000000002E-2</c:v>
                </c:pt>
                <c:pt idx="3">
                  <c:v>0.152</c:v>
                </c:pt>
              </c:numCache>
            </c:numRef>
          </c:val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Régi megoldó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Munka1!$A$2:$A$5</c:f>
              <c:strCache>
                <c:ptCount val="4"/>
                <c:pt idx="0">
                  <c:v>Feladat 4 (10 TH)</c:v>
                </c:pt>
                <c:pt idx="1">
                  <c:v>Feladat 4 (12 TH)</c:v>
                </c:pt>
                <c:pt idx="2">
                  <c:v>Feladat 5 (10 TH)</c:v>
                </c:pt>
                <c:pt idx="3">
                  <c:v>Feladat 5 (12 TH)</c:v>
                </c:pt>
              </c:strCache>
            </c:strRef>
          </c:cat>
          <c:val>
            <c:numRef>
              <c:f>Munka1!$C$2:$C$5</c:f>
              <c:numCache>
                <c:formatCode>General</c:formatCode>
                <c:ptCount val="4"/>
                <c:pt idx="0">
                  <c:v>5.5E-2</c:v>
                </c:pt>
                <c:pt idx="1">
                  <c:v>8.1000000000000003E-2</c:v>
                </c:pt>
                <c:pt idx="2">
                  <c:v>7.5999999999999998E-2</c:v>
                </c:pt>
                <c:pt idx="3">
                  <c:v>0.23599999999999999</c:v>
                </c:pt>
              </c:numCache>
            </c:numRef>
          </c:val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Régi megoldó (gyorsítások nélkül)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Munka1!$A$2:$A$5</c:f>
              <c:strCache>
                <c:ptCount val="4"/>
                <c:pt idx="0">
                  <c:v>Feladat 4 (10 TH)</c:v>
                </c:pt>
                <c:pt idx="1">
                  <c:v>Feladat 4 (12 TH)</c:v>
                </c:pt>
                <c:pt idx="2">
                  <c:v>Feladat 5 (10 TH)</c:v>
                </c:pt>
                <c:pt idx="3">
                  <c:v>Feladat 5 (12 TH)</c:v>
                </c:pt>
              </c:strCache>
            </c:strRef>
          </c:cat>
          <c:val>
            <c:numRef>
              <c:f>Munka1!$D$2:$D$5</c:f>
              <c:numCache>
                <c:formatCode>General</c:formatCode>
                <c:ptCount val="4"/>
                <c:pt idx="0">
                  <c:v>5.7000000000000002E-2</c:v>
                </c:pt>
                <c:pt idx="1">
                  <c:v>8.3000000000000004E-2</c:v>
                </c:pt>
                <c:pt idx="2">
                  <c:v>7.9000000000000001E-2</c:v>
                </c:pt>
                <c:pt idx="3">
                  <c:v>0.26500000000000001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3525504"/>
        <c:axId val="44895616"/>
        <c:axId val="0"/>
      </c:bar3DChart>
      <c:catAx>
        <c:axId val="133525504"/>
        <c:scaling>
          <c:orientation val="minMax"/>
        </c:scaling>
        <c:delete val="0"/>
        <c:axPos val="b"/>
        <c:majorTickMark val="out"/>
        <c:minorTickMark val="none"/>
        <c:tickLblPos val="nextTo"/>
        <c:crossAx val="44895616"/>
        <c:crosses val="autoZero"/>
        <c:auto val="1"/>
        <c:lblAlgn val="ctr"/>
        <c:lblOffset val="100"/>
        <c:noMultiLvlLbl val="0"/>
      </c:catAx>
      <c:valAx>
        <c:axId val="448956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Futási idő (mp)</a:t>
                </a:r>
                <a:endParaRPr lang="hu-HU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35255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44940215806358"/>
          <c:y val="0.28880218419814746"/>
          <c:w val="0.27933313891319139"/>
          <c:h val="0.416783345334462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hu-H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3277923592884222"/>
          <c:y val="4.4861391929187228E-2"/>
          <c:w val="0.59251725478759598"/>
          <c:h val="0.7815105868077136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Új megoldó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(20 TH)</c:v>
                </c:pt>
                <c:pt idx="2">
                  <c:v>Feladat 3    (10 TH)</c:v>
                </c:pt>
              </c:strCache>
            </c:strRef>
          </c:cat>
          <c:val>
            <c:numRef>
              <c:f>Munka1!$B$2:$B$4</c:f>
              <c:numCache>
                <c:formatCode>General</c:formatCode>
                <c:ptCount val="3"/>
                <c:pt idx="0">
                  <c:v>94.963999999999999</c:v>
                </c:pt>
                <c:pt idx="1">
                  <c:v>15.486000000000001</c:v>
                </c:pt>
                <c:pt idx="2">
                  <c:v>14.78</c:v>
                </c:pt>
              </c:numCache>
            </c:numRef>
          </c:val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Régi megoldó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(20 TH)</c:v>
                </c:pt>
                <c:pt idx="2">
                  <c:v>Feladat 3    (10 TH)</c:v>
                </c:pt>
              </c:strCache>
            </c:strRef>
          </c:cat>
          <c:val>
            <c:numRef>
              <c:f>Munka1!$C$2:$C$4</c:f>
              <c:numCache>
                <c:formatCode>General</c:formatCode>
                <c:ptCount val="3"/>
                <c:pt idx="0">
                  <c:v>8.17</c:v>
                </c:pt>
                <c:pt idx="1">
                  <c:v>1.306</c:v>
                </c:pt>
                <c:pt idx="2">
                  <c:v>0.374</c:v>
                </c:pt>
              </c:numCache>
            </c:numRef>
          </c:val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Régi megoldó (gyorsítások nélkül)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(20 TH)</c:v>
                </c:pt>
                <c:pt idx="2">
                  <c:v>Feladat 3    (10 TH)</c:v>
                </c:pt>
              </c:strCache>
            </c:strRef>
          </c:cat>
          <c:val>
            <c:numRef>
              <c:f>Munka1!$D$2:$D$4</c:f>
              <c:numCache>
                <c:formatCode>General</c:formatCode>
                <c:ptCount val="3"/>
                <c:pt idx="0">
                  <c:v>13.532999999999999</c:v>
                </c:pt>
                <c:pt idx="1">
                  <c:v>3.2010000000000001</c:v>
                </c:pt>
                <c:pt idx="2">
                  <c:v>0.38100000000000001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3602816"/>
        <c:axId val="44898496"/>
        <c:axId val="0"/>
      </c:bar3DChart>
      <c:catAx>
        <c:axId val="133602816"/>
        <c:scaling>
          <c:orientation val="minMax"/>
        </c:scaling>
        <c:delete val="0"/>
        <c:axPos val="b"/>
        <c:majorTickMark val="out"/>
        <c:minorTickMark val="none"/>
        <c:tickLblPos val="nextTo"/>
        <c:crossAx val="44898496"/>
        <c:crosses val="autoZero"/>
        <c:auto val="1"/>
        <c:lblAlgn val="ctr"/>
        <c:lblOffset val="100"/>
        <c:noMultiLvlLbl val="0"/>
      </c:catAx>
      <c:valAx>
        <c:axId val="448984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Futási idő (mp)</a:t>
                </a:r>
                <a:endParaRPr lang="hu-HU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36028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44940215806358"/>
          <c:y val="0.28880218419814746"/>
          <c:w val="0.27933313891319139"/>
          <c:h val="0.416783345334462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hu-H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3277923592884222"/>
          <c:y val="4.4861391929187228E-2"/>
          <c:w val="0.59251725478759598"/>
          <c:h val="0.7815105868077136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Új megoldó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(25 TH)</c:v>
                </c:pt>
                <c:pt idx="2">
                  <c:v>Feladat 3    (10 TH)</c:v>
                </c:pt>
              </c:strCache>
            </c:strRef>
          </c:cat>
          <c:val>
            <c:numRef>
              <c:f>Munka1!$B$2:$B$4</c:f>
              <c:numCache>
                <c:formatCode>General</c:formatCode>
                <c:ptCount val="3"/>
                <c:pt idx="0">
                  <c:v>24</c:v>
                </c:pt>
                <c:pt idx="1">
                  <c:v>23</c:v>
                </c:pt>
                <c:pt idx="2">
                  <c:v>17</c:v>
                </c:pt>
              </c:numCache>
            </c:numRef>
          </c:val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Régi megoldó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dLbl>
              <c:idx val="0"/>
              <c:layout>
                <c:manualLayout>
                  <c:x val="1.0802469135802441E-2"/>
                  <c:y val="-8.73657639941150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5431977252843395E-2"/>
                  <c:y val="-8.73657639941150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1.0802469135802469E-2"/>
                  <c:y val="-5.82438426627433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(25 TH)</c:v>
                </c:pt>
                <c:pt idx="2">
                  <c:v>Feladat 3    (10 TH)</c:v>
                </c:pt>
              </c:strCache>
            </c:strRef>
          </c:cat>
          <c:val>
            <c:numRef>
              <c:f>Munka1!$C$2:$C$4</c:f>
              <c:numCache>
                <c:formatCode>General</c:formatCode>
                <c:ptCount val="3"/>
                <c:pt idx="0">
                  <c:v>184</c:v>
                </c:pt>
                <c:pt idx="1">
                  <c:v>156</c:v>
                </c:pt>
                <c:pt idx="2">
                  <c:v>209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4225408"/>
        <c:axId val="139091968"/>
        <c:axId val="0"/>
      </c:bar3DChart>
      <c:catAx>
        <c:axId val="134225408"/>
        <c:scaling>
          <c:orientation val="minMax"/>
        </c:scaling>
        <c:delete val="0"/>
        <c:axPos val="b"/>
        <c:majorTickMark val="out"/>
        <c:minorTickMark val="none"/>
        <c:tickLblPos val="nextTo"/>
        <c:crossAx val="139091968"/>
        <c:crosses val="autoZero"/>
        <c:auto val="1"/>
        <c:lblAlgn val="ctr"/>
        <c:lblOffset val="100"/>
        <c:noMultiLvlLbl val="0"/>
      </c:catAx>
      <c:valAx>
        <c:axId val="1390919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Megvizsgált rácspontok</a:t>
                </a:r>
                <a:r>
                  <a:rPr lang="hu-HU" baseline="0" dirty="0" smtClean="0"/>
                  <a:t> száma</a:t>
                </a:r>
                <a:endParaRPr lang="hu-HU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42254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44940215806358"/>
          <c:y val="0.28880218419814746"/>
          <c:w val="0.27933313891319139"/>
          <c:h val="0.416783345334462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hu-H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56E91-B00F-4601-9402-807CADA28975}" type="datetimeFigureOut">
              <a:rPr lang="hu-HU" smtClean="0"/>
              <a:t>2019. 11. 16.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EB7B9-B89A-4E64-AC0C-FA5D00EEDE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18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EB7B9-B89A-4E64-AC0C-FA5D00EEDE8F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72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1B3-A075-4A48-8D19-39F9AE2F32BA}" type="datetime1">
              <a:rPr lang="hu-HU" smtClean="0"/>
              <a:t>2019. 11. 16.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10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1D2E-2C8A-46E4-A7CA-636A6782DF6B}" type="datetime1">
              <a:rPr lang="hu-HU" smtClean="0"/>
              <a:t>2019. 11. 16.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580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B79F-12F9-464A-AB78-5E3E9B04AE66}" type="datetime1">
              <a:rPr lang="hu-HU" smtClean="0"/>
              <a:t>2019. 11. 16.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269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D333-403D-493E-ACB5-B06852E2A61D}" type="datetime1">
              <a:rPr lang="hu-HU" smtClean="0"/>
              <a:t>2019. 11. 16.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756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3BD0-5E6C-4F79-AF16-13A029684638}" type="datetime1">
              <a:rPr lang="hu-HU" smtClean="0"/>
              <a:t>2019. 11. 16.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217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FBE-8FD8-4062-9C97-0F280E55F887}" type="datetime1">
              <a:rPr lang="hu-HU" smtClean="0"/>
              <a:t>2019. 11. 16.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436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6E9A-1FF2-4F98-BDC7-6B74E8B06F73}" type="datetime1">
              <a:rPr lang="hu-HU" smtClean="0"/>
              <a:t>2019. 11. 16.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514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7F23-8F5F-472C-9F9B-B55248784E13}" type="datetime1">
              <a:rPr lang="hu-HU" smtClean="0"/>
              <a:t>2019. 11. 16.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971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41F0-3CDF-48B3-84A8-22E4D3A5F26A}" type="datetime1">
              <a:rPr lang="hu-HU" smtClean="0"/>
              <a:t>2019. 11. 16.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015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808A-9980-40DF-A557-1DCE9A86681D}" type="datetime1">
              <a:rPr lang="hu-HU" smtClean="0"/>
              <a:t>2019. 11. 16.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479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24C9-EA59-4C8F-84BE-D22045E429AD}" type="datetime1">
              <a:rPr lang="hu-HU" smtClean="0"/>
              <a:t>2019. 11. 16.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63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54B9-50AA-4ADC-AD5A-FA573DF9CB3F}" type="datetime1">
              <a:rPr lang="hu-HU" smtClean="0"/>
              <a:t>2019. 11. 16.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464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Autofit/>
          </a:bodyPr>
          <a:lstStyle/>
          <a:p>
            <a:r>
              <a:rPr lang="hu-HU" sz="3600" b="1" dirty="0" smtClean="0"/>
              <a:t>S-gráf alapú ütemező algoritmus párhuzamos hozzárendelést megengedő feladatokhoz </a:t>
            </a:r>
            <a:endParaRPr lang="hu-HU" sz="3600" b="1" dirty="0"/>
          </a:p>
        </p:txBody>
      </p:sp>
      <p:grpSp>
        <p:nvGrpSpPr>
          <p:cNvPr id="4" name="Group 129"/>
          <p:cNvGrpSpPr/>
          <p:nvPr/>
        </p:nvGrpSpPr>
        <p:grpSpPr>
          <a:xfrm>
            <a:off x="-18766" y="-1"/>
            <a:ext cx="9162766" cy="103003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57" name="Szövegdoboz 56"/>
          <p:cNvSpPr txBox="1"/>
          <p:nvPr/>
        </p:nvSpPr>
        <p:spPr>
          <a:xfrm>
            <a:off x="797418" y="3212976"/>
            <a:ext cx="5328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Molnár Gergő</a:t>
            </a:r>
          </a:p>
          <a:p>
            <a:r>
              <a:rPr lang="hu-HU" sz="2000" dirty="0" smtClean="0"/>
              <a:t>Mérnökinformatikus Bsc.</a:t>
            </a:r>
          </a:p>
          <a:p>
            <a:endParaRPr lang="hu-HU" sz="2000" dirty="0"/>
          </a:p>
          <a:p>
            <a:r>
              <a:rPr lang="hu-HU" sz="2000" dirty="0" smtClean="0"/>
              <a:t>Témavezető:  </a:t>
            </a:r>
            <a:endParaRPr lang="hu-HU" sz="2000" dirty="0" smtClean="0"/>
          </a:p>
          <a:p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dr</a:t>
            </a: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 Hegyháti Máté, tudományos főmunkatárs</a:t>
            </a:r>
          </a:p>
          <a:p>
            <a:endParaRPr lang="hu-HU" sz="20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r>
              <a:rPr lang="hu-HU" sz="2000" dirty="0"/>
              <a:t>Tudományos és Művészeti Diákkör 2019.</a:t>
            </a:r>
          </a:p>
          <a:p>
            <a:r>
              <a:rPr lang="hu-HU" sz="2000" dirty="0"/>
              <a:t>Széchenyi István Egyetem</a:t>
            </a:r>
          </a:p>
          <a:p>
            <a:r>
              <a:rPr lang="hu-HU" sz="2000" dirty="0"/>
              <a:t>2019.11.21.</a:t>
            </a:r>
          </a:p>
        </p:txBody>
      </p:sp>
      <p:sp>
        <p:nvSpPr>
          <p:cNvPr id="62" name="Derékszögű háromszög 61"/>
          <p:cNvSpPr/>
          <p:nvPr/>
        </p:nvSpPr>
        <p:spPr>
          <a:xfrm flipH="1">
            <a:off x="6340910" y="1916832"/>
            <a:ext cx="2798898" cy="4941168"/>
          </a:xfrm>
          <a:prstGeom prst="rtTriangle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1">
                  <a:lumMod val="92000"/>
                  <a:lumOff val="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11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161682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Az új megoldó módszer</a:t>
            </a:r>
            <a:endParaRPr lang="hu-HU" b="1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10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68" y="4308105"/>
            <a:ext cx="6958930" cy="198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zövegdoboz 34"/>
          <p:cNvSpPr txBox="1"/>
          <p:nvPr/>
        </p:nvSpPr>
        <p:spPr>
          <a:xfrm>
            <a:off x="4139952" y="4261667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Új megoldó megvalósítása</a:t>
            </a:r>
            <a:endParaRPr lang="hu-HU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83" y="1162813"/>
            <a:ext cx="66167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Egyenes összekötő 32"/>
          <p:cNvCxnSpPr/>
          <p:nvPr/>
        </p:nvCxnSpPr>
        <p:spPr>
          <a:xfrm flipV="1">
            <a:off x="551966" y="4114381"/>
            <a:ext cx="8592034" cy="97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doboz 39"/>
          <p:cNvSpPr txBox="1"/>
          <p:nvPr/>
        </p:nvSpPr>
        <p:spPr>
          <a:xfrm>
            <a:off x="4000820" y="1548773"/>
            <a:ext cx="37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Régi megoldó megvalósítása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4455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Vezérlő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31496" y="1329979"/>
            <a:ext cx="8003232" cy="463125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 dimenziós rácstér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Megvalósíthatóság metódus minden rácspontra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Megvalósíthatatlan rácspont és nagyobbak elvetése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Nincs 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revenue line emelés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11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5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>
            <a:normAutofit fontScale="90000"/>
          </a:bodyPr>
          <a:lstStyle/>
          <a:p>
            <a:pPr algn="l"/>
            <a:r>
              <a:rPr lang="hu-HU" b="1" dirty="0" smtClean="0"/>
              <a:t>Megvalósíthatóság és profitmaximalizáló </a:t>
            </a:r>
            <a:r>
              <a:rPr lang="hu-HU" b="1" dirty="0" smtClean="0"/>
              <a:t>metódus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5616" y="1540928"/>
            <a:ext cx="7319664" cy="4259261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Ütemezés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Összes </a:t>
            </a:r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megvalósítható megoldás megkeresése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Nem </a:t>
            </a: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megvalósítható részütemezések </a:t>
            </a: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elvetése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Időkorlát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Profitkorlát</a:t>
            </a: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Elvégzendő </a:t>
            </a: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feladatok halmaza nem </a:t>
            </a: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csökken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Levél: </a:t>
            </a: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minden </a:t>
            </a: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berendezés ütemezése </a:t>
            </a: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lezárt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12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Teszteredmények</a:t>
            </a:r>
            <a:endParaRPr lang="hu-HU" b="1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13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graphicFrame>
        <p:nvGraphicFramePr>
          <p:cNvPr id="3" name="Tartalom helye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363561"/>
              </p:ext>
            </p:extLst>
          </p:nvPr>
        </p:nvGraphicFramePr>
        <p:xfrm>
          <a:off x="493351" y="2204864"/>
          <a:ext cx="8229600" cy="436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Szövegdoboz 32"/>
          <p:cNvSpPr txBox="1"/>
          <p:nvPr/>
        </p:nvSpPr>
        <p:spPr>
          <a:xfrm>
            <a:off x="2411760" y="132997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1331640" y="1150188"/>
            <a:ext cx="7416824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Helyes megoldás</a:t>
            </a:r>
          </a:p>
          <a:p>
            <a:pPr marL="342900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Kisebb feladatokra jobb futási idő</a:t>
            </a:r>
            <a:endParaRPr lang="hu-HU" sz="2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7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Teszteredmények</a:t>
            </a:r>
            <a:endParaRPr lang="hu-HU" b="1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14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2411760" y="132997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1331640" y="1150188"/>
            <a:ext cx="7416824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Nagyobb feladatokra rosszabb futási idő</a:t>
            </a:r>
            <a:endParaRPr lang="hu-HU" sz="2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7" name="Tartalom hely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105448"/>
              </p:ext>
            </p:extLst>
          </p:nvPr>
        </p:nvGraphicFramePr>
        <p:xfrm>
          <a:off x="523654" y="1836936"/>
          <a:ext cx="8229600" cy="436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52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/>
              <a:t>Teszteredmények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31496" y="1329979"/>
            <a:ext cx="7184920" cy="463125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Kevesebb rácspont vizsgálat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15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graphicFrame>
        <p:nvGraphicFramePr>
          <p:cNvPr id="32" name="Tartalom hely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123028"/>
              </p:ext>
            </p:extLst>
          </p:nvPr>
        </p:nvGraphicFramePr>
        <p:xfrm>
          <a:off x="564398" y="2014908"/>
          <a:ext cx="8229600" cy="436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03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Összefoglalás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31496" y="1329979"/>
            <a:ext cx="7472952" cy="463125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S-gráf keretrendszer és korábbi megoldó módszer bemutatása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Az új, párhuzamos hozzárendelést megengedő módszer kidolgozása, a keretrendszerbe történő implementálása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Új módszer tesztelése, majd a régi megoldóval történő összehasonlítása 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16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71700" y="2857500"/>
            <a:ext cx="6156684" cy="1143000"/>
          </a:xfrm>
        </p:spPr>
        <p:txBody>
          <a:bodyPr>
            <a:noAutofit/>
          </a:bodyPr>
          <a:lstStyle/>
          <a:p>
            <a:r>
              <a:rPr lang="hu-HU" sz="4800" dirty="0" smtClean="0"/>
              <a:t>Köszönöm a figyelmet!</a:t>
            </a:r>
            <a:endParaRPr lang="hu-HU" sz="4800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9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Tartalom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448219"/>
            <a:ext cx="8003232" cy="4525963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Ütemezési feladatok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Megoldó módszerek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S-gráf keretrendszer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Problémadefiníció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A megoldó módszer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Teszteredmények</a:t>
            </a:r>
            <a:endParaRPr lang="hu-HU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2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Ütemezés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43608" y="2481155"/>
            <a:ext cx="8003232" cy="3409418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Általánosan</a:t>
            </a:r>
            <a:endParaRPr lang="hu-HU" dirty="0"/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 Erőforrások, feladatok, korlátok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Gyártórendszerek ütemezése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Termékek, berendezések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Végrehajtási-, tisztítási-, átállási idők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Tárolási irányelvek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3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32" name="Kép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088" y="972323"/>
            <a:ext cx="4415008" cy="21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Megoldó módszerek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448219"/>
            <a:ext cx="8003232" cy="4798897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MILP (Mixed-Integer </a:t>
            </a:r>
            <a:r>
              <a:rPr lang="hu-HU" dirty="0"/>
              <a:t>Linear Programming) </a:t>
            </a:r>
            <a:r>
              <a:rPr lang="hu-HU" dirty="0" smtClean="0"/>
              <a:t>modellek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Időfelosztásos (Time discretization based)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Precedencia alapú (Precedence based)</a:t>
            </a:r>
          </a:p>
          <a:p>
            <a:pPr>
              <a:buClr>
                <a:schemeClr val="accent2">
                  <a:lumMod val="75000"/>
                </a:schemeClr>
              </a:buClr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Analízis alapú eszközök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Időzített automaták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Időzített Petri hálók</a:t>
            </a:r>
          </a:p>
          <a:p>
            <a:pPr>
              <a:buClr>
                <a:schemeClr val="accent2">
                  <a:lumMod val="75000"/>
                </a:schemeClr>
              </a:buClr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S-gráf keretrendszer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4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Az S-gráf keretrendszer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448219"/>
            <a:ext cx="8003232" cy="1764757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Irányított gráfon alapuló modell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Receptek és ütemtervek vizualizációja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Recept gráf: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5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32" name="Kép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21" y="3212976"/>
            <a:ext cx="5819358" cy="291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Az S-gráf keretrendszer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448219"/>
            <a:ext cx="8003232" cy="1332709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Ütemezési algoritmusok → ütemezési élek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Ütemezési gráf: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6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31" name="Kép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29732"/>
            <a:ext cx="6477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798597"/>
          </a:xfrm>
        </p:spPr>
        <p:txBody>
          <a:bodyPr/>
          <a:lstStyle/>
          <a:p>
            <a:pPr algn="l"/>
            <a:r>
              <a:rPr lang="hu-HU" b="1" dirty="0" smtClean="0"/>
              <a:t>Throughput maximalizálás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29720" y="1010916"/>
            <a:ext cx="8003232" cy="68989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Termékek batch darabszámai alapján konfigurációk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7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1531092" y="5600785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smtClean="0"/>
              <a:t>T</a:t>
            </a:r>
            <a:r>
              <a:rPr lang="hu-HU" sz="1200" dirty="0"/>
              <a:t>. Holczinger, T. Majozi, M. Hegyhati, and F. Friedler</a:t>
            </a:r>
            <a:r>
              <a:rPr lang="hu-HU" sz="1200" dirty="0" smtClean="0"/>
              <a:t>, ” </a:t>
            </a:r>
            <a:r>
              <a:rPr lang="hu-HU" sz="1200" dirty="0"/>
              <a:t>An automated algorithm for throughput maximization under ﬁxed time horizon in multipurpose batch plants</a:t>
            </a:r>
            <a:r>
              <a:rPr lang="hu-HU" sz="1200" dirty="0" smtClean="0"/>
              <a:t>: S-graph </a:t>
            </a:r>
            <a:r>
              <a:rPr lang="hu-HU" sz="1200" dirty="0"/>
              <a:t>approach,” vol. 24, pp. 649 – 654, 2007</a:t>
            </a:r>
            <a:r>
              <a:rPr lang="hu-HU" sz="1200" dirty="0" smtClean="0"/>
              <a:t>.</a:t>
            </a:r>
            <a:endParaRPr lang="hu-HU" sz="1400" dirty="0"/>
          </a:p>
        </p:txBody>
      </p:sp>
      <p:sp>
        <p:nvSpPr>
          <p:cNvPr id="32" name="AutoShape 2" descr="kezdetials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sp>
        <p:nvSpPr>
          <p:cNvPr id="33" name="AutoShape 4" descr="kezdetialso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sp>
        <p:nvSpPr>
          <p:cNvPr id="34" name="AutoShape 6" descr="kezdetialso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pic>
        <p:nvPicPr>
          <p:cNvPr id="36" name="Kép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651189"/>
            <a:ext cx="5400000" cy="3837735"/>
          </a:xfrm>
          <a:prstGeom prst="rect">
            <a:avLst/>
          </a:prstGeom>
        </p:spPr>
      </p:pic>
      <p:pic>
        <p:nvPicPr>
          <p:cNvPr id="37" name="Kép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651189"/>
            <a:ext cx="5400000" cy="3837737"/>
          </a:xfrm>
          <a:prstGeom prst="rect">
            <a:avLst/>
          </a:prstGeom>
        </p:spPr>
      </p:pic>
      <p:pic>
        <p:nvPicPr>
          <p:cNvPr id="38" name="Kép 3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654366"/>
            <a:ext cx="5544615" cy="38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7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/>
              <a:t>Probléma definíció</a:t>
            </a:r>
          </a:p>
        </p:txBody>
      </p:sp>
      <p:pic>
        <p:nvPicPr>
          <p:cNvPr id="31" name="Tartalom helye 3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43" y="1772816"/>
            <a:ext cx="5651794" cy="3706762"/>
          </a:xfrm>
        </p:spPr>
      </p:pic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8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115616" y="1329979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Fűtő: 100 kg</a:t>
            </a:r>
          </a:p>
          <a:p>
            <a:r>
              <a:rPr lang="hu-HU" sz="2000" dirty="0" smtClean="0"/>
              <a:t>Szétválasztó: 100 kg</a:t>
            </a:r>
          </a:p>
          <a:p>
            <a:r>
              <a:rPr lang="hu-HU" sz="2000" dirty="0" smtClean="0"/>
              <a:t>Reaktor 1: 80 kg</a:t>
            </a:r>
          </a:p>
          <a:p>
            <a:r>
              <a:rPr lang="hu-HU" sz="2000" dirty="0" smtClean="0"/>
              <a:t>Reaktor 2: 50 kg</a:t>
            </a:r>
            <a:endParaRPr lang="hu-HU" sz="2000" dirty="0"/>
          </a:p>
        </p:txBody>
      </p:sp>
      <p:sp>
        <p:nvSpPr>
          <p:cNvPr id="3" name="Téglalap 2"/>
          <p:cNvSpPr/>
          <p:nvPr/>
        </p:nvSpPr>
        <p:spPr>
          <a:xfrm>
            <a:off x="717239" y="3801556"/>
            <a:ext cx="39573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Változó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batch méret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Több berendezés ugyanahhoz a feladathoz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Összes különböző hozzárendelés rögzítése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Külön termékként kezelve</a:t>
            </a:r>
          </a:p>
        </p:txBody>
      </p:sp>
    </p:spTree>
    <p:extLst>
      <p:ext uri="{BB962C8B-B14F-4D97-AF65-F5344CB8AC3E}">
        <p14:creationId xmlns:p14="http://schemas.microsoft.com/office/powerpoint/2010/main" val="327725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Probléma definíció</a:t>
            </a:r>
            <a:endParaRPr lang="hu-HU" b="1" dirty="0"/>
          </a:p>
        </p:txBody>
      </p:sp>
      <p:pic>
        <p:nvPicPr>
          <p:cNvPr id="31" name="Tartalom helye 3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06257"/>
            <a:ext cx="6624736" cy="2070946"/>
          </a:xfrm>
        </p:spPr>
      </p:pic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9</a:t>
            </a:fld>
            <a:r>
              <a:rPr lang="hu-HU" sz="1800" dirty="0" smtClean="0">
                <a:solidFill>
                  <a:schemeClr val="tx1"/>
                </a:solidFill>
              </a:rPr>
              <a:t>/16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187624" y="132997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400" dirty="0"/>
              <a:t>3</a:t>
            </a:r>
            <a:r>
              <a:rPr lang="hu-HU" sz="2400" baseline="30000" dirty="0"/>
              <a:t>3</a:t>
            </a:r>
            <a:r>
              <a:rPr lang="hu-HU" sz="2400" dirty="0"/>
              <a:t> = 27 rögzített </a:t>
            </a:r>
            <a:r>
              <a:rPr lang="hu-HU" sz="2400" dirty="0" smtClean="0"/>
              <a:t>recept</a:t>
            </a:r>
            <a:endParaRPr lang="hu-HU" sz="2400" dirty="0" smtClean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400" dirty="0" smtClean="0"/>
              <a:t>Összevont </a:t>
            </a:r>
            <a:r>
              <a:rPr lang="hu-HU" sz="2400" dirty="0" smtClean="0"/>
              <a:t>esetek a dominált hozzárendelések eltávolítása után </a:t>
            </a:r>
            <a:endParaRPr lang="hu-HU" sz="2400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1472496" y="543464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6 recept </a:t>
            </a: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→ 6 termék → 6 dimenziós tér</a:t>
            </a:r>
            <a:r>
              <a:rPr lang="hu-HU" sz="2400" dirty="0" smtClean="0"/>
              <a:t> 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92163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Office-téma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1141</TotalTime>
  <Words>384</Words>
  <Application>Microsoft Office PowerPoint</Application>
  <PresentationFormat>Diavetítés a képernyőre (4:3 oldalarány)</PresentationFormat>
  <Paragraphs>105</Paragraphs>
  <Slides>17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18" baseType="lpstr">
      <vt:lpstr>Office-téma</vt:lpstr>
      <vt:lpstr>S-gráf alapú ütemező algoritmus párhuzamos hozzárendelést megengedő feladatokhoz </vt:lpstr>
      <vt:lpstr>Tartalom</vt:lpstr>
      <vt:lpstr>Ütemezés</vt:lpstr>
      <vt:lpstr>Megoldó módszerek</vt:lpstr>
      <vt:lpstr>Az S-gráf keretrendszer</vt:lpstr>
      <vt:lpstr>Az S-gráf keretrendszer</vt:lpstr>
      <vt:lpstr>Throughput maximalizálás</vt:lpstr>
      <vt:lpstr>Probléma definíció</vt:lpstr>
      <vt:lpstr>Probléma definíció</vt:lpstr>
      <vt:lpstr>Az új megoldó módszer</vt:lpstr>
      <vt:lpstr>Vezérlő</vt:lpstr>
      <vt:lpstr>Megvalósíthatóság és profitmaximalizáló metódus</vt:lpstr>
      <vt:lpstr>Teszteredmények</vt:lpstr>
      <vt:lpstr>Teszteredmények</vt:lpstr>
      <vt:lpstr>Teszteredmények</vt:lpstr>
      <vt:lpstr>Összefoglalás</vt:lpstr>
      <vt:lpstr>Köszönöm a figyelmet!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HP</dc:creator>
  <cp:lastModifiedBy>HP</cp:lastModifiedBy>
  <cp:revision>67</cp:revision>
  <dcterms:created xsi:type="dcterms:W3CDTF">2019-11-13T12:41:21Z</dcterms:created>
  <dcterms:modified xsi:type="dcterms:W3CDTF">2019-11-16T15:43:10Z</dcterms:modified>
</cp:coreProperties>
</file>