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9" r:id="rId1"/>
  </p:sldMasterIdLst>
  <p:sldIdLst>
    <p:sldId id="2076138092" r:id="rId2"/>
    <p:sldId id="2076138091" r:id="rId3"/>
    <p:sldId id="2076138093" r:id="rId4"/>
    <p:sldId id="2076138094" r:id="rId5"/>
    <p:sldId id="2076138090"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6" autoAdjust="0"/>
    <p:restoredTop sz="94660"/>
  </p:normalViewPr>
  <p:slideViewPr>
    <p:cSldViewPr snapToGrid="0">
      <p:cViewPr>
        <p:scale>
          <a:sx n="150" d="100"/>
          <a:sy n="150" d="100"/>
        </p:scale>
        <p:origin x="-1476" y="-7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5" name="Picture 4" descr="Ignite event illustration light">
            <a:extLst>
              <a:ext uri="{FF2B5EF4-FFF2-40B4-BE49-F238E27FC236}">
                <a16:creationId xmlns:a16="http://schemas.microsoft.com/office/drawing/2014/main" id="{DAB43103-0211-42B9-B21F-76E1B9F47117}"/>
              </a:ext>
            </a:extLst>
          </p:cNvPr>
          <p:cNvPicPr>
            <a:picLocks noChangeAspect="1"/>
          </p:cNvPicPr>
          <p:nvPr userDrawn="1"/>
        </p:nvPicPr>
        <p:blipFill>
          <a:blip r:embed="rId2"/>
          <a:stretch>
            <a:fillRect/>
          </a:stretch>
        </p:blipFill>
        <p:spPr>
          <a:xfrm>
            <a:off x="0" y="0"/>
            <a:ext cx="12192000" cy="6857999"/>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pic>
        <p:nvPicPr>
          <p:cNvPr id="8" name="Picture 7" descr="Microsoft Ignite">
            <a:extLst>
              <a:ext uri="{FF2B5EF4-FFF2-40B4-BE49-F238E27FC236}">
                <a16:creationId xmlns:a16="http://schemas.microsoft.com/office/drawing/2014/main" id="{7111F31C-7FB8-4B8F-AA9A-B4814F3B02A4}"/>
              </a:ext>
            </a:extLst>
          </p:cNvPr>
          <p:cNvPicPr>
            <a:picLocks noChangeAspect="1"/>
          </p:cNvPicPr>
          <p:nvPr userDrawn="1"/>
        </p:nvPicPr>
        <p:blipFill>
          <a:blip r:embed="rId4"/>
          <a:stretch>
            <a:fillRect/>
          </a:stretch>
        </p:blipFill>
        <p:spPr>
          <a:xfrm>
            <a:off x="-14514" y="1296364"/>
            <a:ext cx="6470196" cy="1667922"/>
          </a:xfrm>
          <a:prstGeom prst="rect">
            <a:avLst/>
          </a:prstGeom>
        </p:spPr>
      </p:pic>
    </p:spTree>
    <p:extLst>
      <p:ext uri="{BB962C8B-B14F-4D97-AF65-F5344CB8AC3E}">
        <p14:creationId xmlns:p14="http://schemas.microsoft.com/office/powerpoint/2010/main" val="29242406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0078D4"/>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8" name="MS logo gray - EMF" descr="Microsoft logo, gray text version">
            <a:extLst>
              <a:ext uri="{FF2B5EF4-FFF2-40B4-BE49-F238E27FC236}">
                <a16:creationId xmlns:a16="http://schemas.microsoft.com/office/drawing/2014/main" id="{CAF610D3-6117-48F4-AED9-F47791F33EBB}"/>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ts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ts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de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p:nvPr>
        </p:nvSpPr>
        <p:spPr>
          <a:xfrm>
            <a:off x="588263" y="457200"/>
            <a:ext cx="4925125" cy="553998"/>
          </a:xfrm>
        </p:spPr>
        <p:txBody>
          <a:bodyPr/>
          <a:lstStyle>
            <a:lvl1pPr>
              <a:defRPr>
                <a:solidFill>
                  <a:schemeClr val="tx1"/>
                </a:solidFill>
              </a:defRPr>
            </a:lvl1pPr>
          </a:lstStyle>
          <a:p>
            <a:r>
              <a:rPr lang="en-US"/>
              <a:t>Click to edit Master title style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924423"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6093451" y="0"/>
            <a:ext cx="6095983"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6096000"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680200" y="709187"/>
            <a:ext cx="4922486"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33826368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5" pos="3473">
          <p15:clr>
            <a:srgbClr val="5ACBF0"/>
          </p15:clr>
        </p15:guide>
        <p15:guide id="6" pos="4211">
          <p15:clr>
            <a:srgbClr val="5ACBF0"/>
          </p15:clr>
        </p15:guide>
        <p15:guide id="7" pos="384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de Left">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1" y="0"/>
            <a:ext cx="6095983"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p:nvPr>
        </p:nvSpPr>
        <p:spPr>
          <a:xfrm>
            <a:off x="6680183" y="457200"/>
            <a:ext cx="4926600" cy="553998"/>
          </a:xfrm>
        </p:spPr>
        <p:txBody>
          <a:bodyPr/>
          <a:lstStyle>
            <a:lvl1pPr>
              <a:defRPr>
                <a:solidFill>
                  <a:schemeClr val="tx1"/>
                </a:solidFill>
              </a:defRPr>
            </a:lvl1pPr>
          </a:lstStyle>
          <a:p>
            <a:r>
              <a:rPr lang="en-US"/>
              <a:t>Click to edit Master title style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200" y="706011"/>
            <a:ext cx="4922486"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684965" y="1336675"/>
            <a:ext cx="4924423"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1380792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3">
          <p15:clr>
            <a:srgbClr val="5ACBF0"/>
          </p15:clr>
        </p15:guide>
        <p15:guide id="4" orient="horz" pos="839">
          <p15:clr>
            <a:srgbClr val="5ACBF0"/>
          </p15:clr>
        </p15:guide>
        <p15:guide id="5" pos="3473">
          <p15:clr>
            <a:srgbClr val="5ACBF0"/>
          </p15:clr>
        </p15:guide>
        <p15:guide id="6" pos="4211">
          <p15:clr>
            <a:srgbClr val="5ACBF0"/>
          </p15:clr>
        </p15:guide>
        <p15:guide id="7" pos="384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FF9349"/>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0078D4"/>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B5E9B-E6B0-4AD8-8330-1BB2FD0C0F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030EB2-D062-4CA2-9069-E0D63224FC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79615C-4DFB-424D-AA57-F8F56ED09E95}"/>
              </a:ext>
            </a:extLst>
          </p:cNvPr>
          <p:cNvSpPr>
            <a:spLocks noGrp="1"/>
          </p:cNvSpPr>
          <p:nvPr>
            <p:ph type="dt" sz="half"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fld id="{C82837F5-5A82-4FFE-80BF-686442C9C879}" type="datetimeFigureOut">
              <a:rPr kumimoji="0" lang="en-US" sz="1765" b="0" i="0" u="none" strike="noStrike" kern="1200" cap="none" spc="0" normalizeH="0" baseline="0" noProof="0" smtClean="0">
                <a:ln>
                  <a:noFill/>
                </a:ln>
                <a:solidFill>
                  <a:srgbClr val="000000"/>
                </a:solidFill>
                <a:effectLst/>
                <a:uLnTx/>
                <a:uFillTx/>
                <a:latin typeface="Segoe UI"/>
                <a:ea typeface="+mn-ea"/>
                <a:cs typeface="+mn-cs"/>
              </a:rPr>
              <a:pPr marL="0" marR="0" lvl="0" indent="0" algn="l" defTabSz="914367" rtl="0" eaLnBrk="1" fontAlgn="auto" latinLnBrk="0" hangingPunct="1">
                <a:lnSpc>
                  <a:spcPct val="100000"/>
                </a:lnSpc>
                <a:spcBef>
                  <a:spcPts val="0"/>
                </a:spcBef>
                <a:spcAft>
                  <a:spcPts val="0"/>
                </a:spcAft>
                <a:buClrTx/>
                <a:buSzTx/>
                <a:buFontTx/>
                <a:buNone/>
                <a:tabLst/>
                <a:defRPr/>
              </a:pPr>
              <a:t>10/27/2020</a:t>
            </a:fld>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 name="Footer Placeholder 4">
            <a:extLst>
              <a:ext uri="{FF2B5EF4-FFF2-40B4-BE49-F238E27FC236}">
                <a16:creationId xmlns:a16="http://schemas.microsoft.com/office/drawing/2014/main" id="{FD773EE2-21D5-44E8-B94D-0CED4EACEFC5}"/>
              </a:ext>
            </a:extLst>
          </p:cNvPr>
          <p:cNvSpPr>
            <a:spLocks noGrp="1"/>
          </p:cNvSpPr>
          <p:nvPr>
            <p:ph type="ftr" sz="quarter" idx="11"/>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6" name="Slide Number Placeholder 5">
            <a:extLst>
              <a:ext uri="{FF2B5EF4-FFF2-40B4-BE49-F238E27FC236}">
                <a16:creationId xmlns:a16="http://schemas.microsoft.com/office/drawing/2014/main" id="{09532A11-F4CA-4FA9-AF22-7C950ED1AC0C}"/>
              </a:ext>
            </a:extLst>
          </p:cNvPr>
          <p:cNvSpPr>
            <a:spLocks noGrp="1"/>
          </p:cNvSpPr>
          <p:nvPr>
            <p:ph type="sldNum" sz="quarter" idx="12"/>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fld id="{7FD73204-8DE3-48A7-9667-E905CE04DBD5}" type="slidenum">
              <a:rPr kumimoji="0" lang="en-US" sz="1765" b="0" i="0" u="none" strike="noStrike" kern="1200" cap="none" spc="0" normalizeH="0" baseline="0" noProof="0" smtClean="0">
                <a:ln>
                  <a:noFill/>
                </a:ln>
                <a:solidFill>
                  <a:srgbClr val="000000"/>
                </a:solidFill>
                <a:effectLst/>
                <a:uLnTx/>
                <a:uFillTx/>
                <a:latin typeface="Segoe UI"/>
                <a:ea typeface="+mn-ea"/>
                <a:cs typeface="+mn-cs"/>
              </a:rPr>
              <a:pPr marL="0" marR="0" lvl="0" indent="0" algn="l" defTabSz="914367" rtl="0" eaLnBrk="1" fontAlgn="auto" latinLnBrk="0" hangingPunct="1">
                <a:lnSpc>
                  <a:spcPct val="100000"/>
                </a:lnSpc>
                <a:spcBef>
                  <a:spcPts val="0"/>
                </a:spcBef>
                <a:spcAft>
                  <a:spcPts val="0"/>
                </a:spcAft>
                <a:buClrTx/>
                <a:buSzTx/>
                <a:buFontTx/>
                <a:buNone/>
                <a:tabLst/>
                <a:defRPr/>
              </a:pPr>
              <a:t>‹#›</a:t>
            </a:fld>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47340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44"/>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934" r:id="rId1"/>
    <p:sldLayoutId id="2147484610" r:id="rId2"/>
    <p:sldLayoutId id="2147484710" r:id="rId3"/>
    <p:sldLayoutId id="2147484240" r:id="rId4"/>
    <p:sldLayoutId id="2147484910" r:id="rId5"/>
    <p:sldLayoutId id="2147484911" r:id="rId6"/>
    <p:sldLayoutId id="2147484965" r:id="rId7"/>
    <p:sldLayoutId id="2147484966" r:id="rId8"/>
    <p:sldLayoutId id="2147484967" r:id="rId9"/>
    <p:sldLayoutId id="2147484639" r:id="rId10"/>
    <p:sldLayoutId id="2147484968" r:id="rId11"/>
    <p:sldLayoutId id="2147484603" r:id="rId12"/>
    <p:sldLayoutId id="2147484833" r:id="rId13"/>
    <p:sldLayoutId id="2147484937" r:id="rId14"/>
    <p:sldLayoutId id="2147484834" r:id="rId15"/>
    <p:sldLayoutId id="2147484938" r:id="rId16"/>
    <p:sldLayoutId id="2147484835" r:id="rId17"/>
    <p:sldLayoutId id="2147484922" r:id="rId18"/>
    <p:sldLayoutId id="2147484923" r:id="rId19"/>
    <p:sldLayoutId id="2147484924" r:id="rId20"/>
    <p:sldLayoutId id="2147484839" r:id="rId21"/>
    <p:sldLayoutId id="2147484840" r:id="rId22"/>
    <p:sldLayoutId id="2147484841" r:id="rId23"/>
    <p:sldLayoutId id="2147484842" r:id="rId24"/>
    <p:sldLayoutId id="2147484843" r:id="rId25"/>
    <p:sldLayoutId id="2147484963" r:id="rId26"/>
    <p:sldLayoutId id="2147484964" r:id="rId27"/>
    <p:sldLayoutId id="2147484981" r:id="rId28"/>
    <p:sldLayoutId id="2147484982" r:id="rId29"/>
    <p:sldLayoutId id="2147484958" r:id="rId30"/>
    <p:sldLayoutId id="2147484960" r:id="rId31"/>
    <p:sldLayoutId id="2147484959" r:id="rId32"/>
    <p:sldLayoutId id="2147484962" r:id="rId33"/>
    <p:sldLayoutId id="2147484961" r:id="rId34"/>
    <p:sldLayoutId id="2147484249" r:id="rId35"/>
    <p:sldLayoutId id="2147484584" r:id="rId36"/>
    <p:sldLayoutId id="2147484583" r:id="rId37"/>
    <p:sldLayoutId id="2147484671" r:id="rId38"/>
    <p:sldLayoutId id="2147484673" r:id="rId39"/>
    <p:sldLayoutId id="2147484299" r:id="rId40"/>
    <p:sldLayoutId id="2147484263" r:id="rId41"/>
    <p:sldLayoutId id="2147484995" r:id="rId4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slideLayout" Target="../slideLayouts/slideLayout4.xml"/><Relationship Id="rId1" Type="http://schemas.openxmlformats.org/officeDocument/2006/relationships/themeOverride" Target="../theme/themeOverride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svg"/><Relationship Id="rId10" Type="http://schemas.openxmlformats.org/officeDocument/2006/relationships/image" Target="../media/image17.pn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png"/></Relationships>
</file>

<file path=ppt/slides/_rels/slide2.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svg"/><Relationship Id="rId7" Type="http://schemas.openxmlformats.org/officeDocument/2006/relationships/image" Target="../media/image15.svg"/><Relationship Id="rId12" Type="http://schemas.openxmlformats.org/officeDocument/2006/relationships/image" Target="../media/image20.png"/><Relationship Id="rId2" Type="http://schemas.openxmlformats.org/officeDocument/2006/relationships/image" Target="../media/image10.png"/><Relationship Id="rId16" Type="http://schemas.openxmlformats.org/officeDocument/2006/relationships/image" Target="../media/image24.png"/><Relationship Id="rId1" Type="http://schemas.openxmlformats.org/officeDocument/2006/relationships/slideLayout" Target="../slideLayouts/slideLayout4.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svg"/></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svg"/><Relationship Id="rId3" Type="http://schemas.openxmlformats.org/officeDocument/2006/relationships/image" Target="../media/image11.svg"/><Relationship Id="rId7" Type="http://schemas.openxmlformats.org/officeDocument/2006/relationships/image" Target="../media/image15.sv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image" Target="../media/image10.png"/><Relationship Id="rId16" Type="http://schemas.openxmlformats.org/officeDocument/2006/relationships/image" Target="../media/image24.png"/><Relationship Id="rId20" Type="http://schemas.openxmlformats.org/officeDocument/2006/relationships/image" Target="../media/image28.svg"/><Relationship Id="rId1" Type="http://schemas.openxmlformats.org/officeDocument/2006/relationships/slideLayout" Target="../slideLayouts/slideLayout4.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sv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svg"/><Relationship Id="rId3" Type="http://schemas.openxmlformats.org/officeDocument/2006/relationships/image" Target="../media/image11.svg"/><Relationship Id="rId21" Type="http://schemas.openxmlformats.org/officeDocument/2006/relationships/image" Target="../media/image29.png"/><Relationship Id="rId7" Type="http://schemas.openxmlformats.org/officeDocument/2006/relationships/image" Target="../media/image15.sv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image" Target="../media/image10.png"/><Relationship Id="rId16" Type="http://schemas.openxmlformats.org/officeDocument/2006/relationships/image" Target="../media/image24.png"/><Relationship Id="rId20" Type="http://schemas.openxmlformats.org/officeDocument/2006/relationships/image" Target="../media/image28.svg"/><Relationship Id="rId1" Type="http://schemas.openxmlformats.org/officeDocument/2006/relationships/slideLayout" Target="../slideLayouts/slideLayout4.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svg"/><Relationship Id="rId22" Type="http://schemas.openxmlformats.org/officeDocument/2006/relationships/image" Target="../media/image30.sv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13.svg"/><Relationship Id="rId18" Type="http://schemas.openxmlformats.org/officeDocument/2006/relationships/image" Target="../media/image18.png"/><Relationship Id="rId3" Type="http://schemas.openxmlformats.org/officeDocument/2006/relationships/image" Target="../media/image26.svg"/><Relationship Id="rId7" Type="http://schemas.openxmlformats.org/officeDocument/2006/relationships/image" Target="../media/image15.sv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5.png"/><Relationship Id="rId16"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14.png"/><Relationship Id="rId11" Type="http://schemas.openxmlformats.org/officeDocument/2006/relationships/image" Target="../media/image28.svg"/><Relationship Id="rId5" Type="http://schemas.openxmlformats.org/officeDocument/2006/relationships/image" Target="../media/image30.svg"/><Relationship Id="rId15" Type="http://schemas.openxmlformats.org/officeDocument/2006/relationships/image" Target="../media/image11.svg"/><Relationship Id="rId10" Type="http://schemas.openxmlformats.org/officeDocument/2006/relationships/image" Target="../media/image27.png"/><Relationship Id="rId19" Type="http://schemas.openxmlformats.org/officeDocument/2006/relationships/image" Target="../media/image19.svg"/><Relationship Id="rId4" Type="http://schemas.openxmlformats.org/officeDocument/2006/relationships/image" Target="../media/image29.png"/><Relationship Id="rId9" Type="http://schemas.openxmlformats.org/officeDocument/2006/relationships/image" Target="../media/image23.pn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Rectangle 14">
            <a:extLst>
              <a:ext uri="{FF2B5EF4-FFF2-40B4-BE49-F238E27FC236}">
                <a16:creationId xmlns:a16="http://schemas.microsoft.com/office/drawing/2014/main" id="{27E0CAFD-5D5C-4CA1-9C63-3BB897FBAC0E}"/>
              </a:ext>
              <a:ext uri="{C183D7F6-B498-43B3-948B-1728B52AA6E4}">
                <adec:decorative xmlns:adec="http://schemas.microsoft.com/office/drawing/2017/decorative" val="1"/>
              </a:ext>
            </a:extLst>
          </p:cNvPr>
          <p:cNvSpPr/>
          <p:nvPr/>
        </p:nvSpPr>
        <p:spPr>
          <a:xfrm>
            <a:off x="3486150" y="2928732"/>
            <a:ext cx="5725064" cy="32521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pic>
        <p:nvPicPr>
          <p:cNvPr id="28" name="グラフィックス 31">
            <a:extLst>
              <a:ext uri="{FF2B5EF4-FFF2-40B4-BE49-F238E27FC236}">
                <a16:creationId xmlns:a16="http://schemas.microsoft.com/office/drawing/2014/main" id="{91529A2C-0FF3-4930-A4D3-10BE3BF41183}"/>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60139" y="3237669"/>
            <a:ext cx="274161" cy="274161"/>
          </a:xfrm>
          <a:prstGeom prst="rect">
            <a:avLst/>
          </a:prstGeom>
        </p:spPr>
      </p:pic>
      <p:sp>
        <p:nvSpPr>
          <p:cNvPr id="48" name="Rectangle 14">
            <a:extLst>
              <a:ext uri="{FF2B5EF4-FFF2-40B4-BE49-F238E27FC236}">
                <a16:creationId xmlns:a16="http://schemas.microsoft.com/office/drawing/2014/main" id="{312618F3-4F6F-48FC-A944-E6C4C79EDBA0}"/>
              </a:ext>
              <a:ext uri="{C183D7F6-B498-43B3-948B-1728B52AA6E4}">
                <adec:decorative xmlns:adec="http://schemas.microsoft.com/office/drawing/2017/decorative" val="1"/>
              </a:ext>
            </a:extLst>
          </p:cNvPr>
          <p:cNvSpPr/>
          <p:nvPr/>
        </p:nvSpPr>
        <p:spPr>
          <a:xfrm>
            <a:off x="3693534" y="3377305"/>
            <a:ext cx="2619205" cy="234351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sp>
        <p:nvSpPr>
          <p:cNvPr id="51" name="Rectangle 14">
            <a:extLst>
              <a:ext uri="{FF2B5EF4-FFF2-40B4-BE49-F238E27FC236}">
                <a16:creationId xmlns:a16="http://schemas.microsoft.com/office/drawing/2014/main" id="{F673664B-B36E-433D-B015-2BB0572FE815}"/>
              </a:ext>
              <a:ext uri="{C183D7F6-B498-43B3-948B-1728B52AA6E4}">
                <adec:decorative xmlns:adec="http://schemas.microsoft.com/office/drawing/2017/decorative" val="1"/>
              </a:ext>
            </a:extLst>
          </p:cNvPr>
          <p:cNvSpPr/>
          <p:nvPr/>
        </p:nvSpPr>
        <p:spPr>
          <a:xfrm>
            <a:off x="6465139" y="3377305"/>
            <a:ext cx="2619205" cy="234351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pic>
        <p:nvPicPr>
          <p:cNvPr id="73" name="グラフィックス 31">
            <a:extLst>
              <a:ext uri="{FF2B5EF4-FFF2-40B4-BE49-F238E27FC236}">
                <a16:creationId xmlns:a16="http://schemas.microsoft.com/office/drawing/2014/main" id="{96A4BC38-0C50-443B-9F35-ABB8A4522D9E}"/>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13352" y="5723370"/>
            <a:ext cx="219694" cy="219694"/>
          </a:xfrm>
          <a:prstGeom prst="rect">
            <a:avLst/>
          </a:prstGeom>
        </p:spPr>
      </p:pic>
      <p:sp>
        <p:nvSpPr>
          <p:cNvPr id="52" name="TextBox 51">
            <a:extLst>
              <a:ext uri="{FF2B5EF4-FFF2-40B4-BE49-F238E27FC236}">
                <a16:creationId xmlns:a16="http://schemas.microsoft.com/office/drawing/2014/main" id="{729364C9-E2C2-485F-BA9C-BB5756A9CF77}"/>
              </a:ext>
            </a:extLst>
          </p:cNvPr>
          <p:cNvSpPr txBox="1"/>
          <p:nvPr/>
        </p:nvSpPr>
        <p:spPr>
          <a:xfrm>
            <a:off x="4362145" y="5743853"/>
            <a:ext cx="1809791" cy="169277"/>
          </a:xfrm>
          <a:prstGeom prst="rect">
            <a:avLst/>
          </a:prstGeom>
          <a:noFill/>
        </p:spPr>
        <p:txBody>
          <a:bodyPr wrap="none" lIns="0" tIns="0" rIns="0" bIns="0" rtlCol="0">
            <a:spAutoFit/>
          </a:bodyPr>
          <a:lstStyle/>
          <a:p>
            <a:pPr algn="l"/>
            <a:r>
              <a:rPr lang="en-US" altLang="ja-JP" sz="1100" dirty="0"/>
              <a:t>Training Subnet10.150.0.0/24</a:t>
            </a:r>
            <a:endParaRPr kumimoji="1" lang="ja-JP" altLang="en-US" sz="1100" dirty="0" err="1"/>
          </a:p>
        </p:txBody>
      </p:sp>
      <p:pic>
        <p:nvPicPr>
          <p:cNvPr id="53" name="グラフィックス 31">
            <a:extLst>
              <a:ext uri="{FF2B5EF4-FFF2-40B4-BE49-F238E27FC236}">
                <a16:creationId xmlns:a16="http://schemas.microsoft.com/office/drawing/2014/main" id="{EDF669A3-8FCD-4D64-B892-F3E7FF8356E9}"/>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712387" y="5739883"/>
            <a:ext cx="219694" cy="219694"/>
          </a:xfrm>
          <a:prstGeom prst="rect">
            <a:avLst/>
          </a:prstGeom>
        </p:spPr>
      </p:pic>
      <p:sp>
        <p:nvSpPr>
          <p:cNvPr id="55" name="TextBox 54">
            <a:extLst>
              <a:ext uri="{FF2B5EF4-FFF2-40B4-BE49-F238E27FC236}">
                <a16:creationId xmlns:a16="http://schemas.microsoft.com/office/drawing/2014/main" id="{CE9AB937-4ADA-4B6F-B4AE-43F349794A61}"/>
              </a:ext>
            </a:extLst>
          </p:cNvPr>
          <p:cNvSpPr txBox="1"/>
          <p:nvPr/>
        </p:nvSpPr>
        <p:spPr>
          <a:xfrm>
            <a:off x="6951755" y="5762481"/>
            <a:ext cx="1774525" cy="169277"/>
          </a:xfrm>
          <a:prstGeom prst="rect">
            <a:avLst/>
          </a:prstGeom>
          <a:noFill/>
        </p:spPr>
        <p:txBody>
          <a:bodyPr wrap="none" lIns="0" tIns="0" rIns="0" bIns="0" rtlCol="0">
            <a:spAutoFit/>
          </a:bodyPr>
          <a:lstStyle/>
          <a:p>
            <a:pPr algn="l"/>
            <a:r>
              <a:rPr lang="en-US" altLang="ja-JP" sz="1100" dirty="0"/>
              <a:t>Scoring Subnet10.150.0.1/24</a:t>
            </a:r>
            <a:endParaRPr kumimoji="1" lang="ja-JP" altLang="en-US" sz="1100" dirty="0" err="1"/>
          </a:p>
        </p:txBody>
      </p:sp>
      <p:pic>
        <p:nvPicPr>
          <p:cNvPr id="87" name="グラフィックス 31">
            <a:extLst>
              <a:ext uri="{FF2B5EF4-FFF2-40B4-BE49-F238E27FC236}">
                <a16:creationId xmlns:a16="http://schemas.microsoft.com/office/drawing/2014/main" id="{5DD93DF3-7684-42C4-9DCD-D26AFD2873CF}"/>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57456" y="6195694"/>
            <a:ext cx="219694" cy="219694"/>
          </a:xfrm>
          <a:prstGeom prst="rect">
            <a:avLst/>
          </a:prstGeom>
        </p:spPr>
      </p:pic>
      <p:sp>
        <p:nvSpPr>
          <p:cNvPr id="89" name="TextBox 88">
            <a:extLst>
              <a:ext uri="{FF2B5EF4-FFF2-40B4-BE49-F238E27FC236}">
                <a16:creationId xmlns:a16="http://schemas.microsoft.com/office/drawing/2014/main" id="{80A877C7-152F-4265-9A22-ACA909C416DF}"/>
              </a:ext>
            </a:extLst>
          </p:cNvPr>
          <p:cNvSpPr txBox="1"/>
          <p:nvPr/>
        </p:nvSpPr>
        <p:spPr>
          <a:xfrm>
            <a:off x="6212168" y="6216177"/>
            <a:ext cx="1125308" cy="169277"/>
          </a:xfrm>
          <a:prstGeom prst="rect">
            <a:avLst/>
          </a:prstGeom>
          <a:noFill/>
        </p:spPr>
        <p:txBody>
          <a:bodyPr wrap="none" lIns="0" tIns="0" rIns="0" bIns="0" rtlCol="0">
            <a:spAutoFit/>
          </a:bodyPr>
          <a:lstStyle/>
          <a:p>
            <a:pPr algn="l"/>
            <a:r>
              <a:rPr lang="en-US" altLang="ja-JP" sz="1100" dirty="0"/>
              <a:t>Hub 10.150.0.0/16</a:t>
            </a:r>
            <a:endParaRPr kumimoji="1" lang="ja-JP" altLang="en-US" sz="1100" dirty="0" err="1"/>
          </a:p>
        </p:txBody>
      </p:sp>
      <p:sp>
        <p:nvSpPr>
          <p:cNvPr id="91" name="Rectangle 14">
            <a:extLst>
              <a:ext uri="{FF2B5EF4-FFF2-40B4-BE49-F238E27FC236}">
                <a16:creationId xmlns:a16="http://schemas.microsoft.com/office/drawing/2014/main" id="{C14A2109-8165-455E-91EF-F932302CB5DF}"/>
              </a:ext>
              <a:ext uri="{C183D7F6-B498-43B3-948B-1728B52AA6E4}">
                <adec:decorative xmlns:adec="http://schemas.microsoft.com/office/drawing/2017/decorative" val="1"/>
              </a:ext>
            </a:extLst>
          </p:cNvPr>
          <p:cNvSpPr/>
          <p:nvPr/>
        </p:nvSpPr>
        <p:spPr>
          <a:xfrm>
            <a:off x="3233774" y="497967"/>
            <a:ext cx="5977439" cy="130742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pic>
        <p:nvPicPr>
          <p:cNvPr id="93" name="グラフィックス 33">
            <a:extLst>
              <a:ext uri="{FF2B5EF4-FFF2-40B4-BE49-F238E27FC236}">
                <a16:creationId xmlns:a16="http://schemas.microsoft.com/office/drawing/2014/main" id="{C1585FAF-ACBC-4C25-9ADA-3FB12D9CABE3}"/>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30597" y="799011"/>
            <a:ext cx="605769" cy="652269"/>
          </a:xfrm>
          <a:prstGeom prst="rect">
            <a:avLst/>
          </a:prstGeom>
        </p:spPr>
      </p:pic>
      <p:sp>
        <p:nvSpPr>
          <p:cNvPr id="95" name="テキスト ボックス 35">
            <a:extLst>
              <a:ext uri="{FF2B5EF4-FFF2-40B4-BE49-F238E27FC236}">
                <a16:creationId xmlns:a16="http://schemas.microsoft.com/office/drawing/2014/main" id="{5A19D8F5-0211-49D7-871C-6905BD35209E}"/>
              </a:ext>
            </a:extLst>
          </p:cNvPr>
          <p:cNvSpPr txBox="1"/>
          <p:nvPr/>
        </p:nvSpPr>
        <p:spPr>
          <a:xfrm>
            <a:off x="6788321" y="854595"/>
            <a:ext cx="1870256" cy="55399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srgbClr val="000000"/>
                </a:solidFill>
                <a:effectLst/>
                <a:uLnTx/>
                <a:uFillTx/>
                <a:latin typeface="Segoe UI"/>
                <a:ea typeface="+mn-ea"/>
                <a:cs typeface="+mn-cs"/>
              </a:rPr>
              <a:t>Machine Learning </a:t>
            </a:r>
            <a:br>
              <a:rPr kumimoji="1" lang="en-US" altLang="ja-JP" sz="1800" b="0" i="0" u="none" strike="noStrike" kern="1200" cap="none" spc="0" normalizeH="0" baseline="0" noProof="0">
                <a:ln>
                  <a:noFill/>
                </a:ln>
                <a:solidFill>
                  <a:srgbClr val="000000"/>
                </a:solidFill>
                <a:effectLst/>
                <a:uLnTx/>
                <a:uFillTx/>
                <a:latin typeface="Segoe UI"/>
                <a:ea typeface="+mn-ea"/>
                <a:cs typeface="+mn-cs"/>
              </a:rPr>
            </a:br>
            <a:r>
              <a:rPr kumimoji="1" lang="en-US" altLang="ja-JP" sz="1800" b="0" i="0" u="none" strike="noStrike" kern="1200" cap="none" spc="0" normalizeH="0" baseline="0" noProof="0">
                <a:ln>
                  <a:noFill/>
                </a:ln>
                <a:solidFill>
                  <a:srgbClr val="000000"/>
                </a:solidFill>
                <a:effectLst/>
                <a:uLnTx/>
                <a:uFillTx/>
                <a:latin typeface="Segoe UI"/>
                <a:ea typeface="+mn-ea"/>
                <a:cs typeface="+mn-cs"/>
              </a:rPr>
              <a:t>Workspace</a:t>
            </a:r>
            <a:endParaRPr kumimoji="1" lang="ja-JP" altLang="en-US" sz="1800" b="0" i="0" u="none" strike="noStrike" kern="1200" cap="none" spc="0" normalizeH="0" baseline="0" noProof="0">
              <a:ln>
                <a:noFill/>
              </a:ln>
              <a:solidFill>
                <a:srgbClr val="000000"/>
              </a:solidFill>
              <a:effectLst/>
              <a:uLnTx/>
              <a:uFillTx/>
              <a:latin typeface="Segoe UI"/>
              <a:ea typeface="+mn-ea"/>
              <a:cs typeface="+mn-cs"/>
            </a:endParaRPr>
          </a:p>
        </p:txBody>
      </p:sp>
      <p:pic>
        <p:nvPicPr>
          <p:cNvPr id="99" name="Picture 32">
            <a:extLst>
              <a:ext uri="{FF2B5EF4-FFF2-40B4-BE49-F238E27FC236}">
                <a16:creationId xmlns:a16="http://schemas.microsoft.com/office/drawing/2014/main" id="{E4ACDA4A-12E6-445A-A436-9B5541D70327}"/>
              </a:ext>
              <a:ext uri="{C183D7F6-B498-43B3-948B-1728B52AA6E4}">
                <adec:decorative xmlns:adec="http://schemas.microsoft.com/office/drawing/2017/decorative" val="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862344" y="3822679"/>
            <a:ext cx="475235" cy="475235"/>
          </a:xfrm>
          <a:prstGeom prst="rect">
            <a:avLst/>
          </a:prstGeom>
        </p:spPr>
      </p:pic>
      <p:pic>
        <p:nvPicPr>
          <p:cNvPr id="101" name="Picture 69">
            <a:extLst>
              <a:ext uri="{FF2B5EF4-FFF2-40B4-BE49-F238E27FC236}">
                <a16:creationId xmlns:a16="http://schemas.microsoft.com/office/drawing/2014/main" id="{8955812A-F2C5-4D45-97D7-411F1A98E144}"/>
              </a:ext>
              <a:ext uri="{C183D7F6-B498-43B3-948B-1728B52AA6E4}">
                <adec:decorative xmlns:adec="http://schemas.microsoft.com/office/drawing/2017/decorative" val="1"/>
              </a:ext>
            </a:extLst>
          </p:cNvPr>
          <p:cNvPicPr>
            <a:picLocks noChangeAspect="1"/>
          </p:cNvPicPr>
          <p:nvPr/>
        </p:nvPicPr>
        <p:blipFill>
          <a:blip r:embed="rId10"/>
          <a:stretch>
            <a:fillRect/>
          </a:stretch>
        </p:blipFill>
        <p:spPr>
          <a:xfrm>
            <a:off x="10848577" y="4297914"/>
            <a:ext cx="475234" cy="505035"/>
          </a:xfrm>
          <a:prstGeom prst="rect">
            <a:avLst/>
          </a:prstGeom>
        </p:spPr>
      </p:pic>
      <p:pic>
        <p:nvPicPr>
          <p:cNvPr id="103" name="グラフィックス 17">
            <a:extLst>
              <a:ext uri="{FF2B5EF4-FFF2-40B4-BE49-F238E27FC236}">
                <a16:creationId xmlns:a16="http://schemas.microsoft.com/office/drawing/2014/main" id="{01E8D930-6BBD-4532-AE96-68027E2518AC}"/>
              </a:ext>
              <a:ext uri="{C183D7F6-B498-43B3-948B-1728B52AA6E4}">
                <adec:decorative xmlns:adec="http://schemas.microsoft.com/office/drawing/2017/decorative" val="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862344" y="4894003"/>
            <a:ext cx="475488" cy="475488"/>
          </a:xfrm>
          <a:prstGeom prst="rect">
            <a:avLst/>
          </a:prstGeom>
        </p:spPr>
      </p:pic>
      <p:pic>
        <p:nvPicPr>
          <p:cNvPr id="107" name="Picture 17">
            <a:extLst>
              <a:ext uri="{FF2B5EF4-FFF2-40B4-BE49-F238E27FC236}">
                <a16:creationId xmlns:a16="http://schemas.microsoft.com/office/drawing/2014/main" id="{5476DC8B-73EB-425D-9E54-06102BD570E0}"/>
              </a:ext>
              <a:ext uri="{C183D7F6-B498-43B3-948B-1728B52AA6E4}">
                <adec:decorative xmlns:adec="http://schemas.microsoft.com/office/drawing/2017/decorative" val="1"/>
              </a:ext>
            </a:extLst>
          </p:cNvPr>
          <p:cNvPicPr>
            <a:picLocks noChangeAspect="1"/>
          </p:cNvPicPr>
          <p:nvPr/>
        </p:nvPicPr>
        <p:blipFill>
          <a:blip r:embed="rId13"/>
          <a:stretch>
            <a:fillRect/>
          </a:stretch>
        </p:blipFill>
        <p:spPr>
          <a:xfrm>
            <a:off x="8981923" y="5889762"/>
            <a:ext cx="204841" cy="190502"/>
          </a:xfrm>
          <a:prstGeom prst="rect">
            <a:avLst/>
          </a:prstGeom>
        </p:spPr>
      </p:pic>
      <p:sp>
        <p:nvSpPr>
          <p:cNvPr id="111" name="Rectangle 14">
            <a:extLst>
              <a:ext uri="{FF2B5EF4-FFF2-40B4-BE49-F238E27FC236}">
                <a16:creationId xmlns:a16="http://schemas.microsoft.com/office/drawing/2014/main" id="{D9AC3F57-8E0C-4DDC-893F-3C679550C221}"/>
              </a:ext>
              <a:ext uri="{C183D7F6-B498-43B3-948B-1728B52AA6E4}">
                <adec:decorative xmlns:adec="http://schemas.microsoft.com/office/drawing/2017/decorative" val="1"/>
              </a:ext>
            </a:extLst>
          </p:cNvPr>
          <p:cNvSpPr/>
          <p:nvPr/>
        </p:nvSpPr>
        <p:spPr>
          <a:xfrm>
            <a:off x="10430479" y="3377305"/>
            <a:ext cx="1308415" cy="234351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cxnSp>
        <p:nvCxnSpPr>
          <p:cNvPr id="122" name="Connector: Elbow 121">
            <a:extLst>
              <a:ext uri="{FF2B5EF4-FFF2-40B4-BE49-F238E27FC236}">
                <a16:creationId xmlns:a16="http://schemas.microsoft.com/office/drawing/2014/main" id="{1289A32D-18C5-4E7C-B669-571DBFFBCE6D}"/>
              </a:ext>
            </a:extLst>
          </p:cNvPr>
          <p:cNvCxnSpPr>
            <a:cxnSpLocks/>
            <a:stCxn id="91" idx="3"/>
            <a:endCxn id="111" idx="0"/>
          </p:cNvCxnSpPr>
          <p:nvPr/>
        </p:nvCxnSpPr>
        <p:spPr>
          <a:xfrm>
            <a:off x="9211213" y="1151681"/>
            <a:ext cx="1873474" cy="2225624"/>
          </a:xfrm>
          <a:prstGeom prst="bentConnector2">
            <a:avLst/>
          </a:prstGeom>
          <a:ln>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25" name="Picture 17">
            <a:extLst>
              <a:ext uri="{FF2B5EF4-FFF2-40B4-BE49-F238E27FC236}">
                <a16:creationId xmlns:a16="http://schemas.microsoft.com/office/drawing/2014/main" id="{E1446949-3933-4323-959D-4CB74F3BEB2C}"/>
              </a:ext>
              <a:ext uri="{C183D7F6-B498-43B3-948B-1728B52AA6E4}">
                <adec:decorative xmlns:adec="http://schemas.microsoft.com/office/drawing/2017/decorative" val="1"/>
              </a:ext>
            </a:extLst>
          </p:cNvPr>
          <p:cNvPicPr>
            <a:picLocks noChangeAspect="1"/>
          </p:cNvPicPr>
          <p:nvPr/>
        </p:nvPicPr>
        <p:blipFill>
          <a:blip r:embed="rId13"/>
          <a:stretch>
            <a:fillRect/>
          </a:stretch>
        </p:blipFill>
        <p:spPr>
          <a:xfrm>
            <a:off x="7672320" y="2966669"/>
            <a:ext cx="204841" cy="190502"/>
          </a:xfrm>
          <a:prstGeom prst="rect">
            <a:avLst/>
          </a:prstGeom>
        </p:spPr>
      </p:pic>
      <p:cxnSp>
        <p:nvCxnSpPr>
          <p:cNvPr id="127" name="Straight Arrow Connector 126">
            <a:extLst>
              <a:ext uri="{FF2B5EF4-FFF2-40B4-BE49-F238E27FC236}">
                <a16:creationId xmlns:a16="http://schemas.microsoft.com/office/drawing/2014/main" id="{91D14381-392A-4838-982D-A40B430C6A7C}"/>
              </a:ext>
            </a:extLst>
          </p:cNvPr>
          <p:cNvCxnSpPr>
            <a:cxnSpLocks/>
          </p:cNvCxnSpPr>
          <p:nvPr/>
        </p:nvCxnSpPr>
        <p:spPr>
          <a:xfrm flipV="1">
            <a:off x="7774740" y="1805396"/>
            <a:ext cx="1" cy="1123336"/>
          </a:xfrm>
          <a:prstGeom prst="straightConnector1">
            <a:avLst/>
          </a:prstGeom>
          <a:ln>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3485FD27-FC66-4060-8C0D-A97E749873E2}"/>
              </a:ext>
            </a:extLst>
          </p:cNvPr>
          <p:cNvSpPr txBox="1"/>
          <p:nvPr/>
        </p:nvSpPr>
        <p:spPr>
          <a:xfrm>
            <a:off x="7928009" y="2976896"/>
            <a:ext cx="1094852" cy="169277"/>
          </a:xfrm>
          <a:prstGeom prst="rect">
            <a:avLst/>
          </a:prstGeom>
          <a:noFill/>
        </p:spPr>
        <p:txBody>
          <a:bodyPr wrap="none" lIns="0" tIns="0" rIns="0" bIns="0" rtlCol="0">
            <a:spAutoFit/>
          </a:bodyPr>
          <a:lstStyle/>
          <a:p>
            <a:pPr algn="l"/>
            <a:r>
              <a:rPr kumimoji="1" lang="en-US" altLang="ja-JP" sz="1100" dirty="0"/>
              <a:t>PE for Workspace</a:t>
            </a:r>
            <a:endParaRPr kumimoji="1" lang="ja-JP" altLang="en-US" sz="1100" dirty="0" err="1"/>
          </a:p>
        </p:txBody>
      </p:sp>
      <p:sp>
        <p:nvSpPr>
          <p:cNvPr id="135" name="TextBox 134">
            <a:extLst>
              <a:ext uri="{FF2B5EF4-FFF2-40B4-BE49-F238E27FC236}">
                <a16:creationId xmlns:a16="http://schemas.microsoft.com/office/drawing/2014/main" id="{1E5AA90E-78B8-43D0-B9F4-CB3DA2EECB55}"/>
              </a:ext>
            </a:extLst>
          </p:cNvPr>
          <p:cNvSpPr txBox="1"/>
          <p:nvPr/>
        </p:nvSpPr>
        <p:spPr>
          <a:xfrm>
            <a:off x="9269412" y="5604510"/>
            <a:ext cx="626775" cy="338554"/>
          </a:xfrm>
          <a:prstGeom prst="rect">
            <a:avLst/>
          </a:prstGeom>
          <a:noFill/>
        </p:spPr>
        <p:txBody>
          <a:bodyPr wrap="none" lIns="0" tIns="0" rIns="0" bIns="0" rtlCol="0">
            <a:spAutoFit/>
          </a:bodyPr>
          <a:lstStyle/>
          <a:p>
            <a:pPr algn="l"/>
            <a:r>
              <a:rPr kumimoji="1" lang="en-US" altLang="ja-JP" sz="1100" dirty="0"/>
              <a:t>PE for SA/</a:t>
            </a:r>
            <a:br>
              <a:rPr kumimoji="1" lang="en-US" altLang="ja-JP" sz="1100" dirty="0"/>
            </a:br>
            <a:r>
              <a:rPr kumimoji="1" lang="en-US" altLang="ja-JP" sz="1100" dirty="0"/>
              <a:t>KV/ACR</a:t>
            </a:r>
            <a:endParaRPr kumimoji="1" lang="ja-JP" altLang="en-US" sz="1100" dirty="0" err="1"/>
          </a:p>
        </p:txBody>
      </p:sp>
      <p:sp>
        <p:nvSpPr>
          <p:cNvPr id="139" name="TextBox 138">
            <a:extLst>
              <a:ext uri="{FF2B5EF4-FFF2-40B4-BE49-F238E27FC236}">
                <a16:creationId xmlns:a16="http://schemas.microsoft.com/office/drawing/2014/main" id="{A1ECCA23-FCB7-4566-AD85-320D4C994BB7}"/>
              </a:ext>
            </a:extLst>
          </p:cNvPr>
          <p:cNvSpPr txBox="1"/>
          <p:nvPr/>
        </p:nvSpPr>
        <p:spPr>
          <a:xfrm>
            <a:off x="3795519" y="3511830"/>
            <a:ext cx="686085" cy="169277"/>
          </a:xfrm>
          <a:prstGeom prst="rect">
            <a:avLst/>
          </a:prstGeom>
          <a:noFill/>
        </p:spPr>
        <p:txBody>
          <a:bodyPr wrap="none" lIns="0" tIns="0" rIns="0" bIns="0" rtlCol="0">
            <a:spAutoFit/>
          </a:bodyPr>
          <a:lstStyle/>
          <a:p>
            <a:pPr algn="l"/>
            <a:r>
              <a:rPr kumimoji="1" lang="en-US" altLang="ja-JP" sz="1100" dirty="0"/>
              <a:t>ws1103nsg</a:t>
            </a:r>
            <a:endParaRPr kumimoji="1" lang="ja-JP" altLang="en-US" sz="1100" dirty="0" err="1"/>
          </a:p>
        </p:txBody>
      </p:sp>
      <p:pic>
        <p:nvPicPr>
          <p:cNvPr id="141" name="グラフィックス 31">
            <a:extLst>
              <a:ext uri="{FF2B5EF4-FFF2-40B4-BE49-F238E27FC236}">
                <a16:creationId xmlns:a16="http://schemas.microsoft.com/office/drawing/2014/main" id="{DF6E289C-4B1B-4057-B729-2519F0DBEC91}"/>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45671" y="3237669"/>
            <a:ext cx="274161" cy="274161"/>
          </a:xfrm>
          <a:prstGeom prst="rect">
            <a:avLst/>
          </a:prstGeom>
        </p:spPr>
      </p:pic>
      <p:sp>
        <p:nvSpPr>
          <p:cNvPr id="143" name="TextBox 142">
            <a:extLst>
              <a:ext uri="{FF2B5EF4-FFF2-40B4-BE49-F238E27FC236}">
                <a16:creationId xmlns:a16="http://schemas.microsoft.com/office/drawing/2014/main" id="{BF90B625-C615-454D-97D9-4AE492079BE2}"/>
              </a:ext>
            </a:extLst>
          </p:cNvPr>
          <p:cNvSpPr txBox="1"/>
          <p:nvPr/>
        </p:nvSpPr>
        <p:spPr>
          <a:xfrm>
            <a:off x="6581051" y="3511830"/>
            <a:ext cx="686085" cy="169277"/>
          </a:xfrm>
          <a:prstGeom prst="rect">
            <a:avLst/>
          </a:prstGeom>
          <a:noFill/>
        </p:spPr>
        <p:txBody>
          <a:bodyPr wrap="none" lIns="0" tIns="0" rIns="0" bIns="0" rtlCol="0">
            <a:spAutoFit/>
          </a:bodyPr>
          <a:lstStyle/>
          <a:p>
            <a:pPr algn="l"/>
            <a:r>
              <a:rPr kumimoji="1" lang="en-US" altLang="ja-JP" sz="1100" dirty="0"/>
              <a:t>ws1103nsg</a:t>
            </a:r>
            <a:endParaRPr kumimoji="1" lang="ja-JP" altLang="en-US" sz="1100" dirty="0" err="1"/>
          </a:p>
        </p:txBody>
      </p:sp>
      <p:sp>
        <p:nvSpPr>
          <p:cNvPr id="145" name="テキスト ボックス 71">
            <a:extLst>
              <a:ext uri="{FF2B5EF4-FFF2-40B4-BE49-F238E27FC236}">
                <a16:creationId xmlns:a16="http://schemas.microsoft.com/office/drawing/2014/main" id="{2F929CD6-92E0-45E4-A0C7-7376B841314A}"/>
              </a:ext>
            </a:extLst>
          </p:cNvPr>
          <p:cNvSpPr txBox="1"/>
          <p:nvPr/>
        </p:nvSpPr>
        <p:spPr>
          <a:xfrm>
            <a:off x="3219578" y="242774"/>
            <a:ext cx="1346844" cy="253916"/>
          </a:xfrm>
          <a:prstGeom prst="rect">
            <a:avLst/>
          </a:prstGeom>
          <a:noFill/>
        </p:spPr>
        <p:txBody>
          <a:bodyPr wrap="non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srgbClr val="000000"/>
                </a:solidFill>
                <a:effectLst/>
                <a:uLnTx/>
                <a:uFillTx/>
                <a:latin typeface="Segoe UI"/>
                <a:ea typeface="+mn-ea"/>
                <a:cs typeface="+mn-cs"/>
              </a:rPr>
              <a:t>Microsoft Managed</a:t>
            </a:r>
            <a:endParaRPr kumimoji="1" lang="ja-JP" altLang="en-US" sz="105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49" name="Rectangle 14">
            <a:extLst>
              <a:ext uri="{FF2B5EF4-FFF2-40B4-BE49-F238E27FC236}">
                <a16:creationId xmlns:a16="http://schemas.microsoft.com/office/drawing/2014/main" id="{8692929C-136D-4A5F-93D2-2140C282F898}"/>
              </a:ext>
              <a:ext uri="{C183D7F6-B498-43B3-948B-1728B52AA6E4}">
                <adec:decorative xmlns:adec="http://schemas.microsoft.com/office/drawing/2017/decorative" val="1"/>
              </a:ext>
            </a:extLst>
          </p:cNvPr>
          <p:cNvSpPr/>
          <p:nvPr/>
        </p:nvSpPr>
        <p:spPr>
          <a:xfrm>
            <a:off x="3233774" y="2516893"/>
            <a:ext cx="8807995" cy="4026665"/>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sp>
        <p:nvSpPr>
          <p:cNvPr id="151" name="TextBox 150">
            <a:extLst>
              <a:ext uri="{FF2B5EF4-FFF2-40B4-BE49-F238E27FC236}">
                <a16:creationId xmlns:a16="http://schemas.microsoft.com/office/drawing/2014/main" id="{8DCE3D38-5A3C-4DC3-B405-B1A09089891B}"/>
              </a:ext>
            </a:extLst>
          </p:cNvPr>
          <p:cNvSpPr txBox="1"/>
          <p:nvPr/>
        </p:nvSpPr>
        <p:spPr>
          <a:xfrm>
            <a:off x="10538152" y="6568628"/>
            <a:ext cx="1503617" cy="169277"/>
          </a:xfrm>
          <a:prstGeom prst="rect">
            <a:avLst/>
          </a:prstGeom>
          <a:noFill/>
        </p:spPr>
        <p:txBody>
          <a:bodyPr wrap="none" lIns="0" tIns="0" rIns="0" bIns="0" rtlCol="0">
            <a:spAutoFit/>
          </a:bodyPr>
          <a:lstStyle/>
          <a:p>
            <a:pPr algn="l"/>
            <a:r>
              <a:rPr kumimoji="1" lang="en-US" altLang="ja-JP" sz="1100" dirty="0"/>
              <a:t>ws1103 Resource Group</a:t>
            </a:r>
            <a:endParaRPr kumimoji="1" lang="ja-JP" altLang="en-US" sz="1100" dirty="0" err="1"/>
          </a:p>
        </p:txBody>
      </p:sp>
      <p:pic>
        <p:nvPicPr>
          <p:cNvPr id="154" name="Graphic 153">
            <a:extLst>
              <a:ext uri="{FF2B5EF4-FFF2-40B4-BE49-F238E27FC236}">
                <a16:creationId xmlns:a16="http://schemas.microsoft.com/office/drawing/2014/main" id="{C0B14C48-8229-4AE3-872D-61341C3B959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902436" y="2569900"/>
            <a:ext cx="319119" cy="319119"/>
          </a:xfrm>
          <a:prstGeom prst="rect">
            <a:avLst/>
          </a:prstGeom>
        </p:spPr>
      </p:pic>
      <p:sp>
        <p:nvSpPr>
          <p:cNvPr id="156" name="TextBox 155">
            <a:extLst>
              <a:ext uri="{FF2B5EF4-FFF2-40B4-BE49-F238E27FC236}">
                <a16:creationId xmlns:a16="http://schemas.microsoft.com/office/drawing/2014/main" id="{4478E316-DBEC-4F2F-8B51-91E3B68E9501}"/>
              </a:ext>
            </a:extLst>
          </p:cNvPr>
          <p:cNvSpPr txBox="1"/>
          <p:nvPr/>
        </p:nvSpPr>
        <p:spPr>
          <a:xfrm>
            <a:off x="8273283" y="2639529"/>
            <a:ext cx="1157368" cy="169277"/>
          </a:xfrm>
          <a:prstGeom prst="rect">
            <a:avLst/>
          </a:prstGeom>
          <a:noFill/>
        </p:spPr>
        <p:txBody>
          <a:bodyPr wrap="none" lIns="0" tIns="0" rIns="0" bIns="0" rtlCol="0">
            <a:spAutoFit/>
          </a:bodyPr>
          <a:lstStyle/>
          <a:p>
            <a:pPr algn="l"/>
            <a:r>
              <a:rPr lang="en-US" altLang="ja-JP" sz="1100" dirty="0"/>
              <a:t>Private DNS Zones</a:t>
            </a:r>
            <a:endParaRPr kumimoji="1" lang="ja-JP" altLang="en-US" sz="1100" dirty="0" err="1"/>
          </a:p>
        </p:txBody>
      </p:sp>
      <p:pic>
        <p:nvPicPr>
          <p:cNvPr id="158" name="Graphic 157">
            <a:extLst>
              <a:ext uri="{FF2B5EF4-FFF2-40B4-BE49-F238E27FC236}">
                <a16:creationId xmlns:a16="http://schemas.microsoft.com/office/drawing/2014/main" id="{0F000CCC-6CCA-469F-8B8C-CA4A90A541F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967409" y="6216145"/>
            <a:ext cx="319119" cy="319119"/>
          </a:xfrm>
          <a:prstGeom prst="rect">
            <a:avLst/>
          </a:prstGeom>
        </p:spPr>
      </p:pic>
      <p:sp>
        <p:nvSpPr>
          <p:cNvPr id="160" name="TextBox 159">
            <a:extLst>
              <a:ext uri="{FF2B5EF4-FFF2-40B4-BE49-F238E27FC236}">
                <a16:creationId xmlns:a16="http://schemas.microsoft.com/office/drawing/2014/main" id="{874AC3CC-5019-42C7-93B0-D1F7F00E1756}"/>
              </a:ext>
            </a:extLst>
          </p:cNvPr>
          <p:cNvSpPr txBox="1"/>
          <p:nvPr/>
        </p:nvSpPr>
        <p:spPr>
          <a:xfrm>
            <a:off x="9338256" y="6285774"/>
            <a:ext cx="1157368" cy="169277"/>
          </a:xfrm>
          <a:prstGeom prst="rect">
            <a:avLst/>
          </a:prstGeom>
          <a:noFill/>
        </p:spPr>
        <p:txBody>
          <a:bodyPr wrap="none" lIns="0" tIns="0" rIns="0" bIns="0" rtlCol="0">
            <a:spAutoFit/>
          </a:bodyPr>
          <a:lstStyle/>
          <a:p>
            <a:pPr algn="l"/>
            <a:r>
              <a:rPr lang="en-US" altLang="ja-JP" sz="1100" dirty="0"/>
              <a:t>Private DNS Zones</a:t>
            </a:r>
            <a:endParaRPr kumimoji="1" lang="ja-JP" altLang="en-US" sz="1100" dirty="0" err="1"/>
          </a:p>
        </p:txBody>
      </p:sp>
      <p:cxnSp>
        <p:nvCxnSpPr>
          <p:cNvPr id="162" name="Connector: Elbow 161">
            <a:extLst>
              <a:ext uri="{FF2B5EF4-FFF2-40B4-BE49-F238E27FC236}">
                <a16:creationId xmlns:a16="http://schemas.microsoft.com/office/drawing/2014/main" id="{D3E71310-FB82-4AEB-AC56-899416F3BCB4}"/>
              </a:ext>
            </a:extLst>
          </p:cNvPr>
          <p:cNvCxnSpPr>
            <a:cxnSpLocks/>
            <a:stCxn id="107" idx="3"/>
            <a:endCxn id="111" idx="2"/>
          </p:cNvCxnSpPr>
          <p:nvPr/>
        </p:nvCxnSpPr>
        <p:spPr>
          <a:xfrm flipV="1">
            <a:off x="9186764" y="5720815"/>
            <a:ext cx="1897923" cy="264198"/>
          </a:xfrm>
          <a:prstGeom prst="bentConnector2">
            <a:avLst/>
          </a:prstGeom>
          <a:ln>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5481544"/>
      </p:ext>
    </p:extLst>
  </p:cSld>
  <p:clrMapOvr>
    <a:overrideClrMapping bg1="lt1" tx1="dk1" bg2="lt2" tx2="dk2" accent1="accent1" accent2="accent2" accent3="accent3" accent4="accent4" accent5="accent5" accent6="accent6" hlink="hlink" folHlink="folHlink"/>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4">
            <a:extLst>
              <a:ext uri="{FF2B5EF4-FFF2-40B4-BE49-F238E27FC236}">
                <a16:creationId xmlns:a16="http://schemas.microsoft.com/office/drawing/2014/main" id="{27E0CAFD-5D5C-4CA1-9C63-3BB897FBAC0E}"/>
              </a:ext>
              <a:ext uri="{C183D7F6-B498-43B3-948B-1728B52AA6E4}">
                <adec:decorative xmlns:adec="http://schemas.microsoft.com/office/drawing/2017/decorative" val="1"/>
              </a:ext>
            </a:extLst>
          </p:cNvPr>
          <p:cNvSpPr/>
          <p:nvPr/>
        </p:nvSpPr>
        <p:spPr>
          <a:xfrm>
            <a:off x="1978836" y="2928732"/>
            <a:ext cx="7232378" cy="32521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pic>
        <p:nvPicPr>
          <p:cNvPr id="28" name="グラフィックス 31">
            <a:extLst>
              <a:ext uri="{FF2B5EF4-FFF2-40B4-BE49-F238E27FC236}">
                <a16:creationId xmlns:a16="http://schemas.microsoft.com/office/drawing/2014/main" id="{91529A2C-0FF3-4930-A4D3-10BE3BF4118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60139" y="3237669"/>
            <a:ext cx="274161" cy="274161"/>
          </a:xfrm>
          <a:prstGeom prst="rect">
            <a:avLst/>
          </a:prstGeom>
        </p:spPr>
      </p:pic>
      <p:sp>
        <p:nvSpPr>
          <p:cNvPr id="48" name="Rectangle 14">
            <a:extLst>
              <a:ext uri="{FF2B5EF4-FFF2-40B4-BE49-F238E27FC236}">
                <a16:creationId xmlns:a16="http://schemas.microsoft.com/office/drawing/2014/main" id="{312618F3-4F6F-48FC-A944-E6C4C79EDBA0}"/>
              </a:ext>
              <a:ext uri="{C183D7F6-B498-43B3-948B-1728B52AA6E4}">
                <adec:decorative xmlns:adec="http://schemas.microsoft.com/office/drawing/2017/decorative" val="1"/>
              </a:ext>
            </a:extLst>
          </p:cNvPr>
          <p:cNvSpPr/>
          <p:nvPr/>
        </p:nvSpPr>
        <p:spPr>
          <a:xfrm>
            <a:off x="3693534" y="3377305"/>
            <a:ext cx="2619205" cy="234351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sp>
        <p:nvSpPr>
          <p:cNvPr id="51" name="Rectangle 14">
            <a:extLst>
              <a:ext uri="{FF2B5EF4-FFF2-40B4-BE49-F238E27FC236}">
                <a16:creationId xmlns:a16="http://schemas.microsoft.com/office/drawing/2014/main" id="{F673664B-B36E-433D-B015-2BB0572FE815}"/>
              </a:ext>
              <a:ext uri="{C183D7F6-B498-43B3-948B-1728B52AA6E4}">
                <adec:decorative xmlns:adec="http://schemas.microsoft.com/office/drawing/2017/decorative" val="1"/>
              </a:ext>
            </a:extLst>
          </p:cNvPr>
          <p:cNvSpPr/>
          <p:nvPr/>
        </p:nvSpPr>
        <p:spPr>
          <a:xfrm>
            <a:off x="6465139" y="3377305"/>
            <a:ext cx="2619205" cy="234351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pic>
        <p:nvPicPr>
          <p:cNvPr id="73" name="グラフィックス 31">
            <a:extLst>
              <a:ext uri="{FF2B5EF4-FFF2-40B4-BE49-F238E27FC236}">
                <a16:creationId xmlns:a16="http://schemas.microsoft.com/office/drawing/2014/main" id="{96A4BC38-0C50-443B-9F35-ABB8A4522D9E}"/>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13352" y="5723370"/>
            <a:ext cx="219694" cy="219694"/>
          </a:xfrm>
          <a:prstGeom prst="rect">
            <a:avLst/>
          </a:prstGeom>
        </p:spPr>
      </p:pic>
      <p:sp>
        <p:nvSpPr>
          <p:cNvPr id="52" name="TextBox 51">
            <a:extLst>
              <a:ext uri="{FF2B5EF4-FFF2-40B4-BE49-F238E27FC236}">
                <a16:creationId xmlns:a16="http://schemas.microsoft.com/office/drawing/2014/main" id="{729364C9-E2C2-485F-BA9C-BB5756A9CF77}"/>
              </a:ext>
            </a:extLst>
          </p:cNvPr>
          <p:cNvSpPr txBox="1"/>
          <p:nvPr/>
        </p:nvSpPr>
        <p:spPr>
          <a:xfrm>
            <a:off x="4362145" y="5743853"/>
            <a:ext cx="1809791" cy="169277"/>
          </a:xfrm>
          <a:prstGeom prst="rect">
            <a:avLst/>
          </a:prstGeom>
          <a:noFill/>
        </p:spPr>
        <p:txBody>
          <a:bodyPr wrap="none" lIns="0" tIns="0" rIns="0" bIns="0" rtlCol="0">
            <a:spAutoFit/>
          </a:bodyPr>
          <a:lstStyle/>
          <a:p>
            <a:pPr algn="l"/>
            <a:r>
              <a:rPr lang="en-US" altLang="ja-JP" sz="1100" dirty="0"/>
              <a:t>Training Subnet10.150.0.0/24</a:t>
            </a:r>
            <a:endParaRPr kumimoji="1" lang="ja-JP" altLang="en-US" sz="1100" dirty="0" err="1"/>
          </a:p>
        </p:txBody>
      </p:sp>
      <p:pic>
        <p:nvPicPr>
          <p:cNvPr id="53" name="グラフィックス 31">
            <a:extLst>
              <a:ext uri="{FF2B5EF4-FFF2-40B4-BE49-F238E27FC236}">
                <a16:creationId xmlns:a16="http://schemas.microsoft.com/office/drawing/2014/main" id="{EDF669A3-8FCD-4D64-B892-F3E7FF8356E9}"/>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12387" y="5739883"/>
            <a:ext cx="219694" cy="219694"/>
          </a:xfrm>
          <a:prstGeom prst="rect">
            <a:avLst/>
          </a:prstGeom>
        </p:spPr>
      </p:pic>
      <p:sp>
        <p:nvSpPr>
          <p:cNvPr id="55" name="TextBox 54">
            <a:extLst>
              <a:ext uri="{FF2B5EF4-FFF2-40B4-BE49-F238E27FC236}">
                <a16:creationId xmlns:a16="http://schemas.microsoft.com/office/drawing/2014/main" id="{CE9AB937-4ADA-4B6F-B4AE-43F349794A61}"/>
              </a:ext>
            </a:extLst>
          </p:cNvPr>
          <p:cNvSpPr txBox="1"/>
          <p:nvPr/>
        </p:nvSpPr>
        <p:spPr>
          <a:xfrm>
            <a:off x="6951755" y="5762481"/>
            <a:ext cx="1774525" cy="169277"/>
          </a:xfrm>
          <a:prstGeom prst="rect">
            <a:avLst/>
          </a:prstGeom>
          <a:noFill/>
        </p:spPr>
        <p:txBody>
          <a:bodyPr wrap="none" lIns="0" tIns="0" rIns="0" bIns="0" rtlCol="0">
            <a:spAutoFit/>
          </a:bodyPr>
          <a:lstStyle/>
          <a:p>
            <a:pPr algn="l"/>
            <a:r>
              <a:rPr lang="en-US" altLang="ja-JP" sz="1100" dirty="0"/>
              <a:t>Scoring Subnet10.150.0.1/24</a:t>
            </a:r>
            <a:endParaRPr kumimoji="1" lang="ja-JP" altLang="en-US" sz="1100" dirty="0" err="1"/>
          </a:p>
        </p:txBody>
      </p:sp>
      <p:pic>
        <p:nvPicPr>
          <p:cNvPr id="87" name="グラフィックス 31">
            <a:extLst>
              <a:ext uri="{FF2B5EF4-FFF2-40B4-BE49-F238E27FC236}">
                <a16:creationId xmlns:a16="http://schemas.microsoft.com/office/drawing/2014/main" id="{5DD93DF3-7684-42C4-9DCD-D26AFD2873C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58027" y="6226598"/>
            <a:ext cx="219694" cy="219694"/>
          </a:xfrm>
          <a:prstGeom prst="rect">
            <a:avLst/>
          </a:prstGeom>
        </p:spPr>
      </p:pic>
      <p:sp>
        <p:nvSpPr>
          <p:cNvPr id="89" name="TextBox 88">
            <a:extLst>
              <a:ext uri="{FF2B5EF4-FFF2-40B4-BE49-F238E27FC236}">
                <a16:creationId xmlns:a16="http://schemas.microsoft.com/office/drawing/2014/main" id="{80A877C7-152F-4265-9A22-ACA909C416DF}"/>
              </a:ext>
            </a:extLst>
          </p:cNvPr>
          <p:cNvSpPr txBox="1"/>
          <p:nvPr/>
        </p:nvSpPr>
        <p:spPr>
          <a:xfrm>
            <a:off x="6312739" y="6247081"/>
            <a:ext cx="1125308" cy="169277"/>
          </a:xfrm>
          <a:prstGeom prst="rect">
            <a:avLst/>
          </a:prstGeom>
          <a:noFill/>
        </p:spPr>
        <p:txBody>
          <a:bodyPr wrap="none" lIns="0" tIns="0" rIns="0" bIns="0" rtlCol="0">
            <a:spAutoFit/>
          </a:bodyPr>
          <a:lstStyle/>
          <a:p>
            <a:pPr algn="l"/>
            <a:r>
              <a:rPr lang="en-US" altLang="ja-JP" sz="1100" dirty="0"/>
              <a:t>Hub 10.150.0.0/16</a:t>
            </a:r>
            <a:endParaRPr kumimoji="1" lang="ja-JP" altLang="en-US" sz="1100" dirty="0" err="1"/>
          </a:p>
        </p:txBody>
      </p:sp>
      <p:sp>
        <p:nvSpPr>
          <p:cNvPr id="91" name="Rectangle 14">
            <a:extLst>
              <a:ext uri="{FF2B5EF4-FFF2-40B4-BE49-F238E27FC236}">
                <a16:creationId xmlns:a16="http://schemas.microsoft.com/office/drawing/2014/main" id="{C14A2109-8165-455E-91EF-F932302CB5DF}"/>
              </a:ext>
              <a:ext uri="{C183D7F6-B498-43B3-948B-1728B52AA6E4}">
                <adec:decorative xmlns:adec="http://schemas.microsoft.com/office/drawing/2017/decorative" val="1"/>
              </a:ext>
            </a:extLst>
          </p:cNvPr>
          <p:cNvSpPr/>
          <p:nvPr/>
        </p:nvSpPr>
        <p:spPr>
          <a:xfrm>
            <a:off x="3233774" y="497967"/>
            <a:ext cx="5977439" cy="130742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pic>
        <p:nvPicPr>
          <p:cNvPr id="93" name="グラフィックス 33">
            <a:extLst>
              <a:ext uri="{FF2B5EF4-FFF2-40B4-BE49-F238E27FC236}">
                <a16:creationId xmlns:a16="http://schemas.microsoft.com/office/drawing/2014/main" id="{C1585FAF-ACBC-4C25-9ADA-3FB12D9CABE3}"/>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30597" y="799011"/>
            <a:ext cx="605769" cy="652269"/>
          </a:xfrm>
          <a:prstGeom prst="rect">
            <a:avLst/>
          </a:prstGeom>
        </p:spPr>
      </p:pic>
      <p:sp>
        <p:nvSpPr>
          <p:cNvPr id="95" name="テキスト ボックス 35">
            <a:extLst>
              <a:ext uri="{FF2B5EF4-FFF2-40B4-BE49-F238E27FC236}">
                <a16:creationId xmlns:a16="http://schemas.microsoft.com/office/drawing/2014/main" id="{5A19D8F5-0211-49D7-871C-6905BD35209E}"/>
              </a:ext>
            </a:extLst>
          </p:cNvPr>
          <p:cNvSpPr txBox="1"/>
          <p:nvPr/>
        </p:nvSpPr>
        <p:spPr>
          <a:xfrm>
            <a:off x="6788321" y="854595"/>
            <a:ext cx="1870256" cy="55399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srgbClr val="000000"/>
                </a:solidFill>
                <a:effectLst/>
                <a:uLnTx/>
                <a:uFillTx/>
                <a:latin typeface="Segoe UI"/>
                <a:ea typeface="+mn-ea"/>
                <a:cs typeface="+mn-cs"/>
              </a:rPr>
              <a:t>Machine Learning </a:t>
            </a:r>
            <a:br>
              <a:rPr kumimoji="1" lang="en-US" altLang="ja-JP" sz="1800" b="0" i="0" u="none" strike="noStrike" kern="1200" cap="none" spc="0" normalizeH="0" baseline="0" noProof="0">
                <a:ln>
                  <a:noFill/>
                </a:ln>
                <a:solidFill>
                  <a:srgbClr val="000000"/>
                </a:solidFill>
                <a:effectLst/>
                <a:uLnTx/>
                <a:uFillTx/>
                <a:latin typeface="Segoe UI"/>
                <a:ea typeface="+mn-ea"/>
                <a:cs typeface="+mn-cs"/>
              </a:rPr>
            </a:br>
            <a:r>
              <a:rPr kumimoji="1" lang="en-US" altLang="ja-JP" sz="1800" b="0" i="0" u="none" strike="noStrike" kern="1200" cap="none" spc="0" normalizeH="0" baseline="0" noProof="0">
                <a:ln>
                  <a:noFill/>
                </a:ln>
                <a:solidFill>
                  <a:srgbClr val="000000"/>
                </a:solidFill>
                <a:effectLst/>
                <a:uLnTx/>
                <a:uFillTx/>
                <a:latin typeface="Segoe UI"/>
                <a:ea typeface="+mn-ea"/>
                <a:cs typeface="+mn-cs"/>
              </a:rPr>
              <a:t>Workspace</a:t>
            </a:r>
            <a:endParaRPr kumimoji="1" lang="ja-JP" altLang="en-US" sz="1800" b="0" i="0" u="none" strike="noStrike" kern="1200" cap="none" spc="0" normalizeH="0" baseline="0" noProof="0">
              <a:ln>
                <a:noFill/>
              </a:ln>
              <a:solidFill>
                <a:srgbClr val="000000"/>
              </a:solidFill>
              <a:effectLst/>
              <a:uLnTx/>
              <a:uFillTx/>
              <a:latin typeface="Segoe UI"/>
              <a:ea typeface="+mn-ea"/>
              <a:cs typeface="+mn-cs"/>
            </a:endParaRPr>
          </a:p>
        </p:txBody>
      </p:sp>
      <p:pic>
        <p:nvPicPr>
          <p:cNvPr id="99" name="Picture 32">
            <a:extLst>
              <a:ext uri="{FF2B5EF4-FFF2-40B4-BE49-F238E27FC236}">
                <a16:creationId xmlns:a16="http://schemas.microsoft.com/office/drawing/2014/main" id="{E4ACDA4A-12E6-445A-A436-9B5541D70327}"/>
              </a:ext>
              <a:ext uri="{C183D7F6-B498-43B3-948B-1728B52AA6E4}">
                <adec:decorative xmlns:adec="http://schemas.microsoft.com/office/drawing/2017/decorative" val="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862344" y="3822679"/>
            <a:ext cx="475235" cy="475235"/>
          </a:xfrm>
          <a:prstGeom prst="rect">
            <a:avLst/>
          </a:prstGeom>
        </p:spPr>
      </p:pic>
      <p:pic>
        <p:nvPicPr>
          <p:cNvPr id="101" name="Picture 69">
            <a:extLst>
              <a:ext uri="{FF2B5EF4-FFF2-40B4-BE49-F238E27FC236}">
                <a16:creationId xmlns:a16="http://schemas.microsoft.com/office/drawing/2014/main" id="{8955812A-F2C5-4D45-97D7-411F1A98E144}"/>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10848577" y="4297914"/>
            <a:ext cx="475234" cy="505035"/>
          </a:xfrm>
          <a:prstGeom prst="rect">
            <a:avLst/>
          </a:prstGeom>
        </p:spPr>
      </p:pic>
      <p:pic>
        <p:nvPicPr>
          <p:cNvPr id="103" name="グラフィックス 17">
            <a:extLst>
              <a:ext uri="{FF2B5EF4-FFF2-40B4-BE49-F238E27FC236}">
                <a16:creationId xmlns:a16="http://schemas.microsoft.com/office/drawing/2014/main" id="{01E8D930-6BBD-4532-AE96-68027E2518AC}"/>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862344" y="4894003"/>
            <a:ext cx="475488" cy="475488"/>
          </a:xfrm>
          <a:prstGeom prst="rect">
            <a:avLst/>
          </a:prstGeom>
        </p:spPr>
      </p:pic>
      <p:pic>
        <p:nvPicPr>
          <p:cNvPr id="107" name="Picture 17">
            <a:extLst>
              <a:ext uri="{FF2B5EF4-FFF2-40B4-BE49-F238E27FC236}">
                <a16:creationId xmlns:a16="http://schemas.microsoft.com/office/drawing/2014/main" id="{5476DC8B-73EB-425D-9E54-06102BD570E0}"/>
              </a:ext>
              <a:ext uri="{C183D7F6-B498-43B3-948B-1728B52AA6E4}">
                <adec:decorative xmlns:adec="http://schemas.microsoft.com/office/drawing/2017/decorative" val="1"/>
              </a:ext>
            </a:extLst>
          </p:cNvPr>
          <p:cNvPicPr>
            <a:picLocks noChangeAspect="1"/>
          </p:cNvPicPr>
          <p:nvPr/>
        </p:nvPicPr>
        <p:blipFill>
          <a:blip r:embed="rId12"/>
          <a:stretch>
            <a:fillRect/>
          </a:stretch>
        </p:blipFill>
        <p:spPr>
          <a:xfrm>
            <a:off x="8981923" y="5889762"/>
            <a:ext cx="204841" cy="190502"/>
          </a:xfrm>
          <a:prstGeom prst="rect">
            <a:avLst/>
          </a:prstGeom>
        </p:spPr>
      </p:pic>
      <p:sp>
        <p:nvSpPr>
          <p:cNvPr id="111" name="Rectangle 14">
            <a:extLst>
              <a:ext uri="{FF2B5EF4-FFF2-40B4-BE49-F238E27FC236}">
                <a16:creationId xmlns:a16="http://schemas.microsoft.com/office/drawing/2014/main" id="{D9AC3F57-8E0C-4DDC-893F-3C679550C221}"/>
              </a:ext>
              <a:ext uri="{C183D7F6-B498-43B3-948B-1728B52AA6E4}">
                <adec:decorative xmlns:adec="http://schemas.microsoft.com/office/drawing/2017/decorative" val="1"/>
              </a:ext>
            </a:extLst>
          </p:cNvPr>
          <p:cNvSpPr/>
          <p:nvPr/>
        </p:nvSpPr>
        <p:spPr>
          <a:xfrm>
            <a:off x="10430479" y="3377305"/>
            <a:ext cx="1308415" cy="234351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cxnSp>
        <p:nvCxnSpPr>
          <p:cNvPr id="122" name="Connector: Elbow 121">
            <a:extLst>
              <a:ext uri="{FF2B5EF4-FFF2-40B4-BE49-F238E27FC236}">
                <a16:creationId xmlns:a16="http://schemas.microsoft.com/office/drawing/2014/main" id="{1289A32D-18C5-4E7C-B669-571DBFFBCE6D}"/>
              </a:ext>
            </a:extLst>
          </p:cNvPr>
          <p:cNvCxnSpPr>
            <a:cxnSpLocks/>
            <a:stCxn id="91" idx="3"/>
            <a:endCxn id="111" idx="0"/>
          </p:cNvCxnSpPr>
          <p:nvPr/>
        </p:nvCxnSpPr>
        <p:spPr>
          <a:xfrm>
            <a:off x="9211213" y="1151681"/>
            <a:ext cx="1873474" cy="2225624"/>
          </a:xfrm>
          <a:prstGeom prst="bentConnector2">
            <a:avLst/>
          </a:prstGeom>
          <a:ln>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25" name="Picture 17">
            <a:extLst>
              <a:ext uri="{FF2B5EF4-FFF2-40B4-BE49-F238E27FC236}">
                <a16:creationId xmlns:a16="http://schemas.microsoft.com/office/drawing/2014/main" id="{E1446949-3933-4323-959D-4CB74F3BEB2C}"/>
              </a:ext>
              <a:ext uri="{C183D7F6-B498-43B3-948B-1728B52AA6E4}">
                <adec:decorative xmlns:adec="http://schemas.microsoft.com/office/drawing/2017/decorative" val="1"/>
              </a:ext>
            </a:extLst>
          </p:cNvPr>
          <p:cNvPicPr>
            <a:picLocks noChangeAspect="1"/>
          </p:cNvPicPr>
          <p:nvPr/>
        </p:nvPicPr>
        <p:blipFill>
          <a:blip r:embed="rId12"/>
          <a:stretch>
            <a:fillRect/>
          </a:stretch>
        </p:blipFill>
        <p:spPr>
          <a:xfrm>
            <a:off x="7672320" y="2966669"/>
            <a:ext cx="204841" cy="190502"/>
          </a:xfrm>
          <a:prstGeom prst="rect">
            <a:avLst/>
          </a:prstGeom>
        </p:spPr>
      </p:pic>
      <p:cxnSp>
        <p:nvCxnSpPr>
          <p:cNvPr id="127" name="Straight Arrow Connector 126">
            <a:extLst>
              <a:ext uri="{FF2B5EF4-FFF2-40B4-BE49-F238E27FC236}">
                <a16:creationId xmlns:a16="http://schemas.microsoft.com/office/drawing/2014/main" id="{91D14381-392A-4838-982D-A40B430C6A7C}"/>
              </a:ext>
            </a:extLst>
          </p:cNvPr>
          <p:cNvCxnSpPr>
            <a:cxnSpLocks/>
          </p:cNvCxnSpPr>
          <p:nvPr/>
        </p:nvCxnSpPr>
        <p:spPr>
          <a:xfrm flipV="1">
            <a:off x="7774740" y="1805396"/>
            <a:ext cx="1" cy="1123336"/>
          </a:xfrm>
          <a:prstGeom prst="straightConnector1">
            <a:avLst/>
          </a:prstGeom>
          <a:ln>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3485FD27-FC66-4060-8C0D-A97E749873E2}"/>
              </a:ext>
            </a:extLst>
          </p:cNvPr>
          <p:cNvSpPr txBox="1"/>
          <p:nvPr/>
        </p:nvSpPr>
        <p:spPr>
          <a:xfrm>
            <a:off x="7928009" y="2976896"/>
            <a:ext cx="1094852" cy="169277"/>
          </a:xfrm>
          <a:prstGeom prst="rect">
            <a:avLst/>
          </a:prstGeom>
          <a:noFill/>
        </p:spPr>
        <p:txBody>
          <a:bodyPr wrap="none" lIns="0" tIns="0" rIns="0" bIns="0" rtlCol="0">
            <a:spAutoFit/>
          </a:bodyPr>
          <a:lstStyle/>
          <a:p>
            <a:pPr algn="l"/>
            <a:r>
              <a:rPr kumimoji="1" lang="en-US" altLang="ja-JP" sz="1100" dirty="0"/>
              <a:t>PE for Workspace</a:t>
            </a:r>
            <a:endParaRPr kumimoji="1" lang="ja-JP" altLang="en-US" sz="1100" dirty="0" err="1"/>
          </a:p>
        </p:txBody>
      </p:sp>
      <p:sp>
        <p:nvSpPr>
          <p:cNvPr id="135" name="TextBox 134">
            <a:extLst>
              <a:ext uri="{FF2B5EF4-FFF2-40B4-BE49-F238E27FC236}">
                <a16:creationId xmlns:a16="http://schemas.microsoft.com/office/drawing/2014/main" id="{1E5AA90E-78B8-43D0-B9F4-CB3DA2EECB55}"/>
              </a:ext>
            </a:extLst>
          </p:cNvPr>
          <p:cNvSpPr txBox="1"/>
          <p:nvPr/>
        </p:nvSpPr>
        <p:spPr>
          <a:xfrm>
            <a:off x="9269412" y="5604510"/>
            <a:ext cx="626775" cy="338554"/>
          </a:xfrm>
          <a:prstGeom prst="rect">
            <a:avLst/>
          </a:prstGeom>
          <a:noFill/>
        </p:spPr>
        <p:txBody>
          <a:bodyPr wrap="none" lIns="0" tIns="0" rIns="0" bIns="0" rtlCol="0">
            <a:spAutoFit/>
          </a:bodyPr>
          <a:lstStyle/>
          <a:p>
            <a:pPr algn="l"/>
            <a:r>
              <a:rPr kumimoji="1" lang="en-US" altLang="ja-JP" sz="1100" dirty="0"/>
              <a:t>PE for SA/</a:t>
            </a:r>
            <a:br>
              <a:rPr kumimoji="1" lang="en-US" altLang="ja-JP" sz="1100" dirty="0"/>
            </a:br>
            <a:r>
              <a:rPr kumimoji="1" lang="en-US" altLang="ja-JP" sz="1100" dirty="0"/>
              <a:t>KV/ACR</a:t>
            </a:r>
            <a:endParaRPr kumimoji="1" lang="ja-JP" altLang="en-US" sz="1100" dirty="0" err="1"/>
          </a:p>
        </p:txBody>
      </p:sp>
      <p:sp>
        <p:nvSpPr>
          <p:cNvPr id="139" name="TextBox 138">
            <a:extLst>
              <a:ext uri="{FF2B5EF4-FFF2-40B4-BE49-F238E27FC236}">
                <a16:creationId xmlns:a16="http://schemas.microsoft.com/office/drawing/2014/main" id="{A1ECCA23-FCB7-4566-AD85-320D4C994BB7}"/>
              </a:ext>
            </a:extLst>
          </p:cNvPr>
          <p:cNvSpPr txBox="1"/>
          <p:nvPr/>
        </p:nvSpPr>
        <p:spPr>
          <a:xfrm>
            <a:off x="3795519" y="3511830"/>
            <a:ext cx="686085" cy="169277"/>
          </a:xfrm>
          <a:prstGeom prst="rect">
            <a:avLst/>
          </a:prstGeom>
          <a:noFill/>
        </p:spPr>
        <p:txBody>
          <a:bodyPr wrap="none" lIns="0" tIns="0" rIns="0" bIns="0" rtlCol="0">
            <a:spAutoFit/>
          </a:bodyPr>
          <a:lstStyle/>
          <a:p>
            <a:pPr algn="l"/>
            <a:r>
              <a:rPr kumimoji="1" lang="en-US" altLang="ja-JP" sz="1100" dirty="0"/>
              <a:t>ws1103nsg</a:t>
            </a:r>
            <a:endParaRPr kumimoji="1" lang="ja-JP" altLang="en-US" sz="1100" dirty="0" err="1"/>
          </a:p>
        </p:txBody>
      </p:sp>
      <p:pic>
        <p:nvPicPr>
          <p:cNvPr id="141" name="グラフィックス 31">
            <a:extLst>
              <a:ext uri="{FF2B5EF4-FFF2-40B4-BE49-F238E27FC236}">
                <a16:creationId xmlns:a16="http://schemas.microsoft.com/office/drawing/2014/main" id="{DF6E289C-4B1B-4057-B729-2519F0DBEC91}"/>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45671" y="3237669"/>
            <a:ext cx="274161" cy="274161"/>
          </a:xfrm>
          <a:prstGeom prst="rect">
            <a:avLst/>
          </a:prstGeom>
        </p:spPr>
      </p:pic>
      <p:sp>
        <p:nvSpPr>
          <p:cNvPr id="143" name="TextBox 142">
            <a:extLst>
              <a:ext uri="{FF2B5EF4-FFF2-40B4-BE49-F238E27FC236}">
                <a16:creationId xmlns:a16="http://schemas.microsoft.com/office/drawing/2014/main" id="{BF90B625-C615-454D-97D9-4AE492079BE2}"/>
              </a:ext>
            </a:extLst>
          </p:cNvPr>
          <p:cNvSpPr txBox="1"/>
          <p:nvPr/>
        </p:nvSpPr>
        <p:spPr>
          <a:xfrm>
            <a:off x="6581051" y="3511830"/>
            <a:ext cx="686085" cy="169277"/>
          </a:xfrm>
          <a:prstGeom prst="rect">
            <a:avLst/>
          </a:prstGeom>
          <a:noFill/>
        </p:spPr>
        <p:txBody>
          <a:bodyPr wrap="none" lIns="0" tIns="0" rIns="0" bIns="0" rtlCol="0">
            <a:spAutoFit/>
          </a:bodyPr>
          <a:lstStyle/>
          <a:p>
            <a:pPr algn="l"/>
            <a:r>
              <a:rPr kumimoji="1" lang="en-US" altLang="ja-JP" sz="1100" dirty="0"/>
              <a:t>ws1103nsg</a:t>
            </a:r>
            <a:endParaRPr kumimoji="1" lang="ja-JP" altLang="en-US" sz="1100" dirty="0" err="1"/>
          </a:p>
        </p:txBody>
      </p:sp>
      <p:sp>
        <p:nvSpPr>
          <p:cNvPr id="145" name="テキスト ボックス 71">
            <a:extLst>
              <a:ext uri="{FF2B5EF4-FFF2-40B4-BE49-F238E27FC236}">
                <a16:creationId xmlns:a16="http://schemas.microsoft.com/office/drawing/2014/main" id="{2F929CD6-92E0-45E4-A0C7-7376B841314A}"/>
              </a:ext>
            </a:extLst>
          </p:cNvPr>
          <p:cNvSpPr txBox="1"/>
          <p:nvPr/>
        </p:nvSpPr>
        <p:spPr>
          <a:xfrm>
            <a:off x="3219578" y="242774"/>
            <a:ext cx="1346844" cy="253916"/>
          </a:xfrm>
          <a:prstGeom prst="rect">
            <a:avLst/>
          </a:prstGeom>
          <a:noFill/>
        </p:spPr>
        <p:txBody>
          <a:bodyPr wrap="non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srgbClr val="000000"/>
                </a:solidFill>
                <a:effectLst/>
                <a:uLnTx/>
                <a:uFillTx/>
                <a:latin typeface="Segoe UI"/>
                <a:ea typeface="+mn-ea"/>
                <a:cs typeface="+mn-cs"/>
              </a:rPr>
              <a:t>Microsoft Managed</a:t>
            </a:r>
            <a:endParaRPr kumimoji="1" lang="ja-JP" altLang="en-US" sz="105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49" name="Rectangle 14">
            <a:extLst>
              <a:ext uri="{FF2B5EF4-FFF2-40B4-BE49-F238E27FC236}">
                <a16:creationId xmlns:a16="http://schemas.microsoft.com/office/drawing/2014/main" id="{8692929C-136D-4A5F-93D2-2140C282F898}"/>
              </a:ext>
              <a:ext uri="{C183D7F6-B498-43B3-948B-1728B52AA6E4}">
                <adec:decorative xmlns:adec="http://schemas.microsoft.com/office/drawing/2017/decorative" val="1"/>
              </a:ext>
            </a:extLst>
          </p:cNvPr>
          <p:cNvSpPr/>
          <p:nvPr/>
        </p:nvSpPr>
        <p:spPr>
          <a:xfrm>
            <a:off x="1706918" y="2516893"/>
            <a:ext cx="10334851" cy="4026665"/>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sp>
        <p:nvSpPr>
          <p:cNvPr id="151" name="TextBox 150">
            <a:extLst>
              <a:ext uri="{FF2B5EF4-FFF2-40B4-BE49-F238E27FC236}">
                <a16:creationId xmlns:a16="http://schemas.microsoft.com/office/drawing/2014/main" id="{8DCE3D38-5A3C-4DC3-B405-B1A09089891B}"/>
              </a:ext>
            </a:extLst>
          </p:cNvPr>
          <p:cNvSpPr txBox="1"/>
          <p:nvPr/>
        </p:nvSpPr>
        <p:spPr>
          <a:xfrm>
            <a:off x="10538152" y="6568628"/>
            <a:ext cx="1503617" cy="169277"/>
          </a:xfrm>
          <a:prstGeom prst="rect">
            <a:avLst/>
          </a:prstGeom>
          <a:noFill/>
        </p:spPr>
        <p:txBody>
          <a:bodyPr wrap="none" lIns="0" tIns="0" rIns="0" bIns="0" rtlCol="0">
            <a:spAutoFit/>
          </a:bodyPr>
          <a:lstStyle/>
          <a:p>
            <a:pPr algn="l"/>
            <a:r>
              <a:rPr kumimoji="1" lang="en-US" altLang="ja-JP" sz="1100" dirty="0"/>
              <a:t>ws1103 Resource Group</a:t>
            </a:r>
            <a:endParaRPr kumimoji="1" lang="ja-JP" altLang="en-US" sz="1100" dirty="0" err="1"/>
          </a:p>
        </p:txBody>
      </p:sp>
      <p:pic>
        <p:nvPicPr>
          <p:cNvPr id="154" name="Graphic 153">
            <a:extLst>
              <a:ext uri="{FF2B5EF4-FFF2-40B4-BE49-F238E27FC236}">
                <a16:creationId xmlns:a16="http://schemas.microsoft.com/office/drawing/2014/main" id="{C0B14C48-8229-4AE3-872D-61341C3B959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902436" y="2569900"/>
            <a:ext cx="319119" cy="319119"/>
          </a:xfrm>
          <a:prstGeom prst="rect">
            <a:avLst/>
          </a:prstGeom>
        </p:spPr>
      </p:pic>
      <p:sp>
        <p:nvSpPr>
          <p:cNvPr id="156" name="TextBox 155">
            <a:extLst>
              <a:ext uri="{FF2B5EF4-FFF2-40B4-BE49-F238E27FC236}">
                <a16:creationId xmlns:a16="http://schemas.microsoft.com/office/drawing/2014/main" id="{4478E316-DBEC-4F2F-8B51-91E3B68E9501}"/>
              </a:ext>
            </a:extLst>
          </p:cNvPr>
          <p:cNvSpPr txBox="1"/>
          <p:nvPr/>
        </p:nvSpPr>
        <p:spPr>
          <a:xfrm>
            <a:off x="8273283" y="2639529"/>
            <a:ext cx="1157368" cy="169277"/>
          </a:xfrm>
          <a:prstGeom prst="rect">
            <a:avLst/>
          </a:prstGeom>
          <a:noFill/>
        </p:spPr>
        <p:txBody>
          <a:bodyPr wrap="none" lIns="0" tIns="0" rIns="0" bIns="0" rtlCol="0">
            <a:spAutoFit/>
          </a:bodyPr>
          <a:lstStyle/>
          <a:p>
            <a:pPr algn="l"/>
            <a:r>
              <a:rPr lang="en-US" altLang="ja-JP" sz="1100" dirty="0"/>
              <a:t>Private DNS Zones</a:t>
            </a:r>
            <a:endParaRPr kumimoji="1" lang="ja-JP" altLang="en-US" sz="1100" dirty="0" err="1"/>
          </a:p>
        </p:txBody>
      </p:sp>
      <p:pic>
        <p:nvPicPr>
          <p:cNvPr id="158" name="Graphic 157">
            <a:extLst>
              <a:ext uri="{FF2B5EF4-FFF2-40B4-BE49-F238E27FC236}">
                <a16:creationId xmlns:a16="http://schemas.microsoft.com/office/drawing/2014/main" id="{0F000CCC-6CCA-469F-8B8C-CA4A90A541F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967409" y="6216145"/>
            <a:ext cx="319119" cy="319119"/>
          </a:xfrm>
          <a:prstGeom prst="rect">
            <a:avLst/>
          </a:prstGeom>
        </p:spPr>
      </p:pic>
      <p:sp>
        <p:nvSpPr>
          <p:cNvPr id="160" name="TextBox 159">
            <a:extLst>
              <a:ext uri="{FF2B5EF4-FFF2-40B4-BE49-F238E27FC236}">
                <a16:creationId xmlns:a16="http://schemas.microsoft.com/office/drawing/2014/main" id="{874AC3CC-5019-42C7-93B0-D1F7F00E1756}"/>
              </a:ext>
            </a:extLst>
          </p:cNvPr>
          <p:cNvSpPr txBox="1"/>
          <p:nvPr/>
        </p:nvSpPr>
        <p:spPr>
          <a:xfrm>
            <a:off x="9338256" y="6285774"/>
            <a:ext cx="1157368" cy="169277"/>
          </a:xfrm>
          <a:prstGeom prst="rect">
            <a:avLst/>
          </a:prstGeom>
          <a:noFill/>
        </p:spPr>
        <p:txBody>
          <a:bodyPr wrap="none" lIns="0" tIns="0" rIns="0" bIns="0" rtlCol="0">
            <a:spAutoFit/>
          </a:bodyPr>
          <a:lstStyle/>
          <a:p>
            <a:pPr algn="l"/>
            <a:r>
              <a:rPr lang="en-US" altLang="ja-JP" sz="1100" dirty="0"/>
              <a:t>Private DNS Zones</a:t>
            </a:r>
            <a:endParaRPr kumimoji="1" lang="ja-JP" altLang="en-US" sz="1100" dirty="0" err="1"/>
          </a:p>
        </p:txBody>
      </p:sp>
      <p:cxnSp>
        <p:nvCxnSpPr>
          <p:cNvPr id="162" name="Connector: Elbow 161">
            <a:extLst>
              <a:ext uri="{FF2B5EF4-FFF2-40B4-BE49-F238E27FC236}">
                <a16:creationId xmlns:a16="http://schemas.microsoft.com/office/drawing/2014/main" id="{D3E71310-FB82-4AEB-AC56-899416F3BCB4}"/>
              </a:ext>
            </a:extLst>
          </p:cNvPr>
          <p:cNvCxnSpPr>
            <a:cxnSpLocks/>
            <a:stCxn id="107" idx="3"/>
            <a:endCxn id="111" idx="2"/>
          </p:cNvCxnSpPr>
          <p:nvPr/>
        </p:nvCxnSpPr>
        <p:spPr>
          <a:xfrm flipV="1">
            <a:off x="9186764" y="5720815"/>
            <a:ext cx="1897923" cy="264198"/>
          </a:xfrm>
          <a:prstGeom prst="bentConnector2">
            <a:avLst/>
          </a:prstGeom>
          <a:ln>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65" name="Picture 7">
            <a:extLst>
              <a:ext uri="{FF2B5EF4-FFF2-40B4-BE49-F238E27FC236}">
                <a16:creationId xmlns:a16="http://schemas.microsoft.com/office/drawing/2014/main" id="{25394D3C-9383-48AE-8B38-00B6B09E678A}"/>
              </a:ext>
              <a:ext uri="{C183D7F6-B498-43B3-948B-1728B52AA6E4}">
                <adec:decorative xmlns:adec="http://schemas.microsoft.com/office/drawing/2017/decorative" val="1"/>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47361" y="4159459"/>
            <a:ext cx="491090" cy="491090"/>
          </a:xfrm>
          <a:prstGeom prst="rect">
            <a:avLst/>
          </a:prstGeom>
        </p:spPr>
      </p:pic>
      <p:grpSp>
        <p:nvGrpSpPr>
          <p:cNvPr id="167" name="Graphic 232" descr="VPN Gateway">
            <a:extLst>
              <a:ext uri="{FF2B5EF4-FFF2-40B4-BE49-F238E27FC236}">
                <a16:creationId xmlns:a16="http://schemas.microsoft.com/office/drawing/2014/main" id="{440EB71F-8579-464F-A665-D987F5A5D6E7}"/>
              </a:ext>
            </a:extLst>
          </p:cNvPr>
          <p:cNvGrpSpPr/>
          <p:nvPr/>
        </p:nvGrpSpPr>
        <p:grpSpPr>
          <a:xfrm>
            <a:off x="2602458" y="3483616"/>
            <a:ext cx="457550" cy="457550"/>
            <a:chOff x="10747868" y="3769498"/>
            <a:chExt cx="457550" cy="457550"/>
          </a:xfrm>
        </p:grpSpPr>
        <p:sp>
          <p:nvSpPr>
            <p:cNvPr id="168" name="Freeform: Shape 167">
              <a:extLst>
                <a:ext uri="{FF2B5EF4-FFF2-40B4-BE49-F238E27FC236}">
                  <a16:creationId xmlns:a16="http://schemas.microsoft.com/office/drawing/2014/main" id="{297B1D66-13BD-4EAA-8AD5-7D3A8929CAE8}"/>
                </a:ext>
              </a:extLst>
            </p:cNvPr>
            <p:cNvSpPr/>
            <p:nvPr/>
          </p:nvSpPr>
          <p:spPr>
            <a:xfrm>
              <a:off x="10840807" y="3793152"/>
              <a:ext cx="271918" cy="154333"/>
            </a:xfrm>
            <a:custGeom>
              <a:avLst/>
              <a:gdLst>
                <a:gd name="connsiteX0" fmla="*/ 271919 w 271918"/>
                <a:gd name="connsiteY0" fmla="*/ 147174 h 154333"/>
                <a:gd name="connsiteX1" fmla="*/ 271919 w 271918"/>
                <a:gd name="connsiteY1" fmla="*/ 129672 h 154333"/>
                <a:gd name="connsiteX2" fmla="*/ 236936 w 271918"/>
                <a:gd name="connsiteY2" fmla="*/ 38981 h 154333"/>
                <a:gd name="connsiteX3" fmla="*/ 135959 w 271918"/>
                <a:gd name="connsiteY3" fmla="*/ 0 h 154333"/>
                <a:gd name="connsiteX4" fmla="*/ 34984 w 271918"/>
                <a:gd name="connsiteY4" fmla="*/ 38981 h 154333"/>
                <a:gd name="connsiteX5" fmla="*/ 0 w 271918"/>
                <a:gd name="connsiteY5" fmla="*/ 129672 h 154333"/>
                <a:gd name="connsiteX6" fmla="*/ 0 w 271918"/>
                <a:gd name="connsiteY6" fmla="*/ 147174 h 154333"/>
                <a:gd name="connsiteX7" fmla="*/ 62812 w 271918"/>
                <a:gd name="connsiteY7" fmla="*/ 154333 h 154333"/>
                <a:gd name="connsiteX8" fmla="*/ 62812 w 271918"/>
                <a:gd name="connsiteY8" fmla="*/ 138423 h 154333"/>
                <a:gd name="connsiteX9" fmla="*/ 81894 w 271918"/>
                <a:gd name="connsiteY9" fmla="*/ 77963 h 154333"/>
                <a:gd name="connsiteX10" fmla="*/ 135959 w 271918"/>
                <a:gd name="connsiteY10" fmla="*/ 57279 h 154333"/>
                <a:gd name="connsiteX11" fmla="*/ 190026 w 271918"/>
                <a:gd name="connsiteY11" fmla="*/ 77963 h 154333"/>
                <a:gd name="connsiteX12" fmla="*/ 209108 w 271918"/>
                <a:gd name="connsiteY12" fmla="*/ 128877 h 154333"/>
                <a:gd name="connsiteX13" fmla="*/ 209108 w 271918"/>
                <a:gd name="connsiteY13" fmla="*/ 154333 h 154333"/>
                <a:gd name="connsiteX14" fmla="*/ 271919 w 271918"/>
                <a:gd name="connsiteY14" fmla="*/ 147174 h 15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1918" h="154333">
                  <a:moveTo>
                    <a:pt x="271919" y="147174"/>
                  </a:moveTo>
                  <a:lnTo>
                    <a:pt x="271919" y="129672"/>
                  </a:lnTo>
                  <a:cubicBezTo>
                    <a:pt x="271919" y="94669"/>
                    <a:pt x="259198" y="62052"/>
                    <a:pt x="236936" y="38981"/>
                  </a:cubicBezTo>
                  <a:cubicBezTo>
                    <a:pt x="216263" y="15115"/>
                    <a:pt x="170149" y="0"/>
                    <a:pt x="135959" y="0"/>
                  </a:cubicBezTo>
                  <a:cubicBezTo>
                    <a:pt x="101771" y="0"/>
                    <a:pt x="55656" y="15115"/>
                    <a:pt x="34984" y="38981"/>
                  </a:cubicBezTo>
                  <a:cubicBezTo>
                    <a:pt x="13516" y="62052"/>
                    <a:pt x="0" y="94669"/>
                    <a:pt x="0" y="129672"/>
                  </a:cubicBezTo>
                  <a:lnTo>
                    <a:pt x="0" y="147174"/>
                  </a:lnTo>
                  <a:lnTo>
                    <a:pt x="62812" y="154333"/>
                  </a:lnTo>
                  <a:lnTo>
                    <a:pt x="62812" y="138423"/>
                  </a:lnTo>
                  <a:cubicBezTo>
                    <a:pt x="62812" y="117739"/>
                    <a:pt x="69968" y="91487"/>
                    <a:pt x="81894" y="77963"/>
                  </a:cubicBezTo>
                  <a:cubicBezTo>
                    <a:pt x="93820" y="64438"/>
                    <a:pt x="119263" y="58074"/>
                    <a:pt x="135959" y="57279"/>
                  </a:cubicBezTo>
                  <a:cubicBezTo>
                    <a:pt x="152656" y="57279"/>
                    <a:pt x="178099" y="64438"/>
                    <a:pt x="190026" y="77963"/>
                  </a:cubicBezTo>
                  <a:cubicBezTo>
                    <a:pt x="201952" y="91487"/>
                    <a:pt x="209108" y="108988"/>
                    <a:pt x="209108" y="128877"/>
                  </a:cubicBezTo>
                  <a:lnTo>
                    <a:pt x="209108" y="154333"/>
                  </a:lnTo>
                  <a:lnTo>
                    <a:pt x="271919" y="147174"/>
                  </a:lnTo>
                  <a:close/>
                </a:path>
              </a:pathLst>
            </a:custGeom>
            <a:solidFill>
              <a:srgbClr val="A0A1A2"/>
            </a:solidFill>
            <a:ln w="933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ja-JP" alt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69" name="Freeform: Shape 168">
              <a:extLst>
                <a:ext uri="{FF2B5EF4-FFF2-40B4-BE49-F238E27FC236}">
                  <a16:creationId xmlns:a16="http://schemas.microsoft.com/office/drawing/2014/main" id="{4CB33517-3C91-4580-9A30-B1EEE2349B48}"/>
                </a:ext>
              </a:extLst>
            </p:cNvPr>
            <p:cNvSpPr/>
            <p:nvPr/>
          </p:nvSpPr>
          <p:spPr>
            <a:xfrm>
              <a:off x="10798678" y="3940313"/>
              <a:ext cx="356198" cy="250593"/>
            </a:xfrm>
            <a:custGeom>
              <a:avLst/>
              <a:gdLst>
                <a:gd name="connsiteX0" fmla="*/ 42140 w 356198"/>
                <a:gd name="connsiteY0" fmla="*/ 0 h 250593"/>
                <a:gd name="connsiteX1" fmla="*/ 0 w 356198"/>
                <a:gd name="connsiteY1" fmla="*/ 42163 h 250593"/>
                <a:gd name="connsiteX2" fmla="*/ 0 w 356198"/>
                <a:gd name="connsiteY2" fmla="*/ 208430 h 250593"/>
                <a:gd name="connsiteX3" fmla="*/ 36574 w 356198"/>
                <a:gd name="connsiteY3" fmla="*/ 250594 h 250593"/>
                <a:gd name="connsiteX4" fmla="*/ 319625 w 356198"/>
                <a:gd name="connsiteY4" fmla="*/ 250594 h 250593"/>
                <a:gd name="connsiteX5" fmla="*/ 356199 w 356198"/>
                <a:gd name="connsiteY5" fmla="*/ 208430 h 250593"/>
                <a:gd name="connsiteX6" fmla="*/ 356199 w 356198"/>
                <a:gd name="connsiteY6" fmla="*/ 42163 h 250593"/>
                <a:gd name="connsiteX7" fmla="*/ 314059 w 356198"/>
                <a:gd name="connsiteY7" fmla="*/ 0 h 250593"/>
                <a:gd name="connsiteX8" fmla="*/ 42140 w 356198"/>
                <a:gd name="connsiteY8" fmla="*/ 0 h 250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6198" h="250593">
                  <a:moveTo>
                    <a:pt x="42140" y="0"/>
                  </a:moveTo>
                  <a:cubicBezTo>
                    <a:pt x="11131" y="0"/>
                    <a:pt x="0" y="18297"/>
                    <a:pt x="0" y="42163"/>
                  </a:cubicBezTo>
                  <a:lnTo>
                    <a:pt x="0" y="208430"/>
                  </a:lnTo>
                  <a:cubicBezTo>
                    <a:pt x="0" y="229114"/>
                    <a:pt x="12721" y="250594"/>
                    <a:pt x="36574" y="250594"/>
                  </a:cubicBezTo>
                  <a:lnTo>
                    <a:pt x="319625" y="250594"/>
                  </a:lnTo>
                  <a:cubicBezTo>
                    <a:pt x="346658" y="250594"/>
                    <a:pt x="356199" y="229114"/>
                    <a:pt x="356199" y="208430"/>
                  </a:cubicBezTo>
                  <a:lnTo>
                    <a:pt x="356199" y="42163"/>
                  </a:lnTo>
                  <a:cubicBezTo>
                    <a:pt x="356199" y="20684"/>
                    <a:pt x="347452" y="0"/>
                    <a:pt x="314059" y="0"/>
                  </a:cubicBezTo>
                  <a:lnTo>
                    <a:pt x="42140" y="0"/>
                  </a:lnTo>
                  <a:close/>
                </a:path>
              </a:pathLst>
            </a:custGeom>
            <a:solidFill>
              <a:srgbClr val="59B4D9"/>
            </a:solidFill>
            <a:ln w="933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ja-JP" alt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70" name="Freeform: Shape 169">
              <a:extLst>
                <a:ext uri="{FF2B5EF4-FFF2-40B4-BE49-F238E27FC236}">
                  <a16:creationId xmlns:a16="http://schemas.microsoft.com/office/drawing/2014/main" id="{D7BE0560-ABDF-4E09-8619-6C8166CC2CCA}"/>
                </a:ext>
              </a:extLst>
            </p:cNvPr>
            <p:cNvSpPr/>
            <p:nvPr/>
          </p:nvSpPr>
          <p:spPr>
            <a:xfrm>
              <a:off x="10798678" y="3940313"/>
              <a:ext cx="250451" cy="250593"/>
            </a:xfrm>
            <a:custGeom>
              <a:avLst/>
              <a:gdLst>
                <a:gd name="connsiteX0" fmla="*/ 250452 w 250451"/>
                <a:gd name="connsiteY0" fmla="*/ 0 h 250593"/>
                <a:gd name="connsiteX1" fmla="*/ 42140 w 250451"/>
                <a:gd name="connsiteY1" fmla="*/ 0 h 250593"/>
                <a:gd name="connsiteX2" fmla="*/ 0 w 250451"/>
                <a:gd name="connsiteY2" fmla="*/ 42163 h 250593"/>
                <a:gd name="connsiteX3" fmla="*/ 0 w 250451"/>
                <a:gd name="connsiteY3" fmla="*/ 208430 h 250593"/>
                <a:gd name="connsiteX4" fmla="*/ 36574 w 250451"/>
                <a:gd name="connsiteY4" fmla="*/ 250594 h 250593"/>
                <a:gd name="connsiteX5" fmla="*/ 89845 w 250451"/>
                <a:gd name="connsiteY5" fmla="*/ 250594 h 250593"/>
                <a:gd name="connsiteX6" fmla="*/ 250452 w 250451"/>
                <a:gd name="connsiteY6" fmla="*/ 0 h 250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451" h="250593">
                  <a:moveTo>
                    <a:pt x="250452" y="0"/>
                  </a:moveTo>
                  <a:lnTo>
                    <a:pt x="42140" y="0"/>
                  </a:lnTo>
                  <a:cubicBezTo>
                    <a:pt x="11131" y="0"/>
                    <a:pt x="0" y="18297"/>
                    <a:pt x="0" y="42163"/>
                  </a:cubicBezTo>
                  <a:lnTo>
                    <a:pt x="0" y="208430"/>
                  </a:lnTo>
                  <a:cubicBezTo>
                    <a:pt x="0" y="229114"/>
                    <a:pt x="12721" y="250594"/>
                    <a:pt x="36574" y="250594"/>
                  </a:cubicBezTo>
                  <a:lnTo>
                    <a:pt x="89845" y="250594"/>
                  </a:lnTo>
                  <a:lnTo>
                    <a:pt x="250452" y="0"/>
                  </a:lnTo>
                  <a:close/>
                </a:path>
              </a:pathLst>
            </a:custGeom>
            <a:solidFill>
              <a:srgbClr val="7BC3DD"/>
            </a:solidFill>
            <a:ln w="933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ja-JP" alt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71" name="Freeform: Shape 170">
              <a:extLst>
                <a:ext uri="{FF2B5EF4-FFF2-40B4-BE49-F238E27FC236}">
                  <a16:creationId xmlns:a16="http://schemas.microsoft.com/office/drawing/2014/main" id="{AC181B8F-4FE8-4FE6-929A-AAE39DACD5E7}"/>
                </a:ext>
              </a:extLst>
            </p:cNvPr>
            <p:cNvSpPr/>
            <p:nvPr/>
          </p:nvSpPr>
          <p:spPr>
            <a:xfrm>
              <a:off x="10843981" y="3962599"/>
              <a:ext cx="262377" cy="206043"/>
            </a:xfrm>
            <a:custGeom>
              <a:avLst/>
              <a:gdLst>
                <a:gd name="connsiteX0" fmla="*/ 262378 w 262377"/>
                <a:gd name="connsiteY0" fmla="*/ 116148 h 206043"/>
                <a:gd name="connsiteX1" fmla="*/ 214673 w 262377"/>
                <a:gd name="connsiteY1" fmla="*/ 116148 h 206043"/>
                <a:gd name="connsiteX2" fmla="*/ 214673 w 262377"/>
                <a:gd name="connsiteY2" fmla="*/ 147970 h 206043"/>
                <a:gd name="connsiteX3" fmla="*/ 169353 w 262377"/>
                <a:gd name="connsiteY3" fmla="*/ 102624 h 206043"/>
                <a:gd name="connsiteX4" fmla="*/ 214673 w 262377"/>
                <a:gd name="connsiteY4" fmla="*/ 57279 h 206043"/>
                <a:gd name="connsiteX5" fmla="*/ 214673 w 262377"/>
                <a:gd name="connsiteY5" fmla="*/ 89100 h 206043"/>
                <a:gd name="connsiteX6" fmla="*/ 262378 w 262377"/>
                <a:gd name="connsiteY6" fmla="*/ 89100 h 206043"/>
                <a:gd name="connsiteX7" fmla="*/ 262378 w 262377"/>
                <a:gd name="connsiteY7" fmla="*/ 116148 h 206043"/>
                <a:gd name="connsiteX8" fmla="*/ 131189 w 262377"/>
                <a:gd name="connsiteY8" fmla="*/ 206043 h 206043"/>
                <a:gd name="connsiteX9" fmla="*/ 84279 w 262377"/>
                <a:gd name="connsiteY9" fmla="*/ 159107 h 206043"/>
                <a:gd name="connsiteX10" fmla="*/ 116877 w 262377"/>
                <a:gd name="connsiteY10" fmla="*/ 159107 h 206043"/>
                <a:gd name="connsiteX11" fmla="*/ 116877 w 262377"/>
                <a:gd name="connsiteY11" fmla="*/ 126490 h 206043"/>
                <a:gd name="connsiteX12" fmla="*/ 144705 w 262377"/>
                <a:gd name="connsiteY12" fmla="*/ 126490 h 206043"/>
                <a:gd name="connsiteX13" fmla="*/ 144705 w 262377"/>
                <a:gd name="connsiteY13" fmla="*/ 159107 h 206043"/>
                <a:gd name="connsiteX14" fmla="*/ 178099 w 262377"/>
                <a:gd name="connsiteY14" fmla="*/ 159107 h 206043"/>
                <a:gd name="connsiteX15" fmla="*/ 131189 w 262377"/>
                <a:gd name="connsiteY15" fmla="*/ 206043 h 206043"/>
                <a:gd name="connsiteX16" fmla="*/ 0 w 262377"/>
                <a:gd name="connsiteY16" fmla="*/ 116148 h 206043"/>
                <a:gd name="connsiteX17" fmla="*/ 0 w 262377"/>
                <a:gd name="connsiteY17" fmla="*/ 89100 h 206043"/>
                <a:gd name="connsiteX18" fmla="*/ 47705 w 262377"/>
                <a:gd name="connsiteY18" fmla="*/ 89100 h 206043"/>
                <a:gd name="connsiteX19" fmla="*/ 47705 w 262377"/>
                <a:gd name="connsiteY19" fmla="*/ 57279 h 206043"/>
                <a:gd name="connsiteX20" fmla="*/ 92230 w 262377"/>
                <a:gd name="connsiteY20" fmla="*/ 101828 h 206043"/>
                <a:gd name="connsiteX21" fmla="*/ 47705 w 262377"/>
                <a:gd name="connsiteY21" fmla="*/ 146379 h 206043"/>
                <a:gd name="connsiteX22" fmla="*/ 47705 w 262377"/>
                <a:gd name="connsiteY22" fmla="*/ 115352 h 206043"/>
                <a:gd name="connsiteX23" fmla="*/ 0 w 262377"/>
                <a:gd name="connsiteY23" fmla="*/ 115352 h 206043"/>
                <a:gd name="connsiteX24" fmla="*/ 0 w 262377"/>
                <a:gd name="connsiteY24" fmla="*/ 116148 h 206043"/>
                <a:gd name="connsiteX25" fmla="*/ 85073 w 262377"/>
                <a:gd name="connsiteY25" fmla="*/ 46141 h 206043"/>
                <a:gd name="connsiteX26" fmla="*/ 131189 w 262377"/>
                <a:gd name="connsiteY26" fmla="*/ 0 h 206043"/>
                <a:gd name="connsiteX27" fmla="*/ 177303 w 262377"/>
                <a:gd name="connsiteY27" fmla="*/ 46141 h 206043"/>
                <a:gd name="connsiteX28" fmla="*/ 144705 w 262377"/>
                <a:gd name="connsiteY28" fmla="*/ 46141 h 206043"/>
                <a:gd name="connsiteX29" fmla="*/ 144705 w 262377"/>
                <a:gd name="connsiteY29" fmla="*/ 79553 h 206043"/>
                <a:gd name="connsiteX30" fmla="*/ 116877 w 262377"/>
                <a:gd name="connsiteY30" fmla="*/ 79553 h 206043"/>
                <a:gd name="connsiteX31" fmla="*/ 116877 w 262377"/>
                <a:gd name="connsiteY31" fmla="*/ 46141 h 206043"/>
                <a:gd name="connsiteX32" fmla="*/ 85073 w 262377"/>
                <a:gd name="connsiteY32" fmla="*/ 46141 h 206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62377" h="206043">
                  <a:moveTo>
                    <a:pt x="262378" y="116148"/>
                  </a:moveTo>
                  <a:lnTo>
                    <a:pt x="214673" y="116148"/>
                  </a:lnTo>
                  <a:lnTo>
                    <a:pt x="214673" y="147970"/>
                  </a:lnTo>
                  <a:lnTo>
                    <a:pt x="169353" y="102624"/>
                  </a:lnTo>
                  <a:lnTo>
                    <a:pt x="214673" y="57279"/>
                  </a:lnTo>
                  <a:lnTo>
                    <a:pt x="214673" y="89100"/>
                  </a:lnTo>
                  <a:lnTo>
                    <a:pt x="262378" y="89100"/>
                  </a:lnTo>
                  <a:lnTo>
                    <a:pt x="262378" y="116148"/>
                  </a:lnTo>
                  <a:close/>
                  <a:moveTo>
                    <a:pt x="131189" y="206043"/>
                  </a:moveTo>
                  <a:lnTo>
                    <a:pt x="84279" y="159107"/>
                  </a:lnTo>
                  <a:lnTo>
                    <a:pt x="116877" y="159107"/>
                  </a:lnTo>
                  <a:lnTo>
                    <a:pt x="116877" y="126490"/>
                  </a:lnTo>
                  <a:lnTo>
                    <a:pt x="144705" y="126490"/>
                  </a:lnTo>
                  <a:lnTo>
                    <a:pt x="144705" y="159107"/>
                  </a:lnTo>
                  <a:lnTo>
                    <a:pt x="178099" y="159107"/>
                  </a:lnTo>
                  <a:lnTo>
                    <a:pt x="131189" y="206043"/>
                  </a:lnTo>
                  <a:close/>
                  <a:moveTo>
                    <a:pt x="0" y="116148"/>
                  </a:moveTo>
                  <a:lnTo>
                    <a:pt x="0" y="89100"/>
                  </a:lnTo>
                  <a:lnTo>
                    <a:pt x="47705" y="89100"/>
                  </a:lnTo>
                  <a:lnTo>
                    <a:pt x="47705" y="57279"/>
                  </a:lnTo>
                  <a:lnTo>
                    <a:pt x="92230" y="101828"/>
                  </a:lnTo>
                  <a:lnTo>
                    <a:pt x="47705" y="146379"/>
                  </a:lnTo>
                  <a:lnTo>
                    <a:pt x="47705" y="115352"/>
                  </a:lnTo>
                  <a:lnTo>
                    <a:pt x="0" y="115352"/>
                  </a:lnTo>
                  <a:lnTo>
                    <a:pt x="0" y="116148"/>
                  </a:lnTo>
                  <a:close/>
                  <a:moveTo>
                    <a:pt x="85073" y="46141"/>
                  </a:moveTo>
                  <a:lnTo>
                    <a:pt x="131189" y="0"/>
                  </a:lnTo>
                  <a:lnTo>
                    <a:pt x="177303" y="46141"/>
                  </a:lnTo>
                  <a:lnTo>
                    <a:pt x="144705" y="46141"/>
                  </a:lnTo>
                  <a:lnTo>
                    <a:pt x="144705" y="79553"/>
                  </a:lnTo>
                  <a:lnTo>
                    <a:pt x="116877" y="79553"/>
                  </a:lnTo>
                  <a:lnTo>
                    <a:pt x="116877" y="46141"/>
                  </a:lnTo>
                  <a:lnTo>
                    <a:pt x="85073" y="46141"/>
                  </a:lnTo>
                  <a:close/>
                </a:path>
              </a:pathLst>
            </a:custGeom>
            <a:solidFill>
              <a:srgbClr val="FFFFFF"/>
            </a:solidFill>
            <a:ln w="933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ja-JP" altLang="en-US" sz="1765" b="0" i="0" u="none" strike="noStrike" kern="1200" cap="none" spc="0" normalizeH="0" baseline="0" noProof="0">
                <a:ln>
                  <a:noFill/>
                </a:ln>
                <a:solidFill>
                  <a:srgbClr val="000000"/>
                </a:solidFill>
                <a:effectLst/>
                <a:uLnTx/>
                <a:uFillTx/>
                <a:latin typeface="Segoe UI"/>
                <a:ea typeface="+mn-ea"/>
                <a:cs typeface="+mn-cs"/>
              </a:endParaRPr>
            </a:p>
          </p:txBody>
        </p:sp>
      </p:grpSp>
      <p:pic>
        <p:nvPicPr>
          <p:cNvPr id="174" name="Picture 7">
            <a:extLst>
              <a:ext uri="{FF2B5EF4-FFF2-40B4-BE49-F238E27FC236}">
                <a16:creationId xmlns:a16="http://schemas.microsoft.com/office/drawing/2014/main" id="{51E0BCA3-17CC-443C-9882-DD732E3EC0C2}"/>
              </a:ext>
              <a:ext uri="{C183D7F6-B498-43B3-948B-1728B52AA6E4}">
                <adec:decorative xmlns:adec="http://schemas.microsoft.com/office/drawing/2017/decorative" val="1"/>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754784" y="4980169"/>
            <a:ext cx="491090" cy="491090"/>
          </a:xfrm>
          <a:prstGeom prst="rect">
            <a:avLst/>
          </a:prstGeom>
        </p:spPr>
      </p:pic>
      <p:sp>
        <p:nvSpPr>
          <p:cNvPr id="176" name="TextBox 175">
            <a:extLst>
              <a:ext uri="{FF2B5EF4-FFF2-40B4-BE49-F238E27FC236}">
                <a16:creationId xmlns:a16="http://schemas.microsoft.com/office/drawing/2014/main" id="{ACAC1436-0807-47B1-9979-540BA8681285}"/>
              </a:ext>
            </a:extLst>
          </p:cNvPr>
          <p:cNvSpPr txBox="1"/>
          <p:nvPr/>
        </p:nvSpPr>
        <p:spPr>
          <a:xfrm>
            <a:off x="4474544" y="5509818"/>
            <a:ext cx="1051570" cy="169277"/>
          </a:xfrm>
          <a:prstGeom prst="rect">
            <a:avLst/>
          </a:prstGeom>
          <a:noFill/>
        </p:spPr>
        <p:txBody>
          <a:bodyPr wrap="none" lIns="0" tIns="0" rIns="0" bIns="0" rtlCol="0">
            <a:spAutoFit/>
          </a:bodyPr>
          <a:lstStyle/>
          <a:p>
            <a:pPr algn="l"/>
            <a:r>
              <a:rPr lang="en-US" altLang="ja-JP" sz="1100" dirty="0"/>
              <a:t>Data Science VM</a:t>
            </a:r>
            <a:endParaRPr kumimoji="1" lang="ja-JP" altLang="en-US" sz="1100" dirty="0" err="1"/>
          </a:p>
        </p:txBody>
      </p:sp>
      <p:sp>
        <p:nvSpPr>
          <p:cNvPr id="182" name="Rectangle 14">
            <a:extLst>
              <a:ext uri="{FF2B5EF4-FFF2-40B4-BE49-F238E27FC236}">
                <a16:creationId xmlns:a16="http://schemas.microsoft.com/office/drawing/2014/main" id="{F8C3ADB3-E221-4E10-AA67-0ACC8456D0F9}"/>
              </a:ext>
              <a:ext uri="{C183D7F6-B498-43B3-948B-1728B52AA6E4}">
                <adec:decorative xmlns:adec="http://schemas.microsoft.com/office/drawing/2017/decorative" val="1"/>
              </a:ext>
            </a:extLst>
          </p:cNvPr>
          <p:cNvSpPr/>
          <p:nvPr/>
        </p:nvSpPr>
        <p:spPr>
          <a:xfrm>
            <a:off x="2109000" y="4832375"/>
            <a:ext cx="1490622" cy="888439"/>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sp>
        <p:nvSpPr>
          <p:cNvPr id="184" name="Rectangle 14">
            <a:extLst>
              <a:ext uri="{FF2B5EF4-FFF2-40B4-BE49-F238E27FC236}">
                <a16:creationId xmlns:a16="http://schemas.microsoft.com/office/drawing/2014/main" id="{051E11B0-747D-43D5-9723-8E8197106C04}"/>
              </a:ext>
              <a:ext uri="{C183D7F6-B498-43B3-948B-1728B52AA6E4}">
                <adec:decorative xmlns:adec="http://schemas.microsoft.com/office/drawing/2017/decorative" val="1"/>
              </a:ext>
            </a:extLst>
          </p:cNvPr>
          <p:cNvSpPr/>
          <p:nvPr/>
        </p:nvSpPr>
        <p:spPr>
          <a:xfrm>
            <a:off x="2109000" y="3368445"/>
            <a:ext cx="1490622" cy="88844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pic>
        <p:nvPicPr>
          <p:cNvPr id="186" name="グラフィックス 31">
            <a:extLst>
              <a:ext uri="{FF2B5EF4-FFF2-40B4-BE49-F238E27FC236}">
                <a16:creationId xmlns:a16="http://schemas.microsoft.com/office/drawing/2014/main" id="{3C702E04-18F9-4510-9CD0-0BD6A721BC0A}"/>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20219" y="4236217"/>
            <a:ext cx="219694" cy="219694"/>
          </a:xfrm>
          <a:prstGeom prst="rect">
            <a:avLst/>
          </a:prstGeom>
        </p:spPr>
      </p:pic>
      <p:sp>
        <p:nvSpPr>
          <p:cNvPr id="188" name="TextBox 187">
            <a:extLst>
              <a:ext uri="{FF2B5EF4-FFF2-40B4-BE49-F238E27FC236}">
                <a16:creationId xmlns:a16="http://schemas.microsoft.com/office/drawing/2014/main" id="{ABEBC1C5-D64E-4B76-8E44-31BA6FF95987}"/>
              </a:ext>
            </a:extLst>
          </p:cNvPr>
          <p:cNvSpPr txBox="1"/>
          <p:nvPr/>
        </p:nvSpPr>
        <p:spPr>
          <a:xfrm>
            <a:off x="2469012" y="4256700"/>
            <a:ext cx="1013098" cy="338554"/>
          </a:xfrm>
          <a:prstGeom prst="rect">
            <a:avLst/>
          </a:prstGeom>
          <a:noFill/>
        </p:spPr>
        <p:txBody>
          <a:bodyPr wrap="none" lIns="0" tIns="0" rIns="0" bIns="0" rtlCol="0">
            <a:spAutoFit/>
          </a:bodyPr>
          <a:lstStyle/>
          <a:p>
            <a:pPr algn="l"/>
            <a:r>
              <a:rPr lang="en-US" altLang="ja-JP" sz="1100" dirty="0"/>
              <a:t>Gateway Subnet</a:t>
            </a:r>
          </a:p>
          <a:p>
            <a:pPr algn="l"/>
            <a:r>
              <a:rPr kumimoji="1" lang="en-US" altLang="ja-JP" sz="1100" dirty="0"/>
              <a:t>10.150.255/24</a:t>
            </a:r>
            <a:endParaRPr kumimoji="1" lang="ja-JP" altLang="en-US" sz="1100" dirty="0" err="1"/>
          </a:p>
        </p:txBody>
      </p:sp>
      <p:pic>
        <p:nvPicPr>
          <p:cNvPr id="190" name="グラフィックス 31">
            <a:extLst>
              <a:ext uri="{FF2B5EF4-FFF2-40B4-BE49-F238E27FC236}">
                <a16:creationId xmlns:a16="http://schemas.microsoft.com/office/drawing/2014/main" id="{FB984DB5-B266-4E14-829C-66C7052C1223}"/>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39879" y="5753304"/>
            <a:ext cx="219694" cy="219694"/>
          </a:xfrm>
          <a:prstGeom prst="rect">
            <a:avLst/>
          </a:prstGeom>
        </p:spPr>
      </p:pic>
      <p:sp>
        <p:nvSpPr>
          <p:cNvPr id="192" name="TextBox 191">
            <a:extLst>
              <a:ext uri="{FF2B5EF4-FFF2-40B4-BE49-F238E27FC236}">
                <a16:creationId xmlns:a16="http://schemas.microsoft.com/office/drawing/2014/main" id="{7F20DFB8-6C35-4EC4-A79C-3101B1E99C19}"/>
              </a:ext>
            </a:extLst>
          </p:cNvPr>
          <p:cNvSpPr txBox="1"/>
          <p:nvPr/>
        </p:nvSpPr>
        <p:spPr>
          <a:xfrm>
            <a:off x="2488672" y="5773787"/>
            <a:ext cx="974626" cy="338554"/>
          </a:xfrm>
          <a:prstGeom prst="rect">
            <a:avLst/>
          </a:prstGeom>
          <a:noFill/>
        </p:spPr>
        <p:txBody>
          <a:bodyPr wrap="none" lIns="0" tIns="0" rIns="0" bIns="0" rtlCol="0">
            <a:spAutoFit/>
          </a:bodyPr>
          <a:lstStyle/>
          <a:p>
            <a:pPr algn="l"/>
            <a:r>
              <a:rPr lang="en-US" altLang="ja-JP" sz="1100" dirty="0"/>
              <a:t>Bastion Subnet</a:t>
            </a:r>
          </a:p>
          <a:p>
            <a:pPr algn="l"/>
            <a:r>
              <a:rPr kumimoji="1" lang="en-US" altLang="ja-JP" sz="1100" dirty="0"/>
              <a:t>10.150.254.0/24</a:t>
            </a:r>
            <a:endParaRPr kumimoji="1" lang="ja-JP" altLang="en-US" sz="1100" dirty="0" err="1"/>
          </a:p>
        </p:txBody>
      </p:sp>
      <p:sp>
        <p:nvSpPr>
          <p:cNvPr id="194" name="TextBox 193">
            <a:extLst>
              <a:ext uri="{FF2B5EF4-FFF2-40B4-BE49-F238E27FC236}">
                <a16:creationId xmlns:a16="http://schemas.microsoft.com/office/drawing/2014/main" id="{C75DFF0D-6D0B-4B36-8371-EDF27B8C21BF}"/>
              </a:ext>
            </a:extLst>
          </p:cNvPr>
          <p:cNvSpPr txBox="1"/>
          <p:nvPr/>
        </p:nvSpPr>
        <p:spPr>
          <a:xfrm>
            <a:off x="2395934" y="3950457"/>
            <a:ext cx="844783" cy="169277"/>
          </a:xfrm>
          <a:prstGeom prst="rect">
            <a:avLst/>
          </a:prstGeom>
          <a:noFill/>
        </p:spPr>
        <p:txBody>
          <a:bodyPr wrap="none" lIns="0" tIns="0" rIns="0" bIns="0" rtlCol="0">
            <a:spAutoFit/>
          </a:bodyPr>
          <a:lstStyle/>
          <a:p>
            <a:pPr algn="l"/>
            <a:r>
              <a:rPr lang="en-US" altLang="ja-JP" sz="1100" dirty="0"/>
              <a:t>VPN Gateway</a:t>
            </a:r>
            <a:endParaRPr kumimoji="1" lang="ja-JP" altLang="en-US" sz="1100" dirty="0" err="1"/>
          </a:p>
        </p:txBody>
      </p:sp>
      <p:sp>
        <p:nvSpPr>
          <p:cNvPr id="196" name="TextBox 195">
            <a:extLst>
              <a:ext uri="{FF2B5EF4-FFF2-40B4-BE49-F238E27FC236}">
                <a16:creationId xmlns:a16="http://schemas.microsoft.com/office/drawing/2014/main" id="{2CA691D0-B9DA-46E5-A4C3-EF91F773A962}"/>
              </a:ext>
            </a:extLst>
          </p:cNvPr>
          <p:cNvSpPr txBox="1"/>
          <p:nvPr/>
        </p:nvSpPr>
        <p:spPr>
          <a:xfrm>
            <a:off x="921661" y="4679975"/>
            <a:ext cx="495328" cy="169277"/>
          </a:xfrm>
          <a:prstGeom prst="rect">
            <a:avLst/>
          </a:prstGeom>
          <a:noFill/>
        </p:spPr>
        <p:txBody>
          <a:bodyPr wrap="none" lIns="0" tIns="0" rIns="0" bIns="0" rtlCol="0">
            <a:spAutoFit/>
          </a:bodyPr>
          <a:lstStyle/>
          <a:p>
            <a:pPr algn="l"/>
            <a:r>
              <a:rPr kumimoji="1" lang="en-US" altLang="ja-JP" sz="1100" dirty="0"/>
              <a:t>Your PC</a:t>
            </a:r>
            <a:endParaRPr kumimoji="1" lang="ja-JP" altLang="en-US" sz="1100" dirty="0" err="1"/>
          </a:p>
        </p:txBody>
      </p:sp>
      <p:cxnSp>
        <p:nvCxnSpPr>
          <p:cNvPr id="198" name="Connector: Elbow 197">
            <a:extLst>
              <a:ext uri="{FF2B5EF4-FFF2-40B4-BE49-F238E27FC236}">
                <a16:creationId xmlns:a16="http://schemas.microsoft.com/office/drawing/2014/main" id="{B7937625-D419-43B0-A908-5296F92FEACB}"/>
              </a:ext>
            </a:extLst>
          </p:cNvPr>
          <p:cNvCxnSpPr>
            <a:cxnSpLocks/>
            <a:stCxn id="165" idx="0"/>
          </p:cNvCxnSpPr>
          <p:nvPr/>
        </p:nvCxnSpPr>
        <p:spPr>
          <a:xfrm rot="5400000" flipH="1" flipV="1">
            <a:off x="1714001" y="3301584"/>
            <a:ext cx="336780" cy="1378970"/>
          </a:xfrm>
          <a:prstGeom prst="bentConnector2">
            <a:avLst/>
          </a:prstGeom>
          <a:ln>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02" name="Connector: Elbow 201">
            <a:extLst>
              <a:ext uri="{FF2B5EF4-FFF2-40B4-BE49-F238E27FC236}">
                <a16:creationId xmlns:a16="http://schemas.microsoft.com/office/drawing/2014/main" id="{5C722F75-D591-44E6-AB26-DA6639578C8D}"/>
              </a:ext>
            </a:extLst>
          </p:cNvPr>
          <p:cNvCxnSpPr>
            <a:cxnSpLocks/>
            <a:stCxn id="196" idx="2"/>
            <a:endCxn id="2050" idx="1"/>
          </p:cNvCxnSpPr>
          <p:nvPr/>
        </p:nvCxnSpPr>
        <p:spPr>
          <a:xfrm rot="16200000" flipH="1">
            <a:off x="1684715" y="4333861"/>
            <a:ext cx="371768" cy="1402549"/>
          </a:xfrm>
          <a:prstGeom prst="bentConnector2">
            <a:avLst/>
          </a:prstGeom>
          <a:ln>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D10DE87F-7585-4BB0-B596-F3B89434F3B9}"/>
              </a:ext>
            </a:extLst>
          </p:cNvPr>
          <p:cNvCxnSpPr>
            <a:cxnSpLocks/>
            <a:stCxn id="2050" idx="3"/>
            <a:endCxn id="174" idx="1"/>
          </p:cNvCxnSpPr>
          <p:nvPr/>
        </p:nvCxnSpPr>
        <p:spPr>
          <a:xfrm>
            <a:off x="3083901" y="5221020"/>
            <a:ext cx="1670883" cy="4694"/>
          </a:xfrm>
          <a:prstGeom prst="straightConnector1">
            <a:avLst/>
          </a:prstGeom>
          <a:ln>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2050" name="Picture 2" descr="Azure documentation | Microsoft Docs">
            <a:extLst>
              <a:ext uri="{FF2B5EF4-FFF2-40B4-BE49-F238E27FC236}">
                <a16:creationId xmlns:a16="http://schemas.microsoft.com/office/drawing/2014/main" id="{A4A0D595-BD6D-496C-892A-E593815588F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71874" y="4965006"/>
            <a:ext cx="512027" cy="51202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52B867C-7335-4984-8B31-17818EBBCEE4}"/>
              </a:ext>
            </a:extLst>
          </p:cNvPr>
          <p:cNvSpPr txBox="1"/>
          <p:nvPr/>
        </p:nvSpPr>
        <p:spPr>
          <a:xfrm>
            <a:off x="2625594" y="5507909"/>
            <a:ext cx="456856" cy="169277"/>
          </a:xfrm>
          <a:prstGeom prst="rect">
            <a:avLst/>
          </a:prstGeom>
          <a:noFill/>
        </p:spPr>
        <p:txBody>
          <a:bodyPr wrap="none" lIns="0" tIns="0" rIns="0" bIns="0" rtlCol="0">
            <a:spAutoFit/>
          </a:bodyPr>
          <a:lstStyle/>
          <a:p>
            <a:pPr algn="l"/>
            <a:r>
              <a:rPr kumimoji="1" lang="en-US" altLang="ja-JP" sz="1100" dirty="0"/>
              <a:t>Bastion</a:t>
            </a:r>
            <a:endParaRPr kumimoji="1" lang="ja-JP" altLang="en-US" sz="1100" dirty="0" err="1"/>
          </a:p>
        </p:txBody>
      </p:sp>
      <p:pic>
        <p:nvPicPr>
          <p:cNvPr id="12" name="グラフィックス 31">
            <a:extLst>
              <a:ext uri="{FF2B5EF4-FFF2-40B4-BE49-F238E27FC236}">
                <a16:creationId xmlns:a16="http://schemas.microsoft.com/office/drawing/2014/main" id="{C50A1D43-66F3-4856-B1DF-24D688C5CEA4}"/>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90072" y="3237669"/>
            <a:ext cx="274161" cy="274161"/>
          </a:xfrm>
          <a:prstGeom prst="rect">
            <a:avLst/>
          </a:prstGeom>
        </p:spPr>
      </p:pic>
      <p:pic>
        <p:nvPicPr>
          <p:cNvPr id="13" name="グラフィックス 31">
            <a:extLst>
              <a:ext uri="{FF2B5EF4-FFF2-40B4-BE49-F238E27FC236}">
                <a16:creationId xmlns:a16="http://schemas.microsoft.com/office/drawing/2014/main" id="{6DA80848-E1A0-4016-A56C-8C4638E5EFEA}"/>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83181" y="4675438"/>
            <a:ext cx="274161" cy="274161"/>
          </a:xfrm>
          <a:prstGeom prst="rect">
            <a:avLst/>
          </a:prstGeom>
        </p:spPr>
      </p:pic>
    </p:spTree>
    <p:extLst>
      <p:ext uri="{BB962C8B-B14F-4D97-AF65-F5344CB8AC3E}">
        <p14:creationId xmlns:p14="http://schemas.microsoft.com/office/powerpoint/2010/main" val="165542045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4">
            <a:extLst>
              <a:ext uri="{FF2B5EF4-FFF2-40B4-BE49-F238E27FC236}">
                <a16:creationId xmlns:a16="http://schemas.microsoft.com/office/drawing/2014/main" id="{27E0CAFD-5D5C-4CA1-9C63-3BB897FBAC0E}"/>
              </a:ext>
              <a:ext uri="{C183D7F6-B498-43B3-948B-1728B52AA6E4}">
                <adec:decorative xmlns:adec="http://schemas.microsoft.com/office/drawing/2017/decorative" val="1"/>
              </a:ext>
            </a:extLst>
          </p:cNvPr>
          <p:cNvSpPr/>
          <p:nvPr/>
        </p:nvSpPr>
        <p:spPr>
          <a:xfrm>
            <a:off x="1978836" y="2928732"/>
            <a:ext cx="7232378" cy="32521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pic>
        <p:nvPicPr>
          <p:cNvPr id="28" name="グラフィックス 31">
            <a:extLst>
              <a:ext uri="{FF2B5EF4-FFF2-40B4-BE49-F238E27FC236}">
                <a16:creationId xmlns:a16="http://schemas.microsoft.com/office/drawing/2014/main" id="{91529A2C-0FF3-4930-A4D3-10BE3BF4118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60139" y="3237669"/>
            <a:ext cx="274161" cy="274161"/>
          </a:xfrm>
          <a:prstGeom prst="rect">
            <a:avLst/>
          </a:prstGeom>
        </p:spPr>
      </p:pic>
      <p:sp>
        <p:nvSpPr>
          <p:cNvPr id="48" name="Rectangle 14">
            <a:extLst>
              <a:ext uri="{FF2B5EF4-FFF2-40B4-BE49-F238E27FC236}">
                <a16:creationId xmlns:a16="http://schemas.microsoft.com/office/drawing/2014/main" id="{312618F3-4F6F-48FC-A944-E6C4C79EDBA0}"/>
              </a:ext>
              <a:ext uri="{C183D7F6-B498-43B3-948B-1728B52AA6E4}">
                <adec:decorative xmlns:adec="http://schemas.microsoft.com/office/drawing/2017/decorative" val="1"/>
              </a:ext>
            </a:extLst>
          </p:cNvPr>
          <p:cNvSpPr/>
          <p:nvPr/>
        </p:nvSpPr>
        <p:spPr>
          <a:xfrm>
            <a:off x="3693534" y="3377305"/>
            <a:ext cx="2619205" cy="234351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sp>
        <p:nvSpPr>
          <p:cNvPr id="51" name="Rectangle 14">
            <a:extLst>
              <a:ext uri="{FF2B5EF4-FFF2-40B4-BE49-F238E27FC236}">
                <a16:creationId xmlns:a16="http://schemas.microsoft.com/office/drawing/2014/main" id="{F673664B-B36E-433D-B015-2BB0572FE815}"/>
              </a:ext>
              <a:ext uri="{C183D7F6-B498-43B3-948B-1728B52AA6E4}">
                <adec:decorative xmlns:adec="http://schemas.microsoft.com/office/drawing/2017/decorative" val="1"/>
              </a:ext>
            </a:extLst>
          </p:cNvPr>
          <p:cNvSpPr/>
          <p:nvPr/>
        </p:nvSpPr>
        <p:spPr>
          <a:xfrm>
            <a:off x="6465139" y="3377305"/>
            <a:ext cx="2619205" cy="234351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pic>
        <p:nvPicPr>
          <p:cNvPr id="73" name="グラフィックス 31">
            <a:extLst>
              <a:ext uri="{FF2B5EF4-FFF2-40B4-BE49-F238E27FC236}">
                <a16:creationId xmlns:a16="http://schemas.microsoft.com/office/drawing/2014/main" id="{96A4BC38-0C50-443B-9F35-ABB8A4522D9E}"/>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13352" y="5723370"/>
            <a:ext cx="219694" cy="219694"/>
          </a:xfrm>
          <a:prstGeom prst="rect">
            <a:avLst/>
          </a:prstGeom>
        </p:spPr>
      </p:pic>
      <p:sp>
        <p:nvSpPr>
          <p:cNvPr id="52" name="TextBox 51">
            <a:extLst>
              <a:ext uri="{FF2B5EF4-FFF2-40B4-BE49-F238E27FC236}">
                <a16:creationId xmlns:a16="http://schemas.microsoft.com/office/drawing/2014/main" id="{729364C9-E2C2-485F-BA9C-BB5756A9CF77}"/>
              </a:ext>
            </a:extLst>
          </p:cNvPr>
          <p:cNvSpPr txBox="1"/>
          <p:nvPr/>
        </p:nvSpPr>
        <p:spPr>
          <a:xfrm>
            <a:off x="4362145" y="5743853"/>
            <a:ext cx="1809791" cy="169277"/>
          </a:xfrm>
          <a:prstGeom prst="rect">
            <a:avLst/>
          </a:prstGeom>
          <a:noFill/>
        </p:spPr>
        <p:txBody>
          <a:bodyPr wrap="none" lIns="0" tIns="0" rIns="0" bIns="0" rtlCol="0">
            <a:spAutoFit/>
          </a:bodyPr>
          <a:lstStyle/>
          <a:p>
            <a:pPr algn="l"/>
            <a:r>
              <a:rPr lang="en-US" altLang="ja-JP" sz="1100" dirty="0"/>
              <a:t>Training Subnet10.150.0.0/24</a:t>
            </a:r>
            <a:endParaRPr kumimoji="1" lang="ja-JP" altLang="en-US" sz="1100" dirty="0" err="1"/>
          </a:p>
        </p:txBody>
      </p:sp>
      <p:pic>
        <p:nvPicPr>
          <p:cNvPr id="53" name="グラフィックス 31">
            <a:extLst>
              <a:ext uri="{FF2B5EF4-FFF2-40B4-BE49-F238E27FC236}">
                <a16:creationId xmlns:a16="http://schemas.microsoft.com/office/drawing/2014/main" id="{EDF669A3-8FCD-4D64-B892-F3E7FF8356E9}"/>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12387" y="5739883"/>
            <a:ext cx="219694" cy="219694"/>
          </a:xfrm>
          <a:prstGeom prst="rect">
            <a:avLst/>
          </a:prstGeom>
        </p:spPr>
      </p:pic>
      <p:sp>
        <p:nvSpPr>
          <p:cNvPr id="55" name="TextBox 54">
            <a:extLst>
              <a:ext uri="{FF2B5EF4-FFF2-40B4-BE49-F238E27FC236}">
                <a16:creationId xmlns:a16="http://schemas.microsoft.com/office/drawing/2014/main" id="{CE9AB937-4ADA-4B6F-B4AE-43F349794A61}"/>
              </a:ext>
            </a:extLst>
          </p:cNvPr>
          <p:cNvSpPr txBox="1"/>
          <p:nvPr/>
        </p:nvSpPr>
        <p:spPr>
          <a:xfrm>
            <a:off x="6951755" y="5762481"/>
            <a:ext cx="1774525" cy="169277"/>
          </a:xfrm>
          <a:prstGeom prst="rect">
            <a:avLst/>
          </a:prstGeom>
          <a:noFill/>
        </p:spPr>
        <p:txBody>
          <a:bodyPr wrap="none" lIns="0" tIns="0" rIns="0" bIns="0" rtlCol="0">
            <a:spAutoFit/>
          </a:bodyPr>
          <a:lstStyle/>
          <a:p>
            <a:pPr algn="l"/>
            <a:r>
              <a:rPr lang="en-US" altLang="ja-JP" sz="1100" dirty="0"/>
              <a:t>Scoring Subnet10.150.0.1/24</a:t>
            </a:r>
            <a:endParaRPr kumimoji="1" lang="ja-JP" altLang="en-US" sz="1100" dirty="0" err="1"/>
          </a:p>
        </p:txBody>
      </p:sp>
      <p:pic>
        <p:nvPicPr>
          <p:cNvPr id="87" name="グラフィックス 31">
            <a:extLst>
              <a:ext uri="{FF2B5EF4-FFF2-40B4-BE49-F238E27FC236}">
                <a16:creationId xmlns:a16="http://schemas.microsoft.com/office/drawing/2014/main" id="{5DD93DF3-7684-42C4-9DCD-D26AFD2873C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58027" y="6226598"/>
            <a:ext cx="219694" cy="219694"/>
          </a:xfrm>
          <a:prstGeom prst="rect">
            <a:avLst/>
          </a:prstGeom>
        </p:spPr>
      </p:pic>
      <p:sp>
        <p:nvSpPr>
          <p:cNvPr id="89" name="TextBox 88">
            <a:extLst>
              <a:ext uri="{FF2B5EF4-FFF2-40B4-BE49-F238E27FC236}">
                <a16:creationId xmlns:a16="http://schemas.microsoft.com/office/drawing/2014/main" id="{80A877C7-152F-4265-9A22-ACA909C416DF}"/>
              </a:ext>
            </a:extLst>
          </p:cNvPr>
          <p:cNvSpPr txBox="1"/>
          <p:nvPr/>
        </p:nvSpPr>
        <p:spPr>
          <a:xfrm>
            <a:off x="6312739" y="6247081"/>
            <a:ext cx="1125308" cy="169277"/>
          </a:xfrm>
          <a:prstGeom prst="rect">
            <a:avLst/>
          </a:prstGeom>
          <a:noFill/>
        </p:spPr>
        <p:txBody>
          <a:bodyPr wrap="none" lIns="0" tIns="0" rIns="0" bIns="0" rtlCol="0">
            <a:spAutoFit/>
          </a:bodyPr>
          <a:lstStyle/>
          <a:p>
            <a:pPr algn="l"/>
            <a:r>
              <a:rPr lang="en-US" altLang="ja-JP" sz="1100" dirty="0"/>
              <a:t>Hub 10.150.0.0/16</a:t>
            </a:r>
            <a:endParaRPr kumimoji="1" lang="ja-JP" altLang="en-US" sz="1100" dirty="0" err="1"/>
          </a:p>
        </p:txBody>
      </p:sp>
      <p:sp>
        <p:nvSpPr>
          <p:cNvPr id="91" name="Rectangle 14">
            <a:extLst>
              <a:ext uri="{FF2B5EF4-FFF2-40B4-BE49-F238E27FC236}">
                <a16:creationId xmlns:a16="http://schemas.microsoft.com/office/drawing/2014/main" id="{C14A2109-8165-455E-91EF-F932302CB5DF}"/>
              </a:ext>
              <a:ext uri="{C183D7F6-B498-43B3-948B-1728B52AA6E4}">
                <adec:decorative xmlns:adec="http://schemas.microsoft.com/office/drawing/2017/decorative" val="1"/>
              </a:ext>
            </a:extLst>
          </p:cNvPr>
          <p:cNvSpPr/>
          <p:nvPr/>
        </p:nvSpPr>
        <p:spPr>
          <a:xfrm>
            <a:off x="1706918" y="497967"/>
            <a:ext cx="7504295" cy="130742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pic>
        <p:nvPicPr>
          <p:cNvPr id="93" name="グラフィックス 33">
            <a:extLst>
              <a:ext uri="{FF2B5EF4-FFF2-40B4-BE49-F238E27FC236}">
                <a16:creationId xmlns:a16="http://schemas.microsoft.com/office/drawing/2014/main" id="{C1585FAF-ACBC-4C25-9ADA-3FB12D9CABE3}"/>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30597" y="799011"/>
            <a:ext cx="605769" cy="652269"/>
          </a:xfrm>
          <a:prstGeom prst="rect">
            <a:avLst/>
          </a:prstGeom>
        </p:spPr>
      </p:pic>
      <p:sp>
        <p:nvSpPr>
          <p:cNvPr id="95" name="テキスト ボックス 35">
            <a:extLst>
              <a:ext uri="{FF2B5EF4-FFF2-40B4-BE49-F238E27FC236}">
                <a16:creationId xmlns:a16="http://schemas.microsoft.com/office/drawing/2014/main" id="{5A19D8F5-0211-49D7-871C-6905BD35209E}"/>
              </a:ext>
            </a:extLst>
          </p:cNvPr>
          <p:cNvSpPr txBox="1"/>
          <p:nvPr/>
        </p:nvSpPr>
        <p:spPr>
          <a:xfrm>
            <a:off x="6788321" y="854595"/>
            <a:ext cx="1870256" cy="55399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srgbClr val="000000"/>
                </a:solidFill>
                <a:effectLst/>
                <a:uLnTx/>
                <a:uFillTx/>
                <a:latin typeface="Segoe UI"/>
                <a:ea typeface="+mn-ea"/>
                <a:cs typeface="+mn-cs"/>
              </a:rPr>
              <a:t>Machine Learning </a:t>
            </a:r>
            <a:br>
              <a:rPr kumimoji="1" lang="en-US" altLang="ja-JP" sz="1800" b="0" i="0" u="none" strike="noStrike" kern="1200" cap="none" spc="0" normalizeH="0" baseline="0" noProof="0">
                <a:ln>
                  <a:noFill/>
                </a:ln>
                <a:solidFill>
                  <a:srgbClr val="000000"/>
                </a:solidFill>
                <a:effectLst/>
                <a:uLnTx/>
                <a:uFillTx/>
                <a:latin typeface="Segoe UI"/>
                <a:ea typeface="+mn-ea"/>
                <a:cs typeface="+mn-cs"/>
              </a:rPr>
            </a:br>
            <a:r>
              <a:rPr kumimoji="1" lang="en-US" altLang="ja-JP" sz="1800" b="0" i="0" u="none" strike="noStrike" kern="1200" cap="none" spc="0" normalizeH="0" baseline="0" noProof="0">
                <a:ln>
                  <a:noFill/>
                </a:ln>
                <a:solidFill>
                  <a:srgbClr val="000000"/>
                </a:solidFill>
                <a:effectLst/>
                <a:uLnTx/>
                <a:uFillTx/>
                <a:latin typeface="Segoe UI"/>
                <a:ea typeface="+mn-ea"/>
                <a:cs typeface="+mn-cs"/>
              </a:rPr>
              <a:t>Workspace</a:t>
            </a:r>
            <a:endParaRPr kumimoji="1" lang="ja-JP" altLang="en-US" sz="1800" b="0" i="0" u="none" strike="noStrike" kern="1200" cap="none" spc="0" normalizeH="0" baseline="0" noProof="0">
              <a:ln>
                <a:noFill/>
              </a:ln>
              <a:solidFill>
                <a:srgbClr val="000000"/>
              </a:solidFill>
              <a:effectLst/>
              <a:uLnTx/>
              <a:uFillTx/>
              <a:latin typeface="Segoe UI"/>
              <a:ea typeface="+mn-ea"/>
              <a:cs typeface="+mn-cs"/>
            </a:endParaRPr>
          </a:p>
        </p:txBody>
      </p:sp>
      <p:pic>
        <p:nvPicPr>
          <p:cNvPr id="99" name="Picture 32">
            <a:extLst>
              <a:ext uri="{FF2B5EF4-FFF2-40B4-BE49-F238E27FC236}">
                <a16:creationId xmlns:a16="http://schemas.microsoft.com/office/drawing/2014/main" id="{E4ACDA4A-12E6-445A-A436-9B5541D70327}"/>
              </a:ext>
              <a:ext uri="{C183D7F6-B498-43B3-948B-1728B52AA6E4}">
                <adec:decorative xmlns:adec="http://schemas.microsoft.com/office/drawing/2017/decorative" val="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862344" y="3822679"/>
            <a:ext cx="475235" cy="475235"/>
          </a:xfrm>
          <a:prstGeom prst="rect">
            <a:avLst/>
          </a:prstGeom>
        </p:spPr>
      </p:pic>
      <p:pic>
        <p:nvPicPr>
          <p:cNvPr id="101" name="Picture 69">
            <a:extLst>
              <a:ext uri="{FF2B5EF4-FFF2-40B4-BE49-F238E27FC236}">
                <a16:creationId xmlns:a16="http://schemas.microsoft.com/office/drawing/2014/main" id="{8955812A-F2C5-4D45-97D7-411F1A98E144}"/>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10848577" y="4297914"/>
            <a:ext cx="475234" cy="505035"/>
          </a:xfrm>
          <a:prstGeom prst="rect">
            <a:avLst/>
          </a:prstGeom>
        </p:spPr>
      </p:pic>
      <p:pic>
        <p:nvPicPr>
          <p:cNvPr id="103" name="グラフィックス 17">
            <a:extLst>
              <a:ext uri="{FF2B5EF4-FFF2-40B4-BE49-F238E27FC236}">
                <a16:creationId xmlns:a16="http://schemas.microsoft.com/office/drawing/2014/main" id="{01E8D930-6BBD-4532-AE96-68027E2518AC}"/>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862344" y="4894003"/>
            <a:ext cx="475488" cy="475488"/>
          </a:xfrm>
          <a:prstGeom prst="rect">
            <a:avLst/>
          </a:prstGeom>
        </p:spPr>
      </p:pic>
      <p:pic>
        <p:nvPicPr>
          <p:cNvPr id="107" name="Picture 17">
            <a:extLst>
              <a:ext uri="{FF2B5EF4-FFF2-40B4-BE49-F238E27FC236}">
                <a16:creationId xmlns:a16="http://schemas.microsoft.com/office/drawing/2014/main" id="{5476DC8B-73EB-425D-9E54-06102BD570E0}"/>
              </a:ext>
              <a:ext uri="{C183D7F6-B498-43B3-948B-1728B52AA6E4}">
                <adec:decorative xmlns:adec="http://schemas.microsoft.com/office/drawing/2017/decorative" val="1"/>
              </a:ext>
            </a:extLst>
          </p:cNvPr>
          <p:cNvPicPr>
            <a:picLocks noChangeAspect="1"/>
          </p:cNvPicPr>
          <p:nvPr/>
        </p:nvPicPr>
        <p:blipFill>
          <a:blip r:embed="rId12"/>
          <a:stretch>
            <a:fillRect/>
          </a:stretch>
        </p:blipFill>
        <p:spPr>
          <a:xfrm>
            <a:off x="8981923" y="5889762"/>
            <a:ext cx="204841" cy="190502"/>
          </a:xfrm>
          <a:prstGeom prst="rect">
            <a:avLst/>
          </a:prstGeom>
        </p:spPr>
      </p:pic>
      <p:sp>
        <p:nvSpPr>
          <p:cNvPr id="111" name="Rectangle 14">
            <a:extLst>
              <a:ext uri="{FF2B5EF4-FFF2-40B4-BE49-F238E27FC236}">
                <a16:creationId xmlns:a16="http://schemas.microsoft.com/office/drawing/2014/main" id="{D9AC3F57-8E0C-4DDC-893F-3C679550C221}"/>
              </a:ext>
              <a:ext uri="{C183D7F6-B498-43B3-948B-1728B52AA6E4}">
                <adec:decorative xmlns:adec="http://schemas.microsoft.com/office/drawing/2017/decorative" val="1"/>
              </a:ext>
            </a:extLst>
          </p:cNvPr>
          <p:cNvSpPr/>
          <p:nvPr/>
        </p:nvSpPr>
        <p:spPr>
          <a:xfrm>
            <a:off x="10430479" y="3377305"/>
            <a:ext cx="1308415" cy="234351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cxnSp>
        <p:nvCxnSpPr>
          <p:cNvPr id="122" name="Connector: Elbow 121">
            <a:extLst>
              <a:ext uri="{FF2B5EF4-FFF2-40B4-BE49-F238E27FC236}">
                <a16:creationId xmlns:a16="http://schemas.microsoft.com/office/drawing/2014/main" id="{1289A32D-18C5-4E7C-B669-571DBFFBCE6D}"/>
              </a:ext>
            </a:extLst>
          </p:cNvPr>
          <p:cNvCxnSpPr>
            <a:cxnSpLocks/>
            <a:stCxn id="91" idx="3"/>
            <a:endCxn id="111" idx="0"/>
          </p:cNvCxnSpPr>
          <p:nvPr/>
        </p:nvCxnSpPr>
        <p:spPr>
          <a:xfrm>
            <a:off x="9211213" y="1151681"/>
            <a:ext cx="1873474" cy="2225624"/>
          </a:xfrm>
          <a:prstGeom prst="bentConnector2">
            <a:avLst/>
          </a:prstGeom>
          <a:ln>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25" name="Picture 17">
            <a:extLst>
              <a:ext uri="{FF2B5EF4-FFF2-40B4-BE49-F238E27FC236}">
                <a16:creationId xmlns:a16="http://schemas.microsoft.com/office/drawing/2014/main" id="{E1446949-3933-4323-959D-4CB74F3BEB2C}"/>
              </a:ext>
              <a:ext uri="{C183D7F6-B498-43B3-948B-1728B52AA6E4}">
                <adec:decorative xmlns:adec="http://schemas.microsoft.com/office/drawing/2017/decorative" val="1"/>
              </a:ext>
            </a:extLst>
          </p:cNvPr>
          <p:cNvPicPr>
            <a:picLocks noChangeAspect="1"/>
          </p:cNvPicPr>
          <p:nvPr/>
        </p:nvPicPr>
        <p:blipFill>
          <a:blip r:embed="rId12"/>
          <a:stretch>
            <a:fillRect/>
          </a:stretch>
        </p:blipFill>
        <p:spPr>
          <a:xfrm>
            <a:off x="7672320" y="2966669"/>
            <a:ext cx="204841" cy="190502"/>
          </a:xfrm>
          <a:prstGeom prst="rect">
            <a:avLst/>
          </a:prstGeom>
        </p:spPr>
      </p:pic>
      <p:cxnSp>
        <p:nvCxnSpPr>
          <p:cNvPr id="127" name="Straight Arrow Connector 126">
            <a:extLst>
              <a:ext uri="{FF2B5EF4-FFF2-40B4-BE49-F238E27FC236}">
                <a16:creationId xmlns:a16="http://schemas.microsoft.com/office/drawing/2014/main" id="{91D14381-392A-4838-982D-A40B430C6A7C}"/>
              </a:ext>
            </a:extLst>
          </p:cNvPr>
          <p:cNvCxnSpPr>
            <a:cxnSpLocks/>
          </p:cNvCxnSpPr>
          <p:nvPr/>
        </p:nvCxnSpPr>
        <p:spPr>
          <a:xfrm flipV="1">
            <a:off x="7774740" y="1805396"/>
            <a:ext cx="1" cy="1123336"/>
          </a:xfrm>
          <a:prstGeom prst="straightConnector1">
            <a:avLst/>
          </a:prstGeom>
          <a:ln>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3485FD27-FC66-4060-8C0D-A97E749873E2}"/>
              </a:ext>
            </a:extLst>
          </p:cNvPr>
          <p:cNvSpPr txBox="1"/>
          <p:nvPr/>
        </p:nvSpPr>
        <p:spPr>
          <a:xfrm>
            <a:off x="7928009" y="2976896"/>
            <a:ext cx="1094852" cy="169277"/>
          </a:xfrm>
          <a:prstGeom prst="rect">
            <a:avLst/>
          </a:prstGeom>
          <a:noFill/>
        </p:spPr>
        <p:txBody>
          <a:bodyPr wrap="none" lIns="0" tIns="0" rIns="0" bIns="0" rtlCol="0">
            <a:spAutoFit/>
          </a:bodyPr>
          <a:lstStyle/>
          <a:p>
            <a:pPr algn="l"/>
            <a:r>
              <a:rPr kumimoji="1" lang="en-US" altLang="ja-JP" sz="1100" dirty="0"/>
              <a:t>PE for Workspace</a:t>
            </a:r>
            <a:endParaRPr kumimoji="1" lang="ja-JP" altLang="en-US" sz="1100" dirty="0" err="1"/>
          </a:p>
        </p:txBody>
      </p:sp>
      <p:sp>
        <p:nvSpPr>
          <p:cNvPr id="135" name="TextBox 134">
            <a:extLst>
              <a:ext uri="{FF2B5EF4-FFF2-40B4-BE49-F238E27FC236}">
                <a16:creationId xmlns:a16="http://schemas.microsoft.com/office/drawing/2014/main" id="{1E5AA90E-78B8-43D0-B9F4-CB3DA2EECB55}"/>
              </a:ext>
            </a:extLst>
          </p:cNvPr>
          <p:cNvSpPr txBox="1"/>
          <p:nvPr/>
        </p:nvSpPr>
        <p:spPr>
          <a:xfrm>
            <a:off x="9269412" y="5604510"/>
            <a:ext cx="626775" cy="338554"/>
          </a:xfrm>
          <a:prstGeom prst="rect">
            <a:avLst/>
          </a:prstGeom>
          <a:noFill/>
        </p:spPr>
        <p:txBody>
          <a:bodyPr wrap="none" lIns="0" tIns="0" rIns="0" bIns="0" rtlCol="0">
            <a:spAutoFit/>
          </a:bodyPr>
          <a:lstStyle/>
          <a:p>
            <a:pPr algn="l"/>
            <a:r>
              <a:rPr kumimoji="1" lang="en-US" altLang="ja-JP" sz="1100" dirty="0"/>
              <a:t>PE for SA/</a:t>
            </a:r>
            <a:br>
              <a:rPr kumimoji="1" lang="en-US" altLang="ja-JP" sz="1100" dirty="0"/>
            </a:br>
            <a:r>
              <a:rPr kumimoji="1" lang="en-US" altLang="ja-JP" sz="1100" dirty="0"/>
              <a:t>KV/ACR</a:t>
            </a:r>
            <a:endParaRPr kumimoji="1" lang="ja-JP" altLang="en-US" sz="1100" dirty="0" err="1"/>
          </a:p>
        </p:txBody>
      </p:sp>
      <p:sp>
        <p:nvSpPr>
          <p:cNvPr id="139" name="TextBox 138">
            <a:extLst>
              <a:ext uri="{FF2B5EF4-FFF2-40B4-BE49-F238E27FC236}">
                <a16:creationId xmlns:a16="http://schemas.microsoft.com/office/drawing/2014/main" id="{A1ECCA23-FCB7-4566-AD85-320D4C994BB7}"/>
              </a:ext>
            </a:extLst>
          </p:cNvPr>
          <p:cNvSpPr txBox="1"/>
          <p:nvPr/>
        </p:nvSpPr>
        <p:spPr>
          <a:xfrm>
            <a:off x="3795519" y="3511830"/>
            <a:ext cx="686085" cy="169277"/>
          </a:xfrm>
          <a:prstGeom prst="rect">
            <a:avLst/>
          </a:prstGeom>
          <a:noFill/>
        </p:spPr>
        <p:txBody>
          <a:bodyPr wrap="none" lIns="0" tIns="0" rIns="0" bIns="0" rtlCol="0">
            <a:spAutoFit/>
          </a:bodyPr>
          <a:lstStyle/>
          <a:p>
            <a:pPr algn="l"/>
            <a:r>
              <a:rPr kumimoji="1" lang="en-US" altLang="ja-JP" sz="1100" dirty="0"/>
              <a:t>ws1103nsg</a:t>
            </a:r>
            <a:endParaRPr kumimoji="1" lang="ja-JP" altLang="en-US" sz="1100" dirty="0" err="1"/>
          </a:p>
        </p:txBody>
      </p:sp>
      <p:pic>
        <p:nvPicPr>
          <p:cNvPr id="141" name="グラフィックス 31">
            <a:extLst>
              <a:ext uri="{FF2B5EF4-FFF2-40B4-BE49-F238E27FC236}">
                <a16:creationId xmlns:a16="http://schemas.microsoft.com/office/drawing/2014/main" id="{DF6E289C-4B1B-4057-B729-2519F0DBEC91}"/>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45671" y="3237669"/>
            <a:ext cx="274161" cy="274161"/>
          </a:xfrm>
          <a:prstGeom prst="rect">
            <a:avLst/>
          </a:prstGeom>
        </p:spPr>
      </p:pic>
      <p:sp>
        <p:nvSpPr>
          <p:cNvPr id="143" name="TextBox 142">
            <a:extLst>
              <a:ext uri="{FF2B5EF4-FFF2-40B4-BE49-F238E27FC236}">
                <a16:creationId xmlns:a16="http://schemas.microsoft.com/office/drawing/2014/main" id="{BF90B625-C615-454D-97D9-4AE492079BE2}"/>
              </a:ext>
            </a:extLst>
          </p:cNvPr>
          <p:cNvSpPr txBox="1"/>
          <p:nvPr/>
        </p:nvSpPr>
        <p:spPr>
          <a:xfrm>
            <a:off x="6581051" y="3511830"/>
            <a:ext cx="686085" cy="169277"/>
          </a:xfrm>
          <a:prstGeom prst="rect">
            <a:avLst/>
          </a:prstGeom>
          <a:noFill/>
        </p:spPr>
        <p:txBody>
          <a:bodyPr wrap="none" lIns="0" tIns="0" rIns="0" bIns="0" rtlCol="0">
            <a:spAutoFit/>
          </a:bodyPr>
          <a:lstStyle/>
          <a:p>
            <a:pPr algn="l"/>
            <a:r>
              <a:rPr kumimoji="1" lang="en-US" altLang="ja-JP" sz="1100" dirty="0"/>
              <a:t>ws1103nsg</a:t>
            </a:r>
            <a:endParaRPr kumimoji="1" lang="ja-JP" altLang="en-US" sz="1100" dirty="0" err="1"/>
          </a:p>
        </p:txBody>
      </p:sp>
      <p:sp>
        <p:nvSpPr>
          <p:cNvPr id="145" name="テキスト ボックス 71">
            <a:extLst>
              <a:ext uri="{FF2B5EF4-FFF2-40B4-BE49-F238E27FC236}">
                <a16:creationId xmlns:a16="http://schemas.microsoft.com/office/drawing/2014/main" id="{2F929CD6-92E0-45E4-A0C7-7376B841314A}"/>
              </a:ext>
            </a:extLst>
          </p:cNvPr>
          <p:cNvSpPr txBox="1"/>
          <p:nvPr/>
        </p:nvSpPr>
        <p:spPr>
          <a:xfrm>
            <a:off x="1706918" y="224195"/>
            <a:ext cx="1346844" cy="253916"/>
          </a:xfrm>
          <a:prstGeom prst="rect">
            <a:avLst/>
          </a:prstGeom>
          <a:noFill/>
        </p:spPr>
        <p:txBody>
          <a:bodyPr wrap="non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srgbClr val="000000"/>
                </a:solidFill>
                <a:effectLst/>
                <a:uLnTx/>
                <a:uFillTx/>
                <a:latin typeface="Segoe UI"/>
                <a:ea typeface="+mn-ea"/>
                <a:cs typeface="+mn-cs"/>
              </a:rPr>
              <a:t>Microsoft Managed</a:t>
            </a:r>
            <a:endParaRPr kumimoji="1" lang="ja-JP" altLang="en-US" sz="105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49" name="Rectangle 14">
            <a:extLst>
              <a:ext uri="{FF2B5EF4-FFF2-40B4-BE49-F238E27FC236}">
                <a16:creationId xmlns:a16="http://schemas.microsoft.com/office/drawing/2014/main" id="{8692929C-136D-4A5F-93D2-2140C282F898}"/>
              </a:ext>
              <a:ext uri="{C183D7F6-B498-43B3-948B-1728B52AA6E4}">
                <adec:decorative xmlns:adec="http://schemas.microsoft.com/office/drawing/2017/decorative" val="1"/>
              </a:ext>
            </a:extLst>
          </p:cNvPr>
          <p:cNvSpPr/>
          <p:nvPr/>
        </p:nvSpPr>
        <p:spPr>
          <a:xfrm>
            <a:off x="1706918" y="2516893"/>
            <a:ext cx="10334851" cy="4026665"/>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sp>
        <p:nvSpPr>
          <p:cNvPr id="151" name="TextBox 150">
            <a:extLst>
              <a:ext uri="{FF2B5EF4-FFF2-40B4-BE49-F238E27FC236}">
                <a16:creationId xmlns:a16="http://schemas.microsoft.com/office/drawing/2014/main" id="{8DCE3D38-5A3C-4DC3-B405-B1A09089891B}"/>
              </a:ext>
            </a:extLst>
          </p:cNvPr>
          <p:cNvSpPr txBox="1"/>
          <p:nvPr/>
        </p:nvSpPr>
        <p:spPr>
          <a:xfrm>
            <a:off x="10538152" y="6568628"/>
            <a:ext cx="1503617" cy="169277"/>
          </a:xfrm>
          <a:prstGeom prst="rect">
            <a:avLst/>
          </a:prstGeom>
          <a:noFill/>
        </p:spPr>
        <p:txBody>
          <a:bodyPr wrap="none" lIns="0" tIns="0" rIns="0" bIns="0" rtlCol="0">
            <a:spAutoFit/>
          </a:bodyPr>
          <a:lstStyle/>
          <a:p>
            <a:pPr algn="l"/>
            <a:r>
              <a:rPr kumimoji="1" lang="en-US" altLang="ja-JP" sz="1100" dirty="0"/>
              <a:t>ws1103 Resource Group</a:t>
            </a:r>
            <a:endParaRPr kumimoji="1" lang="ja-JP" altLang="en-US" sz="1100" dirty="0" err="1"/>
          </a:p>
        </p:txBody>
      </p:sp>
      <p:pic>
        <p:nvPicPr>
          <p:cNvPr id="154" name="Graphic 153">
            <a:extLst>
              <a:ext uri="{FF2B5EF4-FFF2-40B4-BE49-F238E27FC236}">
                <a16:creationId xmlns:a16="http://schemas.microsoft.com/office/drawing/2014/main" id="{C0B14C48-8229-4AE3-872D-61341C3B959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902436" y="2569900"/>
            <a:ext cx="319119" cy="319119"/>
          </a:xfrm>
          <a:prstGeom prst="rect">
            <a:avLst/>
          </a:prstGeom>
        </p:spPr>
      </p:pic>
      <p:sp>
        <p:nvSpPr>
          <p:cNvPr id="156" name="TextBox 155">
            <a:extLst>
              <a:ext uri="{FF2B5EF4-FFF2-40B4-BE49-F238E27FC236}">
                <a16:creationId xmlns:a16="http://schemas.microsoft.com/office/drawing/2014/main" id="{4478E316-DBEC-4F2F-8B51-91E3B68E9501}"/>
              </a:ext>
            </a:extLst>
          </p:cNvPr>
          <p:cNvSpPr txBox="1"/>
          <p:nvPr/>
        </p:nvSpPr>
        <p:spPr>
          <a:xfrm>
            <a:off x="8273283" y="2639529"/>
            <a:ext cx="1157368" cy="169277"/>
          </a:xfrm>
          <a:prstGeom prst="rect">
            <a:avLst/>
          </a:prstGeom>
          <a:noFill/>
        </p:spPr>
        <p:txBody>
          <a:bodyPr wrap="none" lIns="0" tIns="0" rIns="0" bIns="0" rtlCol="0">
            <a:spAutoFit/>
          </a:bodyPr>
          <a:lstStyle/>
          <a:p>
            <a:pPr algn="l"/>
            <a:r>
              <a:rPr lang="en-US" altLang="ja-JP" sz="1100" dirty="0"/>
              <a:t>Private DNS Zones</a:t>
            </a:r>
            <a:endParaRPr kumimoji="1" lang="ja-JP" altLang="en-US" sz="1100" dirty="0" err="1"/>
          </a:p>
        </p:txBody>
      </p:sp>
      <p:pic>
        <p:nvPicPr>
          <p:cNvPr id="158" name="Graphic 157">
            <a:extLst>
              <a:ext uri="{FF2B5EF4-FFF2-40B4-BE49-F238E27FC236}">
                <a16:creationId xmlns:a16="http://schemas.microsoft.com/office/drawing/2014/main" id="{0F000CCC-6CCA-469F-8B8C-CA4A90A541F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967409" y="6216145"/>
            <a:ext cx="319119" cy="319119"/>
          </a:xfrm>
          <a:prstGeom prst="rect">
            <a:avLst/>
          </a:prstGeom>
        </p:spPr>
      </p:pic>
      <p:sp>
        <p:nvSpPr>
          <p:cNvPr id="160" name="TextBox 159">
            <a:extLst>
              <a:ext uri="{FF2B5EF4-FFF2-40B4-BE49-F238E27FC236}">
                <a16:creationId xmlns:a16="http://schemas.microsoft.com/office/drawing/2014/main" id="{874AC3CC-5019-42C7-93B0-D1F7F00E1756}"/>
              </a:ext>
            </a:extLst>
          </p:cNvPr>
          <p:cNvSpPr txBox="1"/>
          <p:nvPr/>
        </p:nvSpPr>
        <p:spPr>
          <a:xfrm>
            <a:off x="9338256" y="6285774"/>
            <a:ext cx="1157368" cy="169277"/>
          </a:xfrm>
          <a:prstGeom prst="rect">
            <a:avLst/>
          </a:prstGeom>
          <a:noFill/>
        </p:spPr>
        <p:txBody>
          <a:bodyPr wrap="none" lIns="0" tIns="0" rIns="0" bIns="0" rtlCol="0">
            <a:spAutoFit/>
          </a:bodyPr>
          <a:lstStyle/>
          <a:p>
            <a:pPr algn="l"/>
            <a:r>
              <a:rPr lang="en-US" altLang="ja-JP" sz="1100" dirty="0"/>
              <a:t>Private DNS Zones</a:t>
            </a:r>
            <a:endParaRPr kumimoji="1" lang="ja-JP" altLang="en-US" sz="1100" dirty="0" err="1"/>
          </a:p>
        </p:txBody>
      </p:sp>
      <p:cxnSp>
        <p:nvCxnSpPr>
          <p:cNvPr id="162" name="Connector: Elbow 161">
            <a:extLst>
              <a:ext uri="{FF2B5EF4-FFF2-40B4-BE49-F238E27FC236}">
                <a16:creationId xmlns:a16="http://schemas.microsoft.com/office/drawing/2014/main" id="{D3E71310-FB82-4AEB-AC56-899416F3BCB4}"/>
              </a:ext>
            </a:extLst>
          </p:cNvPr>
          <p:cNvCxnSpPr>
            <a:cxnSpLocks/>
            <a:stCxn id="107" idx="3"/>
            <a:endCxn id="111" idx="2"/>
          </p:cNvCxnSpPr>
          <p:nvPr/>
        </p:nvCxnSpPr>
        <p:spPr>
          <a:xfrm flipV="1">
            <a:off x="9186764" y="5720815"/>
            <a:ext cx="1897923" cy="264198"/>
          </a:xfrm>
          <a:prstGeom prst="bentConnector2">
            <a:avLst/>
          </a:prstGeom>
          <a:ln>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65" name="Picture 7">
            <a:extLst>
              <a:ext uri="{FF2B5EF4-FFF2-40B4-BE49-F238E27FC236}">
                <a16:creationId xmlns:a16="http://schemas.microsoft.com/office/drawing/2014/main" id="{25394D3C-9383-48AE-8B38-00B6B09E678A}"/>
              </a:ext>
              <a:ext uri="{C183D7F6-B498-43B3-948B-1728B52AA6E4}">
                <adec:decorative xmlns:adec="http://schemas.microsoft.com/office/drawing/2017/decorative" val="1"/>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47361" y="4159459"/>
            <a:ext cx="491090" cy="491090"/>
          </a:xfrm>
          <a:prstGeom prst="rect">
            <a:avLst/>
          </a:prstGeom>
        </p:spPr>
      </p:pic>
      <p:grpSp>
        <p:nvGrpSpPr>
          <p:cNvPr id="167" name="Graphic 232" descr="VPN Gateway">
            <a:extLst>
              <a:ext uri="{FF2B5EF4-FFF2-40B4-BE49-F238E27FC236}">
                <a16:creationId xmlns:a16="http://schemas.microsoft.com/office/drawing/2014/main" id="{440EB71F-8579-464F-A665-D987F5A5D6E7}"/>
              </a:ext>
            </a:extLst>
          </p:cNvPr>
          <p:cNvGrpSpPr/>
          <p:nvPr/>
        </p:nvGrpSpPr>
        <p:grpSpPr>
          <a:xfrm>
            <a:off x="2602458" y="3483616"/>
            <a:ext cx="457550" cy="457550"/>
            <a:chOff x="10747868" y="3769498"/>
            <a:chExt cx="457550" cy="457550"/>
          </a:xfrm>
        </p:grpSpPr>
        <p:sp>
          <p:nvSpPr>
            <p:cNvPr id="168" name="Freeform: Shape 167">
              <a:extLst>
                <a:ext uri="{FF2B5EF4-FFF2-40B4-BE49-F238E27FC236}">
                  <a16:creationId xmlns:a16="http://schemas.microsoft.com/office/drawing/2014/main" id="{297B1D66-13BD-4EAA-8AD5-7D3A8929CAE8}"/>
                </a:ext>
              </a:extLst>
            </p:cNvPr>
            <p:cNvSpPr/>
            <p:nvPr/>
          </p:nvSpPr>
          <p:spPr>
            <a:xfrm>
              <a:off x="10840807" y="3793152"/>
              <a:ext cx="271918" cy="154333"/>
            </a:xfrm>
            <a:custGeom>
              <a:avLst/>
              <a:gdLst>
                <a:gd name="connsiteX0" fmla="*/ 271919 w 271918"/>
                <a:gd name="connsiteY0" fmla="*/ 147174 h 154333"/>
                <a:gd name="connsiteX1" fmla="*/ 271919 w 271918"/>
                <a:gd name="connsiteY1" fmla="*/ 129672 h 154333"/>
                <a:gd name="connsiteX2" fmla="*/ 236936 w 271918"/>
                <a:gd name="connsiteY2" fmla="*/ 38981 h 154333"/>
                <a:gd name="connsiteX3" fmla="*/ 135959 w 271918"/>
                <a:gd name="connsiteY3" fmla="*/ 0 h 154333"/>
                <a:gd name="connsiteX4" fmla="*/ 34984 w 271918"/>
                <a:gd name="connsiteY4" fmla="*/ 38981 h 154333"/>
                <a:gd name="connsiteX5" fmla="*/ 0 w 271918"/>
                <a:gd name="connsiteY5" fmla="*/ 129672 h 154333"/>
                <a:gd name="connsiteX6" fmla="*/ 0 w 271918"/>
                <a:gd name="connsiteY6" fmla="*/ 147174 h 154333"/>
                <a:gd name="connsiteX7" fmla="*/ 62812 w 271918"/>
                <a:gd name="connsiteY7" fmla="*/ 154333 h 154333"/>
                <a:gd name="connsiteX8" fmla="*/ 62812 w 271918"/>
                <a:gd name="connsiteY8" fmla="*/ 138423 h 154333"/>
                <a:gd name="connsiteX9" fmla="*/ 81894 w 271918"/>
                <a:gd name="connsiteY9" fmla="*/ 77963 h 154333"/>
                <a:gd name="connsiteX10" fmla="*/ 135959 w 271918"/>
                <a:gd name="connsiteY10" fmla="*/ 57279 h 154333"/>
                <a:gd name="connsiteX11" fmla="*/ 190026 w 271918"/>
                <a:gd name="connsiteY11" fmla="*/ 77963 h 154333"/>
                <a:gd name="connsiteX12" fmla="*/ 209108 w 271918"/>
                <a:gd name="connsiteY12" fmla="*/ 128877 h 154333"/>
                <a:gd name="connsiteX13" fmla="*/ 209108 w 271918"/>
                <a:gd name="connsiteY13" fmla="*/ 154333 h 154333"/>
                <a:gd name="connsiteX14" fmla="*/ 271919 w 271918"/>
                <a:gd name="connsiteY14" fmla="*/ 147174 h 15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1918" h="154333">
                  <a:moveTo>
                    <a:pt x="271919" y="147174"/>
                  </a:moveTo>
                  <a:lnTo>
                    <a:pt x="271919" y="129672"/>
                  </a:lnTo>
                  <a:cubicBezTo>
                    <a:pt x="271919" y="94669"/>
                    <a:pt x="259198" y="62052"/>
                    <a:pt x="236936" y="38981"/>
                  </a:cubicBezTo>
                  <a:cubicBezTo>
                    <a:pt x="216263" y="15115"/>
                    <a:pt x="170149" y="0"/>
                    <a:pt x="135959" y="0"/>
                  </a:cubicBezTo>
                  <a:cubicBezTo>
                    <a:pt x="101771" y="0"/>
                    <a:pt x="55656" y="15115"/>
                    <a:pt x="34984" y="38981"/>
                  </a:cubicBezTo>
                  <a:cubicBezTo>
                    <a:pt x="13516" y="62052"/>
                    <a:pt x="0" y="94669"/>
                    <a:pt x="0" y="129672"/>
                  </a:cubicBezTo>
                  <a:lnTo>
                    <a:pt x="0" y="147174"/>
                  </a:lnTo>
                  <a:lnTo>
                    <a:pt x="62812" y="154333"/>
                  </a:lnTo>
                  <a:lnTo>
                    <a:pt x="62812" y="138423"/>
                  </a:lnTo>
                  <a:cubicBezTo>
                    <a:pt x="62812" y="117739"/>
                    <a:pt x="69968" y="91487"/>
                    <a:pt x="81894" y="77963"/>
                  </a:cubicBezTo>
                  <a:cubicBezTo>
                    <a:pt x="93820" y="64438"/>
                    <a:pt x="119263" y="58074"/>
                    <a:pt x="135959" y="57279"/>
                  </a:cubicBezTo>
                  <a:cubicBezTo>
                    <a:pt x="152656" y="57279"/>
                    <a:pt x="178099" y="64438"/>
                    <a:pt x="190026" y="77963"/>
                  </a:cubicBezTo>
                  <a:cubicBezTo>
                    <a:pt x="201952" y="91487"/>
                    <a:pt x="209108" y="108988"/>
                    <a:pt x="209108" y="128877"/>
                  </a:cubicBezTo>
                  <a:lnTo>
                    <a:pt x="209108" y="154333"/>
                  </a:lnTo>
                  <a:lnTo>
                    <a:pt x="271919" y="147174"/>
                  </a:lnTo>
                  <a:close/>
                </a:path>
              </a:pathLst>
            </a:custGeom>
            <a:solidFill>
              <a:srgbClr val="A0A1A2"/>
            </a:solidFill>
            <a:ln w="933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ja-JP" alt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69" name="Freeform: Shape 168">
              <a:extLst>
                <a:ext uri="{FF2B5EF4-FFF2-40B4-BE49-F238E27FC236}">
                  <a16:creationId xmlns:a16="http://schemas.microsoft.com/office/drawing/2014/main" id="{4CB33517-3C91-4580-9A30-B1EEE2349B48}"/>
                </a:ext>
              </a:extLst>
            </p:cNvPr>
            <p:cNvSpPr/>
            <p:nvPr/>
          </p:nvSpPr>
          <p:spPr>
            <a:xfrm>
              <a:off x="10798678" y="3940313"/>
              <a:ext cx="356198" cy="250593"/>
            </a:xfrm>
            <a:custGeom>
              <a:avLst/>
              <a:gdLst>
                <a:gd name="connsiteX0" fmla="*/ 42140 w 356198"/>
                <a:gd name="connsiteY0" fmla="*/ 0 h 250593"/>
                <a:gd name="connsiteX1" fmla="*/ 0 w 356198"/>
                <a:gd name="connsiteY1" fmla="*/ 42163 h 250593"/>
                <a:gd name="connsiteX2" fmla="*/ 0 w 356198"/>
                <a:gd name="connsiteY2" fmla="*/ 208430 h 250593"/>
                <a:gd name="connsiteX3" fmla="*/ 36574 w 356198"/>
                <a:gd name="connsiteY3" fmla="*/ 250594 h 250593"/>
                <a:gd name="connsiteX4" fmla="*/ 319625 w 356198"/>
                <a:gd name="connsiteY4" fmla="*/ 250594 h 250593"/>
                <a:gd name="connsiteX5" fmla="*/ 356199 w 356198"/>
                <a:gd name="connsiteY5" fmla="*/ 208430 h 250593"/>
                <a:gd name="connsiteX6" fmla="*/ 356199 w 356198"/>
                <a:gd name="connsiteY6" fmla="*/ 42163 h 250593"/>
                <a:gd name="connsiteX7" fmla="*/ 314059 w 356198"/>
                <a:gd name="connsiteY7" fmla="*/ 0 h 250593"/>
                <a:gd name="connsiteX8" fmla="*/ 42140 w 356198"/>
                <a:gd name="connsiteY8" fmla="*/ 0 h 250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6198" h="250593">
                  <a:moveTo>
                    <a:pt x="42140" y="0"/>
                  </a:moveTo>
                  <a:cubicBezTo>
                    <a:pt x="11131" y="0"/>
                    <a:pt x="0" y="18297"/>
                    <a:pt x="0" y="42163"/>
                  </a:cubicBezTo>
                  <a:lnTo>
                    <a:pt x="0" y="208430"/>
                  </a:lnTo>
                  <a:cubicBezTo>
                    <a:pt x="0" y="229114"/>
                    <a:pt x="12721" y="250594"/>
                    <a:pt x="36574" y="250594"/>
                  </a:cubicBezTo>
                  <a:lnTo>
                    <a:pt x="319625" y="250594"/>
                  </a:lnTo>
                  <a:cubicBezTo>
                    <a:pt x="346658" y="250594"/>
                    <a:pt x="356199" y="229114"/>
                    <a:pt x="356199" y="208430"/>
                  </a:cubicBezTo>
                  <a:lnTo>
                    <a:pt x="356199" y="42163"/>
                  </a:lnTo>
                  <a:cubicBezTo>
                    <a:pt x="356199" y="20684"/>
                    <a:pt x="347452" y="0"/>
                    <a:pt x="314059" y="0"/>
                  </a:cubicBezTo>
                  <a:lnTo>
                    <a:pt x="42140" y="0"/>
                  </a:lnTo>
                  <a:close/>
                </a:path>
              </a:pathLst>
            </a:custGeom>
            <a:solidFill>
              <a:srgbClr val="59B4D9"/>
            </a:solidFill>
            <a:ln w="933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ja-JP" alt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70" name="Freeform: Shape 169">
              <a:extLst>
                <a:ext uri="{FF2B5EF4-FFF2-40B4-BE49-F238E27FC236}">
                  <a16:creationId xmlns:a16="http://schemas.microsoft.com/office/drawing/2014/main" id="{D7BE0560-ABDF-4E09-8619-6C8166CC2CCA}"/>
                </a:ext>
              </a:extLst>
            </p:cNvPr>
            <p:cNvSpPr/>
            <p:nvPr/>
          </p:nvSpPr>
          <p:spPr>
            <a:xfrm>
              <a:off x="10798678" y="3940313"/>
              <a:ext cx="250451" cy="250593"/>
            </a:xfrm>
            <a:custGeom>
              <a:avLst/>
              <a:gdLst>
                <a:gd name="connsiteX0" fmla="*/ 250452 w 250451"/>
                <a:gd name="connsiteY0" fmla="*/ 0 h 250593"/>
                <a:gd name="connsiteX1" fmla="*/ 42140 w 250451"/>
                <a:gd name="connsiteY1" fmla="*/ 0 h 250593"/>
                <a:gd name="connsiteX2" fmla="*/ 0 w 250451"/>
                <a:gd name="connsiteY2" fmla="*/ 42163 h 250593"/>
                <a:gd name="connsiteX3" fmla="*/ 0 w 250451"/>
                <a:gd name="connsiteY3" fmla="*/ 208430 h 250593"/>
                <a:gd name="connsiteX4" fmla="*/ 36574 w 250451"/>
                <a:gd name="connsiteY4" fmla="*/ 250594 h 250593"/>
                <a:gd name="connsiteX5" fmla="*/ 89845 w 250451"/>
                <a:gd name="connsiteY5" fmla="*/ 250594 h 250593"/>
                <a:gd name="connsiteX6" fmla="*/ 250452 w 250451"/>
                <a:gd name="connsiteY6" fmla="*/ 0 h 250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451" h="250593">
                  <a:moveTo>
                    <a:pt x="250452" y="0"/>
                  </a:moveTo>
                  <a:lnTo>
                    <a:pt x="42140" y="0"/>
                  </a:lnTo>
                  <a:cubicBezTo>
                    <a:pt x="11131" y="0"/>
                    <a:pt x="0" y="18297"/>
                    <a:pt x="0" y="42163"/>
                  </a:cubicBezTo>
                  <a:lnTo>
                    <a:pt x="0" y="208430"/>
                  </a:lnTo>
                  <a:cubicBezTo>
                    <a:pt x="0" y="229114"/>
                    <a:pt x="12721" y="250594"/>
                    <a:pt x="36574" y="250594"/>
                  </a:cubicBezTo>
                  <a:lnTo>
                    <a:pt x="89845" y="250594"/>
                  </a:lnTo>
                  <a:lnTo>
                    <a:pt x="250452" y="0"/>
                  </a:lnTo>
                  <a:close/>
                </a:path>
              </a:pathLst>
            </a:custGeom>
            <a:solidFill>
              <a:srgbClr val="7BC3DD"/>
            </a:solidFill>
            <a:ln w="933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ja-JP" alt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71" name="Freeform: Shape 170">
              <a:extLst>
                <a:ext uri="{FF2B5EF4-FFF2-40B4-BE49-F238E27FC236}">
                  <a16:creationId xmlns:a16="http://schemas.microsoft.com/office/drawing/2014/main" id="{AC181B8F-4FE8-4FE6-929A-AAE39DACD5E7}"/>
                </a:ext>
              </a:extLst>
            </p:cNvPr>
            <p:cNvSpPr/>
            <p:nvPr/>
          </p:nvSpPr>
          <p:spPr>
            <a:xfrm>
              <a:off x="10843981" y="3962599"/>
              <a:ext cx="262377" cy="206043"/>
            </a:xfrm>
            <a:custGeom>
              <a:avLst/>
              <a:gdLst>
                <a:gd name="connsiteX0" fmla="*/ 262378 w 262377"/>
                <a:gd name="connsiteY0" fmla="*/ 116148 h 206043"/>
                <a:gd name="connsiteX1" fmla="*/ 214673 w 262377"/>
                <a:gd name="connsiteY1" fmla="*/ 116148 h 206043"/>
                <a:gd name="connsiteX2" fmla="*/ 214673 w 262377"/>
                <a:gd name="connsiteY2" fmla="*/ 147970 h 206043"/>
                <a:gd name="connsiteX3" fmla="*/ 169353 w 262377"/>
                <a:gd name="connsiteY3" fmla="*/ 102624 h 206043"/>
                <a:gd name="connsiteX4" fmla="*/ 214673 w 262377"/>
                <a:gd name="connsiteY4" fmla="*/ 57279 h 206043"/>
                <a:gd name="connsiteX5" fmla="*/ 214673 w 262377"/>
                <a:gd name="connsiteY5" fmla="*/ 89100 h 206043"/>
                <a:gd name="connsiteX6" fmla="*/ 262378 w 262377"/>
                <a:gd name="connsiteY6" fmla="*/ 89100 h 206043"/>
                <a:gd name="connsiteX7" fmla="*/ 262378 w 262377"/>
                <a:gd name="connsiteY7" fmla="*/ 116148 h 206043"/>
                <a:gd name="connsiteX8" fmla="*/ 131189 w 262377"/>
                <a:gd name="connsiteY8" fmla="*/ 206043 h 206043"/>
                <a:gd name="connsiteX9" fmla="*/ 84279 w 262377"/>
                <a:gd name="connsiteY9" fmla="*/ 159107 h 206043"/>
                <a:gd name="connsiteX10" fmla="*/ 116877 w 262377"/>
                <a:gd name="connsiteY10" fmla="*/ 159107 h 206043"/>
                <a:gd name="connsiteX11" fmla="*/ 116877 w 262377"/>
                <a:gd name="connsiteY11" fmla="*/ 126490 h 206043"/>
                <a:gd name="connsiteX12" fmla="*/ 144705 w 262377"/>
                <a:gd name="connsiteY12" fmla="*/ 126490 h 206043"/>
                <a:gd name="connsiteX13" fmla="*/ 144705 w 262377"/>
                <a:gd name="connsiteY13" fmla="*/ 159107 h 206043"/>
                <a:gd name="connsiteX14" fmla="*/ 178099 w 262377"/>
                <a:gd name="connsiteY14" fmla="*/ 159107 h 206043"/>
                <a:gd name="connsiteX15" fmla="*/ 131189 w 262377"/>
                <a:gd name="connsiteY15" fmla="*/ 206043 h 206043"/>
                <a:gd name="connsiteX16" fmla="*/ 0 w 262377"/>
                <a:gd name="connsiteY16" fmla="*/ 116148 h 206043"/>
                <a:gd name="connsiteX17" fmla="*/ 0 w 262377"/>
                <a:gd name="connsiteY17" fmla="*/ 89100 h 206043"/>
                <a:gd name="connsiteX18" fmla="*/ 47705 w 262377"/>
                <a:gd name="connsiteY18" fmla="*/ 89100 h 206043"/>
                <a:gd name="connsiteX19" fmla="*/ 47705 w 262377"/>
                <a:gd name="connsiteY19" fmla="*/ 57279 h 206043"/>
                <a:gd name="connsiteX20" fmla="*/ 92230 w 262377"/>
                <a:gd name="connsiteY20" fmla="*/ 101828 h 206043"/>
                <a:gd name="connsiteX21" fmla="*/ 47705 w 262377"/>
                <a:gd name="connsiteY21" fmla="*/ 146379 h 206043"/>
                <a:gd name="connsiteX22" fmla="*/ 47705 w 262377"/>
                <a:gd name="connsiteY22" fmla="*/ 115352 h 206043"/>
                <a:gd name="connsiteX23" fmla="*/ 0 w 262377"/>
                <a:gd name="connsiteY23" fmla="*/ 115352 h 206043"/>
                <a:gd name="connsiteX24" fmla="*/ 0 w 262377"/>
                <a:gd name="connsiteY24" fmla="*/ 116148 h 206043"/>
                <a:gd name="connsiteX25" fmla="*/ 85073 w 262377"/>
                <a:gd name="connsiteY25" fmla="*/ 46141 h 206043"/>
                <a:gd name="connsiteX26" fmla="*/ 131189 w 262377"/>
                <a:gd name="connsiteY26" fmla="*/ 0 h 206043"/>
                <a:gd name="connsiteX27" fmla="*/ 177303 w 262377"/>
                <a:gd name="connsiteY27" fmla="*/ 46141 h 206043"/>
                <a:gd name="connsiteX28" fmla="*/ 144705 w 262377"/>
                <a:gd name="connsiteY28" fmla="*/ 46141 h 206043"/>
                <a:gd name="connsiteX29" fmla="*/ 144705 w 262377"/>
                <a:gd name="connsiteY29" fmla="*/ 79553 h 206043"/>
                <a:gd name="connsiteX30" fmla="*/ 116877 w 262377"/>
                <a:gd name="connsiteY30" fmla="*/ 79553 h 206043"/>
                <a:gd name="connsiteX31" fmla="*/ 116877 w 262377"/>
                <a:gd name="connsiteY31" fmla="*/ 46141 h 206043"/>
                <a:gd name="connsiteX32" fmla="*/ 85073 w 262377"/>
                <a:gd name="connsiteY32" fmla="*/ 46141 h 206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62377" h="206043">
                  <a:moveTo>
                    <a:pt x="262378" y="116148"/>
                  </a:moveTo>
                  <a:lnTo>
                    <a:pt x="214673" y="116148"/>
                  </a:lnTo>
                  <a:lnTo>
                    <a:pt x="214673" y="147970"/>
                  </a:lnTo>
                  <a:lnTo>
                    <a:pt x="169353" y="102624"/>
                  </a:lnTo>
                  <a:lnTo>
                    <a:pt x="214673" y="57279"/>
                  </a:lnTo>
                  <a:lnTo>
                    <a:pt x="214673" y="89100"/>
                  </a:lnTo>
                  <a:lnTo>
                    <a:pt x="262378" y="89100"/>
                  </a:lnTo>
                  <a:lnTo>
                    <a:pt x="262378" y="116148"/>
                  </a:lnTo>
                  <a:close/>
                  <a:moveTo>
                    <a:pt x="131189" y="206043"/>
                  </a:moveTo>
                  <a:lnTo>
                    <a:pt x="84279" y="159107"/>
                  </a:lnTo>
                  <a:lnTo>
                    <a:pt x="116877" y="159107"/>
                  </a:lnTo>
                  <a:lnTo>
                    <a:pt x="116877" y="126490"/>
                  </a:lnTo>
                  <a:lnTo>
                    <a:pt x="144705" y="126490"/>
                  </a:lnTo>
                  <a:lnTo>
                    <a:pt x="144705" y="159107"/>
                  </a:lnTo>
                  <a:lnTo>
                    <a:pt x="178099" y="159107"/>
                  </a:lnTo>
                  <a:lnTo>
                    <a:pt x="131189" y="206043"/>
                  </a:lnTo>
                  <a:close/>
                  <a:moveTo>
                    <a:pt x="0" y="116148"/>
                  </a:moveTo>
                  <a:lnTo>
                    <a:pt x="0" y="89100"/>
                  </a:lnTo>
                  <a:lnTo>
                    <a:pt x="47705" y="89100"/>
                  </a:lnTo>
                  <a:lnTo>
                    <a:pt x="47705" y="57279"/>
                  </a:lnTo>
                  <a:lnTo>
                    <a:pt x="92230" y="101828"/>
                  </a:lnTo>
                  <a:lnTo>
                    <a:pt x="47705" y="146379"/>
                  </a:lnTo>
                  <a:lnTo>
                    <a:pt x="47705" y="115352"/>
                  </a:lnTo>
                  <a:lnTo>
                    <a:pt x="0" y="115352"/>
                  </a:lnTo>
                  <a:lnTo>
                    <a:pt x="0" y="116148"/>
                  </a:lnTo>
                  <a:close/>
                  <a:moveTo>
                    <a:pt x="85073" y="46141"/>
                  </a:moveTo>
                  <a:lnTo>
                    <a:pt x="131189" y="0"/>
                  </a:lnTo>
                  <a:lnTo>
                    <a:pt x="177303" y="46141"/>
                  </a:lnTo>
                  <a:lnTo>
                    <a:pt x="144705" y="46141"/>
                  </a:lnTo>
                  <a:lnTo>
                    <a:pt x="144705" y="79553"/>
                  </a:lnTo>
                  <a:lnTo>
                    <a:pt x="116877" y="79553"/>
                  </a:lnTo>
                  <a:lnTo>
                    <a:pt x="116877" y="46141"/>
                  </a:lnTo>
                  <a:lnTo>
                    <a:pt x="85073" y="46141"/>
                  </a:lnTo>
                  <a:close/>
                </a:path>
              </a:pathLst>
            </a:custGeom>
            <a:solidFill>
              <a:srgbClr val="FFFFFF"/>
            </a:solidFill>
            <a:ln w="933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ja-JP" altLang="en-US" sz="1765" b="0" i="0" u="none" strike="noStrike" kern="1200" cap="none" spc="0" normalizeH="0" baseline="0" noProof="0">
                <a:ln>
                  <a:noFill/>
                </a:ln>
                <a:solidFill>
                  <a:srgbClr val="000000"/>
                </a:solidFill>
                <a:effectLst/>
                <a:uLnTx/>
                <a:uFillTx/>
                <a:latin typeface="Segoe UI"/>
                <a:ea typeface="+mn-ea"/>
                <a:cs typeface="+mn-cs"/>
              </a:endParaRPr>
            </a:p>
          </p:txBody>
        </p:sp>
      </p:grpSp>
      <p:pic>
        <p:nvPicPr>
          <p:cNvPr id="174" name="Picture 7">
            <a:extLst>
              <a:ext uri="{FF2B5EF4-FFF2-40B4-BE49-F238E27FC236}">
                <a16:creationId xmlns:a16="http://schemas.microsoft.com/office/drawing/2014/main" id="{51E0BCA3-17CC-443C-9882-DD732E3EC0C2}"/>
              </a:ext>
              <a:ext uri="{C183D7F6-B498-43B3-948B-1728B52AA6E4}">
                <adec:decorative xmlns:adec="http://schemas.microsoft.com/office/drawing/2017/decorative" val="1"/>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754784" y="4980169"/>
            <a:ext cx="491090" cy="491090"/>
          </a:xfrm>
          <a:prstGeom prst="rect">
            <a:avLst/>
          </a:prstGeom>
        </p:spPr>
      </p:pic>
      <p:sp>
        <p:nvSpPr>
          <p:cNvPr id="176" name="TextBox 175">
            <a:extLst>
              <a:ext uri="{FF2B5EF4-FFF2-40B4-BE49-F238E27FC236}">
                <a16:creationId xmlns:a16="http://schemas.microsoft.com/office/drawing/2014/main" id="{ACAC1436-0807-47B1-9979-540BA8681285}"/>
              </a:ext>
            </a:extLst>
          </p:cNvPr>
          <p:cNvSpPr txBox="1"/>
          <p:nvPr/>
        </p:nvSpPr>
        <p:spPr>
          <a:xfrm>
            <a:off x="4474544" y="5509818"/>
            <a:ext cx="1051570" cy="169277"/>
          </a:xfrm>
          <a:prstGeom prst="rect">
            <a:avLst/>
          </a:prstGeom>
          <a:noFill/>
        </p:spPr>
        <p:txBody>
          <a:bodyPr wrap="none" lIns="0" tIns="0" rIns="0" bIns="0" rtlCol="0">
            <a:spAutoFit/>
          </a:bodyPr>
          <a:lstStyle/>
          <a:p>
            <a:pPr algn="l"/>
            <a:r>
              <a:rPr lang="en-US" altLang="ja-JP" sz="1100" dirty="0"/>
              <a:t>Data Science VM</a:t>
            </a:r>
            <a:endParaRPr kumimoji="1" lang="ja-JP" altLang="en-US" sz="1100" dirty="0" err="1"/>
          </a:p>
        </p:txBody>
      </p:sp>
      <p:sp>
        <p:nvSpPr>
          <p:cNvPr id="182" name="Rectangle 14">
            <a:extLst>
              <a:ext uri="{FF2B5EF4-FFF2-40B4-BE49-F238E27FC236}">
                <a16:creationId xmlns:a16="http://schemas.microsoft.com/office/drawing/2014/main" id="{F8C3ADB3-E221-4E10-AA67-0ACC8456D0F9}"/>
              </a:ext>
              <a:ext uri="{C183D7F6-B498-43B3-948B-1728B52AA6E4}">
                <adec:decorative xmlns:adec="http://schemas.microsoft.com/office/drawing/2017/decorative" val="1"/>
              </a:ext>
            </a:extLst>
          </p:cNvPr>
          <p:cNvSpPr/>
          <p:nvPr/>
        </p:nvSpPr>
        <p:spPr>
          <a:xfrm>
            <a:off x="2109000" y="4832375"/>
            <a:ext cx="1490622" cy="888439"/>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sp>
        <p:nvSpPr>
          <p:cNvPr id="184" name="Rectangle 14">
            <a:extLst>
              <a:ext uri="{FF2B5EF4-FFF2-40B4-BE49-F238E27FC236}">
                <a16:creationId xmlns:a16="http://schemas.microsoft.com/office/drawing/2014/main" id="{051E11B0-747D-43D5-9723-8E8197106C04}"/>
              </a:ext>
              <a:ext uri="{C183D7F6-B498-43B3-948B-1728B52AA6E4}">
                <adec:decorative xmlns:adec="http://schemas.microsoft.com/office/drawing/2017/decorative" val="1"/>
              </a:ext>
            </a:extLst>
          </p:cNvPr>
          <p:cNvSpPr/>
          <p:nvPr/>
        </p:nvSpPr>
        <p:spPr>
          <a:xfrm>
            <a:off x="2109000" y="3368445"/>
            <a:ext cx="1490622" cy="88844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pic>
        <p:nvPicPr>
          <p:cNvPr id="186" name="グラフィックス 31">
            <a:extLst>
              <a:ext uri="{FF2B5EF4-FFF2-40B4-BE49-F238E27FC236}">
                <a16:creationId xmlns:a16="http://schemas.microsoft.com/office/drawing/2014/main" id="{3C702E04-18F9-4510-9CD0-0BD6A721BC0A}"/>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20219" y="4236217"/>
            <a:ext cx="219694" cy="219694"/>
          </a:xfrm>
          <a:prstGeom prst="rect">
            <a:avLst/>
          </a:prstGeom>
        </p:spPr>
      </p:pic>
      <p:sp>
        <p:nvSpPr>
          <p:cNvPr id="188" name="TextBox 187">
            <a:extLst>
              <a:ext uri="{FF2B5EF4-FFF2-40B4-BE49-F238E27FC236}">
                <a16:creationId xmlns:a16="http://schemas.microsoft.com/office/drawing/2014/main" id="{ABEBC1C5-D64E-4B76-8E44-31BA6FF95987}"/>
              </a:ext>
            </a:extLst>
          </p:cNvPr>
          <p:cNvSpPr txBox="1"/>
          <p:nvPr/>
        </p:nvSpPr>
        <p:spPr>
          <a:xfrm>
            <a:off x="2469012" y="4256700"/>
            <a:ext cx="1013098" cy="338554"/>
          </a:xfrm>
          <a:prstGeom prst="rect">
            <a:avLst/>
          </a:prstGeom>
          <a:noFill/>
        </p:spPr>
        <p:txBody>
          <a:bodyPr wrap="none" lIns="0" tIns="0" rIns="0" bIns="0" rtlCol="0">
            <a:spAutoFit/>
          </a:bodyPr>
          <a:lstStyle/>
          <a:p>
            <a:pPr algn="l"/>
            <a:r>
              <a:rPr lang="en-US" altLang="ja-JP" sz="1100" dirty="0"/>
              <a:t>Gateway Subnet</a:t>
            </a:r>
          </a:p>
          <a:p>
            <a:pPr algn="l"/>
            <a:r>
              <a:rPr kumimoji="1" lang="en-US" altLang="ja-JP" sz="1100" dirty="0"/>
              <a:t>10.150.255/24</a:t>
            </a:r>
            <a:endParaRPr kumimoji="1" lang="ja-JP" altLang="en-US" sz="1100" dirty="0" err="1"/>
          </a:p>
        </p:txBody>
      </p:sp>
      <p:pic>
        <p:nvPicPr>
          <p:cNvPr id="190" name="グラフィックス 31">
            <a:extLst>
              <a:ext uri="{FF2B5EF4-FFF2-40B4-BE49-F238E27FC236}">
                <a16:creationId xmlns:a16="http://schemas.microsoft.com/office/drawing/2014/main" id="{FB984DB5-B266-4E14-829C-66C7052C1223}"/>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39879" y="5753304"/>
            <a:ext cx="219694" cy="219694"/>
          </a:xfrm>
          <a:prstGeom prst="rect">
            <a:avLst/>
          </a:prstGeom>
        </p:spPr>
      </p:pic>
      <p:sp>
        <p:nvSpPr>
          <p:cNvPr id="192" name="TextBox 191">
            <a:extLst>
              <a:ext uri="{FF2B5EF4-FFF2-40B4-BE49-F238E27FC236}">
                <a16:creationId xmlns:a16="http://schemas.microsoft.com/office/drawing/2014/main" id="{7F20DFB8-6C35-4EC4-A79C-3101B1E99C19}"/>
              </a:ext>
            </a:extLst>
          </p:cNvPr>
          <p:cNvSpPr txBox="1"/>
          <p:nvPr/>
        </p:nvSpPr>
        <p:spPr>
          <a:xfrm>
            <a:off x="2488672" y="5773787"/>
            <a:ext cx="974626" cy="338554"/>
          </a:xfrm>
          <a:prstGeom prst="rect">
            <a:avLst/>
          </a:prstGeom>
          <a:noFill/>
        </p:spPr>
        <p:txBody>
          <a:bodyPr wrap="none" lIns="0" tIns="0" rIns="0" bIns="0" rtlCol="0">
            <a:spAutoFit/>
          </a:bodyPr>
          <a:lstStyle/>
          <a:p>
            <a:pPr algn="l"/>
            <a:r>
              <a:rPr lang="en-US" altLang="ja-JP" sz="1100" dirty="0"/>
              <a:t>Bastion Subnet</a:t>
            </a:r>
          </a:p>
          <a:p>
            <a:pPr algn="l"/>
            <a:r>
              <a:rPr kumimoji="1" lang="en-US" altLang="ja-JP" sz="1100" dirty="0"/>
              <a:t>10.150.254.0/24</a:t>
            </a:r>
            <a:endParaRPr kumimoji="1" lang="ja-JP" altLang="en-US" sz="1100" dirty="0" err="1"/>
          </a:p>
        </p:txBody>
      </p:sp>
      <p:sp>
        <p:nvSpPr>
          <p:cNvPr id="194" name="TextBox 193">
            <a:extLst>
              <a:ext uri="{FF2B5EF4-FFF2-40B4-BE49-F238E27FC236}">
                <a16:creationId xmlns:a16="http://schemas.microsoft.com/office/drawing/2014/main" id="{C75DFF0D-6D0B-4B36-8371-EDF27B8C21BF}"/>
              </a:ext>
            </a:extLst>
          </p:cNvPr>
          <p:cNvSpPr txBox="1"/>
          <p:nvPr/>
        </p:nvSpPr>
        <p:spPr>
          <a:xfrm>
            <a:off x="2395934" y="3950457"/>
            <a:ext cx="844783" cy="169277"/>
          </a:xfrm>
          <a:prstGeom prst="rect">
            <a:avLst/>
          </a:prstGeom>
          <a:noFill/>
        </p:spPr>
        <p:txBody>
          <a:bodyPr wrap="none" lIns="0" tIns="0" rIns="0" bIns="0" rtlCol="0">
            <a:spAutoFit/>
          </a:bodyPr>
          <a:lstStyle/>
          <a:p>
            <a:pPr algn="l"/>
            <a:r>
              <a:rPr lang="en-US" altLang="ja-JP" sz="1100" dirty="0"/>
              <a:t>VPN Gateway</a:t>
            </a:r>
            <a:endParaRPr kumimoji="1" lang="ja-JP" altLang="en-US" sz="1100" dirty="0" err="1"/>
          </a:p>
        </p:txBody>
      </p:sp>
      <p:sp>
        <p:nvSpPr>
          <p:cNvPr id="196" name="TextBox 195">
            <a:extLst>
              <a:ext uri="{FF2B5EF4-FFF2-40B4-BE49-F238E27FC236}">
                <a16:creationId xmlns:a16="http://schemas.microsoft.com/office/drawing/2014/main" id="{2CA691D0-B9DA-46E5-A4C3-EF91F773A962}"/>
              </a:ext>
            </a:extLst>
          </p:cNvPr>
          <p:cNvSpPr txBox="1"/>
          <p:nvPr/>
        </p:nvSpPr>
        <p:spPr>
          <a:xfrm>
            <a:off x="921661" y="4679975"/>
            <a:ext cx="495328" cy="169277"/>
          </a:xfrm>
          <a:prstGeom prst="rect">
            <a:avLst/>
          </a:prstGeom>
          <a:noFill/>
        </p:spPr>
        <p:txBody>
          <a:bodyPr wrap="none" lIns="0" tIns="0" rIns="0" bIns="0" rtlCol="0">
            <a:spAutoFit/>
          </a:bodyPr>
          <a:lstStyle/>
          <a:p>
            <a:pPr algn="l"/>
            <a:r>
              <a:rPr kumimoji="1" lang="en-US" altLang="ja-JP" sz="1100" dirty="0"/>
              <a:t>Your PC</a:t>
            </a:r>
            <a:endParaRPr kumimoji="1" lang="ja-JP" altLang="en-US" sz="1100" dirty="0" err="1"/>
          </a:p>
        </p:txBody>
      </p:sp>
      <p:cxnSp>
        <p:nvCxnSpPr>
          <p:cNvPr id="198" name="Connector: Elbow 197">
            <a:extLst>
              <a:ext uri="{FF2B5EF4-FFF2-40B4-BE49-F238E27FC236}">
                <a16:creationId xmlns:a16="http://schemas.microsoft.com/office/drawing/2014/main" id="{B7937625-D419-43B0-A908-5296F92FEACB}"/>
              </a:ext>
            </a:extLst>
          </p:cNvPr>
          <p:cNvCxnSpPr>
            <a:cxnSpLocks/>
            <a:stCxn id="165" idx="0"/>
          </p:cNvCxnSpPr>
          <p:nvPr/>
        </p:nvCxnSpPr>
        <p:spPr>
          <a:xfrm rot="5400000" flipH="1" flipV="1">
            <a:off x="1714001" y="3301584"/>
            <a:ext cx="336780" cy="1378970"/>
          </a:xfrm>
          <a:prstGeom prst="bentConnector2">
            <a:avLst/>
          </a:prstGeom>
          <a:ln>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02" name="Connector: Elbow 201">
            <a:extLst>
              <a:ext uri="{FF2B5EF4-FFF2-40B4-BE49-F238E27FC236}">
                <a16:creationId xmlns:a16="http://schemas.microsoft.com/office/drawing/2014/main" id="{5C722F75-D591-44E6-AB26-DA6639578C8D}"/>
              </a:ext>
            </a:extLst>
          </p:cNvPr>
          <p:cNvCxnSpPr>
            <a:cxnSpLocks/>
            <a:stCxn id="196" idx="2"/>
            <a:endCxn id="2050" idx="1"/>
          </p:cNvCxnSpPr>
          <p:nvPr/>
        </p:nvCxnSpPr>
        <p:spPr>
          <a:xfrm rot="16200000" flipH="1">
            <a:off x="1684715" y="4333861"/>
            <a:ext cx="371768" cy="1402549"/>
          </a:xfrm>
          <a:prstGeom prst="bentConnector2">
            <a:avLst/>
          </a:prstGeom>
          <a:ln>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D10DE87F-7585-4BB0-B596-F3B89434F3B9}"/>
              </a:ext>
            </a:extLst>
          </p:cNvPr>
          <p:cNvCxnSpPr>
            <a:cxnSpLocks/>
            <a:stCxn id="2050" idx="3"/>
            <a:endCxn id="174" idx="1"/>
          </p:cNvCxnSpPr>
          <p:nvPr/>
        </p:nvCxnSpPr>
        <p:spPr>
          <a:xfrm>
            <a:off x="3083901" y="5221020"/>
            <a:ext cx="1670883" cy="4694"/>
          </a:xfrm>
          <a:prstGeom prst="straightConnector1">
            <a:avLst/>
          </a:prstGeom>
          <a:ln>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2050" name="Picture 2" descr="Azure documentation | Microsoft Docs">
            <a:extLst>
              <a:ext uri="{FF2B5EF4-FFF2-40B4-BE49-F238E27FC236}">
                <a16:creationId xmlns:a16="http://schemas.microsoft.com/office/drawing/2014/main" id="{A4A0D595-BD6D-496C-892A-E593815588F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71874" y="4965006"/>
            <a:ext cx="512027" cy="51202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52B867C-7335-4984-8B31-17818EBBCEE4}"/>
              </a:ext>
            </a:extLst>
          </p:cNvPr>
          <p:cNvSpPr txBox="1"/>
          <p:nvPr/>
        </p:nvSpPr>
        <p:spPr>
          <a:xfrm>
            <a:off x="2625594" y="5507909"/>
            <a:ext cx="456856" cy="169277"/>
          </a:xfrm>
          <a:prstGeom prst="rect">
            <a:avLst/>
          </a:prstGeom>
          <a:noFill/>
        </p:spPr>
        <p:txBody>
          <a:bodyPr wrap="none" lIns="0" tIns="0" rIns="0" bIns="0" rtlCol="0">
            <a:spAutoFit/>
          </a:bodyPr>
          <a:lstStyle/>
          <a:p>
            <a:pPr algn="l"/>
            <a:r>
              <a:rPr kumimoji="1" lang="en-US" altLang="ja-JP" sz="1100" dirty="0"/>
              <a:t>Bastion</a:t>
            </a:r>
            <a:endParaRPr kumimoji="1" lang="ja-JP" altLang="en-US" sz="1100" dirty="0" err="1"/>
          </a:p>
        </p:txBody>
      </p:sp>
      <p:pic>
        <p:nvPicPr>
          <p:cNvPr id="12" name="グラフィックス 31">
            <a:extLst>
              <a:ext uri="{FF2B5EF4-FFF2-40B4-BE49-F238E27FC236}">
                <a16:creationId xmlns:a16="http://schemas.microsoft.com/office/drawing/2014/main" id="{C50A1D43-66F3-4856-B1DF-24D688C5CEA4}"/>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90072" y="3237669"/>
            <a:ext cx="274161" cy="274161"/>
          </a:xfrm>
          <a:prstGeom prst="rect">
            <a:avLst/>
          </a:prstGeom>
        </p:spPr>
      </p:pic>
      <p:pic>
        <p:nvPicPr>
          <p:cNvPr id="13" name="グラフィックス 31">
            <a:extLst>
              <a:ext uri="{FF2B5EF4-FFF2-40B4-BE49-F238E27FC236}">
                <a16:creationId xmlns:a16="http://schemas.microsoft.com/office/drawing/2014/main" id="{6DA80848-E1A0-4016-A56C-8C4638E5EFEA}"/>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83181" y="4675438"/>
            <a:ext cx="274161" cy="274161"/>
          </a:xfrm>
          <a:prstGeom prst="rect">
            <a:avLst/>
          </a:prstGeom>
        </p:spPr>
      </p:pic>
      <p:pic>
        <p:nvPicPr>
          <p:cNvPr id="4" name="Picture 7">
            <a:extLst>
              <a:ext uri="{FF2B5EF4-FFF2-40B4-BE49-F238E27FC236}">
                <a16:creationId xmlns:a16="http://schemas.microsoft.com/office/drawing/2014/main" id="{A3D2CD14-0B6B-4795-81C1-D623549C56F8}"/>
              </a:ext>
              <a:ext uri="{C183D7F6-B498-43B3-948B-1728B52AA6E4}">
                <adec:decorative xmlns:adec="http://schemas.microsoft.com/office/drawing/2017/decorative" val="1"/>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199475" y="4087287"/>
            <a:ext cx="491090" cy="491090"/>
          </a:xfrm>
          <a:prstGeom prst="rect">
            <a:avLst/>
          </a:prstGeom>
        </p:spPr>
      </p:pic>
      <p:sp>
        <p:nvSpPr>
          <p:cNvPr id="5" name="Rectangle 14">
            <a:extLst>
              <a:ext uri="{FF2B5EF4-FFF2-40B4-BE49-F238E27FC236}">
                <a16:creationId xmlns:a16="http://schemas.microsoft.com/office/drawing/2014/main" id="{188F2711-7025-4690-96EA-5FD4069B07BE}"/>
              </a:ext>
              <a:ext uri="{C183D7F6-B498-43B3-948B-1728B52AA6E4}">
                <adec:decorative xmlns:adec="http://schemas.microsoft.com/office/drawing/2017/decorative" val="1"/>
              </a:ext>
            </a:extLst>
          </p:cNvPr>
          <p:cNvSpPr/>
          <p:nvPr/>
        </p:nvSpPr>
        <p:spPr>
          <a:xfrm>
            <a:off x="3808068" y="3930641"/>
            <a:ext cx="2430807" cy="88844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pic>
        <p:nvPicPr>
          <p:cNvPr id="6" name="Picture 7">
            <a:extLst>
              <a:ext uri="{FF2B5EF4-FFF2-40B4-BE49-F238E27FC236}">
                <a16:creationId xmlns:a16="http://schemas.microsoft.com/office/drawing/2014/main" id="{B97F8575-8494-4548-B55B-60C95FA0EA63}"/>
              </a:ext>
              <a:ext uri="{C183D7F6-B498-43B3-948B-1728B52AA6E4}">
                <adec:decorative xmlns:adec="http://schemas.microsoft.com/office/drawing/2017/decorative" val="1"/>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435667" y="4102857"/>
            <a:ext cx="491090" cy="491090"/>
          </a:xfrm>
          <a:prstGeom prst="rect">
            <a:avLst/>
          </a:prstGeom>
        </p:spPr>
      </p:pic>
      <p:sp>
        <p:nvSpPr>
          <p:cNvPr id="7" name="TextBox 6">
            <a:extLst>
              <a:ext uri="{FF2B5EF4-FFF2-40B4-BE49-F238E27FC236}">
                <a16:creationId xmlns:a16="http://schemas.microsoft.com/office/drawing/2014/main" id="{99A6A420-3E3A-4810-B0D1-07CD05EDD51B}"/>
              </a:ext>
            </a:extLst>
          </p:cNvPr>
          <p:cNvSpPr txBox="1"/>
          <p:nvPr/>
        </p:nvSpPr>
        <p:spPr>
          <a:xfrm>
            <a:off x="3866744" y="4603147"/>
            <a:ext cx="1131720" cy="169277"/>
          </a:xfrm>
          <a:prstGeom prst="rect">
            <a:avLst/>
          </a:prstGeom>
          <a:noFill/>
        </p:spPr>
        <p:txBody>
          <a:bodyPr wrap="none" lIns="0" tIns="0" rIns="0" bIns="0" rtlCol="0">
            <a:spAutoFit/>
          </a:bodyPr>
          <a:lstStyle/>
          <a:p>
            <a:pPr algn="l"/>
            <a:r>
              <a:rPr lang="en-US" altLang="ja-JP" sz="1100" dirty="0"/>
              <a:t>Compute Instance</a:t>
            </a:r>
            <a:endParaRPr kumimoji="1" lang="ja-JP" altLang="en-US" sz="1100" dirty="0" err="1"/>
          </a:p>
        </p:txBody>
      </p:sp>
      <p:sp>
        <p:nvSpPr>
          <p:cNvPr id="8" name="TextBox 7">
            <a:extLst>
              <a:ext uri="{FF2B5EF4-FFF2-40B4-BE49-F238E27FC236}">
                <a16:creationId xmlns:a16="http://schemas.microsoft.com/office/drawing/2014/main" id="{04DBF337-BE07-400F-A012-87BB2D408216}"/>
              </a:ext>
            </a:extLst>
          </p:cNvPr>
          <p:cNvSpPr txBox="1"/>
          <p:nvPr/>
        </p:nvSpPr>
        <p:spPr>
          <a:xfrm>
            <a:off x="5162198" y="4623066"/>
            <a:ext cx="1046761" cy="169277"/>
          </a:xfrm>
          <a:prstGeom prst="rect">
            <a:avLst/>
          </a:prstGeom>
          <a:noFill/>
        </p:spPr>
        <p:txBody>
          <a:bodyPr wrap="none" lIns="0" tIns="0" rIns="0" bIns="0" rtlCol="0">
            <a:spAutoFit/>
          </a:bodyPr>
          <a:lstStyle/>
          <a:p>
            <a:pPr algn="l"/>
            <a:r>
              <a:rPr lang="en-US" altLang="ja-JP" sz="1100" dirty="0"/>
              <a:t>Compute Cluster</a:t>
            </a:r>
            <a:endParaRPr kumimoji="1" lang="ja-JP" altLang="en-US" sz="1100" dirty="0" err="1"/>
          </a:p>
        </p:txBody>
      </p:sp>
      <p:pic>
        <p:nvPicPr>
          <p:cNvPr id="10" name="グラフィックス 4">
            <a:extLst>
              <a:ext uri="{FF2B5EF4-FFF2-40B4-BE49-F238E27FC236}">
                <a16:creationId xmlns:a16="http://schemas.microsoft.com/office/drawing/2014/main" id="{D0FAB03D-C47A-4AB9-B49D-63C4223B2B39}"/>
              </a:ext>
              <a:ext uri="{C183D7F6-B498-43B3-948B-1728B52AA6E4}">
                <adec:decorative xmlns:adec="http://schemas.microsoft.com/office/drawing/2017/decorative" val="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249730" y="861449"/>
            <a:ext cx="593750" cy="560358"/>
          </a:xfrm>
          <a:prstGeom prst="rect">
            <a:avLst/>
          </a:prstGeom>
        </p:spPr>
      </p:pic>
      <p:sp>
        <p:nvSpPr>
          <p:cNvPr id="11" name="テキスト ボックス 35">
            <a:extLst>
              <a:ext uri="{FF2B5EF4-FFF2-40B4-BE49-F238E27FC236}">
                <a16:creationId xmlns:a16="http://schemas.microsoft.com/office/drawing/2014/main" id="{4A22AEB9-EFB4-4A51-851E-18B08D7D3E38}"/>
              </a:ext>
            </a:extLst>
          </p:cNvPr>
          <p:cNvSpPr txBox="1"/>
          <p:nvPr/>
        </p:nvSpPr>
        <p:spPr>
          <a:xfrm>
            <a:off x="3082450" y="854595"/>
            <a:ext cx="1268361" cy="55399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000000"/>
                </a:solidFill>
                <a:effectLst/>
                <a:uLnTx/>
                <a:uFillTx/>
                <a:latin typeface="Segoe UI"/>
                <a:ea typeface="+mn-ea"/>
                <a:cs typeface="+mn-cs"/>
              </a:rPr>
              <a:t>Azure Batch </a:t>
            </a:r>
            <a:br>
              <a:rPr kumimoji="1" lang="en-US" altLang="ja-JP" sz="1800" b="0" i="0" u="none" strike="noStrike" kern="1200" cap="none" spc="0" normalizeH="0" baseline="0" noProof="0" dirty="0">
                <a:ln>
                  <a:noFill/>
                </a:ln>
                <a:solidFill>
                  <a:srgbClr val="000000"/>
                </a:solidFill>
                <a:effectLst/>
                <a:uLnTx/>
                <a:uFillTx/>
                <a:latin typeface="Segoe UI"/>
                <a:ea typeface="+mn-ea"/>
                <a:cs typeface="+mn-cs"/>
              </a:rPr>
            </a:br>
            <a:r>
              <a:rPr kumimoji="1" lang="en-US" altLang="ja-JP" sz="1800" b="0" i="0" u="none" strike="noStrike" kern="1200" cap="none" spc="0" normalizeH="0" baseline="0" noProof="0" dirty="0">
                <a:ln>
                  <a:noFill/>
                </a:ln>
                <a:solidFill>
                  <a:srgbClr val="000000"/>
                </a:solidFill>
                <a:effectLst/>
                <a:uLnTx/>
                <a:uFillTx/>
                <a:latin typeface="Segoe UI"/>
                <a:ea typeface="+mn-ea"/>
                <a:cs typeface="+mn-cs"/>
              </a:rPr>
              <a:t>Services</a:t>
            </a:r>
            <a:endParaRPr kumimoji="1" lang="ja-JP" altLang="en-US" sz="18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14" name="Straight Arrow Connector 13">
            <a:extLst>
              <a:ext uri="{FF2B5EF4-FFF2-40B4-BE49-F238E27FC236}">
                <a16:creationId xmlns:a16="http://schemas.microsoft.com/office/drawing/2014/main" id="{952978F5-CE24-4205-B6F7-06A62E30AE9F}"/>
              </a:ext>
            </a:extLst>
          </p:cNvPr>
          <p:cNvCxnSpPr>
            <a:cxnSpLocks/>
            <a:endCxn id="19" idx="0"/>
          </p:cNvCxnSpPr>
          <p:nvPr/>
        </p:nvCxnSpPr>
        <p:spPr>
          <a:xfrm>
            <a:off x="5162198" y="1780808"/>
            <a:ext cx="1109" cy="1707956"/>
          </a:xfrm>
          <a:prstGeom prst="straightConnector1">
            <a:avLst/>
          </a:prstGeom>
          <a:ln>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9" name="グラフィックス 28">
            <a:extLst>
              <a:ext uri="{FF2B5EF4-FFF2-40B4-BE49-F238E27FC236}">
                <a16:creationId xmlns:a16="http://schemas.microsoft.com/office/drawing/2014/main" id="{93651DC9-3992-4C3B-B83C-6DC37170A7DA}"/>
              </a:ext>
              <a:ext uri="{C183D7F6-B498-43B3-948B-1728B52AA6E4}">
                <adec:decorative xmlns:adec="http://schemas.microsoft.com/office/drawing/2017/decorative" val="1"/>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5012789" y="3488764"/>
            <a:ext cx="301036" cy="301036"/>
          </a:xfrm>
          <a:prstGeom prst="rect">
            <a:avLst/>
          </a:prstGeom>
        </p:spPr>
      </p:pic>
      <p:cxnSp>
        <p:nvCxnSpPr>
          <p:cNvPr id="20" name="Straight Arrow Connector 19">
            <a:extLst>
              <a:ext uri="{FF2B5EF4-FFF2-40B4-BE49-F238E27FC236}">
                <a16:creationId xmlns:a16="http://schemas.microsoft.com/office/drawing/2014/main" id="{E8806940-18D4-43C2-A2FA-FD65AE1471DB}"/>
              </a:ext>
            </a:extLst>
          </p:cNvPr>
          <p:cNvCxnSpPr>
            <a:cxnSpLocks/>
            <a:stCxn id="19" idx="2"/>
          </p:cNvCxnSpPr>
          <p:nvPr/>
        </p:nvCxnSpPr>
        <p:spPr>
          <a:xfrm flipH="1">
            <a:off x="5162198" y="3789800"/>
            <a:ext cx="1109" cy="201269"/>
          </a:xfrm>
          <a:prstGeom prst="straightConnector1">
            <a:avLst/>
          </a:prstGeom>
          <a:ln>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71">
            <a:extLst>
              <a:ext uri="{FF2B5EF4-FFF2-40B4-BE49-F238E27FC236}">
                <a16:creationId xmlns:a16="http://schemas.microsoft.com/office/drawing/2014/main" id="{B9BE59B0-C0F3-4453-B5FD-0EBF8EC9BEF8}"/>
              </a:ext>
            </a:extLst>
          </p:cNvPr>
          <p:cNvSpPr txBox="1"/>
          <p:nvPr/>
        </p:nvSpPr>
        <p:spPr>
          <a:xfrm>
            <a:off x="3767380" y="3719666"/>
            <a:ext cx="1346844" cy="253916"/>
          </a:xfrm>
          <a:prstGeom prst="rect">
            <a:avLst/>
          </a:prstGeom>
          <a:noFill/>
        </p:spPr>
        <p:txBody>
          <a:bodyPr wrap="non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srgbClr val="000000"/>
                </a:solidFill>
                <a:effectLst/>
                <a:uLnTx/>
                <a:uFillTx/>
                <a:latin typeface="Segoe UI"/>
                <a:ea typeface="+mn-ea"/>
                <a:cs typeface="+mn-cs"/>
              </a:rPr>
              <a:t>Microsoft Managed</a:t>
            </a:r>
            <a:endParaRPr kumimoji="1" lang="ja-JP" altLang="en-US" sz="105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41850081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4">
            <a:extLst>
              <a:ext uri="{FF2B5EF4-FFF2-40B4-BE49-F238E27FC236}">
                <a16:creationId xmlns:a16="http://schemas.microsoft.com/office/drawing/2014/main" id="{27E0CAFD-5D5C-4CA1-9C63-3BB897FBAC0E}"/>
              </a:ext>
              <a:ext uri="{C183D7F6-B498-43B3-948B-1728B52AA6E4}">
                <adec:decorative xmlns:adec="http://schemas.microsoft.com/office/drawing/2017/decorative" val="1"/>
              </a:ext>
            </a:extLst>
          </p:cNvPr>
          <p:cNvSpPr/>
          <p:nvPr/>
        </p:nvSpPr>
        <p:spPr>
          <a:xfrm>
            <a:off x="1978836" y="2928732"/>
            <a:ext cx="7232378" cy="32521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pic>
        <p:nvPicPr>
          <p:cNvPr id="28" name="グラフィックス 31">
            <a:extLst>
              <a:ext uri="{FF2B5EF4-FFF2-40B4-BE49-F238E27FC236}">
                <a16:creationId xmlns:a16="http://schemas.microsoft.com/office/drawing/2014/main" id="{91529A2C-0FF3-4930-A4D3-10BE3BF4118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60139" y="3237669"/>
            <a:ext cx="274161" cy="274161"/>
          </a:xfrm>
          <a:prstGeom prst="rect">
            <a:avLst/>
          </a:prstGeom>
        </p:spPr>
      </p:pic>
      <p:sp>
        <p:nvSpPr>
          <p:cNvPr id="48" name="Rectangle 14">
            <a:extLst>
              <a:ext uri="{FF2B5EF4-FFF2-40B4-BE49-F238E27FC236}">
                <a16:creationId xmlns:a16="http://schemas.microsoft.com/office/drawing/2014/main" id="{312618F3-4F6F-48FC-A944-E6C4C79EDBA0}"/>
              </a:ext>
              <a:ext uri="{C183D7F6-B498-43B3-948B-1728B52AA6E4}">
                <adec:decorative xmlns:adec="http://schemas.microsoft.com/office/drawing/2017/decorative" val="1"/>
              </a:ext>
            </a:extLst>
          </p:cNvPr>
          <p:cNvSpPr/>
          <p:nvPr/>
        </p:nvSpPr>
        <p:spPr>
          <a:xfrm>
            <a:off x="3693534" y="3377305"/>
            <a:ext cx="2619205" cy="234351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sp>
        <p:nvSpPr>
          <p:cNvPr id="51" name="Rectangle 14">
            <a:extLst>
              <a:ext uri="{FF2B5EF4-FFF2-40B4-BE49-F238E27FC236}">
                <a16:creationId xmlns:a16="http://schemas.microsoft.com/office/drawing/2014/main" id="{F673664B-B36E-433D-B015-2BB0572FE815}"/>
              </a:ext>
              <a:ext uri="{C183D7F6-B498-43B3-948B-1728B52AA6E4}">
                <adec:decorative xmlns:adec="http://schemas.microsoft.com/office/drawing/2017/decorative" val="1"/>
              </a:ext>
            </a:extLst>
          </p:cNvPr>
          <p:cNvSpPr/>
          <p:nvPr/>
        </p:nvSpPr>
        <p:spPr>
          <a:xfrm>
            <a:off x="6465139" y="3377305"/>
            <a:ext cx="2619205" cy="234351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pic>
        <p:nvPicPr>
          <p:cNvPr id="73" name="グラフィックス 31">
            <a:extLst>
              <a:ext uri="{FF2B5EF4-FFF2-40B4-BE49-F238E27FC236}">
                <a16:creationId xmlns:a16="http://schemas.microsoft.com/office/drawing/2014/main" id="{96A4BC38-0C50-443B-9F35-ABB8A4522D9E}"/>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13352" y="5723370"/>
            <a:ext cx="219694" cy="219694"/>
          </a:xfrm>
          <a:prstGeom prst="rect">
            <a:avLst/>
          </a:prstGeom>
        </p:spPr>
      </p:pic>
      <p:sp>
        <p:nvSpPr>
          <p:cNvPr id="52" name="TextBox 51">
            <a:extLst>
              <a:ext uri="{FF2B5EF4-FFF2-40B4-BE49-F238E27FC236}">
                <a16:creationId xmlns:a16="http://schemas.microsoft.com/office/drawing/2014/main" id="{729364C9-E2C2-485F-BA9C-BB5756A9CF77}"/>
              </a:ext>
            </a:extLst>
          </p:cNvPr>
          <p:cNvSpPr txBox="1"/>
          <p:nvPr/>
        </p:nvSpPr>
        <p:spPr>
          <a:xfrm>
            <a:off x="4362145" y="5743853"/>
            <a:ext cx="1809791" cy="169277"/>
          </a:xfrm>
          <a:prstGeom prst="rect">
            <a:avLst/>
          </a:prstGeom>
          <a:noFill/>
        </p:spPr>
        <p:txBody>
          <a:bodyPr wrap="none" lIns="0" tIns="0" rIns="0" bIns="0" rtlCol="0">
            <a:spAutoFit/>
          </a:bodyPr>
          <a:lstStyle/>
          <a:p>
            <a:pPr algn="l"/>
            <a:r>
              <a:rPr lang="en-US" altLang="ja-JP" sz="1100" dirty="0"/>
              <a:t>Training Subnet10.150.0.0/24</a:t>
            </a:r>
            <a:endParaRPr kumimoji="1" lang="ja-JP" altLang="en-US" sz="1100" dirty="0" err="1"/>
          </a:p>
        </p:txBody>
      </p:sp>
      <p:pic>
        <p:nvPicPr>
          <p:cNvPr id="53" name="グラフィックス 31">
            <a:extLst>
              <a:ext uri="{FF2B5EF4-FFF2-40B4-BE49-F238E27FC236}">
                <a16:creationId xmlns:a16="http://schemas.microsoft.com/office/drawing/2014/main" id="{EDF669A3-8FCD-4D64-B892-F3E7FF8356E9}"/>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12387" y="5739883"/>
            <a:ext cx="219694" cy="219694"/>
          </a:xfrm>
          <a:prstGeom prst="rect">
            <a:avLst/>
          </a:prstGeom>
        </p:spPr>
      </p:pic>
      <p:sp>
        <p:nvSpPr>
          <p:cNvPr id="55" name="TextBox 54">
            <a:extLst>
              <a:ext uri="{FF2B5EF4-FFF2-40B4-BE49-F238E27FC236}">
                <a16:creationId xmlns:a16="http://schemas.microsoft.com/office/drawing/2014/main" id="{CE9AB937-4ADA-4B6F-B4AE-43F349794A61}"/>
              </a:ext>
            </a:extLst>
          </p:cNvPr>
          <p:cNvSpPr txBox="1"/>
          <p:nvPr/>
        </p:nvSpPr>
        <p:spPr>
          <a:xfrm>
            <a:off x="6951755" y="5762481"/>
            <a:ext cx="1774525" cy="169277"/>
          </a:xfrm>
          <a:prstGeom prst="rect">
            <a:avLst/>
          </a:prstGeom>
          <a:noFill/>
        </p:spPr>
        <p:txBody>
          <a:bodyPr wrap="none" lIns="0" tIns="0" rIns="0" bIns="0" rtlCol="0">
            <a:spAutoFit/>
          </a:bodyPr>
          <a:lstStyle/>
          <a:p>
            <a:pPr algn="l"/>
            <a:r>
              <a:rPr lang="en-US" altLang="ja-JP" sz="1100" dirty="0"/>
              <a:t>Scoring Subnet10.150.0.1/24</a:t>
            </a:r>
            <a:endParaRPr kumimoji="1" lang="ja-JP" altLang="en-US" sz="1100" dirty="0" err="1"/>
          </a:p>
        </p:txBody>
      </p:sp>
      <p:pic>
        <p:nvPicPr>
          <p:cNvPr id="87" name="グラフィックス 31">
            <a:extLst>
              <a:ext uri="{FF2B5EF4-FFF2-40B4-BE49-F238E27FC236}">
                <a16:creationId xmlns:a16="http://schemas.microsoft.com/office/drawing/2014/main" id="{5DD93DF3-7684-42C4-9DCD-D26AFD2873C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58027" y="6226598"/>
            <a:ext cx="219694" cy="219694"/>
          </a:xfrm>
          <a:prstGeom prst="rect">
            <a:avLst/>
          </a:prstGeom>
        </p:spPr>
      </p:pic>
      <p:sp>
        <p:nvSpPr>
          <p:cNvPr id="89" name="TextBox 88">
            <a:extLst>
              <a:ext uri="{FF2B5EF4-FFF2-40B4-BE49-F238E27FC236}">
                <a16:creationId xmlns:a16="http://schemas.microsoft.com/office/drawing/2014/main" id="{80A877C7-152F-4265-9A22-ACA909C416DF}"/>
              </a:ext>
            </a:extLst>
          </p:cNvPr>
          <p:cNvSpPr txBox="1"/>
          <p:nvPr/>
        </p:nvSpPr>
        <p:spPr>
          <a:xfrm>
            <a:off x="6312739" y="6247081"/>
            <a:ext cx="1125308" cy="169277"/>
          </a:xfrm>
          <a:prstGeom prst="rect">
            <a:avLst/>
          </a:prstGeom>
          <a:noFill/>
        </p:spPr>
        <p:txBody>
          <a:bodyPr wrap="none" lIns="0" tIns="0" rIns="0" bIns="0" rtlCol="0">
            <a:spAutoFit/>
          </a:bodyPr>
          <a:lstStyle/>
          <a:p>
            <a:pPr algn="l"/>
            <a:r>
              <a:rPr lang="en-US" altLang="ja-JP" sz="1100" dirty="0"/>
              <a:t>Hub 10.150.0.0/16</a:t>
            </a:r>
            <a:endParaRPr kumimoji="1" lang="ja-JP" altLang="en-US" sz="1100" dirty="0" err="1"/>
          </a:p>
        </p:txBody>
      </p:sp>
      <p:sp>
        <p:nvSpPr>
          <p:cNvPr id="91" name="Rectangle 14">
            <a:extLst>
              <a:ext uri="{FF2B5EF4-FFF2-40B4-BE49-F238E27FC236}">
                <a16:creationId xmlns:a16="http://schemas.microsoft.com/office/drawing/2014/main" id="{C14A2109-8165-455E-91EF-F932302CB5DF}"/>
              </a:ext>
              <a:ext uri="{C183D7F6-B498-43B3-948B-1728B52AA6E4}">
                <adec:decorative xmlns:adec="http://schemas.microsoft.com/office/drawing/2017/decorative" val="1"/>
              </a:ext>
            </a:extLst>
          </p:cNvPr>
          <p:cNvSpPr/>
          <p:nvPr/>
        </p:nvSpPr>
        <p:spPr>
          <a:xfrm>
            <a:off x="1706918" y="497967"/>
            <a:ext cx="7504295" cy="130742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pic>
        <p:nvPicPr>
          <p:cNvPr id="93" name="グラフィックス 33">
            <a:extLst>
              <a:ext uri="{FF2B5EF4-FFF2-40B4-BE49-F238E27FC236}">
                <a16:creationId xmlns:a16="http://schemas.microsoft.com/office/drawing/2014/main" id="{C1585FAF-ACBC-4C25-9ADA-3FB12D9CABE3}"/>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08392" y="799011"/>
            <a:ext cx="605769" cy="652269"/>
          </a:xfrm>
          <a:prstGeom prst="rect">
            <a:avLst/>
          </a:prstGeom>
        </p:spPr>
      </p:pic>
      <p:sp>
        <p:nvSpPr>
          <p:cNvPr id="95" name="テキスト ボックス 35">
            <a:extLst>
              <a:ext uri="{FF2B5EF4-FFF2-40B4-BE49-F238E27FC236}">
                <a16:creationId xmlns:a16="http://schemas.microsoft.com/office/drawing/2014/main" id="{5A19D8F5-0211-49D7-871C-6905BD35209E}"/>
              </a:ext>
            </a:extLst>
          </p:cNvPr>
          <p:cNvSpPr txBox="1"/>
          <p:nvPr/>
        </p:nvSpPr>
        <p:spPr>
          <a:xfrm>
            <a:off x="7166116" y="854595"/>
            <a:ext cx="1870256" cy="55399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srgbClr val="000000"/>
                </a:solidFill>
                <a:effectLst/>
                <a:uLnTx/>
                <a:uFillTx/>
                <a:latin typeface="Segoe UI"/>
                <a:ea typeface="+mn-ea"/>
                <a:cs typeface="+mn-cs"/>
              </a:rPr>
              <a:t>Machine Learning </a:t>
            </a:r>
            <a:br>
              <a:rPr kumimoji="1" lang="en-US" altLang="ja-JP" sz="1800" b="0" i="0" u="none" strike="noStrike" kern="1200" cap="none" spc="0" normalizeH="0" baseline="0" noProof="0">
                <a:ln>
                  <a:noFill/>
                </a:ln>
                <a:solidFill>
                  <a:srgbClr val="000000"/>
                </a:solidFill>
                <a:effectLst/>
                <a:uLnTx/>
                <a:uFillTx/>
                <a:latin typeface="Segoe UI"/>
                <a:ea typeface="+mn-ea"/>
                <a:cs typeface="+mn-cs"/>
              </a:rPr>
            </a:br>
            <a:r>
              <a:rPr kumimoji="1" lang="en-US" altLang="ja-JP" sz="1800" b="0" i="0" u="none" strike="noStrike" kern="1200" cap="none" spc="0" normalizeH="0" baseline="0" noProof="0">
                <a:ln>
                  <a:noFill/>
                </a:ln>
                <a:solidFill>
                  <a:srgbClr val="000000"/>
                </a:solidFill>
                <a:effectLst/>
                <a:uLnTx/>
                <a:uFillTx/>
                <a:latin typeface="Segoe UI"/>
                <a:ea typeface="+mn-ea"/>
                <a:cs typeface="+mn-cs"/>
              </a:rPr>
              <a:t>Workspace</a:t>
            </a:r>
            <a:endParaRPr kumimoji="1" lang="ja-JP" altLang="en-US" sz="1800" b="0" i="0" u="none" strike="noStrike" kern="1200" cap="none" spc="0" normalizeH="0" baseline="0" noProof="0">
              <a:ln>
                <a:noFill/>
              </a:ln>
              <a:solidFill>
                <a:srgbClr val="000000"/>
              </a:solidFill>
              <a:effectLst/>
              <a:uLnTx/>
              <a:uFillTx/>
              <a:latin typeface="Segoe UI"/>
              <a:ea typeface="+mn-ea"/>
              <a:cs typeface="+mn-cs"/>
            </a:endParaRPr>
          </a:p>
        </p:txBody>
      </p:sp>
      <p:pic>
        <p:nvPicPr>
          <p:cNvPr id="99" name="Picture 32">
            <a:extLst>
              <a:ext uri="{FF2B5EF4-FFF2-40B4-BE49-F238E27FC236}">
                <a16:creationId xmlns:a16="http://schemas.microsoft.com/office/drawing/2014/main" id="{E4ACDA4A-12E6-445A-A436-9B5541D70327}"/>
              </a:ext>
              <a:ext uri="{C183D7F6-B498-43B3-948B-1728B52AA6E4}">
                <adec:decorative xmlns:adec="http://schemas.microsoft.com/office/drawing/2017/decorative" val="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862344" y="3822679"/>
            <a:ext cx="475235" cy="475235"/>
          </a:xfrm>
          <a:prstGeom prst="rect">
            <a:avLst/>
          </a:prstGeom>
        </p:spPr>
      </p:pic>
      <p:pic>
        <p:nvPicPr>
          <p:cNvPr id="101" name="Picture 69">
            <a:extLst>
              <a:ext uri="{FF2B5EF4-FFF2-40B4-BE49-F238E27FC236}">
                <a16:creationId xmlns:a16="http://schemas.microsoft.com/office/drawing/2014/main" id="{8955812A-F2C5-4D45-97D7-411F1A98E144}"/>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10848577" y="4297914"/>
            <a:ext cx="475234" cy="505035"/>
          </a:xfrm>
          <a:prstGeom prst="rect">
            <a:avLst/>
          </a:prstGeom>
        </p:spPr>
      </p:pic>
      <p:pic>
        <p:nvPicPr>
          <p:cNvPr id="103" name="グラフィックス 17">
            <a:extLst>
              <a:ext uri="{FF2B5EF4-FFF2-40B4-BE49-F238E27FC236}">
                <a16:creationId xmlns:a16="http://schemas.microsoft.com/office/drawing/2014/main" id="{01E8D930-6BBD-4532-AE96-68027E2518AC}"/>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862344" y="4894003"/>
            <a:ext cx="475488" cy="475488"/>
          </a:xfrm>
          <a:prstGeom prst="rect">
            <a:avLst/>
          </a:prstGeom>
        </p:spPr>
      </p:pic>
      <p:pic>
        <p:nvPicPr>
          <p:cNvPr id="107" name="Picture 17">
            <a:extLst>
              <a:ext uri="{FF2B5EF4-FFF2-40B4-BE49-F238E27FC236}">
                <a16:creationId xmlns:a16="http://schemas.microsoft.com/office/drawing/2014/main" id="{5476DC8B-73EB-425D-9E54-06102BD570E0}"/>
              </a:ext>
              <a:ext uri="{C183D7F6-B498-43B3-948B-1728B52AA6E4}">
                <adec:decorative xmlns:adec="http://schemas.microsoft.com/office/drawing/2017/decorative" val="1"/>
              </a:ext>
            </a:extLst>
          </p:cNvPr>
          <p:cNvPicPr>
            <a:picLocks noChangeAspect="1"/>
          </p:cNvPicPr>
          <p:nvPr/>
        </p:nvPicPr>
        <p:blipFill>
          <a:blip r:embed="rId12"/>
          <a:stretch>
            <a:fillRect/>
          </a:stretch>
        </p:blipFill>
        <p:spPr>
          <a:xfrm>
            <a:off x="8981923" y="5889762"/>
            <a:ext cx="204841" cy="190502"/>
          </a:xfrm>
          <a:prstGeom prst="rect">
            <a:avLst/>
          </a:prstGeom>
        </p:spPr>
      </p:pic>
      <p:sp>
        <p:nvSpPr>
          <p:cNvPr id="111" name="Rectangle 14">
            <a:extLst>
              <a:ext uri="{FF2B5EF4-FFF2-40B4-BE49-F238E27FC236}">
                <a16:creationId xmlns:a16="http://schemas.microsoft.com/office/drawing/2014/main" id="{D9AC3F57-8E0C-4DDC-893F-3C679550C221}"/>
              </a:ext>
              <a:ext uri="{C183D7F6-B498-43B3-948B-1728B52AA6E4}">
                <adec:decorative xmlns:adec="http://schemas.microsoft.com/office/drawing/2017/decorative" val="1"/>
              </a:ext>
            </a:extLst>
          </p:cNvPr>
          <p:cNvSpPr/>
          <p:nvPr/>
        </p:nvSpPr>
        <p:spPr>
          <a:xfrm>
            <a:off x="10430479" y="3377305"/>
            <a:ext cx="1308415" cy="234351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cxnSp>
        <p:nvCxnSpPr>
          <p:cNvPr id="122" name="Connector: Elbow 121">
            <a:extLst>
              <a:ext uri="{FF2B5EF4-FFF2-40B4-BE49-F238E27FC236}">
                <a16:creationId xmlns:a16="http://schemas.microsoft.com/office/drawing/2014/main" id="{1289A32D-18C5-4E7C-B669-571DBFFBCE6D}"/>
              </a:ext>
            </a:extLst>
          </p:cNvPr>
          <p:cNvCxnSpPr>
            <a:cxnSpLocks/>
            <a:stCxn id="91" idx="3"/>
            <a:endCxn id="111" idx="0"/>
          </p:cNvCxnSpPr>
          <p:nvPr/>
        </p:nvCxnSpPr>
        <p:spPr>
          <a:xfrm>
            <a:off x="9211213" y="1151681"/>
            <a:ext cx="1873474" cy="2225624"/>
          </a:xfrm>
          <a:prstGeom prst="bentConnector2">
            <a:avLst/>
          </a:prstGeom>
          <a:ln>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25" name="Picture 17">
            <a:extLst>
              <a:ext uri="{FF2B5EF4-FFF2-40B4-BE49-F238E27FC236}">
                <a16:creationId xmlns:a16="http://schemas.microsoft.com/office/drawing/2014/main" id="{E1446949-3933-4323-959D-4CB74F3BEB2C}"/>
              </a:ext>
              <a:ext uri="{C183D7F6-B498-43B3-948B-1728B52AA6E4}">
                <adec:decorative xmlns:adec="http://schemas.microsoft.com/office/drawing/2017/decorative" val="1"/>
              </a:ext>
            </a:extLst>
          </p:cNvPr>
          <p:cNvPicPr>
            <a:picLocks noChangeAspect="1"/>
          </p:cNvPicPr>
          <p:nvPr/>
        </p:nvPicPr>
        <p:blipFill>
          <a:blip r:embed="rId12"/>
          <a:stretch>
            <a:fillRect/>
          </a:stretch>
        </p:blipFill>
        <p:spPr>
          <a:xfrm>
            <a:off x="7672320" y="2966669"/>
            <a:ext cx="204841" cy="190502"/>
          </a:xfrm>
          <a:prstGeom prst="rect">
            <a:avLst/>
          </a:prstGeom>
        </p:spPr>
      </p:pic>
      <p:cxnSp>
        <p:nvCxnSpPr>
          <p:cNvPr id="127" name="Straight Arrow Connector 126">
            <a:extLst>
              <a:ext uri="{FF2B5EF4-FFF2-40B4-BE49-F238E27FC236}">
                <a16:creationId xmlns:a16="http://schemas.microsoft.com/office/drawing/2014/main" id="{91D14381-392A-4838-982D-A40B430C6A7C}"/>
              </a:ext>
            </a:extLst>
          </p:cNvPr>
          <p:cNvCxnSpPr>
            <a:cxnSpLocks/>
          </p:cNvCxnSpPr>
          <p:nvPr/>
        </p:nvCxnSpPr>
        <p:spPr>
          <a:xfrm flipV="1">
            <a:off x="7774740" y="1825258"/>
            <a:ext cx="0" cy="1102174"/>
          </a:xfrm>
          <a:prstGeom prst="straightConnector1">
            <a:avLst/>
          </a:prstGeom>
          <a:ln>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3485FD27-FC66-4060-8C0D-A97E749873E2}"/>
              </a:ext>
            </a:extLst>
          </p:cNvPr>
          <p:cNvSpPr txBox="1"/>
          <p:nvPr/>
        </p:nvSpPr>
        <p:spPr>
          <a:xfrm>
            <a:off x="7928009" y="2976896"/>
            <a:ext cx="1094852" cy="169277"/>
          </a:xfrm>
          <a:prstGeom prst="rect">
            <a:avLst/>
          </a:prstGeom>
          <a:noFill/>
        </p:spPr>
        <p:txBody>
          <a:bodyPr wrap="none" lIns="0" tIns="0" rIns="0" bIns="0" rtlCol="0">
            <a:spAutoFit/>
          </a:bodyPr>
          <a:lstStyle/>
          <a:p>
            <a:pPr algn="l"/>
            <a:r>
              <a:rPr kumimoji="1" lang="en-US" altLang="ja-JP" sz="1100" dirty="0"/>
              <a:t>PE for Workspace</a:t>
            </a:r>
            <a:endParaRPr kumimoji="1" lang="ja-JP" altLang="en-US" sz="1100" dirty="0" err="1"/>
          </a:p>
        </p:txBody>
      </p:sp>
      <p:sp>
        <p:nvSpPr>
          <p:cNvPr id="135" name="TextBox 134">
            <a:extLst>
              <a:ext uri="{FF2B5EF4-FFF2-40B4-BE49-F238E27FC236}">
                <a16:creationId xmlns:a16="http://schemas.microsoft.com/office/drawing/2014/main" id="{1E5AA90E-78B8-43D0-B9F4-CB3DA2EECB55}"/>
              </a:ext>
            </a:extLst>
          </p:cNvPr>
          <p:cNvSpPr txBox="1"/>
          <p:nvPr/>
        </p:nvSpPr>
        <p:spPr>
          <a:xfrm>
            <a:off x="9269412" y="5604510"/>
            <a:ext cx="626775" cy="338554"/>
          </a:xfrm>
          <a:prstGeom prst="rect">
            <a:avLst/>
          </a:prstGeom>
          <a:noFill/>
        </p:spPr>
        <p:txBody>
          <a:bodyPr wrap="none" lIns="0" tIns="0" rIns="0" bIns="0" rtlCol="0">
            <a:spAutoFit/>
          </a:bodyPr>
          <a:lstStyle/>
          <a:p>
            <a:pPr algn="l"/>
            <a:r>
              <a:rPr kumimoji="1" lang="en-US" altLang="ja-JP" sz="1100" dirty="0"/>
              <a:t>PE for SA/</a:t>
            </a:r>
            <a:br>
              <a:rPr kumimoji="1" lang="en-US" altLang="ja-JP" sz="1100" dirty="0"/>
            </a:br>
            <a:r>
              <a:rPr kumimoji="1" lang="en-US" altLang="ja-JP" sz="1100" dirty="0"/>
              <a:t>KV/ACR</a:t>
            </a:r>
            <a:endParaRPr kumimoji="1" lang="ja-JP" altLang="en-US" sz="1100" dirty="0" err="1"/>
          </a:p>
        </p:txBody>
      </p:sp>
      <p:sp>
        <p:nvSpPr>
          <p:cNvPr id="139" name="TextBox 138">
            <a:extLst>
              <a:ext uri="{FF2B5EF4-FFF2-40B4-BE49-F238E27FC236}">
                <a16:creationId xmlns:a16="http://schemas.microsoft.com/office/drawing/2014/main" id="{A1ECCA23-FCB7-4566-AD85-320D4C994BB7}"/>
              </a:ext>
            </a:extLst>
          </p:cNvPr>
          <p:cNvSpPr txBox="1"/>
          <p:nvPr/>
        </p:nvSpPr>
        <p:spPr>
          <a:xfrm>
            <a:off x="3795519" y="3511830"/>
            <a:ext cx="686085" cy="169277"/>
          </a:xfrm>
          <a:prstGeom prst="rect">
            <a:avLst/>
          </a:prstGeom>
          <a:noFill/>
        </p:spPr>
        <p:txBody>
          <a:bodyPr wrap="none" lIns="0" tIns="0" rIns="0" bIns="0" rtlCol="0">
            <a:spAutoFit/>
          </a:bodyPr>
          <a:lstStyle/>
          <a:p>
            <a:pPr algn="l"/>
            <a:r>
              <a:rPr kumimoji="1" lang="en-US" altLang="ja-JP" sz="1100" dirty="0"/>
              <a:t>ws1103nsg</a:t>
            </a:r>
            <a:endParaRPr kumimoji="1" lang="ja-JP" altLang="en-US" sz="1100" dirty="0" err="1"/>
          </a:p>
        </p:txBody>
      </p:sp>
      <p:pic>
        <p:nvPicPr>
          <p:cNvPr id="141" name="グラフィックス 31">
            <a:extLst>
              <a:ext uri="{FF2B5EF4-FFF2-40B4-BE49-F238E27FC236}">
                <a16:creationId xmlns:a16="http://schemas.microsoft.com/office/drawing/2014/main" id="{DF6E289C-4B1B-4057-B729-2519F0DBEC91}"/>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45671" y="3237669"/>
            <a:ext cx="274161" cy="274161"/>
          </a:xfrm>
          <a:prstGeom prst="rect">
            <a:avLst/>
          </a:prstGeom>
        </p:spPr>
      </p:pic>
      <p:sp>
        <p:nvSpPr>
          <p:cNvPr id="143" name="TextBox 142">
            <a:extLst>
              <a:ext uri="{FF2B5EF4-FFF2-40B4-BE49-F238E27FC236}">
                <a16:creationId xmlns:a16="http://schemas.microsoft.com/office/drawing/2014/main" id="{BF90B625-C615-454D-97D9-4AE492079BE2}"/>
              </a:ext>
            </a:extLst>
          </p:cNvPr>
          <p:cNvSpPr txBox="1"/>
          <p:nvPr/>
        </p:nvSpPr>
        <p:spPr>
          <a:xfrm>
            <a:off x="6581051" y="3511830"/>
            <a:ext cx="686085" cy="169277"/>
          </a:xfrm>
          <a:prstGeom prst="rect">
            <a:avLst/>
          </a:prstGeom>
          <a:noFill/>
        </p:spPr>
        <p:txBody>
          <a:bodyPr wrap="none" lIns="0" tIns="0" rIns="0" bIns="0" rtlCol="0">
            <a:spAutoFit/>
          </a:bodyPr>
          <a:lstStyle/>
          <a:p>
            <a:pPr algn="l"/>
            <a:r>
              <a:rPr kumimoji="1" lang="en-US" altLang="ja-JP" sz="1100" dirty="0"/>
              <a:t>ws1103nsg</a:t>
            </a:r>
            <a:endParaRPr kumimoji="1" lang="ja-JP" altLang="en-US" sz="1100" dirty="0" err="1"/>
          </a:p>
        </p:txBody>
      </p:sp>
      <p:sp>
        <p:nvSpPr>
          <p:cNvPr id="145" name="テキスト ボックス 71">
            <a:extLst>
              <a:ext uri="{FF2B5EF4-FFF2-40B4-BE49-F238E27FC236}">
                <a16:creationId xmlns:a16="http://schemas.microsoft.com/office/drawing/2014/main" id="{2F929CD6-92E0-45E4-A0C7-7376B841314A}"/>
              </a:ext>
            </a:extLst>
          </p:cNvPr>
          <p:cNvSpPr txBox="1"/>
          <p:nvPr/>
        </p:nvSpPr>
        <p:spPr>
          <a:xfrm>
            <a:off x="1706918" y="224195"/>
            <a:ext cx="1346844" cy="253916"/>
          </a:xfrm>
          <a:prstGeom prst="rect">
            <a:avLst/>
          </a:prstGeom>
          <a:noFill/>
        </p:spPr>
        <p:txBody>
          <a:bodyPr wrap="non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srgbClr val="000000"/>
                </a:solidFill>
                <a:effectLst/>
                <a:uLnTx/>
                <a:uFillTx/>
                <a:latin typeface="Segoe UI"/>
                <a:ea typeface="+mn-ea"/>
                <a:cs typeface="+mn-cs"/>
              </a:rPr>
              <a:t>Microsoft Managed</a:t>
            </a:r>
            <a:endParaRPr kumimoji="1" lang="ja-JP" altLang="en-US" sz="105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49" name="Rectangle 14">
            <a:extLst>
              <a:ext uri="{FF2B5EF4-FFF2-40B4-BE49-F238E27FC236}">
                <a16:creationId xmlns:a16="http://schemas.microsoft.com/office/drawing/2014/main" id="{8692929C-136D-4A5F-93D2-2140C282F898}"/>
              </a:ext>
              <a:ext uri="{C183D7F6-B498-43B3-948B-1728B52AA6E4}">
                <adec:decorative xmlns:adec="http://schemas.microsoft.com/office/drawing/2017/decorative" val="1"/>
              </a:ext>
            </a:extLst>
          </p:cNvPr>
          <p:cNvSpPr/>
          <p:nvPr/>
        </p:nvSpPr>
        <p:spPr>
          <a:xfrm>
            <a:off x="1706918" y="2516893"/>
            <a:ext cx="10334851" cy="4026665"/>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sp>
        <p:nvSpPr>
          <p:cNvPr id="151" name="TextBox 150">
            <a:extLst>
              <a:ext uri="{FF2B5EF4-FFF2-40B4-BE49-F238E27FC236}">
                <a16:creationId xmlns:a16="http://schemas.microsoft.com/office/drawing/2014/main" id="{8DCE3D38-5A3C-4DC3-B405-B1A09089891B}"/>
              </a:ext>
            </a:extLst>
          </p:cNvPr>
          <p:cNvSpPr txBox="1"/>
          <p:nvPr/>
        </p:nvSpPr>
        <p:spPr>
          <a:xfrm>
            <a:off x="10538152" y="6568628"/>
            <a:ext cx="1503617" cy="169277"/>
          </a:xfrm>
          <a:prstGeom prst="rect">
            <a:avLst/>
          </a:prstGeom>
          <a:noFill/>
        </p:spPr>
        <p:txBody>
          <a:bodyPr wrap="none" lIns="0" tIns="0" rIns="0" bIns="0" rtlCol="0">
            <a:spAutoFit/>
          </a:bodyPr>
          <a:lstStyle/>
          <a:p>
            <a:pPr algn="l"/>
            <a:r>
              <a:rPr kumimoji="1" lang="en-US" altLang="ja-JP" sz="1100" dirty="0"/>
              <a:t>ws1103 Resource Group</a:t>
            </a:r>
            <a:endParaRPr kumimoji="1" lang="ja-JP" altLang="en-US" sz="1100" dirty="0" err="1"/>
          </a:p>
        </p:txBody>
      </p:sp>
      <p:pic>
        <p:nvPicPr>
          <p:cNvPr id="154" name="Graphic 153">
            <a:extLst>
              <a:ext uri="{FF2B5EF4-FFF2-40B4-BE49-F238E27FC236}">
                <a16:creationId xmlns:a16="http://schemas.microsoft.com/office/drawing/2014/main" id="{C0B14C48-8229-4AE3-872D-61341C3B959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902436" y="2569900"/>
            <a:ext cx="319119" cy="319119"/>
          </a:xfrm>
          <a:prstGeom prst="rect">
            <a:avLst/>
          </a:prstGeom>
        </p:spPr>
      </p:pic>
      <p:sp>
        <p:nvSpPr>
          <p:cNvPr id="156" name="TextBox 155">
            <a:extLst>
              <a:ext uri="{FF2B5EF4-FFF2-40B4-BE49-F238E27FC236}">
                <a16:creationId xmlns:a16="http://schemas.microsoft.com/office/drawing/2014/main" id="{4478E316-DBEC-4F2F-8B51-91E3B68E9501}"/>
              </a:ext>
            </a:extLst>
          </p:cNvPr>
          <p:cNvSpPr txBox="1"/>
          <p:nvPr/>
        </p:nvSpPr>
        <p:spPr>
          <a:xfrm>
            <a:off x="8273283" y="2639529"/>
            <a:ext cx="1157368" cy="169277"/>
          </a:xfrm>
          <a:prstGeom prst="rect">
            <a:avLst/>
          </a:prstGeom>
          <a:noFill/>
        </p:spPr>
        <p:txBody>
          <a:bodyPr wrap="none" lIns="0" tIns="0" rIns="0" bIns="0" rtlCol="0">
            <a:spAutoFit/>
          </a:bodyPr>
          <a:lstStyle/>
          <a:p>
            <a:pPr algn="l"/>
            <a:r>
              <a:rPr lang="en-US" altLang="ja-JP" sz="1100" dirty="0"/>
              <a:t>Private DNS Zones</a:t>
            </a:r>
            <a:endParaRPr kumimoji="1" lang="ja-JP" altLang="en-US" sz="1100" dirty="0" err="1"/>
          </a:p>
        </p:txBody>
      </p:sp>
      <p:pic>
        <p:nvPicPr>
          <p:cNvPr id="158" name="Graphic 157">
            <a:extLst>
              <a:ext uri="{FF2B5EF4-FFF2-40B4-BE49-F238E27FC236}">
                <a16:creationId xmlns:a16="http://schemas.microsoft.com/office/drawing/2014/main" id="{0F000CCC-6CCA-469F-8B8C-CA4A90A541F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967409" y="6216145"/>
            <a:ext cx="319119" cy="319119"/>
          </a:xfrm>
          <a:prstGeom prst="rect">
            <a:avLst/>
          </a:prstGeom>
        </p:spPr>
      </p:pic>
      <p:sp>
        <p:nvSpPr>
          <p:cNvPr id="160" name="TextBox 159">
            <a:extLst>
              <a:ext uri="{FF2B5EF4-FFF2-40B4-BE49-F238E27FC236}">
                <a16:creationId xmlns:a16="http://schemas.microsoft.com/office/drawing/2014/main" id="{874AC3CC-5019-42C7-93B0-D1F7F00E1756}"/>
              </a:ext>
            </a:extLst>
          </p:cNvPr>
          <p:cNvSpPr txBox="1"/>
          <p:nvPr/>
        </p:nvSpPr>
        <p:spPr>
          <a:xfrm>
            <a:off x="9338256" y="6285774"/>
            <a:ext cx="1157368" cy="169277"/>
          </a:xfrm>
          <a:prstGeom prst="rect">
            <a:avLst/>
          </a:prstGeom>
          <a:noFill/>
        </p:spPr>
        <p:txBody>
          <a:bodyPr wrap="none" lIns="0" tIns="0" rIns="0" bIns="0" rtlCol="0">
            <a:spAutoFit/>
          </a:bodyPr>
          <a:lstStyle/>
          <a:p>
            <a:pPr algn="l"/>
            <a:r>
              <a:rPr lang="en-US" altLang="ja-JP" sz="1100" dirty="0"/>
              <a:t>Private DNS Zones</a:t>
            </a:r>
            <a:endParaRPr kumimoji="1" lang="ja-JP" altLang="en-US" sz="1100" dirty="0" err="1"/>
          </a:p>
        </p:txBody>
      </p:sp>
      <p:cxnSp>
        <p:nvCxnSpPr>
          <p:cNvPr id="162" name="Connector: Elbow 161">
            <a:extLst>
              <a:ext uri="{FF2B5EF4-FFF2-40B4-BE49-F238E27FC236}">
                <a16:creationId xmlns:a16="http://schemas.microsoft.com/office/drawing/2014/main" id="{D3E71310-FB82-4AEB-AC56-899416F3BCB4}"/>
              </a:ext>
            </a:extLst>
          </p:cNvPr>
          <p:cNvCxnSpPr>
            <a:cxnSpLocks/>
            <a:stCxn id="107" idx="3"/>
            <a:endCxn id="111" idx="2"/>
          </p:cNvCxnSpPr>
          <p:nvPr/>
        </p:nvCxnSpPr>
        <p:spPr>
          <a:xfrm flipV="1">
            <a:off x="9186764" y="5720815"/>
            <a:ext cx="1897923" cy="264198"/>
          </a:xfrm>
          <a:prstGeom prst="bentConnector2">
            <a:avLst/>
          </a:prstGeom>
          <a:ln>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65" name="Picture 7">
            <a:extLst>
              <a:ext uri="{FF2B5EF4-FFF2-40B4-BE49-F238E27FC236}">
                <a16:creationId xmlns:a16="http://schemas.microsoft.com/office/drawing/2014/main" id="{25394D3C-9383-48AE-8B38-00B6B09E678A}"/>
              </a:ext>
              <a:ext uri="{C183D7F6-B498-43B3-948B-1728B52AA6E4}">
                <adec:decorative xmlns:adec="http://schemas.microsoft.com/office/drawing/2017/decorative" val="1"/>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47361" y="4159459"/>
            <a:ext cx="491090" cy="491090"/>
          </a:xfrm>
          <a:prstGeom prst="rect">
            <a:avLst/>
          </a:prstGeom>
        </p:spPr>
      </p:pic>
      <p:grpSp>
        <p:nvGrpSpPr>
          <p:cNvPr id="167" name="Graphic 232" descr="VPN Gateway">
            <a:extLst>
              <a:ext uri="{FF2B5EF4-FFF2-40B4-BE49-F238E27FC236}">
                <a16:creationId xmlns:a16="http://schemas.microsoft.com/office/drawing/2014/main" id="{440EB71F-8579-464F-A665-D987F5A5D6E7}"/>
              </a:ext>
            </a:extLst>
          </p:cNvPr>
          <p:cNvGrpSpPr/>
          <p:nvPr/>
        </p:nvGrpSpPr>
        <p:grpSpPr>
          <a:xfrm>
            <a:off x="2602458" y="3483616"/>
            <a:ext cx="457550" cy="457550"/>
            <a:chOff x="10747868" y="3769498"/>
            <a:chExt cx="457550" cy="457550"/>
          </a:xfrm>
        </p:grpSpPr>
        <p:sp>
          <p:nvSpPr>
            <p:cNvPr id="168" name="Freeform: Shape 167">
              <a:extLst>
                <a:ext uri="{FF2B5EF4-FFF2-40B4-BE49-F238E27FC236}">
                  <a16:creationId xmlns:a16="http://schemas.microsoft.com/office/drawing/2014/main" id="{297B1D66-13BD-4EAA-8AD5-7D3A8929CAE8}"/>
                </a:ext>
              </a:extLst>
            </p:cNvPr>
            <p:cNvSpPr/>
            <p:nvPr/>
          </p:nvSpPr>
          <p:spPr>
            <a:xfrm>
              <a:off x="10840807" y="3793152"/>
              <a:ext cx="271918" cy="154333"/>
            </a:xfrm>
            <a:custGeom>
              <a:avLst/>
              <a:gdLst>
                <a:gd name="connsiteX0" fmla="*/ 271919 w 271918"/>
                <a:gd name="connsiteY0" fmla="*/ 147174 h 154333"/>
                <a:gd name="connsiteX1" fmla="*/ 271919 w 271918"/>
                <a:gd name="connsiteY1" fmla="*/ 129672 h 154333"/>
                <a:gd name="connsiteX2" fmla="*/ 236936 w 271918"/>
                <a:gd name="connsiteY2" fmla="*/ 38981 h 154333"/>
                <a:gd name="connsiteX3" fmla="*/ 135959 w 271918"/>
                <a:gd name="connsiteY3" fmla="*/ 0 h 154333"/>
                <a:gd name="connsiteX4" fmla="*/ 34984 w 271918"/>
                <a:gd name="connsiteY4" fmla="*/ 38981 h 154333"/>
                <a:gd name="connsiteX5" fmla="*/ 0 w 271918"/>
                <a:gd name="connsiteY5" fmla="*/ 129672 h 154333"/>
                <a:gd name="connsiteX6" fmla="*/ 0 w 271918"/>
                <a:gd name="connsiteY6" fmla="*/ 147174 h 154333"/>
                <a:gd name="connsiteX7" fmla="*/ 62812 w 271918"/>
                <a:gd name="connsiteY7" fmla="*/ 154333 h 154333"/>
                <a:gd name="connsiteX8" fmla="*/ 62812 w 271918"/>
                <a:gd name="connsiteY8" fmla="*/ 138423 h 154333"/>
                <a:gd name="connsiteX9" fmla="*/ 81894 w 271918"/>
                <a:gd name="connsiteY9" fmla="*/ 77963 h 154333"/>
                <a:gd name="connsiteX10" fmla="*/ 135959 w 271918"/>
                <a:gd name="connsiteY10" fmla="*/ 57279 h 154333"/>
                <a:gd name="connsiteX11" fmla="*/ 190026 w 271918"/>
                <a:gd name="connsiteY11" fmla="*/ 77963 h 154333"/>
                <a:gd name="connsiteX12" fmla="*/ 209108 w 271918"/>
                <a:gd name="connsiteY12" fmla="*/ 128877 h 154333"/>
                <a:gd name="connsiteX13" fmla="*/ 209108 w 271918"/>
                <a:gd name="connsiteY13" fmla="*/ 154333 h 154333"/>
                <a:gd name="connsiteX14" fmla="*/ 271919 w 271918"/>
                <a:gd name="connsiteY14" fmla="*/ 147174 h 15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1918" h="154333">
                  <a:moveTo>
                    <a:pt x="271919" y="147174"/>
                  </a:moveTo>
                  <a:lnTo>
                    <a:pt x="271919" y="129672"/>
                  </a:lnTo>
                  <a:cubicBezTo>
                    <a:pt x="271919" y="94669"/>
                    <a:pt x="259198" y="62052"/>
                    <a:pt x="236936" y="38981"/>
                  </a:cubicBezTo>
                  <a:cubicBezTo>
                    <a:pt x="216263" y="15115"/>
                    <a:pt x="170149" y="0"/>
                    <a:pt x="135959" y="0"/>
                  </a:cubicBezTo>
                  <a:cubicBezTo>
                    <a:pt x="101771" y="0"/>
                    <a:pt x="55656" y="15115"/>
                    <a:pt x="34984" y="38981"/>
                  </a:cubicBezTo>
                  <a:cubicBezTo>
                    <a:pt x="13516" y="62052"/>
                    <a:pt x="0" y="94669"/>
                    <a:pt x="0" y="129672"/>
                  </a:cubicBezTo>
                  <a:lnTo>
                    <a:pt x="0" y="147174"/>
                  </a:lnTo>
                  <a:lnTo>
                    <a:pt x="62812" y="154333"/>
                  </a:lnTo>
                  <a:lnTo>
                    <a:pt x="62812" y="138423"/>
                  </a:lnTo>
                  <a:cubicBezTo>
                    <a:pt x="62812" y="117739"/>
                    <a:pt x="69968" y="91487"/>
                    <a:pt x="81894" y="77963"/>
                  </a:cubicBezTo>
                  <a:cubicBezTo>
                    <a:pt x="93820" y="64438"/>
                    <a:pt x="119263" y="58074"/>
                    <a:pt x="135959" y="57279"/>
                  </a:cubicBezTo>
                  <a:cubicBezTo>
                    <a:pt x="152656" y="57279"/>
                    <a:pt x="178099" y="64438"/>
                    <a:pt x="190026" y="77963"/>
                  </a:cubicBezTo>
                  <a:cubicBezTo>
                    <a:pt x="201952" y="91487"/>
                    <a:pt x="209108" y="108988"/>
                    <a:pt x="209108" y="128877"/>
                  </a:cubicBezTo>
                  <a:lnTo>
                    <a:pt x="209108" y="154333"/>
                  </a:lnTo>
                  <a:lnTo>
                    <a:pt x="271919" y="147174"/>
                  </a:lnTo>
                  <a:close/>
                </a:path>
              </a:pathLst>
            </a:custGeom>
            <a:solidFill>
              <a:srgbClr val="A0A1A2"/>
            </a:solidFill>
            <a:ln w="933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ja-JP" alt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69" name="Freeform: Shape 168">
              <a:extLst>
                <a:ext uri="{FF2B5EF4-FFF2-40B4-BE49-F238E27FC236}">
                  <a16:creationId xmlns:a16="http://schemas.microsoft.com/office/drawing/2014/main" id="{4CB33517-3C91-4580-9A30-B1EEE2349B48}"/>
                </a:ext>
              </a:extLst>
            </p:cNvPr>
            <p:cNvSpPr/>
            <p:nvPr/>
          </p:nvSpPr>
          <p:spPr>
            <a:xfrm>
              <a:off x="10798678" y="3940313"/>
              <a:ext cx="356198" cy="250593"/>
            </a:xfrm>
            <a:custGeom>
              <a:avLst/>
              <a:gdLst>
                <a:gd name="connsiteX0" fmla="*/ 42140 w 356198"/>
                <a:gd name="connsiteY0" fmla="*/ 0 h 250593"/>
                <a:gd name="connsiteX1" fmla="*/ 0 w 356198"/>
                <a:gd name="connsiteY1" fmla="*/ 42163 h 250593"/>
                <a:gd name="connsiteX2" fmla="*/ 0 w 356198"/>
                <a:gd name="connsiteY2" fmla="*/ 208430 h 250593"/>
                <a:gd name="connsiteX3" fmla="*/ 36574 w 356198"/>
                <a:gd name="connsiteY3" fmla="*/ 250594 h 250593"/>
                <a:gd name="connsiteX4" fmla="*/ 319625 w 356198"/>
                <a:gd name="connsiteY4" fmla="*/ 250594 h 250593"/>
                <a:gd name="connsiteX5" fmla="*/ 356199 w 356198"/>
                <a:gd name="connsiteY5" fmla="*/ 208430 h 250593"/>
                <a:gd name="connsiteX6" fmla="*/ 356199 w 356198"/>
                <a:gd name="connsiteY6" fmla="*/ 42163 h 250593"/>
                <a:gd name="connsiteX7" fmla="*/ 314059 w 356198"/>
                <a:gd name="connsiteY7" fmla="*/ 0 h 250593"/>
                <a:gd name="connsiteX8" fmla="*/ 42140 w 356198"/>
                <a:gd name="connsiteY8" fmla="*/ 0 h 250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6198" h="250593">
                  <a:moveTo>
                    <a:pt x="42140" y="0"/>
                  </a:moveTo>
                  <a:cubicBezTo>
                    <a:pt x="11131" y="0"/>
                    <a:pt x="0" y="18297"/>
                    <a:pt x="0" y="42163"/>
                  </a:cubicBezTo>
                  <a:lnTo>
                    <a:pt x="0" y="208430"/>
                  </a:lnTo>
                  <a:cubicBezTo>
                    <a:pt x="0" y="229114"/>
                    <a:pt x="12721" y="250594"/>
                    <a:pt x="36574" y="250594"/>
                  </a:cubicBezTo>
                  <a:lnTo>
                    <a:pt x="319625" y="250594"/>
                  </a:lnTo>
                  <a:cubicBezTo>
                    <a:pt x="346658" y="250594"/>
                    <a:pt x="356199" y="229114"/>
                    <a:pt x="356199" y="208430"/>
                  </a:cubicBezTo>
                  <a:lnTo>
                    <a:pt x="356199" y="42163"/>
                  </a:lnTo>
                  <a:cubicBezTo>
                    <a:pt x="356199" y="20684"/>
                    <a:pt x="347452" y="0"/>
                    <a:pt x="314059" y="0"/>
                  </a:cubicBezTo>
                  <a:lnTo>
                    <a:pt x="42140" y="0"/>
                  </a:lnTo>
                  <a:close/>
                </a:path>
              </a:pathLst>
            </a:custGeom>
            <a:solidFill>
              <a:srgbClr val="59B4D9"/>
            </a:solidFill>
            <a:ln w="933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ja-JP" alt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70" name="Freeform: Shape 169">
              <a:extLst>
                <a:ext uri="{FF2B5EF4-FFF2-40B4-BE49-F238E27FC236}">
                  <a16:creationId xmlns:a16="http://schemas.microsoft.com/office/drawing/2014/main" id="{D7BE0560-ABDF-4E09-8619-6C8166CC2CCA}"/>
                </a:ext>
              </a:extLst>
            </p:cNvPr>
            <p:cNvSpPr/>
            <p:nvPr/>
          </p:nvSpPr>
          <p:spPr>
            <a:xfrm>
              <a:off x="10798678" y="3940313"/>
              <a:ext cx="250451" cy="250593"/>
            </a:xfrm>
            <a:custGeom>
              <a:avLst/>
              <a:gdLst>
                <a:gd name="connsiteX0" fmla="*/ 250452 w 250451"/>
                <a:gd name="connsiteY0" fmla="*/ 0 h 250593"/>
                <a:gd name="connsiteX1" fmla="*/ 42140 w 250451"/>
                <a:gd name="connsiteY1" fmla="*/ 0 h 250593"/>
                <a:gd name="connsiteX2" fmla="*/ 0 w 250451"/>
                <a:gd name="connsiteY2" fmla="*/ 42163 h 250593"/>
                <a:gd name="connsiteX3" fmla="*/ 0 w 250451"/>
                <a:gd name="connsiteY3" fmla="*/ 208430 h 250593"/>
                <a:gd name="connsiteX4" fmla="*/ 36574 w 250451"/>
                <a:gd name="connsiteY4" fmla="*/ 250594 h 250593"/>
                <a:gd name="connsiteX5" fmla="*/ 89845 w 250451"/>
                <a:gd name="connsiteY5" fmla="*/ 250594 h 250593"/>
                <a:gd name="connsiteX6" fmla="*/ 250452 w 250451"/>
                <a:gd name="connsiteY6" fmla="*/ 0 h 250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451" h="250593">
                  <a:moveTo>
                    <a:pt x="250452" y="0"/>
                  </a:moveTo>
                  <a:lnTo>
                    <a:pt x="42140" y="0"/>
                  </a:lnTo>
                  <a:cubicBezTo>
                    <a:pt x="11131" y="0"/>
                    <a:pt x="0" y="18297"/>
                    <a:pt x="0" y="42163"/>
                  </a:cubicBezTo>
                  <a:lnTo>
                    <a:pt x="0" y="208430"/>
                  </a:lnTo>
                  <a:cubicBezTo>
                    <a:pt x="0" y="229114"/>
                    <a:pt x="12721" y="250594"/>
                    <a:pt x="36574" y="250594"/>
                  </a:cubicBezTo>
                  <a:lnTo>
                    <a:pt x="89845" y="250594"/>
                  </a:lnTo>
                  <a:lnTo>
                    <a:pt x="250452" y="0"/>
                  </a:lnTo>
                  <a:close/>
                </a:path>
              </a:pathLst>
            </a:custGeom>
            <a:solidFill>
              <a:srgbClr val="7BC3DD"/>
            </a:solidFill>
            <a:ln w="933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ja-JP" alt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71" name="Freeform: Shape 170">
              <a:extLst>
                <a:ext uri="{FF2B5EF4-FFF2-40B4-BE49-F238E27FC236}">
                  <a16:creationId xmlns:a16="http://schemas.microsoft.com/office/drawing/2014/main" id="{AC181B8F-4FE8-4FE6-929A-AAE39DACD5E7}"/>
                </a:ext>
              </a:extLst>
            </p:cNvPr>
            <p:cNvSpPr/>
            <p:nvPr/>
          </p:nvSpPr>
          <p:spPr>
            <a:xfrm>
              <a:off x="10843981" y="3962599"/>
              <a:ext cx="262377" cy="206043"/>
            </a:xfrm>
            <a:custGeom>
              <a:avLst/>
              <a:gdLst>
                <a:gd name="connsiteX0" fmla="*/ 262378 w 262377"/>
                <a:gd name="connsiteY0" fmla="*/ 116148 h 206043"/>
                <a:gd name="connsiteX1" fmla="*/ 214673 w 262377"/>
                <a:gd name="connsiteY1" fmla="*/ 116148 h 206043"/>
                <a:gd name="connsiteX2" fmla="*/ 214673 w 262377"/>
                <a:gd name="connsiteY2" fmla="*/ 147970 h 206043"/>
                <a:gd name="connsiteX3" fmla="*/ 169353 w 262377"/>
                <a:gd name="connsiteY3" fmla="*/ 102624 h 206043"/>
                <a:gd name="connsiteX4" fmla="*/ 214673 w 262377"/>
                <a:gd name="connsiteY4" fmla="*/ 57279 h 206043"/>
                <a:gd name="connsiteX5" fmla="*/ 214673 w 262377"/>
                <a:gd name="connsiteY5" fmla="*/ 89100 h 206043"/>
                <a:gd name="connsiteX6" fmla="*/ 262378 w 262377"/>
                <a:gd name="connsiteY6" fmla="*/ 89100 h 206043"/>
                <a:gd name="connsiteX7" fmla="*/ 262378 w 262377"/>
                <a:gd name="connsiteY7" fmla="*/ 116148 h 206043"/>
                <a:gd name="connsiteX8" fmla="*/ 131189 w 262377"/>
                <a:gd name="connsiteY8" fmla="*/ 206043 h 206043"/>
                <a:gd name="connsiteX9" fmla="*/ 84279 w 262377"/>
                <a:gd name="connsiteY9" fmla="*/ 159107 h 206043"/>
                <a:gd name="connsiteX10" fmla="*/ 116877 w 262377"/>
                <a:gd name="connsiteY10" fmla="*/ 159107 h 206043"/>
                <a:gd name="connsiteX11" fmla="*/ 116877 w 262377"/>
                <a:gd name="connsiteY11" fmla="*/ 126490 h 206043"/>
                <a:gd name="connsiteX12" fmla="*/ 144705 w 262377"/>
                <a:gd name="connsiteY12" fmla="*/ 126490 h 206043"/>
                <a:gd name="connsiteX13" fmla="*/ 144705 w 262377"/>
                <a:gd name="connsiteY13" fmla="*/ 159107 h 206043"/>
                <a:gd name="connsiteX14" fmla="*/ 178099 w 262377"/>
                <a:gd name="connsiteY14" fmla="*/ 159107 h 206043"/>
                <a:gd name="connsiteX15" fmla="*/ 131189 w 262377"/>
                <a:gd name="connsiteY15" fmla="*/ 206043 h 206043"/>
                <a:gd name="connsiteX16" fmla="*/ 0 w 262377"/>
                <a:gd name="connsiteY16" fmla="*/ 116148 h 206043"/>
                <a:gd name="connsiteX17" fmla="*/ 0 w 262377"/>
                <a:gd name="connsiteY17" fmla="*/ 89100 h 206043"/>
                <a:gd name="connsiteX18" fmla="*/ 47705 w 262377"/>
                <a:gd name="connsiteY18" fmla="*/ 89100 h 206043"/>
                <a:gd name="connsiteX19" fmla="*/ 47705 w 262377"/>
                <a:gd name="connsiteY19" fmla="*/ 57279 h 206043"/>
                <a:gd name="connsiteX20" fmla="*/ 92230 w 262377"/>
                <a:gd name="connsiteY20" fmla="*/ 101828 h 206043"/>
                <a:gd name="connsiteX21" fmla="*/ 47705 w 262377"/>
                <a:gd name="connsiteY21" fmla="*/ 146379 h 206043"/>
                <a:gd name="connsiteX22" fmla="*/ 47705 w 262377"/>
                <a:gd name="connsiteY22" fmla="*/ 115352 h 206043"/>
                <a:gd name="connsiteX23" fmla="*/ 0 w 262377"/>
                <a:gd name="connsiteY23" fmla="*/ 115352 h 206043"/>
                <a:gd name="connsiteX24" fmla="*/ 0 w 262377"/>
                <a:gd name="connsiteY24" fmla="*/ 116148 h 206043"/>
                <a:gd name="connsiteX25" fmla="*/ 85073 w 262377"/>
                <a:gd name="connsiteY25" fmla="*/ 46141 h 206043"/>
                <a:gd name="connsiteX26" fmla="*/ 131189 w 262377"/>
                <a:gd name="connsiteY26" fmla="*/ 0 h 206043"/>
                <a:gd name="connsiteX27" fmla="*/ 177303 w 262377"/>
                <a:gd name="connsiteY27" fmla="*/ 46141 h 206043"/>
                <a:gd name="connsiteX28" fmla="*/ 144705 w 262377"/>
                <a:gd name="connsiteY28" fmla="*/ 46141 h 206043"/>
                <a:gd name="connsiteX29" fmla="*/ 144705 w 262377"/>
                <a:gd name="connsiteY29" fmla="*/ 79553 h 206043"/>
                <a:gd name="connsiteX30" fmla="*/ 116877 w 262377"/>
                <a:gd name="connsiteY30" fmla="*/ 79553 h 206043"/>
                <a:gd name="connsiteX31" fmla="*/ 116877 w 262377"/>
                <a:gd name="connsiteY31" fmla="*/ 46141 h 206043"/>
                <a:gd name="connsiteX32" fmla="*/ 85073 w 262377"/>
                <a:gd name="connsiteY32" fmla="*/ 46141 h 206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62377" h="206043">
                  <a:moveTo>
                    <a:pt x="262378" y="116148"/>
                  </a:moveTo>
                  <a:lnTo>
                    <a:pt x="214673" y="116148"/>
                  </a:lnTo>
                  <a:lnTo>
                    <a:pt x="214673" y="147970"/>
                  </a:lnTo>
                  <a:lnTo>
                    <a:pt x="169353" y="102624"/>
                  </a:lnTo>
                  <a:lnTo>
                    <a:pt x="214673" y="57279"/>
                  </a:lnTo>
                  <a:lnTo>
                    <a:pt x="214673" y="89100"/>
                  </a:lnTo>
                  <a:lnTo>
                    <a:pt x="262378" y="89100"/>
                  </a:lnTo>
                  <a:lnTo>
                    <a:pt x="262378" y="116148"/>
                  </a:lnTo>
                  <a:close/>
                  <a:moveTo>
                    <a:pt x="131189" y="206043"/>
                  </a:moveTo>
                  <a:lnTo>
                    <a:pt x="84279" y="159107"/>
                  </a:lnTo>
                  <a:lnTo>
                    <a:pt x="116877" y="159107"/>
                  </a:lnTo>
                  <a:lnTo>
                    <a:pt x="116877" y="126490"/>
                  </a:lnTo>
                  <a:lnTo>
                    <a:pt x="144705" y="126490"/>
                  </a:lnTo>
                  <a:lnTo>
                    <a:pt x="144705" y="159107"/>
                  </a:lnTo>
                  <a:lnTo>
                    <a:pt x="178099" y="159107"/>
                  </a:lnTo>
                  <a:lnTo>
                    <a:pt x="131189" y="206043"/>
                  </a:lnTo>
                  <a:close/>
                  <a:moveTo>
                    <a:pt x="0" y="116148"/>
                  </a:moveTo>
                  <a:lnTo>
                    <a:pt x="0" y="89100"/>
                  </a:lnTo>
                  <a:lnTo>
                    <a:pt x="47705" y="89100"/>
                  </a:lnTo>
                  <a:lnTo>
                    <a:pt x="47705" y="57279"/>
                  </a:lnTo>
                  <a:lnTo>
                    <a:pt x="92230" y="101828"/>
                  </a:lnTo>
                  <a:lnTo>
                    <a:pt x="47705" y="146379"/>
                  </a:lnTo>
                  <a:lnTo>
                    <a:pt x="47705" y="115352"/>
                  </a:lnTo>
                  <a:lnTo>
                    <a:pt x="0" y="115352"/>
                  </a:lnTo>
                  <a:lnTo>
                    <a:pt x="0" y="116148"/>
                  </a:lnTo>
                  <a:close/>
                  <a:moveTo>
                    <a:pt x="85073" y="46141"/>
                  </a:moveTo>
                  <a:lnTo>
                    <a:pt x="131189" y="0"/>
                  </a:lnTo>
                  <a:lnTo>
                    <a:pt x="177303" y="46141"/>
                  </a:lnTo>
                  <a:lnTo>
                    <a:pt x="144705" y="46141"/>
                  </a:lnTo>
                  <a:lnTo>
                    <a:pt x="144705" y="79553"/>
                  </a:lnTo>
                  <a:lnTo>
                    <a:pt x="116877" y="79553"/>
                  </a:lnTo>
                  <a:lnTo>
                    <a:pt x="116877" y="46141"/>
                  </a:lnTo>
                  <a:lnTo>
                    <a:pt x="85073" y="46141"/>
                  </a:lnTo>
                  <a:close/>
                </a:path>
              </a:pathLst>
            </a:custGeom>
            <a:solidFill>
              <a:srgbClr val="FFFFFF"/>
            </a:solidFill>
            <a:ln w="933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ja-JP" altLang="en-US" sz="1765" b="0" i="0" u="none" strike="noStrike" kern="1200" cap="none" spc="0" normalizeH="0" baseline="0" noProof="0">
                <a:ln>
                  <a:noFill/>
                </a:ln>
                <a:solidFill>
                  <a:srgbClr val="000000"/>
                </a:solidFill>
                <a:effectLst/>
                <a:uLnTx/>
                <a:uFillTx/>
                <a:latin typeface="Segoe UI"/>
                <a:ea typeface="+mn-ea"/>
                <a:cs typeface="+mn-cs"/>
              </a:endParaRPr>
            </a:p>
          </p:txBody>
        </p:sp>
      </p:grpSp>
      <p:pic>
        <p:nvPicPr>
          <p:cNvPr id="174" name="Picture 7">
            <a:extLst>
              <a:ext uri="{FF2B5EF4-FFF2-40B4-BE49-F238E27FC236}">
                <a16:creationId xmlns:a16="http://schemas.microsoft.com/office/drawing/2014/main" id="{51E0BCA3-17CC-443C-9882-DD732E3EC0C2}"/>
              </a:ext>
              <a:ext uri="{C183D7F6-B498-43B3-948B-1728B52AA6E4}">
                <adec:decorative xmlns:adec="http://schemas.microsoft.com/office/drawing/2017/decorative" val="1"/>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754784" y="4980169"/>
            <a:ext cx="491090" cy="491090"/>
          </a:xfrm>
          <a:prstGeom prst="rect">
            <a:avLst/>
          </a:prstGeom>
        </p:spPr>
      </p:pic>
      <p:sp>
        <p:nvSpPr>
          <p:cNvPr id="176" name="TextBox 175">
            <a:extLst>
              <a:ext uri="{FF2B5EF4-FFF2-40B4-BE49-F238E27FC236}">
                <a16:creationId xmlns:a16="http://schemas.microsoft.com/office/drawing/2014/main" id="{ACAC1436-0807-47B1-9979-540BA8681285}"/>
              </a:ext>
            </a:extLst>
          </p:cNvPr>
          <p:cNvSpPr txBox="1"/>
          <p:nvPr/>
        </p:nvSpPr>
        <p:spPr>
          <a:xfrm>
            <a:off x="4474544" y="5509818"/>
            <a:ext cx="1051570" cy="169277"/>
          </a:xfrm>
          <a:prstGeom prst="rect">
            <a:avLst/>
          </a:prstGeom>
          <a:noFill/>
        </p:spPr>
        <p:txBody>
          <a:bodyPr wrap="none" lIns="0" tIns="0" rIns="0" bIns="0" rtlCol="0">
            <a:spAutoFit/>
          </a:bodyPr>
          <a:lstStyle/>
          <a:p>
            <a:pPr algn="l"/>
            <a:r>
              <a:rPr lang="en-US" altLang="ja-JP" sz="1100" dirty="0"/>
              <a:t>Data Science VM</a:t>
            </a:r>
            <a:endParaRPr kumimoji="1" lang="ja-JP" altLang="en-US" sz="1100" dirty="0" err="1"/>
          </a:p>
        </p:txBody>
      </p:sp>
      <p:sp>
        <p:nvSpPr>
          <p:cNvPr id="182" name="Rectangle 14">
            <a:extLst>
              <a:ext uri="{FF2B5EF4-FFF2-40B4-BE49-F238E27FC236}">
                <a16:creationId xmlns:a16="http://schemas.microsoft.com/office/drawing/2014/main" id="{F8C3ADB3-E221-4E10-AA67-0ACC8456D0F9}"/>
              </a:ext>
              <a:ext uri="{C183D7F6-B498-43B3-948B-1728B52AA6E4}">
                <adec:decorative xmlns:adec="http://schemas.microsoft.com/office/drawing/2017/decorative" val="1"/>
              </a:ext>
            </a:extLst>
          </p:cNvPr>
          <p:cNvSpPr/>
          <p:nvPr/>
        </p:nvSpPr>
        <p:spPr>
          <a:xfrm>
            <a:off x="2109000" y="4832375"/>
            <a:ext cx="1490622" cy="888439"/>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sp>
        <p:nvSpPr>
          <p:cNvPr id="184" name="Rectangle 14">
            <a:extLst>
              <a:ext uri="{FF2B5EF4-FFF2-40B4-BE49-F238E27FC236}">
                <a16:creationId xmlns:a16="http://schemas.microsoft.com/office/drawing/2014/main" id="{051E11B0-747D-43D5-9723-8E8197106C04}"/>
              </a:ext>
              <a:ext uri="{C183D7F6-B498-43B3-948B-1728B52AA6E4}">
                <adec:decorative xmlns:adec="http://schemas.microsoft.com/office/drawing/2017/decorative" val="1"/>
              </a:ext>
            </a:extLst>
          </p:cNvPr>
          <p:cNvSpPr/>
          <p:nvPr/>
        </p:nvSpPr>
        <p:spPr>
          <a:xfrm>
            <a:off x="2109000" y="3368445"/>
            <a:ext cx="1490622" cy="88844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pic>
        <p:nvPicPr>
          <p:cNvPr id="186" name="グラフィックス 31">
            <a:extLst>
              <a:ext uri="{FF2B5EF4-FFF2-40B4-BE49-F238E27FC236}">
                <a16:creationId xmlns:a16="http://schemas.microsoft.com/office/drawing/2014/main" id="{3C702E04-18F9-4510-9CD0-0BD6A721BC0A}"/>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20219" y="4236217"/>
            <a:ext cx="219694" cy="219694"/>
          </a:xfrm>
          <a:prstGeom prst="rect">
            <a:avLst/>
          </a:prstGeom>
        </p:spPr>
      </p:pic>
      <p:sp>
        <p:nvSpPr>
          <p:cNvPr id="188" name="TextBox 187">
            <a:extLst>
              <a:ext uri="{FF2B5EF4-FFF2-40B4-BE49-F238E27FC236}">
                <a16:creationId xmlns:a16="http://schemas.microsoft.com/office/drawing/2014/main" id="{ABEBC1C5-D64E-4B76-8E44-31BA6FF95987}"/>
              </a:ext>
            </a:extLst>
          </p:cNvPr>
          <p:cNvSpPr txBox="1"/>
          <p:nvPr/>
        </p:nvSpPr>
        <p:spPr>
          <a:xfrm>
            <a:off x="2469012" y="4256700"/>
            <a:ext cx="1013098" cy="338554"/>
          </a:xfrm>
          <a:prstGeom prst="rect">
            <a:avLst/>
          </a:prstGeom>
          <a:noFill/>
        </p:spPr>
        <p:txBody>
          <a:bodyPr wrap="none" lIns="0" tIns="0" rIns="0" bIns="0" rtlCol="0">
            <a:spAutoFit/>
          </a:bodyPr>
          <a:lstStyle/>
          <a:p>
            <a:pPr algn="l"/>
            <a:r>
              <a:rPr lang="en-US" altLang="ja-JP" sz="1100" dirty="0"/>
              <a:t>Gateway Subnet</a:t>
            </a:r>
          </a:p>
          <a:p>
            <a:pPr algn="l"/>
            <a:r>
              <a:rPr kumimoji="1" lang="en-US" altLang="ja-JP" sz="1100" dirty="0"/>
              <a:t>10.150.255/24</a:t>
            </a:r>
            <a:endParaRPr kumimoji="1" lang="ja-JP" altLang="en-US" sz="1100" dirty="0" err="1"/>
          </a:p>
        </p:txBody>
      </p:sp>
      <p:pic>
        <p:nvPicPr>
          <p:cNvPr id="190" name="グラフィックス 31">
            <a:extLst>
              <a:ext uri="{FF2B5EF4-FFF2-40B4-BE49-F238E27FC236}">
                <a16:creationId xmlns:a16="http://schemas.microsoft.com/office/drawing/2014/main" id="{FB984DB5-B266-4E14-829C-66C7052C1223}"/>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39879" y="5753304"/>
            <a:ext cx="219694" cy="219694"/>
          </a:xfrm>
          <a:prstGeom prst="rect">
            <a:avLst/>
          </a:prstGeom>
        </p:spPr>
      </p:pic>
      <p:sp>
        <p:nvSpPr>
          <p:cNvPr id="192" name="TextBox 191">
            <a:extLst>
              <a:ext uri="{FF2B5EF4-FFF2-40B4-BE49-F238E27FC236}">
                <a16:creationId xmlns:a16="http://schemas.microsoft.com/office/drawing/2014/main" id="{7F20DFB8-6C35-4EC4-A79C-3101B1E99C19}"/>
              </a:ext>
            </a:extLst>
          </p:cNvPr>
          <p:cNvSpPr txBox="1"/>
          <p:nvPr/>
        </p:nvSpPr>
        <p:spPr>
          <a:xfrm>
            <a:off x="2488672" y="5773787"/>
            <a:ext cx="974626" cy="338554"/>
          </a:xfrm>
          <a:prstGeom prst="rect">
            <a:avLst/>
          </a:prstGeom>
          <a:noFill/>
        </p:spPr>
        <p:txBody>
          <a:bodyPr wrap="none" lIns="0" tIns="0" rIns="0" bIns="0" rtlCol="0">
            <a:spAutoFit/>
          </a:bodyPr>
          <a:lstStyle/>
          <a:p>
            <a:pPr algn="l"/>
            <a:r>
              <a:rPr lang="en-US" altLang="ja-JP" sz="1100" dirty="0"/>
              <a:t>Bastion Subnet</a:t>
            </a:r>
          </a:p>
          <a:p>
            <a:pPr algn="l"/>
            <a:r>
              <a:rPr kumimoji="1" lang="en-US" altLang="ja-JP" sz="1100" dirty="0"/>
              <a:t>10.150.254.0/24</a:t>
            </a:r>
            <a:endParaRPr kumimoji="1" lang="ja-JP" altLang="en-US" sz="1100" dirty="0" err="1"/>
          </a:p>
        </p:txBody>
      </p:sp>
      <p:sp>
        <p:nvSpPr>
          <p:cNvPr id="194" name="TextBox 193">
            <a:extLst>
              <a:ext uri="{FF2B5EF4-FFF2-40B4-BE49-F238E27FC236}">
                <a16:creationId xmlns:a16="http://schemas.microsoft.com/office/drawing/2014/main" id="{C75DFF0D-6D0B-4B36-8371-EDF27B8C21BF}"/>
              </a:ext>
            </a:extLst>
          </p:cNvPr>
          <p:cNvSpPr txBox="1"/>
          <p:nvPr/>
        </p:nvSpPr>
        <p:spPr>
          <a:xfrm>
            <a:off x="2395934" y="3950457"/>
            <a:ext cx="844783" cy="169277"/>
          </a:xfrm>
          <a:prstGeom prst="rect">
            <a:avLst/>
          </a:prstGeom>
          <a:noFill/>
        </p:spPr>
        <p:txBody>
          <a:bodyPr wrap="none" lIns="0" tIns="0" rIns="0" bIns="0" rtlCol="0">
            <a:spAutoFit/>
          </a:bodyPr>
          <a:lstStyle/>
          <a:p>
            <a:pPr algn="l"/>
            <a:r>
              <a:rPr lang="en-US" altLang="ja-JP" sz="1100" dirty="0"/>
              <a:t>VPN Gateway</a:t>
            </a:r>
            <a:endParaRPr kumimoji="1" lang="ja-JP" altLang="en-US" sz="1100" dirty="0" err="1"/>
          </a:p>
        </p:txBody>
      </p:sp>
      <p:sp>
        <p:nvSpPr>
          <p:cNvPr id="196" name="TextBox 195">
            <a:extLst>
              <a:ext uri="{FF2B5EF4-FFF2-40B4-BE49-F238E27FC236}">
                <a16:creationId xmlns:a16="http://schemas.microsoft.com/office/drawing/2014/main" id="{2CA691D0-B9DA-46E5-A4C3-EF91F773A962}"/>
              </a:ext>
            </a:extLst>
          </p:cNvPr>
          <p:cNvSpPr txBox="1"/>
          <p:nvPr/>
        </p:nvSpPr>
        <p:spPr>
          <a:xfrm>
            <a:off x="921661" y="4679975"/>
            <a:ext cx="495328" cy="169277"/>
          </a:xfrm>
          <a:prstGeom prst="rect">
            <a:avLst/>
          </a:prstGeom>
          <a:noFill/>
        </p:spPr>
        <p:txBody>
          <a:bodyPr wrap="none" lIns="0" tIns="0" rIns="0" bIns="0" rtlCol="0">
            <a:spAutoFit/>
          </a:bodyPr>
          <a:lstStyle/>
          <a:p>
            <a:pPr algn="l"/>
            <a:r>
              <a:rPr kumimoji="1" lang="en-US" altLang="ja-JP" sz="1100" dirty="0"/>
              <a:t>Your PC</a:t>
            </a:r>
            <a:endParaRPr kumimoji="1" lang="ja-JP" altLang="en-US" sz="1100" dirty="0" err="1"/>
          </a:p>
        </p:txBody>
      </p:sp>
      <p:cxnSp>
        <p:nvCxnSpPr>
          <p:cNvPr id="198" name="Connector: Elbow 197">
            <a:extLst>
              <a:ext uri="{FF2B5EF4-FFF2-40B4-BE49-F238E27FC236}">
                <a16:creationId xmlns:a16="http://schemas.microsoft.com/office/drawing/2014/main" id="{B7937625-D419-43B0-A908-5296F92FEACB}"/>
              </a:ext>
            </a:extLst>
          </p:cNvPr>
          <p:cNvCxnSpPr>
            <a:cxnSpLocks/>
            <a:stCxn id="165" idx="0"/>
          </p:cNvCxnSpPr>
          <p:nvPr/>
        </p:nvCxnSpPr>
        <p:spPr>
          <a:xfrm rot="5400000" flipH="1" flipV="1">
            <a:off x="1714001" y="3301584"/>
            <a:ext cx="336780" cy="1378970"/>
          </a:xfrm>
          <a:prstGeom prst="bentConnector2">
            <a:avLst/>
          </a:prstGeom>
          <a:ln>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02" name="Connector: Elbow 201">
            <a:extLst>
              <a:ext uri="{FF2B5EF4-FFF2-40B4-BE49-F238E27FC236}">
                <a16:creationId xmlns:a16="http://schemas.microsoft.com/office/drawing/2014/main" id="{5C722F75-D591-44E6-AB26-DA6639578C8D}"/>
              </a:ext>
            </a:extLst>
          </p:cNvPr>
          <p:cNvCxnSpPr>
            <a:cxnSpLocks/>
            <a:stCxn id="196" idx="2"/>
            <a:endCxn id="2050" idx="1"/>
          </p:cNvCxnSpPr>
          <p:nvPr/>
        </p:nvCxnSpPr>
        <p:spPr>
          <a:xfrm rot="16200000" flipH="1">
            <a:off x="1684715" y="4333861"/>
            <a:ext cx="371768" cy="1402549"/>
          </a:xfrm>
          <a:prstGeom prst="bentConnector2">
            <a:avLst/>
          </a:prstGeom>
          <a:ln>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D10DE87F-7585-4BB0-B596-F3B89434F3B9}"/>
              </a:ext>
            </a:extLst>
          </p:cNvPr>
          <p:cNvCxnSpPr>
            <a:cxnSpLocks/>
            <a:stCxn id="2050" idx="3"/>
            <a:endCxn id="174" idx="1"/>
          </p:cNvCxnSpPr>
          <p:nvPr/>
        </p:nvCxnSpPr>
        <p:spPr>
          <a:xfrm>
            <a:off x="3083901" y="5221020"/>
            <a:ext cx="1670883" cy="0"/>
          </a:xfrm>
          <a:prstGeom prst="straightConnector1">
            <a:avLst/>
          </a:prstGeom>
          <a:ln>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2050" name="Picture 2" descr="Azure documentation | Microsoft Docs">
            <a:extLst>
              <a:ext uri="{FF2B5EF4-FFF2-40B4-BE49-F238E27FC236}">
                <a16:creationId xmlns:a16="http://schemas.microsoft.com/office/drawing/2014/main" id="{A4A0D595-BD6D-496C-892A-E593815588F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71874" y="4965006"/>
            <a:ext cx="512027" cy="51202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52B867C-7335-4984-8B31-17818EBBCEE4}"/>
              </a:ext>
            </a:extLst>
          </p:cNvPr>
          <p:cNvSpPr txBox="1"/>
          <p:nvPr/>
        </p:nvSpPr>
        <p:spPr>
          <a:xfrm>
            <a:off x="2625594" y="5507909"/>
            <a:ext cx="456856" cy="169277"/>
          </a:xfrm>
          <a:prstGeom prst="rect">
            <a:avLst/>
          </a:prstGeom>
          <a:noFill/>
        </p:spPr>
        <p:txBody>
          <a:bodyPr wrap="none" lIns="0" tIns="0" rIns="0" bIns="0" rtlCol="0">
            <a:spAutoFit/>
          </a:bodyPr>
          <a:lstStyle/>
          <a:p>
            <a:pPr algn="l"/>
            <a:r>
              <a:rPr kumimoji="1" lang="en-US" altLang="ja-JP" sz="1100" dirty="0"/>
              <a:t>Bastion</a:t>
            </a:r>
            <a:endParaRPr kumimoji="1" lang="ja-JP" altLang="en-US" sz="1100" dirty="0" err="1"/>
          </a:p>
        </p:txBody>
      </p:sp>
      <p:pic>
        <p:nvPicPr>
          <p:cNvPr id="12" name="グラフィックス 31">
            <a:extLst>
              <a:ext uri="{FF2B5EF4-FFF2-40B4-BE49-F238E27FC236}">
                <a16:creationId xmlns:a16="http://schemas.microsoft.com/office/drawing/2014/main" id="{C50A1D43-66F3-4856-B1DF-24D688C5CEA4}"/>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90072" y="3237669"/>
            <a:ext cx="274161" cy="274161"/>
          </a:xfrm>
          <a:prstGeom prst="rect">
            <a:avLst/>
          </a:prstGeom>
        </p:spPr>
      </p:pic>
      <p:pic>
        <p:nvPicPr>
          <p:cNvPr id="13" name="グラフィックス 31">
            <a:extLst>
              <a:ext uri="{FF2B5EF4-FFF2-40B4-BE49-F238E27FC236}">
                <a16:creationId xmlns:a16="http://schemas.microsoft.com/office/drawing/2014/main" id="{6DA80848-E1A0-4016-A56C-8C4638E5EFEA}"/>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83181" y="4675438"/>
            <a:ext cx="274161" cy="274161"/>
          </a:xfrm>
          <a:prstGeom prst="rect">
            <a:avLst/>
          </a:prstGeom>
        </p:spPr>
      </p:pic>
      <p:pic>
        <p:nvPicPr>
          <p:cNvPr id="4" name="Picture 7">
            <a:extLst>
              <a:ext uri="{FF2B5EF4-FFF2-40B4-BE49-F238E27FC236}">
                <a16:creationId xmlns:a16="http://schemas.microsoft.com/office/drawing/2014/main" id="{A3D2CD14-0B6B-4795-81C1-D623549C56F8}"/>
              </a:ext>
              <a:ext uri="{C183D7F6-B498-43B3-948B-1728B52AA6E4}">
                <adec:decorative xmlns:adec="http://schemas.microsoft.com/office/drawing/2017/decorative" val="1"/>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199475" y="4087287"/>
            <a:ext cx="491090" cy="491090"/>
          </a:xfrm>
          <a:prstGeom prst="rect">
            <a:avLst/>
          </a:prstGeom>
        </p:spPr>
      </p:pic>
      <p:sp>
        <p:nvSpPr>
          <p:cNvPr id="5" name="Rectangle 14">
            <a:extLst>
              <a:ext uri="{FF2B5EF4-FFF2-40B4-BE49-F238E27FC236}">
                <a16:creationId xmlns:a16="http://schemas.microsoft.com/office/drawing/2014/main" id="{188F2711-7025-4690-96EA-5FD4069B07BE}"/>
              </a:ext>
              <a:ext uri="{C183D7F6-B498-43B3-948B-1728B52AA6E4}">
                <adec:decorative xmlns:adec="http://schemas.microsoft.com/office/drawing/2017/decorative" val="1"/>
              </a:ext>
            </a:extLst>
          </p:cNvPr>
          <p:cNvSpPr/>
          <p:nvPr/>
        </p:nvSpPr>
        <p:spPr>
          <a:xfrm>
            <a:off x="3808068" y="3930641"/>
            <a:ext cx="2430807" cy="88844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pic>
        <p:nvPicPr>
          <p:cNvPr id="6" name="Picture 7">
            <a:extLst>
              <a:ext uri="{FF2B5EF4-FFF2-40B4-BE49-F238E27FC236}">
                <a16:creationId xmlns:a16="http://schemas.microsoft.com/office/drawing/2014/main" id="{B97F8575-8494-4548-B55B-60C95FA0EA63}"/>
              </a:ext>
              <a:ext uri="{C183D7F6-B498-43B3-948B-1728B52AA6E4}">
                <adec:decorative xmlns:adec="http://schemas.microsoft.com/office/drawing/2017/decorative" val="1"/>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435667" y="4102857"/>
            <a:ext cx="491090" cy="491090"/>
          </a:xfrm>
          <a:prstGeom prst="rect">
            <a:avLst/>
          </a:prstGeom>
        </p:spPr>
      </p:pic>
      <p:sp>
        <p:nvSpPr>
          <p:cNvPr id="7" name="TextBox 6">
            <a:extLst>
              <a:ext uri="{FF2B5EF4-FFF2-40B4-BE49-F238E27FC236}">
                <a16:creationId xmlns:a16="http://schemas.microsoft.com/office/drawing/2014/main" id="{99A6A420-3E3A-4810-B0D1-07CD05EDD51B}"/>
              </a:ext>
            </a:extLst>
          </p:cNvPr>
          <p:cNvSpPr txBox="1"/>
          <p:nvPr/>
        </p:nvSpPr>
        <p:spPr>
          <a:xfrm>
            <a:off x="3866744" y="4603147"/>
            <a:ext cx="1131720" cy="169277"/>
          </a:xfrm>
          <a:prstGeom prst="rect">
            <a:avLst/>
          </a:prstGeom>
          <a:noFill/>
        </p:spPr>
        <p:txBody>
          <a:bodyPr wrap="none" lIns="0" tIns="0" rIns="0" bIns="0" rtlCol="0">
            <a:spAutoFit/>
          </a:bodyPr>
          <a:lstStyle/>
          <a:p>
            <a:pPr algn="l"/>
            <a:r>
              <a:rPr lang="en-US" altLang="ja-JP" sz="1100" dirty="0"/>
              <a:t>Compute Instance</a:t>
            </a:r>
            <a:endParaRPr kumimoji="1" lang="ja-JP" altLang="en-US" sz="1100" dirty="0" err="1"/>
          </a:p>
        </p:txBody>
      </p:sp>
      <p:sp>
        <p:nvSpPr>
          <p:cNvPr id="8" name="TextBox 7">
            <a:extLst>
              <a:ext uri="{FF2B5EF4-FFF2-40B4-BE49-F238E27FC236}">
                <a16:creationId xmlns:a16="http://schemas.microsoft.com/office/drawing/2014/main" id="{04DBF337-BE07-400F-A012-87BB2D408216}"/>
              </a:ext>
            </a:extLst>
          </p:cNvPr>
          <p:cNvSpPr txBox="1"/>
          <p:nvPr/>
        </p:nvSpPr>
        <p:spPr>
          <a:xfrm>
            <a:off x="5162198" y="4623066"/>
            <a:ext cx="1046761" cy="169277"/>
          </a:xfrm>
          <a:prstGeom prst="rect">
            <a:avLst/>
          </a:prstGeom>
          <a:noFill/>
        </p:spPr>
        <p:txBody>
          <a:bodyPr wrap="none" lIns="0" tIns="0" rIns="0" bIns="0" rtlCol="0">
            <a:spAutoFit/>
          </a:bodyPr>
          <a:lstStyle/>
          <a:p>
            <a:pPr algn="l"/>
            <a:r>
              <a:rPr lang="en-US" altLang="ja-JP" sz="1100" dirty="0"/>
              <a:t>Compute Cluster</a:t>
            </a:r>
            <a:endParaRPr kumimoji="1" lang="ja-JP" altLang="en-US" sz="1100" dirty="0" err="1"/>
          </a:p>
        </p:txBody>
      </p:sp>
      <p:pic>
        <p:nvPicPr>
          <p:cNvPr id="10" name="グラフィックス 4">
            <a:extLst>
              <a:ext uri="{FF2B5EF4-FFF2-40B4-BE49-F238E27FC236}">
                <a16:creationId xmlns:a16="http://schemas.microsoft.com/office/drawing/2014/main" id="{D0FAB03D-C47A-4AB9-B49D-63C4223B2B39}"/>
              </a:ext>
              <a:ext uri="{C183D7F6-B498-43B3-948B-1728B52AA6E4}">
                <adec:decorative xmlns:adec="http://schemas.microsoft.com/office/drawing/2017/decorative" val="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039021" y="861449"/>
            <a:ext cx="593750" cy="560358"/>
          </a:xfrm>
          <a:prstGeom prst="rect">
            <a:avLst/>
          </a:prstGeom>
        </p:spPr>
      </p:pic>
      <p:sp>
        <p:nvSpPr>
          <p:cNvPr id="11" name="テキスト ボックス 35">
            <a:extLst>
              <a:ext uri="{FF2B5EF4-FFF2-40B4-BE49-F238E27FC236}">
                <a16:creationId xmlns:a16="http://schemas.microsoft.com/office/drawing/2014/main" id="{4A22AEB9-EFB4-4A51-851E-18B08D7D3E38}"/>
              </a:ext>
            </a:extLst>
          </p:cNvPr>
          <p:cNvSpPr txBox="1"/>
          <p:nvPr/>
        </p:nvSpPr>
        <p:spPr>
          <a:xfrm>
            <a:off x="2871741" y="854595"/>
            <a:ext cx="1268361" cy="55399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000000"/>
                </a:solidFill>
                <a:effectLst/>
                <a:uLnTx/>
                <a:uFillTx/>
                <a:latin typeface="Segoe UI"/>
                <a:ea typeface="+mn-ea"/>
                <a:cs typeface="+mn-cs"/>
              </a:rPr>
              <a:t>Azure Batch </a:t>
            </a:r>
            <a:br>
              <a:rPr kumimoji="1" lang="en-US" altLang="ja-JP" sz="1800" b="0" i="0" u="none" strike="noStrike" kern="1200" cap="none" spc="0" normalizeH="0" baseline="0" noProof="0" dirty="0">
                <a:ln>
                  <a:noFill/>
                </a:ln>
                <a:solidFill>
                  <a:srgbClr val="000000"/>
                </a:solidFill>
                <a:effectLst/>
                <a:uLnTx/>
                <a:uFillTx/>
                <a:latin typeface="Segoe UI"/>
                <a:ea typeface="+mn-ea"/>
                <a:cs typeface="+mn-cs"/>
              </a:rPr>
            </a:br>
            <a:r>
              <a:rPr kumimoji="1" lang="en-US" altLang="ja-JP" sz="1800" b="0" i="0" u="none" strike="noStrike" kern="1200" cap="none" spc="0" normalizeH="0" baseline="0" noProof="0" dirty="0">
                <a:ln>
                  <a:noFill/>
                </a:ln>
                <a:solidFill>
                  <a:srgbClr val="000000"/>
                </a:solidFill>
                <a:effectLst/>
                <a:uLnTx/>
                <a:uFillTx/>
                <a:latin typeface="Segoe UI"/>
                <a:ea typeface="+mn-ea"/>
                <a:cs typeface="+mn-cs"/>
              </a:rPr>
              <a:t>Services</a:t>
            </a:r>
            <a:endParaRPr kumimoji="1" lang="ja-JP" altLang="en-US" sz="18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14" name="Straight Arrow Connector 13">
            <a:extLst>
              <a:ext uri="{FF2B5EF4-FFF2-40B4-BE49-F238E27FC236}">
                <a16:creationId xmlns:a16="http://schemas.microsoft.com/office/drawing/2014/main" id="{952978F5-CE24-4205-B6F7-06A62E30AE9F}"/>
              </a:ext>
            </a:extLst>
          </p:cNvPr>
          <p:cNvCxnSpPr>
            <a:cxnSpLocks/>
            <a:endCxn id="19" idx="0"/>
          </p:cNvCxnSpPr>
          <p:nvPr/>
        </p:nvCxnSpPr>
        <p:spPr>
          <a:xfrm>
            <a:off x="5162198" y="1825258"/>
            <a:ext cx="1109" cy="1663506"/>
          </a:xfrm>
          <a:prstGeom prst="straightConnector1">
            <a:avLst/>
          </a:prstGeom>
          <a:ln>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9" name="グラフィックス 28">
            <a:extLst>
              <a:ext uri="{FF2B5EF4-FFF2-40B4-BE49-F238E27FC236}">
                <a16:creationId xmlns:a16="http://schemas.microsoft.com/office/drawing/2014/main" id="{93651DC9-3992-4C3B-B83C-6DC37170A7DA}"/>
              </a:ext>
              <a:ext uri="{C183D7F6-B498-43B3-948B-1728B52AA6E4}">
                <adec:decorative xmlns:adec="http://schemas.microsoft.com/office/drawing/2017/decorative" val="1"/>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5012789" y="3488764"/>
            <a:ext cx="301036" cy="301036"/>
          </a:xfrm>
          <a:prstGeom prst="rect">
            <a:avLst/>
          </a:prstGeom>
        </p:spPr>
      </p:pic>
      <p:cxnSp>
        <p:nvCxnSpPr>
          <p:cNvPr id="20" name="Straight Arrow Connector 19">
            <a:extLst>
              <a:ext uri="{FF2B5EF4-FFF2-40B4-BE49-F238E27FC236}">
                <a16:creationId xmlns:a16="http://schemas.microsoft.com/office/drawing/2014/main" id="{E8806940-18D4-43C2-A2FA-FD65AE1471DB}"/>
              </a:ext>
            </a:extLst>
          </p:cNvPr>
          <p:cNvCxnSpPr>
            <a:cxnSpLocks/>
            <a:stCxn id="19" idx="2"/>
          </p:cNvCxnSpPr>
          <p:nvPr/>
        </p:nvCxnSpPr>
        <p:spPr>
          <a:xfrm flipH="1">
            <a:off x="5162198" y="3789800"/>
            <a:ext cx="1109" cy="147537"/>
          </a:xfrm>
          <a:prstGeom prst="straightConnector1">
            <a:avLst/>
          </a:prstGeom>
          <a:ln>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71">
            <a:extLst>
              <a:ext uri="{FF2B5EF4-FFF2-40B4-BE49-F238E27FC236}">
                <a16:creationId xmlns:a16="http://schemas.microsoft.com/office/drawing/2014/main" id="{B9BE59B0-C0F3-4453-B5FD-0EBF8EC9BEF8}"/>
              </a:ext>
            </a:extLst>
          </p:cNvPr>
          <p:cNvSpPr txBox="1"/>
          <p:nvPr/>
        </p:nvSpPr>
        <p:spPr>
          <a:xfrm>
            <a:off x="3767380" y="3719666"/>
            <a:ext cx="1346844" cy="253916"/>
          </a:xfrm>
          <a:prstGeom prst="rect">
            <a:avLst/>
          </a:prstGeom>
          <a:noFill/>
        </p:spPr>
        <p:txBody>
          <a:bodyPr wrap="non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srgbClr val="000000"/>
                </a:solidFill>
                <a:effectLst/>
                <a:uLnTx/>
                <a:uFillTx/>
                <a:latin typeface="Segoe UI"/>
                <a:ea typeface="+mn-ea"/>
                <a:cs typeface="+mn-cs"/>
              </a:rPr>
              <a:t>Microsoft Managed</a:t>
            </a:r>
            <a:endParaRPr kumimoji="1" lang="ja-JP" altLang="en-US" sz="1050" b="0" i="0" u="none" strike="noStrike" kern="1200" cap="none" spc="0" normalizeH="0" baseline="0" noProof="0" dirty="0">
              <a:ln>
                <a:noFill/>
              </a:ln>
              <a:solidFill>
                <a:srgbClr val="000000"/>
              </a:solidFill>
              <a:effectLst/>
              <a:uLnTx/>
              <a:uFillTx/>
              <a:latin typeface="Segoe UI"/>
              <a:ea typeface="+mn-ea"/>
              <a:cs typeface="+mn-cs"/>
            </a:endParaRPr>
          </a:p>
        </p:txBody>
      </p:sp>
      <p:pic>
        <p:nvPicPr>
          <p:cNvPr id="9" name="グラフィックス 16">
            <a:extLst>
              <a:ext uri="{FF2B5EF4-FFF2-40B4-BE49-F238E27FC236}">
                <a16:creationId xmlns:a16="http://schemas.microsoft.com/office/drawing/2014/main" id="{9D110E2C-2E8A-42DA-A44A-AFB4C0F754C2}"/>
              </a:ext>
              <a:ext uri="{C183D7F6-B498-43B3-948B-1728B52AA6E4}">
                <adec:decorative xmlns:adec="http://schemas.microsoft.com/office/drawing/2017/decorative" val="1"/>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7166116" y="3922546"/>
            <a:ext cx="548640" cy="548640"/>
          </a:xfrm>
          <a:prstGeom prst="rect">
            <a:avLst/>
          </a:prstGeom>
        </p:spPr>
      </p:pic>
      <p:pic>
        <p:nvPicPr>
          <p:cNvPr id="15" name="グラフィックス 47">
            <a:extLst>
              <a:ext uri="{FF2B5EF4-FFF2-40B4-BE49-F238E27FC236}">
                <a16:creationId xmlns:a16="http://schemas.microsoft.com/office/drawing/2014/main" id="{A847A480-DF11-45D3-8C0D-18379E739D8C}"/>
              </a:ext>
              <a:ext uri="{C183D7F6-B498-43B3-948B-1728B52AA6E4}">
                <adec:decorative xmlns:adec="http://schemas.microsoft.com/office/drawing/2017/decorative" val="1"/>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7307622" y="4856722"/>
            <a:ext cx="301036" cy="301036"/>
          </a:xfrm>
          <a:prstGeom prst="rect">
            <a:avLst/>
          </a:prstGeom>
        </p:spPr>
      </p:pic>
      <p:sp>
        <p:nvSpPr>
          <p:cNvPr id="16" name="TextBox 15">
            <a:extLst>
              <a:ext uri="{FF2B5EF4-FFF2-40B4-BE49-F238E27FC236}">
                <a16:creationId xmlns:a16="http://schemas.microsoft.com/office/drawing/2014/main" id="{D0020D08-C4D2-4629-8667-F8D113388E6A}"/>
              </a:ext>
            </a:extLst>
          </p:cNvPr>
          <p:cNvSpPr txBox="1"/>
          <p:nvPr/>
        </p:nvSpPr>
        <p:spPr>
          <a:xfrm>
            <a:off x="7099068" y="4467311"/>
            <a:ext cx="718145" cy="169277"/>
          </a:xfrm>
          <a:prstGeom prst="rect">
            <a:avLst/>
          </a:prstGeom>
          <a:noFill/>
        </p:spPr>
        <p:txBody>
          <a:bodyPr wrap="none" lIns="0" tIns="0" rIns="0" bIns="0" rtlCol="0">
            <a:spAutoFit/>
          </a:bodyPr>
          <a:lstStyle/>
          <a:p>
            <a:pPr algn="l"/>
            <a:r>
              <a:rPr lang="en-US" altLang="ja-JP" sz="1100" dirty="0"/>
              <a:t>AKS Cluster</a:t>
            </a:r>
            <a:endParaRPr kumimoji="1" lang="ja-JP" altLang="en-US" sz="1100" dirty="0" err="1"/>
          </a:p>
        </p:txBody>
      </p:sp>
      <p:sp>
        <p:nvSpPr>
          <p:cNvPr id="17" name="TextBox 16">
            <a:extLst>
              <a:ext uri="{FF2B5EF4-FFF2-40B4-BE49-F238E27FC236}">
                <a16:creationId xmlns:a16="http://schemas.microsoft.com/office/drawing/2014/main" id="{8A2EBAD8-F3EB-43CC-850A-F4696BC9501E}"/>
              </a:ext>
            </a:extLst>
          </p:cNvPr>
          <p:cNvSpPr txBox="1"/>
          <p:nvPr/>
        </p:nvSpPr>
        <p:spPr>
          <a:xfrm>
            <a:off x="7049374" y="5198184"/>
            <a:ext cx="817531" cy="338554"/>
          </a:xfrm>
          <a:prstGeom prst="rect">
            <a:avLst/>
          </a:prstGeom>
          <a:noFill/>
        </p:spPr>
        <p:txBody>
          <a:bodyPr wrap="none" lIns="0" tIns="0" rIns="0" bIns="0" rtlCol="0">
            <a:spAutoFit/>
          </a:bodyPr>
          <a:lstStyle/>
          <a:p>
            <a:pPr algn="ctr"/>
            <a:r>
              <a:rPr lang="en-US" altLang="ja-JP" sz="1100" dirty="0"/>
              <a:t>Internal Load</a:t>
            </a:r>
          </a:p>
          <a:p>
            <a:pPr algn="ctr"/>
            <a:r>
              <a:rPr lang="en-US" altLang="ja-JP" sz="1100" dirty="0"/>
              <a:t>Balancer</a:t>
            </a:r>
            <a:endParaRPr kumimoji="1" lang="ja-JP" altLang="en-US" sz="1100" dirty="0" err="1"/>
          </a:p>
        </p:txBody>
      </p:sp>
      <p:pic>
        <p:nvPicPr>
          <p:cNvPr id="18" name="グラフィックス 16">
            <a:extLst>
              <a:ext uri="{FF2B5EF4-FFF2-40B4-BE49-F238E27FC236}">
                <a16:creationId xmlns:a16="http://schemas.microsoft.com/office/drawing/2014/main" id="{61F9E963-0729-4740-920A-976261687996}"/>
              </a:ext>
              <a:ext uri="{C183D7F6-B498-43B3-948B-1728B52AA6E4}">
                <adec:decorative xmlns:adec="http://schemas.microsoft.com/office/drawing/2017/decorative" val="1"/>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4235176" y="834043"/>
            <a:ext cx="548640" cy="548640"/>
          </a:xfrm>
          <a:prstGeom prst="rect">
            <a:avLst/>
          </a:prstGeom>
        </p:spPr>
      </p:pic>
      <p:sp>
        <p:nvSpPr>
          <p:cNvPr id="21" name="テキスト ボックス 24">
            <a:extLst>
              <a:ext uri="{FF2B5EF4-FFF2-40B4-BE49-F238E27FC236}">
                <a16:creationId xmlns:a16="http://schemas.microsoft.com/office/drawing/2014/main" id="{8EC62550-6B3A-4D41-9A33-A17BE501B5D9}"/>
              </a:ext>
            </a:extLst>
          </p:cNvPr>
          <p:cNvSpPr txBox="1"/>
          <p:nvPr/>
        </p:nvSpPr>
        <p:spPr>
          <a:xfrm>
            <a:off x="4829823" y="799011"/>
            <a:ext cx="1407950" cy="646331"/>
          </a:xfrm>
          <a:prstGeom prst="rect">
            <a:avLst/>
          </a:prstGeom>
          <a:noFill/>
        </p:spPr>
        <p:txBody>
          <a:bodyPr wrap="non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765" b="0" i="0" u="none" strike="noStrike" kern="1200" cap="none" spc="0" normalizeH="0" baseline="0" noProof="0">
                <a:ln>
                  <a:noFill/>
                </a:ln>
                <a:solidFill>
                  <a:srgbClr val="000000"/>
                </a:solidFill>
                <a:effectLst/>
                <a:uLnTx/>
                <a:uFillTx/>
                <a:latin typeface="Segoe UI"/>
                <a:ea typeface="+mn-ea"/>
                <a:cs typeface="+mn-cs"/>
              </a:rPr>
              <a:t>AKS Control</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765" b="0" i="0" u="none" strike="noStrike" kern="1200" cap="none" spc="0" normalizeH="0" baseline="0" noProof="0">
                <a:ln>
                  <a:noFill/>
                </a:ln>
                <a:solidFill>
                  <a:srgbClr val="000000"/>
                </a:solidFill>
                <a:effectLst/>
                <a:uLnTx/>
                <a:uFillTx/>
                <a:latin typeface="Segoe UI"/>
                <a:ea typeface="+mn-ea"/>
                <a:cs typeface="+mn-cs"/>
              </a:rPr>
              <a:t>Plane</a:t>
            </a:r>
            <a:endParaRPr kumimoji="1" lang="ja-JP" altLang="en-US" sz="1765" b="0" i="0" u="none" strike="noStrike" kern="1200" cap="none" spc="0" normalizeH="0" baseline="0" noProof="0">
              <a:ln>
                <a:noFill/>
              </a:ln>
              <a:solidFill>
                <a:srgbClr val="000000"/>
              </a:solidFill>
              <a:effectLst/>
              <a:uLnTx/>
              <a:uFillTx/>
              <a:latin typeface="Segoe UI"/>
              <a:ea typeface="+mn-ea"/>
              <a:cs typeface="+mn-cs"/>
            </a:endParaRPr>
          </a:p>
        </p:txBody>
      </p:sp>
      <p:cxnSp>
        <p:nvCxnSpPr>
          <p:cNvPr id="23" name="Straight Arrow Connector 22">
            <a:extLst>
              <a:ext uri="{FF2B5EF4-FFF2-40B4-BE49-F238E27FC236}">
                <a16:creationId xmlns:a16="http://schemas.microsoft.com/office/drawing/2014/main" id="{397F1F61-E008-4C7A-959B-4F6C7A17303B}"/>
              </a:ext>
            </a:extLst>
          </p:cNvPr>
          <p:cNvCxnSpPr>
            <a:cxnSpLocks/>
          </p:cNvCxnSpPr>
          <p:nvPr/>
        </p:nvCxnSpPr>
        <p:spPr>
          <a:xfrm flipV="1">
            <a:off x="7440436" y="1825258"/>
            <a:ext cx="0" cy="2090588"/>
          </a:xfrm>
          <a:prstGeom prst="straightConnector1">
            <a:avLst/>
          </a:prstGeom>
          <a:ln>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40729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670CE-DCA4-4B4D-ABB6-E389F31EE929}"/>
              </a:ext>
            </a:extLst>
          </p:cNvPr>
          <p:cNvSpPr>
            <a:spLocks noGrp="1"/>
          </p:cNvSpPr>
          <p:nvPr>
            <p:ph type="title"/>
          </p:nvPr>
        </p:nvSpPr>
        <p:spPr/>
        <p:txBody>
          <a:bodyPr/>
          <a:lstStyle/>
          <a:p>
            <a:r>
              <a:rPr kumimoji="1" lang="en-US" altLang="ja-JP"/>
              <a:t>Appendix: AML Network Architecture</a:t>
            </a:r>
            <a:endParaRPr kumimoji="1" lang="ja-JP" altLang="en-US"/>
          </a:p>
        </p:txBody>
      </p:sp>
      <p:sp>
        <p:nvSpPr>
          <p:cNvPr id="4" name="Rectangle 14">
            <a:extLst>
              <a:ext uri="{FF2B5EF4-FFF2-40B4-BE49-F238E27FC236}">
                <a16:creationId xmlns:a16="http://schemas.microsoft.com/office/drawing/2014/main" id="{9E23C17D-9411-4D09-8961-88792CCF5F06}"/>
              </a:ext>
              <a:ext uri="{C183D7F6-B498-43B3-948B-1728B52AA6E4}">
                <adec:decorative xmlns:adec="http://schemas.microsoft.com/office/drawing/2017/decorative" val="1"/>
              </a:ext>
            </a:extLst>
          </p:cNvPr>
          <p:cNvSpPr/>
          <p:nvPr/>
        </p:nvSpPr>
        <p:spPr>
          <a:xfrm>
            <a:off x="2835565" y="3368468"/>
            <a:ext cx="5396648" cy="2224981"/>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cxnSp>
        <p:nvCxnSpPr>
          <p:cNvPr id="32" name="直線矢印コネクタ 43">
            <a:extLst>
              <a:ext uri="{FF2B5EF4-FFF2-40B4-BE49-F238E27FC236}">
                <a16:creationId xmlns:a16="http://schemas.microsoft.com/office/drawing/2014/main" id="{DD63B62D-A807-4168-BE4B-75F3974923BF}"/>
              </a:ext>
              <a:ext uri="{C183D7F6-B498-43B3-948B-1728B52AA6E4}">
                <adec:decorative xmlns:adec="http://schemas.microsoft.com/office/drawing/2017/decorative" val="1"/>
              </a:ext>
            </a:extLst>
          </p:cNvPr>
          <p:cNvCxnSpPr>
            <a:cxnSpLocks/>
          </p:cNvCxnSpPr>
          <p:nvPr/>
        </p:nvCxnSpPr>
        <p:spPr>
          <a:xfrm flipV="1">
            <a:off x="5795558" y="2805512"/>
            <a:ext cx="0" cy="1827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71">
            <a:extLst>
              <a:ext uri="{FF2B5EF4-FFF2-40B4-BE49-F238E27FC236}">
                <a16:creationId xmlns:a16="http://schemas.microsoft.com/office/drawing/2014/main" id="{ADC5FA2F-C446-4BD6-AF89-5612417A0F11}"/>
              </a:ext>
            </a:extLst>
          </p:cNvPr>
          <p:cNvSpPr txBox="1"/>
          <p:nvPr/>
        </p:nvSpPr>
        <p:spPr>
          <a:xfrm>
            <a:off x="588263" y="1264136"/>
            <a:ext cx="1346844" cy="253916"/>
          </a:xfrm>
          <a:prstGeom prst="rect">
            <a:avLst/>
          </a:prstGeom>
          <a:noFill/>
        </p:spPr>
        <p:txBody>
          <a:bodyPr wrap="non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srgbClr val="000000"/>
                </a:solidFill>
                <a:effectLst/>
                <a:uLnTx/>
                <a:uFillTx/>
                <a:latin typeface="Segoe UI"/>
                <a:ea typeface="+mn-ea"/>
                <a:cs typeface="+mn-cs"/>
              </a:rPr>
              <a:t>Microsoft Managed</a:t>
            </a:r>
            <a:endParaRPr kumimoji="1" lang="ja-JP" altLang="en-US" sz="105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7" name="Rectangle 14">
            <a:extLst>
              <a:ext uri="{FF2B5EF4-FFF2-40B4-BE49-F238E27FC236}">
                <a16:creationId xmlns:a16="http://schemas.microsoft.com/office/drawing/2014/main" id="{ADDFA10B-00B3-4C4B-9640-93DB6ADFEC86}"/>
              </a:ext>
              <a:ext uri="{C183D7F6-B498-43B3-948B-1728B52AA6E4}">
                <adec:decorative xmlns:adec="http://schemas.microsoft.com/office/drawing/2017/decorative" val="1"/>
              </a:ext>
            </a:extLst>
          </p:cNvPr>
          <p:cNvSpPr/>
          <p:nvPr/>
        </p:nvSpPr>
        <p:spPr>
          <a:xfrm>
            <a:off x="588263" y="1505348"/>
            <a:ext cx="7643950" cy="130742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pic>
        <p:nvPicPr>
          <p:cNvPr id="76" name="グラフィックス 4">
            <a:extLst>
              <a:ext uri="{FF2B5EF4-FFF2-40B4-BE49-F238E27FC236}">
                <a16:creationId xmlns:a16="http://schemas.microsoft.com/office/drawing/2014/main" id="{3815974F-2816-4CD7-A8DE-A734BC74ED9B}"/>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1692" y="1846073"/>
            <a:ext cx="593750" cy="560358"/>
          </a:xfrm>
          <a:prstGeom prst="rect">
            <a:avLst/>
          </a:prstGeom>
        </p:spPr>
      </p:pic>
      <p:sp>
        <p:nvSpPr>
          <p:cNvPr id="78" name="テキスト ボックス 35">
            <a:extLst>
              <a:ext uri="{FF2B5EF4-FFF2-40B4-BE49-F238E27FC236}">
                <a16:creationId xmlns:a16="http://schemas.microsoft.com/office/drawing/2014/main" id="{C9C4C6A6-E29D-479D-B651-8AFBE5343EEF}"/>
              </a:ext>
            </a:extLst>
          </p:cNvPr>
          <p:cNvSpPr txBox="1"/>
          <p:nvPr/>
        </p:nvSpPr>
        <p:spPr>
          <a:xfrm>
            <a:off x="1644412" y="1839219"/>
            <a:ext cx="1268361" cy="55399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000000"/>
                </a:solidFill>
                <a:effectLst/>
                <a:uLnTx/>
                <a:uFillTx/>
                <a:latin typeface="Segoe UI"/>
                <a:ea typeface="+mn-ea"/>
                <a:cs typeface="+mn-cs"/>
              </a:rPr>
              <a:t>Azure Batch </a:t>
            </a:r>
            <a:br>
              <a:rPr kumimoji="1" lang="en-US" altLang="ja-JP" sz="1800" b="0" i="0" u="none" strike="noStrike" kern="1200" cap="none" spc="0" normalizeH="0" baseline="0" noProof="0" dirty="0">
                <a:ln>
                  <a:noFill/>
                </a:ln>
                <a:solidFill>
                  <a:srgbClr val="000000"/>
                </a:solidFill>
                <a:effectLst/>
                <a:uLnTx/>
                <a:uFillTx/>
                <a:latin typeface="Segoe UI"/>
                <a:ea typeface="+mn-ea"/>
                <a:cs typeface="+mn-cs"/>
              </a:rPr>
            </a:br>
            <a:r>
              <a:rPr kumimoji="1" lang="en-US" altLang="ja-JP" sz="1800" b="0" i="0" u="none" strike="noStrike" kern="1200" cap="none" spc="0" normalizeH="0" baseline="0" noProof="0" dirty="0">
                <a:ln>
                  <a:noFill/>
                </a:ln>
                <a:solidFill>
                  <a:srgbClr val="000000"/>
                </a:solidFill>
                <a:effectLst/>
                <a:uLnTx/>
                <a:uFillTx/>
                <a:latin typeface="Segoe UI"/>
                <a:ea typeface="+mn-ea"/>
                <a:cs typeface="+mn-cs"/>
              </a:rPr>
              <a:t>Services</a:t>
            </a:r>
            <a:endParaRPr kumimoji="1" lang="ja-JP" altLang="en-US" sz="1800" b="0" i="0" u="none" strike="noStrike" kern="1200" cap="none" spc="0" normalizeH="0" baseline="0" noProof="0" dirty="0">
              <a:ln>
                <a:noFill/>
              </a:ln>
              <a:solidFill>
                <a:srgbClr val="000000"/>
              </a:solidFill>
              <a:effectLst/>
              <a:uLnTx/>
              <a:uFillTx/>
              <a:latin typeface="Segoe UI"/>
              <a:ea typeface="+mn-ea"/>
              <a:cs typeface="+mn-cs"/>
            </a:endParaRPr>
          </a:p>
        </p:txBody>
      </p:sp>
      <p:pic>
        <p:nvPicPr>
          <p:cNvPr id="49" name="グラフィックス 16">
            <a:extLst>
              <a:ext uri="{FF2B5EF4-FFF2-40B4-BE49-F238E27FC236}">
                <a16:creationId xmlns:a16="http://schemas.microsoft.com/office/drawing/2014/main" id="{99339F71-02DC-4356-83A9-9C6A5A382469}"/>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43335" y="1826182"/>
            <a:ext cx="548640" cy="548640"/>
          </a:xfrm>
          <a:prstGeom prst="rect">
            <a:avLst/>
          </a:prstGeom>
        </p:spPr>
      </p:pic>
      <p:sp>
        <p:nvSpPr>
          <p:cNvPr id="26" name="テキスト ボックス 24">
            <a:extLst>
              <a:ext uri="{FF2B5EF4-FFF2-40B4-BE49-F238E27FC236}">
                <a16:creationId xmlns:a16="http://schemas.microsoft.com/office/drawing/2014/main" id="{626CA33C-C15A-494E-9B7B-17DE9392555B}"/>
              </a:ext>
            </a:extLst>
          </p:cNvPr>
          <p:cNvSpPr txBox="1"/>
          <p:nvPr/>
        </p:nvSpPr>
        <p:spPr>
          <a:xfrm>
            <a:off x="3637982" y="1791150"/>
            <a:ext cx="1407950" cy="646331"/>
          </a:xfrm>
          <a:prstGeom prst="rect">
            <a:avLst/>
          </a:prstGeom>
          <a:noFill/>
        </p:spPr>
        <p:txBody>
          <a:bodyPr wrap="non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765" b="0" i="0" u="none" strike="noStrike" kern="1200" cap="none" spc="0" normalizeH="0" baseline="0" noProof="0">
                <a:ln>
                  <a:noFill/>
                </a:ln>
                <a:solidFill>
                  <a:srgbClr val="000000"/>
                </a:solidFill>
                <a:effectLst/>
                <a:uLnTx/>
                <a:uFillTx/>
                <a:latin typeface="Segoe UI"/>
                <a:ea typeface="+mn-ea"/>
                <a:cs typeface="+mn-cs"/>
              </a:rPr>
              <a:t>AKS Control</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765" b="0" i="0" u="none" strike="noStrike" kern="1200" cap="none" spc="0" normalizeH="0" baseline="0" noProof="0">
                <a:ln>
                  <a:noFill/>
                </a:ln>
                <a:solidFill>
                  <a:srgbClr val="000000"/>
                </a:solidFill>
                <a:effectLst/>
                <a:uLnTx/>
                <a:uFillTx/>
                <a:latin typeface="Segoe UI"/>
                <a:ea typeface="+mn-ea"/>
                <a:cs typeface="+mn-cs"/>
              </a:rPr>
              <a:t>Plane</a:t>
            </a:r>
            <a:endParaRPr kumimoji="1" lang="ja-JP" altLang="en-US" sz="1765" b="0" i="0" u="none" strike="noStrike" kern="1200" cap="none" spc="0" normalizeH="0" baseline="0" noProof="0">
              <a:ln>
                <a:noFill/>
              </a:ln>
              <a:solidFill>
                <a:srgbClr val="000000"/>
              </a:solidFill>
              <a:effectLst/>
              <a:uLnTx/>
              <a:uFillTx/>
              <a:latin typeface="Segoe UI"/>
              <a:ea typeface="+mn-ea"/>
              <a:cs typeface="+mn-cs"/>
            </a:endParaRPr>
          </a:p>
        </p:txBody>
      </p:sp>
      <p:pic>
        <p:nvPicPr>
          <p:cNvPr id="15" name="グラフィックス 33">
            <a:extLst>
              <a:ext uri="{FF2B5EF4-FFF2-40B4-BE49-F238E27FC236}">
                <a16:creationId xmlns:a16="http://schemas.microsoft.com/office/drawing/2014/main" id="{6F900BB9-3BA6-4377-9F9E-D02F31A7CD71}"/>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051596" y="1806392"/>
            <a:ext cx="605769" cy="652269"/>
          </a:xfrm>
          <a:prstGeom prst="rect">
            <a:avLst/>
          </a:prstGeom>
        </p:spPr>
      </p:pic>
      <p:sp>
        <p:nvSpPr>
          <p:cNvPr id="16" name="テキスト ボックス 35">
            <a:extLst>
              <a:ext uri="{FF2B5EF4-FFF2-40B4-BE49-F238E27FC236}">
                <a16:creationId xmlns:a16="http://schemas.microsoft.com/office/drawing/2014/main" id="{BB42CC90-47BB-4DBC-A3F8-A0ACF5F8098E}"/>
              </a:ext>
            </a:extLst>
          </p:cNvPr>
          <p:cNvSpPr txBox="1"/>
          <p:nvPr/>
        </p:nvSpPr>
        <p:spPr>
          <a:xfrm>
            <a:off x="5809320" y="1861976"/>
            <a:ext cx="1870256" cy="55399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srgbClr val="000000"/>
                </a:solidFill>
                <a:effectLst/>
                <a:uLnTx/>
                <a:uFillTx/>
                <a:latin typeface="Segoe UI"/>
                <a:ea typeface="+mn-ea"/>
                <a:cs typeface="+mn-cs"/>
              </a:rPr>
              <a:t>Machine Learning </a:t>
            </a:r>
            <a:br>
              <a:rPr kumimoji="1" lang="en-US" altLang="ja-JP" sz="1800" b="0" i="0" u="none" strike="noStrike" kern="1200" cap="none" spc="0" normalizeH="0" baseline="0" noProof="0">
                <a:ln>
                  <a:noFill/>
                </a:ln>
                <a:solidFill>
                  <a:srgbClr val="000000"/>
                </a:solidFill>
                <a:effectLst/>
                <a:uLnTx/>
                <a:uFillTx/>
                <a:latin typeface="Segoe UI"/>
                <a:ea typeface="+mn-ea"/>
                <a:cs typeface="+mn-cs"/>
              </a:rPr>
            </a:br>
            <a:r>
              <a:rPr kumimoji="1" lang="en-US" altLang="ja-JP" sz="1800" b="0" i="0" u="none" strike="noStrike" kern="1200" cap="none" spc="0" normalizeH="0" baseline="0" noProof="0">
                <a:ln>
                  <a:noFill/>
                </a:ln>
                <a:solidFill>
                  <a:srgbClr val="000000"/>
                </a:solidFill>
                <a:effectLst/>
                <a:uLnTx/>
                <a:uFillTx/>
                <a:latin typeface="Segoe UI"/>
                <a:ea typeface="+mn-ea"/>
                <a:cs typeface="+mn-cs"/>
              </a:rPr>
              <a:t>Workspace</a:t>
            </a:r>
            <a:endParaRPr kumimoji="1" lang="ja-JP" altLang="en-US" sz="1800" b="0" i="0" u="none" strike="noStrike" kern="1200" cap="none" spc="0" normalizeH="0" baseline="0" noProof="0">
              <a:ln>
                <a:noFill/>
              </a:ln>
              <a:solidFill>
                <a:srgbClr val="000000"/>
              </a:solidFill>
              <a:effectLst/>
              <a:uLnTx/>
              <a:uFillTx/>
              <a:latin typeface="Segoe UI"/>
              <a:ea typeface="+mn-ea"/>
              <a:cs typeface="+mn-cs"/>
            </a:endParaRPr>
          </a:p>
        </p:txBody>
      </p:sp>
      <p:pic>
        <p:nvPicPr>
          <p:cNvPr id="25" name="Picture 17">
            <a:extLst>
              <a:ext uri="{FF2B5EF4-FFF2-40B4-BE49-F238E27FC236}">
                <a16:creationId xmlns:a16="http://schemas.microsoft.com/office/drawing/2014/main" id="{78756359-F323-492A-BD39-D892967CE0A8}"/>
              </a:ext>
              <a:ext uri="{C183D7F6-B498-43B3-948B-1728B52AA6E4}">
                <adec:decorative xmlns:adec="http://schemas.microsoft.com/office/drawing/2017/decorative" val="1"/>
              </a:ext>
            </a:extLst>
          </p:cNvPr>
          <p:cNvPicPr>
            <a:picLocks noChangeAspect="1"/>
          </p:cNvPicPr>
          <p:nvPr/>
        </p:nvPicPr>
        <p:blipFill>
          <a:blip r:embed="rId8"/>
          <a:stretch>
            <a:fillRect/>
          </a:stretch>
        </p:blipFill>
        <p:spPr>
          <a:xfrm>
            <a:off x="7984676" y="1709577"/>
            <a:ext cx="204841" cy="190502"/>
          </a:xfrm>
          <a:prstGeom prst="rect">
            <a:avLst/>
          </a:prstGeom>
        </p:spPr>
      </p:pic>
      <p:cxnSp>
        <p:nvCxnSpPr>
          <p:cNvPr id="19" name="直線矢印コネクタ 43">
            <a:extLst>
              <a:ext uri="{FF2B5EF4-FFF2-40B4-BE49-F238E27FC236}">
                <a16:creationId xmlns:a16="http://schemas.microsoft.com/office/drawing/2014/main" id="{79626E11-06E8-43A4-ABFB-4341867B508C}"/>
              </a:ext>
              <a:ext uri="{C183D7F6-B498-43B3-948B-1728B52AA6E4}">
                <adec:decorative xmlns:adec="http://schemas.microsoft.com/office/drawing/2017/decorative" val="1"/>
              </a:ext>
            </a:extLst>
          </p:cNvPr>
          <p:cNvCxnSpPr>
            <a:cxnSpLocks/>
          </p:cNvCxnSpPr>
          <p:nvPr/>
        </p:nvCxnSpPr>
        <p:spPr>
          <a:xfrm flipH="1" flipV="1">
            <a:off x="6460712" y="2812776"/>
            <a:ext cx="0" cy="555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7">
            <a:extLst>
              <a:ext uri="{FF2B5EF4-FFF2-40B4-BE49-F238E27FC236}">
                <a16:creationId xmlns:a16="http://schemas.microsoft.com/office/drawing/2014/main" id="{1470FDC6-5C59-494F-9735-8F565EA9FDC4}"/>
              </a:ext>
              <a:ext uri="{C183D7F6-B498-43B3-948B-1728B52AA6E4}">
                <adec:decorative xmlns:adec="http://schemas.microsoft.com/office/drawing/2017/decorative" val="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64377" y="5054138"/>
            <a:ext cx="491090" cy="491090"/>
          </a:xfrm>
          <a:prstGeom prst="rect">
            <a:avLst/>
          </a:prstGeom>
        </p:spPr>
      </p:pic>
      <p:sp>
        <p:nvSpPr>
          <p:cNvPr id="13" name="TextBox 10">
            <a:extLst>
              <a:ext uri="{FF2B5EF4-FFF2-40B4-BE49-F238E27FC236}">
                <a16:creationId xmlns:a16="http://schemas.microsoft.com/office/drawing/2014/main" id="{A84D8540-EC4C-4ABF-B3A6-615EE9DD580C}"/>
              </a:ext>
            </a:extLst>
          </p:cNvPr>
          <p:cNvSpPr txBox="1"/>
          <p:nvPr/>
        </p:nvSpPr>
        <p:spPr>
          <a:xfrm>
            <a:off x="590456" y="5540025"/>
            <a:ext cx="1223822"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1050" b="0" i="0" u="none" strike="noStrike" kern="1200" cap="none" spc="0" normalizeH="0" baseline="0" noProof="0">
                <a:ln>
                  <a:noFill/>
                </a:ln>
                <a:solidFill>
                  <a:srgbClr val="000000"/>
                </a:solidFill>
                <a:effectLst/>
                <a:uLnTx/>
                <a:uFillTx/>
                <a:latin typeface="Segoe UI"/>
                <a:ea typeface="+mn-ea"/>
                <a:cs typeface="+mn-cs"/>
              </a:rPr>
              <a:t>Our PC</a:t>
            </a:r>
            <a:endParaRPr kumimoji="0" lang="en-US" sz="1050" b="0" i="0" u="none" strike="noStrike" kern="1200" cap="none" spc="0" normalizeH="0" baseline="0" noProof="0">
              <a:ln>
                <a:noFill/>
              </a:ln>
              <a:solidFill>
                <a:srgbClr val="000000"/>
              </a:solidFill>
              <a:effectLst/>
              <a:uLnTx/>
              <a:uFillTx/>
              <a:latin typeface="Segoe UI"/>
              <a:ea typeface="+mn-ea"/>
              <a:cs typeface="+mn-cs"/>
            </a:endParaRPr>
          </a:p>
        </p:txBody>
      </p:sp>
      <p:sp>
        <p:nvSpPr>
          <p:cNvPr id="35" name="TextBox 34">
            <a:extLst>
              <a:ext uri="{FF2B5EF4-FFF2-40B4-BE49-F238E27FC236}">
                <a16:creationId xmlns:a16="http://schemas.microsoft.com/office/drawing/2014/main" id="{F2AAD899-3227-4328-9E39-829BB8571476}"/>
              </a:ext>
            </a:extLst>
          </p:cNvPr>
          <p:cNvSpPr txBox="1"/>
          <p:nvPr/>
        </p:nvSpPr>
        <p:spPr>
          <a:xfrm>
            <a:off x="1813768" y="5357115"/>
            <a:ext cx="715601"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Segoe UI"/>
                <a:ea typeface="+mn-ea"/>
                <a:cs typeface="+mn-cs"/>
              </a:rPr>
              <a:t>VPN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Segoe UI"/>
                <a:ea typeface="+mn-ea"/>
                <a:cs typeface="+mn-cs"/>
              </a:rPr>
              <a:t>Gateway</a:t>
            </a:r>
          </a:p>
        </p:txBody>
      </p:sp>
      <p:grpSp>
        <p:nvGrpSpPr>
          <p:cNvPr id="36" name="Graphic 232" descr="VPN Gateway">
            <a:extLst>
              <a:ext uri="{FF2B5EF4-FFF2-40B4-BE49-F238E27FC236}">
                <a16:creationId xmlns:a16="http://schemas.microsoft.com/office/drawing/2014/main" id="{19F22771-DC4D-4DA1-AFF5-B74985E12D30}"/>
              </a:ext>
            </a:extLst>
          </p:cNvPr>
          <p:cNvGrpSpPr/>
          <p:nvPr/>
        </p:nvGrpSpPr>
        <p:grpSpPr>
          <a:xfrm>
            <a:off x="1964746" y="4863747"/>
            <a:ext cx="457550" cy="457550"/>
            <a:chOff x="10747868" y="3769498"/>
            <a:chExt cx="457550" cy="457550"/>
          </a:xfrm>
        </p:grpSpPr>
        <p:sp>
          <p:nvSpPr>
            <p:cNvPr id="37" name="Freeform: Shape 36">
              <a:extLst>
                <a:ext uri="{FF2B5EF4-FFF2-40B4-BE49-F238E27FC236}">
                  <a16:creationId xmlns:a16="http://schemas.microsoft.com/office/drawing/2014/main" id="{1F1764D3-D130-4594-8438-36F1E74BC546}"/>
                </a:ext>
              </a:extLst>
            </p:cNvPr>
            <p:cNvSpPr/>
            <p:nvPr/>
          </p:nvSpPr>
          <p:spPr>
            <a:xfrm>
              <a:off x="10840807" y="3793152"/>
              <a:ext cx="271918" cy="154333"/>
            </a:xfrm>
            <a:custGeom>
              <a:avLst/>
              <a:gdLst>
                <a:gd name="connsiteX0" fmla="*/ 271919 w 271918"/>
                <a:gd name="connsiteY0" fmla="*/ 147174 h 154333"/>
                <a:gd name="connsiteX1" fmla="*/ 271919 w 271918"/>
                <a:gd name="connsiteY1" fmla="*/ 129672 h 154333"/>
                <a:gd name="connsiteX2" fmla="*/ 236936 w 271918"/>
                <a:gd name="connsiteY2" fmla="*/ 38981 h 154333"/>
                <a:gd name="connsiteX3" fmla="*/ 135959 w 271918"/>
                <a:gd name="connsiteY3" fmla="*/ 0 h 154333"/>
                <a:gd name="connsiteX4" fmla="*/ 34984 w 271918"/>
                <a:gd name="connsiteY4" fmla="*/ 38981 h 154333"/>
                <a:gd name="connsiteX5" fmla="*/ 0 w 271918"/>
                <a:gd name="connsiteY5" fmla="*/ 129672 h 154333"/>
                <a:gd name="connsiteX6" fmla="*/ 0 w 271918"/>
                <a:gd name="connsiteY6" fmla="*/ 147174 h 154333"/>
                <a:gd name="connsiteX7" fmla="*/ 62812 w 271918"/>
                <a:gd name="connsiteY7" fmla="*/ 154333 h 154333"/>
                <a:gd name="connsiteX8" fmla="*/ 62812 w 271918"/>
                <a:gd name="connsiteY8" fmla="*/ 138423 h 154333"/>
                <a:gd name="connsiteX9" fmla="*/ 81894 w 271918"/>
                <a:gd name="connsiteY9" fmla="*/ 77963 h 154333"/>
                <a:gd name="connsiteX10" fmla="*/ 135959 w 271918"/>
                <a:gd name="connsiteY10" fmla="*/ 57279 h 154333"/>
                <a:gd name="connsiteX11" fmla="*/ 190026 w 271918"/>
                <a:gd name="connsiteY11" fmla="*/ 77963 h 154333"/>
                <a:gd name="connsiteX12" fmla="*/ 209108 w 271918"/>
                <a:gd name="connsiteY12" fmla="*/ 128877 h 154333"/>
                <a:gd name="connsiteX13" fmla="*/ 209108 w 271918"/>
                <a:gd name="connsiteY13" fmla="*/ 154333 h 154333"/>
                <a:gd name="connsiteX14" fmla="*/ 271919 w 271918"/>
                <a:gd name="connsiteY14" fmla="*/ 147174 h 15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1918" h="154333">
                  <a:moveTo>
                    <a:pt x="271919" y="147174"/>
                  </a:moveTo>
                  <a:lnTo>
                    <a:pt x="271919" y="129672"/>
                  </a:lnTo>
                  <a:cubicBezTo>
                    <a:pt x="271919" y="94669"/>
                    <a:pt x="259198" y="62052"/>
                    <a:pt x="236936" y="38981"/>
                  </a:cubicBezTo>
                  <a:cubicBezTo>
                    <a:pt x="216263" y="15115"/>
                    <a:pt x="170149" y="0"/>
                    <a:pt x="135959" y="0"/>
                  </a:cubicBezTo>
                  <a:cubicBezTo>
                    <a:pt x="101771" y="0"/>
                    <a:pt x="55656" y="15115"/>
                    <a:pt x="34984" y="38981"/>
                  </a:cubicBezTo>
                  <a:cubicBezTo>
                    <a:pt x="13516" y="62052"/>
                    <a:pt x="0" y="94669"/>
                    <a:pt x="0" y="129672"/>
                  </a:cubicBezTo>
                  <a:lnTo>
                    <a:pt x="0" y="147174"/>
                  </a:lnTo>
                  <a:lnTo>
                    <a:pt x="62812" y="154333"/>
                  </a:lnTo>
                  <a:lnTo>
                    <a:pt x="62812" y="138423"/>
                  </a:lnTo>
                  <a:cubicBezTo>
                    <a:pt x="62812" y="117739"/>
                    <a:pt x="69968" y="91487"/>
                    <a:pt x="81894" y="77963"/>
                  </a:cubicBezTo>
                  <a:cubicBezTo>
                    <a:pt x="93820" y="64438"/>
                    <a:pt x="119263" y="58074"/>
                    <a:pt x="135959" y="57279"/>
                  </a:cubicBezTo>
                  <a:cubicBezTo>
                    <a:pt x="152656" y="57279"/>
                    <a:pt x="178099" y="64438"/>
                    <a:pt x="190026" y="77963"/>
                  </a:cubicBezTo>
                  <a:cubicBezTo>
                    <a:pt x="201952" y="91487"/>
                    <a:pt x="209108" y="108988"/>
                    <a:pt x="209108" y="128877"/>
                  </a:cubicBezTo>
                  <a:lnTo>
                    <a:pt x="209108" y="154333"/>
                  </a:lnTo>
                  <a:lnTo>
                    <a:pt x="271919" y="147174"/>
                  </a:lnTo>
                  <a:close/>
                </a:path>
              </a:pathLst>
            </a:custGeom>
            <a:solidFill>
              <a:srgbClr val="A0A1A2"/>
            </a:solidFill>
            <a:ln w="933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ja-JP" alt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38" name="Freeform: Shape 37">
              <a:extLst>
                <a:ext uri="{FF2B5EF4-FFF2-40B4-BE49-F238E27FC236}">
                  <a16:creationId xmlns:a16="http://schemas.microsoft.com/office/drawing/2014/main" id="{F28474A9-FF53-4701-A009-051A46E83A21}"/>
                </a:ext>
              </a:extLst>
            </p:cNvPr>
            <p:cNvSpPr/>
            <p:nvPr/>
          </p:nvSpPr>
          <p:spPr>
            <a:xfrm>
              <a:off x="10798678" y="3940313"/>
              <a:ext cx="356198" cy="250593"/>
            </a:xfrm>
            <a:custGeom>
              <a:avLst/>
              <a:gdLst>
                <a:gd name="connsiteX0" fmla="*/ 42140 w 356198"/>
                <a:gd name="connsiteY0" fmla="*/ 0 h 250593"/>
                <a:gd name="connsiteX1" fmla="*/ 0 w 356198"/>
                <a:gd name="connsiteY1" fmla="*/ 42163 h 250593"/>
                <a:gd name="connsiteX2" fmla="*/ 0 w 356198"/>
                <a:gd name="connsiteY2" fmla="*/ 208430 h 250593"/>
                <a:gd name="connsiteX3" fmla="*/ 36574 w 356198"/>
                <a:gd name="connsiteY3" fmla="*/ 250594 h 250593"/>
                <a:gd name="connsiteX4" fmla="*/ 319625 w 356198"/>
                <a:gd name="connsiteY4" fmla="*/ 250594 h 250593"/>
                <a:gd name="connsiteX5" fmla="*/ 356199 w 356198"/>
                <a:gd name="connsiteY5" fmla="*/ 208430 h 250593"/>
                <a:gd name="connsiteX6" fmla="*/ 356199 w 356198"/>
                <a:gd name="connsiteY6" fmla="*/ 42163 h 250593"/>
                <a:gd name="connsiteX7" fmla="*/ 314059 w 356198"/>
                <a:gd name="connsiteY7" fmla="*/ 0 h 250593"/>
                <a:gd name="connsiteX8" fmla="*/ 42140 w 356198"/>
                <a:gd name="connsiteY8" fmla="*/ 0 h 250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6198" h="250593">
                  <a:moveTo>
                    <a:pt x="42140" y="0"/>
                  </a:moveTo>
                  <a:cubicBezTo>
                    <a:pt x="11131" y="0"/>
                    <a:pt x="0" y="18297"/>
                    <a:pt x="0" y="42163"/>
                  </a:cubicBezTo>
                  <a:lnTo>
                    <a:pt x="0" y="208430"/>
                  </a:lnTo>
                  <a:cubicBezTo>
                    <a:pt x="0" y="229114"/>
                    <a:pt x="12721" y="250594"/>
                    <a:pt x="36574" y="250594"/>
                  </a:cubicBezTo>
                  <a:lnTo>
                    <a:pt x="319625" y="250594"/>
                  </a:lnTo>
                  <a:cubicBezTo>
                    <a:pt x="346658" y="250594"/>
                    <a:pt x="356199" y="229114"/>
                    <a:pt x="356199" y="208430"/>
                  </a:cubicBezTo>
                  <a:lnTo>
                    <a:pt x="356199" y="42163"/>
                  </a:lnTo>
                  <a:cubicBezTo>
                    <a:pt x="356199" y="20684"/>
                    <a:pt x="347452" y="0"/>
                    <a:pt x="314059" y="0"/>
                  </a:cubicBezTo>
                  <a:lnTo>
                    <a:pt x="42140" y="0"/>
                  </a:lnTo>
                  <a:close/>
                </a:path>
              </a:pathLst>
            </a:custGeom>
            <a:solidFill>
              <a:srgbClr val="59B4D9"/>
            </a:solidFill>
            <a:ln w="933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ja-JP" alt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39" name="Freeform: Shape 38">
              <a:extLst>
                <a:ext uri="{FF2B5EF4-FFF2-40B4-BE49-F238E27FC236}">
                  <a16:creationId xmlns:a16="http://schemas.microsoft.com/office/drawing/2014/main" id="{F0B276B9-9D5F-4DAD-9B02-066163AD03AB}"/>
                </a:ext>
              </a:extLst>
            </p:cNvPr>
            <p:cNvSpPr/>
            <p:nvPr/>
          </p:nvSpPr>
          <p:spPr>
            <a:xfrm>
              <a:off x="10798678" y="3940313"/>
              <a:ext cx="250451" cy="250593"/>
            </a:xfrm>
            <a:custGeom>
              <a:avLst/>
              <a:gdLst>
                <a:gd name="connsiteX0" fmla="*/ 250452 w 250451"/>
                <a:gd name="connsiteY0" fmla="*/ 0 h 250593"/>
                <a:gd name="connsiteX1" fmla="*/ 42140 w 250451"/>
                <a:gd name="connsiteY1" fmla="*/ 0 h 250593"/>
                <a:gd name="connsiteX2" fmla="*/ 0 w 250451"/>
                <a:gd name="connsiteY2" fmla="*/ 42163 h 250593"/>
                <a:gd name="connsiteX3" fmla="*/ 0 w 250451"/>
                <a:gd name="connsiteY3" fmla="*/ 208430 h 250593"/>
                <a:gd name="connsiteX4" fmla="*/ 36574 w 250451"/>
                <a:gd name="connsiteY4" fmla="*/ 250594 h 250593"/>
                <a:gd name="connsiteX5" fmla="*/ 89845 w 250451"/>
                <a:gd name="connsiteY5" fmla="*/ 250594 h 250593"/>
                <a:gd name="connsiteX6" fmla="*/ 250452 w 250451"/>
                <a:gd name="connsiteY6" fmla="*/ 0 h 250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451" h="250593">
                  <a:moveTo>
                    <a:pt x="250452" y="0"/>
                  </a:moveTo>
                  <a:lnTo>
                    <a:pt x="42140" y="0"/>
                  </a:lnTo>
                  <a:cubicBezTo>
                    <a:pt x="11131" y="0"/>
                    <a:pt x="0" y="18297"/>
                    <a:pt x="0" y="42163"/>
                  </a:cubicBezTo>
                  <a:lnTo>
                    <a:pt x="0" y="208430"/>
                  </a:lnTo>
                  <a:cubicBezTo>
                    <a:pt x="0" y="229114"/>
                    <a:pt x="12721" y="250594"/>
                    <a:pt x="36574" y="250594"/>
                  </a:cubicBezTo>
                  <a:lnTo>
                    <a:pt x="89845" y="250594"/>
                  </a:lnTo>
                  <a:lnTo>
                    <a:pt x="250452" y="0"/>
                  </a:lnTo>
                  <a:close/>
                </a:path>
              </a:pathLst>
            </a:custGeom>
            <a:solidFill>
              <a:srgbClr val="7BC3DD"/>
            </a:solidFill>
            <a:ln w="933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ja-JP" alt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40" name="Freeform: Shape 39">
              <a:extLst>
                <a:ext uri="{FF2B5EF4-FFF2-40B4-BE49-F238E27FC236}">
                  <a16:creationId xmlns:a16="http://schemas.microsoft.com/office/drawing/2014/main" id="{06D6B195-0281-4494-93D6-CC1C64BAC6F0}"/>
                </a:ext>
              </a:extLst>
            </p:cNvPr>
            <p:cNvSpPr/>
            <p:nvPr/>
          </p:nvSpPr>
          <p:spPr>
            <a:xfrm>
              <a:off x="10843981" y="3962599"/>
              <a:ext cx="262377" cy="206043"/>
            </a:xfrm>
            <a:custGeom>
              <a:avLst/>
              <a:gdLst>
                <a:gd name="connsiteX0" fmla="*/ 262378 w 262377"/>
                <a:gd name="connsiteY0" fmla="*/ 116148 h 206043"/>
                <a:gd name="connsiteX1" fmla="*/ 214673 w 262377"/>
                <a:gd name="connsiteY1" fmla="*/ 116148 h 206043"/>
                <a:gd name="connsiteX2" fmla="*/ 214673 w 262377"/>
                <a:gd name="connsiteY2" fmla="*/ 147970 h 206043"/>
                <a:gd name="connsiteX3" fmla="*/ 169353 w 262377"/>
                <a:gd name="connsiteY3" fmla="*/ 102624 h 206043"/>
                <a:gd name="connsiteX4" fmla="*/ 214673 w 262377"/>
                <a:gd name="connsiteY4" fmla="*/ 57279 h 206043"/>
                <a:gd name="connsiteX5" fmla="*/ 214673 w 262377"/>
                <a:gd name="connsiteY5" fmla="*/ 89100 h 206043"/>
                <a:gd name="connsiteX6" fmla="*/ 262378 w 262377"/>
                <a:gd name="connsiteY6" fmla="*/ 89100 h 206043"/>
                <a:gd name="connsiteX7" fmla="*/ 262378 w 262377"/>
                <a:gd name="connsiteY7" fmla="*/ 116148 h 206043"/>
                <a:gd name="connsiteX8" fmla="*/ 131189 w 262377"/>
                <a:gd name="connsiteY8" fmla="*/ 206043 h 206043"/>
                <a:gd name="connsiteX9" fmla="*/ 84279 w 262377"/>
                <a:gd name="connsiteY9" fmla="*/ 159107 h 206043"/>
                <a:gd name="connsiteX10" fmla="*/ 116877 w 262377"/>
                <a:gd name="connsiteY10" fmla="*/ 159107 h 206043"/>
                <a:gd name="connsiteX11" fmla="*/ 116877 w 262377"/>
                <a:gd name="connsiteY11" fmla="*/ 126490 h 206043"/>
                <a:gd name="connsiteX12" fmla="*/ 144705 w 262377"/>
                <a:gd name="connsiteY12" fmla="*/ 126490 h 206043"/>
                <a:gd name="connsiteX13" fmla="*/ 144705 w 262377"/>
                <a:gd name="connsiteY13" fmla="*/ 159107 h 206043"/>
                <a:gd name="connsiteX14" fmla="*/ 178099 w 262377"/>
                <a:gd name="connsiteY14" fmla="*/ 159107 h 206043"/>
                <a:gd name="connsiteX15" fmla="*/ 131189 w 262377"/>
                <a:gd name="connsiteY15" fmla="*/ 206043 h 206043"/>
                <a:gd name="connsiteX16" fmla="*/ 0 w 262377"/>
                <a:gd name="connsiteY16" fmla="*/ 116148 h 206043"/>
                <a:gd name="connsiteX17" fmla="*/ 0 w 262377"/>
                <a:gd name="connsiteY17" fmla="*/ 89100 h 206043"/>
                <a:gd name="connsiteX18" fmla="*/ 47705 w 262377"/>
                <a:gd name="connsiteY18" fmla="*/ 89100 h 206043"/>
                <a:gd name="connsiteX19" fmla="*/ 47705 w 262377"/>
                <a:gd name="connsiteY19" fmla="*/ 57279 h 206043"/>
                <a:gd name="connsiteX20" fmla="*/ 92230 w 262377"/>
                <a:gd name="connsiteY20" fmla="*/ 101828 h 206043"/>
                <a:gd name="connsiteX21" fmla="*/ 47705 w 262377"/>
                <a:gd name="connsiteY21" fmla="*/ 146379 h 206043"/>
                <a:gd name="connsiteX22" fmla="*/ 47705 w 262377"/>
                <a:gd name="connsiteY22" fmla="*/ 115352 h 206043"/>
                <a:gd name="connsiteX23" fmla="*/ 0 w 262377"/>
                <a:gd name="connsiteY23" fmla="*/ 115352 h 206043"/>
                <a:gd name="connsiteX24" fmla="*/ 0 w 262377"/>
                <a:gd name="connsiteY24" fmla="*/ 116148 h 206043"/>
                <a:gd name="connsiteX25" fmla="*/ 85073 w 262377"/>
                <a:gd name="connsiteY25" fmla="*/ 46141 h 206043"/>
                <a:gd name="connsiteX26" fmla="*/ 131189 w 262377"/>
                <a:gd name="connsiteY26" fmla="*/ 0 h 206043"/>
                <a:gd name="connsiteX27" fmla="*/ 177303 w 262377"/>
                <a:gd name="connsiteY27" fmla="*/ 46141 h 206043"/>
                <a:gd name="connsiteX28" fmla="*/ 144705 w 262377"/>
                <a:gd name="connsiteY28" fmla="*/ 46141 h 206043"/>
                <a:gd name="connsiteX29" fmla="*/ 144705 w 262377"/>
                <a:gd name="connsiteY29" fmla="*/ 79553 h 206043"/>
                <a:gd name="connsiteX30" fmla="*/ 116877 w 262377"/>
                <a:gd name="connsiteY30" fmla="*/ 79553 h 206043"/>
                <a:gd name="connsiteX31" fmla="*/ 116877 w 262377"/>
                <a:gd name="connsiteY31" fmla="*/ 46141 h 206043"/>
                <a:gd name="connsiteX32" fmla="*/ 85073 w 262377"/>
                <a:gd name="connsiteY32" fmla="*/ 46141 h 206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62377" h="206043">
                  <a:moveTo>
                    <a:pt x="262378" y="116148"/>
                  </a:moveTo>
                  <a:lnTo>
                    <a:pt x="214673" y="116148"/>
                  </a:lnTo>
                  <a:lnTo>
                    <a:pt x="214673" y="147970"/>
                  </a:lnTo>
                  <a:lnTo>
                    <a:pt x="169353" y="102624"/>
                  </a:lnTo>
                  <a:lnTo>
                    <a:pt x="214673" y="57279"/>
                  </a:lnTo>
                  <a:lnTo>
                    <a:pt x="214673" y="89100"/>
                  </a:lnTo>
                  <a:lnTo>
                    <a:pt x="262378" y="89100"/>
                  </a:lnTo>
                  <a:lnTo>
                    <a:pt x="262378" y="116148"/>
                  </a:lnTo>
                  <a:close/>
                  <a:moveTo>
                    <a:pt x="131189" y="206043"/>
                  </a:moveTo>
                  <a:lnTo>
                    <a:pt x="84279" y="159107"/>
                  </a:lnTo>
                  <a:lnTo>
                    <a:pt x="116877" y="159107"/>
                  </a:lnTo>
                  <a:lnTo>
                    <a:pt x="116877" y="126490"/>
                  </a:lnTo>
                  <a:lnTo>
                    <a:pt x="144705" y="126490"/>
                  </a:lnTo>
                  <a:lnTo>
                    <a:pt x="144705" y="159107"/>
                  </a:lnTo>
                  <a:lnTo>
                    <a:pt x="178099" y="159107"/>
                  </a:lnTo>
                  <a:lnTo>
                    <a:pt x="131189" y="206043"/>
                  </a:lnTo>
                  <a:close/>
                  <a:moveTo>
                    <a:pt x="0" y="116148"/>
                  </a:moveTo>
                  <a:lnTo>
                    <a:pt x="0" y="89100"/>
                  </a:lnTo>
                  <a:lnTo>
                    <a:pt x="47705" y="89100"/>
                  </a:lnTo>
                  <a:lnTo>
                    <a:pt x="47705" y="57279"/>
                  </a:lnTo>
                  <a:lnTo>
                    <a:pt x="92230" y="101828"/>
                  </a:lnTo>
                  <a:lnTo>
                    <a:pt x="47705" y="146379"/>
                  </a:lnTo>
                  <a:lnTo>
                    <a:pt x="47705" y="115352"/>
                  </a:lnTo>
                  <a:lnTo>
                    <a:pt x="0" y="115352"/>
                  </a:lnTo>
                  <a:lnTo>
                    <a:pt x="0" y="116148"/>
                  </a:lnTo>
                  <a:close/>
                  <a:moveTo>
                    <a:pt x="85073" y="46141"/>
                  </a:moveTo>
                  <a:lnTo>
                    <a:pt x="131189" y="0"/>
                  </a:lnTo>
                  <a:lnTo>
                    <a:pt x="177303" y="46141"/>
                  </a:lnTo>
                  <a:lnTo>
                    <a:pt x="144705" y="46141"/>
                  </a:lnTo>
                  <a:lnTo>
                    <a:pt x="144705" y="79553"/>
                  </a:lnTo>
                  <a:lnTo>
                    <a:pt x="116877" y="79553"/>
                  </a:lnTo>
                  <a:lnTo>
                    <a:pt x="116877" y="46141"/>
                  </a:lnTo>
                  <a:lnTo>
                    <a:pt x="85073" y="46141"/>
                  </a:lnTo>
                  <a:close/>
                </a:path>
              </a:pathLst>
            </a:custGeom>
            <a:solidFill>
              <a:srgbClr val="FFFFFF"/>
            </a:solidFill>
            <a:ln w="933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ja-JP" altLang="en-US" sz="1765" b="0" i="0" u="none" strike="noStrike" kern="1200" cap="none" spc="0" normalizeH="0" baseline="0" noProof="0">
                <a:ln>
                  <a:noFill/>
                </a:ln>
                <a:solidFill>
                  <a:srgbClr val="000000"/>
                </a:solidFill>
                <a:effectLst/>
                <a:uLnTx/>
                <a:uFillTx/>
                <a:latin typeface="Segoe UI"/>
                <a:ea typeface="+mn-ea"/>
                <a:cs typeface="+mn-cs"/>
              </a:endParaRPr>
            </a:p>
          </p:txBody>
        </p:sp>
      </p:grpSp>
      <p:cxnSp>
        <p:nvCxnSpPr>
          <p:cNvPr id="34" name="直線矢印コネクタ 15">
            <a:extLst>
              <a:ext uri="{FF2B5EF4-FFF2-40B4-BE49-F238E27FC236}">
                <a16:creationId xmlns:a16="http://schemas.microsoft.com/office/drawing/2014/main" id="{9657B370-F686-417D-9BBA-6143F607C529}"/>
              </a:ext>
              <a:ext uri="{C183D7F6-B498-43B3-948B-1728B52AA6E4}">
                <adec:decorative xmlns:adec="http://schemas.microsoft.com/office/drawing/2017/decorative" val="1"/>
              </a:ext>
            </a:extLst>
          </p:cNvPr>
          <p:cNvCxnSpPr>
            <a:cxnSpLocks/>
          </p:cNvCxnSpPr>
          <p:nvPr/>
        </p:nvCxnSpPr>
        <p:spPr>
          <a:xfrm flipV="1">
            <a:off x="1555865" y="5357115"/>
            <a:ext cx="12712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コネクタ: カギ線 45">
            <a:extLst>
              <a:ext uri="{FF2B5EF4-FFF2-40B4-BE49-F238E27FC236}">
                <a16:creationId xmlns:a16="http://schemas.microsoft.com/office/drawing/2014/main" id="{650C820F-1C3A-491A-B9BE-FEFC7529C20C}"/>
              </a:ext>
              <a:ext uri="{C183D7F6-B498-43B3-948B-1728B52AA6E4}">
                <adec:decorative xmlns:adec="http://schemas.microsoft.com/office/drawing/2017/decorative" val="1"/>
              </a:ext>
            </a:extLst>
          </p:cNvPr>
          <p:cNvCxnSpPr>
            <a:cxnSpLocks/>
            <a:endCxn id="64" idx="1"/>
          </p:cNvCxnSpPr>
          <p:nvPr/>
        </p:nvCxnSpPr>
        <p:spPr>
          <a:xfrm rot="16200000" flipH="1">
            <a:off x="1386722" y="2919123"/>
            <a:ext cx="1760728" cy="154802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64" name="グラフィックス 28">
            <a:extLst>
              <a:ext uri="{FF2B5EF4-FFF2-40B4-BE49-F238E27FC236}">
                <a16:creationId xmlns:a16="http://schemas.microsoft.com/office/drawing/2014/main" id="{7D2F2C49-23BC-4483-8FCE-550066435040}"/>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041101" y="4422984"/>
            <a:ext cx="301036" cy="301036"/>
          </a:xfrm>
          <a:prstGeom prst="rect">
            <a:avLst/>
          </a:prstGeom>
        </p:spPr>
      </p:pic>
      <p:sp>
        <p:nvSpPr>
          <p:cNvPr id="66" name="テキスト ボックス 30">
            <a:extLst>
              <a:ext uri="{FF2B5EF4-FFF2-40B4-BE49-F238E27FC236}">
                <a16:creationId xmlns:a16="http://schemas.microsoft.com/office/drawing/2014/main" id="{BA329E98-6FA7-429C-8351-BB5B601D19C6}"/>
              </a:ext>
            </a:extLst>
          </p:cNvPr>
          <p:cNvSpPr txBox="1"/>
          <p:nvPr/>
        </p:nvSpPr>
        <p:spPr>
          <a:xfrm>
            <a:off x="2912773" y="4726952"/>
            <a:ext cx="646331" cy="246221"/>
          </a:xfrm>
          <a:prstGeom prst="rect">
            <a:avLst/>
          </a:prstGeom>
          <a:noFill/>
        </p:spPr>
        <p:txBody>
          <a:bodyPr wrap="non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srgbClr val="000000"/>
                </a:solidFill>
                <a:effectLst/>
                <a:uLnTx/>
                <a:uFillTx/>
                <a:latin typeface="Segoe UI"/>
                <a:ea typeface="+mn-ea"/>
                <a:cs typeface="+mn-cs"/>
              </a:rPr>
              <a:t>(Private)</a:t>
            </a:r>
            <a:endParaRPr kumimoji="1" lang="ja-JP" altLang="en-US" sz="1000" b="0" i="0" u="none" strike="noStrike" kern="1200" cap="none" spc="0" normalizeH="0" baseline="0" noProof="0">
              <a:ln>
                <a:noFill/>
              </a:ln>
              <a:solidFill>
                <a:srgbClr val="000000"/>
              </a:solidFill>
              <a:effectLst/>
              <a:uLnTx/>
              <a:uFillTx/>
              <a:latin typeface="Segoe UI"/>
              <a:ea typeface="+mn-ea"/>
              <a:cs typeface="+mn-cs"/>
            </a:endParaRPr>
          </a:p>
        </p:txBody>
      </p:sp>
      <p:cxnSp>
        <p:nvCxnSpPr>
          <p:cNvPr id="68" name="直線矢印コネクタ 65">
            <a:extLst>
              <a:ext uri="{FF2B5EF4-FFF2-40B4-BE49-F238E27FC236}">
                <a16:creationId xmlns:a16="http://schemas.microsoft.com/office/drawing/2014/main" id="{562D8F0E-5694-4100-BC06-E0012BB0CC74}"/>
              </a:ext>
              <a:ext uri="{C183D7F6-B498-43B3-948B-1728B52AA6E4}">
                <adec:decorative xmlns:adec="http://schemas.microsoft.com/office/drawing/2017/decorative" val="1"/>
              </a:ext>
            </a:extLst>
          </p:cNvPr>
          <p:cNvCxnSpPr>
            <a:cxnSpLocks/>
            <a:stCxn id="64" idx="3"/>
            <a:endCxn id="54" idx="1"/>
          </p:cNvCxnSpPr>
          <p:nvPr/>
        </p:nvCxnSpPr>
        <p:spPr>
          <a:xfrm flipV="1">
            <a:off x="3342137" y="4551135"/>
            <a:ext cx="2172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テキスト ボックス 71">
            <a:extLst>
              <a:ext uri="{FF2B5EF4-FFF2-40B4-BE49-F238E27FC236}">
                <a16:creationId xmlns:a16="http://schemas.microsoft.com/office/drawing/2014/main" id="{6A3CFA15-3912-43F4-9246-28C1D23C3D26}"/>
              </a:ext>
            </a:extLst>
          </p:cNvPr>
          <p:cNvSpPr txBox="1"/>
          <p:nvPr/>
        </p:nvSpPr>
        <p:spPr>
          <a:xfrm>
            <a:off x="3604570" y="3417171"/>
            <a:ext cx="1346844" cy="253916"/>
          </a:xfrm>
          <a:prstGeom prst="rect">
            <a:avLst/>
          </a:prstGeom>
          <a:noFill/>
        </p:spPr>
        <p:txBody>
          <a:bodyPr wrap="non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srgbClr val="000000"/>
                </a:solidFill>
                <a:effectLst/>
                <a:uLnTx/>
                <a:uFillTx/>
                <a:latin typeface="Segoe UI"/>
                <a:ea typeface="+mn-ea"/>
                <a:cs typeface="+mn-cs"/>
              </a:rPr>
              <a:t>Microsoft Managed</a:t>
            </a:r>
            <a:endParaRPr kumimoji="1" lang="ja-JP" altLang="en-US" sz="1050" b="0" i="0" u="none" strike="noStrike" kern="1200" cap="none" spc="0" normalizeH="0" baseline="0" noProof="0">
              <a:ln>
                <a:noFill/>
              </a:ln>
              <a:solidFill>
                <a:srgbClr val="000000"/>
              </a:solidFill>
              <a:effectLst/>
              <a:uLnTx/>
              <a:uFillTx/>
              <a:latin typeface="Segoe UI"/>
              <a:ea typeface="+mn-ea"/>
              <a:cs typeface="+mn-cs"/>
            </a:endParaRPr>
          </a:p>
        </p:txBody>
      </p:sp>
      <p:sp>
        <p:nvSpPr>
          <p:cNvPr id="54" name="Rectangle 14">
            <a:extLst>
              <a:ext uri="{FF2B5EF4-FFF2-40B4-BE49-F238E27FC236}">
                <a16:creationId xmlns:a16="http://schemas.microsoft.com/office/drawing/2014/main" id="{B0D8F895-18BA-425A-BE1E-15798D893219}"/>
              </a:ext>
              <a:ext uri="{C183D7F6-B498-43B3-948B-1728B52AA6E4}">
                <adec:decorative xmlns:adec="http://schemas.microsoft.com/office/drawing/2017/decorative" val="1"/>
              </a:ext>
            </a:extLst>
          </p:cNvPr>
          <p:cNvSpPr/>
          <p:nvPr/>
        </p:nvSpPr>
        <p:spPr>
          <a:xfrm>
            <a:off x="3559366" y="3634496"/>
            <a:ext cx="1348586" cy="183327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pic>
        <p:nvPicPr>
          <p:cNvPr id="60" name="Picture 7">
            <a:extLst>
              <a:ext uri="{FF2B5EF4-FFF2-40B4-BE49-F238E27FC236}">
                <a16:creationId xmlns:a16="http://schemas.microsoft.com/office/drawing/2014/main" id="{41E9585B-6D0A-45B0-806A-84DDB10DD4C6}"/>
              </a:ext>
              <a:ext uri="{C183D7F6-B498-43B3-948B-1728B52AA6E4}">
                <adec:decorative xmlns:adec="http://schemas.microsoft.com/office/drawing/2017/decorative" val="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006308" y="3719194"/>
            <a:ext cx="491090" cy="491090"/>
          </a:xfrm>
          <a:prstGeom prst="rect">
            <a:avLst/>
          </a:prstGeom>
        </p:spPr>
      </p:pic>
      <p:sp>
        <p:nvSpPr>
          <p:cNvPr id="62" name="TextBox 10">
            <a:extLst>
              <a:ext uri="{FF2B5EF4-FFF2-40B4-BE49-F238E27FC236}">
                <a16:creationId xmlns:a16="http://schemas.microsoft.com/office/drawing/2014/main" id="{A8745A22-F11C-4BD1-89A2-10C871D99109}"/>
              </a:ext>
            </a:extLst>
          </p:cNvPr>
          <p:cNvSpPr txBox="1"/>
          <p:nvPr/>
        </p:nvSpPr>
        <p:spPr>
          <a:xfrm>
            <a:off x="3639942" y="4290395"/>
            <a:ext cx="1223822"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Segoe UI"/>
                <a:ea typeface="+mn-ea"/>
                <a:cs typeface="+mn-cs"/>
              </a:rPr>
              <a:t>Compute Cluster</a:t>
            </a:r>
          </a:p>
        </p:txBody>
      </p:sp>
      <p:sp>
        <p:nvSpPr>
          <p:cNvPr id="56" name="TextBox 4">
            <a:extLst>
              <a:ext uri="{FF2B5EF4-FFF2-40B4-BE49-F238E27FC236}">
                <a16:creationId xmlns:a16="http://schemas.microsoft.com/office/drawing/2014/main" id="{11834695-7B70-40CD-9BA5-4FD1A3602A6B}"/>
              </a:ext>
            </a:extLst>
          </p:cNvPr>
          <p:cNvSpPr txBox="1"/>
          <p:nvPr/>
        </p:nvSpPr>
        <p:spPr>
          <a:xfrm>
            <a:off x="3604570" y="5213858"/>
            <a:ext cx="1348585"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Segoe UI"/>
                <a:ea typeface="+mn-ea"/>
                <a:cs typeface="+mn-cs"/>
              </a:rPr>
              <a:t>Compute Instance</a:t>
            </a:r>
          </a:p>
        </p:txBody>
      </p:sp>
      <p:pic>
        <p:nvPicPr>
          <p:cNvPr id="58" name="Picture 5">
            <a:extLst>
              <a:ext uri="{FF2B5EF4-FFF2-40B4-BE49-F238E27FC236}">
                <a16:creationId xmlns:a16="http://schemas.microsoft.com/office/drawing/2014/main" id="{C6D75355-39CE-469A-98E6-498BA7EB39DF}"/>
              </a:ext>
              <a:ext uri="{C183D7F6-B498-43B3-948B-1728B52AA6E4}">
                <adec:decorative xmlns:adec="http://schemas.microsoft.com/office/drawing/2017/decorative" val="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033318" y="4640139"/>
            <a:ext cx="491090" cy="491090"/>
          </a:xfrm>
          <a:prstGeom prst="rect">
            <a:avLst/>
          </a:prstGeom>
        </p:spPr>
      </p:pic>
      <p:sp>
        <p:nvSpPr>
          <p:cNvPr id="29" name="TextBox 58">
            <a:extLst>
              <a:ext uri="{FF2B5EF4-FFF2-40B4-BE49-F238E27FC236}">
                <a16:creationId xmlns:a16="http://schemas.microsoft.com/office/drawing/2014/main" id="{3637F211-8E00-45CB-B5D6-A05BB1E884D9}"/>
              </a:ext>
            </a:extLst>
          </p:cNvPr>
          <p:cNvSpPr txBox="1"/>
          <p:nvPr/>
        </p:nvSpPr>
        <p:spPr>
          <a:xfrm>
            <a:off x="5178355" y="5211011"/>
            <a:ext cx="1223822"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Segoe UI"/>
                <a:ea typeface="+mn-ea"/>
                <a:cs typeface="+mn-cs"/>
              </a:rPr>
              <a:t>AKS</a:t>
            </a:r>
          </a:p>
        </p:txBody>
      </p:sp>
      <p:pic>
        <p:nvPicPr>
          <p:cNvPr id="50" name="グラフィックス 16">
            <a:extLst>
              <a:ext uri="{FF2B5EF4-FFF2-40B4-BE49-F238E27FC236}">
                <a16:creationId xmlns:a16="http://schemas.microsoft.com/office/drawing/2014/main" id="{4E32EB7F-D614-4A37-9725-FBA3F0CB5F72}"/>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29925" y="4719503"/>
            <a:ext cx="548640" cy="548640"/>
          </a:xfrm>
          <a:prstGeom prst="rect">
            <a:avLst/>
          </a:prstGeom>
        </p:spPr>
      </p:pic>
      <p:pic>
        <p:nvPicPr>
          <p:cNvPr id="30" name="グラフィックス 47">
            <a:extLst>
              <a:ext uri="{FF2B5EF4-FFF2-40B4-BE49-F238E27FC236}">
                <a16:creationId xmlns:a16="http://schemas.microsoft.com/office/drawing/2014/main" id="{B36DB4DD-C47E-43BB-9A00-46BF67DFCCB2}"/>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097505" y="4974602"/>
            <a:ext cx="301036" cy="301036"/>
          </a:xfrm>
          <a:prstGeom prst="rect">
            <a:avLst/>
          </a:prstGeom>
        </p:spPr>
      </p:pic>
      <p:sp>
        <p:nvSpPr>
          <p:cNvPr id="31" name="テキスト ボックス 49">
            <a:extLst>
              <a:ext uri="{FF2B5EF4-FFF2-40B4-BE49-F238E27FC236}">
                <a16:creationId xmlns:a16="http://schemas.microsoft.com/office/drawing/2014/main" id="{AA5ABE99-317A-4EC1-9DA2-A59F4013C5B7}"/>
              </a:ext>
            </a:extLst>
          </p:cNvPr>
          <p:cNvSpPr txBox="1"/>
          <p:nvPr/>
        </p:nvSpPr>
        <p:spPr>
          <a:xfrm>
            <a:off x="5924774" y="5219001"/>
            <a:ext cx="646331" cy="246221"/>
          </a:xfrm>
          <a:prstGeom prst="rect">
            <a:avLst/>
          </a:prstGeom>
          <a:noFill/>
        </p:spPr>
        <p:txBody>
          <a:bodyPr wrap="non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srgbClr val="000000"/>
                </a:solidFill>
                <a:effectLst/>
                <a:uLnTx/>
                <a:uFillTx/>
                <a:latin typeface="Segoe UI"/>
                <a:ea typeface="+mn-ea"/>
                <a:cs typeface="+mn-cs"/>
              </a:rPr>
              <a:t>(Private)</a:t>
            </a:r>
            <a:endParaRPr kumimoji="1" lang="ja-JP" altLang="en-US" sz="1000" b="0" i="0" u="none" strike="noStrike" kern="1200" cap="none" spc="0" normalizeH="0" baseline="0" noProof="0">
              <a:ln>
                <a:noFill/>
              </a:ln>
              <a:solidFill>
                <a:srgbClr val="000000"/>
              </a:solidFill>
              <a:effectLst/>
              <a:uLnTx/>
              <a:uFillTx/>
              <a:latin typeface="Segoe UI"/>
              <a:ea typeface="+mn-ea"/>
              <a:cs typeface="+mn-cs"/>
            </a:endParaRPr>
          </a:p>
        </p:txBody>
      </p:sp>
      <p:pic>
        <p:nvPicPr>
          <p:cNvPr id="18" name="Picture 17">
            <a:extLst>
              <a:ext uri="{FF2B5EF4-FFF2-40B4-BE49-F238E27FC236}">
                <a16:creationId xmlns:a16="http://schemas.microsoft.com/office/drawing/2014/main" id="{2B8658F7-4A82-484A-8A1C-30A328D0AD47}"/>
              </a:ext>
              <a:ext uri="{C183D7F6-B498-43B3-948B-1728B52AA6E4}">
                <adec:decorative xmlns:adec="http://schemas.microsoft.com/office/drawing/2017/decorative" val="1"/>
              </a:ext>
            </a:extLst>
          </p:cNvPr>
          <p:cNvPicPr>
            <a:picLocks noChangeAspect="1"/>
          </p:cNvPicPr>
          <p:nvPr/>
        </p:nvPicPr>
        <p:blipFill>
          <a:blip r:embed="rId8"/>
          <a:stretch>
            <a:fillRect/>
          </a:stretch>
        </p:blipFill>
        <p:spPr>
          <a:xfrm>
            <a:off x="6344125" y="3463959"/>
            <a:ext cx="204841" cy="190502"/>
          </a:xfrm>
          <a:prstGeom prst="rect">
            <a:avLst/>
          </a:prstGeom>
        </p:spPr>
      </p:pic>
      <p:sp>
        <p:nvSpPr>
          <p:cNvPr id="20" name="テキスト ボックス 46">
            <a:extLst>
              <a:ext uri="{FF2B5EF4-FFF2-40B4-BE49-F238E27FC236}">
                <a16:creationId xmlns:a16="http://schemas.microsoft.com/office/drawing/2014/main" id="{68D2F472-36CE-4EA8-A939-E862428554E3}"/>
              </a:ext>
            </a:extLst>
          </p:cNvPr>
          <p:cNvSpPr txBox="1"/>
          <p:nvPr/>
        </p:nvSpPr>
        <p:spPr>
          <a:xfrm>
            <a:off x="6048038" y="3643931"/>
            <a:ext cx="797013" cy="461665"/>
          </a:xfrm>
          <a:prstGeom prst="rect">
            <a:avLst/>
          </a:prstGeom>
          <a:noFill/>
        </p:spPr>
        <p:txBody>
          <a:bodyPr wrap="non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a:ln>
                  <a:noFill/>
                </a:ln>
                <a:solidFill>
                  <a:srgbClr val="000000"/>
                </a:solidFill>
                <a:effectLst/>
                <a:uLnTx/>
                <a:uFillTx/>
                <a:latin typeface="Segoe UI"/>
                <a:ea typeface="+mn-ea"/>
                <a:cs typeface="+mn-cs"/>
              </a:rPr>
              <a:t>Private</a:t>
            </a:r>
            <a:br>
              <a:rPr kumimoji="1" lang="en-US" altLang="ja-JP" sz="1200" b="0" i="0" u="none" strike="noStrike" kern="1200" cap="none" spc="0" normalizeH="0" baseline="0" noProof="0">
                <a:ln>
                  <a:noFill/>
                </a:ln>
                <a:solidFill>
                  <a:srgbClr val="000000"/>
                </a:solidFill>
                <a:effectLst/>
                <a:uLnTx/>
                <a:uFillTx/>
                <a:latin typeface="Segoe UI"/>
                <a:ea typeface="+mn-ea"/>
                <a:cs typeface="+mn-cs"/>
              </a:rPr>
            </a:br>
            <a:r>
              <a:rPr kumimoji="1" lang="en-US" altLang="ja-JP" sz="1200" b="0" i="0" u="none" strike="noStrike" kern="1200" cap="none" spc="0" normalizeH="0" baseline="0" noProof="0">
                <a:ln>
                  <a:noFill/>
                </a:ln>
                <a:solidFill>
                  <a:srgbClr val="000000"/>
                </a:solidFill>
                <a:effectLst/>
                <a:uLnTx/>
                <a:uFillTx/>
                <a:latin typeface="Segoe UI"/>
                <a:ea typeface="+mn-ea"/>
                <a:cs typeface="+mn-cs"/>
              </a:rPr>
              <a:t>Endpoint</a:t>
            </a:r>
            <a:endParaRPr kumimoji="1" lang="ja-JP" alt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21" name="テキスト ボックス 48">
            <a:extLst>
              <a:ext uri="{FF2B5EF4-FFF2-40B4-BE49-F238E27FC236}">
                <a16:creationId xmlns:a16="http://schemas.microsoft.com/office/drawing/2014/main" id="{D0142F42-520F-4B3E-A378-FC7CF886820A}"/>
              </a:ext>
            </a:extLst>
          </p:cNvPr>
          <p:cNvSpPr txBox="1"/>
          <p:nvPr/>
        </p:nvSpPr>
        <p:spPr>
          <a:xfrm>
            <a:off x="7066866" y="4257838"/>
            <a:ext cx="797013" cy="461665"/>
          </a:xfrm>
          <a:prstGeom prst="rect">
            <a:avLst/>
          </a:prstGeom>
          <a:noFill/>
        </p:spPr>
        <p:txBody>
          <a:bodyPr wrap="non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a:ln>
                  <a:noFill/>
                </a:ln>
                <a:solidFill>
                  <a:srgbClr val="000000"/>
                </a:solidFill>
                <a:effectLst/>
                <a:uLnTx/>
                <a:uFillTx/>
                <a:latin typeface="Segoe UI"/>
                <a:ea typeface="+mn-ea"/>
                <a:cs typeface="+mn-cs"/>
              </a:rPr>
              <a:t>Private</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a:ln>
                  <a:noFill/>
                </a:ln>
                <a:solidFill>
                  <a:srgbClr val="000000"/>
                </a:solidFill>
                <a:effectLst/>
                <a:uLnTx/>
                <a:uFillTx/>
                <a:latin typeface="Segoe UI"/>
                <a:ea typeface="+mn-ea"/>
                <a:cs typeface="+mn-cs"/>
              </a:rPr>
              <a:t>Endpoint</a:t>
            </a:r>
            <a:endParaRPr kumimoji="1" lang="ja-JP" altLang="en-US" sz="1200" b="0" i="0" u="none" strike="noStrike" kern="1200" cap="none" spc="0" normalizeH="0" baseline="0" noProof="0">
              <a:ln>
                <a:noFill/>
              </a:ln>
              <a:solidFill>
                <a:srgbClr val="000000"/>
              </a:solidFill>
              <a:effectLst/>
              <a:uLnTx/>
              <a:uFillTx/>
              <a:latin typeface="Segoe UI"/>
              <a:ea typeface="+mn-ea"/>
              <a:cs typeface="+mn-cs"/>
            </a:endParaRPr>
          </a:p>
        </p:txBody>
      </p:sp>
      <p:pic>
        <p:nvPicPr>
          <p:cNvPr id="45" name="Picture 17">
            <a:extLst>
              <a:ext uri="{FF2B5EF4-FFF2-40B4-BE49-F238E27FC236}">
                <a16:creationId xmlns:a16="http://schemas.microsoft.com/office/drawing/2014/main" id="{CFB9277F-C382-4A69-87F4-600C59647C0D}"/>
              </a:ext>
              <a:ext uri="{C183D7F6-B498-43B3-948B-1728B52AA6E4}">
                <adec:decorative xmlns:adec="http://schemas.microsoft.com/office/drawing/2017/decorative" val="1"/>
              </a:ext>
            </a:extLst>
          </p:cNvPr>
          <p:cNvPicPr>
            <a:picLocks noChangeAspect="1"/>
          </p:cNvPicPr>
          <p:nvPr/>
        </p:nvPicPr>
        <p:blipFill>
          <a:blip r:embed="rId8"/>
          <a:stretch>
            <a:fillRect/>
          </a:stretch>
        </p:blipFill>
        <p:spPr>
          <a:xfrm>
            <a:off x="7914009" y="3815263"/>
            <a:ext cx="204841" cy="190502"/>
          </a:xfrm>
          <a:prstGeom prst="rect">
            <a:avLst/>
          </a:prstGeom>
        </p:spPr>
      </p:pic>
      <p:pic>
        <p:nvPicPr>
          <p:cNvPr id="46" name="Picture 17">
            <a:extLst>
              <a:ext uri="{FF2B5EF4-FFF2-40B4-BE49-F238E27FC236}">
                <a16:creationId xmlns:a16="http://schemas.microsoft.com/office/drawing/2014/main" id="{50D73B78-A96F-43B6-8750-8753B5B6338D}"/>
              </a:ext>
              <a:ext uri="{C183D7F6-B498-43B3-948B-1728B52AA6E4}">
                <adec:decorative xmlns:adec="http://schemas.microsoft.com/office/drawing/2017/decorative" val="1"/>
              </a:ext>
            </a:extLst>
          </p:cNvPr>
          <p:cNvPicPr>
            <a:picLocks noChangeAspect="1"/>
          </p:cNvPicPr>
          <p:nvPr/>
        </p:nvPicPr>
        <p:blipFill>
          <a:blip r:embed="rId8"/>
          <a:stretch>
            <a:fillRect/>
          </a:stretch>
        </p:blipFill>
        <p:spPr>
          <a:xfrm>
            <a:off x="7914009" y="4360619"/>
            <a:ext cx="204841" cy="190502"/>
          </a:xfrm>
          <a:prstGeom prst="rect">
            <a:avLst/>
          </a:prstGeom>
        </p:spPr>
      </p:pic>
      <p:pic>
        <p:nvPicPr>
          <p:cNvPr id="47" name="Picture 17">
            <a:extLst>
              <a:ext uri="{FF2B5EF4-FFF2-40B4-BE49-F238E27FC236}">
                <a16:creationId xmlns:a16="http://schemas.microsoft.com/office/drawing/2014/main" id="{055E57F4-4ED3-4FEB-9577-4EC31438D35C}"/>
              </a:ext>
              <a:ext uri="{C183D7F6-B498-43B3-948B-1728B52AA6E4}">
                <adec:decorative xmlns:adec="http://schemas.microsoft.com/office/drawing/2017/decorative" val="1"/>
              </a:ext>
            </a:extLst>
          </p:cNvPr>
          <p:cNvPicPr>
            <a:picLocks noChangeAspect="1"/>
          </p:cNvPicPr>
          <p:nvPr/>
        </p:nvPicPr>
        <p:blipFill>
          <a:blip r:embed="rId8"/>
          <a:stretch>
            <a:fillRect/>
          </a:stretch>
        </p:blipFill>
        <p:spPr>
          <a:xfrm>
            <a:off x="7914009" y="4977034"/>
            <a:ext cx="204841" cy="190502"/>
          </a:xfrm>
          <a:prstGeom prst="rect">
            <a:avLst/>
          </a:prstGeom>
        </p:spPr>
      </p:pic>
      <p:sp>
        <p:nvSpPr>
          <p:cNvPr id="11" name="TextBox 13">
            <a:extLst>
              <a:ext uri="{FF2B5EF4-FFF2-40B4-BE49-F238E27FC236}">
                <a16:creationId xmlns:a16="http://schemas.microsoft.com/office/drawing/2014/main" id="{589B65EF-C891-40DB-AA60-EEDEDAF65BF3}"/>
              </a:ext>
            </a:extLst>
          </p:cNvPr>
          <p:cNvSpPr txBox="1"/>
          <p:nvPr/>
        </p:nvSpPr>
        <p:spPr>
          <a:xfrm>
            <a:off x="4713511" y="5608873"/>
            <a:ext cx="3838754"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mn-cs"/>
              </a:rPr>
              <a:t>Your VNet</a:t>
            </a:r>
          </a:p>
        </p:txBody>
      </p:sp>
      <p:pic>
        <p:nvPicPr>
          <p:cNvPr id="14" name="グラフィックス 31">
            <a:extLst>
              <a:ext uri="{FF2B5EF4-FFF2-40B4-BE49-F238E27FC236}">
                <a16:creationId xmlns:a16="http://schemas.microsoft.com/office/drawing/2014/main" id="{41D0BBCE-870E-41D8-9F7B-F6136C0E4FB7}"/>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580089" y="5540025"/>
            <a:ext cx="476250" cy="476250"/>
          </a:xfrm>
          <a:prstGeom prst="rect">
            <a:avLst/>
          </a:prstGeom>
        </p:spPr>
      </p:pic>
      <p:pic>
        <p:nvPicPr>
          <p:cNvPr id="81" name="グラフィックス 31">
            <a:extLst>
              <a:ext uri="{FF2B5EF4-FFF2-40B4-BE49-F238E27FC236}">
                <a16:creationId xmlns:a16="http://schemas.microsoft.com/office/drawing/2014/main" id="{2BDF963D-1385-4B60-9D4D-E14FC6B93E75}"/>
              </a:ext>
              <a:ext uri="{C183D7F6-B498-43B3-948B-1728B52AA6E4}">
                <adec:decorative xmlns:adec="http://schemas.microsoft.com/office/drawing/2017/decorative" val="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459554" y="5361913"/>
            <a:ext cx="476250" cy="476250"/>
          </a:xfrm>
          <a:prstGeom prst="rect">
            <a:avLst/>
          </a:prstGeom>
        </p:spPr>
      </p:pic>
      <p:cxnSp>
        <p:nvCxnSpPr>
          <p:cNvPr id="7" name="直線矢印コネクタ 11">
            <a:extLst>
              <a:ext uri="{FF2B5EF4-FFF2-40B4-BE49-F238E27FC236}">
                <a16:creationId xmlns:a16="http://schemas.microsoft.com/office/drawing/2014/main" id="{4EEA9478-AF85-4F3A-B478-ADE8E672D306}"/>
              </a:ext>
              <a:ext uri="{C183D7F6-B498-43B3-948B-1728B52AA6E4}">
                <adec:decorative xmlns:adec="http://schemas.microsoft.com/office/drawing/2017/decorative" val="1"/>
              </a:ext>
            </a:extLst>
          </p:cNvPr>
          <p:cNvCxnSpPr>
            <a:cxnSpLocks/>
            <a:endCxn id="5" idx="1"/>
          </p:cNvCxnSpPr>
          <p:nvPr/>
        </p:nvCxnSpPr>
        <p:spPr>
          <a:xfrm>
            <a:off x="8140198" y="3874764"/>
            <a:ext cx="82413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13">
            <a:extLst>
              <a:ext uri="{FF2B5EF4-FFF2-40B4-BE49-F238E27FC236}">
                <a16:creationId xmlns:a16="http://schemas.microsoft.com/office/drawing/2014/main" id="{CD33554D-F242-4C22-B35F-1D2D3C8EDF18}"/>
              </a:ext>
              <a:ext uri="{C183D7F6-B498-43B3-948B-1728B52AA6E4}">
                <adec:decorative xmlns:adec="http://schemas.microsoft.com/office/drawing/2017/decorative" val="1"/>
              </a:ext>
            </a:extLst>
          </p:cNvPr>
          <p:cNvCxnSpPr>
            <a:cxnSpLocks/>
            <a:endCxn id="6" idx="1"/>
          </p:cNvCxnSpPr>
          <p:nvPr/>
        </p:nvCxnSpPr>
        <p:spPr>
          <a:xfrm>
            <a:off x="8140198" y="4471668"/>
            <a:ext cx="1321761" cy="3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15">
            <a:extLst>
              <a:ext uri="{FF2B5EF4-FFF2-40B4-BE49-F238E27FC236}">
                <a16:creationId xmlns:a16="http://schemas.microsoft.com/office/drawing/2014/main" id="{D4FD8972-7EFB-4473-9ACF-999472351E21}"/>
              </a:ext>
              <a:ext uri="{C183D7F6-B498-43B3-948B-1728B52AA6E4}">
                <adec:decorative xmlns:adec="http://schemas.microsoft.com/office/drawing/2017/decorative" val="1"/>
              </a:ext>
            </a:extLst>
          </p:cNvPr>
          <p:cNvCxnSpPr>
            <a:cxnSpLocks/>
            <a:endCxn id="10" idx="1"/>
          </p:cNvCxnSpPr>
          <p:nvPr/>
        </p:nvCxnSpPr>
        <p:spPr>
          <a:xfrm>
            <a:off x="8140198" y="5096051"/>
            <a:ext cx="2083243" cy="5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53">
            <a:extLst>
              <a:ext uri="{FF2B5EF4-FFF2-40B4-BE49-F238E27FC236}">
                <a16:creationId xmlns:a16="http://schemas.microsoft.com/office/drawing/2014/main" id="{77AAC979-E266-4042-B789-2811E12F4F85}"/>
              </a:ext>
              <a:ext uri="{C183D7F6-B498-43B3-948B-1728B52AA6E4}">
                <adec:decorative xmlns:adec="http://schemas.microsoft.com/office/drawing/2017/decorative" val="1"/>
              </a:ext>
            </a:extLst>
          </p:cNvPr>
          <p:cNvCxnSpPr>
            <a:cxnSpLocks/>
            <a:stCxn id="17" idx="3"/>
            <a:endCxn id="5" idx="0"/>
          </p:cNvCxnSpPr>
          <p:nvPr/>
        </p:nvCxnSpPr>
        <p:spPr>
          <a:xfrm>
            <a:off x="8232213" y="2159062"/>
            <a:ext cx="969738" cy="147808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コネクタ: カギ線 55">
            <a:extLst>
              <a:ext uri="{FF2B5EF4-FFF2-40B4-BE49-F238E27FC236}">
                <a16:creationId xmlns:a16="http://schemas.microsoft.com/office/drawing/2014/main" id="{C0B18F16-D715-409F-97A4-62669F6D5C5C}"/>
              </a:ext>
              <a:ext uri="{C183D7F6-B498-43B3-948B-1728B52AA6E4}">
                <adec:decorative xmlns:adec="http://schemas.microsoft.com/office/drawing/2017/decorative" val="1"/>
              </a:ext>
            </a:extLst>
          </p:cNvPr>
          <p:cNvCxnSpPr>
            <a:cxnSpLocks/>
            <a:stCxn id="17" idx="3"/>
            <a:endCxn id="6" idx="0"/>
          </p:cNvCxnSpPr>
          <p:nvPr/>
        </p:nvCxnSpPr>
        <p:spPr>
          <a:xfrm>
            <a:off x="8232213" y="2159062"/>
            <a:ext cx="1467363" cy="206329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カギ線 57">
            <a:extLst>
              <a:ext uri="{FF2B5EF4-FFF2-40B4-BE49-F238E27FC236}">
                <a16:creationId xmlns:a16="http://schemas.microsoft.com/office/drawing/2014/main" id="{46A33BA4-BE04-46B2-BDA6-87554AD6B58A}"/>
              </a:ext>
              <a:ext uri="{C183D7F6-B498-43B3-948B-1728B52AA6E4}">
                <adec:decorative xmlns:adec="http://schemas.microsoft.com/office/drawing/2017/decorative" val="1"/>
              </a:ext>
            </a:extLst>
          </p:cNvPr>
          <p:cNvCxnSpPr>
            <a:cxnSpLocks/>
            <a:endCxn id="10" idx="0"/>
          </p:cNvCxnSpPr>
          <p:nvPr/>
        </p:nvCxnSpPr>
        <p:spPr>
          <a:xfrm rot="16200000" flipH="1">
            <a:off x="7800412" y="2202974"/>
            <a:ext cx="3092574" cy="2228971"/>
          </a:xfrm>
          <a:prstGeom prst="bentConnector3">
            <a:avLst>
              <a:gd name="adj1" fmla="val 422"/>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14">
            <a:extLst>
              <a:ext uri="{FF2B5EF4-FFF2-40B4-BE49-F238E27FC236}">
                <a16:creationId xmlns:a16="http://schemas.microsoft.com/office/drawing/2014/main" id="{1B4C4122-AD86-49C8-A432-84505B1D03F5}"/>
              </a:ext>
              <a:ext uri="{C183D7F6-B498-43B3-948B-1728B52AA6E4}">
                <adec:decorative xmlns:adec="http://schemas.microsoft.com/office/drawing/2017/decorative" val="1"/>
              </a:ext>
            </a:extLst>
          </p:cNvPr>
          <p:cNvSpPr/>
          <p:nvPr/>
        </p:nvSpPr>
        <p:spPr>
          <a:xfrm>
            <a:off x="8591461" y="3368468"/>
            <a:ext cx="2531755" cy="2224981"/>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pic>
        <p:nvPicPr>
          <p:cNvPr id="5" name="Picture 32">
            <a:extLst>
              <a:ext uri="{FF2B5EF4-FFF2-40B4-BE49-F238E27FC236}">
                <a16:creationId xmlns:a16="http://schemas.microsoft.com/office/drawing/2014/main" id="{2B739008-EE99-41D3-8693-92D4059FAC42}"/>
              </a:ext>
              <a:ext uri="{C183D7F6-B498-43B3-948B-1728B52AA6E4}">
                <adec:decorative xmlns:adec="http://schemas.microsoft.com/office/drawing/2017/decorative" val="1"/>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964333" y="3637147"/>
            <a:ext cx="475235" cy="475235"/>
          </a:xfrm>
          <a:prstGeom prst="rect">
            <a:avLst/>
          </a:prstGeom>
        </p:spPr>
      </p:pic>
      <p:pic>
        <p:nvPicPr>
          <p:cNvPr id="6" name="Picture 69">
            <a:extLst>
              <a:ext uri="{FF2B5EF4-FFF2-40B4-BE49-F238E27FC236}">
                <a16:creationId xmlns:a16="http://schemas.microsoft.com/office/drawing/2014/main" id="{DA905E90-7245-4B2F-9EEF-0047716C706A}"/>
              </a:ext>
              <a:ext uri="{C183D7F6-B498-43B3-948B-1728B52AA6E4}">
                <adec:decorative xmlns:adec="http://schemas.microsoft.com/office/drawing/2017/decorative" val="1"/>
              </a:ext>
            </a:extLst>
          </p:cNvPr>
          <p:cNvPicPr>
            <a:picLocks noChangeAspect="1"/>
          </p:cNvPicPr>
          <p:nvPr/>
        </p:nvPicPr>
        <p:blipFill>
          <a:blip r:embed="rId17"/>
          <a:stretch>
            <a:fillRect/>
          </a:stretch>
        </p:blipFill>
        <p:spPr>
          <a:xfrm>
            <a:off x="9461959" y="4222359"/>
            <a:ext cx="475234" cy="505035"/>
          </a:xfrm>
          <a:prstGeom prst="rect">
            <a:avLst/>
          </a:prstGeom>
        </p:spPr>
      </p:pic>
      <p:pic>
        <p:nvPicPr>
          <p:cNvPr id="10" name="グラフィックス 17">
            <a:extLst>
              <a:ext uri="{FF2B5EF4-FFF2-40B4-BE49-F238E27FC236}">
                <a16:creationId xmlns:a16="http://schemas.microsoft.com/office/drawing/2014/main" id="{C24212B2-BD68-484B-9E85-7B22810E1434}"/>
              </a:ext>
              <a:ext uri="{C183D7F6-B498-43B3-948B-1728B52AA6E4}">
                <adec:decorative xmlns:adec="http://schemas.microsoft.com/office/drawing/2017/decorative" val="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223441" y="4863747"/>
            <a:ext cx="475488" cy="475488"/>
          </a:xfrm>
          <a:prstGeom prst="rect">
            <a:avLst/>
          </a:prstGeom>
        </p:spPr>
      </p:pic>
      <p:pic>
        <p:nvPicPr>
          <p:cNvPr id="44" name="グラフィックス 31">
            <a:extLst>
              <a:ext uri="{FF2B5EF4-FFF2-40B4-BE49-F238E27FC236}">
                <a16:creationId xmlns:a16="http://schemas.microsoft.com/office/drawing/2014/main" id="{18D4EE18-E0CB-4BC6-81DB-6DD39DB81A93}"/>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025249" y="5548860"/>
            <a:ext cx="476250" cy="476250"/>
          </a:xfrm>
          <a:prstGeom prst="rect">
            <a:avLst/>
          </a:prstGeom>
        </p:spPr>
      </p:pic>
      <p:pic>
        <p:nvPicPr>
          <p:cNvPr id="83" name="グラフィックス 31">
            <a:extLst>
              <a:ext uri="{FF2B5EF4-FFF2-40B4-BE49-F238E27FC236}">
                <a16:creationId xmlns:a16="http://schemas.microsoft.com/office/drawing/2014/main" id="{1FDB02D5-EB94-4FA1-938D-32FCA51FDA2D}"/>
              </a:ext>
              <a:ext uri="{C183D7F6-B498-43B3-948B-1728B52AA6E4}">
                <adec:decorative xmlns:adec="http://schemas.microsoft.com/office/drawing/2017/decorative" val="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562969" y="5363933"/>
            <a:ext cx="476250" cy="476250"/>
          </a:xfrm>
          <a:prstGeom prst="rect">
            <a:avLst/>
          </a:prstGeom>
        </p:spPr>
      </p:pic>
      <p:sp>
        <p:nvSpPr>
          <p:cNvPr id="43" name="TextBox 13">
            <a:extLst>
              <a:ext uri="{FF2B5EF4-FFF2-40B4-BE49-F238E27FC236}">
                <a16:creationId xmlns:a16="http://schemas.microsoft.com/office/drawing/2014/main" id="{042978D0-D494-475C-9F19-A4CE852CFB64}"/>
              </a:ext>
            </a:extLst>
          </p:cNvPr>
          <p:cNvSpPr txBox="1"/>
          <p:nvPr/>
        </p:nvSpPr>
        <p:spPr>
          <a:xfrm>
            <a:off x="8140198" y="5617708"/>
            <a:ext cx="3838754"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mn-cs"/>
              </a:rPr>
              <a:t>Your VNet</a:t>
            </a:r>
          </a:p>
        </p:txBody>
      </p:sp>
    </p:spTree>
    <p:extLst>
      <p:ext uri="{BB962C8B-B14F-4D97-AF65-F5344CB8AC3E}">
        <p14:creationId xmlns:p14="http://schemas.microsoft.com/office/powerpoint/2010/main" val="3957693698"/>
      </p:ext>
    </p:extLst>
  </p:cSld>
  <p:clrMapOvr>
    <a:masterClrMapping/>
  </p:clrMapOvr>
  <p:transition>
    <p:fade/>
  </p:transition>
</p:sld>
</file>

<file path=ppt/theme/theme1.xml><?xml version="1.0" encoding="utf-8"?>
<a:theme xmlns:a="http://schemas.openxmlformats.org/drawingml/2006/main" name="9-51153_Microsoft_Ignite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Ignite_Digital_Event_Template_v12.potx" id="{987F915D-5FB6-4803-B1B9-1178BD7F7B76}" vid="{895B265D-DC43-4F47-AB7E-03FE0BD42608}"/>
    </a:ext>
  </a:extLst>
</a:theme>
</file>

<file path=ppt/theme/themeOverride1.xml><?xml version="1.0" encoding="utf-8"?>
<a:themeOverride xmlns:a="http://schemas.openxmlformats.org/drawingml/2006/main">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themeOverrid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241</TotalTime>
  <Words>250</Words>
  <Application>Microsoft Office PowerPoint</Application>
  <PresentationFormat>Widescreen</PresentationFormat>
  <Paragraphs>105</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Consolas</vt:lpstr>
      <vt:lpstr>Segoe UI</vt:lpstr>
      <vt:lpstr>Segoe UI Semibold</vt:lpstr>
      <vt:lpstr>Wingdings</vt:lpstr>
      <vt:lpstr>9-51153_Microsoft_Ignite_White_Template</vt:lpstr>
      <vt:lpstr>PowerPoint Presentation</vt:lpstr>
      <vt:lpstr>PowerPoint Presentation</vt:lpstr>
      <vt:lpstr>PowerPoint Presentation</vt:lpstr>
      <vt:lpstr>PowerPoint Presentation</vt:lpstr>
      <vt:lpstr>Appendix: AML Network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Appendix: AML Network Architecture</dc:title>
  <dc:creator>Jumpei Hirono</dc:creator>
  <cp:lastModifiedBy>Jumpei Hirono</cp:lastModifiedBy>
  <cp:revision>19</cp:revision>
  <dcterms:created xsi:type="dcterms:W3CDTF">2020-10-27T23:54:11Z</dcterms:created>
  <dcterms:modified xsi:type="dcterms:W3CDTF">2020-10-28T03:55:54Z</dcterms:modified>
</cp:coreProperties>
</file>