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7"/>
  </p:notesMasterIdLst>
  <p:handoutMasterIdLst>
    <p:handoutMasterId r:id="rId138"/>
  </p:handoutMasterIdLst>
  <p:sldIdLst>
    <p:sldId id="257" r:id="rId2"/>
    <p:sldId id="584" r:id="rId3"/>
    <p:sldId id="258" r:id="rId4"/>
    <p:sldId id="259" r:id="rId5"/>
    <p:sldId id="308" r:id="rId6"/>
    <p:sldId id="309" r:id="rId7"/>
    <p:sldId id="510" r:id="rId8"/>
    <p:sldId id="511" r:id="rId9"/>
    <p:sldId id="512" r:id="rId10"/>
    <p:sldId id="513" r:id="rId11"/>
    <p:sldId id="310" r:id="rId12"/>
    <p:sldId id="311" r:id="rId13"/>
    <p:sldId id="417" r:id="rId14"/>
    <p:sldId id="418" r:id="rId15"/>
    <p:sldId id="312" r:id="rId16"/>
    <p:sldId id="419" r:id="rId17"/>
    <p:sldId id="313" r:id="rId18"/>
    <p:sldId id="420" r:id="rId19"/>
    <p:sldId id="421" r:id="rId20"/>
    <p:sldId id="422" r:id="rId21"/>
    <p:sldId id="423" r:id="rId22"/>
    <p:sldId id="314" r:id="rId23"/>
    <p:sldId id="315" r:id="rId24"/>
    <p:sldId id="424" r:id="rId25"/>
    <p:sldId id="316" r:id="rId26"/>
    <p:sldId id="425" r:id="rId27"/>
    <p:sldId id="426" r:id="rId28"/>
    <p:sldId id="427" r:id="rId29"/>
    <p:sldId id="317" r:id="rId30"/>
    <p:sldId id="428" r:id="rId31"/>
    <p:sldId id="429" r:id="rId32"/>
    <p:sldId id="430" r:id="rId33"/>
    <p:sldId id="318" r:id="rId34"/>
    <p:sldId id="516" r:id="rId35"/>
    <p:sldId id="431" r:id="rId36"/>
    <p:sldId id="432" r:id="rId37"/>
    <p:sldId id="433" r:id="rId38"/>
    <p:sldId id="514" r:id="rId39"/>
    <p:sldId id="515" r:id="rId40"/>
    <p:sldId id="517" r:id="rId41"/>
    <p:sldId id="518" r:id="rId42"/>
    <p:sldId id="519" r:id="rId43"/>
    <p:sldId id="522" r:id="rId44"/>
    <p:sldId id="523" r:id="rId45"/>
    <p:sldId id="520" r:id="rId46"/>
    <p:sldId id="521" r:id="rId47"/>
    <p:sldId id="524" r:id="rId48"/>
    <p:sldId id="525" r:id="rId49"/>
    <p:sldId id="526" r:id="rId50"/>
    <p:sldId id="527" r:id="rId51"/>
    <p:sldId id="320" r:id="rId52"/>
    <p:sldId id="321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322" r:id="rId61"/>
    <p:sldId id="444" r:id="rId62"/>
    <p:sldId id="323" r:id="rId63"/>
    <p:sldId id="324" r:id="rId64"/>
    <p:sldId id="325" r:id="rId65"/>
    <p:sldId id="445" r:id="rId66"/>
    <p:sldId id="531" r:id="rId67"/>
    <p:sldId id="532" r:id="rId68"/>
    <p:sldId id="528" r:id="rId69"/>
    <p:sldId id="529" r:id="rId70"/>
    <p:sldId id="530" r:id="rId71"/>
    <p:sldId id="326" r:id="rId72"/>
    <p:sldId id="455" r:id="rId73"/>
    <p:sldId id="456" r:id="rId74"/>
    <p:sldId id="533" r:id="rId75"/>
    <p:sldId id="534" r:id="rId76"/>
    <p:sldId id="535" r:id="rId77"/>
    <p:sldId id="536" r:id="rId78"/>
    <p:sldId id="537" r:id="rId79"/>
    <p:sldId id="538" r:id="rId80"/>
    <p:sldId id="539" r:id="rId81"/>
    <p:sldId id="540" r:id="rId82"/>
    <p:sldId id="541" r:id="rId83"/>
    <p:sldId id="542" r:id="rId84"/>
    <p:sldId id="457" r:id="rId85"/>
    <p:sldId id="458" r:id="rId86"/>
    <p:sldId id="472" r:id="rId87"/>
    <p:sldId id="544" r:id="rId88"/>
    <p:sldId id="543" r:id="rId89"/>
    <p:sldId id="545" r:id="rId90"/>
    <p:sldId id="546" r:id="rId91"/>
    <p:sldId id="547" r:id="rId92"/>
    <p:sldId id="548" r:id="rId93"/>
    <p:sldId id="549" r:id="rId94"/>
    <p:sldId id="550" r:id="rId95"/>
    <p:sldId id="551" r:id="rId96"/>
    <p:sldId id="552" r:id="rId97"/>
    <p:sldId id="553" r:id="rId98"/>
    <p:sldId id="554" r:id="rId99"/>
    <p:sldId id="484" r:id="rId100"/>
    <p:sldId id="485" r:id="rId101"/>
    <p:sldId id="486" r:id="rId102"/>
    <p:sldId id="487" r:id="rId103"/>
    <p:sldId id="488" r:id="rId104"/>
    <p:sldId id="555" r:id="rId105"/>
    <p:sldId id="557" r:id="rId106"/>
    <p:sldId id="556" r:id="rId107"/>
    <p:sldId id="559" r:id="rId108"/>
    <p:sldId id="560" r:id="rId109"/>
    <p:sldId id="561" r:id="rId110"/>
    <p:sldId id="562" r:id="rId111"/>
    <p:sldId id="563" r:id="rId112"/>
    <p:sldId id="564" r:id="rId113"/>
    <p:sldId id="565" r:id="rId114"/>
    <p:sldId id="566" r:id="rId115"/>
    <p:sldId id="567" r:id="rId116"/>
    <p:sldId id="568" r:id="rId117"/>
    <p:sldId id="569" r:id="rId118"/>
    <p:sldId id="570" r:id="rId119"/>
    <p:sldId id="502" r:id="rId120"/>
    <p:sldId id="503" r:id="rId121"/>
    <p:sldId id="573" r:id="rId122"/>
    <p:sldId id="571" r:id="rId123"/>
    <p:sldId id="574" r:id="rId124"/>
    <p:sldId id="575" r:id="rId125"/>
    <p:sldId id="576" r:id="rId126"/>
    <p:sldId id="577" r:id="rId127"/>
    <p:sldId id="578" r:id="rId128"/>
    <p:sldId id="579" r:id="rId129"/>
    <p:sldId id="580" r:id="rId130"/>
    <p:sldId id="581" r:id="rId131"/>
    <p:sldId id="582" r:id="rId132"/>
    <p:sldId id="583" r:id="rId133"/>
    <p:sldId id="507" r:id="rId134"/>
    <p:sldId id="508" r:id="rId135"/>
    <p:sldId id="509" r:id="rId136"/>
  </p:sldIdLst>
  <p:sldSz cx="9144000" cy="6858000" type="screen4x3"/>
  <p:notesSz cx="6794500" cy="9906000"/>
  <p:custDataLst>
    <p:tags r:id="rId139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141288" indent="31591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284163" indent="6302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425450" indent="9461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568325" indent="12604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4258">
          <p15:clr>
            <a:srgbClr val="A4A3A4"/>
          </p15:clr>
        </p15:guide>
        <p15:guide id="4" orient="horz" pos="555">
          <p15:clr>
            <a:srgbClr val="A4A3A4"/>
          </p15:clr>
        </p15:guide>
        <p15:guide id="5" orient="horz" pos="4001">
          <p15:clr>
            <a:srgbClr val="A4A3A4"/>
          </p15:clr>
        </p15:guide>
        <p15:guide id="6" orient="horz" pos="607">
          <p15:clr>
            <a:srgbClr val="A4A3A4"/>
          </p15:clr>
        </p15:guide>
        <p15:guide id="7" orient="horz" pos="3950">
          <p15:clr>
            <a:srgbClr val="A4A3A4"/>
          </p15:clr>
        </p15:guide>
        <p15:guide id="8" orient="horz" pos="4052">
          <p15:clr>
            <a:srgbClr val="A4A3A4"/>
          </p15:clr>
        </p15:guide>
        <p15:guide id="9" pos="2988">
          <p15:clr>
            <a:srgbClr val="A4A3A4"/>
          </p15:clr>
        </p15:guide>
        <p15:guide id="10" pos="180">
          <p15:clr>
            <a:srgbClr val="A4A3A4"/>
          </p15:clr>
        </p15:guide>
        <p15:guide id="11" pos="5579">
          <p15:clr>
            <a:srgbClr val="A4A3A4"/>
          </p15:clr>
        </p15:guide>
        <p15:guide id="12" pos="27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FE3E5"/>
    <a:srgbClr val="A4AEB5"/>
    <a:srgbClr val="005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040" autoAdjust="0"/>
  </p:normalViewPr>
  <p:slideViewPr>
    <p:cSldViewPr>
      <p:cViewPr varScale="1">
        <p:scale>
          <a:sx n="102" d="100"/>
          <a:sy n="102" d="100"/>
        </p:scale>
        <p:origin x="1806" y="114"/>
      </p:cViewPr>
      <p:guideLst>
        <p:guide orient="horz" pos="432"/>
        <p:guide orient="horz" pos="108"/>
        <p:guide orient="horz" pos="4258"/>
        <p:guide orient="horz" pos="555"/>
        <p:guide orient="horz" pos="4001"/>
        <p:guide orient="horz" pos="607"/>
        <p:guide orient="horz" pos="3950"/>
        <p:guide orient="horz" pos="4052"/>
        <p:guide pos="2988"/>
        <p:guide pos="180"/>
        <p:guide pos="5579"/>
        <p:guide pos="27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294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oton.ac.uk\ude\PersonalFiles\Users\gk1n09\mydocuments\Gerhard\Soton\Teaching\HMRC\Module%206\Lecture%201%20mode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896062992125984E-2"/>
          <c:y val="7.407407407407407E-2"/>
          <c:w val="0.89659492563429566"/>
          <c:h val="0.83929753572470112"/>
        </c:manualLayout>
      </c:layout>
      <c:lineChart>
        <c:grouping val="standard"/>
        <c:varyColors val="0"/>
        <c:ser>
          <c:idx val="0"/>
          <c:order val="0"/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Sheet1!$C$7:$C$36</c:f>
              <c:numCache>
                <c:formatCode>General</c:formatCode>
                <c:ptCount val="30"/>
                <c:pt idx="0">
                  <c:v>18</c:v>
                </c:pt>
                <c:pt idx="1">
                  <c:v>16.399999999999999</c:v>
                </c:pt>
                <c:pt idx="2">
                  <c:v>15.12</c:v>
                </c:pt>
                <c:pt idx="3">
                  <c:v>14.096</c:v>
                </c:pt>
                <c:pt idx="4">
                  <c:v>13.276800000000001</c:v>
                </c:pt>
                <c:pt idx="5">
                  <c:v>12.621440000000002</c:v>
                </c:pt>
                <c:pt idx="6">
                  <c:v>12.097152000000001</c:v>
                </c:pt>
                <c:pt idx="7">
                  <c:v>11.677721600000002</c:v>
                </c:pt>
                <c:pt idx="8">
                  <c:v>11.342177280000001</c:v>
                </c:pt>
                <c:pt idx="9">
                  <c:v>11.073741824000001</c:v>
                </c:pt>
                <c:pt idx="10">
                  <c:v>10.858993459200001</c:v>
                </c:pt>
                <c:pt idx="11">
                  <c:v>10.687194767360001</c:v>
                </c:pt>
                <c:pt idx="12">
                  <c:v>10.549755813888002</c:v>
                </c:pt>
                <c:pt idx="13">
                  <c:v>10.439804651110402</c:v>
                </c:pt>
                <c:pt idx="14">
                  <c:v>10.351843720888322</c:v>
                </c:pt>
                <c:pt idx="15">
                  <c:v>10.281474976710658</c:v>
                </c:pt>
                <c:pt idx="16">
                  <c:v>10.225179981368527</c:v>
                </c:pt>
                <c:pt idx="17">
                  <c:v>10.180143985094821</c:v>
                </c:pt>
                <c:pt idx="18">
                  <c:v>10.144115188075856</c:v>
                </c:pt>
                <c:pt idx="19">
                  <c:v>10.115292150460686</c:v>
                </c:pt>
                <c:pt idx="20">
                  <c:v>10.092233720368549</c:v>
                </c:pt>
                <c:pt idx="21">
                  <c:v>10.073786976294839</c:v>
                </c:pt>
                <c:pt idx="22">
                  <c:v>10.059029581035871</c:v>
                </c:pt>
                <c:pt idx="23">
                  <c:v>10.047223664828698</c:v>
                </c:pt>
                <c:pt idx="24">
                  <c:v>10.037778931862958</c:v>
                </c:pt>
                <c:pt idx="25">
                  <c:v>10.030223145490366</c:v>
                </c:pt>
                <c:pt idx="26">
                  <c:v>10.024178516392293</c:v>
                </c:pt>
                <c:pt idx="27">
                  <c:v>10.019342813113836</c:v>
                </c:pt>
                <c:pt idx="28">
                  <c:v>10.015474250491069</c:v>
                </c:pt>
                <c:pt idx="29">
                  <c:v>10.012379400392856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2D-45AA-BEA4-10B5E5486E8F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Sheet1!$D$7:$D$36</c:f>
              <c:numCache>
                <c:formatCode>General</c:formatCode>
                <c:ptCount val="30"/>
                <c:pt idx="0">
                  <c:v>66</c:v>
                </c:pt>
                <c:pt idx="1">
                  <c:v>54.800000000000004</c:v>
                </c:pt>
                <c:pt idx="2">
                  <c:v>45.84</c:v>
                </c:pt>
                <c:pt idx="3">
                  <c:v>38.672000000000004</c:v>
                </c:pt>
                <c:pt idx="4">
                  <c:v>32.937600000000003</c:v>
                </c:pt>
                <c:pt idx="5">
                  <c:v>28.350080000000005</c:v>
                </c:pt>
                <c:pt idx="6">
                  <c:v>24.680064000000005</c:v>
                </c:pt>
                <c:pt idx="7">
                  <c:v>21.744051200000005</c:v>
                </c:pt>
                <c:pt idx="8">
                  <c:v>19.395240960000006</c:v>
                </c:pt>
                <c:pt idx="9">
                  <c:v>17.516192768000003</c:v>
                </c:pt>
                <c:pt idx="10">
                  <c:v>16.012954214400004</c:v>
                </c:pt>
                <c:pt idx="11">
                  <c:v>14.810363371520005</c:v>
                </c:pt>
                <c:pt idx="12">
                  <c:v>13.848290697216004</c:v>
                </c:pt>
                <c:pt idx="13">
                  <c:v>13.078632557772805</c:v>
                </c:pt>
                <c:pt idx="14">
                  <c:v>12.462906046218244</c:v>
                </c:pt>
                <c:pt idx="15">
                  <c:v>11.970324836974596</c:v>
                </c:pt>
                <c:pt idx="16">
                  <c:v>11.576259869579678</c:v>
                </c:pt>
                <c:pt idx="17">
                  <c:v>11.261007895663743</c:v>
                </c:pt>
                <c:pt idx="18">
                  <c:v>11.008806316530995</c:v>
                </c:pt>
                <c:pt idx="19">
                  <c:v>10.807045053224796</c:v>
                </c:pt>
                <c:pt idx="20">
                  <c:v>10.645636042579836</c:v>
                </c:pt>
                <c:pt idx="21">
                  <c:v>10.516508834063869</c:v>
                </c:pt>
                <c:pt idx="22">
                  <c:v>10.413207067251095</c:v>
                </c:pt>
                <c:pt idx="23">
                  <c:v>10.330565653800877</c:v>
                </c:pt>
                <c:pt idx="24">
                  <c:v>10.264452523040701</c:v>
                </c:pt>
                <c:pt idx="25">
                  <c:v>10.211562018432561</c:v>
                </c:pt>
                <c:pt idx="26">
                  <c:v>10.169249614746048</c:v>
                </c:pt>
                <c:pt idx="27">
                  <c:v>10.13539969179684</c:v>
                </c:pt>
                <c:pt idx="28">
                  <c:v>10.108319753437472</c:v>
                </c:pt>
                <c:pt idx="29">
                  <c:v>10.086655802749979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2D-45AA-BEA4-10B5E5486E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545344"/>
        <c:axId val="87546880"/>
      </c:lineChart>
      <c:catAx>
        <c:axId val="87545344"/>
        <c:scaling>
          <c:orientation val="minMax"/>
        </c:scaling>
        <c:delete val="0"/>
        <c:axPos val="b"/>
        <c:majorTickMark val="out"/>
        <c:minorTickMark val="none"/>
        <c:tickLblPos val="nextTo"/>
        <c:crossAx val="87546880"/>
        <c:crosses val="autoZero"/>
        <c:auto val="1"/>
        <c:lblAlgn val="ctr"/>
        <c:lblOffset val="100"/>
        <c:noMultiLvlLbl val="0"/>
      </c:catAx>
      <c:valAx>
        <c:axId val="87546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75453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v>Young</c:v>
          </c:tx>
          <c:invertIfNegative val="0"/>
          <c:val>
            <c:numRef>
              <c:f>Sheet1!$N$8:$N$25</c:f>
              <c:numCache>
                <c:formatCode>General</c:formatCode>
                <c:ptCount val="18"/>
                <c:pt idx="0">
                  <c:v>92</c:v>
                </c:pt>
                <c:pt idx="1">
                  <c:v>89.64</c:v>
                </c:pt>
                <c:pt idx="2">
                  <c:v>87.068799999999996</c:v>
                </c:pt>
                <c:pt idx="3">
                  <c:v>84.585296</c:v>
                </c:pt>
                <c:pt idx="4">
                  <c:v>82.171912320000004</c:v>
                </c:pt>
                <c:pt idx="5">
                  <c:v>79.827424134400005</c:v>
                </c:pt>
                <c:pt idx="6">
                  <c:v>77.549825819648007</c:v>
                </c:pt>
                <c:pt idx="7">
                  <c:v>75.33721096079617</c:v>
                </c:pt>
                <c:pt idx="8">
                  <c:v>73.187725374914891</c:v>
                </c:pt>
                <c:pt idx="9">
                  <c:v>71.099567892961517</c:v>
                </c:pt>
                <c:pt idx="10">
                  <c:v>69.070988730270344</c:v>
                </c:pt>
                <c:pt idx="11">
                  <c:v>67.100288026496798</c:v>
                </c:pt>
                <c:pt idx="12">
                  <c:v>65.18581442089058</c:v>
                </c:pt>
                <c:pt idx="13">
                  <c:v>63.325963668544176</c:v>
                </c:pt>
                <c:pt idx="14">
                  <c:v>61.519177296105177</c:v>
                </c:pt>
                <c:pt idx="15">
                  <c:v>59.763941295843971</c:v>
                </c:pt>
                <c:pt idx="16">
                  <c:v>58.058784856981717</c:v>
                </c:pt>
                <c:pt idx="17">
                  <c:v>56.40227913321538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6A-4575-879A-3A6ED1CD98C8}"/>
            </c:ext>
          </c:extLst>
        </c:ser>
        <c:ser>
          <c:idx val="1"/>
          <c:order val="1"/>
          <c:tx>
            <c:v>Old</c:v>
          </c:tx>
          <c:invertIfNegative val="0"/>
          <c:val>
            <c:numRef>
              <c:f>Sheet1!$O$8:$O$25</c:f>
              <c:numCache>
                <c:formatCode>General</c:formatCode>
                <c:ptCount val="18"/>
                <c:pt idx="0">
                  <c:v>8</c:v>
                </c:pt>
                <c:pt idx="1">
                  <c:v>15.2</c:v>
                </c:pt>
                <c:pt idx="2">
                  <c:v>22.0672</c:v>
                </c:pt>
                <c:pt idx="3">
                  <c:v>28.591359999999998</c:v>
                </c:pt>
                <c:pt idx="4">
                  <c:v>34.786356479999995</c:v>
                </c:pt>
                <c:pt idx="5">
                  <c:v>40.664382335999996</c:v>
                </c:pt>
                <c:pt idx="6">
                  <c:v>46.237288620031997</c:v>
                </c:pt>
                <c:pt idx="7">
                  <c:v>51.516528913203196</c:v>
                </c:pt>
                <c:pt idx="8">
                  <c:v>56.513175211802825</c:v>
                </c:pt>
                <c:pt idx="9">
                  <c:v>61.237929737559959</c:v>
                </c:pt>
                <c:pt idx="10">
                  <c:v>65.70113657424568</c:v>
                </c:pt>
                <c:pt idx="11">
                  <c:v>69.912792941182403</c:v>
                </c:pt>
                <c:pt idx="12">
                  <c:v>73.882560124478502</c:v>
                </c:pt>
                <c:pt idx="13">
                  <c:v>77.619774075660175</c:v>
                </c:pt>
                <c:pt idx="14">
                  <c:v>81.133455687630502</c:v>
                </c:pt>
                <c:pt idx="15">
                  <c:v>84.432320757566302</c:v>
                </c:pt>
                <c:pt idx="16">
                  <c:v>87.524789646082496</c:v>
                </c:pt>
                <c:pt idx="17">
                  <c:v>90.418996641719374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6A-4575-879A-3A6ED1CD9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7947904"/>
        <c:axId val="90386816"/>
        <c:axId val="0"/>
      </c:bar3DChart>
      <c:catAx>
        <c:axId val="87947904"/>
        <c:scaling>
          <c:orientation val="minMax"/>
        </c:scaling>
        <c:delete val="0"/>
        <c:axPos val="b"/>
        <c:majorTickMark val="out"/>
        <c:minorTickMark val="none"/>
        <c:tickLblPos val="nextTo"/>
        <c:crossAx val="90386816"/>
        <c:crosses val="autoZero"/>
        <c:auto val="1"/>
        <c:lblAlgn val="ctr"/>
        <c:lblOffset val="100"/>
        <c:noMultiLvlLbl val="0"/>
      </c:catAx>
      <c:valAx>
        <c:axId val="90386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79479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7BD7ACA-2605-443C-B41F-4E515B944DBF}" type="datetimeFigureOut">
              <a:rPr lang="en-US"/>
              <a:pPr>
                <a:defRPr/>
              </a:pPr>
              <a:t>5/22/2022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B61672-BE01-44BA-AF46-E9B0C6E3DD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731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645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645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4B1FE5-0ACC-4860-A9BB-6C13A8D3FA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571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Arial" charset="0"/>
        <a:ea typeface="+mn-ea"/>
        <a:cs typeface="+mn-cs"/>
      </a:defRPr>
    </a:lvl1pPr>
    <a:lvl2pPr marL="141288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Arial" charset="0"/>
        <a:ea typeface="+mn-ea"/>
        <a:cs typeface="+mn-cs"/>
      </a:defRPr>
    </a:lvl2pPr>
    <a:lvl3pPr marL="284163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Arial" charset="0"/>
        <a:ea typeface="+mn-ea"/>
        <a:cs typeface="+mn-cs"/>
      </a:defRPr>
    </a:lvl3pPr>
    <a:lvl4pPr marL="425450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Arial" charset="0"/>
        <a:ea typeface="+mn-ea"/>
        <a:cs typeface="+mn-cs"/>
      </a:defRPr>
    </a:lvl4pPr>
    <a:lvl5pPr marL="568325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Arial" charset="0"/>
        <a:ea typeface="+mn-ea"/>
        <a:cs typeface="+mn-cs"/>
      </a:defRPr>
    </a:lvl5pPr>
    <a:lvl6pPr marL="710489" algn="l" defTabSz="28419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852587" algn="l" defTabSz="28419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994684" algn="l" defTabSz="28419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136782" algn="l" defTabSz="28419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4B1FE5-0ACC-4860-A9BB-6C13A8D3FA6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754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46F177-2382-422B-BBC8-66668063A945}" type="slidenum">
              <a:rPr lang="en-GB" smtClean="0"/>
              <a:pPr eaLnBrk="1" hangingPunct="1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2857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22073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74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90355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94470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17124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354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7300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14197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51360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261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3151EC-3187-4937-8FC8-205341E91960}" type="slidenum">
              <a:rPr lang="en-GB" smtClean="0"/>
              <a:pPr eaLnBrk="1" hangingPunct="1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1380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17C095-570D-4B11-8485-586C079F4065}" type="slidenum">
              <a:rPr lang="en-GB" smtClean="0"/>
              <a:pPr eaLnBrk="1" hangingPunct="1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76311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58484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87552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34317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48463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7588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84847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177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95902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842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3151EC-3187-4937-8FC8-205341E91960}" type="slidenum">
              <a:rPr lang="en-GB" smtClean="0"/>
              <a:pPr eaLnBrk="1" hangingPunct="1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73837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54041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0123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885887-C29E-4415-84A2-B2264A1C3D7C}" type="slidenum">
              <a:rPr lang="en-GB" smtClean="0"/>
              <a:pPr eaLnBrk="1" hangingPunct="1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1995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885887-C29E-4415-84A2-B2264A1C3D7C}" type="slidenum">
              <a:rPr lang="en-GB" smtClean="0"/>
              <a:pPr eaLnBrk="1" hangingPunct="1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841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3151EC-3187-4937-8FC8-205341E91960}" type="slidenum">
              <a:rPr lang="en-GB" smtClean="0"/>
              <a:pPr eaLnBrk="1" hangingPunct="1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28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9E51EC-C4B0-4E90-939B-0BB750967F1C}" type="slidenum">
              <a:rPr lang="en-GB" smtClean="0"/>
              <a:pPr eaLnBrk="1" hangingPunct="1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004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9E51EC-C4B0-4E90-939B-0BB750967F1C}" type="slidenum">
              <a:rPr lang="en-GB" smtClean="0"/>
              <a:pPr eaLnBrk="1" hangingPunct="1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084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48203C-0DF9-4392-A981-ECD446EEF369}" type="slidenum">
              <a:rPr lang="en-GB" smtClean="0"/>
              <a:pPr eaLnBrk="1" hangingPunct="1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362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48203C-0DF9-4392-A981-ECD446EEF369}" type="slidenum">
              <a:rPr lang="en-GB" smtClean="0"/>
              <a:pPr eaLnBrk="1" hangingPunct="1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72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48203C-0DF9-4392-A981-ECD446EEF369}" type="slidenum">
              <a:rPr lang="en-GB" smtClean="0"/>
              <a:pPr eaLnBrk="1" hangingPunct="1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081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48203C-0DF9-4392-A981-ECD446EEF369}" type="slidenum">
              <a:rPr lang="en-GB" smtClean="0"/>
              <a:pPr eaLnBrk="1" hangingPunct="1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92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528099-13F8-449D-B704-1D98133E40F1}" type="slidenum">
              <a:rPr lang="en-GB" smtClean="0"/>
              <a:pPr eaLnBrk="1" hangingPunct="1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188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48203C-0DF9-4392-A981-ECD446EEF369}" type="slidenum">
              <a:rPr lang="en-GB" smtClean="0"/>
              <a:pPr eaLnBrk="1" hangingPunct="1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57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673A59-9DF3-448E-9A53-9CDEFE8DB77A}" type="slidenum">
              <a:rPr lang="en-GB" smtClean="0"/>
              <a:pPr eaLnBrk="1" hangingPunct="1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752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673A59-9DF3-448E-9A53-9CDEFE8DB77A}" type="slidenum">
              <a:rPr lang="en-GB" smtClean="0"/>
              <a:pPr eaLnBrk="1" hangingPunct="1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729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42E7D7-338B-429E-84E4-BBB005A9FD23}" type="slidenum">
              <a:rPr lang="en-GB" smtClean="0"/>
              <a:pPr eaLnBrk="1" hangingPunct="1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718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42E7D7-338B-429E-84E4-BBB005A9FD23}" type="slidenum">
              <a:rPr lang="en-GB" smtClean="0"/>
              <a:pPr eaLnBrk="1" hangingPunct="1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948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42E7D7-338B-429E-84E4-BBB005A9FD23}" type="slidenum">
              <a:rPr lang="en-GB" smtClean="0"/>
              <a:pPr eaLnBrk="1" hangingPunct="1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48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42E7D7-338B-429E-84E4-BBB005A9FD23}" type="slidenum">
              <a:rPr lang="en-GB" smtClean="0"/>
              <a:pPr eaLnBrk="1" hangingPunct="1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286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E91082-6BCB-4D64-96EA-EB1DED3531A0}" type="slidenum">
              <a:rPr lang="en-GB" smtClean="0"/>
              <a:pPr eaLnBrk="1" hangingPunct="1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193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E91082-6BCB-4D64-96EA-EB1DED3531A0}" type="slidenum">
              <a:rPr lang="en-GB" smtClean="0"/>
              <a:pPr eaLnBrk="1" hangingPunct="1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949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E91082-6BCB-4D64-96EA-EB1DED3531A0}" type="slidenum">
              <a:rPr lang="en-GB" smtClean="0"/>
              <a:pPr eaLnBrk="1" hangingPunct="1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362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528099-13F8-449D-B704-1D98133E40F1}" type="slidenum">
              <a:rPr lang="en-GB" smtClean="0"/>
              <a:pPr eaLnBrk="1" hangingPunct="1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903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E91082-6BCB-4D64-96EA-EB1DED3531A0}" type="slidenum">
              <a:rPr lang="en-GB" smtClean="0"/>
              <a:pPr eaLnBrk="1" hangingPunct="1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7121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E84455-9C30-4D20-80E5-483362B2D080}" type="slidenum">
              <a:rPr lang="en-GB" smtClean="0"/>
              <a:pPr eaLnBrk="1" hangingPunct="1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1339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E84455-9C30-4D20-80E5-483362B2D080}" type="slidenum">
              <a:rPr lang="en-GB" smtClean="0"/>
              <a:pPr eaLnBrk="1" hangingPunct="1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0071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885887-C29E-4415-84A2-B2264A1C3D7C}" type="slidenum">
              <a:rPr lang="en-GB" smtClean="0"/>
              <a:pPr eaLnBrk="1" hangingPunct="1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3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885887-C29E-4415-84A2-B2264A1C3D7C}" type="slidenum">
              <a:rPr lang="en-GB" smtClean="0"/>
              <a:pPr eaLnBrk="1" hangingPunct="1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413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938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7346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229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2451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77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280543-4ED7-4C0F-AD3A-0285C5BF25C6}" type="slidenum">
              <a:rPr lang="en-GB" smtClean="0"/>
              <a:pPr eaLnBrk="1" hangingPunct="1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07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131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9989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8447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87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8296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742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0287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9193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051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43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0658FF-E12F-4842-B3DB-60A9C0B699EC}" type="slidenum">
              <a:rPr lang="en-GB" smtClean="0"/>
              <a:pPr eaLnBrk="1" hangingPunct="1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1980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9730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704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3309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3341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1647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48E62D-0967-4A78-8646-8C8857F8F2DC}" type="slidenum">
              <a:rPr lang="en-GB" smtClean="0"/>
              <a:pPr eaLnBrk="1" hangingPunct="1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3019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5168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D759EC-523C-4C28-85B4-5DAD2FD51793}" type="slidenum">
              <a:rPr lang="en-GB" smtClean="0"/>
              <a:pPr eaLnBrk="1" hangingPunct="1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2307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556FF9-E7E8-4CF6-B329-99B1D3FE5F56}" type="slidenum">
              <a:rPr lang="en-GB" smtClean="0"/>
              <a:pPr eaLnBrk="1" hangingPunct="1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550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807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0658FF-E12F-4842-B3DB-60A9C0B699EC}" type="slidenum">
              <a:rPr lang="en-GB" smtClean="0"/>
              <a:pPr eaLnBrk="1" hangingPunct="1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8202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9278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6006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5363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885887-C29E-4415-84A2-B2264A1C3D7C}" type="slidenum">
              <a:rPr lang="en-GB" smtClean="0"/>
              <a:pPr eaLnBrk="1" hangingPunct="1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2645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885887-C29E-4415-84A2-B2264A1C3D7C}" type="slidenum">
              <a:rPr lang="en-GB" smtClean="0"/>
              <a:pPr eaLnBrk="1" hangingPunct="1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4263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0421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0430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628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5585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341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0658FF-E12F-4842-B3DB-60A9C0B699EC}" type="slidenum">
              <a:rPr lang="en-GB" smtClean="0"/>
              <a:pPr eaLnBrk="1" hangingPunct="1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87783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533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6142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4216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9113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1521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4281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49006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73449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87F30F-8EBD-444C-8338-C44A17A78F9F}" type="slidenum">
              <a:rPr lang="en-GB" smtClean="0"/>
              <a:pPr eaLnBrk="1" hangingPunct="1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26371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673A59-9DF3-448E-9A53-9CDEFE8DB77A}" type="slidenum">
              <a:rPr lang="en-GB" smtClean="0"/>
              <a:pPr eaLnBrk="1" hangingPunct="1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47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0658FF-E12F-4842-B3DB-60A9C0B699EC}" type="slidenum">
              <a:rPr lang="en-GB" smtClean="0"/>
              <a:pPr eaLnBrk="1" hangingPunct="1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2726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673A59-9DF3-448E-9A53-9CDEFE8DB77A}" type="slidenum">
              <a:rPr lang="en-GB" smtClean="0"/>
              <a:pPr eaLnBrk="1" hangingPunct="1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01220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673A59-9DF3-448E-9A53-9CDEFE8DB77A}" type="slidenum">
              <a:rPr lang="en-GB" smtClean="0"/>
              <a:pPr eaLnBrk="1" hangingPunct="1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7744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673A59-9DF3-448E-9A53-9CDEFE8DB77A}" type="slidenum">
              <a:rPr lang="en-GB" smtClean="0"/>
              <a:pPr eaLnBrk="1" hangingPunct="1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0884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673A59-9DF3-448E-9A53-9CDEFE8DB77A}" type="slidenum">
              <a:rPr lang="en-GB" smtClean="0"/>
              <a:pPr eaLnBrk="1" hangingPunct="1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1757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673A59-9DF3-448E-9A53-9CDEFE8DB77A}" type="slidenum">
              <a:rPr lang="en-GB" smtClean="0"/>
              <a:pPr eaLnBrk="1" hangingPunct="1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66508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673A59-9DF3-448E-9A53-9CDEFE8DB77A}" type="slidenum">
              <a:rPr lang="en-GB" smtClean="0"/>
              <a:pPr eaLnBrk="1" hangingPunct="1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99471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673A59-9DF3-448E-9A53-9CDEFE8DB77A}" type="slidenum">
              <a:rPr lang="en-GB" smtClean="0"/>
              <a:pPr eaLnBrk="1" hangingPunct="1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83888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673A59-9DF3-448E-9A53-9CDEFE8DB77A}" type="slidenum">
              <a:rPr lang="en-GB" smtClean="0"/>
              <a:pPr eaLnBrk="1" hangingPunct="1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3489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673A59-9DF3-448E-9A53-9CDEFE8DB77A}" type="slidenum">
              <a:rPr lang="en-GB" smtClean="0"/>
              <a:pPr eaLnBrk="1" hangingPunct="1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07208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673A59-9DF3-448E-9A53-9CDEFE8DB77A}" type="slidenum">
              <a:rPr lang="en-GB" smtClean="0"/>
              <a:pPr eaLnBrk="1" hangingPunct="1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29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0658FF-E12F-4842-B3DB-60A9C0B699EC}" type="slidenum">
              <a:rPr lang="en-GB" smtClean="0"/>
              <a:pPr eaLnBrk="1" hangingPunct="1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6094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673A59-9DF3-448E-9A53-9CDEFE8DB77A}" type="slidenum">
              <a:rPr lang="en-GB" smtClean="0"/>
              <a:pPr eaLnBrk="1" hangingPunct="1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39636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885887-C29E-4415-84A2-B2264A1C3D7C}" type="slidenum">
              <a:rPr lang="en-GB" smtClean="0"/>
              <a:pPr eaLnBrk="1" hangingPunct="1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81609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885887-C29E-4415-84A2-B2264A1C3D7C}" type="slidenum">
              <a:rPr lang="en-GB" smtClean="0"/>
              <a:pPr eaLnBrk="1" hangingPunct="1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73388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11982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02765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52633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74897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18347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81898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8BA69-6B4E-4991-BB29-B8E6B9077F86}" type="slidenum">
              <a:rPr lang="en-GB" smtClean="0"/>
              <a:pPr eaLnBrk="1" hangingPunct="1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20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91" y="2130369"/>
            <a:ext cx="7771819" cy="1470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498" y="3886356"/>
            <a:ext cx="6401005" cy="1752388"/>
          </a:xfrm>
          <a:prstGeom prst="rect">
            <a:avLst/>
          </a:prstGeom>
        </p:spPr>
        <p:txBody>
          <a:bodyPr lIns="28420" tIns="14210" rIns="28420" bIns="14210"/>
          <a:lstStyle>
            <a:lvl1pPr marL="0" indent="0" algn="ctr">
              <a:buNone/>
              <a:defRPr/>
            </a:lvl1pPr>
            <a:lvl2pPr marL="142098" indent="0" algn="ctr">
              <a:buNone/>
              <a:defRPr/>
            </a:lvl2pPr>
            <a:lvl3pPr marL="284196" indent="0" algn="ctr">
              <a:buNone/>
              <a:defRPr/>
            </a:lvl3pPr>
            <a:lvl4pPr marL="426293" indent="0" algn="ctr">
              <a:buNone/>
              <a:defRPr/>
            </a:lvl4pPr>
            <a:lvl5pPr marL="568391" indent="0" algn="ctr">
              <a:buNone/>
              <a:defRPr/>
            </a:lvl5pPr>
            <a:lvl6pPr marL="710489" indent="0" algn="ctr">
              <a:buNone/>
              <a:defRPr/>
            </a:lvl6pPr>
            <a:lvl7pPr marL="852587" indent="0" algn="ctr">
              <a:buNone/>
              <a:defRPr/>
            </a:lvl7pPr>
            <a:lvl8pPr marL="994684" indent="0" algn="ctr">
              <a:buNone/>
              <a:defRPr/>
            </a:lvl8pPr>
            <a:lvl9pPr marL="113678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94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66" y="1600117"/>
            <a:ext cx="8229668" cy="4526042"/>
          </a:xfrm>
          <a:prstGeom prst="rect">
            <a:avLst/>
          </a:prstGeom>
        </p:spPr>
        <p:txBody>
          <a:bodyPr lIns="28420" tIns="14210" rIns="28420" bIns="1421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75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5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420" tIns="14210" rIns="28420" bIns="14210" anchor="ctr"/>
          <a:lstStyle/>
          <a:p>
            <a:endParaRPr lang="en-US"/>
          </a:p>
        </p:txBody>
      </p:sp>
      <p:sp>
        <p:nvSpPr>
          <p:cNvPr id="1027" name="Rectangle 8"/>
          <p:cNvSpPr>
            <a:spLocks noChangeArrowheads="1"/>
          </p:cNvSpPr>
          <p:nvPr userDrawn="1"/>
        </p:nvSpPr>
        <p:spPr bwMode="auto">
          <a:xfrm>
            <a:off x="0" y="6351588"/>
            <a:ext cx="9144000" cy="506412"/>
          </a:xfrm>
          <a:prstGeom prst="rect">
            <a:avLst/>
          </a:prstGeom>
          <a:solidFill>
            <a:srgbClr val="005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8420" tIns="14210" rIns="28420" bIns="14210" anchor="ctr"/>
          <a:lstStyle/>
          <a:p>
            <a:pPr algn="ctr" defTabSz="919163"/>
            <a:endParaRPr lang="en-US"/>
          </a:p>
        </p:txBody>
      </p:sp>
      <p:sp>
        <p:nvSpPr>
          <p:cNvPr id="1028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277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420" tIns="14210" rIns="28420" bIns="142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916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916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defTabSz="91916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defTabSz="91916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defTabSz="91916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142098" algn="ctr" defTabSz="92067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284196" algn="ctr" defTabSz="92067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426293" algn="ctr" defTabSz="92067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568391" algn="ctr" defTabSz="92067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4488" indent="-344488" algn="l" defTabSz="91916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7713" indent="-287338" algn="l" defTabSz="919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50938" indent="-230188" algn="l" defTabSz="91916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11313" indent="-230188" algn="l" defTabSz="91916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71688" indent="-230188" algn="l" defTabSz="91916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213864" indent="-230416" algn="l" defTabSz="92067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355961" indent="-230416" algn="l" defTabSz="92067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498059" indent="-230416" algn="l" defTabSz="92067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2640157" indent="-230416" algn="l" defTabSz="92067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8419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2098" algn="l" defTabSz="28419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4196" algn="l" defTabSz="28419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26293" algn="l" defTabSz="28419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68391" algn="l" defTabSz="28419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10489" algn="l" defTabSz="28419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52587" algn="l" defTabSz="28419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994684" algn="l" defTabSz="28419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36782" algn="l" defTabSz="28419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.bin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k.linkedin.com/in/gerhard-kl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Gerhardkling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GB" sz="3600" b="1" dirty="0"/>
              <a:t>Applied Time Series</a:t>
            </a:r>
            <a:br>
              <a:rPr lang="en-GB" sz="3600" b="1" dirty="0"/>
            </a:br>
            <a:br>
              <a:rPr lang="en-GB" sz="3600" b="1" dirty="0"/>
            </a:br>
            <a:r>
              <a:rPr lang="en-GB" sz="2800" b="1" dirty="0"/>
              <a:t>YouTube Special</a:t>
            </a:r>
            <a:endParaRPr lang="en-GB" sz="2800" dirty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400" dirty="0"/>
              <a:t>Professor Gerhard Kling </a:t>
            </a:r>
          </a:p>
          <a:p>
            <a:pPr eaLnBrk="1" hangingPunct="1"/>
            <a:r>
              <a:rPr lang="en-GB" sz="2400" dirty="0"/>
              <a:t>(YUNIKARN)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Forecast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What happens if we add </a:t>
            </a:r>
            <a:r>
              <a:rPr lang="en-GB" sz="2000" u="sng" dirty="0"/>
              <a:t>noise</a:t>
            </a:r>
            <a:r>
              <a:rPr lang="en-GB" sz="2000" dirty="0"/>
              <a:t>?</a:t>
            </a:r>
            <a:endParaRPr lang="en-GB" sz="2400" dirty="0"/>
          </a:p>
          <a:p>
            <a:pPr marL="345377" indent="-345377" defTabSz="920675" eaLnBrk="1" hangingPunct="1">
              <a:defRPr/>
            </a:pPr>
            <a:endParaRPr lang="en-GB" sz="2000" dirty="0"/>
          </a:p>
        </p:txBody>
      </p:sp>
      <p:sp>
        <p:nvSpPr>
          <p:cNvPr id="81924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1925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7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815573"/>
              </p:ext>
            </p:extLst>
          </p:nvPr>
        </p:nvGraphicFramePr>
        <p:xfrm>
          <a:off x="611560" y="2132856"/>
          <a:ext cx="5832648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 bwMode="auto">
              <a:xfrm>
                <a:off x="6372200" y="2276872"/>
                <a:ext cx="2520280" cy="338437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29622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Options</m:t>
                    </m:r>
                  </m:oMath>
                </a14:m>
                <a:r>
                  <a:rPr kumimoji="0" lang="en-GB" sz="20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(1) observe time series – decompose – forecast; (2) observe time series</a:t>
                </a:r>
                <a:r>
                  <a:rPr kumimoji="0" lang="en-GB" sz="2000" b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– estimate data generating process; (3) understand / model theory behind time series</a:t>
                </a:r>
                <a:endParaRPr kumimoji="0" lang="en-GB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2200" y="2276872"/>
                <a:ext cx="2520280" cy="3384376"/>
              </a:xfrm>
              <a:prstGeom prst="rect">
                <a:avLst/>
              </a:prstGeom>
              <a:blipFill rotWithShape="1">
                <a:blip r:embed="rId4"/>
                <a:stretch>
                  <a:fillRect l="-2163" t="-539" r="-4567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76190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To-do list (1/2)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000" dirty="0"/>
              <a:t>Open the dataset ‘Workshop 2’</a:t>
            </a:r>
          </a:p>
          <a:p>
            <a:pPr eaLnBrk="1" hangingPunct="1"/>
            <a:r>
              <a:rPr lang="en-GB" sz="2000" dirty="0"/>
              <a:t>Define a time variable </a:t>
            </a:r>
          </a:p>
          <a:p>
            <a:pPr lvl="1" eaLnBrk="1" hangingPunct="1"/>
            <a:r>
              <a:rPr lang="en-GB" sz="2000" dirty="0"/>
              <a:t>Convert date into quarters (1 to 4) and years</a:t>
            </a:r>
          </a:p>
          <a:p>
            <a:pPr lvl="1" eaLnBrk="1" hangingPunct="1"/>
            <a:r>
              <a:rPr lang="en-GB" sz="2000" dirty="0"/>
              <a:t>Generate count variable time</a:t>
            </a:r>
          </a:p>
          <a:p>
            <a:pPr lvl="1" eaLnBrk="1" hangingPunct="1"/>
            <a:r>
              <a:rPr lang="en-GB" sz="2000" dirty="0"/>
              <a:t>‘</a:t>
            </a:r>
            <a:r>
              <a:rPr lang="en-GB" sz="2000" dirty="0" err="1"/>
              <a:t>tsset</a:t>
            </a:r>
            <a:r>
              <a:rPr lang="en-GB" sz="2000" dirty="0"/>
              <a:t>’ your data</a:t>
            </a:r>
          </a:p>
          <a:p>
            <a:pPr eaLnBrk="1" hangingPunct="1"/>
            <a:r>
              <a:rPr lang="en-GB" sz="2000" dirty="0"/>
              <a:t>Use a ‘</a:t>
            </a:r>
            <a:r>
              <a:rPr lang="en-GB" sz="2000" dirty="0" err="1"/>
              <a:t>twoway</a:t>
            </a:r>
            <a:r>
              <a:rPr lang="en-GB" sz="2000" dirty="0"/>
              <a:t>’ graph and two ‘line’ charts to plot house prices and GDP over time </a:t>
            </a:r>
          </a:p>
          <a:p>
            <a:pPr eaLnBrk="1" hangingPunct="1"/>
            <a:r>
              <a:rPr lang="en-GB" sz="2000" dirty="0"/>
              <a:t>Use two different y-axes to illustrate the relationship between house prices and GDP (HINT: use STATA help function for ‘</a:t>
            </a:r>
            <a:r>
              <a:rPr lang="en-GB" sz="2000" dirty="0" err="1"/>
              <a:t>twoway</a:t>
            </a:r>
            <a:r>
              <a:rPr lang="en-GB" sz="2000" dirty="0"/>
              <a:t>’ and explore the ‘line’ command)</a:t>
            </a:r>
          </a:p>
          <a:p>
            <a:pPr eaLnBrk="1" hangingPunct="1"/>
            <a:r>
              <a:rPr lang="en-GB" sz="2000" dirty="0"/>
              <a:t>Test whether house prices and GDP are cointegrated using the Engle-Granger method</a:t>
            </a: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18251449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To-do list (2/2)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000" dirty="0"/>
              <a:t>Follow the steps of the Engle-Granger method</a:t>
            </a:r>
          </a:p>
          <a:p>
            <a:pPr lvl="1" eaLnBrk="1" hangingPunct="1"/>
            <a:r>
              <a:rPr lang="en-GB" sz="2000" dirty="0"/>
              <a:t>Determine the order of integration </a:t>
            </a:r>
          </a:p>
          <a:p>
            <a:pPr lvl="1" eaLnBrk="1" hangingPunct="1"/>
            <a:r>
              <a:rPr lang="en-GB" sz="2000" dirty="0"/>
              <a:t>Estimate the long-run equilibrium</a:t>
            </a:r>
          </a:p>
          <a:p>
            <a:pPr lvl="1" eaLnBrk="1" hangingPunct="1"/>
            <a:r>
              <a:rPr lang="en-GB" sz="2000" dirty="0"/>
              <a:t>Estimate the error-correction model</a:t>
            </a:r>
          </a:p>
          <a:p>
            <a:pPr eaLnBrk="1" hangingPunct="1"/>
            <a:r>
              <a:rPr lang="en-GB" sz="2000" dirty="0"/>
              <a:t>Try to forecast house prices</a:t>
            </a:r>
          </a:p>
          <a:p>
            <a:pPr lvl="1" eaLnBrk="1" hangingPunct="1"/>
            <a:r>
              <a:rPr lang="en-GB" sz="2000" dirty="0"/>
              <a:t>Forecast prices </a:t>
            </a:r>
          </a:p>
          <a:p>
            <a:pPr lvl="1" eaLnBrk="1" hangingPunct="1"/>
            <a:r>
              <a:rPr lang="en-GB" sz="2000" dirty="0"/>
              <a:t>Check out-of-sample forecast (maybe last year)</a:t>
            </a:r>
          </a:p>
          <a:p>
            <a:pPr lvl="1" eaLnBrk="1" hangingPunct="1"/>
            <a:r>
              <a:rPr lang="en-GB" sz="2000" dirty="0"/>
              <a:t>Is it a good time to invest in the US housing market?</a:t>
            </a:r>
          </a:p>
          <a:p>
            <a:pPr eaLnBrk="1" hangingPunct="1"/>
            <a:r>
              <a:rPr lang="en-GB" sz="2000" dirty="0"/>
              <a:t>Check whether residuals of the VECM exhibit an ARCH pattern</a:t>
            </a:r>
          </a:p>
          <a:p>
            <a:pPr eaLnBrk="1" hangingPunct="1"/>
            <a:endParaRPr lang="en-GB" sz="2000" dirty="0"/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2171207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GB" sz="3600" b="1" dirty="0"/>
              <a:t>Unit 7: Structural breaks</a:t>
            </a:r>
          </a:p>
        </p:txBody>
      </p:sp>
      <p:sp>
        <p:nvSpPr>
          <p:cNvPr id="93187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400" dirty="0"/>
              <a:t>Professor Gerhard Kling </a:t>
            </a:r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47639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What are structural breaks?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The relationship between variables changes over time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This might be caused by a policy change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It might be also due to </a:t>
            </a:r>
            <a:r>
              <a:rPr lang="en-GB" sz="2000" u="sng" dirty="0"/>
              <a:t>parameter instability </a:t>
            </a:r>
            <a:r>
              <a:rPr lang="en-GB" sz="2000" dirty="0"/>
              <a:t>(e.g. time-varying beta)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Outliers can also cause breaks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How to deal with structural breaks?</a:t>
            </a:r>
          </a:p>
          <a:p>
            <a:pPr marL="748602" lvl="1" indent="-345377" defTabSz="920675" eaLnBrk="1" hangingPunct="1">
              <a:defRPr/>
            </a:pPr>
            <a:r>
              <a:rPr lang="en-GB" sz="2000" u="sng" dirty="0"/>
              <a:t>Known structural breaks</a:t>
            </a:r>
            <a:r>
              <a:rPr lang="en-GB" sz="2000" dirty="0"/>
              <a:t> (e.g. policy change) can be modelled using an intervention analysis or by splitting the sample into different sub-periods</a:t>
            </a:r>
          </a:p>
          <a:p>
            <a:pPr marL="748602" lvl="1" indent="-345377" defTabSz="920675" eaLnBrk="1" hangingPunct="1">
              <a:defRPr/>
            </a:pPr>
            <a:r>
              <a:rPr lang="en-GB" sz="2000" u="sng" dirty="0"/>
              <a:t>Unknown structural breaks</a:t>
            </a:r>
            <a:r>
              <a:rPr lang="en-GB" sz="2000" dirty="0"/>
              <a:t> (e.g. event, financial crisis) can be modelled ex-post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So after a break occurs, the break becomes obvious – </a:t>
            </a:r>
            <a:r>
              <a:rPr lang="en-GB" sz="2000" u="sng" dirty="0"/>
              <a:t>but how to ‘forecast’ a break?</a:t>
            </a:r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153783905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Chow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The Chow test is only useful ex-post – so after observing that a break occurred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Split the sample period into a pre-break period and after-break period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Estimate a </a:t>
            </a:r>
            <a:r>
              <a:rPr lang="en-GB" sz="2000" u="sng" dirty="0"/>
              <a:t>reference model for the whole period</a:t>
            </a:r>
            <a:r>
              <a:rPr lang="en-GB" sz="2000" dirty="0"/>
              <a:t> ignoring the alleged structural break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Run a second model using the whole period but consider an </a:t>
            </a:r>
            <a:r>
              <a:rPr lang="en-GB" sz="2000" u="sng" dirty="0"/>
              <a:t>intercept dummy and interaction terms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Hence, we guess a break (e.g. financial crisis in 2008) and specify dummy variables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Intercept can change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Slope can change</a:t>
            </a:r>
          </a:p>
          <a:p>
            <a:pPr marL="345377" indent="-345377" defTabSz="920675" eaLnBrk="1" hangingPunct="1">
              <a:defRPr/>
            </a:pPr>
            <a:endParaRPr lang="en-GB" sz="2000" dirty="0"/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91</a:t>
            </a:r>
          </a:p>
        </p:txBody>
      </p:sp>
    </p:spTree>
    <p:extLst>
      <p:ext uri="{BB962C8B-B14F-4D97-AF65-F5344CB8AC3E}">
        <p14:creationId xmlns:p14="http://schemas.microsoft.com/office/powerpoint/2010/main" val="361271044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US house prices and GDP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We can guess that the financial crisis in 2008 affected the relationship</a:t>
            </a:r>
          </a:p>
          <a:p>
            <a:pPr marL="345377" indent="-345377" defTabSz="920675" eaLnBrk="1" hangingPunct="1">
              <a:defRPr/>
            </a:pPr>
            <a:endParaRPr lang="en-GB" sz="2000" dirty="0"/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92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204864"/>
            <a:ext cx="51149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5765329" y="2276872"/>
            <a:ext cx="2664296" cy="2592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We define a dummy variable for the post-break period</a:t>
            </a:r>
          </a:p>
          <a:p>
            <a:endParaRPr lang="en-GB" dirty="0"/>
          </a:p>
          <a:p>
            <a:r>
              <a:rPr lang="en-GB" dirty="0"/>
              <a:t>So all observations after the break are marked with a dummy that takes the value 1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211960" y="1988840"/>
            <a:ext cx="0" cy="37444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4211960" y="4509120"/>
            <a:ext cx="7920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23034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Define dummy and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We follow the procedure outlined below in STATA</a:t>
            </a:r>
          </a:p>
          <a:p>
            <a:pPr marL="345377" indent="-345377" defTabSz="920675" eaLnBrk="1" hangingPunct="1">
              <a:defRPr/>
            </a:pPr>
            <a:endParaRPr lang="en-GB" sz="2000" dirty="0"/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93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99592" y="2060848"/>
            <a:ext cx="7128792" cy="41044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2962275"/>
            <a:r>
              <a:rPr lang="pt-BR" sz="2000" dirty="0"/>
              <a:t>*Define </a:t>
            </a:r>
            <a:r>
              <a:rPr lang="pt-BR" sz="2000" dirty="0" err="1"/>
              <a:t>dummy</a:t>
            </a:r>
            <a:r>
              <a:rPr lang="pt-BR" sz="2000" dirty="0"/>
              <a:t> </a:t>
            </a:r>
            <a:r>
              <a:rPr lang="pt-BR" sz="2000" dirty="0" err="1"/>
              <a:t>variable</a:t>
            </a:r>
            <a:endParaRPr lang="pt-BR" sz="2000" dirty="0"/>
          </a:p>
          <a:p>
            <a:pPr defTabSz="2962275"/>
            <a:r>
              <a:rPr lang="pt-BR" sz="2000" dirty="0" err="1"/>
              <a:t>gen</a:t>
            </a:r>
            <a:r>
              <a:rPr lang="pt-BR" sz="2000" dirty="0"/>
              <a:t> </a:t>
            </a:r>
            <a:r>
              <a:rPr lang="pt-BR" sz="2000" dirty="0" err="1"/>
              <a:t>crisis</a:t>
            </a:r>
            <a:r>
              <a:rPr lang="pt-BR" sz="2000" dirty="0"/>
              <a:t>=1 </a:t>
            </a:r>
            <a:r>
              <a:rPr lang="pt-BR" sz="2000" dirty="0" err="1"/>
              <a:t>if</a:t>
            </a:r>
            <a:r>
              <a:rPr lang="pt-BR" sz="2000" dirty="0"/>
              <a:t> time&gt;=85</a:t>
            </a:r>
          </a:p>
          <a:p>
            <a:pPr defTabSz="2962275"/>
            <a:r>
              <a:rPr lang="pt-BR" sz="2000" dirty="0" err="1"/>
              <a:t>replace</a:t>
            </a:r>
            <a:r>
              <a:rPr lang="pt-BR" sz="2000" dirty="0"/>
              <a:t> </a:t>
            </a:r>
            <a:r>
              <a:rPr lang="pt-BR" sz="2000" dirty="0" err="1"/>
              <a:t>crisis</a:t>
            </a:r>
            <a:r>
              <a:rPr lang="pt-BR" sz="2000" dirty="0"/>
              <a:t>=0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crisis</a:t>
            </a:r>
            <a:r>
              <a:rPr lang="pt-BR" sz="2000" dirty="0"/>
              <a:t>==.</a:t>
            </a:r>
          </a:p>
          <a:p>
            <a:pPr defTabSz="2962275"/>
            <a:endParaRPr lang="pt-BR" sz="2000" dirty="0"/>
          </a:p>
          <a:p>
            <a:pPr defTabSz="2962275"/>
            <a:r>
              <a:rPr lang="pt-BR" sz="2000" dirty="0"/>
              <a:t>*</a:t>
            </a:r>
            <a:r>
              <a:rPr lang="pt-BR" sz="2000" dirty="0" err="1"/>
              <a:t>Interaction</a:t>
            </a:r>
            <a:r>
              <a:rPr lang="pt-BR" sz="2000" dirty="0"/>
              <a:t> </a:t>
            </a:r>
            <a:r>
              <a:rPr lang="pt-BR" sz="2000" dirty="0" err="1"/>
              <a:t>effect</a:t>
            </a:r>
            <a:r>
              <a:rPr lang="pt-BR" sz="2000" dirty="0"/>
              <a:t> for </a:t>
            </a:r>
            <a:r>
              <a:rPr lang="pt-BR" sz="2000" dirty="0" err="1"/>
              <a:t>slope</a:t>
            </a:r>
            <a:r>
              <a:rPr lang="pt-BR" sz="2000" dirty="0"/>
              <a:t> </a:t>
            </a:r>
            <a:r>
              <a:rPr lang="pt-BR" sz="2000" dirty="0" err="1"/>
              <a:t>coefficient</a:t>
            </a:r>
            <a:endParaRPr lang="pt-BR" sz="2000" dirty="0"/>
          </a:p>
          <a:p>
            <a:pPr defTabSz="2962275"/>
            <a:r>
              <a:rPr lang="pt-BR" sz="2000" dirty="0" err="1"/>
              <a:t>gen</a:t>
            </a:r>
            <a:r>
              <a:rPr lang="pt-BR" sz="2000" dirty="0"/>
              <a:t> </a:t>
            </a:r>
            <a:r>
              <a:rPr lang="pt-BR" sz="2000" dirty="0" err="1"/>
              <a:t>inter</a:t>
            </a:r>
            <a:r>
              <a:rPr lang="pt-BR" sz="2000" dirty="0"/>
              <a:t>=</a:t>
            </a:r>
            <a:r>
              <a:rPr lang="pt-BR" sz="2000" dirty="0" err="1"/>
              <a:t>crisis</a:t>
            </a:r>
            <a:r>
              <a:rPr lang="pt-BR" sz="2000" dirty="0"/>
              <a:t>*</a:t>
            </a:r>
            <a:r>
              <a:rPr lang="pt-BR" sz="2000" dirty="0" err="1"/>
              <a:t>price</a:t>
            </a:r>
            <a:endParaRPr lang="pt-BR" sz="2000" dirty="0"/>
          </a:p>
          <a:p>
            <a:pPr defTabSz="2962275"/>
            <a:endParaRPr lang="pt-BR" sz="2000" dirty="0"/>
          </a:p>
          <a:p>
            <a:pPr defTabSz="2962275"/>
            <a:r>
              <a:rPr lang="pt-BR" sz="2000" dirty="0"/>
              <a:t>*</a:t>
            </a:r>
            <a:r>
              <a:rPr lang="pt-BR" sz="2000" dirty="0" err="1"/>
              <a:t>Run</a:t>
            </a:r>
            <a:r>
              <a:rPr lang="pt-BR" sz="2000" dirty="0"/>
              <a:t> </a:t>
            </a:r>
            <a:r>
              <a:rPr lang="pt-BR" sz="2000" dirty="0" err="1"/>
              <a:t>model</a:t>
            </a:r>
            <a:r>
              <a:rPr lang="pt-BR" sz="2000" dirty="0"/>
              <a:t> for </a:t>
            </a:r>
            <a:r>
              <a:rPr lang="pt-BR" sz="2000" dirty="0" err="1"/>
              <a:t>whole</a:t>
            </a:r>
            <a:r>
              <a:rPr lang="pt-BR" sz="2000" dirty="0"/>
              <a:t> </a:t>
            </a:r>
            <a:r>
              <a:rPr lang="pt-BR" sz="2000" dirty="0" err="1"/>
              <a:t>period</a:t>
            </a:r>
            <a:endParaRPr lang="pt-BR" sz="2000" dirty="0"/>
          </a:p>
          <a:p>
            <a:pPr defTabSz="2962275"/>
            <a:r>
              <a:rPr lang="pt-BR" sz="2000" dirty="0" err="1"/>
              <a:t>reg</a:t>
            </a:r>
            <a:r>
              <a:rPr lang="pt-BR" sz="2000" dirty="0"/>
              <a:t> </a:t>
            </a:r>
            <a:r>
              <a:rPr lang="pt-BR" sz="2000" dirty="0" err="1"/>
              <a:t>gdp</a:t>
            </a:r>
            <a:r>
              <a:rPr lang="pt-BR" sz="2000" dirty="0"/>
              <a:t> </a:t>
            </a:r>
            <a:r>
              <a:rPr lang="pt-BR" sz="2000" dirty="0" err="1"/>
              <a:t>price</a:t>
            </a:r>
            <a:endParaRPr lang="pt-BR" sz="2000" dirty="0"/>
          </a:p>
          <a:p>
            <a:pPr defTabSz="2962275"/>
            <a:endParaRPr lang="pt-BR" sz="2000" dirty="0"/>
          </a:p>
          <a:p>
            <a:pPr defTabSz="2962275"/>
            <a:r>
              <a:rPr lang="pt-BR" sz="2000" dirty="0"/>
              <a:t>*</a:t>
            </a:r>
            <a:r>
              <a:rPr lang="pt-BR" sz="2000" dirty="0" err="1"/>
              <a:t>Run</a:t>
            </a:r>
            <a:r>
              <a:rPr lang="pt-BR" sz="2000" dirty="0"/>
              <a:t> </a:t>
            </a:r>
            <a:r>
              <a:rPr lang="pt-BR" sz="2000" dirty="0" err="1"/>
              <a:t>model</a:t>
            </a:r>
            <a:r>
              <a:rPr lang="pt-BR" sz="2000" dirty="0"/>
              <a:t> </a:t>
            </a:r>
            <a:r>
              <a:rPr lang="pt-BR" sz="2000" dirty="0" err="1"/>
              <a:t>with</a:t>
            </a:r>
            <a:r>
              <a:rPr lang="pt-BR" sz="2000" dirty="0"/>
              <a:t> </a:t>
            </a:r>
            <a:r>
              <a:rPr lang="pt-BR" sz="2000" dirty="0" err="1"/>
              <a:t>dummy</a:t>
            </a:r>
            <a:r>
              <a:rPr lang="pt-BR" sz="2000" dirty="0"/>
              <a:t> and </a:t>
            </a:r>
            <a:r>
              <a:rPr lang="pt-BR" sz="2000" dirty="0" err="1"/>
              <a:t>interaction</a:t>
            </a:r>
            <a:endParaRPr lang="pt-BR" sz="2000" dirty="0"/>
          </a:p>
          <a:p>
            <a:pPr defTabSz="2962275"/>
            <a:r>
              <a:rPr lang="pt-BR" sz="2000" dirty="0" err="1"/>
              <a:t>reg</a:t>
            </a:r>
            <a:r>
              <a:rPr lang="pt-BR" sz="2000" dirty="0"/>
              <a:t> </a:t>
            </a:r>
            <a:r>
              <a:rPr lang="pt-BR" sz="2000" dirty="0" err="1"/>
              <a:t>gdp</a:t>
            </a:r>
            <a:r>
              <a:rPr lang="pt-BR" sz="2000" dirty="0"/>
              <a:t> </a:t>
            </a:r>
            <a:r>
              <a:rPr lang="pt-BR" sz="2000" dirty="0" err="1"/>
              <a:t>price</a:t>
            </a:r>
            <a:r>
              <a:rPr lang="pt-BR" sz="2000" dirty="0"/>
              <a:t> </a:t>
            </a:r>
            <a:r>
              <a:rPr lang="pt-BR" sz="2000" dirty="0" err="1"/>
              <a:t>crisis</a:t>
            </a:r>
            <a:r>
              <a:rPr lang="pt-BR" sz="2000" dirty="0"/>
              <a:t> </a:t>
            </a:r>
            <a:r>
              <a:rPr lang="pt-BR" sz="2000" dirty="0" err="1"/>
              <a:t>inter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3781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Constructing the test 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The test statistic is defined as follows</a:t>
                </a:r>
                <a:endParaRPr lang="en-GB" sz="1600" dirty="0"/>
              </a:p>
              <a:p>
                <a:pPr marL="345377" indent="-345377" defTabSz="920675" eaLnBrk="1" hangingPunct="1"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>
                                <a:latin typeface="Cambria Math"/>
                              </a:rPr>
                              <m:t>𝑅𝑆</m:t>
                            </m:r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/>
                            </m:sSub>
                            <m:r>
                              <a:rPr lang="en-GB" sz="2000">
                                <a:latin typeface="Cambria Math"/>
                              </a:rPr>
                              <m:t>−(</m:t>
                            </m:r>
                            <m:r>
                              <a:rPr lang="en-GB" sz="2000">
                                <a:latin typeface="Cambria Math"/>
                              </a:rPr>
                              <m:t>𝑅𝑆</m:t>
                            </m:r>
                            <m:r>
                              <a:rPr lang="en-GB" sz="2000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GB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GB" sz="2000">
                            <a:latin typeface="Cambria Math"/>
                          </a:rPr>
                          <m:t>𝑅𝑆</m:t>
                        </m:r>
                        <m:r>
                          <a:rPr lang="en-GB" sz="2000" b="0" i="1" smtClean="0">
                            <a:latin typeface="Cambria Math"/>
                          </a:rPr>
                          <m:t>𝑆</m:t>
                        </m:r>
                        <m:r>
                          <a:rPr lang="en-GB" sz="2000" b="0" i="1" smtClean="0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GB" sz="2000"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>
                            <a:latin typeface="Cambria Math"/>
                          </a:rPr>
                          <m:t>𝑇</m:t>
                        </m:r>
                        <m:r>
                          <a:rPr lang="en-GB" sz="2000">
                            <a:latin typeface="Cambria Math"/>
                          </a:rPr>
                          <m:t>−2</m:t>
                        </m:r>
                        <m:r>
                          <a:rPr lang="en-GB" sz="200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GB" sz="2000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GB" sz="2000">
                        <a:latin typeface="Cambria Math"/>
                      </a:rPr>
                      <m:t>~</m:t>
                    </m:r>
                    <m:r>
                      <a:rPr lang="en-GB" sz="2000">
                        <a:latin typeface="Cambria Math"/>
                      </a:rPr>
                      <m:t>𝐹</m:t>
                    </m:r>
                    <m:r>
                      <a:rPr lang="en-GB" sz="2000">
                        <a:latin typeface="Cambria Math"/>
                      </a:rPr>
                      <m:t>(</m:t>
                    </m:r>
                    <m:r>
                      <a:rPr lang="en-GB" sz="2000">
                        <a:latin typeface="Cambria Math"/>
                      </a:rPr>
                      <m:t>𝑘</m:t>
                    </m:r>
                    <m:r>
                      <a:rPr lang="en-GB" sz="2000">
                        <a:latin typeface="Cambria Math"/>
                      </a:rPr>
                      <m:t>,</m:t>
                    </m:r>
                    <m:r>
                      <a:rPr lang="en-GB" sz="2000">
                        <a:latin typeface="Cambria Math"/>
                      </a:rPr>
                      <m:t>𝑇</m:t>
                    </m:r>
                    <m:r>
                      <a:rPr lang="en-GB" sz="2000">
                        <a:latin typeface="Cambria Math"/>
                      </a:rPr>
                      <m:t>−2</m:t>
                    </m:r>
                    <m:r>
                      <a:rPr lang="en-GB" sz="2000">
                        <a:latin typeface="Cambria Math"/>
                      </a:rPr>
                      <m:t>𝑘</m:t>
                    </m:r>
                    <m:r>
                      <a:rPr lang="en-GB" sz="2000">
                        <a:latin typeface="Cambria Math"/>
                      </a:rPr>
                      <m:t>)</m:t>
                    </m:r>
                  </m:oMath>
                </a14:m>
                <a:endParaRPr lang="en-GB" sz="2000" dirty="0"/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RSS refers to the sum of squared residuals, which we try to minimise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RSS is based on the reference model for the whole period ignoring the alleged structural break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RSS1 refers to the second model that captures the break using an intercept dummy and an interaction effect (different slope)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 refers to the number of observations and k is the number of regressors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The test statistic has an F-distribution</a:t>
                </a:r>
              </a:p>
              <a:p>
                <a:pPr marL="345377" indent="-345377" defTabSz="920675" eaLnBrk="1" hangingPunct="1">
                  <a:defRPr/>
                </a:pP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407" t="-1348" r="-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94</a:t>
            </a:r>
          </a:p>
        </p:txBody>
      </p:sp>
    </p:spTree>
    <p:extLst>
      <p:ext uri="{BB962C8B-B14F-4D97-AF65-F5344CB8AC3E}">
        <p14:creationId xmlns:p14="http://schemas.microsoft.com/office/powerpoint/2010/main" val="361173333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Test statistic in STATA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We follow the procedure outlined below in STATA</a:t>
            </a:r>
          </a:p>
          <a:p>
            <a:pPr marL="345377" indent="-345377" defTabSz="920675" eaLnBrk="1" hangingPunct="1">
              <a:defRPr/>
            </a:pPr>
            <a:endParaRPr lang="en-GB" sz="2000" dirty="0"/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95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99592" y="2060848"/>
            <a:ext cx="7128792" cy="41044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2962275"/>
            <a:r>
              <a:rPr lang="pt-BR" sz="2000" dirty="0" err="1"/>
              <a:t>reg</a:t>
            </a:r>
            <a:r>
              <a:rPr lang="pt-BR" sz="2000" dirty="0"/>
              <a:t> </a:t>
            </a:r>
            <a:r>
              <a:rPr lang="pt-BR" sz="2000" dirty="0" err="1"/>
              <a:t>gdp</a:t>
            </a:r>
            <a:r>
              <a:rPr lang="pt-BR" sz="2000" dirty="0"/>
              <a:t> </a:t>
            </a:r>
            <a:r>
              <a:rPr lang="pt-BR" sz="2000" dirty="0" err="1"/>
              <a:t>price</a:t>
            </a:r>
            <a:endParaRPr lang="pt-BR" sz="2000" dirty="0"/>
          </a:p>
          <a:p>
            <a:pPr defTabSz="2962275"/>
            <a:r>
              <a:rPr lang="pt-BR" sz="2000" dirty="0" err="1"/>
              <a:t>scalar</a:t>
            </a:r>
            <a:r>
              <a:rPr lang="pt-BR" sz="2000" dirty="0"/>
              <a:t> RSS=e(</a:t>
            </a:r>
            <a:r>
              <a:rPr lang="pt-BR" sz="2000" dirty="0" err="1"/>
              <a:t>rss</a:t>
            </a:r>
            <a:r>
              <a:rPr lang="pt-BR" sz="2000" dirty="0"/>
              <a:t>)</a:t>
            </a:r>
          </a:p>
          <a:p>
            <a:pPr defTabSz="2962275"/>
            <a:r>
              <a:rPr lang="pt-BR" sz="2000" dirty="0" err="1"/>
              <a:t>reg</a:t>
            </a:r>
            <a:r>
              <a:rPr lang="pt-BR" sz="2000" dirty="0"/>
              <a:t> </a:t>
            </a:r>
            <a:r>
              <a:rPr lang="pt-BR" sz="2000" dirty="0" err="1"/>
              <a:t>gdp</a:t>
            </a:r>
            <a:r>
              <a:rPr lang="pt-BR" sz="2000" dirty="0"/>
              <a:t> </a:t>
            </a:r>
            <a:r>
              <a:rPr lang="pt-BR" sz="2000" dirty="0" err="1"/>
              <a:t>price</a:t>
            </a:r>
            <a:r>
              <a:rPr lang="pt-BR" sz="2000" dirty="0"/>
              <a:t> </a:t>
            </a:r>
            <a:r>
              <a:rPr lang="pt-BR" sz="2000" dirty="0" err="1"/>
              <a:t>crisis</a:t>
            </a:r>
            <a:r>
              <a:rPr lang="pt-BR" sz="2000" dirty="0"/>
              <a:t> </a:t>
            </a:r>
            <a:r>
              <a:rPr lang="pt-BR" sz="2000" dirty="0" err="1"/>
              <a:t>inter</a:t>
            </a:r>
            <a:endParaRPr lang="pt-BR" sz="2000" dirty="0"/>
          </a:p>
          <a:p>
            <a:pPr defTabSz="2962275"/>
            <a:r>
              <a:rPr lang="pt-BR" sz="2000" dirty="0" err="1"/>
              <a:t>scalar</a:t>
            </a:r>
            <a:r>
              <a:rPr lang="pt-BR" sz="2000" dirty="0"/>
              <a:t> RSS1=e(</a:t>
            </a:r>
            <a:r>
              <a:rPr lang="pt-BR" sz="2000" dirty="0" err="1"/>
              <a:t>rss</a:t>
            </a:r>
            <a:r>
              <a:rPr lang="pt-BR" sz="2000" dirty="0"/>
              <a:t>)</a:t>
            </a:r>
          </a:p>
          <a:p>
            <a:pPr defTabSz="2962275"/>
            <a:r>
              <a:rPr lang="pt-BR" sz="2000" dirty="0" err="1"/>
              <a:t>scalar</a:t>
            </a:r>
            <a:r>
              <a:rPr lang="pt-BR" sz="2000" dirty="0"/>
              <a:t> T=e(N)</a:t>
            </a:r>
          </a:p>
          <a:p>
            <a:pPr defTabSz="2962275"/>
            <a:r>
              <a:rPr lang="pt-BR" sz="2000" dirty="0" err="1"/>
              <a:t>scalar</a:t>
            </a:r>
            <a:r>
              <a:rPr lang="pt-BR" sz="2000" dirty="0"/>
              <a:t> k=e(</a:t>
            </a:r>
            <a:r>
              <a:rPr lang="pt-BR" sz="2000" dirty="0" err="1"/>
              <a:t>df_m</a:t>
            </a:r>
            <a:r>
              <a:rPr lang="pt-BR" sz="2000" dirty="0"/>
              <a:t>)</a:t>
            </a:r>
          </a:p>
          <a:p>
            <a:pPr defTabSz="2962275"/>
            <a:r>
              <a:rPr lang="pt-BR" sz="2000" dirty="0" err="1"/>
              <a:t>scalar</a:t>
            </a:r>
            <a:r>
              <a:rPr lang="pt-BR" sz="2000" dirty="0"/>
              <a:t> C=(RSS-RSS1)/RSS1*(T-2*k)/k</a:t>
            </a:r>
          </a:p>
          <a:p>
            <a:pPr defTabSz="2962275"/>
            <a:r>
              <a:rPr lang="pt-BR" sz="2000" dirty="0"/>
              <a:t>*P-</a:t>
            </a:r>
            <a:r>
              <a:rPr lang="pt-BR" sz="2000" dirty="0" err="1"/>
              <a:t>value</a:t>
            </a:r>
            <a:endParaRPr lang="pt-BR" sz="2000" dirty="0"/>
          </a:p>
          <a:p>
            <a:pPr defTabSz="2962275"/>
            <a:r>
              <a:rPr lang="pt-BR" sz="2000" dirty="0" err="1"/>
              <a:t>gen</a:t>
            </a:r>
            <a:r>
              <a:rPr lang="pt-BR" sz="2000" dirty="0"/>
              <a:t> p=</a:t>
            </a:r>
            <a:r>
              <a:rPr lang="pt-BR" sz="2000" dirty="0" err="1"/>
              <a:t>Ftail</a:t>
            </a:r>
            <a:r>
              <a:rPr lang="pt-BR" sz="2000" dirty="0"/>
              <a:t>(k,T-2*</a:t>
            </a:r>
            <a:r>
              <a:rPr lang="pt-BR" sz="2000" dirty="0" err="1"/>
              <a:t>k,C</a:t>
            </a:r>
            <a:r>
              <a:rPr lang="pt-BR" sz="2000" dirty="0"/>
              <a:t>)</a:t>
            </a:r>
          </a:p>
          <a:p>
            <a:pPr defTabSz="2962275"/>
            <a:r>
              <a:rPr lang="pt-BR" sz="2000" dirty="0"/>
              <a:t>sum p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54934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Do we have a structural break?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The Chow test indicates a structural break at t=85 (refers to 2008)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The question is whether this is the only structural break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Looking at the figure, one could also consider additional ‘breaks’ whenever the two time series intercept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Breaks could also mark the up and downturns in the housing market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Additional Chow tests can confirm whether additional breaks improve the model fit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This time RRS1 would be the reference point for further improvement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As the R-squared is already 94%, additional breaks do not seem to be promising</a:t>
            </a:r>
          </a:p>
          <a:p>
            <a:pPr marL="345377" indent="-345377" defTabSz="920675" eaLnBrk="1" hangingPunct="1">
              <a:defRPr/>
            </a:pPr>
            <a:endParaRPr lang="en-GB" sz="2000" dirty="0"/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328489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lvl="0" algn="l"/>
            <a:r>
              <a:rPr lang="en-GB" dirty="0"/>
              <a:t>Classical time series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The classical time series model assumes that a time series {</a:t>
                </a:r>
                <a:r>
                  <a:rPr lang="en-GB" sz="2000" dirty="0" err="1"/>
                  <a:t>y</a:t>
                </a:r>
                <a:r>
                  <a:rPr lang="en-GB" sz="2000" baseline="-25000" dirty="0" err="1"/>
                  <a:t>t</a:t>
                </a:r>
                <a:r>
                  <a:rPr lang="en-GB" sz="2000" dirty="0"/>
                  <a:t>} can be decomposed into a </a:t>
                </a:r>
                <a:r>
                  <a:rPr lang="en-GB" sz="2000" u="sng" dirty="0"/>
                  <a:t>trend</a:t>
                </a:r>
                <a:r>
                  <a:rPr lang="en-GB" sz="2000" dirty="0"/>
                  <a:t>, a </a:t>
                </a:r>
                <a:r>
                  <a:rPr lang="en-GB" sz="2000" u="sng" dirty="0"/>
                  <a:t>cyclical component </a:t>
                </a:r>
                <a:r>
                  <a:rPr lang="en-GB" sz="2000" dirty="0"/>
                  <a:t>and a </a:t>
                </a:r>
                <a:r>
                  <a:rPr lang="en-GB" sz="2000" u="sng" dirty="0"/>
                  <a:t>random noise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Hence, we can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=</m:t>
                    </m:r>
                    <m:r>
                      <a:rPr lang="en-GB" sz="2000" i="1">
                        <a:latin typeface="Cambria Math"/>
                      </a:rPr>
                      <m:t>𝑡𝑟𝑒𝑛𝑑</m:t>
                    </m:r>
                    <m:r>
                      <a:rPr lang="en-GB" sz="2000" i="1">
                        <a:latin typeface="Cambria Math"/>
                      </a:rPr>
                      <m:t>+</m:t>
                    </m:r>
                    <m:r>
                      <a:rPr lang="en-GB" sz="2000" i="1">
                        <a:latin typeface="Cambria Math"/>
                      </a:rPr>
                      <m:t>𝑐𝑦𝑐𝑙𝑒</m:t>
                    </m:r>
                    <m:r>
                      <a:rPr lang="en-GB" sz="2000" i="1">
                        <a:latin typeface="Cambria Math"/>
                      </a:rPr>
                      <m:t>+</m:t>
                    </m:r>
                    <m:r>
                      <a:rPr lang="en-GB" sz="2000" i="1">
                        <a:latin typeface="Cambria Math"/>
                      </a:rPr>
                      <m:t>𝑛𝑜𝑖𝑠𝑒</m:t>
                    </m:r>
                  </m:oMath>
                </a14:m>
                <a:endParaRPr lang="en-GB" sz="2000" dirty="0"/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Traditionally, the trend component has been estimated using a linear time trend or higher order polynomials of time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As we only use time to explain the sequence, we call this approach a univariate approach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Accordingly, the assumption is that the trend is </a:t>
                </a:r>
                <a:r>
                  <a:rPr lang="en-GB" sz="2000" i="1" dirty="0"/>
                  <a:t>deterministic</a:t>
                </a:r>
                <a:r>
                  <a:rPr lang="en-GB" sz="2000" dirty="0"/>
                  <a:t> and depends on the time dimension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This approach was not too successful in forecasting time series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Forecasting is the main purpose of time series analysis, and hence a method that does not do a good job in forecasting is not of great use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407" t="-1348" r="-1259" b="-2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94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294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8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And if we don’t know the break?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The Chow test is useful as an ex-post confirmation for structural breaks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If the timing of the structural break is unknown, we can use alternative approaches</a:t>
            </a:r>
          </a:p>
          <a:p>
            <a:pPr>
              <a:lnSpc>
                <a:spcPct val="120000"/>
              </a:lnSpc>
            </a:pPr>
            <a:r>
              <a:rPr lang="en-GB" sz="2000" dirty="0"/>
              <a:t>The </a:t>
            </a:r>
            <a:r>
              <a:rPr lang="en-GB" sz="2000" u="sng" dirty="0" err="1"/>
              <a:t>Quandt</a:t>
            </a:r>
            <a:r>
              <a:rPr lang="en-GB" sz="2000" u="sng" dirty="0"/>
              <a:t> likelihood ratio test </a:t>
            </a:r>
            <a:r>
              <a:rPr lang="en-GB" sz="2000" dirty="0"/>
              <a:t>refers to an iterated process of Chow tests with different break points</a:t>
            </a:r>
          </a:p>
          <a:p>
            <a:pPr>
              <a:lnSpc>
                <a:spcPct val="120000"/>
              </a:lnSpc>
            </a:pPr>
            <a:r>
              <a:rPr lang="en-GB" sz="2000" dirty="0"/>
              <a:t>Using a loop command, we generate all possible dummies and interaction effects and run Chow tests for every possible break point</a:t>
            </a:r>
          </a:p>
          <a:p>
            <a:pPr>
              <a:lnSpc>
                <a:spcPct val="120000"/>
              </a:lnSpc>
            </a:pPr>
            <a:r>
              <a:rPr lang="en-GB" sz="2000" dirty="0"/>
              <a:t>F-statistics for different break tests can be plotted, and we can select break points with high values of the test statistic</a:t>
            </a:r>
          </a:p>
          <a:p>
            <a:r>
              <a:rPr lang="en-GB" sz="2000" dirty="0"/>
              <a:t>QLR follows a non-standard distribution (see Stock and Watson, 2003, Table 12.5; Andrews,1993)</a:t>
            </a:r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97</a:t>
            </a:r>
          </a:p>
        </p:txBody>
      </p:sp>
    </p:spTree>
    <p:extLst>
      <p:ext uri="{BB962C8B-B14F-4D97-AF65-F5344CB8AC3E}">
        <p14:creationId xmlns:p14="http://schemas.microsoft.com/office/powerpoint/2010/main" val="231330805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 err="1"/>
              <a:t>Quandt</a:t>
            </a:r>
            <a:r>
              <a:rPr lang="en-GB" dirty="0"/>
              <a:t> likelihood ratio test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Please note the use of loop commands</a:t>
            </a:r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98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99592" y="2060848"/>
            <a:ext cx="7128792" cy="41044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2962275"/>
            <a:r>
              <a:rPr lang="pt-BR" sz="2000" dirty="0"/>
              <a:t>*</a:t>
            </a:r>
            <a:r>
              <a:rPr lang="pt-BR" sz="2000" dirty="0" err="1"/>
              <a:t>Quandt</a:t>
            </a:r>
            <a:r>
              <a:rPr lang="pt-BR" sz="2000" dirty="0"/>
              <a:t> </a:t>
            </a:r>
            <a:r>
              <a:rPr lang="pt-BR" sz="2000" dirty="0" err="1"/>
              <a:t>likelihood</a:t>
            </a:r>
            <a:r>
              <a:rPr lang="pt-BR" sz="2000" dirty="0"/>
              <a:t> </a:t>
            </a:r>
            <a:r>
              <a:rPr lang="pt-BR" sz="2000" dirty="0" err="1"/>
              <a:t>ratio</a:t>
            </a:r>
            <a:r>
              <a:rPr lang="pt-BR" sz="2000" dirty="0"/>
              <a:t> </a:t>
            </a:r>
            <a:r>
              <a:rPr lang="pt-BR" sz="2000" dirty="0" err="1"/>
              <a:t>test</a:t>
            </a:r>
            <a:endParaRPr lang="pt-BR" sz="2000" dirty="0"/>
          </a:p>
          <a:p>
            <a:pPr defTabSz="2962275"/>
            <a:r>
              <a:rPr lang="pt-BR" sz="2000" dirty="0" err="1"/>
              <a:t>scalar</a:t>
            </a:r>
            <a:r>
              <a:rPr lang="pt-BR" sz="2000" dirty="0"/>
              <a:t> </a:t>
            </a:r>
            <a:r>
              <a:rPr lang="pt-BR" sz="2000" dirty="0" err="1"/>
              <a:t>drop</a:t>
            </a:r>
            <a:r>
              <a:rPr lang="pt-BR" sz="2000" dirty="0"/>
              <a:t> _</a:t>
            </a:r>
            <a:r>
              <a:rPr lang="pt-BR" sz="2000" dirty="0" err="1"/>
              <a:t>all</a:t>
            </a:r>
            <a:endParaRPr lang="pt-BR" sz="2000" dirty="0"/>
          </a:p>
          <a:p>
            <a:pPr defTabSz="2962275"/>
            <a:r>
              <a:rPr lang="pt-BR" sz="2000" dirty="0" err="1"/>
              <a:t>drop</a:t>
            </a:r>
            <a:r>
              <a:rPr lang="pt-BR" sz="2000" dirty="0"/>
              <a:t> </a:t>
            </a:r>
            <a:r>
              <a:rPr lang="pt-BR" sz="2000" dirty="0" err="1"/>
              <a:t>crisis</a:t>
            </a:r>
            <a:r>
              <a:rPr lang="pt-BR" sz="2000" dirty="0"/>
              <a:t> </a:t>
            </a:r>
            <a:r>
              <a:rPr lang="pt-BR" sz="2000" dirty="0" err="1"/>
              <a:t>inter</a:t>
            </a:r>
            <a:endParaRPr lang="pt-BR" sz="2000" dirty="0"/>
          </a:p>
          <a:p>
            <a:pPr defTabSz="2962275"/>
            <a:endParaRPr lang="pt-BR" sz="2000" dirty="0"/>
          </a:p>
          <a:p>
            <a:pPr defTabSz="2962275"/>
            <a:r>
              <a:rPr lang="pt-BR" sz="2000" dirty="0"/>
              <a:t>*Benchmark </a:t>
            </a:r>
            <a:r>
              <a:rPr lang="pt-BR" sz="2000" dirty="0" err="1"/>
              <a:t>model</a:t>
            </a:r>
            <a:endParaRPr lang="pt-BR" sz="2000" dirty="0"/>
          </a:p>
          <a:p>
            <a:pPr defTabSz="2962275"/>
            <a:r>
              <a:rPr lang="pt-BR" sz="2000" dirty="0" err="1"/>
              <a:t>reg</a:t>
            </a:r>
            <a:r>
              <a:rPr lang="pt-BR" sz="2000" dirty="0"/>
              <a:t> </a:t>
            </a:r>
            <a:r>
              <a:rPr lang="pt-BR" sz="2000" dirty="0" err="1"/>
              <a:t>gdp</a:t>
            </a:r>
            <a:r>
              <a:rPr lang="pt-BR" sz="2000" dirty="0"/>
              <a:t> </a:t>
            </a:r>
            <a:r>
              <a:rPr lang="pt-BR" sz="2000" dirty="0" err="1"/>
              <a:t>price</a:t>
            </a:r>
            <a:endParaRPr lang="pt-BR" sz="2000" dirty="0"/>
          </a:p>
          <a:p>
            <a:pPr defTabSz="2962275"/>
            <a:r>
              <a:rPr lang="pt-BR" sz="2000" dirty="0" err="1"/>
              <a:t>scalar</a:t>
            </a:r>
            <a:r>
              <a:rPr lang="pt-BR" sz="2000" dirty="0"/>
              <a:t> RSS=e(</a:t>
            </a:r>
            <a:r>
              <a:rPr lang="pt-BR" sz="2000" dirty="0" err="1"/>
              <a:t>rss</a:t>
            </a:r>
            <a:r>
              <a:rPr lang="pt-BR" sz="2000" dirty="0"/>
              <a:t>)</a:t>
            </a:r>
          </a:p>
          <a:p>
            <a:pPr defTabSz="2962275"/>
            <a:endParaRPr lang="pt-BR" sz="2000" dirty="0"/>
          </a:p>
          <a:p>
            <a:pPr defTabSz="2962275"/>
            <a:r>
              <a:rPr lang="pt-BR" sz="2000" dirty="0"/>
              <a:t>*Assume </a:t>
            </a:r>
            <a:r>
              <a:rPr lang="pt-BR" sz="2000" dirty="0" err="1"/>
              <a:t>first</a:t>
            </a:r>
            <a:r>
              <a:rPr lang="pt-BR" sz="2000" dirty="0"/>
              <a:t> 10 and </a:t>
            </a:r>
            <a:r>
              <a:rPr lang="pt-BR" sz="2000" dirty="0" err="1"/>
              <a:t>last</a:t>
            </a:r>
            <a:r>
              <a:rPr lang="pt-BR" sz="2000" dirty="0"/>
              <a:t> 10 </a:t>
            </a:r>
            <a:r>
              <a:rPr lang="pt-BR" sz="2000" dirty="0" err="1"/>
              <a:t>observations</a:t>
            </a:r>
            <a:r>
              <a:rPr lang="pt-BR" sz="2000" dirty="0"/>
              <a:t> </a:t>
            </a:r>
            <a:r>
              <a:rPr lang="pt-BR" sz="2000" dirty="0" err="1"/>
              <a:t>don't</a:t>
            </a:r>
            <a:r>
              <a:rPr lang="pt-BR" sz="2000" dirty="0"/>
              <a:t> break</a:t>
            </a:r>
          </a:p>
          <a:p>
            <a:pPr defTabSz="2962275"/>
            <a:r>
              <a:rPr lang="pt-BR" sz="2000" dirty="0" err="1"/>
              <a:t>gen</a:t>
            </a:r>
            <a:r>
              <a:rPr lang="pt-BR" sz="2000" dirty="0"/>
              <a:t> break=.</a:t>
            </a:r>
          </a:p>
        </p:txBody>
      </p:sp>
    </p:spTree>
    <p:extLst>
      <p:ext uri="{BB962C8B-B14F-4D97-AF65-F5344CB8AC3E}">
        <p14:creationId xmlns:p14="http://schemas.microsoft.com/office/powerpoint/2010/main" val="15755229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 err="1"/>
              <a:t>Quandt</a:t>
            </a:r>
            <a:r>
              <a:rPr lang="en-GB" dirty="0"/>
              <a:t> likelihood ratio test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Please note the use of loop commands</a:t>
            </a:r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99592" y="2060848"/>
            <a:ext cx="7128792" cy="41044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2962275"/>
            <a:r>
              <a:rPr lang="pt-BR" sz="2000" dirty="0" err="1"/>
              <a:t>forvalues</a:t>
            </a:r>
            <a:r>
              <a:rPr lang="pt-BR" sz="2000" dirty="0"/>
              <a:t> i=10/92 {</a:t>
            </a:r>
          </a:p>
          <a:p>
            <a:pPr defTabSz="2962275"/>
            <a:r>
              <a:rPr lang="pt-BR" sz="2000" dirty="0" err="1"/>
              <a:t>gen</a:t>
            </a:r>
            <a:r>
              <a:rPr lang="pt-BR" sz="2000" dirty="0"/>
              <a:t> </a:t>
            </a:r>
            <a:r>
              <a:rPr lang="pt-BR" sz="2000" dirty="0" err="1"/>
              <a:t>crisis</a:t>
            </a:r>
            <a:r>
              <a:rPr lang="pt-BR" sz="2000" dirty="0"/>
              <a:t>=1 </a:t>
            </a:r>
            <a:r>
              <a:rPr lang="pt-BR" sz="2000" dirty="0" err="1"/>
              <a:t>if</a:t>
            </a:r>
            <a:r>
              <a:rPr lang="pt-BR" sz="2000" dirty="0"/>
              <a:t> time&gt;=`i'</a:t>
            </a:r>
          </a:p>
          <a:p>
            <a:pPr defTabSz="2962275"/>
            <a:r>
              <a:rPr lang="pt-BR" sz="2000" dirty="0" err="1"/>
              <a:t>replace</a:t>
            </a:r>
            <a:r>
              <a:rPr lang="pt-BR" sz="2000" dirty="0"/>
              <a:t> </a:t>
            </a:r>
            <a:r>
              <a:rPr lang="pt-BR" sz="2000" dirty="0" err="1"/>
              <a:t>crisis</a:t>
            </a:r>
            <a:r>
              <a:rPr lang="pt-BR" sz="2000" dirty="0"/>
              <a:t>=0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crisis</a:t>
            </a:r>
            <a:r>
              <a:rPr lang="pt-BR" sz="2000" dirty="0"/>
              <a:t>==.</a:t>
            </a:r>
          </a:p>
          <a:p>
            <a:pPr defTabSz="2962275"/>
            <a:r>
              <a:rPr lang="pt-BR" sz="2000" dirty="0" err="1"/>
              <a:t>gen</a:t>
            </a:r>
            <a:r>
              <a:rPr lang="pt-BR" sz="2000" dirty="0"/>
              <a:t> </a:t>
            </a:r>
            <a:r>
              <a:rPr lang="pt-BR" sz="2000" dirty="0" err="1"/>
              <a:t>inter</a:t>
            </a:r>
            <a:r>
              <a:rPr lang="pt-BR" sz="2000" dirty="0"/>
              <a:t>=</a:t>
            </a:r>
            <a:r>
              <a:rPr lang="pt-BR" sz="2000" dirty="0" err="1"/>
              <a:t>crisis</a:t>
            </a:r>
            <a:r>
              <a:rPr lang="pt-BR" sz="2000" dirty="0"/>
              <a:t>*</a:t>
            </a:r>
            <a:r>
              <a:rPr lang="pt-BR" sz="2000" dirty="0" err="1"/>
              <a:t>price</a:t>
            </a:r>
            <a:endParaRPr lang="pt-BR" sz="2000" dirty="0"/>
          </a:p>
          <a:p>
            <a:pPr defTabSz="2962275"/>
            <a:r>
              <a:rPr lang="pt-BR" sz="2000" dirty="0" err="1"/>
              <a:t>qui</a:t>
            </a:r>
            <a:r>
              <a:rPr lang="pt-BR" sz="2000" dirty="0"/>
              <a:t>: </a:t>
            </a:r>
            <a:r>
              <a:rPr lang="pt-BR" sz="2000" dirty="0" err="1"/>
              <a:t>reg</a:t>
            </a:r>
            <a:r>
              <a:rPr lang="pt-BR" sz="2000" dirty="0"/>
              <a:t> </a:t>
            </a:r>
            <a:r>
              <a:rPr lang="pt-BR" sz="2000" dirty="0" err="1"/>
              <a:t>gdp</a:t>
            </a:r>
            <a:r>
              <a:rPr lang="pt-BR" sz="2000" dirty="0"/>
              <a:t> </a:t>
            </a:r>
            <a:r>
              <a:rPr lang="pt-BR" sz="2000" dirty="0" err="1"/>
              <a:t>price</a:t>
            </a:r>
            <a:r>
              <a:rPr lang="pt-BR" sz="2000" dirty="0"/>
              <a:t> </a:t>
            </a:r>
            <a:r>
              <a:rPr lang="pt-BR" sz="2000" dirty="0" err="1"/>
              <a:t>crisis</a:t>
            </a:r>
            <a:r>
              <a:rPr lang="pt-BR" sz="2000" dirty="0"/>
              <a:t> </a:t>
            </a:r>
            <a:r>
              <a:rPr lang="pt-BR" sz="2000" dirty="0" err="1"/>
              <a:t>inter</a:t>
            </a:r>
            <a:endParaRPr lang="pt-BR" sz="2000" dirty="0"/>
          </a:p>
          <a:p>
            <a:pPr defTabSz="2962275"/>
            <a:r>
              <a:rPr lang="pt-BR" sz="2000" dirty="0" err="1"/>
              <a:t>scalar</a:t>
            </a:r>
            <a:r>
              <a:rPr lang="pt-BR" sz="2000" dirty="0"/>
              <a:t> RSS1=e(</a:t>
            </a:r>
            <a:r>
              <a:rPr lang="pt-BR" sz="2000" dirty="0" err="1"/>
              <a:t>rss</a:t>
            </a:r>
            <a:r>
              <a:rPr lang="pt-BR" sz="2000" dirty="0"/>
              <a:t>)</a:t>
            </a:r>
          </a:p>
          <a:p>
            <a:pPr defTabSz="2962275"/>
            <a:r>
              <a:rPr lang="pt-BR" sz="2000" dirty="0" err="1"/>
              <a:t>scalar</a:t>
            </a:r>
            <a:r>
              <a:rPr lang="pt-BR" sz="2000" dirty="0"/>
              <a:t> T=e(N)</a:t>
            </a:r>
          </a:p>
          <a:p>
            <a:pPr defTabSz="2962275"/>
            <a:r>
              <a:rPr lang="pt-BR" sz="2000" dirty="0" err="1"/>
              <a:t>scalar</a:t>
            </a:r>
            <a:r>
              <a:rPr lang="pt-BR" sz="2000" dirty="0"/>
              <a:t> k=e(</a:t>
            </a:r>
            <a:r>
              <a:rPr lang="pt-BR" sz="2000" dirty="0" err="1"/>
              <a:t>df_m</a:t>
            </a:r>
            <a:r>
              <a:rPr lang="pt-BR" sz="2000" dirty="0"/>
              <a:t>)</a:t>
            </a:r>
          </a:p>
          <a:p>
            <a:pPr defTabSz="2962275"/>
            <a:r>
              <a:rPr lang="pt-BR" sz="2000" dirty="0" err="1"/>
              <a:t>scalar</a:t>
            </a:r>
            <a:r>
              <a:rPr lang="pt-BR" sz="2000" dirty="0"/>
              <a:t> C=(RSS-RSS1)/RSS1*(T-2*k)/k</a:t>
            </a:r>
          </a:p>
          <a:p>
            <a:pPr defTabSz="2962275"/>
            <a:r>
              <a:rPr lang="pt-BR" sz="2000" dirty="0" err="1"/>
              <a:t>matrix</a:t>
            </a:r>
            <a:r>
              <a:rPr lang="pt-BR" sz="2000" dirty="0"/>
              <a:t> C=C</a:t>
            </a:r>
          </a:p>
          <a:p>
            <a:pPr defTabSz="2962275"/>
            <a:r>
              <a:rPr lang="pt-BR" sz="2000" dirty="0" err="1"/>
              <a:t>svmat</a:t>
            </a:r>
            <a:r>
              <a:rPr lang="pt-BR" sz="2000" dirty="0"/>
              <a:t> C, n(C)</a:t>
            </a:r>
          </a:p>
          <a:p>
            <a:pPr defTabSz="2962275"/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3881145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 err="1"/>
              <a:t>Quandt</a:t>
            </a:r>
            <a:r>
              <a:rPr lang="en-GB" dirty="0"/>
              <a:t> likelihood ratio test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Please note the use of loop commands</a:t>
            </a:r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99592" y="2060848"/>
            <a:ext cx="7128792" cy="41044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2962275"/>
            <a:r>
              <a:rPr lang="pt-BR" sz="2000" dirty="0"/>
              <a:t>...</a:t>
            </a:r>
          </a:p>
          <a:p>
            <a:pPr defTabSz="2962275"/>
            <a:r>
              <a:rPr lang="pt-BR" sz="2000" dirty="0" err="1"/>
              <a:t>egen</a:t>
            </a:r>
            <a:r>
              <a:rPr lang="pt-BR" sz="2000" dirty="0"/>
              <a:t> </a:t>
            </a:r>
            <a:r>
              <a:rPr lang="pt-BR" sz="2000" dirty="0" err="1"/>
              <a:t>max</a:t>
            </a:r>
            <a:r>
              <a:rPr lang="pt-BR" sz="2000" dirty="0"/>
              <a:t>=</a:t>
            </a:r>
            <a:r>
              <a:rPr lang="pt-BR" sz="2000" dirty="0" err="1"/>
              <a:t>max</a:t>
            </a:r>
            <a:r>
              <a:rPr lang="pt-BR" sz="2000" dirty="0"/>
              <a:t>(C1)</a:t>
            </a:r>
          </a:p>
          <a:p>
            <a:pPr defTabSz="2962275"/>
            <a:r>
              <a:rPr lang="pt-BR" sz="2000" dirty="0" err="1"/>
              <a:t>replace</a:t>
            </a:r>
            <a:r>
              <a:rPr lang="pt-BR" sz="2000" dirty="0"/>
              <a:t> break=</a:t>
            </a:r>
            <a:r>
              <a:rPr lang="pt-BR" sz="2000" dirty="0" err="1"/>
              <a:t>max</a:t>
            </a:r>
            <a:r>
              <a:rPr lang="pt-BR" sz="2000" dirty="0"/>
              <a:t> </a:t>
            </a:r>
            <a:r>
              <a:rPr lang="pt-BR" sz="2000" dirty="0" err="1"/>
              <a:t>if</a:t>
            </a:r>
            <a:r>
              <a:rPr lang="pt-BR" sz="2000" dirty="0"/>
              <a:t> time==`i' &amp; break==.</a:t>
            </a:r>
          </a:p>
          <a:p>
            <a:pPr defTabSz="2962275"/>
            <a:r>
              <a:rPr lang="pt-BR" sz="2000" dirty="0" err="1"/>
              <a:t>drop</a:t>
            </a:r>
            <a:r>
              <a:rPr lang="pt-BR" sz="2000" dirty="0"/>
              <a:t> C1 </a:t>
            </a:r>
            <a:r>
              <a:rPr lang="pt-BR" sz="2000" dirty="0" err="1"/>
              <a:t>max</a:t>
            </a:r>
            <a:r>
              <a:rPr lang="pt-BR" sz="2000" dirty="0"/>
              <a:t> </a:t>
            </a:r>
            <a:r>
              <a:rPr lang="pt-BR" sz="2000" dirty="0" err="1"/>
              <a:t>crisis</a:t>
            </a:r>
            <a:r>
              <a:rPr lang="pt-BR" sz="2000" dirty="0"/>
              <a:t> </a:t>
            </a:r>
            <a:r>
              <a:rPr lang="pt-BR" sz="2000" dirty="0" err="1"/>
              <a:t>inter</a:t>
            </a:r>
            <a:endParaRPr lang="pt-BR" sz="2000" dirty="0"/>
          </a:p>
          <a:p>
            <a:pPr defTabSz="2962275"/>
            <a:r>
              <a:rPr lang="pt-BR" sz="2000" dirty="0" err="1"/>
              <a:t>scalar</a:t>
            </a:r>
            <a:r>
              <a:rPr lang="pt-BR" sz="2000" dirty="0"/>
              <a:t> </a:t>
            </a:r>
            <a:r>
              <a:rPr lang="pt-BR" sz="2000" dirty="0" err="1"/>
              <a:t>drop</a:t>
            </a:r>
            <a:r>
              <a:rPr lang="pt-BR" sz="2000" dirty="0"/>
              <a:t> RSS1 T k</a:t>
            </a:r>
          </a:p>
          <a:p>
            <a:pPr defTabSz="2962275"/>
            <a:r>
              <a:rPr lang="pt-BR" sz="2000" dirty="0" err="1"/>
              <a:t>matrix</a:t>
            </a:r>
            <a:r>
              <a:rPr lang="pt-BR" sz="2000" dirty="0"/>
              <a:t> </a:t>
            </a:r>
            <a:r>
              <a:rPr lang="pt-BR" sz="2000" dirty="0" err="1"/>
              <a:t>drop</a:t>
            </a:r>
            <a:r>
              <a:rPr lang="pt-BR" sz="2000" dirty="0"/>
              <a:t> C</a:t>
            </a:r>
          </a:p>
          <a:p>
            <a:pPr defTabSz="2962275"/>
            <a:r>
              <a:rPr lang="pt-BR" sz="2000" dirty="0"/>
              <a:t>}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336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Result of </a:t>
            </a:r>
            <a:r>
              <a:rPr lang="en-GB" dirty="0" err="1"/>
              <a:t>Quandt</a:t>
            </a:r>
            <a:r>
              <a:rPr lang="en-GB" dirty="0"/>
              <a:t>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We plot the test statistics over time</a:t>
            </a:r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101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988840"/>
            <a:ext cx="51149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5765329" y="2276872"/>
            <a:ext cx="2664296" cy="29523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The structural break occurred much earlier</a:t>
            </a:r>
          </a:p>
          <a:p>
            <a:endParaRPr lang="en-GB" dirty="0"/>
          </a:p>
          <a:p>
            <a:r>
              <a:rPr lang="en-GB" dirty="0"/>
              <a:t>The maximum F-test was reached in the first quarter of 2005</a:t>
            </a:r>
          </a:p>
          <a:p>
            <a:endParaRPr lang="en-GB" dirty="0"/>
          </a:p>
          <a:p>
            <a:r>
              <a:rPr lang="en-GB" dirty="0"/>
              <a:t>It would have been a good point to exit the market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49325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Recursive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sz="2000" dirty="0"/>
              <a:t>We start with a sub-period close to the minimum required for estimation, which refers to about 30 observations (for instance, t&lt;31)</a:t>
            </a:r>
          </a:p>
          <a:p>
            <a:pPr>
              <a:lnSpc>
                <a:spcPct val="120000"/>
              </a:lnSpc>
            </a:pPr>
            <a:r>
              <a:rPr lang="en-GB" sz="2000" dirty="0"/>
              <a:t>We sequentially add one observation at a time and re-estimate the model until the end of the period</a:t>
            </a:r>
          </a:p>
          <a:p>
            <a:pPr>
              <a:lnSpc>
                <a:spcPct val="120000"/>
              </a:lnSpc>
            </a:pPr>
            <a:r>
              <a:rPr lang="en-GB" sz="2000" dirty="0"/>
              <a:t>Initial estimates of parameters should improve and stabilise by adding more information (additional observations)</a:t>
            </a:r>
          </a:p>
          <a:p>
            <a:pPr>
              <a:lnSpc>
                <a:spcPct val="120000"/>
              </a:lnSpc>
            </a:pPr>
            <a:r>
              <a:rPr lang="en-GB" sz="2000" dirty="0"/>
              <a:t>The </a:t>
            </a:r>
            <a:r>
              <a:rPr lang="en-GB" sz="2000" u="sng" dirty="0"/>
              <a:t>CUSUM</a:t>
            </a:r>
            <a:r>
              <a:rPr lang="en-GB" sz="2000" dirty="0"/>
              <a:t> and </a:t>
            </a:r>
            <a:r>
              <a:rPr lang="en-GB" sz="2000" u="sng" dirty="0"/>
              <a:t>CUSUM squared </a:t>
            </a:r>
            <a:r>
              <a:rPr lang="en-GB" sz="2000" dirty="0"/>
              <a:t>refer to recursive residuals that result from the recursive method outlined above</a:t>
            </a:r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102</a:t>
            </a:r>
          </a:p>
        </p:txBody>
      </p:sp>
    </p:spTree>
    <p:extLst>
      <p:ext uri="{BB962C8B-B14F-4D97-AF65-F5344CB8AC3E}">
        <p14:creationId xmlns:p14="http://schemas.microsoft.com/office/powerpoint/2010/main" val="413642243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CUSUM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sz="2000" dirty="0"/>
              <a:t>The CUSUM statistic should be zero, as recursive residuals should have a mean of zero; hence, the sum of residuals should be zero</a:t>
            </a:r>
          </a:p>
          <a:p>
            <a:pPr>
              <a:lnSpc>
                <a:spcPct val="120000"/>
              </a:lnSpc>
            </a:pPr>
            <a:r>
              <a:rPr lang="en-GB" sz="2000" dirty="0"/>
              <a:t>In fact, recursive residuals should behave like a </a:t>
            </a:r>
            <a:r>
              <a:rPr lang="en-GB" sz="2000" u="sng" dirty="0"/>
              <a:t>white-noise process</a:t>
            </a:r>
          </a:p>
          <a:p>
            <a:pPr>
              <a:lnSpc>
                <a:spcPct val="120000"/>
              </a:lnSpc>
            </a:pPr>
            <a:r>
              <a:rPr lang="en-GB" sz="2000" dirty="0"/>
              <a:t>In STATA, the command ‘cusum6’ can be used, which needs to be installed</a:t>
            </a:r>
          </a:p>
          <a:p>
            <a:pPr>
              <a:lnSpc>
                <a:spcPct val="120000"/>
              </a:lnSpc>
            </a:pPr>
            <a:r>
              <a:rPr lang="en-GB" sz="2000" dirty="0"/>
              <a:t>You can also construct your own recursive residuals using rolling regressions and the recursive method</a:t>
            </a:r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103</a:t>
            </a:r>
          </a:p>
        </p:txBody>
      </p:sp>
    </p:spTree>
    <p:extLst>
      <p:ext uri="{BB962C8B-B14F-4D97-AF65-F5344CB8AC3E}">
        <p14:creationId xmlns:p14="http://schemas.microsoft.com/office/powerpoint/2010/main" val="59520795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The rolling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sz="2000" dirty="0"/>
              <a:t>The following approach can be used to determine recursive residuals</a:t>
            </a:r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104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99592" y="2060848"/>
            <a:ext cx="7128792" cy="41044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2962275"/>
            <a:r>
              <a:rPr lang="pt-BR" sz="2000" dirty="0" err="1"/>
              <a:t>rolling</a:t>
            </a:r>
            <a:r>
              <a:rPr lang="pt-BR" sz="2000" dirty="0"/>
              <a:t>, </a:t>
            </a:r>
            <a:r>
              <a:rPr lang="pt-BR" sz="2000" dirty="0" err="1"/>
              <a:t>recursive</a:t>
            </a:r>
            <a:r>
              <a:rPr lang="pt-BR" sz="2000" dirty="0"/>
              <a:t> </a:t>
            </a:r>
            <a:r>
              <a:rPr lang="pt-BR" sz="2000" dirty="0" err="1"/>
              <a:t>window</a:t>
            </a:r>
            <a:r>
              <a:rPr lang="pt-BR" sz="2000" dirty="0"/>
              <a:t>(20) </a:t>
            </a:r>
            <a:r>
              <a:rPr lang="pt-BR" sz="2000" dirty="0" err="1"/>
              <a:t>clear</a:t>
            </a:r>
            <a:r>
              <a:rPr lang="pt-BR" sz="2000" dirty="0"/>
              <a:t>: </a:t>
            </a:r>
            <a:r>
              <a:rPr lang="pt-BR" sz="2000" dirty="0" err="1"/>
              <a:t>reg</a:t>
            </a:r>
            <a:r>
              <a:rPr lang="pt-BR" sz="2000" dirty="0"/>
              <a:t> </a:t>
            </a:r>
            <a:r>
              <a:rPr lang="pt-BR" sz="2000" dirty="0" err="1"/>
              <a:t>gdp</a:t>
            </a:r>
            <a:r>
              <a:rPr lang="pt-BR" sz="2000" dirty="0"/>
              <a:t> </a:t>
            </a:r>
            <a:r>
              <a:rPr lang="pt-BR" sz="2000" dirty="0" err="1"/>
              <a:t>price</a:t>
            </a:r>
            <a:r>
              <a:rPr lang="pt-BR" sz="2000" dirty="0"/>
              <a:t>, r </a:t>
            </a:r>
          </a:p>
          <a:p>
            <a:pPr defTabSz="2962275"/>
            <a:r>
              <a:rPr lang="pt-BR" sz="2000" dirty="0" err="1"/>
              <a:t>drop</a:t>
            </a:r>
            <a:r>
              <a:rPr lang="pt-BR" sz="2000" dirty="0"/>
              <a:t> start</a:t>
            </a:r>
          </a:p>
          <a:p>
            <a:pPr defTabSz="2962275"/>
            <a:r>
              <a:rPr lang="pt-BR" sz="2000" dirty="0" err="1"/>
              <a:t>rename</a:t>
            </a:r>
            <a:r>
              <a:rPr lang="pt-BR" sz="2000" dirty="0"/>
              <a:t> </a:t>
            </a:r>
            <a:r>
              <a:rPr lang="pt-BR" sz="2000" dirty="0" err="1"/>
              <a:t>end</a:t>
            </a:r>
            <a:r>
              <a:rPr lang="pt-BR" sz="2000" dirty="0"/>
              <a:t> time</a:t>
            </a:r>
          </a:p>
          <a:p>
            <a:pPr defTabSz="2962275"/>
            <a:r>
              <a:rPr lang="pt-BR" sz="2000" dirty="0" err="1"/>
              <a:t>tsset</a:t>
            </a:r>
            <a:r>
              <a:rPr lang="pt-BR" sz="2000" dirty="0"/>
              <a:t> time</a:t>
            </a:r>
          </a:p>
          <a:p>
            <a:pPr defTabSz="2962275"/>
            <a:r>
              <a:rPr lang="pt-BR" sz="2000" dirty="0" err="1"/>
              <a:t>save</a:t>
            </a:r>
            <a:r>
              <a:rPr lang="pt-BR" sz="2000" dirty="0"/>
              <a:t> “</a:t>
            </a:r>
            <a:r>
              <a:rPr lang="pt-BR" sz="2000" dirty="0" err="1"/>
              <a:t>Results.dta</a:t>
            </a:r>
            <a:r>
              <a:rPr lang="pt-BR" sz="2000" dirty="0"/>
              <a:t>", </a:t>
            </a:r>
            <a:r>
              <a:rPr lang="pt-BR" sz="2000" dirty="0" err="1"/>
              <a:t>replace</a:t>
            </a:r>
            <a:endParaRPr lang="pt-BR" sz="2000" dirty="0"/>
          </a:p>
          <a:p>
            <a:pPr defTabSz="2962275"/>
            <a:r>
              <a:rPr lang="pt-BR" sz="2000" dirty="0"/>
              <a:t>use “</a:t>
            </a:r>
            <a:r>
              <a:rPr lang="pt-BR" sz="2000" dirty="0" err="1"/>
              <a:t>Interim.dta</a:t>
            </a:r>
            <a:r>
              <a:rPr lang="pt-BR" sz="2000" dirty="0"/>
              <a:t>", </a:t>
            </a:r>
            <a:r>
              <a:rPr lang="pt-BR" sz="2000" dirty="0" err="1"/>
              <a:t>clear</a:t>
            </a:r>
            <a:endParaRPr lang="pt-BR" sz="2000" dirty="0"/>
          </a:p>
          <a:p>
            <a:pPr defTabSz="2962275"/>
            <a:r>
              <a:rPr lang="pt-BR" sz="2000" dirty="0"/>
              <a:t>merge time </a:t>
            </a:r>
            <a:r>
              <a:rPr lang="pt-BR" sz="2000" dirty="0" err="1"/>
              <a:t>using</a:t>
            </a:r>
            <a:r>
              <a:rPr lang="pt-BR" sz="2000" dirty="0"/>
              <a:t> " </a:t>
            </a:r>
            <a:r>
              <a:rPr lang="pt-BR" sz="2000" dirty="0" err="1"/>
              <a:t>Results.dta</a:t>
            </a:r>
            <a:r>
              <a:rPr lang="pt-BR" sz="2000" dirty="0"/>
              <a:t> "</a:t>
            </a:r>
          </a:p>
          <a:p>
            <a:pPr defTabSz="2962275"/>
            <a:r>
              <a:rPr lang="pt-BR" sz="2000" dirty="0" err="1"/>
              <a:t>drop</a:t>
            </a:r>
            <a:r>
              <a:rPr lang="pt-BR" sz="2000" dirty="0"/>
              <a:t> _merge</a:t>
            </a:r>
          </a:p>
          <a:p>
            <a:pPr defTabSz="2962275"/>
            <a:endParaRPr lang="pt-BR" sz="2000" dirty="0"/>
          </a:p>
          <a:p>
            <a:pPr defTabSz="2962275"/>
            <a:r>
              <a:rPr lang="pt-BR" sz="2000" dirty="0" err="1"/>
              <a:t>gen</a:t>
            </a:r>
            <a:r>
              <a:rPr lang="pt-BR" sz="2000" dirty="0"/>
              <a:t> residual=</a:t>
            </a:r>
            <a:r>
              <a:rPr lang="pt-BR" sz="2000" dirty="0" err="1"/>
              <a:t>gdp</a:t>
            </a:r>
            <a:r>
              <a:rPr lang="pt-BR" sz="2000" dirty="0"/>
              <a:t>-(_b_</a:t>
            </a:r>
            <a:r>
              <a:rPr lang="pt-BR" sz="2000" dirty="0" err="1"/>
              <a:t>cons</a:t>
            </a:r>
            <a:r>
              <a:rPr lang="pt-BR" sz="2000" dirty="0"/>
              <a:t>+_</a:t>
            </a:r>
            <a:r>
              <a:rPr lang="pt-BR" sz="2000" dirty="0" err="1"/>
              <a:t>b_price</a:t>
            </a:r>
            <a:r>
              <a:rPr lang="pt-BR" sz="2000" dirty="0"/>
              <a:t>*</a:t>
            </a:r>
            <a:r>
              <a:rPr lang="pt-BR" sz="2000" dirty="0" err="1"/>
              <a:t>price</a:t>
            </a:r>
            <a:r>
              <a:rPr lang="pt-BR" sz="2000" dirty="0"/>
              <a:t>)</a:t>
            </a:r>
          </a:p>
          <a:p>
            <a:pPr defTabSz="2962275"/>
            <a:r>
              <a:rPr lang="pt-BR" sz="2000" dirty="0" err="1"/>
              <a:t>line</a:t>
            </a:r>
            <a:r>
              <a:rPr lang="pt-BR" sz="2000" dirty="0"/>
              <a:t> residual time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3087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CUSUM test using cusum6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sz="2000" dirty="0"/>
              <a:t>We plot the CUSUM test</a:t>
            </a:r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105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060848"/>
            <a:ext cx="51149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5765329" y="2276872"/>
            <a:ext cx="2664296" cy="29523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The CUSUM test is quite generous and does not detect structural breaks based on a 95% confidence interval</a:t>
            </a:r>
          </a:p>
          <a:p>
            <a:endParaRPr lang="en-GB" dirty="0"/>
          </a:p>
          <a:p>
            <a:r>
              <a:rPr lang="en-GB" dirty="0"/>
              <a:t>Hence, one should try different approaches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7966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GB" sz="3600" b="1" dirty="0"/>
              <a:t>Unit 8: Panel VAR and cointegration</a:t>
            </a:r>
          </a:p>
        </p:txBody>
      </p:sp>
      <p:sp>
        <p:nvSpPr>
          <p:cNvPr id="99331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400" dirty="0"/>
              <a:t>Professor Gerhard Kling </a:t>
            </a:r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217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lvl="0" algn="l"/>
            <a:r>
              <a:rPr lang="en-GB" dirty="0"/>
              <a:t>Deterministic trends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To illustrate the problems with deterministic trends, one needs to consider the mathematical behaviour of a deterministic time series (or better an </a:t>
                </a:r>
                <a:r>
                  <a:rPr lang="en-GB" sz="2000" u="sng" dirty="0"/>
                  <a:t>iteration sequence</a:t>
                </a:r>
                <a:r>
                  <a:rPr lang="en-GB" sz="2000" dirty="0"/>
                  <a:t>)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The main issue is the </a:t>
                </a:r>
                <a:r>
                  <a:rPr lang="en-GB" sz="2000" u="sng" dirty="0"/>
                  <a:t>out-of-sample</a:t>
                </a:r>
                <a:r>
                  <a:rPr lang="en-GB" sz="2000" i="1" u="sng" dirty="0"/>
                  <a:t> </a:t>
                </a:r>
                <a:r>
                  <a:rPr lang="en-GB" sz="2000" u="sng" dirty="0"/>
                  <a:t>behaviour </a:t>
                </a:r>
                <a:r>
                  <a:rPr lang="en-GB" sz="2000" dirty="0"/>
                  <a:t>of deterministic trend models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I used monthly gold price data from 1978 to 2011 and constructed a deterministic trend model based on the first 400 observations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A deterministic trend model is specified using higher order polynomials of time </a:t>
                </a:r>
              </a:p>
              <a:p>
                <a:pPr marL="345377" indent="-345377" defTabSz="920675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</a:rPr>
                      <m:t>=</m:t>
                    </m:r>
                    <m:r>
                      <a:rPr lang="en-GB" sz="20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GB" sz="20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GB" sz="20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GB" sz="2000" b="0" i="1" smtClean="0">
                        <a:latin typeface="Cambria Math"/>
                        <a:ea typeface="Cambria Math"/>
                      </a:rPr>
                      <m:t>+…+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The more terms of higher order you add the better the model fit (follows from </a:t>
                </a:r>
                <a:r>
                  <a:rPr lang="en-GB" sz="2000" u="sng" dirty="0"/>
                  <a:t>Taylor approximation</a:t>
                </a:r>
                <a:r>
                  <a:rPr lang="en-GB" sz="2000" dirty="0"/>
                  <a:t>)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The aim is to achieve a good model fit given the current time range (</a:t>
                </a:r>
                <a:r>
                  <a:rPr lang="en-GB" sz="2000" u="sng" dirty="0"/>
                  <a:t>in-sample</a:t>
                </a:r>
                <a:r>
                  <a:rPr lang="en-GB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481" t="-1348" r="-2222" b="-61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97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397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9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Panel data and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Quite often you have access to a particular time series (e.g. GDP, inflation)</a:t>
            </a:r>
          </a:p>
          <a:p>
            <a:r>
              <a:rPr lang="en-GB" sz="2000" dirty="0"/>
              <a:t>However, you also observe the time series for different </a:t>
            </a:r>
            <a:r>
              <a:rPr lang="en-GB" sz="2000" u="sng" dirty="0"/>
              <a:t>cross-sectional units</a:t>
            </a:r>
            <a:r>
              <a:rPr lang="en-GB" sz="2000" dirty="0"/>
              <a:t> (e.g. countries, firms, industries)</a:t>
            </a:r>
          </a:p>
          <a:p>
            <a:r>
              <a:rPr lang="en-GB" sz="2000" dirty="0"/>
              <a:t>The resulting data structure looks like a panel dataset – but the time dimension can exceed the cross-sectional dimension (example: annual data from 1950 for 5 countries)</a:t>
            </a:r>
          </a:p>
          <a:p>
            <a:r>
              <a:rPr lang="en-GB" sz="2000" dirty="0"/>
              <a:t>Thus, we need to use the methods developed in the section on multivariate time series modelling (e.g. VAR, cointegration)</a:t>
            </a:r>
          </a:p>
          <a:p>
            <a:r>
              <a:rPr lang="en-GB" sz="2000" dirty="0"/>
              <a:t>These methods can be modified to capture the heterogeneity across units of observations (e.g. country-specific effects)</a:t>
            </a:r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106</a:t>
            </a:r>
          </a:p>
        </p:txBody>
      </p:sp>
    </p:spTree>
    <p:extLst>
      <p:ext uri="{BB962C8B-B14F-4D97-AF65-F5344CB8AC3E}">
        <p14:creationId xmlns:p14="http://schemas.microsoft.com/office/powerpoint/2010/main" val="271943409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Structure of panel data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000" dirty="0"/>
              <a:t>Why does the data structure matter?</a:t>
            </a:r>
          </a:p>
          <a:p>
            <a:pPr eaLnBrk="1" hangingPunct="1"/>
            <a:r>
              <a:rPr lang="en-GB" sz="2000" dirty="0"/>
              <a:t>Depending on dimensions, a dataset has to be reorganised so that STATA is able to understand its structure</a:t>
            </a:r>
          </a:p>
          <a:p>
            <a:pPr eaLnBrk="1" hangingPunct="1"/>
            <a:r>
              <a:rPr lang="en-GB" sz="2000" dirty="0"/>
              <a:t>Example: Panel data</a:t>
            </a:r>
          </a:p>
          <a:p>
            <a:pPr eaLnBrk="1" hangingPunct="1"/>
            <a:endParaRPr lang="en-GB" sz="2000" dirty="0"/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107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27088" y="3284538"/>
          <a:ext cx="6096000" cy="20621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01">
                <a:tc>
                  <a:txBody>
                    <a:bodyPr/>
                    <a:lstStyle/>
                    <a:p>
                      <a:r>
                        <a:rPr lang="en-GB" sz="1600" dirty="0"/>
                        <a:t>Country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Year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GDP growth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Inflation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…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5">
                <a:tc>
                  <a:txBody>
                    <a:bodyPr/>
                    <a:lstStyle/>
                    <a:p>
                      <a:r>
                        <a:rPr lang="en-GB" sz="16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2009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1.2%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2.1%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5">
                <a:tc>
                  <a:txBody>
                    <a:bodyPr/>
                    <a:lstStyle/>
                    <a:p>
                      <a:r>
                        <a:rPr lang="en-GB" sz="16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2010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-0.2%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0.6%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5">
                <a:tc>
                  <a:txBody>
                    <a:bodyPr/>
                    <a:lstStyle/>
                    <a:p>
                      <a:r>
                        <a:rPr lang="en-GB" sz="1600" dirty="0"/>
                        <a:t>B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2009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0.8%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1.2%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5">
                <a:tc>
                  <a:txBody>
                    <a:bodyPr/>
                    <a:lstStyle/>
                    <a:p>
                      <a:r>
                        <a:rPr lang="en-GB" sz="1600" dirty="0"/>
                        <a:t>B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2010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0.2%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0.9%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07509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Ignoring the cross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One approach is to ignore the fact that we have a cross section</a:t>
            </a:r>
          </a:p>
          <a:p>
            <a:r>
              <a:rPr lang="en-GB" sz="2000" dirty="0"/>
              <a:t>This can be done by defining an artificial time dimension that simply counts observations</a:t>
            </a:r>
          </a:p>
          <a:p>
            <a:r>
              <a:rPr lang="en-GB" sz="2000" dirty="0"/>
              <a:t>We only need to be careful if we move between different units of observations</a:t>
            </a:r>
          </a:p>
          <a:p>
            <a:r>
              <a:rPr lang="en-GB" sz="2000" dirty="0"/>
              <a:t>Example: if we want to run an ARIMA model, we need to ensure that lagged variables refer to the same unit of observation</a:t>
            </a:r>
          </a:p>
          <a:p>
            <a:r>
              <a:rPr lang="en-GB" sz="2000" dirty="0"/>
              <a:t>If we </a:t>
            </a:r>
            <a:r>
              <a:rPr lang="en-GB" sz="2000" dirty="0" err="1"/>
              <a:t>tsset</a:t>
            </a:r>
            <a:r>
              <a:rPr lang="en-GB" sz="2000" dirty="0"/>
              <a:t> our data and reveal the panel structure (e.g. </a:t>
            </a:r>
            <a:r>
              <a:rPr lang="en-GB" sz="2000" dirty="0" err="1"/>
              <a:t>tsset</a:t>
            </a:r>
            <a:r>
              <a:rPr lang="en-GB" sz="2000" dirty="0"/>
              <a:t> code year), STATA will refuse to execute ARIMA</a:t>
            </a:r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108</a:t>
            </a:r>
          </a:p>
        </p:txBody>
      </p:sp>
    </p:spTree>
    <p:extLst>
      <p:ext uri="{BB962C8B-B14F-4D97-AF65-F5344CB8AC3E}">
        <p14:creationId xmlns:p14="http://schemas.microsoft.com/office/powerpoint/2010/main" val="13401998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Panel unit-root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There are several panel unit root tests (e.g. </a:t>
            </a:r>
            <a:r>
              <a:rPr lang="en-US" sz="2000" dirty="0" err="1"/>
              <a:t>Hadri</a:t>
            </a:r>
            <a:r>
              <a:rPr lang="en-US" sz="2000" dirty="0"/>
              <a:t> LM, </a:t>
            </a:r>
            <a:r>
              <a:rPr lang="en-US" sz="2000" dirty="0" err="1"/>
              <a:t>Im</a:t>
            </a:r>
            <a:r>
              <a:rPr lang="en-US" sz="2000" dirty="0"/>
              <a:t> test, Levin test, Multivariate Dickey Fuller)</a:t>
            </a:r>
          </a:p>
          <a:p>
            <a:r>
              <a:rPr lang="en-US" sz="2000" dirty="0"/>
              <a:t>These tests are available in STATA or can be installed using the STATA help function</a:t>
            </a:r>
          </a:p>
          <a:p>
            <a:r>
              <a:rPr lang="en-US" sz="2000" dirty="0"/>
              <a:t>Many studies that work with panel data do not test for unit-roots, which is problematic, as non-stationary time series can exist in panel data</a:t>
            </a:r>
          </a:p>
          <a:p>
            <a:r>
              <a:rPr lang="en-US" sz="2000" dirty="0"/>
              <a:t>For instance, many studies use firm size as an explanatory variable (to account for economies of scale)</a:t>
            </a:r>
          </a:p>
          <a:p>
            <a:r>
              <a:rPr lang="en-US" sz="2000" dirty="0"/>
              <a:t>Firm size is usually measured by the natural logarithm of total assets</a:t>
            </a:r>
          </a:p>
          <a:p>
            <a:r>
              <a:rPr lang="en-US" sz="2000" dirty="0"/>
              <a:t>It is unlikely that total assets are stationary; hence, panel models are </a:t>
            </a:r>
            <a:r>
              <a:rPr lang="en-US" sz="2000" u="sng" dirty="0"/>
              <a:t>spurious </a:t>
            </a:r>
            <a:endParaRPr lang="en-GB" sz="2000" u="sng" dirty="0"/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109</a:t>
            </a:r>
          </a:p>
        </p:txBody>
      </p:sp>
    </p:spTree>
    <p:extLst>
      <p:ext uri="{BB962C8B-B14F-4D97-AF65-F5344CB8AC3E}">
        <p14:creationId xmlns:p14="http://schemas.microsoft.com/office/powerpoint/2010/main" val="238256073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Example: firm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The STATA (STATA version 12) command ‘</a:t>
            </a:r>
            <a:r>
              <a:rPr lang="en-GB" sz="2000" dirty="0" err="1"/>
              <a:t>xtunitroot</a:t>
            </a:r>
            <a:r>
              <a:rPr lang="en-GB" sz="2000" dirty="0"/>
              <a:t>’ contains several panel unit-root tests</a:t>
            </a:r>
          </a:p>
          <a:p>
            <a:r>
              <a:rPr lang="en-GB" sz="2000" dirty="0"/>
              <a:t>Alternatively, tests can be downloaded</a:t>
            </a:r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110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51149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5765329" y="2276872"/>
            <a:ext cx="2664296" cy="28083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Firm size does not look stationary even before applying further tests</a:t>
            </a:r>
          </a:p>
          <a:p>
            <a:endParaRPr lang="en-GB" dirty="0"/>
          </a:p>
          <a:p>
            <a:r>
              <a:rPr lang="en-GB" dirty="0"/>
              <a:t>Tests in STATA require a strongly balanced panel </a:t>
            </a:r>
          </a:p>
          <a:p>
            <a:endParaRPr lang="en-GB" dirty="0"/>
          </a:p>
          <a:p>
            <a:r>
              <a:rPr lang="en-GB" dirty="0"/>
              <a:t>Missing values can be a problem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80120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Example: </a:t>
            </a:r>
            <a:r>
              <a:rPr lang="en-GB" dirty="0" err="1"/>
              <a:t>Breitung</a:t>
            </a:r>
            <a:r>
              <a:rPr lang="en-GB" dirty="0"/>
              <a:t>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In STATA: </a:t>
            </a:r>
            <a:r>
              <a:rPr lang="en-GB" sz="2000" dirty="0" err="1"/>
              <a:t>xtunitroot</a:t>
            </a:r>
            <a:r>
              <a:rPr lang="en-GB" sz="2000" dirty="0"/>
              <a:t> </a:t>
            </a:r>
            <a:r>
              <a:rPr lang="en-GB" sz="2000" dirty="0" err="1"/>
              <a:t>breitung</a:t>
            </a:r>
            <a:r>
              <a:rPr lang="en-GB" sz="2000" dirty="0"/>
              <a:t> size</a:t>
            </a:r>
            <a:endParaRPr lang="en-GB" sz="2000" u="sng" dirty="0"/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111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276872"/>
            <a:ext cx="8734105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6382517" y="2276872"/>
            <a:ext cx="2664296" cy="28083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So firm size is non-stationary</a:t>
            </a:r>
          </a:p>
          <a:p>
            <a:endParaRPr lang="en-GB" dirty="0"/>
          </a:p>
          <a:p>
            <a:r>
              <a:rPr lang="en-GB" dirty="0"/>
              <a:t>Again we have the same options as before: first-differencing or cointegration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12573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Panel VAR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Let’s first-difference firm size and explore the relation between firm size and profits (EBIT)</a:t>
            </a:r>
          </a:p>
          <a:p>
            <a:r>
              <a:rPr lang="en-GB" sz="2000" dirty="0"/>
              <a:t>We ignore the panel dimension first and estimate a standard (reduced form) VAR, which is actually based on OLS (so it is similar to running a panel or system OLS)</a:t>
            </a:r>
          </a:p>
          <a:p>
            <a:r>
              <a:rPr lang="en-GB" sz="2000" dirty="0"/>
              <a:t>We can run OLS with lagged variables and run two models (one with size and one with profit as dependent variable)</a:t>
            </a:r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112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99592" y="3861048"/>
            <a:ext cx="7128792" cy="23042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2962275"/>
            <a:r>
              <a:rPr lang="en-GB" sz="2000" dirty="0" err="1"/>
              <a:t>tsset</a:t>
            </a:r>
            <a:r>
              <a:rPr lang="en-GB" sz="2000" dirty="0"/>
              <a:t> code year</a:t>
            </a:r>
          </a:p>
          <a:p>
            <a:pPr defTabSz="2962275"/>
            <a:r>
              <a:rPr lang="en-GB" sz="2000" dirty="0" err="1"/>
              <a:t>reg</a:t>
            </a:r>
            <a:r>
              <a:rPr lang="en-GB" sz="2000" dirty="0"/>
              <a:t> </a:t>
            </a:r>
            <a:r>
              <a:rPr lang="en-GB" sz="2000" dirty="0" err="1"/>
              <a:t>d.size</a:t>
            </a:r>
            <a:r>
              <a:rPr lang="en-GB" sz="2000" dirty="0"/>
              <a:t> </a:t>
            </a:r>
            <a:r>
              <a:rPr lang="en-GB" sz="2000" dirty="0" err="1"/>
              <a:t>l.d.size</a:t>
            </a:r>
            <a:r>
              <a:rPr lang="en-GB" sz="2000" dirty="0"/>
              <a:t> </a:t>
            </a:r>
            <a:r>
              <a:rPr lang="en-GB" sz="2000" dirty="0" err="1"/>
              <a:t>l.d.EBIT</a:t>
            </a:r>
            <a:endParaRPr lang="en-GB" sz="2000" dirty="0"/>
          </a:p>
          <a:p>
            <a:pPr defTabSz="2962275"/>
            <a:r>
              <a:rPr lang="en-GB" sz="2000" dirty="0"/>
              <a:t>estimates store A</a:t>
            </a:r>
          </a:p>
          <a:p>
            <a:pPr defTabSz="2962275"/>
            <a:r>
              <a:rPr lang="en-GB" sz="2000" dirty="0" err="1"/>
              <a:t>reg</a:t>
            </a:r>
            <a:r>
              <a:rPr lang="en-GB" sz="2000" dirty="0"/>
              <a:t> </a:t>
            </a:r>
            <a:r>
              <a:rPr lang="en-GB" sz="2000" dirty="0" err="1"/>
              <a:t>d.EBIT</a:t>
            </a:r>
            <a:r>
              <a:rPr lang="en-GB" sz="2000" dirty="0"/>
              <a:t> </a:t>
            </a:r>
            <a:r>
              <a:rPr lang="en-GB" sz="2000" dirty="0" err="1"/>
              <a:t>l.d.size</a:t>
            </a:r>
            <a:r>
              <a:rPr lang="en-GB" sz="2000" dirty="0"/>
              <a:t> </a:t>
            </a:r>
            <a:r>
              <a:rPr lang="en-GB" sz="2000" dirty="0" err="1"/>
              <a:t>l.d.EBIT</a:t>
            </a:r>
            <a:endParaRPr lang="en-GB" sz="2000" dirty="0"/>
          </a:p>
          <a:p>
            <a:pPr defTabSz="2962275"/>
            <a:r>
              <a:rPr lang="en-GB" sz="2000" dirty="0"/>
              <a:t>estimates store B</a:t>
            </a:r>
          </a:p>
          <a:p>
            <a:pPr defTabSz="2962275"/>
            <a:endParaRPr lang="en-GB" sz="2000" dirty="0"/>
          </a:p>
          <a:p>
            <a:pPr defTabSz="2962275"/>
            <a:r>
              <a:rPr lang="en-GB" sz="2000" dirty="0"/>
              <a:t>estimates table A B, b(%9.3f) star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37361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POLS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The table shows POLS for size (A) and profit (B)</a:t>
            </a:r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113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444208" y="2348880"/>
            <a:ext cx="2664296" cy="26642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There does not seem to be a link between changes in size and profits</a:t>
            </a:r>
          </a:p>
          <a:p>
            <a:endParaRPr lang="en-GB" dirty="0"/>
          </a:p>
          <a:p>
            <a:r>
              <a:rPr lang="en-GB" dirty="0"/>
              <a:t>We also need to explore different lag specifications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5" y="2204864"/>
            <a:ext cx="1014080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03107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Firm-specific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r>
                  <a:rPr lang="en-GB" sz="2000" dirty="0"/>
                  <a:t>In a standard panel model, we would consider fixed or random-effects – but if we include the lagged dependent variable, we cannot use standard methods</a:t>
                </a:r>
              </a:p>
              <a:p>
                <a:r>
                  <a:rPr lang="en-GB" sz="2000" dirty="0"/>
                  <a:t>The problem is that the lagged dependent variable is correlated with fixed or random-effects</a:t>
                </a:r>
              </a:p>
              <a:p>
                <a:r>
                  <a:rPr lang="en-GB" sz="2000" dirty="0"/>
                  <a:t>However, this problem depends on whether we first-difference the time series </a:t>
                </a:r>
              </a:p>
              <a:p>
                <a:r>
                  <a:rPr lang="en-GB" sz="2000" dirty="0"/>
                  <a:t>Illustration of first-differencing </a:t>
                </a:r>
                <a:endParaRPr lang="en-GB" sz="200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𝑖𝑡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GB" sz="2000" b="0" i="1" smtClean="0">
                        <a:latin typeface="Cambria Math"/>
                        <a:ea typeface="Cambria Math"/>
                      </a:rPr>
                      <m:t>𝛽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𝑖𝑡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𝑖𝑡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/>
                <a:r>
                  <a:rPr lang="en-GB" sz="200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𝑖𝑡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𝑖𝑡</m:t>
                        </m:r>
                        <m:r>
                          <a:rPr lang="en-GB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0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GB" sz="2000" i="1">
                        <a:latin typeface="Cambria Math"/>
                        <a:ea typeface="Cambria Math"/>
                      </a:rPr>
                      <m:t>𝛽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𝑖𝑡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GB" sz="2000" i="1">
                        <a:latin typeface="Cambria Math"/>
                        <a:ea typeface="Cambria Math"/>
                      </a:rPr>
                      <m:t>𝛽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𝑖𝑡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GB" sz="20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𝑖𝑡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𝑖𝑡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GB" sz="2000" dirty="0">
                  <a:ea typeface="Cambria Math"/>
                </a:endParaRPr>
              </a:p>
              <a:p>
                <a:pPr lvl="1"/>
                <a:r>
                  <a:rPr lang="en-GB" sz="2000" dirty="0"/>
                  <a:t>Lead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𝑖𝑡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=</m:t>
                    </m:r>
                    <m:r>
                      <a:rPr lang="en-GB" sz="20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2000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𝑖𝑡</m:t>
                        </m:r>
                      </m:sub>
                    </m:sSub>
                    <m:r>
                      <a:rPr lang="en-GB" sz="20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𝑖𝑡</m:t>
                        </m:r>
                      </m:sub>
                    </m:sSub>
                  </m:oMath>
                </a14:m>
                <a:endParaRPr lang="en-GB" sz="2000" dirty="0"/>
              </a:p>
              <a:p>
                <a:r>
                  <a:rPr lang="en-GB" sz="2400" dirty="0"/>
                  <a:t>First-differencing filters the data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778" t="-1348" r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114</a:t>
            </a:r>
          </a:p>
        </p:txBody>
      </p:sp>
    </p:spTree>
    <p:extLst>
      <p:ext uri="{BB962C8B-B14F-4D97-AF65-F5344CB8AC3E}">
        <p14:creationId xmlns:p14="http://schemas.microsoft.com/office/powerpoint/2010/main" val="93454970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Panel VAR in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If we do not apply first-differencing and run a panel VAR, we need to follow a different approach</a:t>
            </a:r>
          </a:p>
          <a:p>
            <a:r>
              <a:rPr lang="en-GB" sz="2000" dirty="0"/>
              <a:t>We can use </a:t>
            </a:r>
            <a:r>
              <a:rPr lang="en-GB" sz="2000" u="sng" dirty="0"/>
              <a:t>dynamic panel data estimators </a:t>
            </a:r>
          </a:p>
          <a:p>
            <a:r>
              <a:rPr lang="en-GB" sz="2000" dirty="0"/>
              <a:t>In STATA: </a:t>
            </a:r>
            <a:r>
              <a:rPr lang="en-GB" sz="2000" dirty="0" err="1"/>
              <a:t>xtabond</a:t>
            </a:r>
            <a:r>
              <a:rPr lang="en-GB" sz="2000" dirty="0"/>
              <a:t> is available, which refers to the Arellano-Bond linear dynamic panel-data estimation</a:t>
            </a:r>
          </a:p>
          <a:p>
            <a:r>
              <a:rPr lang="en-GB" sz="2000" dirty="0"/>
              <a:t>The Arellano-Bond method is widely used to analyse panel data models with lagged dependent variables</a:t>
            </a:r>
          </a:p>
          <a:p>
            <a:r>
              <a:rPr lang="en-GB" sz="2000" dirty="0"/>
              <a:t>Example: let’s explore profitability defined as return on assets (ROA) over time</a:t>
            </a:r>
          </a:p>
          <a:p>
            <a:endParaRPr lang="en-GB" sz="2400" dirty="0"/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115</a:t>
            </a:r>
          </a:p>
        </p:txBody>
      </p:sp>
    </p:spTree>
    <p:extLst>
      <p:ext uri="{BB962C8B-B14F-4D97-AF65-F5344CB8AC3E}">
        <p14:creationId xmlns:p14="http://schemas.microsoft.com/office/powerpoint/2010/main" val="250632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lvl="0" algn="l"/>
            <a:r>
              <a:rPr lang="en-GB" dirty="0"/>
              <a:t>In-sample model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The figure shows that the model looks very reasonable in-sample and achieved an R-squared of 99.9%</a:t>
            </a:r>
          </a:p>
          <a:p>
            <a:pPr marL="345377" indent="-345377" defTabSz="920675" eaLnBrk="1" hangingPunct="1">
              <a:defRPr/>
            </a:pPr>
            <a:endParaRPr lang="en-GB" sz="2000" dirty="0"/>
          </a:p>
        </p:txBody>
      </p:sp>
      <p:sp>
        <p:nvSpPr>
          <p:cNvPr id="8397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397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372200" y="2276872"/>
            <a:ext cx="2520280" cy="33843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62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Start</a:t>
            </a:r>
            <a:r>
              <a:rPr kumimoji="0" lang="en-GB" b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with linear model</a:t>
            </a:r>
          </a:p>
          <a:p>
            <a:pPr marL="0" marR="0" indent="0" algn="l" defTabSz="2962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baseline="0" dirty="0"/>
          </a:p>
          <a:p>
            <a:pPr marL="0" marR="0" indent="0" algn="l" defTabSz="2962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Add higher orders following Ramsey RESET test (STATA: ‘</a:t>
            </a:r>
            <a:r>
              <a:rPr kumimoji="0" lang="en-GB" b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ovtest</a:t>
            </a:r>
            <a:r>
              <a:rPr kumimoji="0" lang="en-GB" b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’)</a:t>
            </a:r>
          </a:p>
          <a:p>
            <a:pPr marL="0" marR="0" indent="0" algn="l" defTabSz="2962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baseline="0" dirty="0"/>
          </a:p>
          <a:p>
            <a:pPr defTabSz="2962275"/>
            <a:r>
              <a:rPr lang="en-GB" dirty="0"/>
              <a:t>Until Ramsey RESET test cannot reject null hypothesis</a:t>
            </a:r>
            <a:endParaRPr kumimoji="0" lang="en-GB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51149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3916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ROA is a stationary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The time series looks stationary</a:t>
            </a:r>
          </a:p>
          <a:p>
            <a:endParaRPr lang="en-GB" sz="2400" dirty="0"/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116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060848"/>
            <a:ext cx="51149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6382517" y="2276872"/>
            <a:ext cx="2664296" cy="19442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So we can try to model ROA in levels</a:t>
            </a:r>
          </a:p>
          <a:p>
            <a:endParaRPr lang="en-GB" dirty="0"/>
          </a:p>
          <a:p>
            <a:r>
              <a:rPr lang="en-GB" dirty="0"/>
              <a:t>Again we might be interested in the impact of firm growth on ROA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1761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Arellano-Bond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Using </a:t>
            </a:r>
            <a:r>
              <a:rPr lang="en-GB" sz="2000" dirty="0" err="1"/>
              <a:t>xtabond</a:t>
            </a:r>
            <a:r>
              <a:rPr lang="en-GB" sz="2000" dirty="0"/>
              <a:t> in STATA with one lag</a:t>
            </a:r>
          </a:p>
          <a:p>
            <a:endParaRPr lang="en-GB" sz="2400" dirty="0"/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117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4" y="2204864"/>
            <a:ext cx="811400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6382517" y="2276872"/>
            <a:ext cx="2664296" cy="19442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Increase in firm size has a negative impact on ROA in the following year – but only at the 90% level of confidence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21344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Panel cointegration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556792"/>
            <a:ext cx="8229600" cy="4525963"/>
          </a:xfrm>
        </p:spPr>
        <p:txBody>
          <a:bodyPr/>
          <a:lstStyle/>
          <a:p>
            <a:r>
              <a:rPr lang="en-US" sz="2000" dirty="0"/>
              <a:t>Testing for cointegration in panels is not straightforward</a:t>
            </a:r>
          </a:p>
          <a:p>
            <a:pPr lvl="1"/>
            <a:r>
              <a:rPr lang="en-US" sz="2000" dirty="0"/>
              <a:t>Maybe the simplest test procedure was developed by Larsson, </a:t>
            </a:r>
            <a:r>
              <a:rPr lang="en-US" sz="2000" dirty="0" err="1"/>
              <a:t>Lyhagen</a:t>
            </a:r>
            <a:r>
              <a:rPr lang="en-US" sz="2000" dirty="0"/>
              <a:t>, and </a:t>
            </a:r>
            <a:r>
              <a:rPr lang="en-US" sz="2000" dirty="0" err="1"/>
              <a:t>Lothgren</a:t>
            </a:r>
            <a:r>
              <a:rPr lang="en-US" sz="2000" dirty="0"/>
              <a:t> (2001) and is based on the Johansen test statistics for individual series. They proposed to calculate the average of the individual trace statistics</a:t>
            </a:r>
          </a:p>
          <a:p>
            <a:pPr lvl="1"/>
            <a:r>
              <a:rPr lang="en-US" sz="2000" dirty="0" err="1"/>
              <a:t>Pedroni</a:t>
            </a:r>
            <a:r>
              <a:rPr lang="en-US" sz="2000" dirty="0"/>
              <a:t> (1999) proposed several test statistics</a:t>
            </a:r>
          </a:p>
          <a:p>
            <a:r>
              <a:rPr lang="en-US" sz="2400" dirty="0"/>
              <a:t>Estimating the long-run equilibrium</a:t>
            </a:r>
          </a:p>
          <a:p>
            <a:pPr lvl="1"/>
            <a:r>
              <a:rPr lang="en-US" sz="2000" dirty="0"/>
              <a:t>The standard dynamic ordinary least squares (DOLS) estimator can be used to obtain estimates for </a:t>
            </a:r>
            <a:r>
              <a:rPr lang="en-US" sz="2000" dirty="0">
                <a:sym typeface="Symbol"/>
              </a:rPr>
              <a:t></a:t>
            </a:r>
            <a:r>
              <a:rPr lang="en-US" sz="2000" baseline="-25000" dirty="0"/>
              <a:t>I</a:t>
            </a:r>
            <a:endParaRPr lang="en-US" sz="2000" dirty="0"/>
          </a:p>
          <a:p>
            <a:pPr lvl="1"/>
            <a:r>
              <a:rPr lang="en-US" sz="2000" dirty="0"/>
              <a:t>Inference should be based on </a:t>
            </a:r>
            <a:r>
              <a:rPr lang="en-US" sz="2000" dirty="0" err="1"/>
              <a:t>Newey</a:t>
            </a:r>
            <a:r>
              <a:rPr lang="en-US" sz="2000" dirty="0"/>
              <a:t>-West (1987) method</a:t>
            </a:r>
          </a:p>
          <a:p>
            <a:pPr lvl="1"/>
            <a:endParaRPr lang="en-GB" sz="2000" dirty="0"/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118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677183"/>
              </p:ext>
            </p:extLst>
          </p:nvPr>
        </p:nvGraphicFramePr>
        <p:xfrm>
          <a:off x="1187624" y="5085184"/>
          <a:ext cx="3312368" cy="692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4" imgW="2247840" imgH="469800" progId="Equation.3">
                  <p:embed/>
                </p:oleObj>
              </mc:Choice>
              <mc:Fallback>
                <p:oleObj name="Equation" r:id="rId4" imgW="22478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624" y="5085184"/>
                        <a:ext cx="3312368" cy="692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145031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GB" sz="3600" b="1" dirty="0"/>
              <a:t>Workshop 4: Analysing cross-country data</a:t>
            </a:r>
          </a:p>
        </p:txBody>
      </p:sp>
      <p:sp>
        <p:nvSpPr>
          <p:cNvPr id="32771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400" dirty="0"/>
              <a:t>Professor Gerhard Kling </a:t>
            </a:r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54045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To-do list (1/2)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000" dirty="0"/>
              <a:t>Open the dataset ‘Workshop 4’</a:t>
            </a:r>
          </a:p>
          <a:p>
            <a:pPr eaLnBrk="1" hangingPunct="1"/>
            <a:r>
              <a:rPr lang="en-GB" sz="2000" dirty="0"/>
              <a:t>Define a time variable </a:t>
            </a:r>
          </a:p>
          <a:p>
            <a:pPr lvl="1" eaLnBrk="1" hangingPunct="1"/>
            <a:r>
              <a:rPr lang="en-GB" sz="2000" dirty="0"/>
              <a:t>Convert date into years</a:t>
            </a:r>
          </a:p>
          <a:p>
            <a:pPr lvl="1" eaLnBrk="1" hangingPunct="1"/>
            <a:r>
              <a:rPr lang="en-GB" sz="2000" dirty="0"/>
              <a:t>‘</a:t>
            </a:r>
            <a:r>
              <a:rPr lang="en-GB" sz="2000" dirty="0" err="1"/>
              <a:t>tsset</a:t>
            </a:r>
            <a:r>
              <a:rPr lang="en-GB" sz="2000" dirty="0"/>
              <a:t>’ your data</a:t>
            </a:r>
          </a:p>
          <a:p>
            <a:pPr eaLnBrk="1" hangingPunct="1"/>
            <a:r>
              <a:rPr lang="en-GB" sz="2000" dirty="0"/>
              <a:t>Plot the GDP of the UK and France over time using two different y-axes</a:t>
            </a:r>
          </a:p>
          <a:p>
            <a:pPr eaLnBrk="1" hangingPunct="1"/>
            <a:r>
              <a:rPr lang="en-GB" sz="2000" dirty="0"/>
              <a:t>Determine the order of integration of both time series</a:t>
            </a:r>
          </a:p>
          <a:p>
            <a:pPr eaLnBrk="1" hangingPunct="1"/>
            <a:r>
              <a:rPr lang="en-GB" sz="2000" dirty="0"/>
              <a:t>Can the two time series be cointegrated?</a:t>
            </a:r>
          </a:p>
          <a:p>
            <a:pPr eaLnBrk="1" hangingPunct="1"/>
            <a:r>
              <a:rPr lang="en-GB" sz="2000" dirty="0"/>
              <a:t>Estimate the long-run equilibrium</a:t>
            </a:r>
          </a:p>
          <a:p>
            <a:pPr eaLnBrk="1" hangingPunct="1"/>
            <a:r>
              <a:rPr lang="en-GB" sz="2000" dirty="0"/>
              <a:t>Explore the residuals over time, and test whether residuals are stationary</a:t>
            </a:r>
          </a:p>
          <a:p>
            <a:pPr eaLnBrk="1" hangingPunct="1"/>
            <a:endParaRPr lang="en-GB" sz="2000" dirty="0"/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345263324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To-do list (2/2)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000" dirty="0"/>
              <a:t>Are there any structural breaks?</a:t>
            </a:r>
          </a:p>
          <a:p>
            <a:pPr eaLnBrk="1" hangingPunct="1"/>
            <a:r>
              <a:rPr lang="en-GB" sz="2000" dirty="0"/>
              <a:t>Guess structural breaks and determine Chow tests</a:t>
            </a:r>
          </a:p>
          <a:p>
            <a:pPr eaLnBrk="1" hangingPunct="1"/>
            <a:r>
              <a:rPr lang="en-GB" sz="2000" dirty="0"/>
              <a:t>After testing for structural breaks, use the better model (with or without structural breaks) and explore the residuals</a:t>
            </a:r>
          </a:p>
          <a:p>
            <a:pPr eaLnBrk="1" hangingPunct="1"/>
            <a:r>
              <a:rPr lang="en-GB" sz="2000" dirty="0"/>
              <a:t>Are the residuals stationary?</a:t>
            </a:r>
          </a:p>
          <a:p>
            <a:pPr eaLnBrk="1" hangingPunct="1"/>
            <a:r>
              <a:rPr lang="en-GB" sz="2000" dirty="0"/>
              <a:t>Use the </a:t>
            </a:r>
            <a:r>
              <a:rPr lang="en-GB" sz="2000" dirty="0" err="1"/>
              <a:t>Quandt</a:t>
            </a:r>
            <a:r>
              <a:rPr lang="en-GB" sz="2000" dirty="0"/>
              <a:t> likelihood ratio test and look for additional structural breaks</a:t>
            </a:r>
          </a:p>
          <a:p>
            <a:pPr eaLnBrk="1" hangingPunct="1"/>
            <a:r>
              <a:rPr lang="en-GB" sz="2000" dirty="0"/>
              <a:t>What happens if you consider more than one structural break?</a:t>
            </a:r>
          </a:p>
          <a:p>
            <a:pPr eaLnBrk="1" hangingPunct="1"/>
            <a:endParaRPr lang="en-GB" sz="2000" dirty="0"/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2347749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lvl="0" algn="l"/>
            <a:r>
              <a:rPr lang="en-GB" dirty="0"/>
              <a:t>Out-of-sample model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I then tried to forecast the next 10 years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The problem is the long-term behaviour of the deterministic iteration sequence (it tends to +/- infinity)</a:t>
            </a:r>
          </a:p>
          <a:p>
            <a:pPr marL="345377" indent="-345377" defTabSz="920675" eaLnBrk="1" hangingPunct="1">
              <a:defRPr/>
            </a:pPr>
            <a:endParaRPr lang="en-GB" sz="2000" dirty="0"/>
          </a:p>
        </p:txBody>
      </p:sp>
      <p:sp>
        <p:nvSpPr>
          <p:cNvPr id="8397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397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8003"/>
            <a:ext cx="51149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6262746" y="2492896"/>
            <a:ext cx="2520280" cy="1512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62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if command in STATA to restrict</a:t>
            </a:r>
            <a:r>
              <a:rPr kumimoji="0" lang="en-GB" b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sample for regression models</a:t>
            </a:r>
            <a:endParaRPr kumimoji="0" lang="en-GB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742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lvl="0" algn="l"/>
            <a:r>
              <a:rPr lang="en-GB" dirty="0"/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The concept of </a:t>
            </a:r>
            <a:r>
              <a:rPr lang="en-GB" sz="2000" u="sng" dirty="0"/>
              <a:t>stationarity</a:t>
            </a:r>
            <a:r>
              <a:rPr lang="en-GB" sz="2000" dirty="0"/>
              <a:t> contends that a time series is said to be stationary if and only if it has a constant mean, variance and covariance structure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Put differently, the realisations of the sequence {</a:t>
            </a:r>
            <a:r>
              <a:rPr lang="en-GB" sz="2000" dirty="0" err="1"/>
              <a:t>y</a:t>
            </a:r>
            <a:r>
              <a:rPr lang="en-GB" sz="2000" baseline="-25000" dirty="0" err="1"/>
              <a:t>t</a:t>
            </a:r>
            <a:r>
              <a:rPr lang="en-GB" sz="2000" dirty="0"/>
              <a:t>} are drawn from the same random variable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In time series econometrics we call this a </a:t>
            </a:r>
            <a:r>
              <a:rPr lang="en-GB" sz="2000" u="sng" dirty="0"/>
              <a:t>data generating process</a:t>
            </a:r>
            <a:endParaRPr lang="en-GB" sz="2000" dirty="0"/>
          </a:p>
          <a:p>
            <a:pPr marL="345377" indent="-345377" defTabSz="920675" eaLnBrk="1" hangingPunct="1">
              <a:defRPr/>
            </a:pPr>
            <a:r>
              <a:rPr lang="en-GB" sz="2000" dirty="0"/>
              <a:t>For instance, if we observe 20 realisations we are able to estimate the moments (mean and variance) and the covariance structure (relationship between realisations over time) is constant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Stationarity is a prerequisite for many analyses, as a non-stationary time series does not have defined moments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Without defined moments, many analyses are useless</a:t>
            </a:r>
          </a:p>
        </p:txBody>
      </p:sp>
      <p:sp>
        <p:nvSpPr>
          <p:cNvPr id="84996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4997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lvl="0" algn="l"/>
            <a:r>
              <a:rPr lang="en-GB" sz="4000" dirty="0"/>
              <a:t>Stationarity and deterministic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If a time series has a deterministic trend (e.g. models in demography) then the time series is not stationary, as the trend implies that the time series increases or decreases over time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However, a time series can be </a:t>
            </a:r>
            <a:r>
              <a:rPr lang="en-GB" sz="2000" u="sng" dirty="0"/>
              <a:t>de-trended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First, you need to identify the underlying deterministic behaviour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Second, you estimate the deterministic trend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Third, you determine the deviation of observed realisations from the fitted trend line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This process is called </a:t>
            </a:r>
            <a:r>
              <a:rPr lang="en-GB" sz="2000" u="sng" dirty="0"/>
              <a:t>de-trended</a:t>
            </a:r>
          </a:p>
          <a:p>
            <a:pPr marL="345377" indent="-345377" defTabSz="920675" eaLnBrk="1" hangingPunct="1">
              <a:defRPr/>
            </a:pPr>
            <a:endParaRPr lang="en-GB" sz="2000" dirty="0"/>
          </a:p>
        </p:txBody>
      </p:sp>
      <p:sp>
        <p:nvSpPr>
          <p:cNvPr id="84996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4997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14130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lvl="0" algn="l"/>
            <a:r>
              <a:rPr lang="en-GB" dirty="0"/>
              <a:t>Unit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There are different methods to test for stationarity – so-called </a:t>
                </a:r>
                <a:r>
                  <a:rPr lang="en-GB" sz="2000" u="sng" dirty="0"/>
                  <a:t>unit root tests</a:t>
                </a:r>
                <a:r>
                  <a:rPr lang="en-GB" sz="2000" dirty="0"/>
                  <a:t> 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What is a unit-root? The following equation is a unit-root (or </a:t>
                </a:r>
                <a:r>
                  <a:rPr lang="en-GB" sz="2000" u="sng" dirty="0"/>
                  <a:t>random walk</a:t>
                </a:r>
                <a:r>
                  <a:rPr lang="en-GB" sz="2000" dirty="0"/>
                  <a:t>) if the coefficient a=1</a:t>
                </a:r>
              </a:p>
              <a:p>
                <a:pPr marL="345377" indent="-345377" defTabSz="920675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=</m:t>
                    </m:r>
                    <m:r>
                      <a:rPr lang="en-GB" sz="2000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  <m:r>
                          <a:rPr lang="en-GB" sz="20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The error term in this equation is a </a:t>
                </a:r>
                <a:r>
                  <a:rPr lang="en-GB" sz="2000" u="sng" dirty="0"/>
                  <a:t>white-noise process</a:t>
                </a:r>
                <a:r>
                  <a:rPr lang="en-GB" sz="2000" dirty="0"/>
                  <a:t>, which can have a constant mean (</a:t>
                </a:r>
                <a:r>
                  <a:rPr lang="en-GB" sz="2000" u="sng" dirty="0"/>
                  <a:t>drift component</a:t>
                </a:r>
                <a:r>
                  <a:rPr lang="en-GB" sz="2000" dirty="0"/>
                  <a:t>)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The error term has a constant variance and is not serially correlated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Actually, it is </a:t>
                </a:r>
                <a:r>
                  <a:rPr lang="en-GB" sz="2000" dirty="0" err="1"/>
                  <a:t>iid</a:t>
                </a:r>
                <a:r>
                  <a:rPr lang="en-GB" sz="2000" dirty="0"/>
                  <a:t> (identically independently distributed)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Example: stock prices are (assumed to be) random walks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407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020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6021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lvl="0" algn="l"/>
            <a:r>
              <a:rPr lang="en-GB" dirty="0"/>
              <a:t>Dickey and Fuller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We can modify the equation by taking – y</a:t>
                </a:r>
                <a:r>
                  <a:rPr lang="en-GB" sz="2000" baseline="-25000" dirty="0"/>
                  <a:t>t-1</a:t>
                </a:r>
                <a:r>
                  <a:rPr lang="en-GB" sz="2000" dirty="0"/>
                  <a:t> from both sides following Dickey and Fuller (1979)</a:t>
                </a:r>
              </a:p>
              <a:p>
                <a:pPr marL="345377" indent="-345377" defTabSz="920675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∆</m:t>
                        </m:r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  <m:r>
                          <a:rPr lang="en-GB" sz="20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GB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−1)</m:t>
                            </m:r>
                          </m:e>
                        </m:groupChr>
                      </m:e>
                      <m:lim>
                        <m:r>
                          <a:rPr lang="en-GB" sz="2000" i="1">
                            <a:latin typeface="Cambria Math"/>
                          </a:rPr>
                          <m:t>𝛾</m:t>
                        </m:r>
                      </m:lim>
                    </m:limLow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  <m:r>
                          <a:rPr lang="en-GB" sz="20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Testing for a unit-root implies that the coefficient γ is equal to zero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The Dickey-Fuller test provides critical values for the associated t-statistic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The regression model has a lagged dependent variable and hence OLS won’t produce reliable test statics, as exogeneity is violated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b="1" dirty="0"/>
                  <a:t>NOTE: The Dickey-Fuller tests uses the null hypothesis that the time series is a unit-root; hence, if you cannot reject the null hypothesis you cannot reject that the time series is a unit-root</a:t>
                </a:r>
                <a:endParaRPr lang="en-GB" sz="2000" dirty="0"/>
              </a:p>
              <a:p>
                <a:pPr marL="345377" indent="-345377" defTabSz="920675" eaLnBrk="1" hangingPunct="1">
                  <a:defRPr/>
                </a:pP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407" t="-1348" r="-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020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6021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03310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lvl="0" algn="l"/>
            <a:r>
              <a:rPr lang="en-GB" dirty="0"/>
              <a:t>Stochastic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In STATA you need to ‘</a:t>
            </a:r>
            <a:r>
              <a:rPr lang="en-GB" sz="2000" dirty="0" err="1"/>
              <a:t>tsset</a:t>
            </a:r>
            <a:r>
              <a:rPr lang="en-GB" sz="2000" dirty="0"/>
              <a:t>’ your data first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As we work with only one dimension (time), you need to ‘</a:t>
            </a:r>
            <a:r>
              <a:rPr lang="en-GB" sz="2000" dirty="0" err="1"/>
              <a:t>tsset</a:t>
            </a:r>
            <a:r>
              <a:rPr lang="en-GB" sz="2000" dirty="0"/>
              <a:t>’ using a time variable (e.g. date, count)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Total population does not have a unit-root based on the Dickey-Fuller test indicated by a p-value of 0.000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What should we if we have a unit-root? This also means that we have a </a:t>
            </a:r>
            <a:r>
              <a:rPr lang="en-GB" sz="2000" u="sng" dirty="0"/>
              <a:t>stochastic trend</a:t>
            </a:r>
            <a:endParaRPr lang="en-GB" sz="2000" dirty="0"/>
          </a:p>
          <a:p>
            <a:pPr marL="345377" indent="-345377" defTabSz="920675" eaLnBrk="1" hangingPunct="1">
              <a:defRPr/>
            </a:pPr>
            <a:r>
              <a:rPr lang="en-GB" sz="2000" dirty="0"/>
              <a:t>How do we proceed if the time series has a unit-root? 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First of all, a deterministic model cannot be applied, as the time series is </a:t>
            </a:r>
            <a:r>
              <a:rPr lang="en-GB" sz="2000" u="sng" dirty="0"/>
              <a:t>non-stationary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One possibility is to </a:t>
            </a:r>
            <a:r>
              <a:rPr lang="en-GB" sz="2000" u="sng" dirty="0"/>
              <a:t>first-difference</a:t>
            </a:r>
            <a:r>
              <a:rPr lang="en-GB" sz="2000" dirty="0"/>
              <a:t> the time series; hence, we deduct the lagged dependent variable to create a time series in first-differences that reflect the change in levels</a:t>
            </a:r>
          </a:p>
        </p:txBody>
      </p:sp>
      <p:sp>
        <p:nvSpPr>
          <p:cNvPr id="86020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6021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8492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 eaLnBrk="1" hangingPunct="1"/>
            <a:r>
              <a:rPr lang="en-GB" dirty="0"/>
              <a:t>Background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521494" y="151997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000" dirty="0">
                <a:solidFill>
                  <a:srgbClr val="0099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https://uk.linkedin.com/in/gerhard-kling</a:t>
            </a:r>
            <a:endParaRPr lang="en-GB" sz="2000" dirty="0"/>
          </a:p>
          <a:p>
            <a:pPr eaLnBrk="1" hangingPunct="1"/>
            <a:r>
              <a:rPr lang="en-GB" sz="2000" dirty="0">
                <a:hlinkClick r:id="rId4"/>
              </a:rPr>
              <a:t>https://twitter.com/GerhardklingS</a:t>
            </a:r>
            <a:endParaRPr lang="en-GB" sz="2000" dirty="0"/>
          </a:p>
          <a:p>
            <a:pPr eaLnBrk="1" hangingPunct="1"/>
            <a:r>
              <a:rPr lang="en-GB" sz="2000" dirty="0"/>
              <a:t>About the course:</a:t>
            </a:r>
          </a:p>
          <a:p>
            <a:pPr lvl="1" eaLnBrk="1" hangingPunct="1"/>
            <a:r>
              <a:rPr lang="en-GB" sz="2000" dirty="0"/>
              <a:t>Academic version: </a:t>
            </a:r>
            <a:r>
              <a:rPr lang="it-IT" sz="2000" dirty="0"/>
              <a:t>Advanced Quantitative Research Methods (SOAS University of London): 2015-2019</a:t>
            </a:r>
          </a:p>
          <a:p>
            <a:pPr lvl="1" eaLnBrk="1" hangingPunct="1"/>
            <a:r>
              <a:rPr lang="it-IT" sz="2000" dirty="0"/>
              <a:t>Applied version: HMRC: 2012-2015</a:t>
            </a:r>
          </a:p>
          <a:p>
            <a:pPr lvl="1" eaLnBrk="1" hangingPunct="1"/>
            <a:r>
              <a:rPr lang="it-IT" sz="2000" dirty="0"/>
              <a:t>This version is a very applied and hands-on experience in data science – modified for YouTube</a:t>
            </a:r>
          </a:p>
          <a:p>
            <a:pPr lvl="1" eaLnBrk="1" hangingPunct="1"/>
            <a:r>
              <a:rPr lang="it-IT" sz="2000" dirty="0"/>
              <a:t>If you are new to Stata, have a look at my Data Science using Stata course</a:t>
            </a:r>
          </a:p>
          <a:p>
            <a:pPr eaLnBrk="1" hangingPunct="1"/>
            <a:r>
              <a:rPr lang="it-IT" sz="2000" dirty="0"/>
              <a:t>Feedback</a:t>
            </a:r>
          </a:p>
          <a:p>
            <a:pPr lvl="1" eaLnBrk="1" hangingPunct="1"/>
            <a:r>
              <a:rPr lang="it-IT" sz="2000" dirty="0"/>
              <a:t>DMs open on Twitter</a:t>
            </a:r>
          </a:p>
          <a:p>
            <a:pPr lvl="1" eaLnBrk="1" hangingPunct="1"/>
            <a:r>
              <a:rPr lang="it-IT" sz="2000" dirty="0"/>
              <a:t>Leave a comment – as YouTubers say: «hit the like button and subscribe!» </a:t>
            </a:r>
            <a:r>
              <a:rPr lang="it-IT" sz="2000" dirty="0">
                <a:sym typeface="Wingdings" panose="05000000000000000000" pitchFamily="2" charset="2"/>
              </a:rPr>
              <a:t></a:t>
            </a:r>
          </a:p>
          <a:p>
            <a:pPr lvl="1" eaLnBrk="1" hangingPunct="1"/>
            <a:endParaRPr lang="it-IT" sz="2000" dirty="0"/>
          </a:p>
          <a:p>
            <a:pPr eaLnBrk="1" hangingPunct="1"/>
            <a:endParaRPr lang="en-GB" sz="2000" dirty="0"/>
          </a:p>
          <a:p>
            <a:pPr eaLnBrk="1" hangingPunct="1"/>
            <a:endParaRPr lang="en-GB" sz="2000" dirty="0"/>
          </a:p>
          <a:p>
            <a:pPr eaLnBrk="1" hangingPunct="1"/>
            <a:endParaRPr lang="en-GB" sz="2000" dirty="0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bg1"/>
                </a:solidFill>
              </a:rPr>
              <a:t>Dr Gerhard Kling</a:t>
            </a:r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62040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lvl="0" algn="l"/>
            <a:r>
              <a:rPr lang="en-GB" dirty="0"/>
              <a:t>Prices exhibit a unit-root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Example: Let’s take the first-difference of the gold price, and re-run the Dickey-Fuller test based on the first-difference</a:t>
                </a:r>
              </a:p>
              <a:p>
                <a:pPr marL="345377" indent="-345377" defTabSz="920675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  <m:r>
                          <a:rPr lang="en-GB" sz="20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⟹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∆</m:t>
                        </m:r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020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6021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17</a:t>
            </a:r>
          </a:p>
        </p:txBody>
      </p:sp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710011"/>
            <a:ext cx="4896544" cy="35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 bwMode="auto">
          <a:xfrm>
            <a:off x="6300192" y="2276872"/>
            <a:ext cx="2353142" cy="33843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62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By inspection, the time series looks stationary</a:t>
            </a:r>
          </a:p>
          <a:p>
            <a:pPr marL="0" marR="0" indent="0" algn="l" defTabSz="2962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000" dirty="0"/>
          </a:p>
          <a:p>
            <a:pPr marL="0" marR="0" indent="0" algn="l" defTabSz="2962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Like a white-noise</a:t>
            </a:r>
            <a:r>
              <a:rPr kumimoji="0" lang="en-GB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process</a:t>
            </a:r>
          </a:p>
          <a:p>
            <a:pPr marL="0" marR="0" indent="0" algn="l" defTabSz="2962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000" baseline="0" dirty="0"/>
          </a:p>
          <a:p>
            <a:pPr marL="0" marR="0" indent="0" algn="l" defTabSz="2962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However, the variance seems to change over time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30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lvl="0" algn="l"/>
            <a:r>
              <a:rPr lang="en-GB" dirty="0"/>
              <a:t>Integrated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The first-differenced time series looks stationary in the sense that the time series seems to have a constant mean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However, the variance seems to change over time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Nevertheless, the variance seems to be bounded (so it does not approach infinity)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The Dickey-Fuller test has a p-value of 0.000; thus, we can reject the null hypothesis that the first-differenced time series has a unit-root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As the time series in levels has a unit-root and the first-differenced time series does not exhibit a unit root, we call this time series </a:t>
            </a:r>
            <a:r>
              <a:rPr lang="en-GB" sz="2000" u="sng" dirty="0"/>
              <a:t>integrated of order one I(1)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We can now analyse the first-differenced time series using ARIMA models</a:t>
            </a:r>
          </a:p>
        </p:txBody>
      </p:sp>
      <p:sp>
        <p:nvSpPr>
          <p:cNvPr id="86020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6021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93739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GB" sz="3600" b="1" dirty="0"/>
              <a:t>Unit 2: ARIMA and seasonality</a:t>
            </a:r>
          </a:p>
        </p:txBody>
      </p:sp>
      <p:sp>
        <p:nvSpPr>
          <p:cNvPr id="8704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400" dirty="0"/>
              <a:t>Professor Gerhard Kling 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Confirming 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The idea is to fit a model to a </a:t>
            </a:r>
            <a:r>
              <a:rPr lang="en-GB" sz="2000" u="sng" dirty="0"/>
              <a:t>stationary time series</a:t>
            </a:r>
            <a:r>
              <a:rPr lang="en-GB" sz="2000" dirty="0"/>
              <a:t> that reflects the inherent </a:t>
            </a:r>
            <a:r>
              <a:rPr lang="en-GB" sz="2000" u="sng" dirty="0"/>
              <a:t>serial correlation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Before we can use ARIMA, we need to show that the time series is stationary – to be more precise covariance stationarity is required in the sense that the autocorrelation structure has to be constant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Hence, before you start fitting ARIMA models you need to do the following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Test the time series for unit-roots (in STATA ‘</a:t>
            </a:r>
            <a:r>
              <a:rPr lang="en-GB" sz="2000" dirty="0" err="1"/>
              <a:t>dfuller</a:t>
            </a:r>
            <a:r>
              <a:rPr lang="en-GB" sz="2000" dirty="0"/>
              <a:t>’)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If the time series does not have a unit-root, you can start using ARIMA models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If the time series exhibits a unit-root, first-difference (or de-trend) the time series and apply Dickey-Fuller to the modified time series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You might need higher orders of differencing (e.g. I(2) series)</a:t>
            </a:r>
          </a:p>
        </p:txBody>
      </p:sp>
      <p:sp>
        <p:nvSpPr>
          <p:cNvPr id="8806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806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ARIMA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r>
                  <a:rPr lang="en-GB" sz="2000" dirty="0"/>
                  <a:t>ARIMA models try to capture the unknown </a:t>
                </a:r>
                <a:r>
                  <a:rPr lang="en-GB" sz="2000" u="sng" dirty="0"/>
                  <a:t>data generating process</a:t>
                </a:r>
                <a:r>
                  <a:rPr lang="en-GB" sz="2000" dirty="0"/>
                  <a:t> of the time series</a:t>
                </a:r>
              </a:p>
              <a:p>
                <a:r>
                  <a:rPr lang="en-GB" sz="2000" dirty="0"/>
                  <a:t>There are two components: (1) the autoregressive (AR) component; (2) the moving-average component (MA)</a:t>
                </a:r>
              </a:p>
              <a:p>
                <a:r>
                  <a:rPr lang="en-GB" sz="2000" dirty="0"/>
                  <a:t>Hence, we can write the time series as follows: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=</m:t>
                    </m:r>
                    <m:r>
                      <a:rPr lang="en-GB" sz="2000" i="1">
                        <a:latin typeface="Cambria Math"/>
                      </a:rPr>
                      <m:t>𝛼</m:t>
                    </m:r>
                    <m:r>
                      <a:rPr lang="en-GB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GB" sz="2000" i="1">
                                <a:latin typeface="Cambria Math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000" i="1">
                                <a:latin typeface="Cambria Math"/>
                              </a:rPr>
                              <m:t>𝑦</m:t>
                            </m:r>
                          </m:e>
                        </m:nary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  <m:r>
                          <a:rPr lang="en-GB" sz="2000" i="1">
                            <a:latin typeface="Cambria Math"/>
                          </a:rPr>
                          <m:t>−</m:t>
                        </m:r>
                        <m:r>
                          <a:rPr lang="en-GB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i="1">
                            <a:latin typeface="Cambria Math"/>
                          </a:rPr>
                          <m:t>𝑖</m:t>
                        </m:r>
                        <m:r>
                          <a:rPr lang="en-GB" sz="20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GB" sz="2000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GB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GB" sz="2000" i="1">
                                <a:latin typeface="Cambria Math"/>
                              </a:rPr>
                              <m:t>𝑡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r>
                  <a:rPr lang="en-GB" sz="2000" dirty="0"/>
                  <a:t>The model refers to an ARMA(p, q) specification, as the time series </a:t>
                </a:r>
                <a:r>
                  <a:rPr lang="en-GB" sz="2000" dirty="0" err="1"/>
                  <a:t>y</a:t>
                </a:r>
                <a:r>
                  <a:rPr lang="en-GB" sz="2000" baseline="-25000" dirty="0" err="1"/>
                  <a:t>t</a:t>
                </a:r>
                <a:r>
                  <a:rPr lang="en-GB" sz="2000" dirty="0"/>
                  <a:t> is I(0) (a stationary process) with autoregressive components of lag p and moving average components of lag q</a:t>
                </a:r>
              </a:p>
              <a:p>
                <a:r>
                  <a:rPr lang="en-GB" sz="2000" dirty="0"/>
                  <a:t>The art is to specify the optimal lag structure of the ARIMA model</a:t>
                </a:r>
              </a:p>
              <a:p>
                <a:r>
                  <a:rPr lang="en-GB" sz="2000" dirty="0"/>
                  <a:t>We follow the so-called Box-Jenkins approach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407" t="-1348" r="-22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06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806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791098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Box-Jenkins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r>
                  <a:rPr lang="en-GB" sz="2000" dirty="0"/>
                  <a:t>We inspect the </a:t>
                </a:r>
                <a:r>
                  <a:rPr lang="en-GB" sz="2000" u="sng" dirty="0"/>
                  <a:t>autocorrelation</a:t>
                </a:r>
                <a:r>
                  <a:rPr lang="en-GB" sz="2000" dirty="0"/>
                  <a:t> (ACF) and </a:t>
                </a:r>
                <a:r>
                  <a:rPr lang="en-GB" sz="2000" u="sng" dirty="0"/>
                  <a:t>partial autocorrelation function</a:t>
                </a:r>
                <a:r>
                  <a:rPr lang="en-GB" sz="2000" dirty="0"/>
                  <a:t> (PACF) to decide about the lag structure</a:t>
                </a:r>
              </a:p>
              <a:p>
                <a:r>
                  <a:rPr lang="en-GB" sz="2000" dirty="0"/>
                  <a:t>The ACF plots the autocorrelations between different lags of the time series. For instance, the first-order autocorrelation would be defined as follows.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=</m:t>
                    </m:r>
                    <m:r>
                      <a:rPr lang="en-GB" sz="2000" i="1">
                        <a:latin typeface="Cambria Math"/>
                      </a:rPr>
                      <m:t>𝐶𝑜𝑟𝑟</m:t>
                    </m:r>
                    <m:r>
                      <a:rPr lang="en-GB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  <m:r>
                          <a:rPr lang="en-GB" sz="20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)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To illustrate the ACF and PACF, let’s assume we have a known data generating process of the following form.</a:t>
                </a:r>
              </a:p>
              <a:p>
                <a:r>
                  <a:rPr lang="en-GB" sz="2000" dirty="0"/>
                  <a:t>(7)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=0.7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  <m:r>
                          <a:rPr lang="en-GB" sz="20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,       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~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𝑖𝑖𝑑</m:t>
                        </m:r>
                      </m:sup>
                    </m:sSup>
                    <m:r>
                      <a:rPr lang="en-GB" sz="2000" i="1">
                        <a:latin typeface="Cambria Math"/>
                      </a:rPr>
                      <m:t>𝑁</m:t>
                    </m:r>
                    <m:r>
                      <a:rPr lang="en-GB" sz="2000" i="1">
                        <a:latin typeface="Cambria Math"/>
                      </a:rPr>
                      <m:t>(0,1)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Furthermore, we know that </a:t>
                </a:r>
                <a:r>
                  <a:rPr lang="en-GB" sz="2000" dirty="0" err="1"/>
                  <a:t>y</a:t>
                </a:r>
                <a:r>
                  <a:rPr lang="en-GB" sz="2000" baseline="-25000" dirty="0" err="1"/>
                  <a:t>t</a:t>
                </a:r>
                <a:r>
                  <a:rPr lang="en-GB" sz="2000" dirty="0"/>
                  <a:t> has to be I(0)</a:t>
                </a:r>
              </a:p>
              <a:p>
                <a:r>
                  <a:rPr lang="en-GB" sz="2000" dirty="0"/>
                  <a:t>We simulate the time series in STATA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407" t="-1348" r="-11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09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909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21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The ACF for an AR(1)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The figure shows the ACF, which starts at around 0.7 and decays thereafter</a:t>
            </a:r>
          </a:p>
          <a:p>
            <a:endParaRPr lang="en-GB" sz="2000" dirty="0"/>
          </a:p>
        </p:txBody>
      </p:sp>
      <p:sp>
        <p:nvSpPr>
          <p:cNvPr id="8909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909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22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5114925" cy="37433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 bwMode="auto">
              <a:xfrm>
                <a:off x="6300192" y="2276872"/>
                <a:ext cx="2664296" cy="338437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GB" sz="2000" dirty="0"/>
                  <a:t>We would expect that the autocorrelation coefficient follows a geometric series with the following closed-form solution</a:t>
                </a:r>
              </a:p>
              <a:p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/>
                            </a:rPr>
                            <m:t>0.7</m:t>
                          </m:r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GB" sz="2000" i="1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GB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/>
                        </a:rPr>
                        <m:t>(</m:t>
                      </m:r>
                      <m:r>
                        <a:rPr lang="en-GB" sz="2000" i="1">
                          <a:latin typeface="Cambria Math"/>
                        </a:rPr>
                        <m:t>𝑛</m:t>
                      </m:r>
                      <m:r>
                        <a:rPr lang="en-GB" sz="2000" i="1">
                          <a:latin typeface="Cambria Math"/>
                        </a:rPr>
                        <m:t>=1,2,…)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92" y="2276872"/>
                <a:ext cx="2664296" cy="3384376"/>
              </a:xfrm>
              <a:prstGeom prst="rect">
                <a:avLst/>
              </a:prstGeom>
              <a:blipFill rotWithShape="1">
                <a:blip r:embed="rId4"/>
                <a:stretch>
                  <a:fillRect l="-2045" t="-539" r="-250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060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The PACF for an AR(1)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The PACF shows only a spike at lag one, which corresponds to the ACF. Thereafter partial autocorrelation becomes insignificant</a:t>
            </a:r>
          </a:p>
        </p:txBody>
      </p:sp>
      <p:sp>
        <p:nvSpPr>
          <p:cNvPr id="8909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909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23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5114925" cy="3743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0835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Using ACF and PACF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A significant lag of the PACF suggests an AR(p) structure</a:t>
            </a:r>
          </a:p>
          <a:p>
            <a:r>
              <a:rPr lang="en-GB" sz="2000" dirty="0"/>
              <a:t>A significant lag of the ACF suggests an MA(q) structure</a:t>
            </a:r>
          </a:p>
          <a:p>
            <a:r>
              <a:rPr lang="en-GB" sz="2000" dirty="0"/>
              <a:t>One should stress that ACF and PACF can only be a starting point for a good ARIMA specification, as higher lag orders get quite complex to understand</a:t>
            </a:r>
          </a:p>
          <a:p>
            <a:r>
              <a:rPr lang="en-GB" sz="2000" dirty="0"/>
              <a:t>Once you establish an ARIMA model, you should try different specifications and compare them using information criteria (</a:t>
            </a:r>
            <a:r>
              <a:rPr lang="en-GB" sz="2000" dirty="0" err="1"/>
              <a:t>Akaike</a:t>
            </a:r>
            <a:r>
              <a:rPr lang="en-GB" sz="2000" dirty="0"/>
              <a:t> AIC and Bayesian Schwarz BIC)</a:t>
            </a:r>
          </a:p>
          <a:p>
            <a:r>
              <a:rPr lang="en-GB" sz="2000" dirty="0"/>
              <a:t>The BIC usually prefers a simpler model in terms of lag specifications</a:t>
            </a:r>
          </a:p>
          <a:p>
            <a:r>
              <a:rPr lang="en-GB" sz="2000" dirty="0"/>
              <a:t>Try to find a simple model that maximises information criteria</a:t>
            </a:r>
          </a:p>
          <a:p>
            <a:r>
              <a:rPr lang="en-GB" sz="2000" dirty="0"/>
              <a:t>After finding a simple ARIMA structure, you should explore the </a:t>
            </a:r>
            <a:r>
              <a:rPr lang="en-GB" sz="2000" u="sng" dirty="0"/>
              <a:t>out-of-sample properties</a:t>
            </a:r>
            <a:r>
              <a:rPr lang="en-GB" sz="2000" dirty="0"/>
              <a:t> to assess </a:t>
            </a:r>
            <a:r>
              <a:rPr lang="en-GB" sz="2000" u="sng" dirty="0"/>
              <a:t>parameter stability</a:t>
            </a:r>
            <a:r>
              <a:rPr lang="en-GB" sz="2000" dirty="0"/>
              <a:t> and the </a:t>
            </a:r>
            <a:r>
              <a:rPr lang="en-GB" sz="2000" u="sng" dirty="0"/>
              <a:t>quality of forecasts</a:t>
            </a:r>
          </a:p>
        </p:txBody>
      </p:sp>
      <p:sp>
        <p:nvSpPr>
          <p:cNvPr id="8909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909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349784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The ACF hard/softwood exports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First we test whether export of wood are stationary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The ACF shows a significant lag two and three</a:t>
            </a:r>
          </a:p>
        </p:txBody>
      </p:sp>
      <p:sp>
        <p:nvSpPr>
          <p:cNvPr id="90116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0117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25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348880"/>
            <a:ext cx="51149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 eaLnBrk="1" hangingPunct="1"/>
            <a:r>
              <a:rPr lang="en-GB"/>
              <a:t>Overview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8431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000" dirty="0"/>
              <a:t>Unit 0: Mathematical toolkit</a:t>
            </a:r>
          </a:p>
          <a:p>
            <a:pPr eaLnBrk="1" hangingPunct="1"/>
            <a:r>
              <a:rPr lang="en-GB" sz="2000" dirty="0"/>
              <a:t>Unit 1: Time series analysis and forecasting</a:t>
            </a:r>
          </a:p>
          <a:p>
            <a:pPr eaLnBrk="1" hangingPunct="1"/>
            <a:r>
              <a:rPr lang="en-GB" sz="2000" dirty="0"/>
              <a:t>Unit 2: ARIMA and seasonality</a:t>
            </a:r>
          </a:p>
          <a:p>
            <a:pPr eaLnBrk="1" hangingPunct="1"/>
            <a:r>
              <a:rPr lang="en-GB" sz="2000" dirty="0"/>
              <a:t>Unit 3: Intervention analysis</a:t>
            </a:r>
          </a:p>
          <a:p>
            <a:pPr eaLnBrk="1" hangingPunct="1"/>
            <a:r>
              <a:rPr lang="en-GB" sz="2000" dirty="0"/>
              <a:t>Unit 4: Vector autoregression (VAR)</a:t>
            </a:r>
          </a:p>
          <a:p>
            <a:pPr eaLnBrk="1" hangingPunct="1"/>
            <a:r>
              <a:rPr lang="en-GB" sz="2000" dirty="0"/>
              <a:t>Unit 5: Cointegration and VECM</a:t>
            </a:r>
          </a:p>
          <a:p>
            <a:pPr eaLnBrk="1" hangingPunct="1"/>
            <a:r>
              <a:rPr lang="en-GB" sz="2000" dirty="0"/>
              <a:t>Unit 6: Modelling conditional volatility</a:t>
            </a:r>
          </a:p>
          <a:p>
            <a:pPr eaLnBrk="1" hangingPunct="1"/>
            <a:r>
              <a:rPr lang="en-GB" sz="2000" dirty="0"/>
              <a:t>Unit 7: Structural breaks</a:t>
            </a:r>
          </a:p>
          <a:p>
            <a:pPr eaLnBrk="1" hangingPunct="1"/>
            <a:r>
              <a:rPr lang="en-GB" sz="2000" dirty="0"/>
              <a:t>Unit 8: Panel VAR </a:t>
            </a:r>
            <a:r>
              <a:rPr lang="en-GB" sz="2000"/>
              <a:t>and cointegration</a:t>
            </a:r>
            <a:endParaRPr lang="en-GB" sz="2000" dirty="0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The PACF for wood exports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The PACF has significant lags up to lag three. I would ignore higher lags, as lag four is not significant</a:t>
            </a:r>
          </a:p>
        </p:txBody>
      </p:sp>
      <p:sp>
        <p:nvSpPr>
          <p:cNvPr id="90116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0117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26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276872"/>
            <a:ext cx="51149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014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ARIMA for wood exports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Following the principle from </a:t>
            </a:r>
            <a:r>
              <a:rPr lang="en-GB" sz="2000" u="sng" dirty="0"/>
              <a:t>general to specific</a:t>
            </a:r>
            <a:r>
              <a:rPr lang="en-GB" sz="2000" dirty="0"/>
              <a:t>, one could start with a slightly complex ARIMA(3, 1, 3)</a:t>
            </a:r>
          </a:p>
          <a:p>
            <a:r>
              <a:rPr lang="en-GB" sz="2000" dirty="0"/>
              <a:t>Hence, we try AR(3) and MA(3) for the time series, which is I(1)</a:t>
            </a:r>
          </a:p>
          <a:p>
            <a:r>
              <a:rPr lang="en-GB" sz="2000" dirty="0"/>
              <a:t>We run several specifications using Maximum Likelihood and compare AIC and BIC</a:t>
            </a:r>
          </a:p>
          <a:p>
            <a:r>
              <a:rPr lang="en-GB" sz="2000" dirty="0"/>
              <a:t>ACF and PACF in STATA</a:t>
            </a:r>
          </a:p>
          <a:p>
            <a:pPr lvl="1"/>
            <a:r>
              <a:rPr lang="en-GB" sz="2000" dirty="0"/>
              <a:t>For ACF use ‘ac’</a:t>
            </a:r>
          </a:p>
          <a:p>
            <a:pPr lvl="1"/>
            <a:r>
              <a:rPr lang="en-GB" sz="2000" dirty="0"/>
              <a:t>For PACF use ‘</a:t>
            </a:r>
            <a:r>
              <a:rPr lang="en-GB" sz="2000" dirty="0" err="1"/>
              <a:t>pac</a:t>
            </a:r>
            <a:r>
              <a:rPr lang="en-GB" sz="2000" dirty="0"/>
              <a:t>’</a:t>
            </a:r>
          </a:p>
          <a:p>
            <a:r>
              <a:rPr lang="en-GB" sz="2400" dirty="0"/>
              <a:t>ARIMA in STATA</a:t>
            </a:r>
          </a:p>
          <a:p>
            <a:pPr lvl="1"/>
            <a:r>
              <a:rPr lang="en-GB" sz="2000" dirty="0"/>
              <a:t>Use ‘</a:t>
            </a:r>
            <a:r>
              <a:rPr lang="en-GB" sz="2000" dirty="0" err="1"/>
              <a:t>arima</a:t>
            </a:r>
            <a:r>
              <a:rPr lang="en-GB" sz="2000" dirty="0"/>
              <a:t>’ and specify the lags of the AR and MA component in options as ‘</a:t>
            </a:r>
            <a:r>
              <a:rPr lang="en-GB" sz="2000" dirty="0" err="1"/>
              <a:t>ar</a:t>
            </a:r>
            <a:r>
              <a:rPr lang="en-GB" sz="2000" dirty="0"/>
              <a:t>(p)’ and ‘ma(q)’</a:t>
            </a:r>
          </a:p>
        </p:txBody>
      </p:sp>
      <p:sp>
        <p:nvSpPr>
          <p:cNvPr id="90116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0117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042014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Comparing ARIMA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The following table shows different model specifications</a:t>
            </a:r>
          </a:p>
        </p:txBody>
      </p:sp>
      <p:sp>
        <p:nvSpPr>
          <p:cNvPr id="90116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0117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300192" y="2276872"/>
            <a:ext cx="2664296" cy="16921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/>
              <a:t>Model C seems to be superior in terms of AIC and BIC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03469"/>
            <a:ext cx="8923868" cy="373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738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Have we found a ‘best’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The ARIMA(3,1,3) concern me a bit, as the coefficients increase with the lag. That could point to instability problems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Once the MA components are removed the AR coefficients are significant</a:t>
            </a:r>
          </a:p>
        </p:txBody>
      </p:sp>
      <p:sp>
        <p:nvSpPr>
          <p:cNvPr id="91140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1141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29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4752527" cy="347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5652120" y="2780928"/>
            <a:ext cx="266429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/>
              <a:t>Good quality of forecasts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Seasonality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Depending on the </a:t>
                </a:r>
                <a:r>
                  <a:rPr lang="en-GB" sz="2000" u="sng" dirty="0"/>
                  <a:t>frequency of data</a:t>
                </a:r>
                <a:r>
                  <a:rPr lang="en-GB" sz="2000" dirty="0"/>
                  <a:t>, seasonality might affect the time series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There are different ways to deal with seasonality</a:t>
                </a:r>
              </a:p>
              <a:p>
                <a:pPr marL="748602" lvl="1" indent="-345377" defTabSz="920675" eaLnBrk="1" hangingPunct="1">
                  <a:defRPr/>
                </a:pPr>
                <a:r>
                  <a:rPr lang="en-GB" sz="2000" dirty="0"/>
                  <a:t>Estimating a </a:t>
                </a:r>
                <a:r>
                  <a:rPr lang="en-GB" sz="2000" u="sng" dirty="0"/>
                  <a:t>seasonal pattern using dummy variables </a:t>
                </a:r>
                <a:r>
                  <a:rPr lang="en-GB" sz="2000" dirty="0"/>
                  <a:t>(Example for quarterly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2000" b="0" i="1" smtClean="0">
                            <a:latin typeface="Cambria Math"/>
                          </a:rPr>
                          <m:t>𝑗</m:t>
                        </m:r>
                        <m:r>
                          <a:rPr lang="en-GB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GB" sz="2000" b="0" i="1" smtClean="0">
                            <a:latin typeface="Cambria Math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000" dirty="0"/>
                  <a:t>)</a:t>
                </a:r>
              </a:p>
              <a:p>
                <a:pPr marL="748602" lvl="1" indent="-345377" defTabSz="920675" eaLnBrk="1" hangingPunct="1">
                  <a:defRPr/>
                </a:pPr>
                <a:r>
                  <a:rPr lang="en-GB" sz="2000" u="sng" dirty="0"/>
                  <a:t>Seasonal differencing</a:t>
                </a:r>
                <a:r>
                  <a:rPr lang="en-GB" sz="2000" dirty="0"/>
                  <a:t> considering frequency of data (Example for quarterly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/>
                          </a:rPr>
                          <m:t>−4</m:t>
                        </m:r>
                      </m:sub>
                    </m:sSub>
                  </m:oMath>
                </a14:m>
                <a:r>
                  <a:rPr lang="en-GB" sz="2000" dirty="0"/>
                  <a:t>)</a:t>
                </a:r>
              </a:p>
              <a:p>
                <a:pPr marL="748602" lvl="1" indent="-345377" defTabSz="920675" eaLnBrk="1" hangingPunct="1">
                  <a:defRPr/>
                </a:pPr>
                <a:r>
                  <a:rPr lang="en-GB" sz="2000" u="sng" dirty="0"/>
                  <a:t>ARIMA based models </a:t>
                </a:r>
                <a:r>
                  <a:rPr lang="en-GB" sz="2000" dirty="0"/>
                  <a:t>(Example for quarterly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=</m:t>
                    </m:r>
                    <m:r>
                      <a:rPr lang="en-GB" sz="2000" i="1" smtClean="0">
                        <a:latin typeface="Cambria Math"/>
                        <a:ea typeface="Cambria Math"/>
                      </a:rPr>
                      <m:t>𝛿</m:t>
                    </m:r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/>
                          </a:rPr>
                          <m:t>−4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000" dirty="0"/>
                  <a:t>)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400" dirty="0"/>
                  <a:t>ARIMA based models can refer to AR but also MA component</a:t>
                </a:r>
              </a:p>
              <a:p>
                <a:pPr marL="748602" lvl="1" indent="-345377" defTabSz="920675" eaLnBrk="1" hangingPunct="1">
                  <a:defRPr/>
                </a:pPr>
                <a:endParaRPr lang="en-GB" sz="2000" u="sng" dirty="0"/>
              </a:p>
              <a:p>
                <a:pPr marL="748602" lvl="1" indent="-345377" defTabSz="920675" eaLnBrk="1" hangingPunct="1">
                  <a:defRPr/>
                </a:pP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778" t="-1348" r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140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1141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92885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GB" sz="3600" b="1" dirty="0"/>
              <a:t>Workshop 1: Analysing credit card loans in the UK</a:t>
            </a:r>
          </a:p>
        </p:txBody>
      </p:sp>
      <p:sp>
        <p:nvSpPr>
          <p:cNvPr id="32771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400" dirty="0"/>
              <a:t>Professor Gerhard Kling </a:t>
            </a:r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365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To-do list (1/2)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000" dirty="0"/>
              <a:t>Open the dataset ‘Workshop 1’</a:t>
            </a:r>
          </a:p>
          <a:p>
            <a:pPr eaLnBrk="1" hangingPunct="1"/>
            <a:r>
              <a:rPr lang="en-GB" sz="2000" dirty="0"/>
              <a:t>Define a time dimension and ‘</a:t>
            </a:r>
            <a:r>
              <a:rPr lang="en-GB" sz="2000" dirty="0" err="1"/>
              <a:t>tsset</a:t>
            </a:r>
            <a:r>
              <a:rPr lang="en-GB" sz="2000" dirty="0"/>
              <a:t>’ your data so that STATA knows that you work with a time series</a:t>
            </a:r>
          </a:p>
          <a:p>
            <a:pPr eaLnBrk="1" hangingPunct="1"/>
            <a:r>
              <a:rPr lang="en-GB" sz="2000" dirty="0"/>
              <a:t>Plot a line chart for ‘</a:t>
            </a:r>
            <a:r>
              <a:rPr lang="en-GB" sz="2000" dirty="0" err="1"/>
              <a:t>net_loan</a:t>
            </a:r>
            <a:r>
              <a:rPr lang="en-GB" sz="2000" dirty="0"/>
              <a:t>’ (net credit card loans, outstanding balance, monthly data</a:t>
            </a:r>
          </a:p>
          <a:p>
            <a:pPr eaLnBrk="1" hangingPunct="1"/>
            <a:r>
              <a:rPr lang="en-GB" sz="2000" dirty="0"/>
              <a:t>Test whether the time series is stationary</a:t>
            </a:r>
          </a:p>
          <a:p>
            <a:pPr eaLnBrk="1" hangingPunct="1"/>
            <a:r>
              <a:rPr lang="en-GB" sz="2000" dirty="0"/>
              <a:t>Determine the order of integration of the time series</a:t>
            </a:r>
          </a:p>
          <a:p>
            <a:pPr eaLnBrk="1" hangingPunct="1"/>
            <a:r>
              <a:rPr lang="en-GB" sz="2000" dirty="0"/>
              <a:t>Determine the monthly growth rate of net credit card loans (label ‘</a:t>
            </a:r>
            <a:r>
              <a:rPr lang="en-GB" sz="2000" dirty="0" err="1"/>
              <a:t>m_growth</a:t>
            </a:r>
            <a:r>
              <a:rPr lang="en-GB" sz="2000" dirty="0"/>
              <a:t>’)</a:t>
            </a:r>
          </a:p>
          <a:p>
            <a:pPr eaLnBrk="1" hangingPunct="1"/>
            <a:r>
              <a:rPr lang="en-GB" sz="2000" dirty="0"/>
              <a:t>Explore the behaviour of ‘</a:t>
            </a:r>
            <a:r>
              <a:rPr lang="en-GB" sz="2000" dirty="0" err="1"/>
              <a:t>m_growth</a:t>
            </a:r>
            <a:r>
              <a:rPr lang="en-GB" sz="2000" dirty="0"/>
              <a:t>’ over time</a:t>
            </a:r>
          </a:p>
          <a:p>
            <a:pPr eaLnBrk="1" hangingPunct="1"/>
            <a:r>
              <a:rPr lang="en-GB" sz="2000" dirty="0"/>
              <a:t>Does ‘</a:t>
            </a:r>
            <a:r>
              <a:rPr lang="en-GB" sz="2000" dirty="0" err="1"/>
              <a:t>m_growth</a:t>
            </a:r>
            <a:r>
              <a:rPr lang="en-GB" sz="2000" dirty="0"/>
              <a:t>’ exhibit a seasonal pattern?</a:t>
            </a:r>
          </a:p>
          <a:p>
            <a:pPr eaLnBrk="1" hangingPunct="1"/>
            <a:r>
              <a:rPr lang="en-GB" sz="2000" dirty="0"/>
              <a:t>Are there any other issues?</a:t>
            </a: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732999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To-do list (2/2)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000" dirty="0"/>
              <a:t>Try to estimate a seasonal pattern using dummies for the 12 months</a:t>
            </a:r>
          </a:p>
          <a:p>
            <a:pPr lvl="1" eaLnBrk="1" hangingPunct="1"/>
            <a:r>
              <a:rPr lang="en-GB" sz="2000" dirty="0"/>
              <a:t>HINT: think about fast ways to create the 12 dummies for each month; you also need to convert the string variable ‘date’ into something more useful (explore the ‘date’ command)</a:t>
            </a:r>
          </a:p>
          <a:p>
            <a:pPr eaLnBrk="1" hangingPunct="1"/>
            <a:r>
              <a:rPr lang="en-GB" sz="2400" dirty="0"/>
              <a:t>Predict the seasonal pattern and seasonally adjust the time series</a:t>
            </a:r>
          </a:p>
          <a:p>
            <a:pPr eaLnBrk="1" hangingPunct="1"/>
            <a:r>
              <a:rPr lang="en-GB" sz="2400" dirty="0"/>
              <a:t>Fit an ARIMA specification and select the best model</a:t>
            </a:r>
          </a:p>
          <a:p>
            <a:pPr eaLnBrk="1" hangingPunct="1"/>
            <a:r>
              <a:rPr lang="en-GB" sz="2400" dirty="0"/>
              <a:t>Consider dummies (structural break) for extreme outliers</a:t>
            </a:r>
          </a:p>
          <a:p>
            <a:pPr eaLnBrk="1" hangingPunct="1"/>
            <a:r>
              <a:rPr lang="en-GB" sz="2400" dirty="0"/>
              <a:t>Try out-of-sample forecasts for the last 12 months</a:t>
            </a:r>
          </a:p>
          <a:p>
            <a:pPr eaLnBrk="1" hangingPunct="1"/>
            <a:r>
              <a:rPr lang="en-GB" sz="2400" dirty="0"/>
              <a:t>Consider adding the seasonal pattern to your forecast</a:t>
            </a:r>
          </a:p>
          <a:p>
            <a:pPr eaLnBrk="1" hangingPunct="1"/>
            <a:r>
              <a:rPr lang="en-GB" sz="2400" dirty="0"/>
              <a:t>Determine the mean-square error (MSE) for the forecast with and without seasonal pattern</a:t>
            </a: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994684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GB" sz="3600" b="1" dirty="0"/>
              <a:t>Unit 3: Intervention analysis</a:t>
            </a:r>
          </a:p>
        </p:txBody>
      </p:sp>
      <p:sp>
        <p:nvSpPr>
          <p:cNvPr id="93187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400" dirty="0"/>
              <a:t>Professor Gerhard Kling </a:t>
            </a:r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152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Intervention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The aim of an intervention analysis is to </a:t>
            </a:r>
            <a:r>
              <a:rPr lang="en-GB" sz="2000" u="sng" dirty="0"/>
              <a:t>quantify the impact of a policy change </a:t>
            </a:r>
            <a:r>
              <a:rPr lang="en-GB" sz="2000" dirty="0"/>
              <a:t>(e.g. intervention) on a time series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There are a few challenges we need to address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Policy changes are sometimes anticipated (e.g. introduction of the Euro, increase in VAT) – how can we model anticipation?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Policy changes might have a short and / or long-term effect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Policy changes might take some time to influence a time series – this is called a </a:t>
            </a:r>
            <a:r>
              <a:rPr lang="en-GB" sz="2000" u="sng" dirty="0"/>
              <a:t>lag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We need to isolate the </a:t>
            </a:r>
            <a:r>
              <a:rPr lang="en-GB" sz="2000" u="sng" dirty="0"/>
              <a:t>‘normal behaviour’ </a:t>
            </a:r>
            <a:r>
              <a:rPr lang="en-GB" sz="2000" dirty="0"/>
              <a:t>of a time series</a:t>
            </a:r>
          </a:p>
          <a:p>
            <a:pPr marL="345377" indent="-345377" defTabSz="920675" eaLnBrk="1" hangingPunct="1">
              <a:defRPr/>
            </a:pPr>
            <a:r>
              <a:rPr lang="en-GB" sz="2400" dirty="0"/>
              <a:t>We use ARIMA models to capture the normal behaviour and include dummy variables for the policy change into the </a:t>
            </a:r>
            <a:r>
              <a:rPr lang="en-GB" sz="2400" u="sng" dirty="0"/>
              <a:t>mean-equation</a:t>
            </a:r>
            <a:r>
              <a:rPr lang="en-GB" sz="2400" dirty="0"/>
              <a:t> </a:t>
            </a:r>
          </a:p>
          <a:p>
            <a:pPr marL="403225" lvl="1" indent="0" defTabSz="920675" eaLnBrk="1" hangingPunct="1">
              <a:buNone/>
              <a:defRPr/>
            </a:pPr>
            <a:endParaRPr lang="en-GB" sz="2000" u="sng" dirty="0"/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03257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 eaLnBrk="1" hangingPunct="1"/>
            <a:r>
              <a:rPr lang="en-GB" dirty="0"/>
              <a:t>Learning objectives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sz="2000" dirty="0"/>
              <a:t>On successful completion of this module, participants will be able to: </a:t>
            </a:r>
          </a:p>
          <a:p>
            <a:pPr lvl="1"/>
            <a:r>
              <a:rPr lang="en-GB" sz="1600" dirty="0"/>
              <a:t>demonstrate understanding of the basic theory of econometrics / statistics </a:t>
            </a:r>
          </a:p>
          <a:p>
            <a:pPr lvl="1"/>
            <a:r>
              <a:rPr lang="en-GB" sz="1600" dirty="0"/>
              <a:t>demonstrate understanding of some specific applications of such theory</a:t>
            </a:r>
          </a:p>
          <a:p>
            <a:pPr lvl="1"/>
            <a:r>
              <a:rPr lang="en-GB" sz="1600" dirty="0"/>
              <a:t>demonstrate competence in using an econometrics software package (STATA)</a:t>
            </a:r>
          </a:p>
          <a:p>
            <a:pPr lvl="1"/>
            <a:r>
              <a:rPr lang="en-GB" sz="1600" dirty="0"/>
              <a:t>demonstrate quantitative skills in evaluating numerical data</a:t>
            </a:r>
          </a:p>
          <a:p>
            <a:pPr lvl="1"/>
            <a:r>
              <a:rPr lang="en-GB" sz="1600" dirty="0"/>
              <a:t>apply statistical and econometric tools to problems</a:t>
            </a:r>
          </a:p>
          <a:p>
            <a:r>
              <a:rPr lang="en-GB" sz="2000" dirty="0"/>
              <a:t>Problem-based learning in workshops</a:t>
            </a:r>
          </a:p>
          <a:p>
            <a:pPr lvl="1"/>
            <a:r>
              <a:rPr lang="en-GB" sz="1600" dirty="0"/>
              <a:t>Analysing data</a:t>
            </a:r>
          </a:p>
          <a:p>
            <a:pPr lvl="1"/>
            <a:r>
              <a:rPr lang="en-GB" sz="1600" dirty="0"/>
              <a:t>Using STATA</a:t>
            </a:r>
          </a:p>
          <a:p>
            <a:pPr lvl="1"/>
            <a:r>
              <a:rPr lang="en-GB" sz="1600" dirty="0"/>
              <a:t>Organising your work using do-files</a:t>
            </a:r>
          </a:p>
          <a:p>
            <a:pPr lvl="1"/>
            <a:r>
              <a:rPr lang="en-GB" sz="1600" dirty="0"/>
              <a:t>Interpretation of output</a:t>
            </a: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The type of 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Some policy changes (or events) only affect a certain time period (e.g. tax cuts that expire after one year, stamp duty exemptions)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Other policy changes are long lasting (e.g. joining the WTO)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Dummy variables can be modified to capture certain time periods to mimic the desired effect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Dummy takes the value 1 if time is equal to the immediate policy change (e.g. announcement effect) and 0 otherwise 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Dummy takes the value 1 for a certain time period and 0 otherwise</a:t>
            </a:r>
          </a:p>
          <a:p>
            <a:pPr marL="345377" indent="-345377" defTabSz="920675" eaLnBrk="1" hangingPunct="1">
              <a:defRPr/>
            </a:pPr>
            <a:r>
              <a:rPr lang="en-GB" sz="2400" dirty="0"/>
              <a:t>Example: China joined the WTO in 2001; dummy takes the value 1 for year ≥ 2001 and 0 otherwise</a:t>
            </a:r>
          </a:p>
          <a:p>
            <a:pPr marL="403225" lvl="1" indent="0" defTabSz="920675" eaLnBrk="1" hangingPunct="1">
              <a:buNone/>
              <a:defRPr/>
            </a:pPr>
            <a:endParaRPr lang="en-GB" sz="2000" u="sng" dirty="0"/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026365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First step: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We need to capture the normal behaviour of the time series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Hence, we use </a:t>
            </a:r>
            <a:r>
              <a:rPr lang="en-GB" sz="2000" u="sng" dirty="0"/>
              <a:t>univariate methods</a:t>
            </a:r>
            <a:r>
              <a:rPr lang="en-GB" sz="2000" dirty="0"/>
              <a:t> to model the time series, namely ARIMA models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We follow the standard Box-Jenkins Approach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Explore ACF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Explore PACF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Use general-to-specific approach and find the best model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Check the model specification using information criteria (minimise AIC and BIC; if AIC and BIC disagree, go for BIC) </a:t>
            </a:r>
          </a:p>
          <a:p>
            <a:pPr marL="345377" indent="-345377" defTabSz="920675" eaLnBrk="1" hangingPunct="1">
              <a:defRPr/>
            </a:pPr>
            <a:r>
              <a:rPr lang="en-GB" sz="2400" dirty="0"/>
              <a:t>It is common to use the </a:t>
            </a:r>
            <a:r>
              <a:rPr lang="en-GB" sz="2400" u="sng" dirty="0"/>
              <a:t>whole time period</a:t>
            </a:r>
            <a:r>
              <a:rPr lang="en-GB" sz="2400" dirty="0"/>
              <a:t> (before and after the policy change) to specify an ARIMA model</a:t>
            </a:r>
          </a:p>
          <a:p>
            <a:pPr marL="403225" lvl="1" indent="0" defTabSz="920675" eaLnBrk="1" hangingPunct="1">
              <a:buNone/>
              <a:defRPr/>
            </a:pPr>
            <a:endParaRPr lang="en-GB" sz="2000" u="sng" dirty="0"/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021840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FDI inflows into the UK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The following time series shows FDI (foreign direct investment) inflows into the UK</a:t>
            </a:r>
            <a:endParaRPr lang="en-GB" sz="2400" dirty="0"/>
          </a:p>
          <a:p>
            <a:pPr marL="403225" lvl="1" indent="0" defTabSz="920675" eaLnBrk="1" hangingPunct="1">
              <a:buNone/>
              <a:defRPr/>
            </a:pPr>
            <a:endParaRPr lang="en-GB" sz="2000" u="sng" dirty="0"/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36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51149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6012160" y="2420888"/>
            <a:ext cx="2664296" cy="30243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/>
              <a:t>We see a pronounced decline in 2001 (dot- com bubble) and 2008 (current financial crisis)</a:t>
            </a:r>
          </a:p>
          <a:p>
            <a:endParaRPr lang="en-GB" sz="2000" dirty="0"/>
          </a:p>
          <a:p>
            <a:r>
              <a:rPr lang="en-GB" sz="2000" dirty="0"/>
              <a:t>We try to quantify the impact of the financial crisis 2008</a:t>
            </a:r>
          </a:p>
        </p:txBody>
      </p:sp>
    </p:spTree>
    <p:extLst>
      <p:ext uri="{BB962C8B-B14F-4D97-AF65-F5344CB8AC3E}">
        <p14:creationId xmlns:p14="http://schemas.microsoft.com/office/powerpoint/2010/main" val="513788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ARIMA for FDI inflows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We follow the standard procedure as outlined in STATA</a:t>
            </a:r>
            <a:endParaRPr lang="en-GB" sz="2400" dirty="0"/>
          </a:p>
          <a:p>
            <a:pPr marL="403225" lvl="1" indent="0" defTabSz="920675" eaLnBrk="1" hangingPunct="1">
              <a:buNone/>
              <a:defRPr/>
            </a:pPr>
            <a:endParaRPr lang="en-GB" sz="2000" u="sng" dirty="0"/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99592" y="1988840"/>
            <a:ext cx="7128792" cy="4320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2962275"/>
            <a:r>
              <a:rPr lang="en-GB" sz="1600" dirty="0"/>
              <a:t>*Dickey-Fuller test</a:t>
            </a:r>
          </a:p>
          <a:p>
            <a:pPr defTabSz="2962275"/>
            <a:r>
              <a:rPr lang="en-GB" sz="1600" dirty="0" err="1"/>
              <a:t>dfuller</a:t>
            </a:r>
            <a:r>
              <a:rPr lang="en-GB" sz="1600" dirty="0"/>
              <a:t> </a:t>
            </a:r>
            <a:r>
              <a:rPr lang="en-GB" sz="1600" dirty="0" err="1"/>
              <a:t>uk_fdi</a:t>
            </a:r>
            <a:endParaRPr lang="en-GB" sz="1600" dirty="0"/>
          </a:p>
          <a:p>
            <a:pPr defTabSz="2962275"/>
            <a:r>
              <a:rPr lang="en-GB" sz="1600" dirty="0" err="1"/>
              <a:t>dfuller</a:t>
            </a:r>
            <a:r>
              <a:rPr lang="en-GB" sz="1600" dirty="0"/>
              <a:t> </a:t>
            </a:r>
            <a:r>
              <a:rPr lang="en-GB" sz="1600" dirty="0" err="1"/>
              <a:t>d.uk_fdi</a:t>
            </a:r>
            <a:endParaRPr lang="en-GB" sz="1600" dirty="0"/>
          </a:p>
          <a:p>
            <a:pPr defTabSz="2962275"/>
            <a:r>
              <a:rPr lang="en-GB" sz="1600" dirty="0"/>
              <a:t>*Integrated of order 1</a:t>
            </a:r>
          </a:p>
          <a:p>
            <a:pPr defTabSz="2962275"/>
            <a:r>
              <a:rPr lang="en-GB" sz="1600" dirty="0"/>
              <a:t>*ARIMA specification</a:t>
            </a:r>
          </a:p>
          <a:p>
            <a:pPr defTabSz="2962275"/>
            <a:r>
              <a:rPr lang="en-GB" sz="1600" dirty="0"/>
              <a:t>ac </a:t>
            </a:r>
            <a:r>
              <a:rPr lang="en-GB" sz="1600" dirty="0" err="1"/>
              <a:t>d.uk_fdi</a:t>
            </a:r>
            <a:endParaRPr lang="en-GB" sz="1600" dirty="0"/>
          </a:p>
          <a:p>
            <a:pPr defTabSz="2962275"/>
            <a:r>
              <a:rPr lang="en-GB" sz="1600" dirty="0" err="1"/>
              <a:t>pac</a:t>
            </a:r>
            <a:r>
              <a:rPr lang="en-GB" sz="1600" dirty="0"/>
              <a:t> </a:t>
            </a:r>
            <a:r>
              <a:rPr lang="en-GB" sz="1600" dirty="0" err="1"/>
              <a:t>d.uk_fdi</a:t>
            </a:r>
            <a:endParaRPr lang="en-GB" sz="1600" dirty="0"/>
          </a:p>
          <a:p>
            <a:pPr defTabSz="2962275"/>
            <a:r>
              <a:rPr lang="en-GB" sz="1600" dirty="0" err="1"/>
              <a:t>arima</a:t>
            </a:r>
            <a:r>
              <a:rPr lang="en-GB" sz="1600" dirty="0"/>
              <a:t> </a:t>
            </a:r>
            <a:r>
              <a:rPr lang="en-GB" sz="1600" dirty="0" err="1"/>
              <a:t>d.uk_fdi</a:t>
            </a:r>
            <a:r>
              <a:rPr lang="en-GB" sz="1600" dirty="0"/>
              <a:t>, </a:t>
            </a:r>
            <a:r>
              <a:rPr lang="en-GB" sz="1600" dirty="0" err="1"/>
              <a:t>ar</a:t>
            </a:r>
            <a:r>
              <a:rPr lang="en-GB" sz="1600" dirty="0"/>
              <a:t>(1/3) ma(1/3)</a:t>
            </a:r>
          </a:p>
          <a:p>
            <a:pPr defTabSz="2962275"/>
            <a:r>
              <a:rPr lang="en-GB" sz="1600" dirty="0"/>
              <a:t>estimates store A</a:t>
            </a:r>
          </a:p>
          <a:p>
            <a:pPr defTabSz="2962275"/>
            <a:r>
              <a:rPr lang="en-GB" sz="1600" dirty="0" err="1"/>
              <a:t>arima</a:t>
            </a:r>
            <a:r>
              <a:rPr lang="en-GB" sz="1600" dirty="0"/>
              <a:t> </a:t>
            </a:r>
            <a:r>
              <a:rPr lang="en-GB" sz="1600" dirty="0" err="1"/>
              <a:t>d.uk_fdi</a:t>
            </a:r>
            <a:r>
              <a:rPr lang="en-GB" sz="1600" dirty="0"/>
              <a:t>, </a:t>
            </a:r>
            <a:r>
              <a:rPr lang="en-GB" sz="1600" dirty="0" err="1"/>
              <a:t>ar</a:t>
            </a:r>
            <a:r>
              <a:rPr lang="en-GB" sz="1600" dirty="0"/>
              <a:t>(1/3)</a:t>
            </a:r>
          </a:p>
          <a:p>
            <a:pPr defTabSz="2962275"/>
            <a:r>
              <a:rPr lang="en-GB" sz="1600" dirty="0"/>
              <a:t>estimates store B</a:t>
            </a:r>
          </a:p>
          <a:p>
            <a:pPr defTabSz="2962275"/>
            <a:r>
              <a:rPr lang="en-GB" sz="1600" dirty="0" err="1"/>
              <a:t>arima</a:t>
            </a:r>
            <a:r>
              <a:rPr lang="en-GB" sz="1600" dirty="0"/>
              <a:t> </a:t>
            </a:r>
            <a:r>
              <a:rPr lang="en-GB" sz="1600" dirty="0" err="1"/>
              <a:t>d.uk_fdi</a:t>
            </a:r>
            <a:r>
              <a:rPr lang="en-GB" sz="1600" dirty="0"/>
              <a:t>, </a:t>
            </a:r>
            <a:r>
              <a:rPr lang="en-GB" sz="1600" dirty="0" err="1"/>
              <a:t>ar</a:t>
            </a:r>
            <a:r>
              <a:rPr lang="en-GB" sz="1600" dirty="0"/>
              <a:t>(3)</a:t>
            </a:r>
          </a:p>
          <a:p>
            <a:pPr defTabSz="2962275"/>
            <a:r>
              <a:rPr lang="en-GB" sz="1600" dirty="0"/>
              <a:t>estimates store C</a:t>
            </a:r>
          </a:p>
          <a:p>
            <a:pPr defTabSz="2962275"/>
            <a:r>
              <a:rPr lang="en-GB" sz="1600" dirty="0"/>
              <a:t>predict y</a:t>
            </a:r>
          </a:p>
          <a:p>
            <a:pPr defTabSz="2962275"/>
            <a:endParaRPr lang="en-GB" sz="1600" dirty="0"/>
          </a:p>
          <a:p>
            <a:pPr defTabSz="2962275"/>
            <a:r>
              <a:rPr lang="en-GB" sz="1600" dirty="0"/>
              <a:t>estimates table A B C, b(%9.3f) star stat(</a:t>
            </a:r>
            <a:r>
              <a:rPr lang="en-GB" sz="1600" dirty="0" err="1"/>
              <a:t>aic</a:t>
            </a:r>
            <a:r>
              <a:rPr lang="en-GB" sz="1600" dirty="0"/>
              <a:t> </a:t>
            </a:r>
            <a:r>
              <a:rPr lang="en-GB" sz="1600" dirty="0" err="1"/>
              <a:t>bic</a:t>
            </a:r>
            <a:r>
              <a:rPr lang="en-GB" sz="1600" dirty="0"/>
              <a:t> N)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7043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Let’s have a look at ARIMA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We fit an ARIMA model and try to predict the time series</a:t>
            </a:r>
            <a:endParaRPr lang="en-GB" sz="2400" dirty="0"/>
          </a:p>
          <a:p>
            <a:pPr marL="403225" lvl="1" indent="0" defTabSz="920675" eaLnBrk="1" hangingPunct="1">
              <a:buNone/>
              <a:defRPr/>
            </a:pPr>
            <a:endParaRPr lang="en-GB" sz="2000" u="sng" dirty="0"/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38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12160" y="2420888"/>
            <a:ext cx="2664296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/>
              <a:t>The decline in 2001 and 2008 seems to be unexplained by our ARIMA specification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061393"/>
            <a:ext cx="51149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459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Second step: 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We need to determine the type of intervention (e.g. short or long-term effect)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In our example, the financial crisis has started in 2008 – but it does not seem to stop any time soon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I would try to use the following dummy to capture the (alleged) long-lasting effect</a:t>
            </a:r>
            <a:endParaRPr lang="en-GB" sz="2400" dirty="0"/>
          </a:p>
          <a:p>
            <a:pPr marL="403225" lvl="1" indent="0" defTabSz="920675" eaLnBrk="1" hangingPunct="1">
              <a:buNone/>
              <a:defRPr/>
            </a:pPr>
            <a:endParaRPr lang="en-GB" sz="2000" u="sng" dirty="0"/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899592" y="3645024"/>
            <a:ext cx="7128792" cy="266429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2962275"/>
            <a:r>
              <a:rPr lang="en-GB" sz="2000" dirty="0"/>
              <a:t>*Financial crisis dummy</a:t>
            </a:r>
          </a:p>
          <a:p>
            <a:pPr defTabSz="2962275"/>
            <a:r>
              <a:rPr lang="en-GB" sz="2000" dirty="0"/>
              <a:t>gen crisis=1 if year&gt;=2008</a:t>
            </a:r>
          </a:p>
          <a:p>
            <a:pPr defTabSz="2962275"/>
            <a:r>
              <a:rPr lang="en-GB" sz="2000" dirty="0"/>
              <a:t>replace crisis=0 if crisis==.</a:t>
            </a:r>
          </a:p>
          <a:p>
            <a:pPr defTabSz="2962275"/>
            <a:endParaRPr lang="en-GB" sz="2000" dirty="0"/>
          </a:p>
          <a:p>
            <a:pPr defTabSz="2962275"/>
            <a:r>
              <a:rPr lang="en-GB" sz="2000" dirty="0"/>
              <a:t>*Explore cross-correlation</a:t>
            </a:r>
          </a:p>
          <a:p>
            <a:pPr defTabSz="2962275"/>
            <a:r>
              <a:rPr lang="en-GB" sz="2000" dirty="0" err="1"/>
              <a:t>xcorr</a:t>
            </a:r>
            <a:r>
              <a:rPr lang="en-GB" sz="2000" dirty="0"/>
              <a:t> </a:t>
            </a:r>
            <a:r>
              <a:rPr lang="en-GB" sz="2000" dirty="0" err="1"/>
              <a:t>d.uk_fdi</a:t>
            </a:r>
            <a:r>
              <a:rPr lang="en-GB" sz="2000" dirty="0"/>
              <a:t> crisis, lags(4)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3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Third step: cross-correlation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To understand whether the policy change (or event) was anticipated or had a long-lasting effect, we explore the </a:t>
            </a:r>
            <a:r>
              <a:rPr lang="en-GB" sz="2000" u="sng" dirty="0"/>
              <a:t>cross-correlation</a:t>
            </a:r>
            <a:endParaRPr lang="en-GB" sz="2400" u="sng" dirty="0"/>
          </a:p>
          <a:p>
            <a:pPr marL="403225" lvl="1" indent="0" defTabSz="920675" eaLnBrk="1" hangingPunct="1">
              <a:buNone/>
              <a:defRPr/>
            </a:pPr>
            <a:endParaRPr lang="en-GB" sz="2000" u="sng" dirty="0"/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40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51149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6012160" y="2420888"/>
            <a:ext cx="2664296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/>
              <a:t>Note that negative lags are leads (anticipation)</a:t>
            </a:r>
          </a:p>
          <a:p>
            <a:endParaRPr lang="en-GB" sz="2000" dirty="0"/>
          </a:p>
          <a:p>
            <a:r>
              <a:rPr lang="en-GB" sz="2000" dirty="0"/>
              <a:t>We see an immediate impact (at 0) and a lagged impact (at 1 and 2)</a:t>
            </a:r>
          </a:p>
        </p:txBody>
      </p:sp>
    </p:spTree>
    <p:extLst>
      <p:ext uri="{BB962C8B-B14F-4D97-AF65-F5344CB8AC3E}">
        <p14:creationId xmlns:p14="http://schemas.microsoft.com/office/powerpoint/2010/main" val="3504063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Fourth step: reconsider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Based on cross-correlation, we know the following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Event was not anticipated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Event had an immediate effect, which was negative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And the event had a long-lasting impact one and two years afterwards</a:t>
            </a:r>
          </a:p>
          <a:p>
            <a:pPr marL="345377" indent="-345377" defTabSz="920675" eaLnBrk="1" hangingPunct="1">
              <a:defRPr/>
            </a:pPr>
            <a:r>
              <a:rPr lang="en-GB" sz="2400" dirty="0"/>
              <a:t>We might consider using a different dummy specification, which only takes the value 1 in the year 2008</a:t>
            </a:r>
          </a:p>
          <a:p>
            <a:pPr marL="345377" indent="-345377" defTabSz="920675" eaLnBrk="1" hangingPunct="1">
              <a:defRPr/>
            </a:pPr>
            <a:r>
              <a:rPr lang="en-GB" sz="2400" dirty="0"/>
              <a:t>We also might include lagged dummies to capture the impact one or two years later</a:t>
            </a:r>
          </a:p>
          <a:p>
            <a:pPr marL="345377" indent="-345377" defTabSz="920675" eaLnBrk="1" hangingPunct="1">
              <a:defRPr/>
            </a:pPr>
            <a:r>
              <a:rPr lang="en-GB" sz="2400" dirty="0"/>
              <a:t>By doing that, we allow that the effect declines over time</a:t>
            </a:r>
          </a:p>
          <a:p>
            <a:pPr marL="403225" lvl="1" indent="0" defTabSz="920675" eaLnBrk="1" hangingPunct="1">
              <a:buNone/>
              <a:defRPr/>
            </a:pPr>
            <a:endParaRPr lang="en-GB" sz="2000" u="sng" dirty="0"/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95769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Fifth step: estimate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We found the ‘best’ ARIMA model, which only considers autocorrelation between t and t-3 (lag 3)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The lag structure is a bit unusual but might be due to business cycles and industry-specific cycles (e.g. merger waves)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Hence, we estimate the following model using Maximum-likelihood (ML)</a:t>
                </a:r>
              </a:p>
              <a:p>
                <a:pPr marL="345377" indent="-345377" defTabSz="920675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/>
                      </a:rPr>
                      <m:t>=</m:t>
                    </m:r>
                    <m:r>
                      <a:rPr lang="en-GB" sz="24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GB" sz="24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GB" sz="2400" b="0" i="1" smtClean="0">
                        <a:latin typeface="Cambria Math"/>
                        <a:ea typeface="Cambria Math"/>
                      </a:rPr>
                      <m:t>𝛽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−3</m:t>
                        </m:r>
                      </m:sub>
                    </m:sSub>
                    <m:r>
                      <a:rPr lang="en-GB" sz="24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GB" sz="24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sub>
                    </m:sSub>
                    <m:r>
                      <a:rPr lang="en-GB" sz="24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marL="345377" indent="-345377" defTabSz="920675" eaLnBrk="1" hangingPunct="1">
                  <a:defRPr/>
                </a:pPr>
                <a:r>
                  <a:rPr lang="en-GB" sz="2400" dirty="0"/>
                  <a:t>I would suggest running different specifications starting with all lags and removing insignificant lags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400" dirty="0"/>
                  <a:t>Then you can compare models using AIC and BIC</a:t>
                </a:r>
              </a:p>
              <a:p>
                <a:pPr marL="403225" lvl="1" indent="0" defTabSz="920675" eaLnBrk="1" hangingPunct="1">
                  <a:buNone/>
                  <a:defRPr/>
                </a:pPr>
                <a:endParaRPr lang="en-GB" sz="2000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852" t="-1348" r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690962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Models for FDI and the crisis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The table provides different model specifications</a:t>
            </a:r>
            <a:endParaRPr lang="en-GB" sz="2400" dirty="0"/>
          </a:p>
          <a:p>
            <a:pPr marL="403225" lvl="1" indent="0" defTabSz="920675" eaLnBrk="1" hangingPunct="1">
              <a:buNone/>
              <a:defRPr/>
            </a:pPr>
            <a:endParaRPr lang="en-GB" sz="2000" u="sng" dirty="0"/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012160" y="2420888"/>
            <a:ext cx="2664296" cy="1512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/>
              <a:t>Based on AIC and BIC, model A (the general model) seems to be superior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5" y="1988840"/>
            <a:ext cx="879039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86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GB" sz="3600" b="1" dirty="0"/>
              <a:t>Unit 1: Time series analysis and forecasting</a:t>
            </a:r>
          </a:p>
        </p:txBody>
      </p:sp>
      <p:sp>
        <p:nvSpPr>
          <p:cNvPr id="80899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400" dirty="0"/>
              <a:t>Professor Gerhard Kling 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Illustration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We can derive so-called </a:t>
            </a:r>
            <a:r>
              <a:rPr lang="en-GB" sz="2000" u="sng" dirty="0"/>
              <a:t>impulse response functions</a:t>
            </a:r>
            <a:r>
              <a:rPr lang="en-GB" sz="2000" dirty="0"/>
              <a:t> analytically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STATA does not provide impulse response functions for intervention models, but they can be calculated and programmed in STATA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And easier approach is to compare the predicted values based on the standard ARIMA model and the intervention model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The differences in predicted values are due to the intervention effect (however, ARIMA is also affected so it is not 100% accurate)</a:t>
            </a:r>
            <a:endParaRPr lang="en-GB" sz="2400" dirty="0"/>
          </a:p>
          <a:p>
            <a:pPr marL="403225" lvl="1" indent="0" defTabSz="920675" eaLnBrk="1" hangingPunct="1">
              <a:buNone/>
              <a:defRPr/>
            </a:pPr>
            <a:endParaRPr lang="en-GB" sz="2000" u="sng" dirty="0"/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44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5064"/>
            <a:ext cx="3240360" cy="237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4860032" y="4104184"/>
            <a:ext cx="2664296" cy="1917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/>
              <a:t>Effect ‘translated’ by the ARIMA structure into 2011 and later periods</a:t>
            </a:r>
          </a:p>
        </p:txBody>
      </p:sp>
    </p:spTree>
    <p:extLst>
      <p:ext uri="{BB962C8B-B14F-4D97-AF65-F5344CB8AC3E}">
        <p14:creationId xmlns:p14="http://schemas.microsoft.com/office/powerpoint/2010/main" val="26198989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GB" sz="3600" b="1" dirty="0"/>
              <a:t>Unit 4: Vector autoregression (VAR)</a:t>
            </a:r>
          </a:p>
        </p:txBody>
      </p:sp>
      <p:sp>
        <p:nvSpPr>
          <p:cNvPr id="93187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400" dirty="0"/>
              <a:t>Professor Gerhard Kling 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Vector autoregression (VAR)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The classical linear regression model assumes strict exogeneity; hence, there is no serial correlation between error terms and any realisation of any independent variable (lead or lag)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As we discovered, serial correlation (or autocorrelation) is very common in financial time series and panel data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Furthermore, we assumed a </a:t>
            </a:r>
            <a:r>
              <a:rPr lang="en-GB" sz="2000" u="sng" dirty="0"/>
              <a:t>pre-defined relation of causality</a:t>
            </a:r>
            <a:r>
              <a:rPr lang="en-GB" sz="2000" dirty="0"/>
              <a:t>: explanatory variable affect the dependent variable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We now relax both assumptions using a VAR model. VAR models can be regarded as a generalisation of AR(p) processes by adding additional time series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Hence, we enter the field of </a:t>
            </a:r>
            <a:r>
              <a:rPr lang="en-GB" sz="2000" u="sng" dirty="0"/>
              <a:t>multivariate time series analysis</a:t>
            </a:r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45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The VAR model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r>
                  <a:rPr lang="en-GB" sz="2000" dirty="0"/>
                  <a:t>Let’s look at a standard AR(p) process for two variables (</a:t>
                </a:r>
                <a:r>
                  <a:rPr lang="en-GB" sz="2000" dirty="0" err="1"/>
                  <a:t>y</a:t>
                </a:r>
                <a:r>
                  <a:rPr lang="en-GB" sz="2000" baseline="-25000" dirty="0" err="1"/>
                  <a:t>t</a:t>
                </a:r>
                <a:r>
                  <a:rPr lang="en-GB" sz="2000" dirty="0"/>
                  <a:t> and </a:t>
                </a:r>
                <a:r>
                  <a:rPr lang="en-GB" sz="2000" dirty="0" err="1"/>
                  <a:t>x</a:t>
                </a:r>
                <a:r>
                  <a:rPr lang="en-GB" sz="2000" baseline="-25000" dirty="0" err="1"/>
                  <a:t>t</a:t>
                </a:r>
                <a:r>
                  <a:rPr lang="en-GB" sz="2000" dirty="0"/>
                  <a:t>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GB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GB" sz="16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GB" sz="1600" i="1">
                                <a:latin typeface="Cambria Math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GB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/>
                              </a:rPr>
                              <m:t>𝑦</m:t>
                            </m:r>
                          </m:e>
                        </m:nary>
                      </m:e>
                      <m:sub>
                        <m:r>
                          <a:rPr lang="en-GB" sz="1600" i="1">
                            <a:latin typeface="Cambria Math"/>
                          </a:rPr>
                          <m:t>𝑡</m:t>
                        </m:r>
                        <m:r>
                          <a:rPr lang="en-GB" sz="1600" i="1">
                            <a:latin typeface="Cambria Math"/>
                          </a:rPr>
                          <m:t>−</m:t>
                        </m:r>
                        <m:r>
                          <a:rPr lang="en-GB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GB" sz="1600" i="1">
                            <a:latin typeface="Cambria Math"/>
                          </a:rPr>
                          <m:t>1</m:t>
                        </m:r>
                        <m:r>
                          <a:rPr lang="en-GB" sz="16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GB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GB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GB" sz="16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GB" sz="1600" i="1">
                                <a:latin typeface="Cambria Math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GB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en-GB" sz="1600" i="1">
                            <a:latin typeface="Cambria Math"/>
                          </a:rPr>
                          <m:t>𝑡</m:t>
                        </m:r>
                        <m:r>
                          <a:rPr lang="en-GB" sz="1600" i="1">
                            <a:latin typeface="Cambria Math"/>
                          </a:rPr>
                          <m:t>−</m:t>
                        </m:r>
                        <m:r>
                          <a:rPr lang="en-GB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GB" sz="1600" i="1">
                            <a:latin typeface="Cambria Math"/>
                          </a:rPr>
                          <m:t>2</m:t>
                        </m:r>
                        <m:r>
                          <a:rPr lang="en-GB" sz="16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GB" sz="1600" dirty="0"/>
              </a:p>
              <a:p>
                <a:r>
                  <a:rPr lang="en-GB" sz="2000" dirty="0"/>
                  <a:t>The next step is to allow that </a:t>
                </a:r>
                <a:r>
                  <a:rPr lang="en-GB" sz="2000" u="sng" dirty="0"/>
                  <a:t>lagged values of </a:t>
                </a:r>
                <a:r>
                  <a:rPr lang="en-GB" sz="2000" u="sng" dirty="0" err="1"/>
                  <a:t>x</a:t>
                </a:r>
                <a:r>
                  <a:rPr lang="en-GB" sz="2000" u="sng" baseline="-25000" dirty="0" err="1"/>
                  <a:t>t</a:t>
                </a:r>
                <a:r>
                  <a:rPr lang="en-GB" sz="2000" u="sng" baseline="-25000" dirty="0"/>
                  <a:t> </a:t>
                </a:r>
                <a:r>
                  <a:rPr lang="en-GB" sz="2000" dirty="0"/>
                  <a:t>can affect </a:t>
                </a:r>
                <a:r>
                  <a:rPr lang="en-GB" sz="2000" dirty="0" err="1"/>
                  <a:t>y</a:t>
                </a:r>
                <a:r>
                  <a:rPr lang="en-GB" sz="2000" baseline="-25000" dirty="0" err="1"/>
                  <a:t>t</a:t>
                </a:r>
                <a:r>
                  <a:rPr lang="en-GB" sz="2000" dirty="0"/>
                  <a:t> and vice versa</a:t>
                </a:r>
              </a:p>
              <a:p>
                <a:r>
                  <a:rPr lang="en-GB" sz="2000" dirty="0"/>
                  <a:t>This means that we obtain a system of equations for </a:t>
                </a:r>
                <a:r>
                  <a:rPr lang="en-GB" sz="2000" u="sng" dirty="0"/>
                  <a:t>two dependent variables</a:t>
                </a:r>
                <a:r>
                  <a:rPr lang="en-GB" sz="2000" dirty="0"/>
                  <a:t> (</a:t>
                </a:r>
                <a:r>
                  <a:rPr lang="en-GB" sz="2000" dirty="0" err="1"/>
                  <a:t>y</a:t>
                </a:r>
                <a:r>
                  <a:rPr lang="en-GB" sz="2000" baseline="-25000" dirty="0" err="1"/>
                  <a:t>t</a:t>
                </a:r>
                <a:r>
                  <a:rPr lang="en-GB" sz="2000" dirty="0"/>
                  <a:t> and </a:t>
                </a:r>
                <a:r>
                  <a:rPr lang="en-GB" sz="2000" dirty="0" err="1"/>
                  <a:t>x</a:t>
                </a:r>
                <a:r>
                  <a:rPr lang="en-GB" sz="2000" baseline="-25000" dirty="0" err="1"/>
                  <a:t>t</a:t>
                </a:r>
                <a:r>
                  <a:rPr lang="en-GB" sz="2000" dirty="0"/>
                  <a:t>)</a:t>
                </a:r>
              </a:p>
              <a:p>
                <a:r>
                  <a:rPr lang="en-GB" sz="2000" dirty="0"/>
                  <a:t>Both dependent variables are influenced by past realisations of </a:t>
                </a:r>
                <a:r>
                  <a:rPr lang="en-GB" sz="2000" dirty="0" err="1"/>
                  <a:t>y</a:t>
                </a:r>
                <a:r>
                  <a:rPr lang="en-GB" sz="2000" baseline="-25000" dirty="0" err="1"/>
                  <a:t>t</a:t>
                </a:r>
                <a:r>
                  <a:rPr lang="en-GB" sz="2000" dirty="0"/>
                  <a:t> and </a:t>
                </a:r>
                <a:r>
                  <a:rPr lang="en-GB" sz="2000" dirty="0" err="1"/>
                  <a:t>x</a:t>
                </a:r>
                <a:r>
                  <a:rPr lang="en-GB" sz="2000" baseline="-25000" dirty="0" err="1"/>
                  <a:t>t</a:t>
                </a:r>
                <a:endParaRPr lang="en-GB" sz="2000" dirty="0"/>
              </a:p>
              <a:p>
                <a:r>
                  <a:rPr lang="en-GB" sz="2000" dirty="0"/>
                  <a:t>By doing that, we violate strict exogeneity; however, we can use a more relaxed concept, namely </a:t>
                </a:r>
                <a:r>
                  <a:rPr lang="en-GB" sz="2000" u="sng" dirty="0"/>
                  <a:t>weak exogeneity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407" t="-1348" r="-21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1457767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The VAR model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r>
                  <a:rPr lang="en-GB" sz="2000" dirty="0"/>
                  <a:t>As we use lagged values of both dependent variables, we can argue that these lagged values are known to us, as we observed them in the previous period</a:t>
                </a:r>
              </a:p>
              <a:p>
                <a:r>
                  <a:rPr lang="en-GB" sz="2000" dirty="0"/>
                  <a:t>We call these variables </a:t>
                </a:r>
                <a:r>
                  <a:rPr lang="en-GB" sz="2000" u="sng" dirty="0"/>
                  <a:t>predetermined</a:t>
                </a:r>
              </a:p>
              <a:p>
                <a:r>
                  <a:rPr lang="en-GB" sz="2000" dirty="0"/>
                  <a:t>Predetermined (lagged) variables fulfil </a:t>
                </a:r>
                <a:r>
                  <a:rPr lang="en-GB" sz="2000" u="sng" dirty="0"/>
                  <a:t>weak exogeneity</a:t>
                </a:r>
                <a:r>
                  <a:rPr lang="en-GB" sz="2000" dirty="0"/>
                  <a:t> in the sense that they have to be </a:t>
                </a:r>
                <a:r>
                  <a:rPr lang="en-GB" sz="2000" u="sng" dirty="0"/>
                  <a:t>uncorrelated with the contemporaneous error term in t</a:t>
                </a:r>
                <a:endParaRPr lang="en-GB" sz="2000" dirty="0"/>
              </a:p>
              <a:p>
                <a:r>
                  <a:rPr lang="en-GB" sz="2000" dirty="0"/>
                  <a:t>We can still use OLS to estimate the following system of equations, which is called a </a:t>
                </a:r>
                <a:r>
                  <a:rPr lang="en-GB" sz="2000" u="sng" dirty="0"/>
                  <a:t>VAR in reduced form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GB" sz="2000" i="1">
                                <a:latin typeface="Cambria Math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GB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000" i="1">
                                <a:latin typeface="Cambria Math"/>
                              </a:rPr>
                              <m:t>𝑦</m:t>
                            </m:r>
                          </m:e>
                        </m:nary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  <m:r>
                          <a:rPr lang="en-GB" sz="2000" i="1">
                            <a:latin typeface="Cambria Math"/>
                          </a:rPr>
                          <m:t>−</m:t>
                        </m:r>
                        <m:r>
                          <a:rPr lang="en-GB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GB" sz="2000" i="1">
                                <a:latin typeface="Cambria Math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GB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000" i="1">
                                <a:latin typeface="Cambria Math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  <m:r>
                          <a:rPr lang="en-GB" sz="2000" i="1">
                            <a:latin typeface="Cambria Math"/>
                          </a:rPr>
                          <m:t>−</m:t>
                        </m:r>
                        <m:r>
                          <a:rPr lang="en-GB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1</m:t>
                        </m:r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GB" sz="2000" i="1">
                                <a:latin typeface="Cambria Math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GB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000" i="1">
                                <a:latin typeface="Cambria Math"/>
                              </a:rPr>
                              <m:t>𝑦</m:t>
                            </m:r>
                          </m:e>
                        </m:nary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  <m:r>
                          <a:rPr lang="en-GB" sz="2000" i="1">
                            <a:latin typeface="Cambria Math"/>
                          </a:rPr>
                          <m:t>−</m:t>
                        </m:r>
                        <m:r>
                          <a:rPr lang="en-GB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GB" sz="2000" i="1">
                                <a:latin typeface="Cambria Math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GB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000" i="1">
                                <a:latin typeface="Cambria Math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  <m:r>
                          <a:rPr lang="en-GB" sz="2000" i="1">
                            <a:latin typeface="Cambria Math"/>
                          </a:rPr>
                          <m:t>−</m:t>
                        </m:r>
                        <m:r>
                          <a:rPr lang="en-GB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2</m:t>
                        </m:r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GB" sz="2000" dirty="0"/>
              </a:p>
              <a:p>
                <a:endParaRPr lang="en-GB" sz="2000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407" t="-1348" r="-593" b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33340724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The benefits of VAR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The beauty of this model is that we don’t need to predefine whether x or y are endogenous (the dependent variable)</a:t>
            </a:r>
          </a:p>
          <a:p>
            <a:r>
              <a:rPr lang="en-GB" sz="2000" dirty="0"/>
              <a:t>In fact, we can test whether x (y) is endogenous or exogenous using </a:t>
            </a:r>
            <a:r>
              <a:rPr lang="en-GB" sz="2000" u="sng" dirty="0"/>
              <a:t>Granger causality tests</a:t>
            </a:r>
            <a:endParaRPr lang="en-GB" sz="2000" dirty="0"/>
          </a:p>
          <a:p>
            <a:r>
              <a:rPr lang="en-GB" sz="2000" dirty="0"/>
              <a:t>The idea of Granger causality is that </a:t>
            </a:r>
            <a:r>
              <a:rPr lang="en-GB" sz="2000" u="sng" dirty="0"/>
              <a:t>past observations</a:t>
            </a:r>
            <a:r>
              <a:rPr lang="en-GB" sz="2000" dirty="0"/>
              <a:t> (lagged dependent variables) can influence </a:t>
            </a:r>
            <a:r>
              <a:rPr lang="en-GB" sz="2000" u="sng" dirty="0"/>
              <a:t>current observations – but not vice versa</a:t>
            </a:r>
          </a:p>
          <a:p>
            <a:r>
              <a:rPr lang="en-GB" sz="2000" dirty="0"/>
              <a:t>So the idea is rather simple: the past affects the present, and the present does not affect the past</a:t>
            </a:r>
          </a:p>
          <a:p>
            <a:r>
              <a:rPr lang="en-GB" sz="2000" dirty="0"/>
              <a:t>STATA provides Granger causality tests after conducting a VAR analysis, which is based on testing the joint hypothesis that past realisations do not Granger cause the present realisation of the dependent variable</a:t>
            </a:r>
            <a:endParaRPr lang="en-GB" sz="2000" u="sng" dirty="0"/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42368480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Prerequisites for VAR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Before you start using a VAR model, you have to make sure that the </a:t>
            </a:r>
            <a:r>
              <a:rPr lang="en-GB" sz="2000" u="sng" dirty="0"/>
              <a:t>time series are stationary</a:t>
            </a:r>
            <a:endParaRPr lang="en-GB" sz="2000" dirty="0"/>
          </a:p>
          <a:p>
            <a:r>
              <a:rPr lang="en-GB" sz="2000" dirty="0"/>
              <a:t>So the </a:t>
            </a:r>
            <a:r>
              <a:rPr lang="en-GB" sz="2000" u="sng" dirty="0"/>
              <a:t>first step is to check whether the time series is stationary</a:t>
            </a:r>
            <a:r>
              <a:rPr lang="en-GB" sz="2000" dirty="0"/>
              <a:t> using Dickey-Fuller tests (and/or KPSS tests)</a:t>
            </a:r>
          </a:p>
          <a:p>
            <a:r>
              <a:rPr lang="en-GB" sz="2000" dirty="0"/>
              <a:t>The second step is to specify the </a:t>
            </a:r>
            <a:r>
              <a:rPr lang="en-GB" sz="2000" u="sng" dirty="0"/>
              <a:t>optimal lag length (p)</a:t>
            </a:r>
            <a:r>
              <a:rPr lang="en-GB" sz="2000" dirty="0"/>
              <a:t> of the model</a:t>
            </a:r>
          </a:p>
          <a:p>
            <a:r>
              <a:rPr lang="en-GB" sz="2000" dirty="0"/>
              <a:t>This is done by comparing different model specifications using information criteria</a:t>
            </a:r>
          </a:p>
          <a:p>
            <a:r>
              <a:rPr lang="en-GB" sz="2000" dirty="0"/>
              <a:t>Apart from using </a:t>
            </a:r>
            <a:r>
              <a:rPr lang="en-GB" sz="2000" dirty="0" err="1"/>
              <a:t>Akaike</a:t>
            </a:r>
            <a:r>
              <a:rPr lang="en-GB" sz="2000" dirty="0"/>
              <a:t> (AIC) and Bayesian Schwarz (BIC), the </a:t>
            </a:r>
            <a:r>
              <a:rPr lang="en-GB" sz="2000" dirty="0" err="1"/>
              <a:t>Hannan</a:t>
            </a:r>
            <a:r>
              <a:rPr lang="en-GB" sz="2000" dirty="0"/>
              <a:t>-Quinn (HQIC) is commonly used</a:t>
            </a:r>
          </a:p>
          <a:p>
            <a:r>
              <a:rPr lang="en-GB" sz="2000" dirty="0"/>
              <a:t>Most applied econometricians favour the </a:t>
            </a:r>
            <a:r>
              <a:rPr lang="en-GB" sz="2000" dirty="0" err="1"/>
              <a:t>Hannan</a:t>
            </a:r>
            <a:r>
              <a:rPr lang="en-GB" sz="2000" dirty="0"/>
              <a:t>-Quinn (HQIC) criterion</a:t>
            </a:r>
          </a:p>
          <a:p>
            <a:r>
              <a:rPr lang="en-GB" sz="2000" dirty="0"/>
              <a:t>STATA will help you to make a good choice</a:t>
            </a:r>
          </a:p>
          <a:p>
            <a:r>
              <a:rPr lang="en-GB" sz="2000" dirty="0"/>
              <a:t>After specifying your model, you need to check </a:t>
            </a:r>
            <a:r>
              <a:rPr lang="en-GB" sz="2000" u="sng" dirty="0"/>
              <a:t>stability conditions</a:t>
            </a:r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2539299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VAR for house prices - inflation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Let’s look at an example to see how VAR modelling works</a:t>
            </a:r>
          </a:p>
          <a:p>
            <a:r>
              <a:rPr lang="en-GB" sz="2000" dirty="0"/>
              <a:t>In the previous Unit, we tried very hard to understand ARIMA and interaction effects</a:t>
            </a:r>
          </a:p>
          <a:p>
            <a:r>
              <a:rPr lang="en-GB" sz="2000" dirty="0"/>
              <a:t>We extend our univariate model by exploring the relationships between house prices and inflation</a:t>
            </a:r>
          </a:p>
          <a:p>
            <a:r>
              <a:rPr lang="en-GB" sz="2000" dirty="0"/>
              <a:t>From a theoretical perspective, house prices are regarded as an </a:t>
            </a:r>
            <a:r>
              <a:rPr lang="en-GB" sz="2000" u="sng" dirty="0"/>
              <a:t>inflation hedge</a:t>
            </a:r>
          </a:p>
          <a:p>
            <a:r>
              <a:rPr lang="en-GB" sz="2000" dirty="0"/>
              <a:t>Let’s have a closer look whether that is true</a:t>
            </a:r>
          </a:p>
          <a:p>
            <a:r>
              <a:rPr lang="en-GB" sz="2000" dirty="0"/>
              <a:t>Before we do any sophisticated modelling, it is always beneficial to look at some line charts</a:t>
            </a:r>
            <a:endParaRPr lang="en-GB" sz="2000" u="sng" dirty="0"/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405355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House prices and inflation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The figure shows the indexed time series of house prices and the retail price index (RPI)</a:t>
            </a:r>
            <a:endParaRPr lang="en-GB" sz="2000" u="sng" dirty="0"/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51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300192" y="2276872"/>
            <a:ext cx="2664296" cy="25202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/>
              <a:t>House prices bet inflation at least in the long run</a:t>
            </a:r>
          </a:p>
          <a:p>
            <a:endParaRPr lang="en-GB" sz="2000" dirty="0"/>
          </a:p>
          <a:p>
            <a:r>
              <a:rPr lang="en-GB" sz="2000" dirty="0"/>
              <a:t>Is there a link between the time series?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276872"/>
            <a:ext cx="51149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4197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Checking 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Before we can use VAR, we need to ensure that both time series are stationary</a:t>
            </a:r>
          </a:p>
          <a:p>
            <a:r>
              <a:rPr lang="en-GB" sz="2000" dirty="0"/>
              <a:t>It is obvious from the figure that both time series are not stationary</a:t>
            </a:r>
          </a:p>
          <a:p>
            <a:r>
              <a:rPr lang="en-GB" sz="2000" dirty="0"/>
              <a:t>However, after taking a first-difference we can show that price changes are stationary</a:t>
            </a:r>
          </a:p>
          <a:p>
            <a:r>
              <a:rPr lang="en-GB" sz="2000" dirty="0"/>
              <a:t>So both time series are I(1)</a:t>
            </a:r>
          </a:p>
          <a:p>
            <a:r>
              <a:rPr lang="en-GB" sz="2000" dirty="0"/>
              <a:t>The next step is to determine the </a:t>
            </a:r>
            <a:r>
              <a:rPr lang="en-GB" sz="2000" u="sng" dirty="0"/>
              <a:t>optimal lag length </a:t>
            </a:r>
            <a:r>
              <a:rPr lang="en-GB" sz="2000" dirty="0"/>
              <a:t>using information criteria</a:t>
            </a:r>
          </a:p>
          <a:p>
            <a:r>
              <a:rPr lang="en-GB" sz="2000" dirty="0"/>
              <a:t>The following table shows different specifications</a:t>
            </a:r>
          </a:p>
          <a:p>
            <a:r>
              <a:rPr lang="en-GB" sz="2000" dirty="0"/>
              <a:t>In STATA use the ‘</a:t>
            </a:r>
            <a:r>
              <a:rPr lang="en-GB" sz="2000" dirty="0" err="1"/>
              <a:t>varsoc</a:t>
            </a:r>
            <a:r>
              <a:rPr lang="en-GB" sz="2000" dirty="0"/>
              <a:t>’ command</a:t>
            </a:r>
            <a:endParaRPr lang="en-GB" sz="2000" u="sng" dirty="0"/>
          </a:p>
          <a:p>
            <a:endParaRPr lang="en-GB" sz="2000" dirty="0"/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341030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What is a time series?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A </a:t>
            </a:r>
            <a:r>
              <a:rPr lang="en-GB" sz="2000" u="sng" dirty="0"/>
              <a:t>time series</a:t>
            </a:r>
            <a:r>
              <a:rPr lang="en-GB" sz="2000" dirty="0"/>
              <a:t> which refers to a sequence of realisations {</a:t>
            </a:r>
            <a:r>
              <a:rPr lang="en-GB" sz="2000" dirty="0" err="1"/>
              <a:t>y</a:t>
            </a:r>
            <a:r>
              <a:rPr lang="en-GB" sz="2000" baseline="-25000" dirty="0" err="1"/>
              <a:t>t</a:t>
            </a:r>
            <a:r>
              <a:rPr lang="en-GB" sz="2000" dirty="0"/>
              <a:t>} 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Hence, we observe one (or more) variables over time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When we focus on one time series and associated analyses, we use the term </a:t>
            </a:r>
            <a:r>
              <a:rPr lang="en-GB" sz="2000" u="sng" dirty="0"/>
              <a:t>univariate time series analysis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When we analyse several time series (e.g. their interaction over time), we use the term </a:t>
            </a:r>
            <a:r>
              <a:rPr lang="en-GB" sz="2000" u="sng" dirty="0"/>
              <a:t>multivariate time series analysis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This module mainly focuses on univariate time series modelling with the exception of </a:t>
            </a:r>
            <a:r>
              <a:rPr lang="en-GB" sz="2000" u="sng" dirty="0"/>
              <a:t>cointegration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The main aim in time series modelling is forecasting (e.g. forecasting demand)</a:t>
            </a:r>
          </a:p>
          <a:p>
            <a:pPr marL="345377" indent="-345377" defTabSz="920675" eaLnBrk="1" hangingPunct="1">
              <a:defRPr/>
            </a:pPr>
            <a:endParaRPr lang="en-GB" sz="2000" u="sng" dirty="0"/>
          </a:p>
        </p:txBody>
      </p:sp>
      <p:sp>
        <p:nvSpPr>
          <p:cNvPr id="81924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1925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The optimal lag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We use ‘</a:t>
            </a:r>
            <a:r>
              <a:rPr lang="en-GB" sz="2000" dirty="0" err="1"/>
              <a:t>varsoc</a:t>
            </a:r>
            <a:r>
              <a:rPr lang="en-GB" sz="2000" dirty="0"/>
              <a:t>’ and obtain the following</a:t>
            </a:r>
          </a:p>
        </p:txBody>
      </p:sp>
      <p:sp>
        <p:nvSpPr>
          <p:cNvPr id="95236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5237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53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300192" y="2276872"/>
            <a:ext cx="2664296" cy="33843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Based on the AIC and HQIC, six lags are optimal; however, the (S)BIC prefers only four lag. I would prefer HQIC and try six lags first. If the additional lags do not exhibit significant coefficients, we could try to reduce the lag length in line with (S)BIC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9180471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Estimating a VAR in STATA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We run a VAR</a:t>
            </a:r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54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300192" y="2276872"/>
            <a:ext cx="2664296" cy="16561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We see that house prices are mainly driven by past house price changes – but not by inflation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6840760" cy="425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6463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Granger causality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To test whether inflation Granger causes house prices or vice versa, we run Granger causality tests (in STATA use ‘</a:t>
            </a:r>
            <a:r>
              <a:rPr lang="en-GB" sz="2000" dirty="0" err="1"/>
              <a:t>vargranger</a:t>
            </a:r>
            <a:r>
              <a:rPr lang="en-GB" sz="2000" dirty="0"/>
              <a:t>’ after ‘</a:t>
            </a:r>
            <a:r>
              <a:rPr lang="en-GB" sz="2000" dirty="0" err="1"/>
              <a:t>var</a:t>
            </a:r>
            <a:r>
              <a:rPr lang="en-GB" sz="2000" dirty="0"/>
              <a:t>’)</a:t>
            </a:r>
          </a:p>
        </p:txBody>
      </p:sp>
      <p:sp>
        <p:nvSpPr>
          <p:cNvPr id="96260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6261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300192" y="2276872"/>
            <a:ext cx="2664296" cy="14401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Hence, we confirm that past changes in inflation cannot predict future house price changes.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44808"/>
            <a:ext cx="9841518" cy="192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Stability of the VAR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Finally, we need to show that the VAR is stable (in STATA ‘</a:t>
            </a:r>
            <a:r>
              <a:rPr lang="en-GB" sz="2000" dirty="0" err="1"/>
              <a:t>varstable</a:t>
            </a:r>
            <a:r>
              <a:rPr lang="en-GB" sz="2000" dirty="0"/>
              <a:t>’ after ‘</a:t>
            </a:r>
            <a:r>
              <a:rPr lang="en-GB" sz="2000" dirty="0" err="1"/>
              <a:t>var</a:t>
            </a:r>
            <a:r>
              <a:rPr lang="en-GB" sz="2000" dirty="0"/>
              <a:t>’)</a:t>
            </a:r>
          </a:p>
        </p:txBody>
      </p:sp>
      <p:sp>
        <p:nvSpPr>
          <p:cNvPr id="97284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7285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300192" y="2276872"/>
            <a:ext cx="266429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This confirms stability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30" y="2370365"/>
            <a:ext cx="10076988" cy="3398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Finally, we can illustrate the impact of house price changes on future changes in inflation (or vice versa) using an impulse response function</a:t>
            </a:r>
          </a:p>
          <a:p>
            <a:r>
              <a:rPr lang="en-GB" sz="2000" dirty="0"/>
              <a:t>The following figure shows the </a:t>
            </a:r>
            <a:r>
              <a:rPr lang="en-GB" sz="2000" u="sng" dirty="0"/>
              <a:t>impulse response function</a:t>
            </a:r>
            <a:r>
              <a:rPr lang="en-GB" sz="2000" dirty="0"/>
              <a:t> and confidence intervals derived from </a:t>
            </a:r>
            <a:r>
              <a:rPr lang="en-GB" sz="2000" u="sng" dirty="0"/>
              <a:t>bootstrapping</a:t>
            </a:r>
          </a:p>
          <a:p>
            <a:r>
              <a:rPr lang="en-GB" sz="2000" dirty="0"/>
              <a:t>If house prices increase today by 1%, we should expect a significant increase in house prices in future</a:t>
            </a:r>
          </a:p>
          <a:p>
            <a:r>
              <a:rPr lang="en-GB" sz="2000" dirty="0"/>
              <a:t>In STATA you need to do the following</a:t>
            </a:r>
          </a:p>
          <a:p>
            <a:pPr lvl="1"/>
            <a:r>
              <a:rPr lang="en-GB" sz="2000" dirty="0"/>
              <a:t>Run a ‘</a:t>
            </a:r>
            <a:r>
              <a:rPr lang="en-GB" sz="2000" dirty="0" err="1"/>
              <a:t>var</a:t>
            </a:r>
            <a:r>
              <a:rPr lang="en-GB" sz="2000" dirty="0"/>
              <a:t>’ command fist with the variables x and y</a:t>
            </a:r>
          </a:p>
          <a:p>
            <a:pPr lvl="1"/>
            <a:r>
              <a:rPr lang="en-GB" sz="2000" dirty="0" err="1"/>
              <a:t>irf</a:t>
            </a:r>
            <a:r>
              <a:rPr lang="en-GB" sz="2000" dirty="0"/>
              <a:t> create r</a:t>
            </a:r>
          </a:p>
          <a:p>
            <a:pPr lvl="1"/>
            <a:r>
              <a:rPr lang="en-GB" sz="2000" dirty="0" err="1"/>
              <a:t>irf</a:t>
            </a:r>
            <a:r>
              <a:rPr lang="en-GB" sz="2000" dirty="0"/>
              <a:t> graph </a:t>
            </a:r>
            <a:r>
              <a:rPr lang="en-GB" sz="2000" dirty="0" err="1"/>
              <a:t>irf</a:t>
            </a:r>
            <a:r>
              <a:rPr lang="en-GB" sz="2000" dirty="0"/>
              <a:t>, impulse(x) response(y)</a:t>
            </a:r>
          </a:p>
          <a:p>
            <a:pPr lvl="1"/>
            <a:r>
              <a:rPr lang="en-GB" sz="2000" dirty="0"/>
              <a:t>NOTE: check </a:t>
            </a:r>
            <a:r>
              <a:rPr lang="en-GB" sz="2000" b="1" dirty="0" err="1"/>
              <a:t>irf</a:t>
            </a:r>
            <a:r>
              <a:rPr lang="en-GB" sz="2000" b="1" dirty="0"/>
              <a:t> des </a:t>
            </a:r>
            <a:r>
              <a:rPr lang="en-GB" sz="2000" dirty="0"/>
              <a:t>to ensure that the right file was saved; if not use </a:t>
            </a:r>
            <a:r>
              <a:rPr lang="en-GB" sz="2000" b="1" dirty="0" err="1"/>
              <a:t>irf</a:t>
            </a:r>
            <a:r>
              <a:rPr lang="en-GB" sz="2000" b="1" dirty="0"/>
              <a:t> drop </a:t>
            </a:r>
            <a:r>
              <a:rPr lang="en-GB" sz="2000" dirty="0"/>
              <a:t>to delete old estimates</a:t>
            </a:r>
            <a:endParaRPr lang="en-GB" sz="2000" b="1" dirty="0"/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57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Impulse response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Now we can illustrate the dynamics using impulse response functions</a:t>
            </a:r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58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300192" y="2276872"/>
            <a:ext cx="2664296" cy="25202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The grey area indicates the 95% confidence interval for the dynamic response</a:t>
            </a:r>
          </a:p>
          <a:p>
            <a:endParaRPr lang="en-GB" dirty="0"/>
          </a:p>
          <a:p>
            <a:r>
              <a:rPr lang="en-GB" dirty="0"/>
              <a:t>The steps indicate the time it takes to trigger the respective response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8" y="1988840"/>
            <a:ext cx="51149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5040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Structural VAR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Thus far, we analysed VAR in </a:t>
            </a:r>
            <a:r>
              <a:rPr lang="en-GB" sz="2000" u="sng" dirty="0"/>
              <a:t>reduced form</a:t>
            </a:r>
            <a:r>
              <a:rPr lang="en-GB" sz="2000" dirty="0"/>
              <a:t>, which means that only past observations affect present observations</a:t>
            </a:r>
          </a:p>
          <a:p>
            <a:r>
              <a:rPr lang="en-GB" sz="2000" dirty="0"/>
              <a:t>There is a possibility to allow that contemporaneous effects exist</a:t>
            </a:r>
          </a:p>
          <a:p>
            <a:r>
              <a:rPr lang="en-GB" sz="2000" dirty="0"/>
              <a:t>For instance, house prices in t might react to inflation in t (maybe due to how both variables are measured)</a:t>
            </a:r>
          </a:p>
          <a:p>
            <a:r>
              <a:rPr lang="en-GB" sz="2000" dirty="0"/>
              <a:t>Structural VARs (in STATA: ‘</a:t>
            </a:r>
            <a:r>
              <a:rPr lang="en-GB" sz="2000" dirty="0" err="1"/>
              <a:t>svar</a:t>
            </a:r>
            <a:r>
              <a:rPr lang="en-GB" sz="2000" dirty="0"/>
              <a:t>’) can model these interrelationships using a so-called </a:t>
            </a:r>
            <a:r>
              <a:rPr lang="en-GB" sz="2000" dirty="0" err="1"/>
              <a:t>Choleski</a:t>
            </a:r>
            <a:r>
              <a:rPr lang="en-GB" sz="2000" dirty="0"/>
              <a:t> decomposition </a:t>
            </a:r>
          </a:p>
          <a:p>
            <a:r>
              <a:rPr lang="en-GB" sz="2000" dirty="0"/>
              <a:t>Inflation has an immediate effect on house prices, which is positive</a:t>
            </a:r>
          </a:p>
          <a:p>
            <a:r>
              <a:rPr lang="en-GB" sz="2000" dirty="0"/>
              <a:t>So house prices react fact to inflation; thus, lagged inflation is already priced into current house prices</a:t>
            </a:r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11948940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Structural impulse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The impact is quite small, but significant</a:t>
            </a:r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60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916832"/>
            <a:ext cx="51149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456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GB" sz="3600" b="1" dirty="0"/>
              <a:t>Workshop 2: Analysing house prices in the UK</a:t>
            </a:r>
          </a:p>
        </p:txBody>
      </p:sp>
      <p:sp>
        <p:nvSpPr>
          <p:cNvPr id="32771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400" dirty="0"/>
              <a:t>Professor Gerhard Kling </a:t>
            </a:r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2478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To-do list (1/2)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000" dirty="0"/>
              <a:t>Open the dataset ‘Workshop 2’</a:t>
            </a:r>
          </a:p>
          <a:p>
            <a:pPr eaLnBrk="1" hangingPunct="1"/>
            <a:r>
              <a:rPr lang="en-GB" sz="2000" dirty="0"/>
              <a:t>You find annual data on rents and quarterly data on house prices</a:t>
            </a:r>
          </a:p>
          <a:p>
            <a:pPr eaLnBrk="1" hangingPunct="1"/>
            <a:r>
              <a:rPr lang="en-GB" sz="2000" dirty="0"/>
              <a:t>The variable rent refers to an indexed value (so it does not reflect actual rents paid per year in GBP), and house prices are in GBP</a:t>
            </a:r>
          </a:p>
          <a:p>
            <a:pPr eaLnBrk="1" hangingPunct="1"/>
            <a:r>
              <a:rPr lang="en-GB" sz="2000" dirty="0"/>
              <a:t>Determine the annual growth rate in rents and the annual growth rate in house prices since 1988</a:t>
            </a:r>
          </a:p>
          <a:p>
            <a:pPr lvl="1" eaLnBrk="1" hangingPunct="1"/>
            <a:r>
              <a:rPr lang="en-GB" sz="2000" dirty="0"/>
              <a:t>HINT: think about different ways to do the first-differencing using quarterly data</a:t>
            </a:r>
          </a:p>
          <a:p>
            <a:pPr lvl="1" eaLnBrk="1" hangingPunct="1"/>
            <a:r>
              <a:rPr lang="en-GB" sz="2000" dirty="0"/>
              <a:t>HINT: you need to ensure that observations of annual growth in rents and house prices are matched (check the data structure in the data editor)</a:t>
            </a:r>
          </a:p>
          <a:p>
            <a:pPr lvl="1" eaLnBrk="1" hangingPunct="1"/>
            <a:r>
              <a:rPr lang="en-GB" sz="2000" dirty="0"/>
              <a:t>Think about ways to shift data</a:t>
            </a: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314695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Who generates the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There are different theoretical perspectives </a:t>
                </a:r>
              </a:p>
              <a:p>
                <a:pPr marL="748602" lvl="1" indent="-345377" defTabSz="920675" eaLnBrk="1" hangingPunct="1">
                  <a:defRPr/>
                </a:pPr>
                <a:r>
                  <a:rPr lang="en-GB" sz="2000" dirty="0"/>
                  <a:t>Theoretical model generates data (related to </a:t>
                </a:r>
                <a:r>
                  <a:rPr lang="en-GB" sz="2000" u="sng" dirty="0"/>
                  <a:t>iteration sequences</a:t>
                </a:r>
                <a:r>
                  <a:rPr lang="en-GB" sz="2000" dirty="0"/>
                  <a:t>)</a:t>
                </a:r>
              </a:p>
              <a:p>
                <a:pPr marL="748602" lvl="1" indent="-345377" defTabSz="920675" eaLnBrk="1" hangingPunct="1">
                  <a:defRPr/>
                </a:pPr>
                <a:r>
                  <a:rPr lang="en-GB" sz="2000" dirty="0"/>
                  <a:t>Hidden (unknown) </a:t>
                </a:r>
                <a:r>
                  <a:rPr lang="en-GB" sz="2000" u="sng" dirty="0"/>
                  <a:t>data generating process</a:t>
                </a:r>
                <a:r>
                  <a:rPr lang="en-GB" sz="2000" dirty="0"/>
                  <a:t>, which we try to estimate (less focused on theory) – modern time series modelling</a:t>
                </a:r>
              </a:p>
              <a:p>
                <a:pPr marL="748602" lvl="1" indent="-345377" defTabSz="920675" eaLnBrk="1" hangingPunct="1">
                  <a:defRPr/>
                </a:pPr>
                <a:r>
                  <a:rPr lang="en-GB" sz="2000" dirty="0"/>
                  <a:t>Decomposition of time series – observed realisations over time can be classified (</a:t>
                </a:r>
                <a:r>
                  <a:rPr lang="en-GB" sz="2000" u="sng" dirty="0"/>
                  <a:t>classical time series model</a:t>
                </a:r>
                <a:r>
                  <a:rPr lang="en-GB" sz="2000" dirty="0"/>
                  <a:t>)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Iteration sequences have been developed in mathematics and are widely used (e.g. demography)</a:t>
                </a:r>
              </a:p>
              <a:p>
                <a:pPr marL="748602" lvl="1" indent="-345377" defTabSz="920675" eaLnBrk="1" hangingPunct="1">
                  <a:defRPr/>
                </a:pPr>
                <a:r>
                  <a:rPr lang="en-GB" sz="2000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0.8</m:t>
                        </m:r>
                        <m:r>
                          <a:rPr lang="en-GB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</a:rPr>
                      <m:t>+2,  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</a:rPr>
                      <m:t>=1,  </m:t>
                    </m:r>
                    <m:r>
                      <a:rPr lang="en-GB" sz="2000" b="0" i="1" smtClean="0">
                        <a:latin typeface="Cambria Math"/>
                      </a:rPr>
                      <m:t>𝑛</m:t>
                    </m:r>
                    <m:r>
                      <a:rPr lang="en-GB" sz="2000" b="0" i="1" smtClean="0">
                        <a:latin typeface="Cambria Math"/>
                      </a:rPr>
                      <m:t>=1,2,…</m:t>
                    </m:r>
                  </m:oMath>
                </a14:m>
                <a:endParaRPr lang="en-GB" sz="2000" dirty="0"/>
              </a:p>
              <a:p>
                <a:pPr marL="748602" lvl="1" indent="-345377" defTabSz="920675" eaLnBrk="1" hangingPunct="1">
                  <a:defRPr/>
                </a:pPr>
                <a:r>
                  <a:rPr lang="en-GB" sz="2000" dirty="0"/>
                  <a:t>This is a </a:t>
                </a:r>
                <a:r>
                  <a:rPr lang="en-GB" sz="2000" u="sng" dirty="0"/>
                  <a:t>so-called recurrence system</a:t>
                </a:r>
              </a:p>
              <a:p>
                <a:pPr marL="748602" lvl="1" indent="-345377" defTabSz="920675" eaLnBrk="1" hangingPunct="1">
                  <a:defRPr/>
                </a:pPr>
                <a:r>
                  <a:rPr lang="en-GB" sz="2000" dirty="0"/>
                  <a:t>What is the long-term behaviour?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407" t="-1348" r="-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24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1925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762535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To-do list (2/2)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000" dirty="0"/>
              <a:t>Check whether the time series of growth rates are stationary</a:t>
            </a:r>
          </a:p>
          <a:p>
            <a:pPr eaLnBrk="1" hangingPunct="1"/>
            <a:r>
              <a:rPr lang="en-GB" sz="2000" dirty="0"/>
              <a:t>Specify a VAR model</a:t>
            </a:r>
          </a:p>
          <a:p>
            <a:pPr lvl="1" eaLnBrk="1" hangingPunct="1"/>
            <a:r>
              <a:rPr lang="en-GB" sz="2000" dirty="0"/>
              <a:t>Select optimal lag length</a:t>
            </a:r>
          </a:p>
          <a:p>
            <a:pPr lvl="1" eaLnBrk="1" hangingPunct="1"/>
            <a:r>
              <a:rPr lang="en-GB" sz="2000" dirty="0"/>
              <a:t>Estimate VAR in reduced form</a:t>
            </a:r>
          </a:p>
          <a:p>
            <a:pPr lvl="1" eaLnBrk="1" hangingPunct="1"/>
            <a:r>
              <a:rPr lang="en-GB" sz="2000" dirty="0"/>
              <a:t>Check stability condition</a:t>
            </a:r>
          </a:p>
          <a:p>
            <a:pPr lvl="1" eaLnBrk="1" hangingPunct="1"/>
            <a:r>
              <a:rPr lang="en-GB" sz="2000" dirty="0"/>
              <a:t>Test for Granger causality</a:t>
            </a:r>
          </a:p>
          <a:p>
            <a:pPr eaLnBrk="1" hangingPunct="1"/>
            <a:r>
              <a:rPr lang="en-GB" sz="2400" dirty="0"/>
              <a:t>Illustrate the dynamics using</a:t>
            </a:r>
          </a:p>
          <a:p>
            <a:pPr lvl="1" eaLnBrk="1" hangingPunct="1"/>
            <a:r>
              <a:rPr lang="en-GB" sz="2000" dirty="0"/>
              <a:t>Impulse response functions</a:t>
            </a:r>
          </a:p>
          <a:p>
            <a:pPr lvl="1" eaLnBrk="1" hangingPunct="1"/>
            <a:r>
              <a:rPr lang="en-GB" sz="2000" dirty="0"/>
              <a:t>Forecasting variance decomposition (HINT: use STATA help function)</a:t>
            </a: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4471176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GB" sz="3600" b="1" dirty="0"/>
              <a:t>Unit 5: Cointegration and VECM</a:t>
            </a:r>
          </a:p>
        </p:txBody>
      </p:sp>
      <p:sp>
        <p:nvSpPr>
          <p:cNvPr id="99331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400" dirty="0"/>
              <a:t>Professor Gerhard Kling 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Common stochastic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We can see that silver and gold prices exhibit a certain degree of co-movement</a:t>
            </a:r>
          </a:p>
          <a:p>
            <a:r>
              <a:rPr lang="en-GB" sz="2000" dirty="0"/>
              <a:t>We could almost argue that they share a </a:t>
            </a:r>
            <a:r>
              <a:rPr lang="en-GB" sz="2000" u="sng" dirty="0"/>
              <a:t>common stochastic trend</a:t>
            </a:r>
          </a:p>
          <a:p>
            <a:r>
              <a:rPr lang="en-GB" sz="2000" dirty="0"/>
              <a:t>The limitation of ARIMA and VAR models is that they can be only used if the time series are stationary</a:t>
            </a:r>
          </a:p>
          <a:p>
            <a:r>
              <a:rPr lang="en-GB" sz="2000" dirty="0"/>
              <a:t>In our case, we had to first-difference your time series to ensure stationarity</a:t>
            </a:r>
          </a:p>
          <a:p>
            <a:r>
              <a:rPr lang="en-GB" sz="2000" dirty="0"/>
              <a:t>First-differencing eliminates a lot of information in the time series. </a:t>
            </a:r>
          </a:p>
          <a:p>
            <a:r>
              <a:rPr lang="en-GB" sz="2000" dirty="0"/>
              <a:t>Is there no better way to analyse gold and silver prices?</a:t>
            </a:r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28353258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Co-movement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Long before the development of multivariate time series econometrics, people realised that gold and silver seem to have a common movement around a </a:t>
            </a:r>
            <a:r>
              <a:rPr lang="en-GB" sz="2000" u="sng" dirty="0"/>
              <a:t>long-term equilibrium </a:t>
            </a:r>
            <a:r>
              <a:rPr lang="en-GB" sz="2000" dirty="0"/>
              <a:t>(e.g. gold-silver price ratio)</a:t>
            </a:r>
          </a:p>
          <a:p>
            <a:r>
              <a:rPr lang="en-GB" sz="2000" dirty="0"/>
              <a:t>Moreover, the idea of equilibrium conditions in economics and the availability of macroeconomic time series led to the development of cointegration analysis. </a:t>
            </a:r>
          </a:p>
          <a:p>
            <a:r>
              <a:rPr lang="en-GB" sz="2000" dirty="0"/>
              <a:t>The idea is very simple. Even if two (or more) time series are non-stationary and hence have stochastic trends, they might be still driven by the same underlying factors that lead to their stochastic behaviour</a:t>
            </a:r>
          </a:p>
          <a:p>
            <a:r>
              <a:rPr lang="en-GB" sz="2000" dirty="0"/>
              <a:t>Therefore, we analyse the time series in levels and see whether we can find a long-term equilibrium – a so-called </a:t>
            </a:r>
            <a:r>
              <a:rPr lang="en-GB" sz="2000" u="sng" dirty="0" err="1"/>
              <a:t>cointegrating</a:t>
            </a:r>
            <a:r>
              <a:rPr lang="en-GB" sz="2000" u="sng" dirty="0"/>
              <a:t> vector</a:t>
            </a:r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6237012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Pair-trading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Pair-trading is a very common strategy used by investors</a:t>
            </a:r>
          </a:p>
          <a:p>
            <a:r>
              <a:rPr lang="en-GB" sz="2000" dirty="0"/>
              <a:t>The idea is to benchmark two (or more) similar assets (e.g. Barclays and RBS)</a:t>
            </a:r>
          </a:p>
          <a:p>
            <a:r>
              <a:rPr lang="en-GB" sz="2000" dirty="0"/>
              <a:t>Similar assets tend to exhibit a certain degree of co-movement, as they are influenced by similar factors (e.g. industry shocks, business cycles, factor prices)</a:t>
            </a:r>
          </a:p>
          <a:p>
            <a:r>
              <a:rPr lang="en-GB" sz="2000" dirty="0"/>
              <a:t>We can estimate the long run relationship between assets and determine whether an asset is under or overvalued</a:t>
            </a:r>
          </a:p>
          <a:p>
            <a:r>
              <a:rPr lang="en-GB" sz="2000" dirty="0"/>
              <a:t>Trading strategy: buy undervalued asset and sell overvalued asset</a:t>
            </a:r>
          </a:p>
          <a:p>
            <a:r>
              <a:rPr lang="en-GB" sz="2000" dirty="0"/>
              <a:t>This also implies a hedge, as both assets are affected by similar shocks</a:t>
            </a:r>
          </a:p>
          <a:p>
            <a:r>
              <a:rPr lang="en-GB" sz="2000" dirty="0"/>
              <a:t>Example: US steel makers</a:t>
            </a:r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36353949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US steel makers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628800"/>
            <a:ext cx="8229600" cy="4525963"/>
          </a:xfrm>
        </p:spPr>
        <p:txBody>
          <a:bodyPr/>
          <a:lstStyle/>
          <a:p>
            <a:r>
              <a:rPr lang="en-GB" sz="2000" dirty="0"/>
              <a:t>There is a certain degree of co-movement of US steel and Titan</a:t>
            </a:r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66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48" y="2276872"/>
            <a:ext cx="51149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6300192" y="2276872"/>
            <a:ext cx="2664296" cy="25202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Co-movements might break down due to structural changes</a:t>
            </a:r>
          </a:p>
          <a:p>
            <a:endParaRPr lang="en-GB" dirty="0"/>
          </a:p>
          <a:p>
            <a:r>
              <a:rPr lang="en-GB" dirty="0"/>
              <a:t>This needs to be considered (see discussion of structural breaks)</a:t>
            </a:r>
          </a:p>
        </p:txBody>
      </p:sp>
    </p:spTree>
    <p:extLst>
      <p:ext uri="{BB962C8B-B14F-4D97-AF65-F5344CB8AC3E}">
        <p14:creationId xmlns:p14="http://schemas.microsoft.com/office/powerpoint/2010/main" val="7160834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Test for cointegration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r>
                  <a:rPr lang="en-GB" sz="2000" dirty="0"/>
                  <a:t>First, we explore the </a:t>
                </a:r>
                <a:r>
                  <a:rPr lang="en-GB" sz="2000" u="sng" dirty="0"/>
                  <a:t>Engle-Granger method</a:t>
                </a:r>
                <a:r>
                  <a:rPr lang="en-GB" sz="2000" dirty="0"/>
                  <a:t>, which is simple to use – but it is only valid if cointegration exists</a:t>
                </a:r>
              </a:p>
              <a:p>
                <a:r>
                  <a:rPr lang="en-GB" sz="2000" dirty="0"/>
                  <a:t>STEP 1: determine the order of integration of the time series </a:t>
                </a:r>
              </a:p>
              <a:p>
                <a:pPr lvl="1"/>
                <a:r>
                  <a:rPr lang="en-GB" sz="2000" dirty="0"/>
                  <a:t>Time series have to have the same order of integration</a:t>
                </a:r>
              </a:p>
              <a:p>
                <a:pPr lvl="1"/>
                <a:r>
                  <a:rPr lang="en-GB" sz="2000" dirty="0"/>
                  <a:t>Use Dickey-Fuller tests (and / or KPSS)</a:t>
                </a:r>
              </a:p>
              <a:p>
                <a:pPr lvl="1"/>
                <a:r>
                  <a:rPr lang="en-GB" sz="2000" dirty="0"/>
                  <a:t>Example: US-steel and Titan are both I(1) (which means that the log returns are stationary)</a:t>
                </a:r>
              </a:p>
              <a:p>
                <a:r>
                  <a:rPr lang="en-GB" sz="2000" dirty="0"/>
                  <a:t>STEP 2: estimate long-run equilibrium using OLS </a:t>
                </a:r>
              </a:p>
              <a:p>
                <a:pPr lvl="1"/>
                <a:r>
                  <a:rPr lang="en-GB" sz="2000" dirty="0"/>
                  <a:t>OLS is </a:t>
                </a:r>
                <a:r>
                  <a:rPr lang="en-GB" sz="2000" u="sng" dirty="0"/>
                  <a:t>super-consistent</a:t>
                </a:r>
                <a:r>
                  <a:rPr lang="en-GB" sz="2000" dirty="0"/>
                  <a:t> if time series are cointegrated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</a:rPr>
                      <m:t>=</m:t>
                    </m:r>
                    <m:r>
                      <a:rPr lang="en-GB" sz="20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GB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GB" sz="2000" b="0" i="1" smtClean="0">
                        <a:latin typeface="Cambria Math"/>
                        <a:ea typeface="Cambria Math"/>
                      </a:rPr>
                      <m:t>𝛽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/>
                <a:r>
                  <a:rPr lang="en-GB" sz="2000" dirty="0"/>
                  <a:t>Obtain residuals and test residuals for stationarity</a:t>
                </a:r>
              </a:p>
              <a:p>
                <a:pPr lvl="1"/>
                <a:r>
                  <a:rPr lang="en-GB" sz="2000" dirty="0"/>
                  <a:t>Consider structural breaks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407" t="-1348" r="-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22904897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Long-run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We estimate the long-run equilibrium using OLS</a:t>
            </a:r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68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83" y="2204864"/>
            <a:ext cx="10139829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0286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Explore residuals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Plot residuals over time</a:t>
            </a:r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69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060848"/>
            <a:ext cx="51149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5868144" y="2276872"/>
            <a:ext cx="2664296" cy="31683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It looks like a structural break</a:t>
            </a:r>
          </a:p>
          <a:p>
            <a:endParaRPr lang="en-GB" dirty="0"/>
          </a:p>
          <a:p>
            <a:r>
              <a:rPr lang="en-GB" dirty="0"/>
              <a:t>Residuals are not stationary</a:t>
            </a:r>
          </a:p>
          <a:p>
            <a:endParaRPr lang="en-GB" dirty="0"/>
          </a:p>
          <a:p>
            <a:r>
              <a:rPr lang="en-GB" dirty="0"/>
              <a:t>Up to time=800, residuals are stationary and cointegration exists</a:t>
            </a:r>
          </a:p>
          <a:p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563888" y="1628800"/>
            <a:ext cx="0" cy="43924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1043608" y="4725144"/>
            <a:ext cx="244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410936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Test for cointegration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r>
                  <a:rPr lang="en-GB" sz="2000" dirty="0"/>
                  <a:t>STEP 3: Estimate the </a:t>
                </a:r>
                <a:r>
                  <a:rPr lang="en-GB" sz="2000" u="sng" dirty="0"/>
                  <a:t>error-correction model</a:t>
                </a:r>
              </a:p>
              <a:p>
                <a:pPr lvl="1"/>
                <a:r>
                  <a:rPr lang="en-GB" sz="2000" dirty="0"/>
                  <a:t>Use estimate in STEP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=</m:t>
                    </m:r>
                    <m:r>
                      <a:rPr lang="en-GB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GB" sz="20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GB" sz="2000" i="1">
                        <a:latin typeface="Cambria Math"/>
                        <a:ea typeface="Cambria Math"/>
                      </a:rPr>
                      <m:t>𝛽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GB" sz="20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/>
                <a:r>
                  <a:rPr lang="en-GB" sz="2000" dirty="0"/>
                  <a:t>We obtain </a:t>
                </a:r>
                <a:r>
                  <a:rPr lang="el-GR" sz="2000" dirty="0"/>
                  <a:t>β</a:t>
                </a:r>
                <a:endParaRPr lang="en-GB" sz="2000" dirty="0"/>
              </a:p>
              <a:p>
                <a:pPr lvl="1"/>
                <a:r>
                  <a:rPr lang="en-GB" sz="2000" dirty="0"/>
                  <a:t>Then we calculate the </a:t>
                </a:r>
                <a:r>
                  <a:rPr lang="en-GB" sz="2000" u="sng" dirty="0"/>
                  <a:t>deviation from the long-run equilibrium</a:t>
                </a:r>
                <a:r>
                  <a:rPr lang="en-GB" sz="2000" dirty="0"/>
                  <a:t> in t-1: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</a:rPr>
                      <m:t>−</m:t>
                    </m:r>
                    <m:r>
                      <a:rPr lang="en-GB" sz="2000" i="1">
                        <a:latin typeface="Cambria Math"/>
                        <a:ea typeface="Cambria Math"/>
                      </a:rPr>
                      <m:t>𝛽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/>
                <a:r>
                  <a:rPr lang="en-GB" sz="2000" dirty="0"/>
                  <a:t>The </a:t>
                </a:r>
                <a:r>
                  <a:rPr lang="en-GB" sz="2000" u="sng" dirty="0"/>
                  <a:t>dynamic model refers to a VAR in reduced form</a:t>
                </a:r>
                <a:r>
                  <a:rPr lang="en-GB" sz="2000" dirty="0"/>
                  <a:t> with the predetermined deviation from long-run equilibrium as additional variable</a:t>
                </a:r>
              </a:p>
              <a:p>
                <a:pPr lvl="1"/>
                <a:r>
                  <a:rPr lang="en-GB" sz="2000" dirty="0"/>
                  <a:t>Hence, we use the same methodology to specify the VAR (i.e. determine optimal lag length, stability test)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407" t="-1348" r="-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324766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Long-term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Two different start values: 20 and 80; fast convergence to 10</a:t>
            </a:r>
            <a:endParaRPr lang="en-GB" sz="2000" u="sng" dirty="0"/>
          </a:p>
        </p:txBody>
      </p:sp>
      <p:sp>
        <p:nvSpPr>
          <p:cNvPr id="81924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1925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5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556582"/>
              </p:ext>
            </p:extLst>
          </p:nvPr>
        </p:nvGraphicFramePr>
        <p:xfrm>
          <a:off x="683568" y="23488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 bwMode="auto">
              <a:xfrm>
                <a:off x="5508104" y="2276872"/>
                <a:ext cx="3145230" cy="338437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29622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GB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kumimoji="0" lang="en-GB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kumimoji="0" lang="en-GB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=0.8</m:t>
                      </m:r>
                      <m:sSub>
                        <m:sSubPr>
                          <m:ctrlPr>
                            <a:rPr kumimoji="0" lang="en-GB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GB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kumimoji="0" lang="en-GB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0" lang="en-GB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+2</m:t>
                      </m:r>
                    </m:oMath>
                  </m:oMathPara>
                </a14:m>
                <a:endPara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defTabSz="296227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=0.8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0.8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/>
                            </a:rPr>
                            <m:t>+2</m:t>
                          </m:r>
                        </m:e>
                      </m:d>
                      <m:r>
                        <a:rPr lang="en-GB" sz="2000" i="1">
                          <a:latin typeface="Cambria Math"/>
                        </a:rPr>
                        <m:t>+2</m:t>
                      </m:r>
                      <m:r>
                        <a:rPr lang="en-GB" sz="20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sz="2000" dirty="0"/>
              </a:p>
              <a:p>
                <a:pPr defTabSz="296227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0.8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GB" sz="200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nary>
                      <m:r>
                        <a:rPr lang="en-GB" sz="2000" i="1">
                          <a:latin typeface="Cambria Math"/>
                          <a:ea typeface="Cambria Math"/>
                        </a:rPr>
                        <m:t>→10 </m:t>
                      </m:r>
                      <m:r>
                        <a:rPr lang="en-GB" sz="2000" i="1">
                          <a:latin typeface="Cambria Math"/>
                          <a:ea typeface="Cambria Math"/>
                        </a:rPr>
                        <m:t>𝑎𝑠</m:t>
                      </m:r>
                      <m:r>
                        <a:rPr lang="en-GB" sz="20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sz="2000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GB" sz="2000" i="1">
                          <a:latin typeface="Cambria Math"/>
                          <a:ea typeface="Cambria Math"/>
                        </a:rPr>
                        <m:t>→∞</m:t>
                      </m:r>
                    </m:oMath>
                  </m:oMathPara>
                </a14:m>
                <a:endParaRPr lang="en-GB" sz="2000" dirty="0"/>
              </a:p>
              <a:p>
                <a:pPr marL="0" marR="0" indent="0" algn="l" defTabSz="29622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Geometric series: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GB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0" lang="en-GB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1−0.8</m:t>
                        </m:r>
                      </m:den>
                    </m:f>
                    <m:r>
                      <a:rPr kumimoji="0" lang="en-GB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=10</m:t>
                    </m:r>
                  </m:oMath>
                </a14:m>
                <a:endPara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104" y="2276872"/>
                <a:ext cx="3145230" cy="3384376"/>
              </a:xfrm>
              <a:prstGeom prst="rect">
                <a:avLst/>
              </a:prstGeom>
              <a:blipFill rotWithShape="1">
                <a:blip r:embed="rId4"/>
                <a:stretch>
                  <a:fillRect l="-193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142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The error-correction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We follow the following steps in STATA</a:t>
            </a:r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71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99592" y="2060848"/>
            <a:ext cx="7128792" cy="42484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2962275"/>
            <a:r>
              <a:rPr lang="en-GB" sz="2000" dirty="0"/>
              <a:t>*STEP 3: error-correction model</a:t>
            </a:r>
          </a:p>
          <a:p>
            <a:pPr defTabSz="2962275"/>
            <a:r>
              <a:rPr lang="en-GB" sz="2000" dirty="0" err="1"/>
              <a:t>reg</a:t>
            </a:r>
            <a:r>
              <a:rPr lang="en-GB" sz="2000" dirty="0"/>
              <a:t> </a:t>
            </a:r>
            <a:r>
              <a:rPr lang="en-GB" sz="2000" dirty="0" err="1"/>
              <a:t>us_steel</a:t>
            </a:r>
            <a:r>
              <a:rPr lang="en-GB" sz="2000" dirty="0"/>
              <a:t> titan  if time&lt;800</a:t>
            </a:r>
          </a:p>
          <a:p>
            <a:pPr defTabSz="2962275"/>
            <a:r>
              <a:rPr lang="en-GB" sz="2000" dirty="0"/>
              <a:t>matrix b=get(_b)</a:t>
            </a:r>
          </a:p>
          <a:p>
            <a:pPr defTabSz="2962275"/>
            <a:r>
              <a:rPr lang="en-GB" sz="2000" dirty="0"/>
              <a:t>matrix beta=b[1,1]</a:t>
            </a:r>
          </a:p>
          <a:p>
            <a:pPr defTabSz="2962275"/>
            <a:r>
              <a:rPr lang="en-GB" sz="2000" dirty="0" err="1"/>
              <a:t>svmat</a:t>
            </a:r>
            <a:r>
              <a:rPr lang="en-GB" sz="2000" dirty="0"/>
              <a:t> beta, n(beta)</a:t>
            </a:r>
          </a:p>
          <a:p>
            <a:pPr defTabSz="2962275"/>
            <a:r>
              <a:rPr lang="en-GB" sz="2000" dirty="0" err="1"/>
              <a:t>egen</a:t>
            </a:r>
            <a:r>
              <a:rPr lang="en-GB" sz="2000" dirty="0"/>
              <a:t> beta=max(beta1)</a:t>
            </a:r>
          </a:p>
          <a:p>
            <a:pPr defTabSz="2962275"/>
            <a:r>
              <a:rPr lang="en-GB" sz="2000" dirty="0"/>
              <a:t>drop beta1</a:t>
            </a:r>
          </a:p>
          <a:p>
            <a:pPr defTabSz="2962275"/>
            <a:r>
              <a:rPr lang="en-GB" sz="2000" dirty="0"/>
              <a:t>replace beta=. if time&gt;=800</a:t>
            </a:r>
          </a:p>
          <a:p>
            <a:pPr defTabSz="2962275"/>
            <a:endParaRPr lang="en-GB" sz="2000" dirty="0"/>
          </a:p>
          <a:p>
            <a:pPr defTabSz="2962275"/>
            <a:r>
              <a:rPr lang="en-GB" sz="2000" dirty="0"/>
              <a:t>*Error-component in t-1</a:t>
            </a:r>
          </a:p>
          <a:p>
            <a:pPr defTabSz="2962275"/>
            <a:r>
              <a:rPr lang="en-GB" sz="2000" dirty="0"/>
              <a:t>gen </a:t>
            </a:r>
            <a:r>
              <a:rPr lang="en-GB" sz="2000" dirty="0" err="1"/>
              <a:t>ec</a:t>
            </a:r>
            <a:r>
              <a:rPr lang="en-GB" sz="2000" dirty="0"/>
              <a:t>=</a:t>
            </a:r>
            <a:r>
              <a:rPr lang="en-GB" sz="2000" dirty="0" err="1"/>
              <a:t>l.us_steel</a:t>
            </a:r>
            <a:r>
              <a:rPr lang="en-GB" sz="2000" dirty="0"/>
              <a:t>-beta*</a:t>
            </a:r>
            <a:r>
              <a:rPr lang="en-GB" sz="2000" dirty="0" err="1"/>
              <a:t>l.titan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3863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Optimal lag seems to be zero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 err="1"/>
              <a:t>Varsoc</a:t>
            </a:r>
            <a:r>
              <a:rPr lang="en-GB" sz="2000" dirty="0"/>
              <a:t> seems to favour lag zero</a:t>
            </a:r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150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76872"/>
            <a:ext cx="7488832" cy="1461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5868144" y="2276872"/>
            <a:ext cx="2664296" cy="14401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I would still try and run VAR models with lag 1 or 2 and check whether lags are significant</a:t>
            </a:r>
          </a:p>
        </p:txBody>
      </p:sp>
    </p:spTree>
    <p:extLst>
      <p:ext uri="{BB962C8B-B14F-4D97-AF65-F5344CB8AC3E}">
        <p14:creationId xmlns:p14="http://schemas.microsoft.com/office/powerpoint/2010/main" val="5006488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VECM with two lags</a:t>
            </a:r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72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772816"/>
            <a:ext cx="7383735" cy="432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5868144" y="2276872"/>
            <a:ext cx="2664296" cy="14401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Some lags are significant!</a:t>
            </a:r>
          </a:p>
          <a:p>
            <a:endParaRPr lang="en-GB" dirty="0"/>
          </a:p>
          <a:p>
            <a:r>
              <a:rPr lang="en-GB" dirty="0"/>
              <a:t>Titan seems to adjust back into equilibrium</a:t>
            </a:r>
          </a:p>
        </p:txBody>
      </p:sp>
    </p:spTree>
    <p:extLst>
      <p:ext uri="{BB962C8B-B14F-4D97-AF65-F5344CB8AC3E}">
        <p14:creationId xmlns:p14="http://schemas.microsoft.com/office/powerpoint/2010/main" val="36906449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Forecast price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We can use the VECM to forecast confidence interval of price movements</a:t>
            </a:r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73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51149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5868144" y="2276872"/>
            <a:ext cx="2664296" cy="14401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This can be used to create buy and sell signals</a:t>
            </a:r>
          </a:p>
        </p:txBody>
      </p:sp>
    </p:spTree>
    <p:extLst>
      <p:ext uri="{BB962C8B-B14F-4D97-AF65-F5344CB8AC3E}">
        <p14:creationId xmlns:p14="http://schemas.microsoft.com/office/powerpoint/2010/main" val="14344902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Johansen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Before we can use the </a:t>
            </a:r>
            <a:r>
              <a:rPr lang="en-GB" sz="2000" u="sng" dirty="0"/>
              <a:t>Johansen procedure</a:t>
            </a:r>
            <a:r>
              <a:rPr lang="en-GB" sz="2000" dirty="0"/>
              <a:t>, we have to make sure that </a:t>
            </a:r>
            <a:r>
              <a:rPr lang="en-GB" sz="2000" u="sng" dirty="0"/>
              <a:t>the time series have the same order of integration I(p)</a:t>
            </a:r>
            <a:endParaRPr lang="en-GB" sz="2000" dirty="0"/>
          </a:p>
          <a:p>
            <a:r>
              <a:rPr lang="en-GB" sz="2000" dirty="0"/>
              <a:t>We already know that both time series are I(1)</a:t>
            </a:r>
          </a:p>
          <a:p>
            <a:r>
              <a:rPr lang="en-GB" sz="2000" dirty="0"/>
              <a:t>The following table shows the results of the Johansen test for cointegration</a:t>
            </a:r>
          </a:p>
          <a:p>
            <a:r>
              <a:rPr lang="en-GB" sz="2000" u="sng" dirty="0"/>
              <a:t>In line with the VAR model, we use two lags</a:t>
            </a:r>
          </a:p>
          <a:p>
            <a:r>
              <a:rPr lang="en-GB" sz="2000" dirty="0"/>
              <a:t>The null hypothesis that there is no cointegration (r=0) can be rejected</a:t>
            </a:r>
          </a:p>
          <a:p>
            <a:r>
              <a:rPr lang="en-GB" sz="2000" dirty="0"/>
              <a:t>However, the null hypothesis that we have one </a:t>
            </a:r>
            <a:r>
              <a:rPr lang="en-GB" sz="2000" dirty="0" err="1"/>
              <a:t>cointegrating</a:t>
            </a:r>
            <a:r>
              <a:rPr lang="en-GB" sz="2000" dirty="0"/>
              <a:t> vector (r=1) cannot be rejected</a:t>
            </a:r>
          </a:p>
          <a:p>
            <a:r>
              <a:rPr lang="en-GB" sz="2000" dirty="0"/>
              <a:t>So the Johansen procedure also supports cointegration</a:t>
            </a:r>
            <a:endParaRPr lang="en-GB" sz="2000" u="sng" dirty="0"/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9832659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Johansen procedure in STATA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000" dirty="0"/>
              <a:t>In STATA use the ‘</a:t>
            </a:r>
            <a:r>
              <a:rPr lang="en-GB" sz="2000" dirty="0" err="1"/>
              <a:t>johans</a:t>
            </a:r>
            <a:r>
              <a:rPr lang="en-GB" sz="2000" dirty="0"/>
              <a:t>’ command, which needs to be downloaded from the STATA server (use help function)</a:t>
            </a:r>
            <a:endParaRPr lang="en-GB" sz="2000" u="sng" dirty="0"/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75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348880"/>
            <a:ext cx="7527751" cy="3874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0455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GB" sz="3600" b="1" dirty="0"/>
              <a:t>Unit 6: Modelling conditional volatility</a:t>
            </a:r>
          </a:p>
        </p:txBody>
      </p:sp>
      <p:sp>
        <p:nvSpPr>
          <p:cNvPr id="8704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400" dirty="0"/>
              <a:t>Professor Gerhard Kling </a:t>
            </a:r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233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Modelling conditional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Thus far, we focused on modelling the mean-equation of a stationary time series or cointegrated time series - we ignored the </a:t>
                </a:r>
                <a:r>
                  <a:rPr lang="en-GB" sz="2000" u="sng" dirty="0"/>
                  <a:t>conditional variance equation</a:t>
                </a:r>
                <a:endParaRPr lang="en-GB" sz="2000" dirty="0"/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Let’s look at a simulated AR(1) process of the following form</a:t>
                </a:r>
              </a:p>
              <a:p>
                <a:pPr marL="345377" indent="-345377" defTabSz="920675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=0.7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  <m:r>
                          <a:rPr lang="en-GB" sz="20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,       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~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𝑖𝑖𝑑</m:t>
                        </m:r>
                      </m:sup>
                    </m:sSup>
                    <m:r>
                      <a:rPr lang="en-GB" sz="2000" i="1">
                        <a:latin typeface="Cambria Math"/>
                      </a:rPr>
                      <m:t>𝑁</m:t>
                    </m:r>
                    <m:r>
                      <a:rPr lang="en-GB" sz="2000" i="1">
                        <a:latin typeface="Cambria Math"/>
                      </a:rPr>
                      <m:t>(0,1)</m:t>
                    </m:r>
                  </m:oMath>
                </a14:m>
                <a:endParaRPr lang="en-GB" sz="2000" dirty="0"/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Based on the following auxiliary regressions, we can test whether the variance exhibits any pattern over time</a:t>
                </a:r>
              </a:p>
              <a:p>
                <a:pPr marL="345377" indent="-345377" defTabSz="920675" eaLnBrk="1" hangingPunct="1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GB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GB" sz="2000" i="1">
                        <a:latin typeface="Cambria Math"/>
                      </a:rPr>
                      <m:t>=</m:t>
                    </m:r>
                    <m:r>
                      <a:rPr lang="en-GB" sz="2000" i="1">
                        <a:latin typeface="Cambria Math"/>
                      </a:rPr>
                      <m:t>𝛼</m:t>
                    </m:r>
                    <m:r>
                      <a:rPr lang="en-GB" sz="2000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i="1">
                            <a:latin typeface="Cambria Math"/>
                          </a:rPr>
                          <m:t>𝑖</m:t>
                        </m:r>
                        <m:r>
                          <a:rPr lang="en-GB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GB" sz="2000" i="1">
                            <a:latin typeface="Cambria Math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𝜀</m:t>
                                </m:r>
                              </m:e>
                            </m:acc>
                          </m:e>
                          <m:sub>
                            <m:r>
                              <a:rPr lang="en-GB" sz="2000" i="1">
                                <a:latin typeface="Cambria Math"/>
                              </a:rPr>
                              <m:t>𝑡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−1</m:t>
                            </m:r>
                          </m:sub>
                          <m:sup>
                            <m:r>
                              <a:rPr lang="en-GB" sz="20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sz="2000" dirty="0"/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We calculate the test statistic TR</a:t>
                </a:r>
                <a:r>
                  <a:rPr lang="en-GB" sz="2000" baseline="30000" dirty="0"/>
                  <a:t>2</a:t>
                </a:r>
                <a:r>
                  <a:rPr lang="en-GB" sz="2000" dirty="0"/>
                  <a:t>, which is Chi-squared distributed with L degrees of freedom. T refers to the number of observations and R</a:t>
                </a:r>
                <a:r>
                  <a:rPr lang="en-GB" sz="2000" baseline="30000" dirty="0"/>
                  <a:t>2</a:t>
                </a:r>
                <a:r>
                  <a:rPr lang="en-GB" sz="2000" dirty="0"/>
                  <a:t> is the R-squared of the model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For smaller samples, it is also common to use F-tests to test whether lagged squared residuals are jointly insignificant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407" t="-1348" r="-1556" b="-2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06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806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42667752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Conditional variance of AR(1)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There is no pattern</a:t>
            </a:r>
          </a:p>
        </p:txBody>
      </p:sp>
      <p:sp>
        <p:nvSpPr>
          <p:cNvPr id="8806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806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77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060848"/>
            <a:ext cx="5114925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 bwMode="auto">
          <a:xfrm>
            <a:off x="5868144" y="2276872"/>
            <a:ext cx="2664296" cy="14401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This is expected, as we simulated the AR(1) process, which only focuses on the mean-equation</a:t>
            </a:r>
          </a:p>
        </p:txBody>
      </p:sp>
    </p:spTree>
    <p:extLst>
      <p:ext uri="{BB962C8B-B14F-4D97-AF65-F5344CB8AC3E}">
        <p14:creationId xmlns:p14="http://schemas.microsoft.com/office/powerpoint/2010/main" val="13558848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Variance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Real time series often exhibit patterns in their conditional variance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The models we discussed thus far ignored any change in variance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In fact, we assume that error terms are identically independently distributed with a </a:t>
            </a:r>
            <a:r>
              <a:rPr lang="en-GB" sz="2000" u="sng" dirty="0"/>
              <a:t>constant variance</a:t>
            </a:r>
            <a:r>
              <a:rPr lang="en-GB" sz="2000" dirty="0"/>
              <a:t> and a mean of zero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Why does the variance change over time?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Looking at market data – higher variance reflects uncertainty</a:t>
            </a:r>
          </a:p>
          <a:p>
            <a:pPr marL="345377" indent="-345377" defTabSz="920675" eaLnBrk="1" hangingPunct="1">
              <a:defRPr/>
            </a:pPr>
            <a:r>
              <a:rPr lang="en-GB" sz="2400" dirty="0"/>
              <a:t>Why are we interested in modelling conditional variance?</a:t>
            </a:r>
          </a:p>
          <a:p>
            <a:pPr marL="748602" lvl="1" indent="-345377" defTabSz="920675" eaLnBrk="1" hangingPunct="1">
              <a:defRPr/>
            </a:pPr>
            <a:r>
              <a:rPr lang="en-GB" sz="2000" dirty="0"/>
              <a:t>Forecasting variance is beneficial (e.g. early warning system, insurance against market fluctuations, impact on option pricing)</a:t>
            </a:r>
          </a:p>
        </p:txBody>
      </p:sp>
      <p:sp>
        <p:nvSpPr>
          <p:cNvPr id="8806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806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28056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Example: demographic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We start with 100 young people (Y)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New people (N) are born based on birth rate (g)</a:t>
                </a:r>
              </a:p>
              <a:p>
                <a:pPr marL="748602" lvl="1" indent="-345377" defTabSz="920675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</a:rPr>
                      <m:t>=</m:t>
                    </m:r>
                    <m:r>
                      <a:rPr lang="en-GB" sz="2000" b="0" i="1" smtClean="0">
                        <a:latin typeface="Cambria Math"/>
                      </a:rPr>
                      <m:t>𝑔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marL="748602" lvl="1" indent="-345377" defTabSz="920675" eaLnBrk="1" hangingPunct="1">
                  <a:defRPr/>
                </a:pPr>
                <a:r>
                  <a:rPr lang="en-GB" sz="2000" dirty="0"/>
                  <a:t>After one period, ‘newcomers’ are young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Old people (O) die with probability k and young people become old with a transition probability of m</a:t>
                </a:r>
              </a:p>
              <a:p>
                <a:pPr marL="748602" lvl="1" indent="-345377" defTabSz="920675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/>
                          </a:rPr>
                          <m:t>1−</m:t>
                        </m:r>
                        <m:r>
                          <a:rPr lang="en-GB" sz="20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</a:rPr>
                      <m:t>+</m:t>
                    </m:r>
                    <m:r>
                      <a:rPr lang="en-GB" sz="2000" b="0" i="1" smtClean="0">
                        <a:latin typeface="Cambria Math"/>
                      </a:rPr>
                      <m:t>𝑚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Young people are modelled as follows</a:t>
                </a:r>
              </a:p>
              <a:p>
                <a:pPr marL="748602" lvl="1" indent="-345377" defTabSz="920675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/>
                          </a:rPr>
                          <m:t>1−</m:t>
                        </m:r>
                        <m:r>
                          <a:rPr lang="en-GB" sz="2000" b="0" i="1" smtClean="0">
                            <a:latin typeface="Cambria Math"/>
                          </a:rPr>
                          <m:t>𝑚</m:t>
                        </m:r>
                      </m:e>
                    </m:d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marL="345377" indent="-345377" defTabSz="920675" eaLnBrk="1" hangingPunct="1">
                  <a:defRPr/>
                </a:pPr>
                <a:r>
                  <a:rPr lang="en-GB" sz="2400" dirty="0"/>
                  <a:t>This is a </a:t>
                </a:r>
                <a:r>
                  <a:rPr lang="en-GB" sz="2400" u="sng" dirty="0"/>
                  <a:t>deterministic model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400" dirty="0"/>
                  <a:t>Can we forecast population growth and ageing?</a:t>
                </a:r>
              </a:p>
              <a:p>
                <a:pPr marL="345377" indent="-345377" defTabSz="920675" eaLnBrk="1" hangingPunct="1">
                  <a:defRPr/>
                </a:pP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778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24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1925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385937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Stock returns in China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The figure shows daily stock returns of the stock market index in Shanghai</a:t>
            </a:r>
          </a:p>
        </p:txBody>
      </p:sp>
      <p:sp>
        <p:nvSpPr>
          <p:cNvPr id="8806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806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79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01" y="2276872"/>
            <a:ext cx="51149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5816255" y="2276872"/>
            <a:ext cx="2664296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There are clusters of higher volatility</a:t>
            </a:r>
          </a:p>
          <a:p>
            <a:endParaRPr lang="en-GB" dirty="0"/>
          </a:p>
          <a:p>
            <a:r>
              <a:rPr lang="en-GB" dirty="0"/>
              <a:t>The conditional variance is not constant over time</a:t>
            </a:r>
          </a:p>
        </p:txBody>
      </p:sp>
    </p:spTree>
    <p:extLst>
      <p:ext uri="{BB962C8B-B14F-4D97-AF65-F5344CB8AC3E}">
        <p14:creationId xmlns:p14="http://schemas.microsoft.com/office/powerpoint/2010/main" val="9839667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Testing for patterns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How can we test for </a:t>
                </a:r>
                <a:r>
                  <a:rPr lang="en-GB" sz="2000" u="sng" dirty="0"/>
                  <a:t>ARCH</a:t>
                </a:r>
                <a:r>
                  <a:rPr lang="en-GB" sz="2000" dirty="0"/>
                  <a:t> (autoregressive conditional heteroskedasticity) errors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Estimate OLS regression with squared residuals as dependent variable</a:t>
                </a:r>
              </a:p>
              <a:p>
                <a:pPr marL="345377" indent="-345377" defTabSz="920675" eaLnBrk="1" hangingPunct="1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GB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GB" sz="2000" i="1">
                        <a:latin typeface="Cambria Math"/>
                      </a:rPr>
                      <m:t>=</m:t>
                    </m:r>
                    <m:r>
                      <a:rPr lang="en-GB" sz="2000" i="1">
                        <a:latin typeface="Cambria Math"/>
                      </a:rPr>
                      <m:t>𝛼</m:t>
                    </m:r>
                    <m:r>
                      <a:rPr lang="en-GB" sz="2000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i="1">
                            <a:latin typeface="Cambria Math"/>
                          </a:rPr>
                          <m:t>𝑖</m:t>
                        </m:r>
                        <m:r>
                          <a:rPr lang="en-GB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GB" sz="2000" i="1">
                            <a:latin typeface="Cambria Math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𝜀</m:t>
                                </m:r>
                              </m:e>
                            </m:acc>
                          </m:e>
                          <m:sub>
                            <m:r>
                              <a:rPr lang="en-GB" sz="2000" i="1">
                                <a:latin typeface="Cambria Math"/>
                              </a:rPr>
                              <m:t>𝑡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−1</m:t>
                            </m:r>
                          </m:sub>
                          <m:sup>
                            <m:r>
                              <a:rPr lang="en-GB" sz="20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sz="2000" dirty="0"/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Calculate the test statistic TR</a:t>
                </a:r>
                <a:r>
                  <a:rPr lang="en-GB" sz="2000" baseline="30000" dirty="0"/>
                  <a:t>2</a:t>
                </a:r>
                <a:r>
                  <a:rPr lang="en-GB" sz="2000" dirty="0"/>
                  <a:t>, which is Chi-squared distributed with L degrees of freedom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 = number of observations and R</a:t>
                </a:r>
                <a:r>
                  <a:rPr lang="en-GB" sz="2000" baseline="30000" dirty="0"/>
                  <a:t>2</a:t>
                </a:r>
                <a:r>
                  <a:rPr lang="en-GB" sz="2000" dirty="0"/>
                  <a:t> = R-squared of the model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Residuals could refer to residuals after fitting univariate models such as ARIMA or multivariate models such as VAR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Residuals should be stationary</a:t>
                </a:r>
              </a:p>
              <a:p>
                <a:pPr marL="345377" indent="-345377" defTabSz="920675" eaLnBrk="1" hangingPunct="1">
                  <a:defRPr/>
                </a:pP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481" t="-1348" r="-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06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806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23070629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Testing stock returns for 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The Dickey-Fuller test confirms stationarity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We can explore ACF and PACF and specify an ARIMA model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There is no obvious ARIMA pattern (which also confirms that stock returns cannot be predicted by past stock returns – this ensures a weak-form of market efficiency)</a:t>
                </a:r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So we can use a simple </a:t>
                </a:r>
                <a:r>
                  <a:rPr lang="en-GB" sz="2000" u="sng" dirty="0"/>
                  <a:t>constant-mean return model</a:t>
                </a:r>
                <a:r>
                  <a:rPr lang="en-GB" sz="2000" dirty="0"/>
                  <a:t> (CMR) of the following form</a:t>
                </a:r>
              </a:p>
              <a:p>
                <a:pPr marL="345377" indent="-345377" defTabSz="920675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</a:rPr>
                      <m:t>=</m:t>
                    </m:r>
                    <m:r>
                      <a:rPr lang="en-GB" sz="20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GB" sz="20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marL="345377" indent="-345377" defTabSz="920675" eaLnBrk="1" hangingPunct="1">
                  <a:defRPr/>
                </a:pPr>
                <a:r>
                  <a:rPr lang="en-GB" sz="2000" dirty="0"/>
                  <a:t>Then we run the auxiliary regression on squared residuals and determine the test statistic</a:t>
                </a:r>
              </a:p>
              <a:p>
                <a:pPr marL="345377" indent="-345377" defTabSz="920675" eaLnBrk="1" hangingPunct="1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GB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GB" sz="2000" i="1">
                        <a:latin typeface="Cambria Math"/>
                      </a:rPr>
                      <m:t>=</m:t>
                    </m:r>
                    <m:r>
                      <a:rPr lang="en-GB" sz="2000" i="1">
                        <a:latin typeface="Cambria Math"/>
                      </a:rPr>
                      <m:t>𝛼</m:t>
                    </m:r>
                    <m:r>
                      <a:rPr lang="en-GB" sz="2000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i="1">
                            <a:latin typeface="Cambria Math"/>
                          </a:rPr>
                          <m:t>𝑖</m:t>
                        </m:r>
                        <m:r>
                          <a:rPr lang="en-GB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GB" sz="2000" i="1">
                            <a:latin typeface="Cambria Math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𝜀</m:t>
                                </m:r>
                              </m:e>
                            </m:acc>
                          </m:e>
                          <m:sub>
                            <m:r>
                              <a:rPr lang="en-GB" sz="2000" i="1">
                                <a:latin typeface="Cambria Math"/>
                              </a:rPr>
                              <m:t>𝑡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−1</m:t>
                            </m:r>
                          </m:sub>
                          <m:sup>
                            <m:r>
                              <a:rPr lang="en-GB" sz="20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sz="2000" dirty="0"/>
              </a:p>
              <a:p>
                <a:pPr marL="345377" indent="-345377" defTabSz="920675" eaLnBrk="1" hangingPunct="1">
                  <a:defRPr/>
                </a:pP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481" t="-1348" b="-2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06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806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81</a:t>
            </a:r>
          </a:p>
        </p:txBody>
      </p:sp>
    </p:spTree>
    <p:extLst>
      <p:ext uri="{BB962C8B-B14F-4D97-AF65-F5344CB8AC3E}">
        <p14:creationId xmlns:p14="http://schemas.microsoft.com/office/powerpoint/2010/main" val="16398481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Lags in auxiliary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How many lags should we consider in the auxiliary regression?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One could explore the PACF of squared residuals</a:t>
            </a:r>
          </a:p>
          <a:p>
            <a:pPr marL="345377" indent="-345377" defTabSz="920675" eaLnBrk="1" hangingPunct="1">
              <a:defRPr/>
            </a:pPr>
            <a:endParaRPr lang="en-GB" sz="2000" dirty="0"/>
          </a:p>
        </p:txBody>
      </p:sp>
      <p:sp>
        <p:nvSpPr>
          <p:cNvPr id="8806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806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82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276872"/>
            <a:ext cx="51149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5765329" y="2276872"/>
            <a:ext cx="2664296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The PACF would suggest three lags</a:t>
            </a:r>
          </a:p>
          <a:p>
            <a:endParaRPr lang="en-GB" dirty="0"/>
          </a:p>
          <a:p>
            <a:r>
              <a:rPr lang="en-GB" dirty="0"/>
              <a:t>Hence, we consider squared residuals up to lag three</a:t>
            </a:r>
          </a:p>
        </p:txBody>
      </p:sp>
    </p:spTree>
    <p:extLst>
      <p:ext uri="{BB962C8B-B14F-4D97-AF65-F5344CB8AC3E}">
        <p14:creationId xmlns:p14="http://schemas.microsoft.com/office/powerpoint/2010/main" val="14247527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Auxiliary regression using 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Test statistic: TR</a:t>
            </a:r>
            <a:r>
              <a:rPr lang="en-GB" sz="2000" baseline="30000" dirty="0"/>
              <a:t>2 </a:t>
            </a:r>
            <a:r>
              <a:rPr lang="en-GB" sz="2000" dirty="0"/>
              <a:t> = 582*0.0264 = 15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Chi-squared with 3 (lags) degrees of freedom; p-value = 0.002  </a:t>
            </a:r>
          </a:p>
          <a:p>
            <a:pPr marL="345377" indent="-345377" defTabSz="920675" eaLnBrk="1" hangingPunct="1">
              <a:defRPr/>
            </a:pPr>
            <a:endParaRPr lang="en-GB" sz="2000" dirty="0"/>
          </a:p>
        </p:txBody>
      </p:sp>
      <p:sp>
        <p:nvSpPr>
          <p:cNvPr id="8806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806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83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65329" y="2276872"/>
            <a:ext cx="2664296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Additional lags should be considered</a:t>
            </a:r>
          </a:p>
          <a:p>
            <a:endParaRPr lang="en-GB" dirty="0"/>
          </a:p>
          <a:p>
            <a:r>
              <a:rPr lang="en-GB" dirty="0"/>
              <a:t>Using lag four produces an insignificant coefficient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492896"/>
            <a:ext cx="832647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6721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ARCH test in STATA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The following procedure produces the ARCH test in STATA</a:t>
            </a:r>
          </a:p>
          <a:p>
            <a:pPr marL="345377" indent="-345377" defTabSz="920675" eaLnBrk="1" hangingPunct="1">
              <a:defRPr/>
            </a:pPr>
            <a:endParaRPr lang="en-GB" sz="2000" dirty="0"/>
          </a:p>
        </p:txBody>
      </p:sp>
      <p:sp>
        <p:nvSpPr>
          <p:cNvPr id="8806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806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84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99592" y="2060848"/>
            <a:ext cx="7128792" cy="316835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2962275"/>
            <a:r>
              <a:rPr lang="pt-BR" sz="2000" dirty="0"/>
              <a:t>*</a:t>
            </a:r>
            <a:r>
              <a:rPr lang="pt-BR" sz="2000" dirty="0" err="1"/>
              <a:t>Three</a:t>
            </a:r>
            <a:r>
              <a:rPr lang="pt-BR" sz="2000" dirty="0"/>
              <a:t> </a:t>
            </a:r>
            <a:r>
              <a:rPr lang="pt-BR" sz="2000" dirty="0" err="1"/>
              <a:t>lags</a:t>
            </a:r>
            <a:endParaRPr lang="pt-BR" sz="2000" dirty="0"/>
          </a:p>
          <a:p>
            <a:pPr defTabSz="2962275"/>
            <a:r>
              <a:rPr lang="pt-BR" sz="2000" dirty="0" err="1"/>
              <a:t>reg</a:t>
            </a:r>
            <a:r>
              <a:rPr lang="pt-BR" sz="2000" dirty="0"/>
              <a:t> r2 l.r2 l2.r2 l3.r2</a:t>
            </a:r>
          </a:p>
          <a:p>
            <a:pPr defTabSz="2962275"/>
            <a:r>
              <a:rPr lang="pt-BR" sz="2000" dirty="0" err="1"/>
              <a:t>scalar</a:t>
            </a:r>
            <a:r>
              <a:rPr lang="pt-BR" sz="2000" dirty="0"/>
              <a:t> R=e(r2)</a:t>
            </a:r>
          </a:p>
          <a:p>
            <a:pPr defTabSz="2962275"/>
            <a:r>
              <a:rPr lang="pt-BR" sz="2000" dirty="0" err="1"/>
              <a:t>scalar</a:t>
            </a:r>
            <a:r>
              <a:rPr lang="pt-BR" sz="2000" dirty="0"/>
              <a:t> N=e(N)</a:t>
            </a:r>
          </a:p>
          <a:p>
            <a:pPr defTabSz="2962275"/>
            <a:r>
              <a:rPr lang="pt-BR" sz="2000" dirty="0" err="1"/>
              <a:t>scalar</a:t>
            </a:r>
            <a:r>
              <a:rPr lang="pt-BR" sz="2000" dirty="0"/>
              <a:t> T=R*N</a:t>
            </a:r>
          </a:p>
          <a:p>
            <a:pPr defTabSz="2962275"/>
            <a:endParaRPr lang="pt-BR" sz="2000" dirty="0"/>
          </a:p>
          <a:p>
            <a:pPr defTabSz="2962275"/>
            <a:r>
              <a:rPr lang="pt-BR" sz="2000" dirty="0" err="1"/>
              <a:t>gen</a:t>
            </a:r>
            <a:r>
              <a:rPr lang="pt-BR" sz="2000" dirty="0"/>
              <a:t> p=1-chi2(3, T)</a:t>
            </a:r>
          </a:p>
          <a:p>
            <a:pPr defTabSz="2962275"/>
            <a:r>
              <a:rPr lang="pt-BR" sz="2000" dirty="0"/>
              <a:t>sum p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347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Estimating ARCH(3)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We estimate ARCH(3) based on our test procedure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If the number of lags exceed 3, I would suggest trying a GARCH(1,1) estimation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So start with ARCH(3) (in STATA: ‘arch’)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Check whether coefficients are significant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If coefficients are not significant, try to reduce the model (general-to-specific approach)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Try to estimate GARCH(1,1) as a benchmark</a:t>
            </a:r>
          </a:p>
          <a:p>
            <a:pPr marL="345377" indent="-345377" defTabSz="920675" eaLnBrk="1" hangingPunct="1">
              <a:defRPr/>
            </a:pPr>
            <a:r>
              <a:rPr lang="en-GB" sz="2000" dirty="0"/>
              <a:t>Compare models using AIC and BIC</a:t>
            </a:r>
          </a:p>
          <a:p>
            <a:pPr marL="345377" indent="-345377" defTabSz="920675" eaLnBrk="1" hangingPunct="1">
              <a:defRPr/>
            </a:pPr>
            <a:endParaRPr lang="en-GB" sz="2000" dirty="0"/>
          </a:p>
        </p:txBody>
      </p:sp>
      <p:sp>
        <p:nvSpPr>
          <p:cNvPr id="8806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806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85</a:t>
            </a:r>
          </a:p>
        </p:txBody>
      </p:sp>
    </p:spTree>
    <p:extLst>
      <p:ext uri="{BB962C8B-B14F-4D97-AF65-F5344CB8AC3E}">
        <p14:creationId xmlns:p14="http://schemas.microsoft.com/office/powerpoint/2010/main" val="40123679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ARCH(3) for stock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I estimate ARCH(3) and GARCH(1,1)</a:t>
            </a:r>
          </a:p>
          <a:p>
            <a:pPr marL="345377" indent="-345377" defTabSz="920675" eaLnBrk="1" hangingPunct="1">
              <a:defRPr/>
            </a:pPr>
            <a:endParaRPr lang="en-GB" sz="2000" dirty="0"/>
          </a:p>
        </p:txBody>
      </p:sp>
      <p:sp>
        <p:nvSpPr>
          <p:cNvPr id="8806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806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86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765329" y="2276872"/>
            <a:ext cx="2664296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Based on AIC and BIC, GARCH(1,1) seems to be superior</a:t>
            </a:r>
          </a:p>
          <a:p>
            <a:endParaRPr lang="en-GB" dirty="0"/>
          </a:p>
          <a:p>
            <a:r>
              <a:rPr lang="en-GB" dirty="0"/>
              <a:t>NOTE: you need to check that the sum of the coefficients of GARCH(1,1) ≤ 1 (stability condition!)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114810"/>
            <a:ext cx="8863776" cy="361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4337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449263" y="928688"/>
            <a:ext cx="8229600" cy="571500"/>
          </a:xfrm>
        </p:spPr>
        <p:txBody>
          <a:bodyPr/>
          <a:lstStyle/>
          <a:p>
            <a:pPr algn="l"/>
            <a:r>
              <a:rPr lang="en-GB" dirty="0"/>
              <a:t>Forecasting 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5377" indent="-345377" defTabSz="920675" eaLnBrk="1" hangingPunct="1">
              <a:defRPr/>
            </a:pPr>
            <a:r>
              <a:rPr lang="en-GB" sz="2000" dirty="0"/>
              <a:t>Once we found our ‘best’ model, we can forecast volatility</a:t>
            </a:r>
          </a:p>
          <a:p>
            <a:pPr marL="345377" indent="-345377" defTabSz="920675" eaLnBrk="1" hangingPunct="1">
              <a:defRPr/>
            </a:pPr>
            <a:endParaRPr lang="en-GB" sz="2000" dirty="0"/>
          </a:p>
          <a:p>
            <a:pPr marL="345377" indent="-345377" defTabSz="920675" eaLnBrk="1" hangingPunct="1">
              <a:defRPr/>
            </a:pPr>
            <a:endParaRPr lang="en-GB" sz="2000" dirty="0"/>
          </a:p>
        </p:txBody>
      </p:sp>
      <p:sp>
        <p:nvSpPr>
          <p:cNvPr id="88068" name="TextBox 3"/>
          <p:cNvSpPr txBox="1">
            <a:spLocks noChangeArrowheads="1"/>
          </p:cNvSpPr>
          <p:nvPr/>
        </p:nvSpPr>
        <p:spPr bwMode="auto">
          <a:xfrm>
            <a:off x="428625" y="6500813"/>
            <a:ext cx="300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Professor Gerhard Kling</a:t>
            </a:r>
          </a:p>
        </p:txBody>
      </p:sp>
      <p:sp>
        <p:nvSpPr>
          <p:cNvPr id="88069" name="TextBox 4"/>
          <p:cNvSpPr txBox="1">
            <a:spLocks noChangeArrowheads="1"/>
          </p:cNvSpPr>
          <p:nvPr/>
        </p:nvSpPr>
        <p:spPr bwMode="auto">
          <a:xfrm>
            <a:off x="8429625" y="6500813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200" dirty="0">
                <a:solidFill>
                  <a:schemeClr val="bg1"/>
                </a:solidFill>
              </a:rPr>
              <a:t>87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060848"/>
            <a:ext cx="51149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5765329" y="2276872"/>
            <a:ext cx="2664296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A similar approach should be used after ARIMA, VAR or VECM models</a:t>
            </a:r>
          </a:p>
        </p:txBody>
      </p:sp>
    </p:spTree>
    <p:extLst>
      <p:ext uri="{BB962C8B-B14F-4D97-AF65-F5344CB8AC3E}">
        <p14:creationId xmlns:p14="http://schemas.microsoft.com/office/powerpoint/2010/main" val="28711891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GB" sz="3600" b="1" dirty="0"/>
              <a:t>Workshop 3: Analysing the US housing market</a:t>
            </a:r>
          </a:p>
        </p:txBody>
      </p:sp>
      <p:sp>
        <p:nvSpPr>
          <p:cNvPr id="32771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400" dirty="0"/>
              <a:t>Professor Gerhard Kling </a:t>
            </a:r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40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114&quot;&gt;&lt;/object&gt;&lt;object type=&quot;2&quot; unique_id=&quot;10115&quot;&gt;&lt;object type=&quot;3&quot; unique_id=&quot;10116&quot;&gt;&lt;property id=&quot;20148&quot; value=&quot;5&quot;/&gt;&lt;property id=&quot;20300&quot; value=&quot;Slid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62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62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10026</Words>
  <Application>Microsoft Office PowerPoint</Application>
  <PresentationFormat>On-screen Show (4:3)</PresentationFormat>
  <Paragraphs>1272</Paragraphs>
  <Slides>135</Slides>
  <Notes>123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39" baseType="lpstr">
      <vt:lpstr>Arial</vt:lpstr>
      <vt:lpstr>Cambria Math</vt:lpstr>
      <vt:lpstr>Default Design</vt:lpstr>
      <vt:lpstr>Equation</vt:lpstr>
      <vt:lpstr>Applied Time Series  YouTube Special</vt:lpstr>
      <vt:lpstr>Background</vt:lpstr>
      <vt:lpstr>Overview</vt:lpstr>
      <vt:lpstr>Learning objectives</vt:lpstr>
      <vt:lpstr>Unit 1: Time series analysis and forecasting</vt:lpstr>
      <vt:lpstr>What is a time series?</vt:lpstr>
      <vt:lpstr>Who generates the data?</vt:lpstr>
      <vt:lpstr>Long-term behaviour</vt:lpstr>
      <vt:lpstr>Example: demographic model</vt:lpstr>
      <vt:lpstr>Forecast</vt:lpstr>
      <vt:lpstr>Classical time series model</vt:lpstr>
      <vt:lpstr>Deterministic trends</vt:lpstr>
      <vt:lpstr>In-sample model fit</vt:lpstr>
      <vt:lpstr>Out-of-sample model fit</vt:lpstr>
      <vt:lpstr>Stationarity</vt:lpstr>
      <vt:lpstr>Stationarity and deterministic trends</vt:lpstr>
      <vt:lpstr>Unit roots</vt:lpstr>
      <vt:lpstr>Dickey and Fuller test</vt:lpstr>
      <vt:lpstr>Stochastic trends</vt:lpstr>
      <vt:lpstr>Prices exhibit a unit-root</vt:lpstr>
      <vt:lpstr>Integrated time series</vt:lpstr>
      <vt:lpstr>Unit 2: ARIMA and seasonality</vt:lpstr>
      <vt:lpstr>Confirming stationarity</vt:lpstr>
      <vt:lpstr>ARIMA </vt:lpstr>
      <vt:lpstr>Box-Jenkins approach</vt:lpstr>
      <vt:lpstr>The ACF for an AR(1) process</vt:lpstr>
      <vt:lpstr>The PACF for an AR(1) process</vt:lpstr>
      <vt:lpstr>Using ACF and PACF</vt:lpstr>
      <vt:lpstr>The ACF hard/softwood exports</vt:lpstr>
      <vt:lpstr>The PACF for wood exports</vt:lpstr>
      <vt:lpstr>ARIMA for wood exports</vt:lpstr>
      <vt:lpstr>Comparing ARIMA models</vt:lpstr>
      <vt:lpstr>Have we found a ‘best’ model?</vt:lpstr>
      <vt:lpstr>Seasonality</vt:lpstr>
      <vt:lpstr>Workshop 1: Analysing credit card loans in the UK</vt:lpstr>
      <vt:lpstr>To-do list (1/2)</vt:lpstr>
      <vt:lpstr>To-do list (2/2)</vt:lpstr>
      <vt:lpstr>Unit 3: Intervention analysis</vt:lpstr>
      <vt:lpstr>Intervention analysis</vt:lpstr>
      <vt:lpstr>The type of intervention</vt:lpstr>
      <vt:lpstr>First step: ARIMA model</vt:lpstr>
      <vt:lpstr>FDI inflows into the UK</vt:lpstr>
      <vt:lpstr>ARIMA for FDI inflows</vt:lpstr>
      <vt:lpstr>Let’s have a look at ARIMA</vt:lpstr>
      <vt:lpstr>Second step: intervention</vt:lpstr>
      <vt:lpstr>Third step: cross-correlation</vt:lpstr>
      <vt:lpstr>Fourth step: reconsider impact</vt:lpstr>
      <vt:lpstr>Fifth step: estimate model</vt:lpstr>
      <vt:lpstr>Models for FDI and the crisis</vt:lpstr>
      <vt:lpstr>Illustration of impact</vt:lpstr>
      <vt:lpstr>Unit 4: Vector autoregression (VAR)</vt:lpstr>
      <vt:lpstr>Vector autoregression (VAR)</vt:lpstr>
      <vt:lpstr>The VAR model (1/2)</vt:lpstr>
      <vt:lpstr>The VAR model (2/2)</vt:lpstr>
      <vt:lpstr>The benefits of VAR modelling</vt:lpstr>
      <vt:lpstr>Prerequisites for VAR modelling</vt:lpstr>
      <vt:lpstr>VAR for house prices - inflation</vt:lpstr>
      <vt:lpstr>House prices and inflation</vt:lpstr>
      <vt:lpstr>Checking model assumptions</vt:lpstr>
      <vt:lpstr>The optimal lag length</vt:lpstr>
      <vt:lpstr>Estimating a VAR in STATA</vt:lpstr>
      <vt:lpstr>Granger causality test</vt:lpstr>
      <vt:lpstr>Stability of the VAR</vt:lpstr>
      <vt:lpstr>Dynamics</vt:lpstr>
      <vt:lpstr>Impulse response function</vt:lpstr>
      <vt:lpstr>Structural VAR</vt:lpstr>
      <vt:lpstr>Structural impulse response</vt:lpstr>
      <vt:lpstr>Workshop 2: Analysing house prices in the UK</vt:lpstr>
      <vt:lpstr>To-do list (1/2)</vt:lpstr>
      <vt:lpstr>To-do list (2/2)</vt:lpstr>
      <vt:lpstr>Unit 5: Cointegration and VECM</vt:lpstr>
      <vt:lpstr>Common stochastic trend</vt:lpstr>
      <vt:lpstr>Co-movement of time series</vt:lpstr>
      <vt:lpstr>Pair-trading</vt:lpstr>
      <vt:lpstr>US steel makers</vt:lpstr>
      <vt:lpstr>Test for cointegration (1/2)</vt:lpstr>
      <vt:lpstr>Long-run equilibrium</vt:lpstr>
      <vt:lpstr>Explore residuals</vt:lpstr>
      <vt:lpstr>Test for cointegration (2/2)</vt:lpstr>
      <vt:lpstr>The error-correction model</vt:lpstr>
      <vt:lpstr>Optimal lag seems to be zero</vt:lpstr>
      <vt:lpstr>VECM with two lags</vt:lpstr>
      <vt:lpstr>Forecast price movement</vt:lpstr>
      <vt:lpstr>Johansen procedure</vt:lpstr>
      <vt:lpstr>Johansen procedure in STATA</vt:lpstr>
      <vt:lpstr>Unit 6: Modelling conditional volatility</vt:lpstr>
      <vt:lpstr>Modelling conditional means</vt:lpstr>
      <vt:lpstr>Conditional variance of AR(1)</vt:lpstr>
      <vt:lpstr>Variance patterns</vt:lpstr>
      <vt:lpstr>Stock returns in China</vt:lpstr>
      <vt:lpstr>Testing for patterns</vt:lpstr>
      <vt:lpstr>Testing stock returns for ARCH</vt:lpstr>
      <vt:lpstr>Lags in auxiliary regression</vt:lpstr>
      <vt:lpstr>Auxiliary regression using OLS</vt:lpstr>
      <vt:lpstr>ARCH test in STATA</vt:lpstr>
      <vt:lpstr>Estimating ARCH(3)</vt:lpstr>
      <vt:lpstr>ARCH(3) for stock returns</vt:lpstr>
      <vt:lpstr>Forecasting volatility</vt:lpstr>
      <vt:lpstr>Workshop 3: Analysing the US housing market</vt:lpstr>
      <vt:lpstr>To-do list (1/2)</vt:lpstr>
      <vt:lpstr>To-do list (2/2)</vt:lpstr>
      <vt:lpstr>Unit 7: Structural breaks</vt:lpstr>
      <vt:lpstr>What are structural breaks?</vt:lpstr>
      <vt:lpstr>Chow test</vt:lpstr>
      <vt:lpstr>US house prices and GDP</vt:lpstr>
      <vt:lpstr>Define dummy and interaction</vt:lpstr>
      <vt:lpstr>Constructing the test statistic</vt:lpstr>
      <vt:lpstr>Test statistic in STATA</vt:lpstr>
      <vt:lpstr>Do we have a structural break?</vt:lpstr>
      <vt:lpstr>And if we don’t know the break?</vt:lpstr>
      <vt:lpstr>Quandt likelihood ratio test (1/3)</vt:lpstr>
      <vt:lpstr>Quandt likelihood ratio test (2/3)</vt:lpstr>
      <vt:lpstr>Quandt likelihood ratio test (3/3)</vt:lpstr>
      <vt:lpstr>Result of Quandt test</vt:lpstr>
      <vt:lpstr>Recursive methods</vt:lpstr>
      <vt:lpstr>CUSUM test</vt:lpstr>
      <vt:lpstr>The rolling command</vt:lpstr>
      <vt:lpstr>CUSUM test using cusum6</vt:lpstr>
      <vt:lpstr>Unit 8: Panel VAR and cointegration</vt:lpstr>
      <vt:lpstr>Panel data and time series</vt:lpstr>
      <vt:lpstr>Structure of panel data</vt:lpstr>
      <vt:lpstr>Ignoring the cross section</vt:lpstr>
      <vt:lpstr>Panel unit-root tests</vt:lpstr>
      <vt:lpstr>Example: firm size</vt:lpstr>
      <vt:lpstr>Example: Breitung test</vt:lpstr>
      <vt:lpstr>Panel VAR</vt:lpstr>
      <vt:lpstr>POLS results</vt:lpstr>
      <vt:lpstr>Firm-specific effects</vt:lpstr>
      <vt:lpstr>Panel VAR in levels</vt:lpstr>
      <vt:lpstr>ROA is a stationary time series</vt:lpstr>
      <vt:lpstr>Arellano-Bond method</vt:lpstr>
      <vt:lpstr>Panel cointegration</vt:lpstr>
      <vt:lpstr>Workshop 4: Analysing cross-country data</vt:lpstr>
      <vt:lpstr>To-do list (1/2)</vt:lpstr>
      <vt:lpstr>To-do list (2/2)</vt:lpstr>
    </vt:vector>
  </TitlesOfParts>
  <Company>Science Learning Centre South East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ajdw</dc:creator>
  <cp:lastModifiedBy>Kling, Gerhard</cp:lastModifiedBy>
  <cp:revision>330</cp:revision>
  <cp:lastPrinted>2016-01-05T10:46:04Z</cp:lastPrinted>
  <dcterms:created xsi:type="dcterms:W3CDTF">2006-02-24T11:48:14Z</dcterms:created>
  <dcterms:modified xsi:type="dcterms:W3CDTF">2022-05-22T08:44:23Z</dcterms:modified>
</cp:coreProperties>
</file>