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1.xml" ContentType="application/vnd.openxmlformats-officedocument.drawingml.chart+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1"/>
  </p:notesMasterIdLst>
  <p:handoutMasterIdLst>
    <p:handoutMasterId r:id="rId132"/>
  </p:handoutMasterIdLst>
  <p:sldIdLst>
    <p:sldId id="257" r:id="rId2"/>
    <p:sldId id="428" r:id="rId3"/>
    <p:sldId id="258" r:id="rId4"/>
    <p:sldId id="259" r:id="rId5"/>
    <p:sldId id="429" r:id="rId6"/>
    <p:sldId id="260" r:id="rId7"/>
    <p:sldId id="261" r:id="rId8"/>
    <p:sldId id="262" r:id="rId9"/>
    <p:sldId id="263" r:id="rId10"/>
    <p:sldId id="332" r:id="rId11"/>
    <p:sldId id="264" r:id="rId12"/>
    <p:sldId id="333" r:id="rId13"/>
    <p:sldId id="334" r:id="rId14"/>
    <p:sldId id="265" r:id="rId15"/>
    <p:sldId id="335" r:id="rId16"/>
    <p:sldId id="266" r:id="rId17"/>
    <p:sldId id="267" r:id="rId18"/>
    <p:sldId id="268" r:id="rId19"/>
    <p:sldId id="340" r:id="rId20"/>
    <p:sldId id="341" r:id="rId21"/>
    <p:sldId id="342" r:id="rId22"/>
    <p:sldId id="343" r:id="rId23"/>
    <p:sldId id="344" r:id="rId24"/>
    <p:sldId id="345" r:id="rId25"/>
    <p:sldId id="269" r:id="rId26"/>
    <p:sldId id="339" r:id="rId27"/>
    <p:sldId id="346" r:id="rId28"/>
    <p:sldId id="347" r:id="rId29"/>
    <p:sldId id="338" r:id="rId30"/>
    <p:sldId id="348" r:id="rId31"/>
    <p:sldId id="271" r:id="rId32"/>
    <p:sldId id="349" r:id="rId33"/>
    <p:sldId id="350" r:id="rId34"/>
    <p:sldId id="351" r:id="rId35"/>
    <p:sldId id="352" r:id="rId36"/>
    <p:sldId id="272" r:id="rId37"/>
    <p:sldId id="273" r:id="rId38"/>
    <p:sldId id="353" r:id="rId39"/>
    <p:sldId id="354" r:id="rId40"/>
    <p:sldId id="355" r:id="rId41"/>
    <p:sldId id="356" r:id="rId42"/>
    <p:sldId id="357" r:id="rId43"/>
    <p:sldId id="358" r:id="rId44"/>
    <p:sldId id="359" r:id="rId45"/>
    <p:sldId id="360" r:id="rId46"/>
    <p:sldId id="361" r:id="rId47"/>
    <p:sldId id="362" r:id="rId48"/>
    <p:sldId id="274" r:id="rId49"/>
    <p:sldId id="278" r:id="rId50"/>
    <p:sldId id="279" r:id="rId51"/>
    <p:sldId id="364" r:id="rId52"/>
    <p:sldId id="363" r:id="rId53"/>
    <p:sldId id="365" r:id="rId54"/>
    <p:sldId id="280" r:id="rId55"/>
    <p:sldId id="366" r:id="rId56"/>
    <p:sldId id="367" r:id="rId57"/>
    <p:sldId id="368" r:id="rId58"/>
    <p:sldId id="369" r:id="rId59"/>
    <p:sldId id="281" r:id="rId60"/>
    <p:sldId id="282" r:id="rId61"/>
    <p:sldId id="283" r:id="rId62"/>
    <p:sldId id="370" r:id="rId63"/>
    <p:sldId id="371" r:id="rId64"/>
    <p:sldId id="372" r:id="rId65"/>
    <p:sldId id="374" r:id="rId66"/>
    <p:sldId id="284" r:id="rId67"/>
    <p:sldId id="285" r:id="rId68"/>
    <p:sldId id="376" r:id="rId69"/>
    <p:sldId id="286" r:id="rId70"/>
    <p:sldId id="377" r:id="rId71"/>
    <p:sldId id="378" r:id="rId72"/>
    <p:sldId id="287" r:id="rId73"/>
    <p:sldId id="379" r:id="rId74"/>
    <p:sldId id="380" r:id="rId75"/>
    <p:sldId id="381" r:id="rId76"/>
    <p:sldId id="375" r:id="rId77"/>
    <p:sldId id="382" r:id="rId78"/>
    <p:sldId id="383" r:id="rId79"/>
    <p:sldId id="290" r:id="rId80"/>
    <p:sldId id="291" r:id="rId81"/>
    <p:sldId id="384" r:id="rId82"/>
    <p:sldId id="292" r:id="rId83"/>
    <p:sldId id="386" r:id="rId84"/>
    <p:sldId id="387" r:id="rId85"/>
    <p:sldId id="385" r:id="rId86"/>
    <p:sldId id="388" r:id="rId87"/>
    <p:sldId id="392" r:id="rId88"/>
    <p:sldId id="393" r:id="rId89"/>
    <p:sldId id="394" r:id="rId90"/>
    <p:sldId id="395" r:id="rId91"/>
    <p:sldId id="396" r:id="rId92"/>
    <p:sldId id="397" r:id="rId93"/>
    <p:sldId id="398" r:id="rId94"/>
    <p:sldId id="389" r:id="rId95"/>
    <p:sldId id="390" r:id="rId96"/>
    <p:sldId id="391" r:id="rId97"/>
    <p:sldId id="296" r:id="rId98"/>
    <p:sldId id="297" r:id="rId99"/>
    <p:sldId id="402" r:id="rId100"/>
    <p:sldId id="403" r:id="rId101"/>
    <p:sldId id="404" r:id="rId102"/>
    <p:sldId id="405" r:id="rId103"/>
    <p:sldId id="406" r:id="rId104"/>
    <p:sldId id="407" r:id="rId105"/>
    <p:sldId id="408" r:id="rId106"/>
    <p:sldId id="298" r:id="rId107"/>
    <p:sldId id="409" r:id="rId108"/>
    <p:sldId id="300" r:id="rId109"/>
    <p:sldId id="410" r:id="rId110"/>
    <p:sldId id="399" r:id="rId111"/>
    <p:sldId id="400" r:id="rId112"/>
    <p:sldId id="401" r:id="rId113"/>
    <p:sldId id="411" r:id="rId114"/>
    <p:sldId id="412" r:id="rId115"/>
    <p:sldId id="413" r:id="rId116"/>
    <p:sldId id="414" r:id="rId117"/>
    <p:sldId id="415" r:id="rId118"/>
    <p:sldId id="416" r:id="rId119"/>
    <p:sldId id="417" r:id="rId120"/>
    <p:sldId id="418" r:id="rId121"/>
    <p:sldId id="419" r:id="rId122"/>
    <p:sldId id="420" r:id="rId123"/>
    <p:sldId id="421" r:id="rId124"/>
    <p:sldId id="422" r:id="rId125"/>
    <p:sldId id="423" r:id="rId126"/>
    <p:sldId id="424" r:id="rId127"/>
    <p:sldId id="425" r:id="rId128"/>
    <p:sldId id="426" r:id="rId129"/>
    <p:sldId id="427" r:id="rId130"/>
  </p:sldIdLst>
  <p:sldSz cx="9144000" cy="6858000" type="screen4x3"/>
  <p:notesSz cx="6858000" cy="9144000"/>
  <p:custDataLst>
    <p:tags r:id="rId133"/>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141288" indent="315913" algn="l" rtl="0" fontAlgn="base">
      <a:spcBef>
        <a:spcPct val="0"/>
      </a:spcBef>
      <a:spcAft>
        <a:spcPct val="0"/>
      </a:spcAft>
      <a:defRPr kern="1200">
        <a:solidFill>
          <a:schemeClr val="tx1"/>
        </a:solidFill>
        <a:latin typeface="Arial" charset="0"/>
        <a:ea typeface="+mn-ea"/>
        <a:cs typeface="+mn-cs"/>
      </a:defRPr>
    </a:lvl2pPr>
    <a:lvl3pPr marL="284163" indent="630238" algn="l" rtl="0" fontAlgn="base">
      <a:spcBef>
        <a:spcPct val="0"/>
      </a:spcBef>
      <a:spcAft>
        <a:spcPct val="0"/>
      </a:spcAft>
      <a:defRPr kern="1200">
        <a:solidFill>
          <a:schemeClr val="tx1"/>
        </a:solidFill>
        <a:latin typeface="Arial" charset="0"/>
        <a:ea typeface="+mn-ea"/>
        <a:cs typeface="+mn-cs"/>
      </a:defRPr>
    </a:lvl3pPr>
    <a:lvl4pPr marL="425450" indent="946150" algn="l" rtl="0" fontAlgn="base">
      <a:spcBef>
        <a:spcPct val="0"/>
      </a:spcBef>
      <a:spcAft>
        <a:spcPct val="0"/>
      </a:spcAft>
      <a:defRPr kern="1200">
        <a:solidFill>
          <a:schemeClr val="tx1"/>
        </a:solidFill>
        <a:latin typeface="Arial" charset="0"/>
        <a:ea typeface="+mn-ea"/>
        <a:cs typeface="+mn-cs"/>
      </a:defRPr>
    </a:lvl4pPr>
    <a:lvl5pPr marL="568325" indent="126047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orient="horz" pos="108">
          <p15:clr>
            <a:srgbClr val="A4A3A4"/>
          </p15:clr>
        </p15:guide>
        <p15:guide id="3" orient="horz" pos="4258">
          <p15:clr>
            <a:srgbClr val="A4A3A4"/>
          </p15:clr>
        </p15:guide>
        <p15:guide id="4" orient="horz" pos="555">
          <p15:clr>
            <a:srgbClr val="A4A3A4"/>
          </p15:clr>
        </p15:guide>
        <p15:guide id="5" orient="horz" pos="4001">
          <p15:clr>
            <a:srgbClr val="A4A3A4"/>
          </p15:clr>
        </p15:guide>
        <p15:guide id="6" orient="horz" pos="607">
          <p15:clr>
            <a:srgbClr val="A4A3A4"/>
          </p15:clr>
        </p15:guide>
        <p15:guide id="7" orient="horz" pos="3950">
          <p15:clr>
            <a:srgbClr val="A4A3A4"/>
          </p15:clr>
        </p15:guide>
        <p15:guide id="8" orient="horz" pos="4052">
          <p15:clr>
            <a:srgbClr val="A4A3A4"/>
          </p15:clr>
        </p15:guide>
        <p15:guide id="9" pos="2988">
          <p15:clr>
            <a:srgbClr val="A4A3A4"/>
          </p15:clr>
        </p15:guide>
        <p15:guide id="10" pos="180">
          <p15:clr>
            <a:srgbClr val="A4A3A4"/>
          </p15:clr>
        </p15:guide>
        <p15:guide id="11" pos="5579">
          <p15:clr>
            <a:srgbClr val="A4A3A4"/>
          </p15:clr>
        </p15:guide>
        <p15:guide id="12" pos="27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FE3E5"/>
    <a:srgbClr val="A4AEB5"/>
    <a:srgbClr val="005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50" autoAdjust="0"/>
  </p:normalViewPr>
  <p:slideViewPr>
    <p:cSldViewPr>
      <p:cViewPr varScale="1">
        <p:scale>
          <a:sx n="104" d="100"/>
          <a:sy n="104" d="100"/>
        </p:scale>
        <p:origin x="1746" y="108"/>
      </p:cViewPr>
      <p:guideLst>
        <p:guide orient="horz" pos="432"/>
        <p:guide orient="horz" pos="108"/>
        <p:guide orient="horz" pos="4258"/>
        <p:guide orient="horz" pos="555"/>
        <p:guide orient="horz" pos="4001"/>
        <p:guide orient="horz" pos="607"/>
        <p:guide orient="horz" pos="3950"/>
        <p:guide orient="horz" pos="4052"/>
        <p:guide pos="2988"/>
        <p:guide pos="180"/>
        <p:guide pos="5579"/>
        <p:guide pos="2772"/>
      </p:guideLst>
    </p:cSldViewPr>
  </p:slideViewPr>
  <p:notesTextViewPr>
    <p:cViewPr>
      <p:scale>
        <a:sx n="100" d="100"/>
        <a:sy n="100" d="100"/>
      </p:scale>
      <p:origin x="0" y="0"/>
    </p:cViewPr>
  </p:notesTextViewPr>
  <p:sorterViewPr>
    <p:cViewPr>
      <p:scale>
        <a:sx n="100" d="100"/>
        <a:sy n="100" d="100"/>
      </p:scale>
      <p:origin x="0" y="30294"/>
    </p:cViewPr>
  </p:sorterViewPr>
  <p:notesViewPr>
    <p:cSldViewPr>
      <p:cViewPr varScale="1">
        <p:scale>
          <a:sx n="66" d="100"/>
          <a:sy n="66" d="100"/>
        </p:scale>
        <p:origin x="-204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lineChart>
        <c:grouping val="standard"/>
        <c:varyColors val="0"/>
        <c:ser>
          <c:idx val="0"/>
          <c:order val="0"/>
          <c:marker>
            <c:symbol val="none"/>
          </c:marker>
          <c:val>
            <c:numRef>
              <c:f>Sheet1!$D$4:$D$24</c:f>
              <c:numCache>
                <c:formatCode>General</c:formatCode>
                <c:ptCount val="21"/>
                <c:pt idx="0">
                  <c:v>6.6928509242848563E-3</c:v>
                </c:pt>
                <c:pt idx="1">
                  <c:v>1.098694263059318E-2</c:v>
                </c:pt>
                <c:pt idx="2">
                  <c:v>1.7986209962091555E-2</c:v>
                </c:pt>
                <c:pt idx="3">
                  <c:v>2.9312230751356316E-2</c:v>
                </c:pt>
                <c:pt idx="4">
                  <c:v>4.7425873177566788E-2</c:v>
                </c:pt>
                <c:pt idx="5">
                  <c:v>7.585818002124356E-2</c:v>
                </c:pt>
                <c:pt idx="6">
                  <c:v>0.11920292202211755</c:v>
                </c:pt>
                <c:pt idx="7">
                  <c:v>0.18242552380635632</c:v>
                </c:pt>
                <c:pt idx="8">
                  <c:v>0.2689414213699951</c:v>
                </c:pt>
                <c:pt idx="9">
                  <c:v>0.37754066879814546</c:v>
                </c:pt>
                <c:pt idx="10">
                  <c:v>0.5</c:v>
                </c:pt>
                <c:pt idx="11">
                  <c:v>0.62245933120185459</c:v>
                </c:pt>
                <c:pt idx="12">
                  <c:v>0.7310585786300049</c:v>
                </c:pt>
                <c:pt idx="13">
                  <c:v>0.81757447619364365</c:v>
                </c:pt>
                <c:pt idx="14">
                  <c:v>0.88079707797788243</c:v>
                </c:pt>
                <c:pt idx="15">
                  <c:v>0.92414181997875644</c:v>
                </c:pt>
                <c:pt idx="16">
                  <c:v>0.95257412682243325</c:v>
                </c:pt>
                <c:pt idx="17">
                  <c:v>0.97068776924864364</c:v>
                </c:pt>
                <c:pt idx="18">
                  <c:v>0.98201379003790845</c:v>
                </c:pt>
                <c:pt idx="19">
                  <c:v>0.98901305736940681</c:v>
                </c:pt>
                <c:pt idx="20">
                  <c:v>0.99330714907571516</c:v>
                </c:pt>
              </c:numCache>
            </c:numRef>
          </c:val>
          <c:smooth val="0"/>
          <c:extLst>
            <c:ext xmlns:c16="http://schemas.microsoft.com/office/drawing/2014/chart" uri="{C3380CC4-5D6E-409C-BE32-E72D297353CC}">
              <c16:uniqueId val="{00000000-D6FE-4732-A5BD-6CD74AF8B937}"/>
            </c:ext>
          </c:extLst>
        </c:ser>
        <c:dLbls>
          <c:showLegendKey val="0"/>
          <c:showVal val="0"/>
          <c:showCatName val="0"/>
          <c:showSerName val="0"/>
          <c:showPercent val="0"/>
          <c:showBubbleSize val="0"/>
        </c:dLbls>
        <c:smooth val="0"/>
        <c:axId val="208288456"/>
        <c:axId val="208290808"/>
      </c:lineChart>
      <c:catAx>
        <c:axId val="208288456"/>
        <c:scaling>
          <c:orientation val="minMax"/>
        </c:scaling>
        <c:delete val="0"/>
        <c:axPos val="b"/>
        <c:majorTickMark val="out"/>
        <c:minorTickMark val="none"/>
        <c:tickLblPos val="nextTo"/>
        <c:crossAx val="208290808"/>
        <c:crosses val="autoZero"/>
        <c:auto val="1"/>
        <c:lblAlgn val="ctr"/>
        <c:lblOffset val="100"/>
        <c:noMultiLvlLbl val="0"/>
      </c:catAx>
      <c:valAx>
        <c:axId val="208290808"/>
        <c:scaling>
          <c:orientation val="minMax"/>
        </c:scaling>
        <c:delete val="0"/>
        <c:axPos val="l"/>
        <c:majorGridlines/>
        <c:numFmt formatCode="General" sourceLinked="1"/>
        <c:majorTickMark val="out"/>
        <c:minorTickMark val="none"/>
        <c:tickLblPos val="nextTo"/>
        <c:crossAx val="208288456"/>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7BD7ACA-2605-443C-B41F-4E515B944DBF}" type="datetimeFigureOut">
              <a:rPr lang="en-US"/>
              <a:pPr>
                <a:defRPr/>
              </a:pPr>
              <a:t>1/23/2022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B61672-BE01-44BA-AF46-E9B0C6E3DDC7}" type="slidenum">
              <a:rPr lang="en-GB"/>
              <a:pPr>
                <a:defRPr/>
              </a:pPr>
              <a:t>‹#›</a:t>
            </a:fld>
            <a:endParaRPr lang="en-GB"/>
          </a:p>
        </p:txBody>
      </p:sp>
    </p:spTree>
    <p:extLst>
      <p:ext uri="{BB962C8B-B14F-4D97-AF65-F5344CB8AC3E}">
        <p14:creationId xmlns:p14="http://schemas.microsoft.com/office/powerpoint/2010/main" val="145073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054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A4B1FE5-0ACC-4860-A9BB-6C13A8D3FA66}" type="slidenum">
              <a:rPr lang="en-GB"/>
              <a:pPr>
                <a:defRPr/>
              </a:pPr>
              <a:t>‹#›</a:t>
            </a:fld>
            <a:endParaRPr lang="en-GB"/>
          </a:p>
        </p:txBody>
      </p:sp>
    </p:spTree>
    <p:extLst>
      <p:ext uri="{BB962C8B-B14F-4D97-AF65-F5344CB8AC3E}">
        <p14:creationId xmlns:p14="http://schemas.microsoft.com/office/powerpoint/2010/main" val="1482571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Arial" charset="0"/>
        <a:ea typeface="+mn-ea"/>
        <a:cs typeface="+mn-cs"/>
      </a:defRPr>
    </a:lvl1pPr>
    <a:lvl2pPr marL="141288" algn="l" rtl="0" eaLnBrk="0" fontAlgn="base" hangingPunct="0">
      <a:spcBef>
        <a:spcPct val="30000"/>
      </a:spcBef>
      <a:spcAft>
        <a:spcPct val="0"/>
      </a:spcAft>
      <a:defRPr sz="400" kern="1200">
        <a:solidFill>
          <a:schemeClr val="tx1"/>
        </a:solidFill>
        <a:latin typeface="Arial" charset="0"/>
        <a:ea typeface="+mn-ea"/>
        <a:cs typeface="+mn-cs"/>
      </a:defRPr>
    </a:lvl2pPr>
    <a:lvl3pPr marL="284163" algn="l" rtl="0" eaLnBrk="0" fontAlgn="base" hangingPunct="0">
      <a:spcBef>
        <a:spcPct val="30000"/>
      </a:spcBef>
      <a:spcAft>
        <a:spcPct val="0"/>
      </a:spcAft>
      <a:defRPr sz="400" kern="1200">
        <a:solidFill>
          <a:schemeClr val="tx1"/>
        </a:solidFill>
        <a:latin typeface="Arial" charset="0"/>
        <a:ea typeface="+mn-ea"/>
        <a:cs typeface="+mn-cs"/>
      </a:defRPr>
    </a:lvl3pPr>
    <a:lvl4pPr marL="425450" algn="l" rtl="0" eaLnBrk="0" fontAlgn="base" hangingPunct="0">
      <a:spcBef>
        <a:spcPct val="30000"/>
      </a:spcBef>
      <a:spcAft>
        <a:spcPct val="0"/>
      </a:spcAft>
      <a:defRPr sz="400" kern="1200">
        <a:solidFill>
          <a:schemeClr val="tx1"/>
        </a:solidFill>
        <a:latin typeface="Arial" charset="0"/>
        <a:ea typeface="+mn-ea"/>
        <a:cs typeface="+mn-cs"/>
      </a:defRPr>
    </a:lvl4pPr>
    <a:lvl5pPr marL="568325" algn="l" rtl="0" eaLnBrk="0" fontAlgn="base" hangingPunct="0">
      <a:spcBef>
        <a:spcPct val="30000"/>
      </a:spcBef>
      <a:spcAft>
        <a:spcPct val="0"/>
      </a:spcAft>
      <a:defRPr sz="400" kern="1200">
        <a:solidFill>
          <a:schemeClr val="tx1"/>
        </a:solidFill>
        <a:latin typeface="Arial" charset="0"/>
        <a:ea typeface="+mn-ea"/>
        <a:cs typeface="+mn-cs"/>
      </a:defRPr>
    </a:lvl5pPr>
    <a:lvl6pPr marL="710489" algn="l" defTabSz="284196" rtl="0" eaLnBrk="1" latinLnBrk="0" hangingPunct="1">
      <a:defRPr sz="400" kern="1200">
        <a:solidFill>
          <a:schemeClr val="tx1"/>
        </a:solidFill>
        <a:latin typeface="+mn-lt"/>
        <a:ea typeface="+mn-ea"/>
        <a:cs typeface="+mn-cs"/>
      </a:defRPr>
    </a:lvl6pPr>
    <a:lvl7pPr marL="852587" algn="l" defTabSz="284196" rtl="0" eaLnBrk="1" latinLnBrk="0" hangingPunct="1">
      <a:defRPr sz="400" kern="1200">
        <a:solidFill>
          <a:schemeClr val="tx1"/>
        </a:solidFill>
        <a:latin typeface="+mn-lt"/>
        <a:ea typeface="+mn-ea"/>
        <a:cs typeface="+mn-cs"/>
      </a:defRPr>
    </a:lvl7pPr>
    <a:lvl8pPr marL="994684" algn="l" defTabSz="284196" rtl="0" eaLnBrk="1" latinLnBrk="0" hangingPunct="1">
      <a:defRPr sz="400" kern="1200">
        <a:solidFill>
          <a:schemeClr val="tx1"/>
        </a:solidFill>
        <a:latin typeface="+mn-lt"/>
        <a:ea typeface="+mn-ea"/>
        <a:cs typeface="+mn-cs"/>
      </a:defRPr>
    </a:lvl8pPr>
    <a:lvl9pPr marL="1136782" algn="l" defTabSz="284196"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528099-13F8-449D-B704-1D98133E40F1}" type="slidenum">
              <a:rPr lang="en-GB" smtClean="0"/>
              <a:pPr eaLnBrk="1" hangingPunct="1"/>
              <a:t>2</a:t>
            </a:fld>
            <a:endParaRPr lang="en-GB"/>
          </a:p>
        </p:txBody>
      </p:sp>
    </p:spTree>
    <p:extLst>
      <p:ext uri="{BB962C8B-B14F-4D97-AF65-F5344CB8AC3E}">
        <p14:creationId xmlns:p14="http://schemas.microsoft.com/office/powerpoint/2010/main" val="260218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225A5E-44F9-4A53-A718-ED95E6A886FA}" type="slidenum">
              <a:rPr lang="en-GB" smtClean="0"/>
              <a:pPr eaLnBrk="1" hangingPunct="1"/>
              <a:t>12</a:t>
            </a:fld>
            <a:endParaRPr lang="en-GB"/>
          </a:p>
        </p:txBody>
      </p:sp>
    </p:spTree>
    <p:extLst>
      <p:ext uri="{BB962C8B-B14F-4D97-AF65-F5344CB8AC3E}">
        <p14:creationId xmlns:p14="http://schemas.microsoft.com/office/powerpoint/2010/main" val="19854909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112</a:t>
            </a:fld>
            <a:endParaRPr lang="en-GB"/>
          </a:p>
        </p:txBody>
      </p:sp>
    </p:spTree>
    <p:extLst>
      <p:ext uri="{BB962C8B-B14F-4D97-AF65-F5344CB8AC3E}">
        <p14:creationId xmlns:p14="http://schemas.microsoft.com/office/powerpoint/2010/main" val="33024385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114</a:t>
            </a:fld>
            <a:endParaRPr lang="en-GB"/>
          </a:p>
        </p:txBody>
      </p:sp>
    </p:spTree>
    <p:extLst>
      <p:ext uri="{BB962C8B-B14F-4D97-AF65-F5344CB8AC3E}">
        <p14:creationId xmlns:p14="http://schemas.microsoft.com/office/powerpoint/2010/main" val="9861879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115</a:t>
            </a:fld>
            <a:endParaRPr lang="en-GB"/>
          </a:p>
        </p:txBody>
      </p:sp>
    </p:spTree>
    <p:extLst>
      <p:ext uri="{BB962C8B-B14F-4D97-AF65-F5344CB8AC3E}">
        <p14:creationId xmlns:p14="http://schemas.microsoft.com/office/powerpoint/2010/main" val="16549220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116</a:t>
            </a:fld>
            <a:endParaRPr lang="en-GB"/>
          </a:p>
        </p:txBody>
      </p:sp>
    </p:spTree>
    <p:extLst>
      <p:ext uri="{BB962C8B-B14F-4D97-AF65-F5344CB8AC3E}">
        <p14:creationId xmlns:p14="http://schemas.microsoft.com/office/powerpoint/2010/main" val="20877255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117</a:t>
            </a:fld>
            <a:endParaRPr lang="en-GB"/>
          </a:p>
        </p:txBody>
      </p:sp>
    </p:spTree>
    <p:extLst>
      <p:ext uri="{BB962C8B-B14F-4D97-AF65-F5344CB8AC3E}">
        <p14:creationId xmlns:p14="http://schemas.microsoft.com/office/powerpoint/2010/main" val="17831820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118</a:t>
            </a:fld>
            <a:endParaRPr lang="en-GB"/>
          </a:p>
        </p:txBody>
      </p:sp>
    </p:spTree>
    <p:extLst>
      <p:ext uri="{BB962C8B-B14F-4D97-AF65-F5344CB8AC3E}">
        <p14:creationId xmlns:p14="http://schemas.microsoft.com/office/powerpoint/2010/main" val="20068675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119</a:t>
            </a:fld>
            <a:endParaRPr lang="en-GB"/>
          </a:p>
        </p:txBody>
      </p:sp>
    </p:spTree>
    <p:extLst>
      <p:ext uri="{BB962C8B-B14F-4D97-AF65-F5344CB8AC3E}">
        <p14:creationId xmlns:p14="http://schemas.microsoft.com/office/powerpoint/2010/main" val="71970921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120</a:t>
            </a:fld>
            <a:endParaRPr lang="en-GB"/>
          </a:p>
        </p:txBody>
      </p:sp>
    </p:spTree>
    <p:extLst>
      <p:ext uri="{BB962C8B-B14F-4D97-AF65-F5344CB8AC3E}">
        <p14:creationId xmlns:p14="http://schemas.microsoft.com/office/powerpoint/2010/main" val="15829794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121</a:t>
            </a:fld>
            <a:endParaRPr lang="en-GB"/>
          </a:p>
        </p:txBody>
      </p:sp>
    </p:spTree>
    <p:extLst>
      <p:ext uri="{BB962C8B-B14F-4D97-AF65-F5344CB8AC3E}">
        <p14:creationId xmlns:p14="http://schemas.microsoft.com/office/powerpoint/2010/main" val="65813224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122</a:t>
            </a:fld>
            <a:endParaRPr lang="en-GB"/>
          </a:p>
        </p:txBody>
      </p:sp>
    </p:spTree>
    <p:extLst>
      <p:ext uri="{BB962C8B-B14F-4D97-AF65-F5344CB8AC3E}">
        <p14:creationId xmlns:p14="http://schemas.microsoft.com/office/powerpoint/2010/main" val="417079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05653-60DC-46B3-BFFB-47FF3ED0571C}" type="slidenum">
              <a:rPr lang="en-GB" smtClean="0"/>
              <a:pPr eaLnBrk="1" hangingPunct="1"/>
              <a:t>13</a:t>
            </a:fld>
            <a:endParaRPr lang="en-GB"/>
          </a:p>
        </p:txBody>
      </p:sp>
    </p:spTree>
    <p:extLst>
      <p:ext uri="{BB962C8B-B14F-4D97-AF65-F5344CB8AC3E}">
        <p14:creationId xmlns:p14="http://schemas.microsoft.com/office/powerpoint/2010/main" val="16944789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123</a:t>
            </a:fld>
            <a:endParaRPr lang="en-GB"/>
          </a:p>
        </p:txBody>
      </p:sp>
    </p:spTree>
    <p:extLst>
      <p:ext uri="{BB962C8B-B14F-4D97-AF65-F5344CB8AC3E}">
        <p14:creationId xmlns:p14="http://schemas.microsoft.com/office/powerpoint/2010/main" val="397440556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124</a:t>
            </a:fld>
            <a:endParaRPr lang="en-GB"/>
          </a:p>
        </p:txBody>
      </p:sp>
    </p:spTree>
    <p:extLst>
      <p:ext uri="{BB962C8B-B14F-4D97-AF65-F5344CB8AC3E}">
        <p14:creationId xmlns:p14="http://schemas.microsoft.com/office/powerpoint/2010/main" val="22239145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3CF783-84C9-4DC8-891D-DBEF30BE9F67}" type="slidenum">
              <a:rPr lang="en-GB" smtClean="0"/>
              <a:pPr eaLnBrk="1" hangingPunct="1"/>
              <a:t>125</a:t>
            </a:fld>
            <a:endParaRPr lang="en-GB"/>
          </a:p>
        </p:txBody>
      </p:sp>
    </p:spTree>
    <p:extLst>
      <p:ext uri="{BB962C8B-B14F-4D97-AF65-F5344CB8AC3E}">
        <p14:creationId xmlns:p14="http://schemas.microsoft.com/office/powerpoint/2010/main" val="8839935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126</a:t>
            </a:fld>
            <a:endParaRPr lang="en-GB"/>
          </a:p>
        </p:txBody>
      </p:sp>
    </p:spTree>
    <p:extLst>
      <p:ext uri="{BB962C8B-B14F-4D97-AF65-F5344CB8AC3E}">
        <p14:creationId xmlns:p14="http://schemas.microsoft.com/office/powerpoint/2010/main" val="185806043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3CF783-84C9-4DC8-891D-DBEF30BE9F67}" type="slidenum">
              <a:rPr lang="en-GB" smtClean="0"/>
              <a:pPr eaLnBrk="1" hangingPunct="1"/>
              <a:t>127</a:t>
            </a:fld>
            <a:endParaRPr lang="en-GB"/>
          </a:p>
        </p:txBody>
      </p:sp>
    </p:spTree>
    <p:extLst>
      <p:ext uri="{BB962C8B-B14F-4D97-AF65-F5344CB8AC3E}">
        <p14:creationId xmlns:p14="http://schemas.microsoft.com/office/powerpoint/2010/main" val="31156317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128</a:t>
            </a:fld>
            <a:endParaRPr lang="en-GB"/>
          </a:p>
        </p:txBody>
      </p:sp>
    </p:spTree>
    <p:extLst>
      <p:ext uri="{BB962C8B-B14F-4D97-AF65-F5344CB8AC3E}">
        <p14:creationId xmlns:p14="http://schemas.microsoft.com/office/powerpoint/2010/main" val="2420016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129</a:t>
            </a:fld>
            <a:endParaRPr lang="en-GB"/>
          </a:p>
        </p:txBody>
      </p:sp>
    </p:spTree>
    <p:extLst>
      <p:ext uri="{BB962C8B-B14F-4D97-AF65-F5344CB8AC3E}">
        <p14:creationId xmlns:p14="http://schemas.microsoft.com/office/powerpoint/2010/main" val="216100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2D8450-90F6-4684-AEDB-8773D6849CF6}" type="slidenum">
              <a:rPr lang="en-GB" smtClean="0"/>
              <a:pPr eaLnBrk="1" hangingPunct="1"/>
              <a:t>14</a:t>
            </a:fld>
            <a:endParaRPr lang="en-GB"/>
          </a:p>
        </p:txBody>
      </p:sp>
    </p:spTree>
    <p:extLst>
      <p:ext uri="{BB962C8B-B14F-4D97-AF65-F5344CB8AC3E}">
        <p14:creationId xmlns:p14="http://schemas.microsoft.com/office/powerpoint/2010/main" val="363285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E1EDCE-83A2-4394-914F-A3F42149BC99}" type="slidenum">
              <a:rPr lang="en-GB" smtClean="0"/>
              <a:pPr eaLnBrk="1" hangingPunct="1"/>
              <a:t>15</a:t>
            </a:fld>
            <a:endParaRPr lang="en-GB"/>
          </a:p>
        </p:txBody>
      </p:sp>
    </p:spTree>
    <p:extLst>
      <p:ext uri="{BB962C8B-B14F-4D97-AF65-F5344CB8AC3E}">
        <p14:creationId xmlns:p14="http://schemas.microsoft.com/office/powerpoint/2010/main" val="1049941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B5AAB3-9463-427C-AE17-942D7225AB2C}" type="slidenum">
              <a:rPr lang="en-GB" smtClean="0"/>
              <a:pPr eaLnBrk="1" hangingPunct="1"/>
              <a:t>17</a:t>
            </a:fld>
            <a:endParaRPr lang="en-GB"/>
          </a:p>
        </p:txBody>
      </p:sp>
    </p:spTree>
    <p:extLst>
      <p:ext uri="{BB962C8B-B14F-4D97-AF65-F5344CB8AC3E}">
        <p14:creationId xmlns:p14="http://schemas.microsoft.com/office/powerpoint/2010/main" val="244154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996B4C-8090-4838-AB16-C374E9A6A01B}" type="slidenum">
              <a:rPr lang="en-GB" smtClean="0"/>
              <a:pPr eaLnBrk="1" hangingPunct="1"/>
              <a:t>18</a:t>
            </a:fld>
            <a:endParaRPr lang="en-GB"/>
          </a:p>
        </p:txBody>
      </p:sp>
    </p:spTree>
    <p:extLst>
      <p:ext uri="{BB962C8B-B14F-4D97-AF65-F5344CB8AC3E}">
        <p14:creationId xmlns:p14="http://schemas.microsoft.com/office/powerpoint/2010/main" val="3311532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4C15B3-DB05-4D3A-A14B-CB4A36BC88AC}" type="slidenum">
              <a:rPr lang="en-GB" smtClean="0"/>
              <a:pPr eaLnBrk="1" hangingPunct="1"/>
              <a:t>19</a:t>
            </a:fld>
            <a:endParaRPr lang="en-GB"/>
          </a:p>
        </p:txBody>
      </p:sp>
    </p:spTree>
    <p:extLst>
      <p:ext uri="{BB962C8B-B14F-4D97-AF65-F5344CB8AC3E}">
        <p14:creationId xmlns:p14="http://schemas.microsoft.com/office/powerpoint/2010/main" val="145930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D071B3-3C59-48F0-8ABB-648B7C9885D4}" type="slidenum">
              <a:rPr lang="en-GB" smtClean="0"/>
              <a:pPr eaLnBrk="1" hangingPunct="1"/>
              <a:t>20</a:t>
            </a:fld>
            <a:endParaRPr lang="en-GB"/>
          </a:p>
        </p:txBody>
      </p:sp>
    </p:spTree>
    <p:extLst>
      <p:ext uri="{BB962C8B-B14F-4D97-AF65-F5344CB8AC3E}">
        <p14:creationId xmlns:p14="http://schemas.microsoft.com/office/powerpoint/2010/main" val="198947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68D565-DAD8-4215-8107-C237D7B9EF4B}" type="slidenum">
              <a:rPr lang="en-GB" smtClean="0"/>
              <a:pPr eaLnBrk="1" hangingPunct="1"/>
              <a:t>21</a:t>
            </a:fld>
            <a:endParaRPr lang="en-GB"/>
          </a:p>
        </p:txBody>
      </p:sp>
    </p:spTree>
    <p:extLst>
      <p:ext uri="{BB962C8B-B14F-4D97-AF65-F5344CB8AC3E}">
        <p14:creationId xmlns:p14="http://schemas.microsoft.com/office/powerpoint/2010/main" val="3059921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2E64BA-5196-4133-9DBB-4FA90E49F25E}" type="slidenum">
              <a:rPr lang="en-GB" smtClean="0"/>
              <a:pPr eaLnBrk="1" hangingPunct="1"/>
              <a:t>22</a:t>
            </a:fld>
            <a:endParaRPr lang="en-GB"/>
          </a:p>
        </p:txBody>
      </p:sp>
    </p:spTree>
    <p:extLst>
      <p:ext uri="{BB962C8B-B14F-4D97-AF65-F5344CB8AC3E}">
        <p14:creationId xmlns:p14="http://schemas.microsoft.com/office/powerpoint/2010/main" val="200923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528099-13F8-449D-B704-1D98133E40F1}" type="slidenum">
              <a:rPr lang="en-GB" smtClean="0"/>
              <a:pPr eaLnBrk="1" hangingPunct="1"/>
              <a:t>3</a:t>
            </a:fld>
            <a:endParaRPr lang="en-GB"/>
          </a:p>
        </p:txBody>
      </p:sp>
    </p:spTree>
    <p:extLst>
      <p:ext uri="{BB962C8B-B14F-4D97-AF65-F5344CB8AC3E}">
        <p14:creationId xmlns:p14="http://schemas.microsoft.com/office/powerpoint/2010/main" val="428092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B4BC08-2B09-4B51-94E7-D6AAA3DE8F0A}" type="slidenum">
              <a:rPr lang="en-GB" smtClean="0"/>
              <a:pPr eaLnBrk="1" hangingPunct="1"/>
              <a:t>23</a:t>
            </a:fld>
            <a:endParaRPr lang="en-GB"/>
          </a:p>
        </p:txBody>
      </p:sp>
    </p:spTree>
    <p:extLst>
      <p:ext uri="{BB962C8B-B14F-4D97-AF65-F5344CB8AC3E}">
        <p14:creationId xmlns:p14="http://schemas.microsoft.com/office/powerpoint/2010/main" val="328764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735996-A0EA-4CAC-8DCD-73ABA1C16D27}" type="slidenum">
              <a:rPr lang="en-GB" smtClean="0"/>
              <a:pPr eaLnBrk="1" hangingPunct="1"/>
              <a:t>24</a:t>
            </a:fld>
            <a:endParaRPr lang="en-GB"/>
          </a:p>
        </p:txBody>
      </p:sp>
    </p:spTree>
    <p:extLst>
      <p:ext uri="{BB962C8B-B14F-4D97-AF65-F5344CB8AC3E}">
        <p14:creationId xmlns:p14="http://schemas.microsoft.com/office/powerpoint/2010/main" val="687564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1A8C3E-0490-4280-9034-296C800B413A}" type="slidenum">
              <a:rPr lang="en-GB" smtClean="0"/>
              <a:pPr eaLnBrk="1" hangingPunct="1"/>
              <a:t>25</a:t>
            </a:fld>
            <a:endParaRPr lang="en-GB"/>
          </a:p>
        </p:txBody>
      </p:sp>
    </p:spTree>
    <p:extLst>
      <p:ext uri="{BB962C8B-B14F-4D97-AF65-F5344CB8AC3E}">
        <p14:creationId xmlns:p14="http://schemas.microsoft.com/office/powerpoint/2010/main" val="976783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CFC9A1-E903-4E4F-8C22-A6E6DC49E6D0}" type="slidenum">
              <a:rPr lang="en-GB" smtClean="0"/>
              <a:pPr eaLnBrk="1" hangingPunct="1"/>
              <a:t>26</a:t>
            </a:fld>
            <a:endParaRPr lang="en-GB"/>
          </a:p>
        </p:txBody>
      </p:sp>
    </p:spTree>
    <p:extLst>
      <p:ext uri="{BB962C8B-B14F-4D97-AF65-F5344CB8AC3E}">
        <p14:creationId xmlns:p14="http://schemas.microsoft.com/office/powerpoint/2010/main" val="195811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E389AF-DB38-44BD-B7C9-737D7D969010}" type="slidenum">
              <a:rPr lang="en-GB" smtClean="0"/>
              <a:pPr eaLnBrk="1" hangingPunct="1"/>
              <a:t>27</a:t>
            </a:fld>
            <a:endParaRPr lang="en-GB"/>
          </a:p>
        </p:txBody>
      </p:sp>
    </p:spTree>
    <p:extLst>
      <p:ext uri="{BB962C8B-B14F-4D97-AF65-F5344CB8AC3E}">
        <p14:creationId xmlns:p14="http://schemas.microsoft.com/office/powerpoint/2010/main" val="345814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CB4794-6BF9-401D-BD26-690E7120C1D2}" type="slidenum">
              <a:rPr lang="en-GB" smtClean="0"/>
              <a:pPr eaLnBrk="1" hangingPunct="1"/>
              <a:t>28</a:t>
            </a:fld>
            <a:endParaRPr lang="en-GB"/>
          </a:p>
        </p:txBody>
      </p:sp>
    </p:spTree>
    <p:extLst>
      <p:ext uri="{BB962C8B-B14F-4D97-AF65-F5344CB8AC3E}">
        <p14:creationId xmlns:p14="http://schemas.microsoft.com/office/powerpoint/2010/main" val="135203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84C50B-E7B2-4D7C-9A9B-5F7F35A5F24B}" type="slidenum">
              <a:rPr lang="en-GB" smtClean="0"/>
              <a:pPr eaLnBrk="1" hangingPunct="1"/>
              <a:t>29</a:t>
            </a:fld>
            <a:endParaRPr lang="en-GB"/>
          </a:p>
        </p:txBody>
      </p:sp>
    </p:spTree>
    <p:extLst>
      <p:ext uri="{BB962C8B-B14F-4D97-AF65-F5344CB8AC3E}">
        <p14:creationId xmlns:p14="http://schemas.microsoft.com/office/powerpoint/2010/main" val="3250476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882F5B6-BD19-4B12-821A-41956D46AEFE}" type="slidenum">
              <a:rPr lang="en-GB" smtClean="0"/>
              <a:pPr eaLnBrk="1" hangingPunct="1"/>
              <a:t>30</a:t>
            </a:fld>
            <a:endParaRPr lang="en-GB"/>
          </a:p>
        </p:txBody>
      </p:sp>
    </p:spTree>
    <p:extLst>
      <p:ext uri="{BB962C8B-B14F-4D97-AF65-F5344CB8AC3E}">
        <p14:creationId xmlns:p14="http://schemas.microsoft.com/office/powerpoint/2010/main" val="3910204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BDDC97-F749-4C2D-B820-550D84DE69D7}" type="slidenum">
              <a:rPr lang="en-GB" smtClean="0"/>
              <a:pPr eaLnBrk="1" hangingPunct="1"/>
              <a:t>31</a:t>
            </a:fld>
            <a:endParaRPr lang="en-GB"/>
          </a:p>
        </p:txBody>
      </p:sp>
    </p:spTree>
    <p:extLst>
      <p:ext uri="{BB962C8B-B14F-4D97-AF65-F5344CB8AC3E}">
        <p14:creationId xmlns:p14="http://schemas.microsoft.com/office/powerpoint/2010/main" val="2069860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3CF783-84C9-4DC8-891D-DBEF30BE9F67}" type="slidenum">
              <a:rPr lang="en-GB" smtClean="0"/>
              <a:pPr eaLnBrk="1" hangingPunct="1"/>
              <a:t>32</a:t>
            </a:fld>
            <a:endParaRPr lang="en-GB"/>
          </a:p>
        </p:txBody>
      </p:sp>
    </p:spTree>
    <p:extLst>
      <p:ext uri="{BB962C8B-B14F-4D97-AF65-F5344CB8AC3E}">
        <p14:creationId xmlns:p14="http://schemas.microsoft.com/office/powerpoint/2010/main" val="3046189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280543-4ED7-4C0F-AD3A-0285C5BF25C6}" type="slidenum">
              <a:rPr lang="en-GB" smtClean="0"/>
              <a:pPr eaLnBrk="1" hangingPunct="1"/>
              <a:t>4</a:t>
            </a:fld>
            <a:endParaRPr lang="en-GB"/>
          </a:p>
        </p:txBody>
      </p:sp>
    </p:spTree>
    <p:extLst>
      <p:ext uri="{BB962C8B-B14F-4D97-AF65-F5344CB8AC3E}">
        <p14:creationId xmlns:p14="http://schemas.microsoft.com/office/powerpoint/2010/main" val="2413643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34</a:t>
            </a:fld>
            <a:endParaRPr lang="en-GB"/>
          </a:p>
        </p:txBody>
      </p:sp>
    </p:spTree>
    <p:extLst>
      <p:ext uri="{BB962C8B-B14F-4D97-AF65-F5344CB8AC3E}">
        <p14:creationId xmlns:p14="http://schemas.microsoft.com/office/powerpoint/2010/main" val="453985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403F12-91D3-4009-998D-B5B07C68FE8F}" type="slidenum">
              <a:rPr lang="en-GB" smtClean="0"/>
              <a:pPr eaLnBrk="1" hangingPunct="1"/>
              <a:t>35</a:t>
            </a:fld>
            <a:endParaRPr lang="en-GB"/>
          </a:p>
        </p:txBody>
      </p:sp>
    </p:spTree>
    <p:extLst>
      <p:ext uri="{BB962C8B-B14F-4D97-AF65-F5344CB8AC3E}">
        <p14:creationId xmlns:p14="http://schemas.microsoft.com/office/powerpoint/2010/main" val="1289628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85F44F-0215-48DE-AF06-BC8E33446A6F}" type="slidenum">
              <a:rPr lang="en-GB" smtClean="0"/>
              <a:pPr eaLnBrk="1" hangingPunct="1"/>
              <a:t>37</a:t>
            </a:fld>
            <a:endParaRPr lang="en-GB"/>
          </a:p>
        </p:txBody>
      </p:sp>
    </p:spTree>
    <p:extLst>
      <p:ext uri="{BB962C8B-B14F-4D97-AF65-F5344CB8AC3E}">
        <p14:creationId xmlns:p14="http://schemas.microsoft.com/office/powerpoint/2010/main" val="4291604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023ADD-2989-4EE4-87B3-7326FB388133}" type="slidenum">
              <a:rPr lang="en-GB" smtClean="0"/>
              <a:pPr eaLnBrk="1" hangingPunct="1"/>
              <a:t>38</a:t>
            </a:fld>
            <a:endParaRPr lang="en-GB"/>
          </a:p>
        </p:txBody>
      </p:sp>
    </p:spTree>
    <p:extLst>
      <p:ext uri="{BB962C8B-B14F-4D97-AF65-F5344CB8AC3E}">
        <p14:creationId xmlns:p14="http://schemas.microsoft.com/office/powerpoint/2010/main" val="1796051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2CB7CA-DCC7-49F0-9568-94FDF8406AB4}" type="slidenum">
              <a:rPr lang="en-GB" smtClean="0"/>
              <a:pPr eaLnBrk="1" hangingPunct="1"/>
              <a:t>39</a:t>
            </a:fld>
            <a:endParaRPr lang="en-GB"/>
          </a:p>
        </p:txBody>
      </p:sp>
    </p:spTree>
    <p:extLst>
      <p:ext uri="{BB962C8B-B14F-4D97-AF65-F5344CB8AC3E}">
        <p14:creationId xmlns:p14="http://schemas.microsoft.com/office/powerpoint/2010/main" val="105428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6CCD87-E304-4016-8B2F-8BC5B5570F5A}" type="slidenum">
              <a:rPr lang="en-GB" smtClean="0"/>
              <a:pPr eaLnBrk="1" hangingPunct="1"/>
              <a:t>40</a:t>
            </a:fld>
            <a:endParaRPr lang="en-GB"/>
          </a:p>
        </p:txBody>
      </p:sp>
    </p:spTree>
    <p:extLst>
      <p:ext uri="{BB962C8B-B14F-4D97-AF65-F5344CB8AC3E}">
        <p14:creationId xmlns:p14="http://schemas.microsoft.com/office/powerpoint/2010/main" val="216463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8EF5CC-12BC-4EC3-9C39-613F7F267883}" type="slidenum">
              <a:rPr lang="en-GB" smtClean="0"/>
              <a:pPr eaLnBrk="1" hangingPunct="1"/>
              <a:t>41</a:t>
            </a:fld>
            <a:endParaRPr lang="en-GB"/>
          </a:p>
        </p:txBody>
      </p:sp>
    </p:spTree>
    <p:extLst>
      <p:ext uri="{BB962C8B-B14F-4D97-AF65-F5344CB8AC3E}">
        <p14:creationId xmlns:p14="http://schemas.microsoft.com/office/powerpoint/2010/main" val="2306558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1632B8-A5DB-4213-90FB-F062D93EF58E}" type="slidenum">
              <a:rPr lang="en-GB" smtClean="0"/>
              <a:pPr eaLnBrk="1" hangingPunct="1"/>
              <a:t>42</a:t>
            </a:fld>
            <a:endParaRPr lang="en-GB"/>
          </a:p>
        </p:txBody>
      </p:sp>
    </p:spTree>
    <p:extLst>
      <p:ext uri="{BB962C8B-B14F-4D97-AF65-F5344CB8AC3E}">
        <p14:creationId xmlns:p14="http://schemas.microsoft.com/office/powerpoint/2010/main" val="903683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8D6A59-551C-4A2E-924C-AF347F220C96}" type="slidenum">
              <a:rPr lang="en-GB" smtClean="0"/>
              <a:pPr eaLnBrk="1" hangingPunct="1"/>
              <a:t>43</a:t>
            </a:fld>
            <a:endParaRPr lang="en-GB"/>
          </a:p>
        </p:txBody>
      </p:sp>
    </p:spTree>
    <p:extLst>
      <p:ext uri="{BB962C8B-B14F-4D97-AF65-F5344CB8AC3E}">
        <p14:creationId xmlns:p14="http://schemas.microsoft.com/office/powerpoint/2010/main" val="1497841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40AA27-DE84-4C45-B79E-37C872F2CA16}" type="slidenum">
              <a:rPr lang="en-GB" smtClean="0"/>
              <a:pPr eaLnBrk="1" hangingPunct="1"/>
              <a:t>44</a:t>
            </a:fld>
            <a:endParaRPr lang="en-GB"/>
          </a:p>
        </p:txBody>
      </p:sp>
    </p:spTree>
    <p:extLst>
      <p:ext uri="{BB962C8B-B14F-4D97-AF65-F5344CB8AC3E}">
        <p14:creationId xmlns:p14="http://schemas.microsoft.com/office/powerpoint/2010/main" val="164529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280543-4ED7-4C0F-AD3A-0285C5BF25C6}" type="slidenum">
              <a:rPr lang="en-GB" smtClean="0"/>
              <a:pPr eaLnBrk="1" hangingPunct="1"/>
              <a:t>5</a:t>
            </a:fld>
            <a:endParaRPr lang="en-GB"/>
          </a:p>
        </p:txBody>
      </p:sp>
    </p:spTree>
    <p:extLst>
      <p:ext uri="{BB962C8B-B14F-4D97-AF65-F5344CB8AC3E}">
        <p14:creationId xmlns:p14="http://schemas.microsoft.com/office/powerpoint/2010/main" val="2361012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587B9F-A53F-4D59-BA1F-9D1CF3670B6A}" type="slidenum">
              <a:rPr lang="en-GB" smtClean="0"/>
              <a:pPr eaLnBrk="1" hangingPunct="1"/>
              <a:t>45</a:t>
            </a:fld>
            <a:endParaRPr lang="en-GB"/>
          </a:p>
        </p:txBody>
      </p:sp>
    </p:spTree>
    <p:extLst>
      <p:ext uri="{BB962C8B-B14F-4D97-AF65-F5344CB8AC3E}">
        <p14:creationId xmlns:p14="http://schemas.microsoft.com/office/powerpoint/2010/main" val="41422427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A83E43-637D-45B6-B3BC-E1168EE5257B}" type="slidenum">
              <a:rPr lang="en-GB" smtClean="0"/>
              <a:pPr eaLnBrk="1" hangingPunct="1"/>
              <a:t>46</a:t>
            </a:fld>
            <a:endParaRPr lang="en-GB"/>
          </a:p>
        </p:txBody>
      </p:sp>
    </p:spTree>
    <p:extLst>
      <p:ext uri="{BB962C8B-B14F-4D97-AF65-F5344CB8AC3E}">
        <p14:creationId xmlns:p14="http://schemas.microsoft.com/office/powerpoint/2010/main" val="3646962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77AC04-CD6C-48F4-98B5-A70F0CBBE80A}" type="slidenum">
              <a:rPr lang="en-GB" smtClean="0"/>
              <a:pPr eaLnBrk="1" hangingPunct="1"/>
              <a:t>47</a:t>
            </a:fld>
            <a:endParaRPr lang="en-GB"/>
          </a:p>
        </p:txBody>
      </p:sp>
    </p:spTree>
    <p:extLst>
      <p:ext uri="{BB962C8B-B14F-4D97-AF65-F5344CB8AC3E}">
        <p14:creationId xmlns:p14="http://schemas.microsoft.com/office/powerpoint/2010/main" val="3624564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4CBEEC-A93C-4942-8147-F662E569A98B}" type="slidenum">
              <a:rPr lang="en-GB" smtClean="0"/>
              <a:pPr eaLnBrk="1" hangingPunct="1"/>
              <a:t>48</a:t>
            </a:fld>
            <a:endParaRPr lang="en-GB"/>
          </a:p>
        </p:txBody>
      </p:sp>
    </p:spTree>
    <p:extLst>
      <p:ext uri="{BB962C8B-B14F-4D97-AF65-F5344CB8AC3E}">
        <p14:creationId xmlns:p14="http://schemas.microsoft.com/office/powerpoint/2010/main" val="552923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B4216B-64C1-4879-86D0-4B8CFE605CC9}" type="slidenum">
              <a:rPr lang="en-GB" smtClean="0"/>
              <a:pPr eaLnBrk="1" hangingPunct="1"/>
              <a:t>50</a:t>
            </a:fld>
            <a:endParaRPr lang="en-GB"/>
          </a:p>
        </p:txBody>
      </p:sp>
    </p:spTree>
    <p:extLst>
      <p:ext uri="{BB962C8B-B14F-4D97-AF65-F5344CB8AC3E}">
        <p14:creationId xmlns:p14="http://schemas.microsoft.com/office/powerpoint/2010/main" val="1030537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B4216B-64C1-4879-86D0-4B8CFE605CC9}" type="slidenum">
              <a:rPr lang="en-GB" smtClean="0"/>
              <a:pPr eaLnBrk="1" hangingPunct="1"/>
              <a:t>51</a:t>
            </a:fld>
            <a:endParaRPr lang="en-GB"/>
          </a:p>
        </p:txBody>
      </p:sp>
    </p:spTree>
    <p:extLst>
      <p:ext uri="{BB962C8B-B14F-4D97-AF65-F5344CB8AC3E}">
        <p14:creationId xmlns:p14="http://schemas.microsoft.com/office/powerpoint/2010/main" val="3042017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325BAC-BAEE-4451-BE48-09AB3A5360D7}" type="slidenum">
              <a:rPr lang="en-GB" smtClean="0"/>
              <a:pPr eaLnBrk="1" hangingPunct="1"/>
              <a:t>52</a:t>
            </a:fld>
            <a:endParaRPr lang="en-GB"/>
          </a:p>
        </p:txBody>
      </p:sp>
    </p:spTree>
    <p:extLst>
      <p:ext uri="{BB962C8B-B14F-4D97-AF65-F5344CB8AC3E}">
        <p14:creationId xmlns:p14="http://schemas.microsoft.com/office/powerpoint/2010/main" val="26979484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325BAC-BAEE-4451-BE48-09AB3A5360D7}" type="slidenum">
              <a:rPr lang="en-GB" smtClean="0"/>
              <a:pPr eaLnBrk="1" hangingPunct="1"/>
              <a:t>53</a:t>
            </a:fld>
            <a:endParaRPr lang="en-GB"/>
          </a:p>
        </p:txBody>
      </p:sp>
    </p:spTree>
    <p:extLst>
      <p:ext uri="{BB962C8B-B14F-4D97-AF65-F5344CB8AC3E}">
        <p14:creationId xmlns:p14="http://schemas.microsoft.com/office/powerpoint/2010/main" val="2003875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AF0F0-34C8-4FF3-867D-3452AFB3BE5B}" type="slidenum">
              <a:rPr lang="en-GB" smtClean="0"/>
              <a:pPr eaLnBrk="1" hangingPunct="1"/>
              <a:t>54</a:t>
            </a:fld>
            <a:endParaRPr lang="en-GB"/>
          </a:p>
        </p:txBody>
      </p:sp>
    </p:spTree>
    <p:extLst>
      <p:ext uri="{BB962C8B-B14F-4D97-AF65-F5344CB8AC3E}">
        <p14:creationId xmlns:p14="http://schemas.microsoft.com/office/powerpoint/2010/main" val="3198576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AF0F0-34C8-4FF3-867D-3452AFB3BE5B}" type="slidenum">
              <a:rPr lang="en-GB" smtClean="0"/>
              <a:pPr eaLnBrk="1" hangingPunct="1"/>
              <a:t>55</a:t>
            </a:fld>
            <a:endParaRPr lang="en-GB"/>
          </a:p>
        </p:txBody>
      </p:sp>
    </p:spTree>
    <p:extLst>
      <p:ext uri="{BB962C8B-B14F-4D97-AF65-F5344CB8AC3E}">
        <p14:creationId xmlns:p14="http://schemas.microsoft.com/office/powerpoint/2010/main" val="133105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3F19D-1539-4C42-8E05-06618A11715D}" type="slidenum">
              <a:rPr lang="en-GB" smtClean="0"/>
              <a:pPr eaLnBrk="1" hangingPunct="1"/>
              <a:t>7</a:t>
            </a:fld>
            <a:endParaRPr lang="en-GB"/>
          </a:p>
        </p:txBody>
      </p:sp>
    </p:spTree>
    <p:extLst>
      <p:ext uri="{BB962C8B-B14F-4D97-AF65-F5344CB8AC3E}">
        <p14:creationId xmlns:p14="http://schemas.microsoft.com/office/powerpoint/2010/main" val="17796515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AF0F0-34C8-4FF3-867D-3452AFB3BE5B}" type="slidenum">
              <a:rPr lang="en-GB" smtClean="0"/>
              <a:pPr eaLnBrk="1" hangingPunct="1"/>
              <a:t>56</a:t>
            </a:fld>
            <a:endParaRPr lang="en-GB"/>
          </a:p>
        </p:txBody>
      </p:sp>
    </p:spTree>
    <p:extLst>
      <p:ext uri="{BB962C8B-B14F-4D97-AF65-F5344CB8AC3E}">
        <p14:creationId xmlns:p14="http://schemas.microsoft.com/office/powerpoint/2010/main" val="11469932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AF0F0-34C8-4FF3-867D-3452AFB3BE5B}" type="slidenum">
              <a:rPr lang="en-GB" smtClean="0"/>
              <a:pPr eaLnBrk="1" hangingPunct="1"/>
              <a:t>57</a:t>
            </a:fld>
            <a:endParaRPr lang="en-GB"/>
          </a:p>
        </p:txBody>
      </p:sp>
    </p:spTree>
    <p:extLst>
      <p:ext uri="{BB962C8B-B14F-4D97-AF65-F5344CB8AC3E}">
        <p14:creationId xmlns:p14="http://schemas.microsoft.com/office/powerpoint/2010/main" val="4108025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FAF0F0-34C8-4FF3-867D-3452AFB3BE5B}" type="slidenum">
              <a:rPr lang="en-GB" smtClean="0"/>
              <a:pPr eaLnBrk="1" hangingPunct="1"/>
              <a:t>58</a:t>
            </a:fld>
            <a:endParaRPr lang="en-GB"/>
          </a:p>
        </p:txBody>
      </p:sp>
    </p:spTree>
    <p:extLst>
      <p:ext uri="{BB962C8B-B14F-4D97-AF65-F5344CB8AC3E}">
        <p14:creationId xmlns:p14="http://schemas.microsoft.com/office/powerpoint/2010/main" val="23402995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04C55B-AF7E-4B5C-AF04-A7781234DFB3}" type="slidenum">
              <a:rPr lang="en-GB" smtClean="0"/>
              <a:pPr eaLnBrk="1" hangingPunct="1"/>
              <a:t>59</a:t>
            </a:fld>
            <a:endParaRPr lang="en-GB"/>
          </a:p>
        </p:txBody>
      </p:sp>
    </p:spTree>
    <p:extLst>
      <p:ext uri="{BB962C8B-B14F-4D97-AF65-F5344CB8AC3E}">
        <p14:creationId xmlns:p14="http://schemas.microsoft.com/office/powerpoint/2010/main" val="33210096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7C3117-DA2C-48F6-85AF-1AF243226CD5}" type="slidenum">
              <a:rPr lang="en-GB" smtClean="0"/>
              <a:pPr eaLnBrk="1" hangingPunct="1"/>
              <a:t>60</a:t>
            </a:fld>
            <a:endParaRPr lang="en-GB"/>
          </a:p>
        </p:txBody>
      </p:sp>
    </p:spTree>
    <p:extLst>
      <p:ext uri="{BB962C8B-B14F-4D97-AF65-F5344CB8AC3E}">
        <p14:creationId xmlns:p14="http://schemas.microsoft.com/office/powerpoint/2010/main" val="1792126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5F9BEE-47CB-4C33-8C7A-0AC12D7E471F}" type="slidenum">
              <a:rPr lang="en-GB" smtClean="0"/>
              <a:pPr eaLnBrk="1" hangingPunct="1"/>
              <a:t>61</a:t>
            </a:fld>
            <a:endParaRPr lang="en-GB"/>
          </a:p>
        </p:txBody>
      </p:sp>
    </p:spTree>
    <p:extLst>
      <p:ext uri="{BB962C8B-B14F-4D97-AF65-F5344CB8AC3E}">
        <p14:creationId xmlns:p14="http://schemas.microsoft.com/office/powerpoint/2010/main" val="39549725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5F9BEE-47CB-4C33-8C7A-0AC12D7E471F}" type="slidenum">
              <a:rPr lang="en-GB" smtClean="0"/>
              <a:pPr eaLnBrk="1" hangingPunct="1"/>
              <a:t>62</a:t>
            </a:fld>
            <a:endParaRPr lang="en-GB"/>
          </a:p>
        </p:txBody>
      </p:sp>
    </p:spTree>
    <p:extLst>
      <p:ext uri="{BB962C8B-B14F-4D97-AF65-F5344CB8AC3E}">
        <p14:creationId xmlns:p14="http://schemas.microsoft.com/office/powerpoint/2010/main" val="33260960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64</a:t>
            </a:fld>
            <a:endParaRPr lang="en-GB"/>
          </a:p>
        </p:txBody>
      </p:sp>
    </p:spTree>
    <p:extLst>
      <p:ext uri="{BB962C8B-B14F-4D97-AF65-F5344CB8AC3E}">
        <p14:creationId xmlns:p14="http://schemas.microsoft.com/office/powerpoint/2010/main" val="26683594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65</a:t>
            </a:fld>
            <a:endParaRPr lang="en-GB"/>
          </a:p>
        </p:txBody>
      </p:sp>
    </p:spTree>
    <p:extLst>
      <p:ext uri="{BB962C8B-B14F-4D97-AF65-F5344CB8AC3E}">
        <p14:creationId xmlns:p14="http://schemas.microsoft.com/office/powerpoint/2010/main" val="3978051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CAC57E-3F1A-423B-B8F2-FDE795FE18DD}" type="slidenum">
              <a:rPr lang="en-GB" smtClean="0"/>
              <a:pPr eaLnBrk="1" hangingPunct="1"/>
              <a:t>67</a:t>
            </a:fld>
            <a:endParaRPr lang="en-GB"/>
          </a:p>
        </p:txBody>
      </p:sp>
    </p:spTree>
    <p:extLst>
      <p:ext uri="{BB962C8B-B14F-4D97-AF65-F5344CB8AC3E}">
        <p14:creationId xmlns:p14="http://schemas.microsoft.com/office/powerpoint/2010/main" val="313857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4649ED-981B-4BB3-AAF9-9C3CB7858B76}" type="slidenum">
              <a:rPr lang="en-GB" smtClean="0"/>
              <a:pPr eaLnBrk="1" hangingPunct="1"/>
              <a:t>8</a:t>
            </a:fld>
            <a:endParaRPr lang="en-GB"/>
          </a:p>
        </p:txBody>
      </p:sp>
    </p:spTree>
    <p:extLst>
      <p:ext uri="{BB962C8B-B14F-4D97-AF65-F5344CB8AC3E}">
        <p14:creationId xmlns:p14="http://schemas.microsoft.com/office/powerpoint/2010/main" val="38357099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CAC57E-3F1A-423B-B8F2-FDE795FE18DD}" type="slidenum">
              <a:rPr lang="en-GB" smtClean="0"/>
              <a:pPr eaLnBrk="1" hangingPunct="1"/>
              <a:t>68</a:t>
            </a:fld>
            <a:endParaRPr lang="en-GB"/>
          </a:p>
        </p:txBody>
      </p:sp>
    </p:spTree>
    <p:extLst>
      <p:ext uri="{BB962C8B-B14F-4D97-AF65-F5344CB8AC3E}">
        <p14:creationId xmlns:p14="http://schemas.microsoft.com/office/powerpoint/2010/main" val="16283899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0AB758-34B3-4B85-8BDF-2EA2B6DE5646}" type="slidenum">
              <a:rPr lang="en-GB" smtClean="0"/>
              <a:pPr eaLnBrk="1" hangingPunct="1"/>
              <a:t>69</a:t>
            </a:fld>
            <a:endParaRPr lang="en-GB"/>
          </a:p>
        </p:txBody>
      </p:sp>
    </p:spTree>
    <p:extLst>
      <p:ext uri="{BB962C8B-B14F-4D97-AF65-F5344CB8AC3E}">
        <p14:creationId xmlns:p14="http://schemas.microsoft.com/office/powerpoint/2010/main" val="37244324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0AB758-34B3-4B85-8BDF-2EA2B6DE5646}" type="slidenum">
              <a:rPr lang="en-GB" smtClean="0"/>
              <a:pPr eaLnBrk="1" hangingPunct="1"/>
              <a:t>70</a:t>
            </a:fld>
            <a:endParaRPr lang="en-GB"/>
          </a:p>
        </p:txBody>
      </p:sp>
    </p:spTree>
    <p:extLst>
      <p:ext uri="{BB962C8B-B14F-4D97-AF65-F5344CB8AC3E}">
        <p14:creationId xmlns:p14="http://schemas.microsoft.com/office/powerpoint/2010/main" val="41845980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0AB758-34B3-4B85-8BDF-2EA2B6DE5646}" type="slidenum">
              <a:rPr lang="en-GB" smtClean="0"/>
              <a:pPr eaLnBrk="1" hangingPunct="1"/>
              <a:t>71</a:t>
            </a:fld>
            <a:endParaRPr lang="en-GB"/>
          </a:p>
        </p:txBody>
      </p:sp>
    </p:spTree>
    <p:extLst>
      <p:ext uri="{BB962C8B-B14F-4D97-AF65-F5344CB8AC3E}">
        <p14:creationId xmlns:p14="http://schemas.microsoft.com/office/powerpoint/2010/main" val="5574382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3BE5D1-BB98-4D7F-91CD-28FFB163D0FC}" type="slidenum">
              <a:rPr lang="en-GB" smtClean="0"/>
              <a:pPr eaLnBrk="1" hangingPunct="1"/>
              <a:t>72</a:t>
            </a:fld>
            <a:endParaRPr lang="en-GB"/>
          </a:p>
        </p:txBody>
      </p:sp>
    </p:spTree>
    <p:extLst>
      <p:ext uri="{BB962C8B-B14F-4D97-AF65-F5344CB8AC3E}">
        <p14:creationId xmlns:p14="http://schemas.microsoft.com/office/powerpoint/2010/main" val="62116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3BE5D1-BB98-4D7F-91CD-28FFB163D0FC}" type="slidenum">
              <a:rPr lang="en-GB" smtClean="0"/>
              <a:pPr eaLnBrk="1" hangingPunct="1"/>
              <a:t>73</a:t>
            </a:fld>
            <a:endParaRPr lang="en-GB"/>
          </a:p>
        </p:txBody>
      </p:sp>
    </p:spTree>
    <p:extLst>
      <p:ext uri="{BB962C8B-B14F-4D97-AF65-F5344CB8AC3E}">
        <p14:creationId xmlns:p14="http://schemas.microsoft.com/office/powerpoint/2010/main" val="2335259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0AB758-34B3-4B85-8BDF-2EA2B6DE5646}" type="slidenum">
              <a:rPr lang="en-GB" smtClean="0"/>
              <a:pPr eaLnBrk="1" hangingPunct="1"/>
              <a:t>74</a:t>
            </a:fld>
            <a:endParaRPr lang="en-GB"/>
          </a:p>
        </p:txBody>
      </p:sp>
    </p:spTree>
    <p:extLst>
      <p:ext uri="{BB962C8B-B14F-4D97-AF65-F5344CB8AC3E}">
        <p14:creationId xmlns:p14="http://schemas.microsoft.com/office/powerpoint/2010/main" val="14939643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0AB758-34B3-4B85-8BDF-2EA2B6DE5646}" type="slidenum">
              <a:rPr lang="en-GB" smtClean="0"/>
              <a:pPr eaLnBrk="1" hangingPunct="1"/>
              <a:t>75</a:t>
            </a:fld>
            <a:endParaRPr lang="en-GB"/>
          </a:p>
        </p:txBody>
      </p:sp>
    </p:spTree>
    <p:extLst>
      <p:ext uri="{BB962C8B-B14F-4D97-AF65-F5344CB8AC3E}">
        <p14:creationId xmlns:p14="http://schemas.microsoft.com/office/powerpoint/2010/main" val="29164084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4CA73E-C9E2-450C-BC34-5119B61FCA37}" type="slidenum">
              <a:rPr lang="en-GB" smtClean="0"/>
              <a:pPr eaLnBrk="1" hangingPunct="1"/>
              <a:t>76</a:t>
            </a:fld>
            <a:endParaRPr lang="en-GB"/>
          </a:p>
        </p:txBody>
      </p:sp>
    </p:spTree>
    <p:extLst>
      <p:ext uri="{BB962C8B-B14F-4D97-AF65-F5344CB8AC3E}">
        <p14:creationId xmlns:p14="http://schemas.microsoft.com/office/powerpoint/2010/main" val="81649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4CA73E-C9E2-450C-BC34-5119B61FCA37}" type="slidenum">
              <a:rPr lang="en-GB" smtClean="0"/>
              <a:pPr eaLnBrk="1" hangingPunct="1"/>
              <a:t>77</a:t>
            </a:fld>
            <a:endParaRPr lang="en-GB"/>
          </a:p>
        </p:txBody>
      </p:sp>
    </p:spTree>
    <p:extLst>
      <p:ext uri="{BB962C8B-B14F-4D97-AF65-F5344CB8AC3E}">
        <p14:creationId xmlns:p14="http://schemas.microsoft.com/office/powerpoint/2010/main" val="228523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527351-1F3D-47B6-AD45-8F3DBAD2279B}" type="slidenum">
              <a:rPr lang="en-GB" smtClean="0"/>
              <a:pPr eaLnBrk="1" hangingPunct="1"/>
              <a:t>9</a:t>
            </a:fld>
            <a:endParaRPr lang="en-GB"/>
          </a:p>
        </p:txBody>
      </p:sp>
    </p:spTree>
    <p:extLst>
      <p:ext uri="{BB962C8B-B14F-4D97-AF65-F5344CB8AC3E}">
        <p14:creationId xmlns:p14="http://schemas.microsoft.com/office/powerpoint/2010/main" val="6644281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4CA73E-C9E2-450C-BC34-5119B61FCA37}" type="slidenum">
              <a:rPr lang="en-GB" smtClean="0"/>
              <a:pPr eaLnBrk="1" hangingPunct="1"/>
              <a:t>78</a:t>
            </a:fld>
            <a:endParaRPr lang="en-GB"/>
          </a:p>
        </p:txBody>
      </p:sp>
    </p:spTree>
    <p:extLst>
      <p:ext uri="{BB962C8B-B14F-4D97-AF65-F5344CB8AC3E}">
        <p14:creationId xmlns:p14="http://schemas.microsoft.com/office/powerpoint/2010/main" val="34894988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72B980-9715-4193-8B21-42930017EDF6}" type="slidenum">
              <a:rPr lang="en-GB" smtClean="0"/>
              <a:pPr eaLnBrk="1" hangingPunct="1"/>
              <a:t>80</a:t>
            </a:fld>
            <a:endParaRPr lang="en-GB"/>
          </a:p>
        </p:txBody>
      </p:sp>
    </p:spTree>
    <p:extLst>
      <p:ext uri="{BB962C8B-B14F-4D97-AF65-F5344CB8AC3E}">
        <p14:creationId xmlns:p14="http://schemas.microsoft.com/office/powerpoint/2010/main" val="13980196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72B980-9715-4193-8B21-42930017EDF6}" type="slidenum">
              <a:rPr lang="en-GB" smtClean="0"/>
              <a:pPr eaLnBrk="1" hangingPunct="1"/>
              <a:t>81</a:t>
            </a:fld>
            <a:endParaRPr lang="en-GB"/>
          </a:p>
        </p:txBody>
      </p:sp>
    </p:spTree>
    <p:extLst>
      <p:ext uri="{BB962C8B-B14F-4D97-AF65-F5344CB8AC3E}">
        <p14:creationId xmlns:p14="http://schemas.microsoft.com/office/powerpoint/2010/main" val="41732944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82</a:t>
            </a:fld>
            <a:endParaRPr lang="en-GB"/>
          </a:p>
        </p:txBody>
      </p:sp>
    </p:spTree>
    <p:extLst>
      <p:ext uri="{BB962C8B-B14F-4D97-AF65-F5344CB8AC3E}">
        <p14:creationId xmlns:p14="http://schemas.microsoft.com/office/powerpoint/2010/main" val="34421955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83</a:t>
            </a:fld>
            <a:endParaRPr lang="en-GB"/>
          </a:p>
        </p:txBody>
      </p:sp>
    </p:spTree>
    <p:extLst>
      <p:ext uri="{BB962C8B-B14F-4D97-AF65-F5344CB8AC3E}">
        <p14:creationId xmlns:p14="http://schemas.microsoft.com/office/powerpoint/2010/main" val="18986325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5107F3-D3F5-4BA5-8F7A-400E8900D9EC}" type="slidenum">
              <a:rPr lang="en-GB" smtClean="0"/>
              <a:pPr eaLnBrk="1" hangingPunct="1"/>
              <a:t>84</a:t>
            </a:fld>
            <a:endParaRPr lang="en-GB"/>
          </a:p>
        </p:txBody>
      </p:sp>
    </p:spTree>
    <p:extLst>
      <p:ext uri="{BB962C8B-B14F-4D97-AF65-F5344CB8AC3E}">
        <p14:creationId xmlns:p14="http://schemas.microsoft.com/office/powerpoint/2010/main" val="2621695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85</a:t>
            </a:fld>
            <a:endParaRPr lang="en-GB"/>
          </a:p>
        </p:txBody>
      </p:sp>
    </p:spTree>
    <p:extLst>
      <p:ext uri="{BB962C8B-B14F-4D97-AF65-F5344CB8AC3E}">
        <p14:creationId xmlns:p14="http://schemas.microsoft.com/office/powerpoint/2010/main" val="14265556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86</a:t>
            </a:fld>
            <a:endParaRPr lang="en-GB"/>
          </a:p>
        </p:txBody>
      </p:sp>
    </p:spTree>
    <p:extLst>
      <p:ext uri="{BB962C8B-B14F-4D97-AF65-F5344CB8AC3E}">
        <p14:creationId xmlns:p14="http://schemas.microsoft.com/office/powerpoint/2010/main" val="6049187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87</a:t>
            </a:fld>
            <a:endParaRPr lang="en-GB"/>
          </a:p>
        </p:txBody>
      </p:sp>
    </p:spTree>
    <p:extLst>
      <p:ext uri="{BB962C8B-B14F-4D97-AF65-F5344CB8AC3E}">
        <p14:creationId xmlns:p14="http://schemas.microsoft.com/office/powerpoint/2010/main" val="26582401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88</a:t>
            </a:fld>
            <a:endParaRPr lang="en-GB"/>
          </a:p>
        </p:txBody>
      </p:sp>
    </p:spTree>
    <p:extLst>
      <p:ext uri="{BB962C8B-B14F-4D97-AF65-F5344CB8AC3E}">
        <p14:creationId xmlns:p14="http://schemas.microsoft.com/office/powerpoint/2010/main" val="235555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17C095-570D-4B11-8485-586C079F4065}" type="slidenum">
              <a:rPr lang="en-GB" smtClean="0"/>
              <a:pPr eaLnBrk="1" hangingPunct="1"/>
              <a:t>10</a:t>
            </a:fld>
            <a:endParaRPr lang="en-GB"/>
          </a:p>
        </p:txBody>
      </p:sp>
    </p:spTree>
    <p:extLst>
      <p:ext uri="{BB962C8B-B14F-4D97-AF65-F5344CB8AC3E}">
        <p14:creationId xmlns:p14="http://schemas.microsoft.com/office/powerpoint/2010/main" val="16508257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89</a:t>
            </a:fld>
            <a:endParaRPr lang="en-GB"/>
          </a:p>
        </p:txBody>
      </p:sp>
    </p:spTree>
    <p:extLst>
      <p:ext uri="{BB962C8B-B14F-4D97-AF65-F5344CB8AC3E}">
        <p14:creationId xmlns:p14="http://schemas.microsoft.com/office/powerpoint/2010/main" val="36854698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90</a:t>
            </a:fld>
            <a:endParaRPr lang="en-GB"/>
          </a:p>
        </p:txBody>
      </p:sp>
    </p:spTree>
    <p:extLst>
      <p:ext uri="{BB962C8B-B14F-4D97-AF65-F5344CB8AC3E}">
        <p14:creationId xmlns:p14="http://schemas.microsoft.com/office/powerpoint/2010/main" val="3922322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91</a:t>
            </a:fld>
            <a:endParaRPr lang="en-GB"/>
          </a:p>
        </p:txBody>
      </p:sp>
    </p:spTree>
    <p:extLst>
      <p:ext uri="{BB962C8B-B14F-4D97-AF65-F5344CB8AC3E}">
        <p14:creationId xmlns:p14="http://schemas.microsoft.com/office/powerpoint/2010/main" val="20907881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92</a:t>
            </a:fld>
            <a:endParaRPr lang="en-GB"/>
          </a:p>
        </p:txBody>
      </p:sp>
    </p:spTree>
    <p:extLst>
      <p:ext uri="{BB962C8B-B14F-4D97-AF65-F5344CB8AC3E}">
        <p14:creationId xmlns:p14="http://schemas.microsoft.com/office/powerpoint/2010/main" val="9422785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3DC625-1171-472E-86F8-F50871E9FC27}" type="slidenum">
              <a:rPr lang="en-GB" smtClean="0"/>
              <a:pPr eaLnBrk="1" hangingPunct="1"/>
              <a:t>93</a:t>
            </a:fld>
            <a:endParaRPr lang="en-GB"/>
          </a:p>
        </p:txBody>
      </p:sp>
    </p:spTree>
    <p:extLst>
      <p:ext uri="{BB962C8B-B14F-4D97-AF65-F5344CB8AC3E}">
        <p14:creationId xmlns:p14="http://schemas.microsoft.com/office/powerpoint/2010/main" val="26100188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95</a:t>
            </a:fld>
            <a:endParaRPr lang="en-GB"/>
          </a:p>
        </p:txBody>
      </p:sp>
    </p:spTree>
    <p:extLst>
      <p:ext uri="{BB962C8B-B14F-4D97-AF65-F5344CB8AC3E}">
        <p14:creationId xmlns:p14="http://schemas.microsoft.com/office/powerpoint/2010/main" val="4830976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96</a:t>
            </a:fld>
            <a:endParaRPr lang="en-GB"/>
          </a:p>
        </p:txBody>
      </p:sp>
    </p:spTree>
    <p:extLst>
      <p:ext uri="{BB962C8B-B14F-4D97-AF65-F5344CB8AC3E}">
        <p14:creationId xmlns:p14="http://schemas.microsoft.com/office/powerpoint/2010/main" val="1302203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97664D-CA56-4A85-87BF-127258191A64}" type="slidenum">
              <a:rPr lang="en-GB" smtClean="0"/>
              <a:pPr eaLnBrk="1" hangingPunct="1"/>
              <a:t>98</a:t>
            </a:fld>
            <a:endParaRPr lang="en-GB"/>
          </a:p>
        </p:txBody>
      </p:sp>
    </p:spTree>
    <p:extLst>
      <p:ext uri="{BB962C8B-B14F-4D97-AF65-F5344CB8AC3E}">
        <p14:creationId xmlns:p14="http://schemas.microsoft.com/office/powerpoint/2010/main" val="23255388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97664D-CA56-4A85-87BF-127258191A64}" type="slidenum">
              <a:rPr lang="en-GB" smtClean="0"/>
              <a:pPr eaLnBrk="1" hangingPunct="1"/>
              <a:t>99</a:t>
            </a:fld>
            <a:endParaRPr lang="en-GB"/>
          </a:p>
        </p:txBody>
      </p:sp>
    </p:spTree>
    <p:extLst>
      <p:ext uri="{BB962C8B-B14F-4D97-AF65-F5344CB8AC3E}">
        <p14:creationId xmlns:p14="http://schemas.microsoft.com/office/powerpoint/2010/main" val="2933471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97664D-CA56-4A85-87BF-127258191A64}" type="slidenum">
              <a:rPr lang="en-GB" smtClean="0"/>
              <a:pPr eaLnBrk="1" hangingPunct="1"/>
              <a:t>100</a:t>
            </a:fld>
            <a:endParaRPr lang="en-GB"/>
          </a:p>
        </p:txBody>
      </p:sp>
    </p:spTree>
    <p:extLst>
      <p:ext uri="{BB962C8B-B14F-4D97-AF65-F5344CB8AC3E}">
        <p14:creationId xmlns:p14="http://schemas.microsoft.com/office/powerpoint/2010/main" val="39443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0370BD-0747-4412-B3EF-F4C37818B96C}" type="slidenum">
              <a:rPr lang="en-GB" smtClean="0"/>
              <a:pPr eaLnBrk="1" hangingPunct="1"/>
              <a:t>11</a:t>
            </a:fld>
            <a:endParaRPr lang="en-GB"/>
          </a:p>
        </p:txBody>
      </p:sp>
    </p:spTree>
    <p:extLst>
      <p:ext uri="{BB962C8B-B14F-4D97-AF65-F5344CB8AC3E}">
        <p14:creationId xmlns:p14="http://schemas.microsoft.com/office/powerpoint/2010/main" val="40992478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97664D-CA56-4A85-87BF-127258191A64}" type="slidenum">
              <a:rPr lang="en-GB" smtClean="0"/>
              <a:pPr eaLnBrk="1" hangingPunct="1"/>
              <a:t>101</a:t>
            </a:fld>
            <a:endParaRPr lang="en-GB"/>
          </a:p>
        </p:txBody>
      </p:sp>
    </p:spTree>
    <p:extLst>
      <p:ext uri="{BB962C8B-B14F-4D97-AF65-F5344CB8AC3E}">
        <p14:creationId xmlns:p14="http://schemas.microsoft.com/office/powerpoint/2010/main" val="5032025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4EA6A8-6F43-4966-854C-A758D01F44C0}" type="slidenum">
              <a:rPr lang="en-GB" smtClean="0"/>
              <a:pPr eaLnBrk="1" hangingPunct="1"/>
              <a:t>102</a:t>
            </a:fld>
            <a:endParaRPr lang="en-GB"/>
          </a:p>
        </p:txBody>
      </p:sp>
    </p:spTree>
    <p:extLst>
      <p:ext uri="{BB962C8B-B14F-4D97-AF65-F5344CB8AC3E}">
        <p14:creationId xmlns:p14="http://schemas.microsoft.com/office/powerpoint/2010/main" val="699022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4EA6A8-6F43-4966-854C-A758D01F44C0}" type="slidenum">
              <a:rPr lang="en-GB" smtClean="0"/>
              <a:pPr eaLnBrk="1" hangingPunct="1"/>
              <a:t>103</a:t>
            </a:fld>
            <a:endParaRPr lang="en-GB"/>
          </a:p>
        </p:txBody>
      </p:sp>
    </p:spTree>
    <p:extLst>
      <p:ext uri="{BB962C8B-B14F-4D97-AF65-F5344CB8AC3E}">
        <p14:creationId xmlns:p14="http://schemas.microsoft.com/office/powerpoint/2010/main" val="34917063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4EA6A8-6F43-4966-854C-A758D01F44C0}" type="slidenum">
              <a:rPr lang="en-GB" smtClean="0"/>
              <a:pPr eaLnBrk="1" hangingPunct="1"/>
              <a:t>104</a:t>
            </a:fld>
            <a:endParaRPr lang="en-GB"/>
          </a:p>
        </p:txBody>
      </p:sp>
    </p:spTree>
    <p:extLst>
      <p:ext uri="{BB962C8B-B14F-4D97-AF65-F5344CB8AC3E}">
        <p14:creationId xmlns:p14="http://schemas.microsoft.com/office/powerpoint/2010/main" val="18550637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4EA6A8-6F43-4966-854C-A758D01F44C0}" type="slidenum">
              <a:rPr lang="en-GB" smtClean="0"/>
              <a:pPr eaLnBrk="1" hangingPunct="1"/>
              <a:t>105</a:t>
            </a:fld>
            <a:endParaRPr lang="en-GB"/>
          </a:p>
        </p:txBody>
      </p:sp>
    </p:spTree>
    <p:extLst>
      <p:ext uri="{BB962C8B-B14F-4D97-AF65-F5344CB8AC3E}">
        <p14:creationId xmlns:p14="http://schemas.microsoft.com/office/powerpoint/2010/main" val="31542149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5ECD94-30B6-48B0-B729-02111E33069F}" type="slidenum">
              <a:rPr lang="en-GB" smtClean="0"/>
              <a:pPr eaLnBrk="1" hangingPunct="1"/>
              <a:t>106</a:t>
            </a:fld>
            <a:endParaRPr lang="en-GB"/>
          </a:p>
        </p:txBody>
      </p:sp>
    </p:spTree>
    <p:extLst>
      <p:ext uri="{BB962C8B-B14F-4D97-AF65-F5344CB8AC3E}">
        <p14:creationId xmlns:p14="http://schemas.microsoft.com/office/powerpoint/2010/main" val="2038587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5ECD94-30B6-48B0-B729-02111E33069F}" type="slidenum">
              <a:rPr lang="en-GB" smtClean="0"/>
              <a:pPr eaLnBrk="1" hangingPunct="1"/>
              <a:t>107</a:t>
            </a:fld>
            <a:endParaRPr lang="en-GB"/>
          </a:p>
        </p:txBody>
      </p:sp>
    </p:spTree>
    <p:extLst>
      <p:ext uri="{BB962C8B-B14F-4D97-AF65-F5344CB8AC3E}">
        <p14:creationId xmlns:p14="http://schemas.microsoft.com/office/powerpoint/2010/main" val="30738970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8DD479-0C53-4149-80AB-1320C8E20091}" type="slidenum">
              <a:rPr lang="en-GB" smtClean="0"/>
              <a:pPr eaLnBrk="1" hangingPunct="1"/>
              <a:t>108</a:t>
            </a:fld>
            <a:endParaRPr lang="en-GB"/>
          </a:p>
        </p:txBody>
      </p:sp>
    </p:spTree>
    <p:extLst>
      <p:ext uri="{BB962C8B-B14F-4D97-AF65-F5344CB8AC3E}">
        <p14:creationId xmlns:p14="http://schemas.microsoft.com/office/powerpoint/2010/main" val="39310692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8DD479-0C53-4149-80AB-1320C8E20091}" type="slidenum">
              <a:rPr lang="en-GB" smtClean="0"/>
              <a:pPr eaLnBrk="1" hangingPunct="1"/>
              <a:t>109</a:t>
            </a:fld>
            <a:endParaRPr lang="en-GB"/>
          </a:p>
        </p:txBody>
      </p:sp>
    </p:spTree>
    <p:extLst>
      <p:ext uri="{BB962C8B-B14F-4D97-AF65-F5344CB8AC3E}">
        <p14:creationId xmlns:p14="http://schemas.microsoft.com/office/powerpoint/2010/main" val="24383325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85887-C29E-4415-84A2-B2264A1C3D7C}" type="slidenum">
              <a:rPr lang="en-GB" smtClean="0"/>
              <a:pPr eaLnBrk="1" hangingPunct="1"/>
              <a:t>111</a:t>
            </a:fld>
            <a:endParaRPr lang="en-GB"/>
          </a:p>
        </p:txBody>
      </p:sp>
    </p:spTree>
    <p:extLst>
      <p:ext uri="{BB962C8B-B14F-4D97-AF65-F5344CB8AC3E}">
        <p14:creationId xmlns:p14="http://schemas.microsoft.com/office/powerpoint/2010/main" val="125158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91" y="2130369"/>
            <a:ext cx="7771819" cy="1470163"/>
          </a:xfrm>
        </p:spPr>
        <p:txBody>
          <a:bodyPr/>
          <a:lstStyle/>
          <a:p>
            <a:r>
              <a:rPr lang="en-US"/>
              <a:t>Click to edit Master title style</a:t>
            </a:r>
            <a:endParaRPr lang="en-GB"/>
          </a:p>
        </p:txBody>
      </p:sp>
      <p:sp>
        <p:nvSpPr>
          <p:cNvPr id="3" name="Subtitle 2"/>
          <p:cNvSpPr>
            <a:spLocks noGrp="1"/>
          </p:cNvSpPr>
          <p:nvPr>
            <p:ph type="subTitle" idx="1"/>
          </p:nvPr>
        </p:nvSpPr>
        <p:spPr>
          <a:xfrm>
            <a:off x="1371498" y="3886356"/>
            <a:ext cx="6401005" cy="1752388"/>
          </a:xfrm>
          <a:prstGeom prst="rect">
            <a:avLst/>
          </a:prstGeom>
        </p:spPr>
        <p:txBody>
          <a:bodyPr lIns="28420" tIns="14210" rIns="28420" bIns="14210"/>
          <a:lstStyle>
            <a:lvl1pPr marL="0" indent="0" algn="ctr">
              <a:buNone/>
              <a:defRPr/>
            </a:lvl1pPr>
            <a:lvl2pPr marL="142098" indent="0" algn="ctr">
              <a:buNone/>
              <a:defRPr/>
            </a:lvl2pPr>
            <a:lvl3pPr marL="284196" indent="0" algn="ctr">
              <a:buNone/>
              <a:defRPr/>
            </a:lvl3pPr>
            <a:lvl4pPr marL="426293" indent="0" algn="ctr">
              <a:buNone/>
              <a:defRPr/>
            </a:lvl4pPr>
            <a:lvl5pPr marL="568391" indent="0" algn="ctr">
              <a:buNone/>
              <a:defRPr/>
            </a:lvl5pPr>
            <a:lvl6pPr marL="710489" indent="0" algn="ctr">
              <a:buNone/>
              <a:defRPr/>
            </a:lvl6pPr>
            <a:lvl7pPr marL="852587" indent="0" algn="ctr">
              <a:buNone/>
              <a:defRPr/>
            </a:lvl7pPr>
            <a:lvl8pPr marL="994684" indent="0" algn="ctr">
              <a:buNone/>
              <a:defRPr/>
            </a:lvl8pPr>
            <a:lvl9pPr marL="1136782"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16394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166" y="1600117"/>
            <a:ext cx="8229668" cy="4526042"/>
          </a:xfrm>
          <a:prstGeom prst="rect">
            <a:avLst/>
          </a:prstGeom>
        </p:spPr>
        <p:txBody>
          <a:bodyPr lIns="28420" tIns="14210" rIns="28420" bIns="1421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4751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FE3E5"/>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874713"/>
          </a:xfrm>
          <a:prstGeom prst="rect">
            <a:avLst/>
          </a:prstGeom>
          <a:solidFill>
            <a:srgbClr val="005C8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8420" tIns="14210" rIns="28420" bIns="14210" anchor="ctr"/>
          <a:lstStyle/>
          <a:p>
            <a:endParaRPr lang="en-US"/>
          </a:p>
        </p:txBody>
      </p:sp>
      <p:sp>
        <p:nvSpPr>
          <p:cNvPr id="1027" name="Rectangle 8"/>
          <p:cNvSpPr>
            <a:spLocks noChangeArrowheads="1"/>
          </p:cNvSpPr>
          <p:nvPr userDrawn="1"/>
        </p:nvSpPr>
        <p:spPr bwMode="auto">
          <a:xfrm>
            <a:off x="0" y="6351588"/>
            <a:ext cx="9144000" cy="506412"/>
          </a:xfrm>
          <a:prstGeom prst="rect">
            <a:avLst/>
          </a:prstGeom>
          <a:solidFill>
            <a:srgbClr val="005C8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8420" tIns="14210" rIns="28420" bIns="14210" anchor="ctr"/>
          <a:lstStyle/>
          <a:p>
            <a:pPr algn="ctr" defTabSz="919163"/>
            <a:endParaRPr lang="en-US"/>
          </a:p>
        </p:txBody>
      </p:sp>
      <p:sp>
        <p:nvSpPr>
          <p:cNvPr id="1028" name="Rectangle 34"/>
          <p:cNvSpPr>
            <a:spLocks noGrp="1" noChangeArrowheads="1"/>
          </p:cNvSpPr>
          <p:nvPr>
            <p:ph type="title"/>
          </p:nvPr>
        </p:nvSpPr>
        <p:spPr bwMode="auto">
          <a:xfrm>
            <a:off x="449263" y="277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420" tIns="14210" rIns="28420" bIns="14210" numCol="1" anchor="ctr"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9163" rtl="0" eaLnBrk="0" fontAlgn="base" hangingPunct="0">
        <a:spcBef>
          <a:spcPct val="0"/>
        </a:spcBef>
        <a:spcAft>
          <a:spcPct val="0"/>
        </a:spcAft>
        <a:defRPr sz="4400">
          <a:solidFill>
            <a:schemeClr val="tx2"/>
          </a:solidFill>
          <a:latin typeface="+mj-lt"/>
          <a:ea typeface="+mj-ea"/>
          <a:cs typeface="+mj-cs"/>
        </a:defRPr>
      </a:lvl1pPr>
      <a:lvl2pPr algn="ctr" defTabSz="919163" rtl="0" eaLnBrk="0" fontAlgn="base" hangingPunct="0">
        <a:spcBef>
          <a:spcPct val="0"/>
        </a:spcBef>
        <a:spcAft>
          <a:spcPct val="0"/>
        </a:spcAft>
        <a:defRPr sz="4400">
          <a:solidFill>
            <a:schemeClr val="tx2"/>
          </a:solidFill>
          <a:latin typeface="Arial" charset="0"/>
        </a:defRPr>
      </a:lvl2pPr>
      <a:lvl3pPr algn="ctr" defTabSz="919163" rtl="0" eaLnBrk="0" fontAlgn="base" hangingPunct="0">
        <a:spcBef>
          <a:spcPct val="0"/>
        </a:spcBef>
        <a:spcAft>
          <a:spcPct val="0"/>
        </a:spcAft>
        <a:defRPr sz="4400">
          <a:solidFill>
            <a:schemeClr val="tx2"/>
          </a:solidFill>
          <a:latin typeface="Arial" charset="0"/>
        </a:defRPr>
      </a:lvl3pPr>
      <a:lvl4pPr algn="ctr" defTabSz="919163" rtl="0" eaLnBrk="0" fontAlgn="base" hangingPunct="0">
        <a:spcBef>
          <a:spcPct val="0"/>
        </a:spcBef>
        <a:spcAft>
          <a:spcPct val="0"/>
        </a:spcAft>
        <a:defRPr sz="4400">
          <a:solidFill>
            <a:schemeClr val="tx2"/>
          </a:solidFill>
          <a:latin typeface="Arial" charset="0"/>
        </a:defRPr>
      </a:lvl4pPr>
      <a:lvl5pPr algn="ctr" defTabSz="919163" rtl="0" eaLnBrk="0" fontAlgn="base" hangingPunct="0">
        <a:spcBef>
          <a:spcPct val="0"/>
        </a:spcBef>
        <a:spcAft>
          <a:spcPct val="0"/>
        </a:spcAft>
        <a:defRPr sz="4400">
          <a:solidFill>
            <a:schemeClr val="tx2"/>
          </a:solidFill>
          <a:latin typeface="Arial" charset="0"/>
        </a:defRPr>
      </a:lvl5pPr>
      <a:lvl6pPr marL="142098" algn="ctr" defTabSz="920675" rtl="0" fontAlgn="base">
        <a:spcBef>
          <a:spcPct val="0"/>
        </a:spcBef>
        <a:spcAft>
          <a:spcPct val="0"/>
        </a:spcAft>
        <a:defRPr sz="4400">
          <a:solidFill>
            <a:schemeClr val="tx2"/>
          </a:solidFill>
          <a:latin typeface="Arial" charset="0"/>
        </a:defRPr>
      </a:lvl6pPr>
      <a:lvl7pPr marL="284196" algn="ctr" defTabSz="920675" rtl="0" fontAlgn="base">
        <a:spcBef>
          <a:spcPct val="0"/>
        </a:spcBef>
        <a:spcAft>
          <a:spcPct val="0"/>
        </a:spcAft>
        <a:defRPr sz="4400">
          <a:solidFill>
            <a:schemeClr val="tx2"/>
          </a:solidFill>
          <a:latin typeface="Arial" charset="0"/>
        </a:defRPr>
      </a:lvl7pPr>
      <a:lvl8pPr marL="426293" algn="ctr" defTabSz="920675" rtl="0" fontAlgn="base">
        <a:spcBef>
          <a:spcPct val="0"/>
        </a:spcBef>
        <a:spcAft>
          <a:spcPct val="0"/>
        </a:spcAft>
        <a:defRPr sz="4400">
          <a:solidFill>
            <a:schemeClr val="tx2"/>
          </a:solidFill>
          <a:latin typeface="Arial" charset="0"/>
        </a:defRPr>
      </a:lvl8pPr>
      <a:lvl9pPr marL="568391" algn="ctr" defTabSz="920675" rtl="0" fontAlgn="base">
        <a:spcBef>
          <a:spcPct val="0"/>
        </a:spcBef>
        <a:spcAft>
          <a:spcPct val="0"/>
        </a:spcAft>
        <a:defRPr sz="4400">
          <a:solidFill>
            <a:schemeClr val="tx2"/>
          </a:solidFill>
          <a:latin typeface="Arial" charset="0"/>
        </a:defRPr>
      </a:lvl9pPr>
    </p:titleStyle>
    <p:bodyStyle>
      <a:lvl1pPr marL="344488" indent="-344488" algn="l" defTabSz="919163" rtl="0" eaLnBrk="0" fontAlgn="base" hangingPunct="0">
        <a:spcBef>
          <a:spcPct val="20000"/>
        </a:spcBef>
        <a:spcAft>
          <a:spcPct val="0"/>
        </a:spcAft>
        <a:buChar char="•"/>
        <a:defRPr sz="3200">
          <a:solidFill>
            <a:schemeClr val="tx1"/>
          </a:solidFill>
          <a:latin typeface="+mn-lt"/>
          <a:ea typeface="+mn-ea"/>
          <a:cs typeface="+mn-cs"/>
        </a:defRPr>
      </a:lvl1pPr>
      <a:lvl2pPr marL="747713" indent="-287338" algn="l" defTabSz="919163" rtl="0" eaLnBrk="0" fontAlgn="base" hangingPunct="0">
        <a:spcBef>
          <a:spcPct val="20000"/>
        </a:spcBef>
        <a:spcAft>
          <a:spcPct val="0"/>
        </a:spcAft>
        <a:buChar char="–"/>
        <a:defRPr sz="2800">
          <a:solidFill>
            <a:schemeClr val="tx1"/>
          </a:solidFill>
          <a:latin typeface="+mn-lt"/>
        </a:defRPr>
      </a:lvl2pPr>
      <a:lvl3pPr marL="1150938" indent="-230188" algn="l" defTabSz="919163" rtl="0" eaLnBrk="0" fontAlgn="base" hangingPunct="0">
        <a:spcBef>
          <a:spcPct val="20000"/>
        </a:spcBef>
        <a:spcAft>
          <a:spcPct val="0"/>
        </a:spcAft>
        <a:buChar char="•"/>
        <a:defRPr sz="2400">
          <a:solidFill>
            <a:schemeClr val="tx1"/>
          </a:solidFill>
          <a:latin typeface="+mn-lt"/>
        </a:defRPr>
      </a:lvl3pPr>
      <a:lvl4pPr marL="1611313" indent="-230188" algn="l" defTabSz="919163" rtl="0" eaLnBrk="0" fontAlgn="base" hangingPunct="0">
        <a:spcBef>
          <a:spcPct val="20000"/>
        </a:spcBef>
        <a:spcAft>
          <a:spcPct val="0"/>
        </a:spcAft>
        <a:buChar char="–"/>
        <a:defRPr sz="2000">
          <a:solidFill>
            <a:schemeClr val="tx1"/>
          </a:solidFill>
          <a:latin typeface="+mn-lt"/>
        </a:defRPr>
      </a:lvl4pPr>
      <a:lvl5pPr marL="2071688" indent="-230188" algn="l" defTabSz="919163" rtl="0" eaLnBrk="0" fontAlgn="base" hangingPunct="0">
        <a:spcBef>
          <a:spcPct val="20000"/>
        </a:spcBef>
        <a:spcAft>
          <a:spcPct val="0"/>
        </a:spcAft>
        <a:buChar char="»"/>
        <a:defRPr sz="2000">
          <a:solidFill>
            <a:schemeClr val="tx1"/>
          </a:solidFill>
          <a:latin typeface="+mn-lt"/>
        </a:defRPr>
      </a:lvl5pPr>
      <a:lvl6pPr marL="2213864" indent="-230416" algn="l" defTabSz="920675" rtl="0" fontAlgn="base">
        <a:spcBef>
          <a:spcPct val="20000"/>
        </a:spcBef>
        <a:spcAft>
          <a:spcPct val="0"/>
        </a:spcAft>
        <a:buChar char="»"/>
        <a:defRPr sz="2000">
          <a:solidFill>
            <a:schemeClr val="tx1"/>
          </a:solidFill>
          <a:latin typeface="+mn-lt"/>
        </a:defRPr>
      </a:lvl6pPr>
      <a:lvl7pPr marL="2355961" indent="-230416" algn="l" defTabSz="920675" rtl="0" fontAlgn="base">
        <a:spcBef>
          <a:spcPct val="20000"/>
        </a:spcBef>
        <a:spcAft>
          <a:spcPct val="0"/>
        </a:spcAft>
        <a:buChar char="»"/>
        <a:defRPr sz="2000">
          <a:solidFill>
            <a:schemeClr val="tx1"/>
          </a:solidFill>
          <a:latin typeface="+mn-lt"/>
        </a:defRPr>
      </a:lvl7pPr>
      <a:lvl8pPr marL="2498059" indent="-230416" algn="l" defTabSz="920675" rtl="0" fontAlgn="base">
        <a:spcBef>
          <a:spcPct val="20000"/>
        </a:spcBef>
        <a:spcAft>
          <a:spcPct val="0"/>
        </a:spcAft>
        <a:buChar char="»"/>
        <a:defRPr sz="2000">
          <a:solidFill>
            <a:schemeClr val="tx1"/>
          </a:solidFill>
          <a:latin typeface="+mn-lt"/>
        </a:defRPr>
      </a:lvl8pPr>
      <a:lvl9pPr marL="2640157" indent="-230416" algn="l" defTabSz="920675" rtl="0" fontAlgn="base">
        <a:spcBef>
          <a:spcPct val="20000"/>
        </a:spcBef>
        <a:spcAft>
          <a:spcPct val="0"/>
        </a:spcAft>
        <a:buChar char="»"/>
        <a:defRPr sz="2000">
          <a:solidFill>
            <a:schemeClr val="tx1"/>
          </a:solidFill>
          <a:latin typeface="+mn-lt"/>
        </a:defRPr>
      </a:lvl9pPr>
    </p:bodyStyle>
    <p:otherStyle>
      <a:defPPr>
        <a:defRPr lang="en-US"/>
      </a:defPPr>
      <a:lvl1pPr marL="0" algn="l" defTabSz="284196" rtl="0" eaLnBrk="1" latinLnBrk="0" hangingPunct="1">
        <a:defRPr sz="600" kern="1200">
          <a:solidFill>
            <a:schemeClr val="tx1"/>
          </a:solidFill>
          <a:latin typeface="+mn-lt"/>
          <a:ea typeface="+mn-ea"/>
          <a:cs typeface="+mn-cs"/>
        </a:defRPr>
      </a:lvl1pPr>
      <a:lvl2pPr marL="142098" algn="l" defTabSz="284196" rtl="0" eaLnBrk="1" latinLnBrk="0" hangingPunct="1">
        <a:defRPr sz="600" kern="1200">
          <a:solidFill>
            <a:schemeClr val="tx1"/>
          </a:solidFill>
          <a:latin typeface="+mn-lt"/>
          <a:ea typeface="+mn-ea"/>
          <a:cs typeface="+mn-cs"/>
        </a:defRPr>
      </a:lvl2pPr>
      <a:lvl3pPr marL="284196" algn="l" defTabSz="284196" rtl="0" eaLnBrk="1" latinLnBrk="0" hangingPunct="1">
        <a:defRPr sz="600" kern="1200">
          <a:solidFill>
            <a:schemeClr val="tx1"/>
          </a:solidFill>
          <a:latin typeface="+mn-lt"/>
          <a:ea typeface="+mn-ea"/>
          <a:cs typeface="+mn-cs"/>
        </a:defRPr>
      </a:lvl3pPr>
      <a:lvl4pPr marL="426293" algn="l" defTabSz="284196" rtl="0" eaLnBrk="1" latinLnBrk="0" hangingPunct="1">
        <a:defRPr sz="600" kern="1200">
          <a:solidFill>
            <a:schemeClr val="tx1"/>
          </a:solidFill>
          <a:latin typeface="+mn-lt"/>
          <a:ea typeface="+mn-ea"/>
          <a:cs typeface="+mn-cs"/>
        </a:defRPr>
      </a:lvl4pPr>
      <a:lvl5pPr marL="568391" algn="l" defTabSz="284196" rtl="0" eaLnBrk="1" latinLnBrk="0" hangingPunct="1">
        <a:defRPr sz="600" kern="1200">
          <a:solidFill>
            <a:schemeClr val="tx1"/>
          </a:solidFill>
          <a:latin typeface="+mn-lt"/>
          <a:ea typeface="+mn-ea"/>
          <a:cs typeface="+mn-cs"/>
        </a:defRPr>
      </a:lvl5pPr>
      <a:lvl6pPr marL="710489" algn="l" defTabSz="284196" rtl="0" eaLnBrk="1" latinLnBrk="0" hangingPunct="1">
        <a:defRPr sz="600" kern="1200">
          <a:solidFill>
            <a:schemeClr val="tx1"/>
          </a:solidFill>
          <a:latin typeface="+mn-lt"/>
          <a:ea typeface="+mn-ea"/>
          <a:cs typeface="+mn-cs"/>
        </a:defRPr>
      </a:lvl6pPr>
      <a:lvl7pPr marL="852587" algn="l" defTabSz="284196" rtl="0" eaLnBrk="1" latinLnBrk="0" hangingPunct="1">
        <a:defRPr sz="600" kern="1200">
          <a:solidFill>
            <a:schemeClr val="tx1"/>
          </a:solidFill>
          <a:latin typeface="+mn-lt"/>
          <a:ea typeface="+mn-ea"/>
          <a:cs typeface="+mn-cs"/>
        </a:defRPr>
      </a:lvl7pPr>
      <a:lvl8pPr marL="994684" algn="l" defTabSz="284196" rtl="0" eaLnBrk="1" latinLnBrk="0" hangingPunct="1">
        <a:defRPr sz="600" kern="1200">
          <a:solidFill>
            <a:schemeClr val="tx1"/>
          </a:solidFill>
          <a:latin typeface="+mn-lt"/>
          <a:ea typeface="+mn-ea"/>
          <a:cs typeface="+mn-cs"/>
        </a:defRPr>
      </a:lvl8pPr>
      <a:lvl9pPr marL="1136782" algn="l" defTabSz="284196" rtl="0" eaLnBrk="1" latinLnBrk="0" hangingPunct="1">
        <a:defRPr sz="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k.linkedin.com/in/gerhard-kl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witter.com/Gerhardkling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772400" cy="1470025"/>
          </a:xfrm>
        </p:spPr>
        <p:txBody>
          <a:bodyPr/>
          <a:lstStyle/>
          <a:p>
            <a:pPr eaLnBrk="1" hangingPunct="1"/>
            <a:r>
              <a:rPr lang="en-GB" sz="3600" b="1" dirty="0"/>
              <a:t>Data Science using Stata: Complete Beginners Course</a:t>
            </a:r>
            <a:br>
              <a:rPr lang="en-GB" sz="3600" b="1" dirty="0"/>
            </a:br>
            <a:br>
              <a:rPr lang="en-GB" sz="3600" b="1" dirty="0"/>
            </a:br>
            <a:r>
              <a:rPr lang="en-GB" sz="2400" b="1" dirty="0"/>
              <a:t>YouTube Special</a:t>
            </a:r>
            <a:endParaRPr lang="en-GB" sz="3600" dirty="0"/>
          </a:p>
        </p:txBody>
      </p:sp>
      <p:sp>
        <p:nvSpPr>
          <p:cNvPr id="2051" name="Subtitle 2"/>
          <p:cNvSpPr>
            <a:spLocks noGrp="1"/>
          </p:cNvSpPr>
          <p:nvPr>
            <p:ph type="subTitle" idx="1"/>
          </p:nvPr>
        </p:nvSpPr>
        <p:spPr bwMode="auto">
          <a:xfrm>
            <a:off x="1371600" y="4484712"/>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dirty="0"/>
              <a:t>Professor Gerhard Kling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49263" y="928688"/>
            <a:ext cx="8229600" cy="571500"/>
          </a:xfrm>
        </p:spPr>
        <p:txBody>
          <a:bodyPr/>
          <a:lstStyle/>
          <a:p>
            <a:pPr algn="l"/>
            <a:r>
              <a:rPr lang="en-GB"/>
              <a:t>Data structure</a:t>
            </a:r>
          </a:p>
        </p:txBody>
      </p:sp>
      <p:sp>
        <p:nvSpPr>
          <p:cNvPr id="921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Why does the data structure matter?</a:t>
            </a:r>
          </a:p>
          <a:p>
            <a:pPr eaLnBrk="1" hangingPunct="1"/>
            <a:r>
              <a:rPr lang="en-GB" sz="2000" dirty="0"/>
              <a:t>Depending on dimensions, a dataset has to be reorganised so that Stata is able to understand its structure</a:t>
            </a:r>
          </a:p>
          <a:p>
            <a:pPr eaLnBrk="1" hangingPunct="1"/>
            <a:r>
              <a:rPr lang="en-GB" sz="2000" dirty="0"/>
              <a:t>Example: Panel data</a:t>
            </a:r>
          </a:p>
          <a:p>
            <a:pPr eaLnBrk="1" hangingPunct="1"/>
            <a:endParaRPr lang="en-GB" sz="2000" dirty="0"/>
          </a:p>
        </p:txBody>
      </p:sp>
      <p:sp>
        <p:nvSpPr>
          <p:cNvPr id="922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922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6</a:t>
            </a:r>
          </a:p>
        </p:txBody>
      </p:sp>
      <p:graphicFrame>
        <p:nvGraphicFramePr>
          <p:cNvPr id="2" name="Table 1"/>
          <p:cNvGraphicFramePr>
            <a:graphicFrameLocks noGrp="1"/>
          </p:cNvGraphicFramePr>
          <p:nvPr/>
        </p:nvGraphicFramePr>
        <p:xfrm>
          <a:off x="827088" y="3284538"/>
          <a:ext cx="6096000" cy="2062162"/>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79101">
                <a:tc>
                  <a:txBody>
                    <a:bodyPr/>
                    <a:lstStyle/>
                    <a:p>
                      <a:r>
                        <a:rPr lang="en-GB" sz="1600" dirty="0"/>
                        <a:t>Country</a:t>
                      </a:r>
                    </a:p>
                  </a:txBody>
                  <a:tcPr marT="45711" marB="45711"/>
                </a:tc>
                <a:tc>
                  <a:txBody>
                    <a:bodyPr/>
                    <a:lstStyle/>
                    <a:p>
                      <a:r>
                        <a:rPr lang="en-GB" sz="1600" dirty="0"/>
                        <a:t>Year</a:t>
                      </a:r>
                    </a:p>
                  </a:txBody>
                  <a:tcPr marT="45711" marB="45711"/>
                </a:tc>
                <a:tc>
                  <a:txBody>
                    <a:bodyPr/>
                    <a:lstStyle/>
                    <a:p>
                      <a:r>
                        <a:rPr lang="en-GB" sz="1600" dirty="0"/>
                        <a:t>GDP growth</a:t>
                      </a:r>
                    </a:p>
                  </a:txBody>
                  <a:tcPr marT="45711" marB="45711"/>
                </a:tc>
                <a:tc>
                  <a:txBody>
                    <a:bodyPr/>
                    <a:lstStyle/>
                    <a:p>
                      <a:r>
                        <a:rPr lang="en-GB" sz="1600" dirty="0"/>
                        <a:t>Inflation</a:t>
                      </a:r>
                    </a:p>
                  </a:txBody>
                  <a:tcPr marT="45711" marB="45711"/>
                </a:tc>
                <a:tc>
                  <a:txBody>
                    <a:bodyPr/>
                    <a:lstStyle/>
                    <a:p>
                      <a:r>
                        <a:rPr lang="en-GB" sz="1600" dirty="0"/>
                        <a:t>…</a:t>
                      </a:r>
                    </a:p>
                  </a:txBody>
                  <a:tcPr marT="45711" marB="45711"/>
                </a:tc>
                <a:extLst>
                  <a:ext uri="{0D108BD9-81ED-4DB2-BD59-A6C34878D82A}">
                    <a16:rowId xmlns:a16="http://schemas.microsoft.com/office/drawing/2014/main" val="10000"/>
                  </a:ext>
                </a:extLst>
              </a:tr>
              <a:tr h="370765">
                <a:tc>
                  <a:txBody>
                    <a:bodyPr/>
                    <a:lstStyle/>
                    <a:p>
                      <a:r>
                        <a:rPr lang="en-GB" sz="1600" dirty="0"/>
                        <a:t>A</a:t>
                      </a:r>
                    </a:p>
                  </a:txBody>
                  <a:tcPr marT="45711" marB="45711"/>
                </a:tc>
                <a:tc>
                  <a:txBody>
                    <a:bodyPr/>
                    <a:lstStyle/>
                    <a:p>
                      <a:r>
                        <a:rPr lang="en-GB" sz="1600" dirty="0"/>
                        <a:t>2009</a:t>
                      </a:r>
                    </a:p>
                  </a:txBody>
                  <a:tcPr marT="45711" marB="45711"/>
                </a:tc>
                <a:tc>
                  <a:txBody>
                    <a:bodyPr/>
                    <a:lstStyle/>
                    <a:p>
                      <a:r>
                        <a:rPr lang="en-GB" sz="1600" dirty="0"/>
                        <a:t>1.2%</a:t>
                      </a:r>
                    </a:p>
                  </a:txBody>
                  <a:tcPr marT="45711" marB="45711"/>
                </a:tc>
                <a:tc>
                  <a:txBody>
                    <a:bodyPr/>
                    <a:lstStyle/>
                    <a:p>
                      <a:r>
                        <a:rPr lang="en-GB" sz="1600" dirty="0"/>
                        <a:t>2.1%</a:t>
                      </a:r>
                    </a:p>
                  </a:txBody>
                  <a:tcPr marT="45711" marB="45711"/>
                </a:tc>
                <a:tc>
                  <a:txBody>
                    <a:bodyPr/>
                    <a:lstStyle/>
                    <a:p>
                      <a:endParaRPr lang="en-GB" sz="1600"/>
                    </a:p>
                  </a:txBody>
                  <a:tcPr marT="45711" marB="45711"/>
                </a:tc>
                <a:extLst>
                  <a:ext uri="{0D108BD9-81ED-4DB2-BD59-A6C34878D82A}">
                    <a16:rowId xmlns:a16="http://schemas.microsoft.com/office/drawing/2014/main" val="10001"/>
                  </a:ext>
                </a:extLst>
              </a:tr>
              <a:tr h="370765">
                <a:tc>
                  <a:txBody>
                    <a:bodyPr/>
                    <a:lstStyle/>
                    <a:p>
                      <a:r>
                        <a:rPr lang="en-GB" sz="1600" dirty="0"/>
                        <a:t>A</a:t>
                      </a:r>
                    </a:p>
                  </a:txBody>
                  <a:tcPr marT="45711" marB="45711"/>
                </a:tc>
                <a:tc>
                  <a:txBody>
                    <a:bodyPr/>
                    <a:lstStyle/>
                    <a:p>
                      <a:r>
                        <a:rPr lang="en-GB" sz="1600" dirty="0"/>
                        <a:t>2010</a:t>
                      </a:r>
                    </a:p>
                  </a:txBody>
                  <a:tcPr marT="45711" marB="45711"/>
                </a:tc>
                <a:tc>
                  <a:txBody>
                    <a:bodyPr/>
                    <a:lstStyle/>
                    <a:p>
                      <a:r>
                        <a:rPr lang="en-GB" sz="1600" dirty="0"/>
                        <a:t>-0.2%</a:t>
                      </a:r>
                    </a:p>
                  </a:txBody>
                  <a:tcPr marT="45711" marB="45711"/>
                </a:tc>
                <a:tc>
                  <a:txBody>
                    <a:bodyPr/>
                    <a:lstStyle/>
                    <a:p>
                      <a:r>
                        <a:rPr lang="en-GB" sz="1600" dirty="0"/>
                        <a:t>0.6%</a:t>
                      </a:r>
                    </a:p>
                  </a:txBody>
                  <a:tcPr marT="45711" marB="45711"/>
                </a:tc>
                <a:tc>
                  <a:txBody>
                    <a:bodyPr/>
                    <a:lstStyle/>
                    <a:p>
                      <a:endParaRPr lang="en-GB" sz="1600"/>
                    </a:p>
                  </a:txBody>
                  <a:tcPr marT="45711" marB="45711"/>
                </a:tc>
                <a:extLst>
                  <a:ext uri="{0D108BD9-81ED-4DB2-BD59-A6C34878D82A}">
                    <a16:rowId xmlns:a16="http://schemas.microsoft.com/office/drawing/2014/main" val="10002"/>
                  </a:ext>
                </a:extLst>
              </a:tr>
              <a:tr h="370765">
                <a:tc>
                  <a:txBody>
                    <a:bodyPr/>
                    <a:lstStyle/>
                    <a:p>
                      <a:r>
                        <a:rPr lang="en-GB" sz="1600" dirty="0"/>
                        <a:t>B</a:t>
                      </a:r>
                    </a:p>
                  </a:txBody>
                  <a:tcPr marT="45711" marB="45711"/>
                </a:tc>
                <a:tc>
                  <a:txBody>
                    <a:bodyPr/>
                    <a:lstStyle/>
                    <a:p>
                      <a:r>
                        <a:rPr lang="en-GB" sz="1600" dirty="0"/>
                        <a:t>2009</a:t>
                      </a:r>
                    </a:p>
                  </a:txBody>
                  <a:tcPr marT="45711" marB="45711"/>
                </a:tc>
                <a:tc>
                  <a:txBody>
                    <a:bodyPr/>
                    <a:lstStyle/>
                    <a:p>
                      <a:r>
                        <a:rPr lang="en-GB" sz="1600" dirty="0"/>
                        <a:t>0.8%</a:t>
                      </a:r>
                    </a:p>
                  </a:txBody>
                  <a:tcPr marT="45711" marB="45711"/>
                </a:tc>
                <a:tc>
                  <a:txBody>
                    <a:bodyPr/>
                    <a:lstStyle/>
                    <a:p>
                      <a:r>
                        <a:rPr lang="en-GB" sz="1600" dirty="0"/>
                        <a:t>1.2%</a:t>
                      </a:r>
                    </a:p>
                  </a:txBody>
                  <a:tcPr marT="45711" marB="45711"/>
                </a:tc>
                <a:tc>
                  <a:txBody>
                    <a:bodyPr/>
                    <a:lstStyle/>
                    <a:p>
                      <a:endParaRPr lang="en-GB" sz="1600"/>
                    </a:p>
                  </a:txBody>
                  <a:tcPr marT="45711" marB="45711"/>
                </a:tc>
                <a:extLst>
                  <a:ext uri="{0D108BD9-81ED-4DB2-BD59-A6C34878D82A}">
                    <a16:rowId xmlns:a16="http://schemas.microsoft.com/office/drawing/2014/main" val="10003"/>
                  </a:ext>
                </a:extLst>
              </a:tr>
              <a:tr h="370765">
                <a:tc>
                  <a:txBody>
                    <a:bodyPr/>
                    <a:lstStyle/>
                    <a:p>
                      <a:r>
                        <a:rPr lang="en-GB" sz="1600" dirty="0"/>
                        <a:t>B</a:t>
                      </a:r>
                    </a:p>
                  </a:txBody>
                  <a:tcPr marT="45711" marB="45711"/>
                </a:tc>
                <a:tc>
                  <a:txBody>
                    <a:bodyPr/>
                    <a:lstStyle/>
                    <a:p>
                      <a:r>
                        <a:rPr lang="en-GB" sz="1600" dirty="0"/>
                        <a:t>2010</a:t>
                      </a:r>
                    </a:p>
                  </a:txBody>
                  <a:tcPr marT="45711" marB="45711"/>
                </a:tc>
                <a:tc>
                  <a:txBody>
                    <a:bodyPr/>
                    <a:lstStyle/>
                    <a:p>
                      <a:r>
                        <a:rPr lang="en-GB" sz="1600" dirty="0"/>
                        <a:t>0.2%</a:t>
                      </a:r>
                    </a:p>
                  </a:txBody>
                  <a:tcPr marT="45711" marB="45711"/>
                </a:tc>
                <a:tc>
                  <a:txBody>
                    <a:bodyPr/>
                    <a:lstStyle/>
                    <a:p>
                      <a:r>
                        <a:rPr lang="en-GB" sz="1600" dirty="0"/>
                        <a:t>0.9%</a:t>
                      </a:r>
                    </a:p>
                  </a:txBody>
                  <a:tcPr marT="45711" marB="45711"/>
                </a:tc>
                <a:tc>
                  <a:txBody>
                    <a:bodyPr/>
                    <a:lstStyle/>
                    <a:p>
                      <a:endParaRPr lang="en-GB" sz="1600" dirty="0"/>
                    </a:p>
                  </a:txBody>
                  <a:tcPr marT="45711" marB="45711"/>
                </a:tc>
                <a:extLst>
                  <a:ext uri="{0D108BD9-81ED-4DB2-BD59-A6C34878D82A}">
                    <a16:rowId xmlns:a16="http://schemas.microsoft.com/office/drawing/2014/main" val="10004"/>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49263" y="928688"/>
            <a:ext cx="8229600" cy="571500"/>
          </a:xfrm>
        </p:spPr>
        <p:txBody>
          <a:bodyPr/>
          <a:lstStyle/>
          <a:p>
            <a:pPr marL="345377" indent="-345377" algn="l" defTabSz="920675" eaLnBrk="1" hangingPunct="1">
              <a:defRPr/>
            </a:pPr>
            <a:r>
              <a:rPr lang="en-GB" sz="2000" b="1" u="sng" dirty="0"/>
              <a:t>STEP 2: What is the underlying theory for the empirical model?</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Empirical models give you a false sense of security, as they suggest certain relationships</a:t>
            </a:r>
          </a:p>
          <a:p>
            <a:pPr marL="345377" indent="-345377" defTabSz="920675" eaLnBrk="1" hangingPunct="1">
              <a:defRPr/>
            </a:pPr>
            <a:r>
              <a:rPr lang="en-GB" sz="2000" dirty="0"/>
              <a:t>BUT: most variables used as independent variables are actually not independent</a:t>
            </a:r>
          </a:p>
          <a:p>
            <a:pPr marL="345377" indent="-345377" defTabSz="920675" eaLnBrk="1" hangingPunct="1">
              <a:defRPr/>
            </a:pPr>
            <a:r>
              <a:rPr lang="en-GB" sz="2000" dirty="0"/>
              <a:t>Hence, there is always an issue with endogeneity (more or less significant)</a:t>
            </a:r>
          </a:p>
          <a:p>
            <a:pPr marL="345377" indent="-345377" defTabSz="920675" eaLnBrk="1" hangingPunct="1">
              <a:defRPr/>
            </a:pPr>
            <a:r>
              <a:rPr lang="en-GB" sz="2000" dirty="0"/>
              <a:t>The starting point should be a theoretical framework</a:t>
            </a:r>
          </a:p>
          <a:p>
            <a:pPr marL="748602" lvl="1" indent="-345377" defTabSz="920675" eaLnBrk="1" hangingPunct="1">
              <a:defRPr/>
            </a:pPr>
            <a:r>
              <a:rPr lang="en-GB" sz="1600" dirty="0"/>
              <a:t>Identify relationships based on theoretical considerations (e.g. house prices should be affected by population growth, as the demand for houses increases)</a:t>
            </a:r>
          </a:p>
          <a:p>
            <a:pPr marL="748602" lvl="1" indent="-345377" defTabSz="920675" eaLnBrk="1" hangingPunct="1">
              <a:defRPr/>
            </a:pPr>
            <a:r>
              <a:rPr lang="en-GB" sz="1600" dirty="0"/>
              <a:t>It does not need to be a ‘mathematical model’</a:t>
            </a:r>
          </a:p>
          <a:p>
            <a:pPr marL="748602" lvl="1" indent="-345377" defTabSz="920675" eaLnBrk="1" hangingPunct="1">
              <a:defRPr/>
            </a:pPr>
            <a:r>
              <a:rPr lang="en-GB" sz="1600" dirty="0"/>
              <a:t>But having a mathematical model can be beneficial, as it can be (sometimes) translated into an empirical model just by adding an error term</a:t>
            </a:r>
          </a:p>
        </p:txBody>
      </p:sp>
      <p:sp>
        <p:nvSpPr>
          <p:cNvPr id="696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96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87</a:t>
            </a:r>
          </a:p>
        </p:txBody>
      </p:sp>
    </p:spTree>
    <p:extLst>
      <p:ext uri="{BB962C8B-B14F-4D97-AF65-F5344CB8AC3E}">
        <p14:creationId xmlns:p14="http://schemas.microsoft.com/office/powerpoint/2010/main" val="34917312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49263" y="928688"/>
            <a:ext cx="8229600" cy="571500"/>
          </a:xfrm>
        </p:spPr>
        <p:txBody>
          <a:bodyPr/>
          <a:lstStyle/>
          <a:p>
            <a:pPr marL="345377" indent="-345377" algn="l" defTabSz="920675" eaLnBrk="1" hangingPunct="1">
              <a:defRPr/>
            </a:pPr>
            <a:r>
              <a:rPr lang="en-GB" sz="2000" b="1" u="sng" dirty="0"/>
              <a:t>STEP 3: Testing, testing and testing</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Once you identified what a good model should do and you understand the underlying theory then you can start with a </a:t>
            </a:r>
            <a:r>
              <a:rPr lang="en-GB" sz="2000" u="sng" dirty="0"/>
              <a:t>basic model</a:t>
            </a:r>
            <a:r>
              <a:rPr lang="en-GB" sz="2000" dirty="0"/>
              <a:t> or a </a:t>
            </a:r>
            <a:r>
              <a:rPr lang="en-GB" sz="2000" u="sng" dirty="0"/>
              <a:t>general model</a:t>
            </a:r>
          </a:p>
          <a:p>
            <a:pPr marL="345377" indent="-345377" defTabSz="920675" eaLnBrk="1" hangingPunct="1">
              <a:defRPr/>
            </a:pPr>
            <a:r>
              <a:rPr lang="en-GB" sz="2000" dirty="0"/>
              <a:t>There are two approaches used to specific empirical models, which we discuss later in more detail</a:t>
            </a:r>
          </a:p>
          <a:p>
            <a:pPr marL="748602" lvl="1" indent="-345377" defTabSz="920675" eaLnBrk="1" hangingPunct="1">
              <a:defRPr/>
            </a:pPr>
            <a:r>
              <a:rPr lang="en-GB" sz="1600" dirty="0"/>
              <a:t>From </a:t>
            </a:r>
            <a:r>
              <a:rPr lang="en-GB" sz="1600" u="sng" dirty="0"/>
              <a:t>general-to-specific</a:t>
            </a:r>
          </a:p>
          <a:p>
            <a:pPr marL="748602" lvl="1" indent="-345377" defTabSz="920675" eaLnBrk="1" hangingPunct="1">
              <a:defRPr/>
            </a:pPr>
            <a:r>
              <a:rPr lang="en-GB" sz="1600" dirty="0"/>
              <a:t>From </a:t>
            </a:r>
            <a:r>
              <a:rPr lang="en-GB" sz="1600" u="sng" dirty="0"/>
              <a:t>specific-to-general</a:t>
            </a:r>
          </a:p>
          <a:p>
            <a:pPr marL="345377" indent="-345377" defTabSz="920675" eaLnBrk="1" hangingPunct="1">
              <a:defRPr/>
            </a:pPr>
            <a:r>
              <a:rPr lang="en-GB" sz="2000" dirty="0"/>
              <a:t>There are several specification tests</a:t>
            </a:r>
          </a:p>
          <a:p>
            <a:pPr marL="748602" lvl="1" indent="-345377" defTabSz="920675" eaLnBrk="1" hangingPunct="1">
              <a:defRPr/>
            </a:pPr>
            <a:r>
              <a:rPr lang="en-GB" sz="1600" dirty="0"/>
              <a:t>Focus on omitted variables: </a:t>
            </a:r>
            <a:r>
              <a:rPr lang="en-GB" sz="1600" u="sng" dirty="0"/>
              <a:t>Ramsey RESET </a:t>
            </a:r>
            <a:r>
              <a:rPr lang="en-GB" sz="1600" dirty="0"/>
              <a:t>(in Stata ‘</a:t>
            </a:r>
            <a:r>
              <a:rPr lang="en-GB" sz="1600" dirty="0" err="1"/>
              <a:t>ovtest</a:t>
            </a:r>
            <a:r>
              <a:rPr lang="en-GB" sz="1600" dirty="0"/>
              <a:t>’)</a:t>
            </a:r>
          </a:p>
          <a:p>
            <a:pPr marL="748602" lvl="1" indent="-345377" defTabSz="920675" eaLnBrk="1" hangingPunct="1">
              <a:defRPr/>
            </a:pPr>
            <a:r>
              <a:rPr lang="en-GB" sz="1600" u="sng" dirty="0"/>
              <a:t>Likelihood ratio</a:t>
            </a:r>
            <a:r>
              <a:rPr lang="en-GB" sz="1600" dirty="0"/>
              <a:t> tests to compare different model specifications</a:t>
            </a:r>
          </a:p>
          <a:p>
            <a:pPr marL="345377" indent="-345377" defTabSz="920675" eaLnBrk="1" hangingPunct="1">
              <a:defRPr/>
            </a:pPr>
            <a:r>
              <a:rPr lang="en-GB" sz="2000" dirty="0"/>
              <a:t>We can use information criteria to assess different model specifications</a:t>
            </a:r>
          </a:p>
          <a:p>
            <a:pPr marL="748602" lvl="1" indent="-345377" defTabSz="920675" eaLnBrk="1" hangingPunct="1">
              <a:defRPr/>
            </a:pPr>
            <a:r>
              <a:rPr lang="en-GB" sz="1600" dirty="0"/>
              <a:t>R-squared and adjusted R-squared are not used to specify models (also difficult to use for ML estimation – there are so-called ‘pseudo R-squares’ but they are different)</a:t>
            </a:r>
          </a:p>
        </p:txBody>
      </p:sp>
      <p:sp>
        <p:nvSpPr>
          <p:cNvPr id="696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96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88</a:t>
            </a:r>
          </a:p>
        </p:txBody>
      </p:sp>
    </p:spTree>
    <p:extLst>
      <p:ext uri="{BB962C8B-B14F-4D97-AF65-F5344CB8AC3E}">
        <p14:creationId xmlns:p14="http://schemas.microsoft.com/office/powerpoint/2010/main" val="10413554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49263" y="928688"/>
            <a:ext cx="8229600" cy="571500"/>
          </a:xfrm>
        </p:spPr>
        <p:txBody>
          <a:bodyPr/>
          <a:lstStyle/>
          <a:p>
            <a:pPr lvl="0" algn="l"/>
            <a:r>
              <a:rPr lang="en-GB" dirty="0"/>
              <a:t>From general-to-specific</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You start with a general model that includes many variables to account for all possible effects</a:t>
            </a:r>
          </a:p>
          <a:p>
            <a:pPr marL="345377" indent="-345377" defTabSz="920675" eaLnBrk="1" hangingPunct="1">
              <a:defRPr/>
            </a:pPr>
            <a:r>
              <a:rPr lang="en-GB" sz="2000" dirty="0"/>
              <a:t>It is unlikely that the general model misses important variables (</a:t>
            </a:r>
            <a:r>
              <a:rPr lang="en-GB" sz="2000" u="sng" dirty="0"/>
              <a:t>omitted variable</a:t>
            </a:r>
            <a:r>
              <a:rPr lang="en-GB" sz="2000" dirty="0"/>
              <a:t> bias is less likely)</a:t>
            </a:r>
          </a:p>
          <a:p>
            <a:pPr marL="345377" indent="-345377" defTabSz="920675" eaLnBrk="1" hangingPunct="1">
              <a:defRPr/>
            </a:pPr>
            <a:r>
              <a:rPr lang="en-GB" sz="2000" dirty="0"/>
              <a:t>Then you test down the model</a:t>
            </a:r>
          </a:p>
          <a:p>
            <a:pPr marL="748602" lvl="1" indent="-345377" defTabSz="920675" eaLnBrk="1" hangingPunct="1">
              <a:defRPr/>
            </a:pPr>
            <a:r>
              <a:rPr lang="en-GB" sz="1600" dirty="0"/>
              <a:t>Remove insignificant independent variables</a:t>
            </a:r>
          </a:p>
          <a:p>
            <a:pPr marL="748602" lvl="1" indent="-345377" defTabSz="920675" eaLnBrk="1" hangingPunct="1">
              <a:defRPr/>
            </a:pPr>
            <a:r>
              <a:rPr lang="en-GB" sz="1600" dirty="0"/>
              <a:t>Specification tests to ensure that they can be removed (sometimes t-tests are not reliable due to multicollinearity) – e.g. likelihood ratio tests</a:t>
            </a:r>
          </a:p>
          <a:p>
            <a:pPr marL="748602" lvl="1" indent="-345377" defTabSz="920675" eaLnBrk="1" hangingPunct="1">
              <a:defRPr/>
            </a:pPr>
            <a:r>
              <a:rPr lang="en-GB" sz="1600" dirty="0"/>
              <a:t>You remove variables until you cannot remove more variables</a:t>
            </a:r>
          </a:p>
          <a:p>
            <a:pPr marL="748602" lvl="1" indent="-345377" defTabSz="920675" eaLnBrk="1" hangingPunct="1">
              <a:defRPr/>
            </a:pPr>
            <a:r>
              <a:rPr lang="en-GB" sz="1600" dirty="0"/>
              <a:t>Then you have identified your ‘best model’</a:t>
            </a:r>
          </a:p>
          <a:p>
            <a:pPr marL="345377" indent="-345377" defTabSz="920675" eaLnBrk="1" hangingPunct="1">
              <a:defRPr/>
            </a:pPr>
            <a:r>
              <a:rPr lang="en-GB" sz="2000" dirty="0"/>
              <a:t>Risk</a:t>
            </a:r>
          </a:p>
          <a:p>
            <a:pPr marL="748602" lvl="1" indent="-345377" defTabSz="920675" eaLnBrk="1" hangingPunct="1">
              <a:defRPr/>
            </a:pPr>
            <a:r>
              <a:rPr lang="en-GB" sz="1600" u="sng" dirty="0"/>
              <a:t>Number of observations differs</a:t>
            </a:r>
            <a:r>
              <a:rPr lang="en-GB" sz="1600" dirty="0"/>
              <a:t>; usually the more variables you have the less observations you have</a:t>
            </a:r>
          </a:p>
          <a:p>
            <a:pPr marL="748602" lvl="1" indent="-345377" defTabSz="920675" eaLnBrk="1" hangingPunct="1">
              <a:defRPr/>
            </a:pPr>
            <a:r>
              <a:rPr lang="en-GB" sz="1600" dirty="0"/>
              <a:t>Your ‘best model’ is most likely too complex</a:t>
            </a:r>
          </a:p>
          <a:p>
            <a:pPr marL="748602" lvl="1" indent="-345377" defTabSz="920675" eaLnBrk="1" hangingPunct="1">
              <a:defRPr/>
            </a:pPr>
            <a:endParaRPr lang="en-GB" sz="1600" dirty="0"/>
          </a:p>
        </p:txBody>
      </p:sp>
      <p:sp>
        <p:nvSpPr>
          <p:cNvPr id="737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37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89</a:t>
            </a:r>
          </a:p>
        </p:txBody>
      </p:sp>
    </p:spTree>
    <p:extLst>
      <p:ext uri="{BB962C8B-B14F-4D97-AF65-F5344CB8AC3E}">
        <p14:creationId xmlns:p14="http://schemas.microsoft.com/office/powerpoint/2010/main" val="27734582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49263" y="928688"/>
            <a:ext cx="8229600" cy="571500"/>
          </a:xfrm>
        </p:spPr>
        <p:txBody>
          <a:bodyPr/>
          <a:lstStyle/>
          <a:p>
            <a:pPr lvl="0" algn="l"/>
            <a:r>
              <a:rPr lang="en-GB" dirty="0"/>
              <a:t>Example: general-to-specific</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try to explain stock returns of US companies using macroeconomic and firm-specific factors </a:t>
            </a:r>
          </a:p>
          <a:p>
            <a:pPr marL="345377" indent="-345377" defTabSz="920675" eaLnBrk="1" hangingPunct="1">
              <a:defRPr/>
            </a:pPr>
            <a:r>
              <a:rPr lang="en-GB" sz="2000" dirty="0"/>
              <a:t>The underlying theory refers to arbitrage pricing (</a:t>
            </a:r>
            <a:r>
              <a:rPr lang="en-GB" sz="2000" dirty="0" err="1"/>
              <a:t>Fama</a:t>
            </a:r>
            <a:r>
              <a:rPr lang="en-GB" sz="2000" dirty="0"/>
              <a:t> and French three-factor model) and macroeconomic risk models </a:t>
            </a:r>
          </a:p>
          <a:p>
            <a:pPr marL="345377" indent="-345377" defTabSz="920675" eaLnBrk="1" hangingPunct="1">
              <a:defRPr/>
            </a:pPr>
            <a:r>
              <a:rPr lang="en-GB" sz="2000" dirty="0"/>
              <a:t>The macroeconomic risk models differentiate between expected and unexpected macroeconomic variables</a:t>
            </a:r>
          </a:p>
          <a:p>
            <a:pPr marL="345377" indent="-345377" defTabSz="920675" eaLnBrk="1" hangingPunct="1">
              <a:defRPr/>
            </a:pPr>
            <a:r>
              <a:rPr lang="en-GB" sz="2000" dirty="0"/>
              <a:t>Only unexpected changes trigger a market response</a:t>
            </a:r>
          </a:p>
          <a:p>
            <a:pPr marL="345377" indent="-345377" defTabSz="920675" eaLnBrk="1" hangingPunct="1">
              <a:defRPr/>
            </a:pPr>
            <a:r>
              <a:rPr lang="en-GB" sz="2000" dirty="0"/>
              <a:t>Macroeconomic time series are forecasted using ARIMA model (see Day 3 and module 6)</a:t>
            </a:r>
          </a:p>
          <a:p>
            <a:pPr marL="345377" indent="-345377" defTabSz="920675" eaLnBrk="1" hangingPunct="1">
              <a:defRPr/>
            </a:pPr>
            <a:r>
              <a:rPr lang="en-GB" sz="2000" dirty="0"/>
              <a:t>Unexplained (residuals) and explained components are obtained</a:t>
            </a:r>
          </a:p>
          <a:p>
            <a:pPr marL="345377" indent="-345377" defTabSz="920675" eaLnBrk="1" hangingPunct="1">
              <a:defRPr/>
            </a:pPr>
            <a:r>
              <a:rPr lang="en-GB" sz="2000" dirty="0"/>
              <a:t>Independent variables include: </a:t>
            </a:r>
            <a:r>
              <a:rPr lang="pl-PL" sz="2000" dirty="0" err="1"/>
              <a:t>rm</a:t>
            </a:r>
            <a:r>
              <a:rPr lang="en-GB" sz="2000" dirty="0"/>
              <a:t> (market return),</a:t>
            </a:r>
            <a:r>
              <a:rPr lang="pl-PL" sz="2000" dirty="0"/>
              <a:t> </a:t>
            </a:r>
            <a:r>
              <a:rPr lang="pl-PL" sz="2000" dirty="0" err="1"/>
              <a:t>u_ts</a:t>
            </a:r>
            <a:r>
              <a:rPr lang="en-GB" sz="2000" dirty="0"/>
              <a:t> (term structure),</a:t>
            </a:r>
            <a:r>
              <a:rPr lang="pl-PL" sz="2000" dirty="0"/>
              <a:t> </a:t>
            </a:r>
            <a:r>
              <a:rPr lang="pl-PL" sz="2000" dirty="0" err="1"/>
              <a:t>u_rp</a:t>
            </a:r>
            <a:r>
              <a:rPr lang="en-GB" sz="2000" dirty="0"/>
              <a:t> (risk premium),</a:t>
            </a:r>
            <a:r>
              <a:rPr lang="pl-PL" sz="2000" dirty="0"/>
              <a:t> </a:t>
            </a:r>
            <a:r>
              <a:rPr lang="pl-PL" sz="2000" dirty="0" err="1"/>
              <a:t>u_i</a:t>
            </a:r>
            <a:r>
              <a:rPr lang="en-GB" sz="2000" dirty="0"/>
              <a:t> (inflation), </a:t>
            </a:r>
            <a:r>
              <a:rPr lang="pl-PL" sz="2000" dirty="0" err="1"/>
              <a:t>u_ip</a:t>
            </a:r>
            <a:r>
              <a:rPr lang="en-GB" sz="2000" dirty="0"/>
              <a:t> (GDP),</a:t>
            </a:r>
            <a:r>
              <a:rPr lang="pl-PL" sz="2000" dirty="0"/>
              <a:t> </a:t>
            </a:r>
            <a:r>
              <a:rPr lang="pl-PL" sz="2000" dirty="0" err="1"/>
              <a:t>u_oil</a:t>
            </a:r>
            <a:r>
              <a:rPr lang="en-GB" sz="2000" dirty="0"/>
              <a:t>,</a:t>
            </a:r>
            <a:r>
              <a:rPr lang="pl-PL" sz="2000" dirty="0"/>
              <a:t> </a:t>
            </a:r>
            <a:r>
              <a:rPr lang="pl-PL" sz="2000" dirty="0" err="1"/>
              <a:t>r_m_b</a:t>
            </a:r>
            <a:r>
              <a:rPr lang="en-GB" sz="2000" dirty="0"/>
              <a:t> (market-to-book ratio),</a:t>
            </a:r>
            <a:r>
              <a:rPr lang="pl-PL" sz="2000" dirty="0"/>
              <a:t> </a:t>
            </a:r>
            <a:r>
              <a:rPr lang="pl-PL" sz="2000" dirty="0" err="1"/>
              <a:t>r_size</a:t>
            </a:r>
            <a:endParaRPr lang="en-GB" sz="2000" dirty="0"/>
          </a:p>
          <a:p>
            <a:pPr marL="345377" indent="-345377" defTabSz="920675" eaLnBrk="1" hangingPunct="1">
              <a:defRPr/>
            </a:pPr>
            <a:endParaRPr lang="en-GB" sz="1600" dirty="0"/>
          </a:p>
          <a:p>
            <a:pPr marL="748602" lvl="1" indent="-345377" defTabSz="920675" eaLnBrk="1" hangingPunct="1">
              <a:defRPr/>
            </a:pPr>
            <a:endParaRPr lang="en-GB" sz="1600" dirty="0"/>
          </a:p>
        </p:txBody>
      </p:sp>
      <p:sp>
        <p:nvSpPr>
          <p:cNvPr id="737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37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90</a:t>
            </a:r>
          </a:p>
        </p:txBody>
      </p:sp>
    </p:spTree>
    <p:extLst>
      <p:ext uri="{BB962C8B-B14F-4D97-AF65-F5344CB8AC3E}">
        <p14:creationId xmlns:p14="http://schemas.microsoft.com/office/powerpoint/2010/main" val="40787956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49263" y="928688"/>
            <a:ext cx="8229600" cy="571500"/>
          </a:xfrm>
        </p:spPr>
        <p:txBody>
          <a:bodyPr/>
          <a:lstStyle/>
          <a:p>
            <a:pPr lvl="0" algn="l"/>
            <a:r>
              <a:rPr lang="en-GB" dirty="0"/>
              <a:t>How to explain stock returns?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start with a general model</a:t>
            </a:r>
          </a:p>
          <a:p>
            <a:pPr marL="345377" indent="-345377" defTabSz="920675" eaLnBrk="1" hangingPunct="1">
              <a:defRPr/>
            </a:pPr>
            <a:endParaRPr lang="en-GB" sz="1600" dirty="0"/>
          </a:p>
          <a:p>
            <a:pPr marL="748602" lvl="1" indent="-345377" defTabSz="920675" eaLnBrk="1" hangingPunct="1">
              <a:defRPr/>
            </a:pPr>
            <a:endParaRPr lang="en-GB" sz="1600" dirty="0"/>
          </a:p>
        </p:txBody>
      </p:sp>
      <p:sp>
        <p:nvSpPr>
          <p:cNvPr id="737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37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91</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76872"/>
            <a:ext cx="811378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6300192" y="2276872"/>
            <a:ext cx="2353142" cy="33843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62275"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rPr>
              <a:t>Every coefficient</a:t>
            </a:r>
            <a:r>
              <a:rPr kumimoji="0" lang="en-GB" sz="2000" b="0" i="0" u="none" strike="noStrike" cap="none" normalizeH="0" dirty="0">
                <a:ln>
                  <a:noFill/>
                </a:ln>
                <a:solidFill>
                  <a:schemeClr val="tx1"/>
                </a:solidFill>
                <a:effectLst/>
                <a:latin typeface="Arial" charset="0"/>
              </a:rPr>
              <a:t> is significant</a:t>
            </a:r>
          </a:p>
          <a:p>
            <a:pPr marL="0" marR="0" indent="0" algn="l" defTabSz="2962275" rtl="0" eaLnBrk="1" fontAlgn="base" latinLnBrk="0" hangingPunct="1">
              <a:lnSpc>
                <a:spcPct val="100000"/>
              </a:lnSpc>
              <a:spcBef>
                <a:spcPct val="0"/>
              </a:spcBef>
              <a:spcAft>
                <a:spcPct val="0"/>
              </a:spcAft>
              <a:buClrTx/>
              <a:buSzTx/>
              <a:buFontTx/>
              <a:buNone/>
              <a:tabLst/>
            </a:pPr>
            <a:endParaRPr lang="en-GB" sz="2000" baseline="0" dirty="0"/>
          </a:p>
          <a:p>
            <a:pPr marL="0" marR="0" indent="0" algn="l" defTabSz="2962275" rtl="0" eaLnBrk="1" fontAlgn="base" latinLnBrk="0" hangingPunct="1">
              <a:lnSpc>
                <a:spcPct val="100000"/>
              </a:lnSpc>
              <a:spcBef>
                <a:spcPct val="0"/>
              </a:spcBef>
              <a:spcAft>
                <a:spcPct val="0"/>
              </a:spcAft>
              <a:buClrTx/>
              <a:buSzTx/>
              <a:buFontTx/>
              <a:buNone/>
              <a:tabLst/>
            </a:pPr>
            <a:r>
              <a:rPr kumimoji="0" lang="en-GB" sz="2000" b="0" i="0" u="none" strike="noStrike" cap="none" normalizeH="0" dirty="0">
                <a:ln>
                  <a:noFill/>
                </a:ln>
                <a:solidFill>
                  <a:schemeClr val="tx1"/>
                </a:solidFill>
                <a:effectLst/>
                <a:latin typeface="Arial" charset="0"/>
              </a:rPr>
              <a:t>Is this the ‘best model’</a:t>
            </a:r>
          </a:p>
          <a:p>
            <a:pPr marL="0" marR="0" indent="0" algn="l" defTabSz="2962275" rtl="0" eaLnBrk="1" fontAlgn="base" latinLnBrk="0" hangingPunct="1">
              <a:lnSpc>
                <a:spcPct val="100000"/>
              </a:lnSpc>
              <a:spcBef>
                <a:spcPct val="0"/>
              </a:spcBef>
              <a:spcAft>
                <a:spcPct val="0"/>
              </a:spcAft>
              <a:buClrTx/>
              <a:buSzTx/>
              <a:buFontTx/>
              <a:buNone/>
              <a:tabLst/>
            </a:pPr>
            <a:endParaRPr lang="en-GB" sz="2000" baseline="0" dirty="0"/>
          </a:p>
          <a:p>
            <a:pPr marL="0" marR="0" indent="0" algn="l" defTabSz="2962275" rtl="0" eaLnBrk="1" fontAlgn="base" latinLnBrk="0" hangingPunct="1">
              <a:lnSpc>
                <a:spcPct val="100000"/>
              </a:lnSpc>
              <a:spcBef>
                <a:spcPct val="0"/>
              </a:spcBef>
              <a:spcAft>
                <a:spcPct val="0"/>
              </a:spcAft>
              <a:buClrTx/>
              <a:buSzTx/>
              <a:buFontTx/>
              <a:buNone/>
              <a:tabLst/>
            </a:pPr>
            <a:r>
              <a:rPr lang="en-GB" sz="2000" dirty="0"/>
              <a:t>If N is large, coefficients will be significant</a:t>
            </a:r>
            <a:endParaRPr kumimoji="0" lang="en-GB"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998405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49263" y="928688"/>
            <a:ext cx="8229600" cy="571500"/>
          </a:xfrm>
        </p:spPr>
        <p:txBody>
          <a:bodyPr/>
          <a:lstStyle/>
          <a:p>
            <a:pPr lvl="0" algn="l"/>
            <a:r>
              <a:rPr lang="en-GB" dirty="0"/>
              <a:t>Likelihood ratio tests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run the general model and restrict it by dropping variables (restriction means that coefficient = 0)</a:t>
            </a:r>
          </a:p>
          <a:p>
            <a:pPr marL="345377" indent="-345377" defTabSz="920675" eaLnBrk="1" hangingPunct="1">
              <a:defRPr/>
            </a:pPr>
            <a:r>
              <a:rPr lang="en-GB" sz="2000" dirty="0"/>
              <a:t>We need to have the same number of observations</a:t>
            </a:r>
          </a:p>
          <a:p>
            <a:pPr marL="345377" indent="-345377" defTabSz="920675" eaLnBrk="1" hangingPunct="1">
              <a:defRPr/>
            </a:pPr>
            <a:endParaRPr lang="en-GB" sz="1600" dirty="0"/>
          </a:p>
          <a:p>
            <a:pPr marL="748602" lvl="1" indent="-345377" defTabSz="920675" eaLnBrk="1" hangingPunct="1">
              <a:defRPr/>
            </a:pPr>
            <a:endParaRPr lang="en-GB" sz="1600" dirty="0"/>
          </a:p>
        </p:txBody>
      </p:sp>
      <p:sp>
        <p:nvSpPr>
          <p:cNvPr id="737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37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92</a:t>
            </a:r>
          </a:p>
        </p:txBody>
      </p:sp>
      <p:sp>
        <p:nvSpPr>
          <p:cNvPr id="6" name="Rounded Rectangle 5"/>
          <p:cNvSpPr>
            <a:spLocks noChangeArrowheads="1"/>
          </p:cNvSpPr>
          <p:nvPr/>
        </p:nvSpPr>
        <p:spPr bwMode="auto">
          <a:xfrm>
            <a:off x="611188" y="2708920"/>
            <a:ext cx="7056437" cy="3384376"/>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err="1"/>
              <a:t>xtreg</a:t>
            </a:r>
            <a:r>
              <a:rPr lang="en-GB" sz="1600" dirty="0"/>
              <a:t> return </a:t>
            </a:r>
            <a:r>
              <a:rPr lang="en-GB" sz="1600" dirty="0" err="1"/>
              <a:t>rm</a:t>
            </a:r>
            <a:r>
              <a:rPr lang="en-GB" sz="1600" dirty="0"/>
              <a:t> </a:t>
            </a:r>
            <a:r>
              <a:rPr lang="en-GB" sz="1600" dirty="0" err="1"/>
              <a:t>r_m_b</a:t>
            </a:r>
            <a:r>
              <a:rPr lang="en-GB" sz="1600" dirty="0"/>
              <a:t> </a:t>
            </a:r>
            <a:r>
              <a:rPr lang="en-GB" sz="1600" dirty="0" err="1"/>
              <a:t>r_size</a:t>
            </a:r>
            <a:r>
              <a:rPr lang="en-GB" sz="1600" dirty="0"/>
              <a:t> </a:t>
            </a:r>
            <a:r>
              <a:rPr lang="en-GB" sz="1600" dirty="0" err="1"/>
              <a:t>u_i</a:t>
            </a:r>
            <a:r>
              <a:rPr lang="en-GB" sz="1600" dirty="0"/>
              <a:t> </a:t>
            </a:r>
            <a:r>
              <a:rPr lang="en-GB" sz="1600" dirty="0" err="1"/>
              <a:t>u_ip</a:t>
            </a:r>
            <a:r>
              <a:rPr lang="en-GB" sz="1600" dirty="0"/>
              <a:t> </a:t>
            </a:r>
            <a:r>
              <a:rPr lang="en-GB" sz="1600" dirty="0" err="1"/>
              <a:t>u_oil</a:t>
            </a:r>
            <a:r>
              <a:rPr lang="en-GB" sz="1600" dirty="0"/>
              <a:t> </a:t>
            </a:r>
            <a:r>
              <a:rPr lang="en-GB" sz="1600" dirty="0" err="1"/>
              <a:t>u_ts</a:t>
            </a:r>
            <a:r>
              <a:rPr lang="en-GB" sz="1600" dirty="0"/>
              <a:t> </a:t>
            </a:r>
            <a:r>
              <a:rPr lang="en-GB" sz="1600" dirty="0" err="1"/>
              <a:t>u_rp</a:t>
            </a:r>
            <a:r>
              <a:rPr lang="en-GB" sz="1600" dirty="0"/>
              <a:t>, </a:t>
            </a:r>
            <a:r>
              <a:rPr lang="en-GB" sz="1600" dirty="0" err="1"/>
              <a:t>fe</a:t>
            </a:r>
            <a:endParaRPr lang="en-GB" sz="1600" dirty="0"/>
          </a:p>
          <a:p>
            <a:pPr defTabSz="2962275"/>
            <a:r>
              <a:rPr lang="en-GB" sz="1600" dirty="0"/>
              <a:t>estimates store A</a:t>
            </a:r>
          </a:p>
          <a:p>
            <a:pPr defTabSz="2962275"/>
            <a:r>
              <a:rPr lang="en-GB" sz="1600" dirty="0"/>
              <a:t>predict r, </a:t>
            </a:r>
            <a:r>
              <a:rPr lang="en-GB" sz="1600" dirty="0" err="1"/>
              <a:t>ue</a:t>
            </a:r>
            <a:endParaRPr lang="en-GB" sz="1600" dirty="0"/>
          </a:p>
          <a:p>
            <a:pPr defTabSz="2962275"/>
            <a:r>
              <a:rPr lang="en-GB" sz="1600" dirty="0"/>
              <a:t>*We need to have the same number of observations</a:t>
            </a:r>
          </a:p>
          <a:p>
            <a:pPr defTabSz="2962275"/>
            <a:r>
              <a:rPr lang="en-GB" sz="1600" dirty="0" err="1"/>
              <a:t>xtreg</a:t>
            </a:r>
            <a:r>
              <a:rPr lang="en-GB" sz="1600" dirty="0"/>
              <a:t> return </a:t>
            </a:r>
            <a:r>
              <a:rPr lang="en-GB" sz="1600" dirty="0" err="1"/>
              <a:t>rm</a:t>
            </a:r>
            <a:r>
              <a:rPr lang="en-GB" sz="1600" dirty="0"/>
              <a:t> if r!=., </a:t>
            </a:r>
            <a:r>
              <a:rPr lang="en-GB" sz="1600" dirty="0" err="1"/>
              <a:t>fe</a:t>
            </a:r>
            <a:endParaRPr lang="en-GB" sz="1600" dirty="0"/>
          </a:p>
          <a:p>
            <a:pPr defTabSz="2962275"/>
            <a:r>
              <a:rPr lang="en-GB" sz="1600" dirty="0"/>
              <a:t>estimates store B</a:t>
            </a:r>
          </a:p>
          <a:p>
            <a:pPr defTabSz="2962275"/>
            <a:r>
              <a:rPr lang="en-GB" sz="1600" dirty="0" err="1"/>
              <a:t>lrtest</a:t>
            </a:r>
            <a:r>
              <a:rPr lang="en-GB" sz="1600" dirty="0"/>
              <a:t> A B</a:t>
            </a:r>
          </a:p>
          <a:p>
            <a:pPr defTabSz="2962275"/>
            <a:r>
              <a:rPr lang="en-GB" sz="1600" dirty="0"/>
              <a:t>*</a:t>
            </a:r>
            <a:r>
              <a:rPr lang="en-GB" sz="1600" dirty="0" err="1"/>
              <a:t>Fama</a:t>
            </a:r>
            <a:r>
              <a:rPr lang="en-GB" sz="1600" dirty="0"/>
              <a:t>-French model</a:t>
            </a:r>
          </a:p>
          <a:p>
            <a:pPr defTabSz="2962275"/>
            <a:r>
              <a:rPr lang="en-GB" sz="1600" dirty="0" err="1"/>
              <a:t>xtreg</a:t>
            </a:r>
            <a:r>
              <a:rPr lang="en-GB" sz="1600" dirty="0"/>
              <a:t> return </a:t>
            </a:r>
            <a:r>
              <a:rPr lang="en-GB" sz="1600" dirty="0" err="1"/>
              <a:t>rm</a:t>
            </a:r>
            <a:r>
              <a:rPr lang="en-GB" sz="1600" dirty="0"/>
              <a:t> </a:t>
            </a:r>
            <a:r>
              <a:rPr lang="en-GB" sz="1600" dirty="0" err="1"/>
              <a:t>r_m_b</a:t>
            </a:r>
            <a:r>
              <a:rPr lang="en-GB" sz="1600" dirty="0"/>
              <a:t> </a:t>
            </a:r>
            <a:r>
              <a:rPr lang="en-GB" sz="1600" dirty="0" err="1"/>
              <a:t>r_size</a:t>
            </a:r>
            <a:r>
              <a:rPr lang="en-GB" sz="1600" dirty="0"/>
              <a:t> if r!=., </a:t>
            </a:r>
            <a:r>
              <a:rPr lang="en-GB" sz="1600" dirty="0" err="1"/>
              <a:t>fe</a:t>
            </a:r>
            <a:endParaRPr lang="en-GB" sz="1600" dirty="0"/>
          </a:p>
          <a:p>
            <a:pPr defTabSz="2962275"/>
            <a:r>
              <a:rPr lang="en-GB" sz="1600" dirty="0"/>
              <a:t>estimates store C</a:t>
            </a:r>
          </a:p>
          <a:p>
            <a:pPr defTabSz="2962275"/>
            <a:r>
              <a:rPr lang="en-GB" sz="1600" dirty="0" err="1"/>
              <a:t>lrtest</a:t>
            </a:r>
            <a:r>
              <a:rPr lang="en-GB" sz="1600" dirty="0"/>
              <a:t> A C</a:t>
            </a:r>
          </a:p>
          <a:p>
            <a:pPr defTabSz="2962275"/>
            <a:endParaRPr lang="en-GB" sz="1600" dirty="0"/>
          </a:p>
          <a:p>
            <a:pPr defTabSz="2962275"/>
            <a:endParaRPr lang="en-GB" sz="1600" dirty="0"/>
          </a:p>
        </p:txBody>
      </p:sp>
    </p:spTree>
    <p:extLst>
      <p:ext uri="{BB962C8B-B14F-4D97-AF65-F5344CB8AC3E}">
        <p14:creationId xmlns:p14="http://schemas.microsoft.com/office/powerpoint/2010/main" val="1675857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49263" y="928688"/>
            <a:ext cx="8229600" cy="571500"/>
          </a:xfrm>
        </p:spPr>
        <p:txBody>
          <a:bodyPr/>
          <a:lstStyle/>
          <a:p>
            <a:pPr lvl="0" algn="l"/>
            <a:r>
              <a:rPr lang="en-GB" dirty="0"/>
              <a:t>Information criteria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Stata provides </a:t>
            </a:r>
            <a:r>
              <a:rPr lang="en-GB" sz="2000" u="sng" dirty="0"/>
              <a:t>information criteria</a:t>
            </a:r>
            <a:r>
              <a:rPr lang="en-GB" sz="2000" dirty="0"/>
              <a:t> for different models</a:t>
            </a:r>
          </a:p>
          <a:p>
            <a:pPr marL="345377" indent="-345377" defTabSz="920675" eaLnBrk="1" hangingPunct="1">
              <a:defRPr/>
            </a:pPr>
            <a:r>
              <a:rPr lang="en-GB" sz="2000" dirty="0"/>
              <a:t>Information criteria provide a measure for the quality of the model (model fit)</a:t>
            </a:r>
          </a:p>
          <a:p>
            <a:pPr marL="345377" indent="-345377" defTabSz="920675" eaLnBrk="1" hangingPunct="1">
              <a:defRPr/>
            </a:pPr>
            <a:r>
              <a:rPr lang="en-GB" sz="2000" dirty="0"/>
              <a:t>Main idea is to minimise the ‘information loss’ of the model</a:t>
            </a:r>
          </a:p>
          <a:p>
            <a:pPr marL="345377" indent="-345377" defTabSz="920675" eaLnBrk="1" hangingPunct="1">
              <a:defRPr/>
            </a:pPr>
            <a:r>
              <a:rPr lang="en-GB" sz="2000" dirty="0"/>
              <a:t>Look for the model that </a:t>
            </a:r>
            <a:r>
              <a:rPr lang="en-GB" sz="2000" u="sng" dirty="0"/>
              <a:t>minimises information criteria</a:t>
            </a:r>
          </a:p>
          <a:p>
            <a:pPr marL="345377" indent="-345377" defTabSz="920675" eaLnBrk="1" hangingPunct="1">
              <a:defRPr/>
            </a:pPr>
            <a:r>
              <a:rPr lang="en-GB" sz="2000" dirty="0"/>
              <a:t>The most common information criteria are</a:t>
            </a:r>
          </a:p>
          <a:p>
            <a:pPr marL="748602" lvl="1" indent="-345377" defTabSz="920675" eaLnBrk="1" hangingPunct="1">
              <a:defRPr/>
            </a:pPr>
            <a:r>
              <a:rPr lang="en-GB" sz="1600" dirty="0"/>
              <a:t>AIC: </a:t>
            </a:r>
            <a:r>
              <a:rPr lang="en-GB" sz="1600" dirty="0" err="1"/>
              <a:t>Akaike</a:t>
            </a:r>
            <a:r>
              <a:rPr lang="en-GB" sz="1600" dirty="0"/>
              <a:t> information criterion </a:t>
            </a:r>
          </a:p>
          <a:p>
            <a:pPr marL="748602" lvl="1" indent="-345377" defTabSz="920675" eaLnBrk="1" hangingPunct="1">
              <a:defRPr/>
            </a:pPr>
            <a:r>
              <a:rPr lang="en-GB" sz="1600" dirty="0"/>
              <a:t>BIC: Bayesian information criterion: penalty for ‘too many variables’ (reduction of degrees of freedom) </a:t>
            </a:r>
          </a:p>
          <a:p>
            <a:pPr marL="345377" indent="-345377" defTabSz="920675" eaLnBrk="1" hangingPunct="1">
              <a:defRPr/>
            </a:pPr>
            <a:r>
              <a:rPr lang="en-GB" sz="2000" dirty="0"/>
              <a:t>In general, AIC selects more complex models than BIC</a:t>
            </a:r>
          </a:p>
          <a:p>
            <a:pPr marL="748602" lvl="1" indent="-345377" defTabSz="920675" eaLnBrk="1" hangingPunct="1">
              <a:defRPr/>
            </a:pPr>
            <a:endParaRPr lang="en-GB" sz="1600" dirty="0"/>
          </a:p>
          <a:p>
            <a:pPr marL="748602" lvl="1" indent="-345377" defTabSz="920675" eaLnBrk="1" hangingPunct="1">
              <a:defRPr/>
            </a:pPr>
            <a:endParaRPr lang="en-GB" sz="1600" dirty="0"/>
          </a:p>
          <a:p>
            <a:pPr marL="748602" lvl="1" indent="-345377" defTabSz="920675" eaLnBrk="1" hangingPunct="1">
              <a:defRPr/>
            </a:pPr>
            <a:endParaRPr lang="en-GB" sz="1600" dirty="0"/>
          </a:p>
        </p:txBody>
      </p:sp>
      <p:sp>
        <p:nvSpPr>
          <p:cNvPr id="7066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066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93</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49263" y="928688"/>
            <a:ext cx="8229600" cy="571500"/>
          </a:xfrm>
        </p:spPr>
        <p:txBody>
          <a:bodyPr/>
          <a:lstStyle/>
          <a:p>
            <a:pPr lvl="0" algn="l"/>
            <a:r>
              <a:rPr lang="en-GB" dirty="0"/>
              <a:t>Example: information criteria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Let’s compare different specifications using information criteria</a:t>
            </a:r>
            <a:endParaRPr lang="en-GB" sz="1600" dirty="0"/>
          </a:p>
          <a:p>
            <a:pPr marL="748602" lvl="1" indent="-345377" defTabSz="920675" eaLnBrk="1" hangingPunct="1">
              <a:defRPr/>
            </a:pPr>
            <a:endParaRPr lang="en-GB" sz="1600" dirty="0"/>
          </a:p>
          <a:p>
            <a:pPr marL="748602" lvl="1" indent="-345377" defTabSz="920675" eaLnBrk="1" hangingPunct="1">
              <a:defRPr/>
            </a:pPr>
            <a:endParaRPr lang="en-GB" sz="1600" dirty="0"/>
          </a:p>
          <a:p>
            <a:pPr marL="748602" lvl="1" indent="-345377" defTabSz="920675" eaLnBrk="1" hangingPunct="1">
              <a:defRPr/>
            </a:pPr>
            <a:endParaRPr lang="en-GB" sz="1600" dirty="0"/>
          </a:p>
        </p:txBody>
      </p:sp>
      <p:sp>
        <p:nvSpPr>
          <p:cNvPr id="7066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066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94</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32856"/>
            <a:ext cx="849989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300192" y="2276872"/>
            <a:ext cx="2353142" cy="15841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62275"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rPr>
              <a:t>Model A and D seem to be superior based on AIC and BIC</a:t>
            </a:r>
          </a:p>
        </p:txBody>
      </p:sp>
    </p:spTree>
    <p:extLst>
      <p:ext uri="{BB962C8B-B14F-4D97-AF65-F5344CB8AC3E}">
        <p14:creationId xmlns:p14="http://schemas.microsoft.com/office/powerpoint/2010/main" val="3608777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49263" y="928688"/>
            <a:ext cx="8229600" cy="571500"/>
          </a:xfrm>
        </p:spPr>
        <p:txBody>
          <a:bodyPr/>
          <a:lstStyle/>
          <a:p>
            <a:pPr lvl="0" algn="l"/>
            <a:r>
              <a:rPr lang="en-GB" dirty="0"/>
              <a:t>Parameter stability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Another aspect of a good model is whether the parameters (estimated coefficients) are stable over time</a:t>
            </a:r>
          </a:p>
          <a:p>
            <a:pPr marL="345377" indent="-345377" defTabSz="920675" eaLnBrk="1" hangingPunct="1">
              <a:defRPr/>
            </a:pPr>
            <a:r>
              <a:rPr lang="en-GB" sz="2000" dirty="0"/>
              <a:t>If the coefficients change, the model won’t be regarded as reliable</a:t>
            </a:r>
          </a:p>
          <a:p>
            <a:pPr marL="345377" indent="-345377" defTabSz="920675" eaLnBrk="1" hangingPunct="1">
              <a:defRPr/>
            </a:pPr>
            <a:r>
              <a:rPr lang="en-GB" sz="2000" dirty="0"/>
              <a:t>Coefficients can change for many reasons (e.g. structural break)</a:t>
            </a:r>
          </a:p>
          <a:p>
            <a:pPr marL="345377" indent="-345377" defTabSz="920675" eaLnBrk="1" hangingPunct="1">
              <a:defRPr/>
            </a:pPr>
            <a:r>
              <a:rPr lang="en-GB" sz="2000" dirty="0"/>
              <a:t>Usually, a simpler model exhibits more stability</a:t>
            </a:r>
          </a:p>
          <a:p>
            <a:pPr marL="345377" indent="-345377" defTabSz="920675" eaLnBrk="1" hangingPunct="1">
              <a:defRPr/>
            </a:pPr>
            <a:r>
              <a:rPr lang="en-GB" sz="2000" dirty="0"/>
              <a:t>There are different ways to assess parameter stability</a:t>
            </a:r>
          </a:p>
          <a:p>
            <a:pPr marL="748602" lvl="1" indent="-345377" defTabSz="920675" eaLnBrk="1" hangingPunct="1">
              <a:defRPr/>
            </a:pPr>
            <a:r>
              <a:rPr lang="en-GB" sz="2000" dirty="0"/>
              <a:t>Re-estimate model for different time periods; then test whether coefficients are different</a:t>
            </a:r>
          </a:p>
          <a:p>
            <a:pPr marL="748602" lvl="1" indent="-345377" defTabSz="920675" eaLnBrk="1" hangingPunct="1">
              <a:defRPr/>
            </a:pPr>
            <a:r>
              <a:rPr lang="en-GB" sz="2000" dirty="0"/>
              <a:t>Rolling-regressions; run the model for different windows (defined by t-j and </a:t>
            </a:r>
            <a:r>
              <a:rPr lang="en-GB" sz="2000" dirty="0" err="1"/>
              <a:t>t+j</a:t>
            </a:r>
            <a:r>
              <a:rPr lang="en-GB" sz="2000" dirty="0"/>
              <a:t>); the windows overlap and create a time series of the estimated coefficient</a:t>
            </a:r>
          </a:p>
        </p:txBody>
      </p:sp>
      <p:sp>
        <p:nvSpPr>
          <p:cNvPr id="7270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270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95</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49263" y="928688"/>
            <a:ext cx="8229600" cy="571500"/>
          </a:xfrm>
        </p:spPr>
        <p:txBody>
          <a:bodyPr/>
          <a:lstStyle/>
          <a:p>
            <a:pPr lvl="0" algn="l"/>
            <a:r>
              <a:rPr lang="en-GB" dirty="0"/>
              <a:t>Rolling regressions in Stata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Here you see an example of loop commands in Stata</a:t>
            </a:r>
          </a:p>
          <a:p>
            <a:pPr marL="345377" indent="-345377" defTabSz="920675" eaLnBrk="1" hangingPunct="1">
              <a:defRPr/>
            </a:pPr>
            <a:r>
              <a:rPr lang="en-GB" sz="2000" dirty="0"/>
              <a:t>You also see how to retrieve results using matrix commands</a:t>
            </a:r>
          </a:p>
        </p:txBody>
      </p:sp>
      <p:sp>
        <p:nvSpPr>
          <p:cNvPr id="7270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270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96</a:t>
            </a:r>
          </a:p>
        </p:txBody>
      </p:sp>
      <p:sp>
        <p:nvSpPr>
          <p:cNvPr id="6" name="Rounded Rectangle 5"/>
          <p:cNvSpPr>
            <a:spLocks noChangeArrowheads="1"/>
          </p:cNvSpPr>
          <p:nvPr/>
        </p:nvSpPr>
        <p:spPr bwMode="auto">
          <a:xfrm>
            <a:off x="611188" y="2708920"/>
            <a:ext cx="7056437" cy="3384376"/>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gen beta=.</a:t>
            </a:r>
          </a:p>
          <a:p>
            <a:pPr defTabSz="2962275"/>
            <a:r>
              <a:rPr lang="en-GB" sz="1600" dirty="0" err="1"/>
              <a:t>forvalues</a:t>
            </a:r>
            <a:r>
              <a:rPr lang="en-GB" sz="1600" dirty="0"/>
              <a:t> </a:t>
            </a:r>
            <a:r>
              <a:rPr lang="en-GB" sz="1600" dirty="0" err="1"/>
              <a:t>i</a:t>
            </a:r>
            <a:r>
              <a:rPr lang="en-GB" sz="1600" dirty="0"/>
              <a:t>=1/358 {</a:t>
            </a:r>
          </a:p>
          <a:p>
            <a:pPr defTabSz="2962275"/>
            <a:r>
              <a:rPr lang="en-GB" sz="1600" dirty="0"/>
              <a:t>qui: </a:t>
            </a:r>
            <a:r>
              <a:rPr lang="en-GB" sz="1600" dirty="0" err="1"/>
              <a:t>reg</a:t>
            </a:r>
            <a:r>
              <a:rPr lang="en-GB" sz="1600" dirty="0"/>
              <a:t> return </a:t>
            </a:r>
            <a:r>
              <a:rPr lang="en-GB" sz="1600" dirty="0" err="1"/>
              <a:t>rm</a:t>
            </a:r>
            <a:r>
              <a:rPr lang="en-GB" sz="1600" dirty="0"/>
              <a:t> if time&gt;=`</a:t>
            </a:r>
            <a:r>
              <a:rPr lang="en-GB" sz="1600" dirty="0" err="1"/>
              <a:t>i</a:t>
            </a:r>
            <a:r>
              <a:rPr lang="en-GB" sz="1600" dirty="0"/>
              <a:t>' &amp; time&lt;=`i'+10</a:t>
            </a:r>
          </a:p>
          <a:p>
            <a:pPr defTabSz="2962275"/>
            <a:r>
              <a:rPr lang="en-GB" sz="1600" dirty="0"/>
              <a:t>matrix b=get(_b)</a:t>
            </a:r>
          </a:p>
          <a:p>
            <a:pPr defTabSz="2962275"/>
            <a:r>
              <a:rPr lang="en-GB" sz="1600" dirty="0"/>
              <a:t>matrix a=b[1,1]</a:t>
            </a:r>
          </a:p>
          <a:p>
            <a:pPr defTabSz="2962275"/>
            <a:r>
              <a:rPr lang="en-GB" sz="1600" dirty="0" err="1"/>
              <a:t>svmat</a:t>
            </a:r>
            <a:r>
              <a:rPr lang="en-GB" sz="1600" dirty="0"/>
              <a:t> a, n(a)</a:t>
            </a:r>
          </a:p>
          <a:p>
            <a:pPr defTabSz="2962275"/>
            <a:r>
              <a:rPr lang="en-GB" sz="1600" dirty="0" err="1"/>
              <a:t>egen</a:t>
            </a:r>
            <a:r>
              <a:rPr lang="en-GB" sz="1600" dirty="0"/>
              <a:t> max=max(a1)</a:t>
            </a:r>
          </a:p>
          <a:p>
            <a:pPr defTabSz="2962275"/>
            <a:r>
              <a:rPr lang="en-GB" sz="1600" dirty="0"/>
              <a:t>replace beta=max if time==`</a:t>
            </a:r>
            <a:r>
              <a:rPr lang="en-GB" sz="1600" dirty="0" err="1"/>
              <a:t>i</a:t>
            </a:r>
            <a:r>
              <a:rPr lang="en-GB" sz="1600" dirty="0"/>
              <a:t>' &amp; beta==.</a:t>
            </a:r>
          </a:p>
          <a:p>
            <a:pPr defTabSz="2962275"/>
            <a:r>
              <a:rPr lang="en-GB" sz="1600" dirty="0"/>
              <a:t>matrix drop _all</a:t>
            </a:r>
          </a:p>
          <a:p>
            <a:pPr defTabSz="2962275"/>
            <a:r>
              <a:rPr lang="en-GB" sz="1600" dirty="0"/>
              <a:t>drop a1 max</a:t>
            </a:r>
          </a:p>
          <a:p>
            <a:pPr defTabSz="2962275"/>
            <a:r>
              <a:rPr lang="en-GB" sz="1600" dirty="0"/>
              <a:t>}</a:t>
            </a:r>
          </a:p>
          <a:p>
            <a:pPr defTabSz="2962275"/>
            <a:endParaRPr lang="en-GB" sz="1600" dirty="0"/>
          </a:p>
        </p:txBody>
      </p:sp>
    </p:spTree>
    <p:extLst>
      <p:ext uri="{BB962C8B-B14F-4D97-AF65-F5344CB8AC3E}">
        <p14:creationId xmlns:p14="http://schemas.microsoft.com/office/powerpoint/2010/main" val="67954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49263" y="928688"/>
            <a:ext cx="8229600" cy="571500"/>
          </a:xfrm>
        </p:spPr>
        <p:txBody>
          <a:bodyPr/>
          <a:lstStyle/>
          <a:p>
            <a:pPr algn="l"/>
            <a:r>
              <a:rPr lang="en-GB"/>
              <a:t>Causality and ceteris paribus</a:t>
            </a:r>
          </a:p>
        </p:txBody>
      </p:sp>
      <p:sp>
        <p:nvSpPr>
          <p:cNvPr id="10243"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Models imply a direction of influence (causality); hence, it is important to consider the theoretical underpinning of the implied causal relationship</a:t>
            </a:r>
          </a:p>
          <a:p>
            <a:pPr eaLnBrk="1" hangingPunct="1"/>
            <a:r>
              <a:rPr lang="en-GB" sz="2000" dirty="0"/>
              <a:t>If a time dimension is available, we can test for so-called Granger causality</a:t>
            </a:r>
          </a:p>
          <a:p>
            <a:pPr lvl="1" indent="-344488" eaLnBrk="1" hangingPunct="1"/>
            <a:r>
              <a:rPr lang="en-GB" sz="2000" dirty="0"/>
              <a:t>Main idea: the past affects the present but the present does not affect the past</a:t>
            </a:r>
          </a:p>
          <a:p>
            <a:pPr eaLnBrk="1" hangingPunct="1"/>
            <a:r>
              <a:rPr lang="en-GB" sz="2000" dirty="0"/>
              <a:t>Ceteris paribus mean that we can change one variable and hold all other variables constant to observe the </a:t>
            </a:r>
            <a:r>
              <a:rPr lang="en-GB" sz="2000" u="sng" dirty="0"/>
              <a:t>partial impact </a:t>
            </a:r>
            <a:r>
              <a:rPr lang="en-GB" sz="2000" dirty="0"/>
              <a:t>on the </a:t>
            </a:r>
            <a:r>
              <a:rPr lang="en-GB" sz="2000" u="sng" dirty="0"/>
              <a:t>dependent variable</a:t>
            </a:r>
          </a:p>
        </p:txBody>
      </p:sp>
      <p:sp>
        <p:nvSpPr>
          <p:cNvPr id="1024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024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7</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2130425"/>
            <a:ext cx="7772400" cy="1470025"/>
          </a:xfrm>
        </p:spPr>
        <p:txBody>
          <a:bodyPr/>
          <a:lstStyle/>
          <a:p>
            <a:pPr eaLnBrk="1" hangingPunct="1"/>
            <a:r>
              <a:rPr lang="en-GB" sz="3600" b="1" dirty="0"/>
              <a:t>Exercise 4: Modelling M&amp;A decisions</a:t>
            </a:r>
          </a:p>
        </p:txBody>
      </p:sp>
    </p:spTree>
    <p:extLst>
      <p:ext uri="{BB962C8B-B14F-4D97-AF65-F5344CB8AC3E}">
        <p14:creationId xmlns:p14="http://schemas.microsoft.com/office/powerpoint/2010/main" val="1733682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(1/2)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Explore the variable ‘merger’</a:t>
            </a:r>
          </a:p>
          <a:p>
            <a:pPr eaLnBrk="1" hangingPunct="1"/>
            <a:r>
              <a:rPr lang="en-GB" sz="2000" dirty="0"/>
              <a:t>What type of variable is it?</a:t>
            </a:r>
          </a:p>
          <a:p>
            <a:pPr eaLnBrk="1" hangingPunct="1"/>
            <a:r>
              <a:rPr lang="en-GB" sz="2000" dirty="0"/>
              <a:t>Try to explain the variable ‘merger’ using the following variables</a:t>
            </a:r>
          </a:p>
          <a:p>
            <a:pPr lvl="1" eaLnBrk="1" hangingPunct="1"/>
            <a:r>
              <a:rPr lang="pl-PL" sz="1600" dirty="0" err="1"/>
              <a:t>rm</a:t>
            </a:r>
            <a:r>
              <a:rPr lang="pl-PL" sz="1600" dirty="0"/>
              <a:t> </a:t>
            </a:r>
            <a:r>
              <a:rPr lang="en-GB" sz="1600" dirty="0"/>
              <a:t>(stock market index return)</a:t>
            </a:r>
          </a:p>
          <a:p>
            <a:pPr lvl="1" eaLnBrk="1" hangingPunct="1"/>
            <a:r>
              <a:rPr lang="pl-PL" sz="1600" dirty="0" err="1"/>
              <a:t>p_i</a:t>
            </a:r>
            <a:r>
              <a:rPr lang="pl-PL" sz="1600" dirty="0"/>
              <a:t> </a:t>
            </a:r>
            <a:r>
              <a:rPr lang="en-GB" sz="1600" dirty="0"/>
              <a:t>(expected inflation)</a:t>
            </a:r>
          </a:p>
          <a:p>
            <a:pPr lvl="1" eaLnBrk="1" hangingPunct="1"/>
            <a:r>
              <a:rPr lang="pl-PL" sz="1600" dirty="0" err="1"/>
              <a:t>u_ts</a:t>
            </a:r>
            <a:r>
              <a:rPr lang="pl-PL" sz="1600" dirty="0"/>
              <a:t> </a:t>
            </a:r>
            <a:r>
              <a:rPr lang="en-GB" sz="1600" dirty="0"/>
              <a:t>(unexpected change in term structure)</a:t>
            </a:r>
          </a:p>
          <a:p>
            <a:pPr lvl="1" eaLnBrk="1" hangingPunct="1"/>
            <a:r>
              <a:rPr lang="pl-PL" sz="1600" dirty="0" err="1"/>
              <a:t>u_rp</a:t>
            </a:r>
            <a:r>
              <a:rPr lang="pl-PL" sz="1600" dirty="0"/>
              <a:t> </a:t>
            </a:r>
            <a:r>
              <a:rPr lang="en-GB" sz="1600" dirty="0"/>
              <a:t>(unexpected risk premium)</a:t>
            </a:r>
          </a:p>
          <a:p>
            <a:pPr lvl="1" eaLnBrk="1" hangingPunct="1"/>
            <a:r>
              <a:rPr lang="pl-PL" sz="1600" dirty="0" err="1"/>
              <a:t>u_i</a:t>
            </a:r>
            <a:r>
              <a:rPr lang="pl-PL" sz="1600" dirty="0"/>
              <a:t> </a:t>
            </a:r>
            <a:r>
              <a:rPr lang="en-GB" sz="1600" dirty="0"/>
              <a:t>(unexpected inflation)</a:t>
            </a:r>
          </a:p>
          <a:p>
            <a:pPr lvl="1" eaLnBrk="1" hangingPunct="1"/>
            <a:r>
              <a:rPr lang="pl-PL" sz="1600" dirty="0" err="1"/>
              <a:t>u_ip</a:t>
            </a:r>
            <a:r>
              <a:rPr lang="pl-PL" sz="1600" dirty="0"/>
              <a:t> </a:t>
            </a:r>
            <a:r>
              <a:rPr lang="en-GB" sz="1600" dirty="0"/>
              <a:t>(unexpected industrial production)</a:t>
            </a:r>
          </a:p>
          <a:p>
            <a:pPr lvl="1" eaLnBrk="1" hangingPunct="1"/>
            <a:r>
              <a:rPr lang="pl-PL" sz="1600" dirty="0" err="1"/>
              <a:t>u_oil</a:t>
            </a:r>
            <a:r>
              <a:rPr lang="pl-PL" sz="1600" dirty="0"/>
              <a:t> </a:t>
            </a:r>
            <a:r>
              <a:rPr lang="en-GB" sz="1600" dirty="0"/>
              <a:t>(unexpected change in oil price)</a:t>
            </a:r>
          </a:p>
          <a:p>
            <a:pPr lvl="1" eaLnBrk="1" hangingPunct="1"/>
            <a:r>
              <a:rPr lang="pl-PL" sz="1600" dirty="0"/>
              <a:t>book_to_market_1 </a:t>
            </a:r>
            <a:r>
              <a:rPr lang="en-GB" sz="1600" dirty="0"/>
              <a:t>(market-to-book ratio of acquirer)</a:t>
            </a:r>
          </a:p>
          <a:p>
            <a:pPr lvl="1" eaLnBrk="1" hangingPunct="1"/>
            <a:r>
              <a:rPr lang="pl-PL" sz="1600" dirty="0"/>
              <a:t>l_cap_1 </a:t>
            </a:r>
            <a:r>
              <a:rPr lang="en-GB" sz="1600" dirty="0"/>
              <a:t>(firm size of acquirer)</a:t>
            </a:r>
          </a:p>
          <a:p>
            <a:pPr lvl="1" eaLnBrk="1" hangingPunct="1"/>
            <a:r>
              <a:rPr lang="pl-PL" sz="1600" dirty="0" err="1"/>
              <a:t>cf_assets</a:t>
            </a:r>
            <a:r>
              <a:rPr lang="en-GB" sz="1600" dirty="0"/>
              <a:t> (profitability of acquirer)</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108</a:t>
            </a:r>
          </a:p>
        </p:txBody>
      </p:sp>
    </p:spTree>
    <p:extLst>
      <p:ext uri="{BB962C8B-B14F-4D97-AF65-F5344CB8AC3E}">
        <p14:creationId xmlns:p14="http://schemas.microsoft.com/office/powerpoint/2010/main" val="25489489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(2/2)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Apply a general-to-specific approach and find a ‘simple’ model</a:t>
            </a:r>
          </a:p>
          <a:p>
            <a:pPr eaLnBrk="1" hangingPunct="1"/>
            <a:r>
              <a:rPr lang="en-GB" sz="2000" dirty="0"/>
              <a:t>Do you need to consider the panel data structure?</a:t>
            </a:r>
          </a:p>
          <a:p>
            <a:pPr eaLnBrk="1" hangingPunct="1"/>
            <a:r>
              <a:rPr lang="en-GB" sz="2000" dirty="0"/>
              <a:t>Try a fixed-effects specification</a:t>
            </a:r>
          </a:p>
          <a:p>
            <a:pPr eaLnBrk="1" hangingPunct="1"/>
            <a:r>
              <a:rPr lang="en-GB" sz="2000" dirty="0"/>
              <a:t>Do you need to consider industry-specific effects?</a:t>
            </a:r>
          </a:p>
          <a:p>
            <a:pPr eaLnBrk="1" hangingPunct="1"/>
            <a:r>
              <a:rPr lang="en-GB" sz="2000" dirty="0"/>
              <a:t>Based on your ‘best’ model, predict the probability to merge</a:t>
            </a:r>
          </a:p>
          <a:p>
            <a:pPr eaLnBrk="1" hangingPunct="1"/>
            <a:r>
              <a:rPr lang="en-GB" sz="2000" dirty="0"/>
              <a:t>Determine the average probability to merge in every industry</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109</a:t>
            </a:r>
          </a:p>
        </p:txBody>
      </p:sp>
    </p:spTree>
    <p:extLst>
      <p:ext uri="{BB962C8B-B14F-4D97-AF65-F5344CB8AC3E}">
        <p14:creationId xmlns:p14="http://schemas.microsoft.com/office/powerpoint/2010/main" val="3998428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2130425"/>
            <a:ext cx="7772400" cy="1470025"/>
          </a:xfrm>
        </p:spPr>
        <p:txBody>
          <a:bodyPr/>
          <a:lstStyle/>
          <a:p>
            <a:pPr eaLnBrk="1" hangingPunct="1"/>
            <a:r>
              <a:rPr lang="en-GB" sz="3600" b="1" dirty="0"/>
              <a:t>Lecture 8: Measuring the immeasurable: CFA and SEM</a:t>
            </a:r>
          </a:p>
        </p:txBody>
      </p:sp>
    </p:spTree>
    <p:extLst>
      <p:ext uri="{BB962C8B-B14F-4D97-AF65-F5344CB8AC3E}">
        <p14:creationId xmlns:p14="http://schemas.microsoft.com/office/powerpoint/2010/main" val="12028586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dirty="0"/>
              <a:t>What is qualitative data?</a:t>
            </a:r>
          </a:p>
        </p:txBody>
      </p:sp>
      <p:sp>
        <p:nvSpPr>
          <p:cNvPr id="3" name="Content Placeholder 2"/>
          <p:cNvSpPr>
            <a:spLocks noGrp="1"/>
          </p:cNvSpPr>
          <p:nvPr>
            <p:ph idx="1"/>
          </p:nvPr>
        </p:nvSpPr>
        <p:spPr>
          <a:xfrm>
            <a:off x="451781" y="1500188"/>
            <a:ext cx="8229600" cy="4525963"/>
          </a:xfrm>
        </p:spPr>
        <p:txBody>
          <a:bodyPr/>
          <a:lstStyle/>
          <a:p>
            <a:pPr marL="345377" indent="-345377" defTabSz="920675" eaLnBrk="1" hangingPunct="1">
              <a:defRPr/>
            </a:pPr>
            <a:r>
              <a:rPr lang="en-GB" sz="2000" dirty="0"/>
              <a:t>Qualitative data is usually regarded as …</a:t>
            </a:r>
          </a:p>
          <a:p>
            <a:pPr marL="748602" lvl="1" indent="-345377" defTabSz="920675" eaLnBrk="1" hangingPunct="1">
              <a:defRPr/>
            </a:pPr>
            <a:r>
              <a:rPr lang="en-GB" sz="2000" dirty="0"/>
              <a:t>Descriptive data</a:t>
            </a:r>
          </a:p>
          <a:p>
            <a:pPr marL="748602" lvl="1" indent="-345377" defTabSz="920675" eaLnBrk="1" hangingPunct="1">
              <a:defRPr/>
            </a:pPr>
            <a:r>
              <a:rPr lang="en-GB" sz="2000" dirty="0"/>
              <a:t>Impossible or hard to measure</a:t>
            </a:r>
          </a:p>
          <a:p>
            <a:pPr marL="748602" lvl="1" indent="-345377" defTabSz="920675" eaLnBrk="1" hangingPunct="1">
              <a:defRPr/>
            </a:pPr>
            <a:r>
              <a:rPr lang="en-GB" sz="2000" dirty="0"/>
              <a:t>Approximations</a:t>
            </a:r>
          </a:p>
          <a:p>
            <a:pPr marL="748602" lvl="1" indent="-345377" defTabSz="920675" eaLnBrk="1" hangingPunct="1">
              <a:defRPr/>
            </a:pPr>
            <a:r>
              <a:rPr lang="en-GB" sz="2000" dirty="0"/>
              <a:t>Not numerical (cannot assign numbers)</a:t>
            </a:r>
          </a:p>
          <a:p>
            <a:pPr marL="748602" lvl="1" indent="-345377" defTabSz="920675" eaLnBrk="1" hangingPunct="1">
              <a:defRPr/>
            </a:pPr>
            <a:r>
              <a:rPr lang="en-GB" sz="2000" dirty="0"/>
              <a:t>Any information including videos, pictures etc.</a:t>
            </a:r>
          </a:p>
          <a:p>
            <a:pPr marL="345377" indent="-345377" defTabSz="920675" eaLnBrk="1" hangingPunct="1">
              <a:defRPr/>
            </a:pPr>
            <a:r>
              <a:rPr lang="en-GB" sz="2400" dirty="0"/>
              <a:t>There is no widely accepted definition and many ideas (see above) are problematic</a:t>
            </a:r>
          </a:p>
          <a:p>
            <a:pPr marL="345377" indent="-345377" defTabSz="920675" eaLnBrk="1" hangingPunct="1">
              <a:defRPr/>
            </a:pPr>
            <a:r>
              <a:rPr lang="en-GB" sz="2400" dirty="0"/>
              <a:t> Examples</a:t>
            </a:r>
          </a:p>
          <a:p>
            <a:pPr marL="748602" lvl="1" indent="-345377" defTabSz="920675" eaLnBrk="1" hangingPunct="1">
              <a:defRPr/>
            </a:pPr>
            <a:r>
              <a:rPr lang="en-GB" sz="2000" dirty="0"/>
              <a:t>Approximations can be quantitative (e.g. Taylor expansion – see approximation theory)</a:t>
            </a:r>
          </a:p>
          <a:p>
            <a:pPr marL="748602" lvl="1" indent="-345377" defTabSz="920675" eaLnBrk="1" hangingPunct="1">
              <a:defRPr/>
            </a:pPr>
            <a:r>
              <a:rPr lang="en-GB" sz="2000" dirty="0"/>
              <a:t>Preference orderings do not have to be numerical </a:t>
            </a:r>
          </a:p>
          <a:p>
            <a:pPr marL="748602" lvl="1" indent="-345377" defTabSz="920675" eaLnBrk="1" hangingPunct="1">
              <a:defRPr/>
            </a:pPr>
            <a:r>
              <a:rPr lang="en-GB" sz="2000" dirty="0"/>
              <a:t>Information processing is ignored</a:t>
            </a:r>
          </a:p>
          <a:p>
            <a:pPr marL="748602" lvl="1"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a:t>
            </a:r>
          </a:p>
        </p:txBody>
      </p:sp>
    </p:spTree>
    <p:extLst>
      <p:ext uri="{BB962C8B-B14F-4D97-AF65-F5344CB8AC3E}">
        <p14:creationId xmlns:p14="http://schemas.microsoft.com/office/powerpoint/2010/main" val="20098436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How is qualitative data collected?</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Interviews</a:t>
            </a:r>
          </a:p>
          <a:p>
            <a:pPr marL="748602" lvl="1" indent="-345377" defTabSz="920675" eaLnBrk="1" hangingPunct="1">
              <a:defRPr/>
            </a:pPr>
            <a:r>
              <a:rPr lang="en-GB" sz="2000" dirty="0"/>
              <a:t>Different methods</a:t>
            </a:r>
          </a:p>
          <a:p>
            <a:pPr marL="748602" lvl="1" indent="-345377" defTabSz="920675" eaLnBrk="1" hangingPunct="1">
              <a:defRPr/>
            </a:pPr>
            <a:r>
              <a:rPr lang="en-GB" sz="2000" dirty="0"/>
              <a:t>Structured interviews (same order of questions) often seen as quantitative method</a:t>
            </a:r>
          </a:p>
          <a:p>
            <a:pPr marL="748602" lvl="1" indent="-345377" defTabSz="920675" eaLnBrk="1" hangingPunct="1">
              <a:defRPr/>
            </a:pPr>
            <a:r>
              <a:rPr lang="en-GB" sz="2000" dirty="0"/>
              <a:t>Probing questions in an unstructured interview usually seen as qualitative method</a:t>
            </a:r>
          </a:p>
          <a:p>
            <a:pPr marL="345377" indent="-345377" defTabSz="920675" eaLnBrk="1" hangingPunct="1">
              <a:defRPr/>
            </a:pPr>
            <a:r>
              <a:rPr lang="en-GB" sz="2000" dirty="0"/>
              <a:t>Questionnaire</a:t>
            </a:r>
          </a:p>
          <a:p>
            <a:pPr marL="748602" lvl="1" indent="-345377" defTabSz="920675" eaLnBrk="1" hangingPunct="1">
              <a:defRPr/>
            </a:pPr>
            <a:r>
              <a:rPr lang="en-GB" sz="2000" dirty="0"/>
              <a:t>Often </a:t>
            </a:r>
            <a:r>
              <a:rPr lang="en-GB" sz="2000" dirty="0" err="1"/>
              <a:t>Likert</a:t>
            </a:r>
            <a:r>
              <a:rPr lang="en-GB" sz="2000" dirty="0"/>
              <a:t> scale </a:t>
            </a:r>
          </a:p>
          <a:p>
            <a:pPr marL="748602" lvl="1" indent="-345377" defTabSz="920675" eaLnBrk="1" hangingPunct="1">
              <a:defRPr/>
            </a:pPr>
            <a:r>
              <a:rPr lang="en-GB" sz="2000" dirty="0"/>
              <a:t>Pilot study or focus group to facilitate design</a:t>
            </a:r>
          </a:p>
          <a:p>
            <a:pPr marL="748602" lvl="1" indent="-345377" defTabSz="920675" eaLnBrk="1" hangingPunct="1">
              <a:defRPr/>
            </a:pPr>
            <a:r>
              <a:rPr lang="en-GB" sz="2000" dirty="0"/>
              <a:t>Often seen as a quantitative data approach – but this depends on design</a:t>
            </a:r>
          </a:p>
          <a:p>
            <a:pPr marL="345377" indent="-345377" defTabSz="920675" eaLnBrk="1" hangingPunct="1">
              <a:defRPr/>
            </a:pPr>
            <a:r>
              <a:rPr lang="en-GB" sz="2000" dirty="0"/>
              <a:t>Observations (e.g. field study, experiment etc.)</a:t>
            </a:r>
          </a:p>
          <a:p>
            <a:pPr marL="345377" indent="-345377" defTabSz="920675" eaLnBrk="1" hangingPunct="1">
              <a:defRPr/>
            </a:pPr>
            <a:r>
              <a:rPr lang="en-GB" sz="2000" dirty="0"/>
              <a:t>Text based (e.g. content analysis, social media etc.)</a:t>
            </a:r>
          </a:p>
          <a:p>
            <a:pPr marL="748602" lvl="1"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3</a:t>
            </a:r>
          </a:p>
        </p:txBody>
      </p:sp>
    </p:spTree>
    <p:extLst>
      <p:ext uri="{BB962C8B-B14F-4D97-AF65-F5344CB8AC3E}">
        <p14:creationId xmlns:p14="http://schemas.microsoft.com/office/powerpoint/2010/main" val="42126003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2" y="928688"/>
            <a:ext cx="8515225" cy="571500"/>
          </a:xfrm>
        </p:spPr>
        <p:txBody>
          <a:bodyPr/>
          <a:lstStyle/>
          <a:p>
            <a:pPr algn="l"/>
            <a:r>
              <a:rPr lang="en-GB" sz="4000" dirty="0"/>
              <a:t>Main criticism of qualitative research</a:t>
            </a:r>
          </a:p>
        </p:txBody>
      </p:sp>
      <p:sp>
        <p:nvSpPr>
          <p:cNvPr id="3" name="Content Placeholder 2"/>
          <p:cNvSpPr>
            <a:spLocks noGrp="1"/>
          </p:cNvSpPr>
          <p:nvPr>
            <p:ph idx="1"/>
          </p:nvPr>
        </p:nvSpPr>
        <p:spPr>
          <a:xfrm>
            <a:off x="446073" y="1500188"/>
            <a:ext cx="8229600" cy="4525963"/>
          </a:xfrm>
        </p:spPr>
        <p:txBody>
          <a:bodyPr/>
          <a:lstStyle/>
          <a:p>
            <a:pPr marL="345377" indent="-345377" defTabSz="920675" eaLnBrk="1" hangingPunct="1">
              <a:defRPr/>
            </a:pPr>
            <a:r>
              <a:rPr lang="en-GB" sz="1800" dirty="0"/>
              <a:t>Generalizability</a:t>
            </a:r>
          </a:p>
          <a:p>
            <a:pPr marL="748602" lvl="1" indent="-345377" defTabSz="920675" eaLnBrk="1" hangingPunct="1">
              <a:defRPr/>
            </a:pPr>
            <a:r>
              <a:rPr lang="en-GB" sz="1800" dirty="0"/>
              <a:t>Small samples (see below)</a:t>
            </a:r>
          </a:p>
          <a:p>
            <a:pPr marL="748602" lvl="1" indent="-345377" defTabSz="920675" eaLnBrk="1" hangingPunct="1">
              <a:defRPr/>
            </a:pPr>
            <a:r>
              <a:rPr lang="en-GB" sz="1800" dirty="0"/>
              <a:t>Use of descriptive methods</a:t>
            </a:r>
          </a:p>
          <a:p>
            <a:pPr marL="748602" lvl="1" indent="-345377" defTabSz="920675" eaLnBrk="1" hangingPunct="1">
              <a:defRPr/>
            </a:pPr>
            <a:r>
              <a:rPr lang="en-GB" sz="1800" dirty="0"/>
              <a:t>Limited possibility to determine causal relationships – counter-argument: qualitative research does not want to do it!</a:t>
            </a:r>
          </a:p>
          <a:p>
            <a:pPr marL="345377" indent="-345377" defTabSz="920675" eaLnBrk="1" hangingPunct="1">
              <a:defRPr/>
            </a:pPr>
            <a:r>
              <a:rPr lang="en-GB" sz="1800" dirty="0"/>
              <a:t>Sample selection</a:t>
            </a:r>
          </a:p>
          <a:p>
            <a:pPr marL="748602" lvl="1" indent="-345377" defTabSz="920675" eaLnBrk="1" hangingPunct="1">
              <a:defRPr/>
            </a:pPr>
            <a:r>
              <a:rPr lang="en-GB" sz="1800" dirty="0"/>
              <a:t>Often ad-hoc</a:t>
            </a:r>
          </a:p>
          <a:p>
            <a:pPr marL="748602" lvl="1" indent="-345377" defTabSz="920675" eaLnBrk="1" hangingPunct="1">
              <a:defRPr/>
            </a:pPr>
            <a:r>
              <a:rPr lang="en-GB" sz="1800" dirty="0"/>
              <a:t>Mostly driven by access and costs</a:t>
            </a:r>
          </a:p>
          <a:p>
            <a:pPr marL="748602" lvl="1" indent="-345377" defTabSz="920675" eaLnBrk="1" hangingPunct="1">
              <a:defRPr/>
            </a:pPr>
            <a:r>
              <a:rPr lang="en-GB" sz="1800" dirty="0"/>
              <a:t>When to stop? No proper theory of sample size</a:t>
            </a:r>
          </a:p>
          <a:p>
            <a:pPr marL="345377" indent="-345377" defTabSz="920675" eaLnBrk="1" hangingPunct="1">
              <a:defRPr/>
            </a:pPr>
            <a:r>
              <a:rPr lang="en-GB" sz="1800" dirty="0"/>
              <a:t>Replication</a:t>
            </a:r>
          </a:p>
          <a:p>
            <a:pPr marL="748602" lvl="1" indent="-345377" defTabSz="920675" eaLnBrk="1" hangingPunct="1">
              <a:defRPr/>
            </a:pPr>
            <a:r>
              <a:rPr lang="en-GB" sz="1800" dirty="0"/>
              <a:t>Subjectivity</a:t>
            </a:r>
          </a:p>
          <a:p>
            <a:pPr marL="748602" lvl="1" indent="-345377" defTabSz="920675" eaLnBrk="1" hangingPunct="1">
              <a:defRPr/>
            </a:pPr>
            <a:r>
              <a:rPr lang="en-GB" sz="1800" dirty="0"/>
              <a:t>Often impossible to replicate</a:t>
            </a:r>
          </a:p>
          <a:p>
            <a:pPr marL="345377" indent="-345377" defTabSz="920675" eaLnBrk="1" hangingPunct="1">
              <a:defRPr/>
            </a:pPr>
            <a:r>
              <a:rPr lang="en-GB" sz="1800" dirty="0"/>
              <a:t>Testable theories</a:t>
            </a:r>
          </a:p>
          <a:p>
            <a:pPr marL="748602" lvl="1" indent="-345377" defTabSz="920675" eaLnBrk="1" hangingPunct="1">
              <a:defRPr/>
            </a:pPr>
            <a:r>
              <a:rPr lang="en-GB" sz="1800" dirty="0"/>
              <a:t>Used to construct theories</a:t>
            </a:r>
          </a:p>
          <a:p>
            <a:pPr marL="748602" lvl="1" indent="-345377" defTabSz="920675" eaLnBrk="1" hangingPunct="1">
              <a:defRPr/>
            </a:pPr>
            <a:r>
              <a:rPr lang="en-GB" sz="1800" dirty="0"/>
              <a:t>But usually not testable</a:t>
            </a:r>
          </a:p>
          <a:p>
            <a:pPr marL="748602" lvl="1" indent="-345377" defTabSz="920675" eaLnBrk="1" hangingPunct="1">
              <a:defRPr/>
            </a:pPr>
            <a:endParaRPr lang="en-GB" sz="18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a:t>
            </a:r>
          </a:p>
        </p:txBody>
      </p:sp>
    </p:spTree>
    <p:extLst>
      <p:ext uri="{BB962C8B-B14F-4D97-AF65-F5344CB8AC3E}">
        <p14:creationId xmlns:p14="http://schemas.microsoft.com/office/powerpoint/2010/main" val="41832446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dirty="0"/>
              <a:t>Concepts and social constructs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Many concepts used in management and finance research are difficult or impossible to measure</a:t>
            </a:r>
          </a:p>
          <a:p>
            <a:pPr marL="345377" indent="-345377" defTabSz="920675" eaLnBrk="1" hangingPunct="1">
              <a:defRPr/>
            </a:pPr>
            <a:r>
              <a:rPr lang="en-GB" sz="2000" dirty="0"/>
              <a:t>Examples</a:t>
            </a:r>
          </a:p>
          <a:p>
            <a:pPr marL="748602" lvl="1" indent="-345377" defTabSz="920675" eaLnBrk="1" hangingPunct="1">
              <a:defRPr/>
            </a:pPr>
            <a:r>
              <a:rPr lang="en-GB" sz="2000" dirty="0"/>
              <a:t>Cognition (see Penrose)</a:t>
            </a:r>
          </a:p>
          <a:p>
            <a:pPr marL="748602" lvl="1" indent="-345377" defTabSz="920675" eaLnBrk="1" hangingPunct="1">
              <a:defRPr/>
            </a:pPr>
            <a:r>
              <a:rPr lang="en-GB" sz="2000" dirty="0"/>
              <a:t>Overconfidence (see literature on leadership)</a:t>
            </a:r>
          </a:p>
          <a:p>
            <a:pPr marL="748602" lvl="1" indent="-345377" defTabSz="920675" eaLnBrk="1" hangingPunct="1">
              <a:defRPr/>
            </a:pPr>
            <a:r>
              <a:rPr lang="en-GB" sz="2000" dirty="0"/>
              <a:t>Self-interest (see literature on agency theory)</a:t>
            </a:r>
          </a:p>
          <a:p>
            <a:pPr marL="748602" lvl="1" indent="-345377" defTabSz="920675" eaLnBrk="1" hangingPunct="1">
              <a:defRPr/>
            </a:pPr>
            <a:r>
              <a:rPr lang="en-GB" sz="2000" dirty="0"/>
              <a:t>Experience (see literature on CEO performance)</a:t>
            </a:r>
          </a:p>
          <a:p>
            <a:pPr marL="748602" lvl="1" indent="-345377" defTabSz="920675" eaLnBrk="1" hangingPunct="1">
              <a:defRPr/>
            </a:pPr>
            <a:r>
              <a:rPr lang="en-GB" sz="2000" dirty="0"/>
              <a:t>Mood and sentiment (see behavioural finance literature)</a:t>
            </a:r>
          </a:p>
          <a:p>
            <a:pPr marL="345377" indent="-345377" defTabSz="920675" eaLnBrk="1" hangingPunct="1">
              <a:defRPr/>
            </a:pPr>
            <a:r>
              <a:rPr lang="en-GB" sz="2000" dirty="0"/>
              <a:t>Should we attempt to measure such concepts?</a:t>
            </a:r>
          </a:p>
          <a:p>
            <a:pPr marL="748602" lvl="1" indent="-345377" defTabSz="920675" eaLnBrk="1" hangingPunct="1">
              <a:defRPr/>
            </a:pPr>
            <a:r>
              <a:rPr lang="en-GB" sz="2000" dirty="0"/>
              <a:t>Use of proxies</a:t>
            </a:r>
          </a:p>
          <a:p>
            <a:pPr marL="748602" lvl="1" indent="-345377" defTabSz="920675" eaLnBrk="1" hangingPunct="1">
              <a:defRPr/>
            </a:pPr>
            <a:r>
              <a:rPr lang="en-GB" sz="2000" dirty="0"/>
              <a:t>No need to measure</a:t>
            </a:r>
          </a:p>
          <a:p>
            <a:pPr marL="748602" lvl="1"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a:t>
            </a:r>
          </a:p>
        </p:txBody>
      </p:sp>
    </p:spTree>
    <p:extLst>
      <p:ext uri="{BB962C8B-B14F-4D97-AF65-F5344CB8AC3E}">
        <p14:creationId xmlns:p14="http://schemas.microsoft.com/office/powerpoint/2010/main" val="40284886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Confirmatory Factor Analysis (CFA)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What does CFA do?</a:t>
            </a:r>
          </a:p>
          <a:p>
            <a:pPr marL="748602" lvl="1" indent="-345377" defTabSz="920675" eaLnBrk="1" hangingPunct="1">
              <a:defRPr/>
            </a:pPr>
            <a:r>
              <a:rPr lang="en-GB" sz="2000" dirty="0"/>
              <a:t>Unobserved / latent variables models explicitly</a:t>
            </a:r>
          </a:p>
          <a:p>
            <a:pPr marL="748602" lvl="1" indent="-345377" defTabSz="920675" eaLnBrk="1" hangingPunct="1">
              <a:defRPr/>
            </a:pPr>
            <a:r>
              <a:rPr lang="en-GB" sz="2000" dirty="0"/>
              <a:t>Includes measurement error</a:t>
            </a:r>
          </a:p>
          <a:p>
            <a:pPr marL="748602" lvl="1" indent="-345377" defTabSz="920675" eaLnBrk="1" hangingPunct="1">
              <a:defRPr/>
            </a:pPr>
            <a:r>
              <a:rPr lang="en-GB" sz="2000" dirty="0"/>
              <a:t>Links observed variables / data to latent constructs</a:t>
            </a:r>
          </a:p>
          <a:p>
            <a:pPr marL="748602" lvl="1" indent="-345377" defTabSz="920675" eaLnBrk="1" hangingPunct="1">
              <a:defRPr/>
            </a:pPr>
            <a:r>
              <a:rPr lang="en-GB" sz="2000" dirty="0"/>
              <a:t>Can be combined with structural equation models (SEM)</a:t>
            </a:r>
          </a:p>
          <a:p>
            <a:pPr marL="345377" indent="-345377" defTabSz="920675" eaLnBrk="1" hangingPunct="1">
              <a:defRPr/>
            </a:pPr>
            <a:r>
              <a:rPr lang="en-GB" sz="2400" dirty="0"/>
              <a:t>Main idea</a:t>
            </a:r>
          </a:p>
          <a:p>
            <a:pPr marL="748602" lvl="1" indent="-345377" defTabSz="920675" eaLnBrk="1" hangingPunct="1">
              <a:defRPr/>
            </a:pPr>
            <a:r>
              <a:rPr lang="en-GB" sz="2000" dirty="0"/>
              <a:t>Conduct qualitative research, e.g. interview, questionnaire </a:t>
            </a:r>
          </a:p>
          <a:p>
            <a:pPr marL="748602" lvl="1" indent="-345377" defTabSz="920675" eaLnBrk="1" hangingPunct="1">
              <a:defRPr/>
            </a:pPr>
            <a:r>
              <a:rPr lang="en-GB" sz="2000" dirty="0"/>
              <a:t>Link answers to latent constructs</a:t>
            </a:r>
          </a:p>
          <a:p>
            <a:pPr marL="748602" lvl="1" indent="-345377" defTabSz="920675" eaLnBrk="1" hangingPunct="1">
              <a:defRPr/>
            </a:pPr>
            <a:r>
              <a:rPr lang="en-GB" sz="2000" dirty="0"/>
              <a:t>Empirical tests are possible, e.g. impact of latent variable on other variables (latent or observed) </a:t>
            </a:r>
          </a:p>
          <a:p>
            <a:pPr marL="748602" lvl="1"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a:t>
            </a:r>
          </a:p>
        </p:txBody>
      </p:sp>
    </p:spTree>
    <p:extLst>
      <p:ext uri="{BB962C8B-B14F-4D97-AF65-F5344CB8AC3E}">
        <p14:creationId xmlns:p14="http://schemas.microsoft.com/office/powerpoint/2010/main" val="7799836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Graphs: example</a:t>
            </a:r>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263" y="1700808"/>
            <a:ext cx="5486400" cy="3657600"/>
          </a:xfrm>
          <a:prstGeom prst="rect">
            <a:avLst/>
          </a:prstGeom>
          <a:noFill/>
          <a:ln>
            <a:noFill/>
          </a:ln>
        </p:spPr>
      </p:pic>
    </p:spTree>
    <p:extLst>
      <p:ext uri="{BB962C8B-B14F-4D97-AF65-F5344CB8AC3E}">
        <p14:creationId xmlns:p14="http://schemas.microsoft.com/office/powerpoint/2010/main" val="79329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49263" y="928688"/>
            <a:ext cx="8229600" cy="571500"/>
          </a:xfrm>
        </p:spPr>
        <p:txBody>
          <a:bodyPr/>
          <a:lstStyle/>
          <a:p>
            <a:pPr algn="l"/>
            <a:r>
              <a:rPr lang="en-GB"/>
              <a:t>Causality and ceteris paribus</a:t>
            </a:r>
          </a:p>
        </p:txBody>
      </p:sp>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2222"/>
            </a:stretch>
          </a:blipFill>
        </p:spPr>
        <p:txBody>
          <a:bodyPr/>
          <a:lstStyle/>
          <a:p>
            <a:pPr>
              <a:defRPr/>
            </a:pPr>
            <a:r>
              <a:rPr lang="en-GB">
                <a:noFill/>
              </a:rPr>
              <a:t> </a:t>
            </a:r>
          </a:p>
        </p:txBody>
      </p:sp>
      <p:sp>
        <p:nvSpPr>
          <p:cNvPr id="1126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126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8</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Understanding graphs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Variable names in squares refer to observed variables, e.g. recorded answers to questions</a:t>
            </a:r>
          </a:p>
          <a:p>
            <a:pPr marL="345377" indent="-345377" defTabSz="920675" eaLnBrk="1" hangingPunct="1">
              <a:defRPr/>
            </a:pPr>
            <a:r>
              <a:rPr lang="en-GB" sz="2000" dirty="0"/>
              <a:t>Variable names in oval shapes refer to latent / unobserved variables</a:t>
            </a:r>
          </a:p>
          <a:p>
            <a:pPr marL="345377" indent="-345377" defTabSz="920675" eaLnBrk="1" hangingPunct="1">
              <a:defRPr/>
            </a:pPr>
            <a:r>
              <a:rPr lang="en-GB" sz="2000" dirty="0"/>
              <a:t>Variable names in discs are error terms, capturing measurement errors</a:t>
            </a:r>
          </a:p>
          <a:p>
            <a:pPr marL="345377" indent="-345377" defTabSz="920675" eaLnBrk="1" hangingPunct="1">
              <a:defRPr/>
            </a:pPr>
            <a:r>
              <a:rPr lang="en-GB" sz="2000" dirty="0"/>
              <a:t>Arrows (straight lines) refer to a link (path) between an explanatory variable and a dependent / response variable</a:t>
            </a:r>
          </a:p>
          <a:p>
            <a:pPr marL="345377" indent="-345377" defTabSz="920675" eaLnBrk="1" hangingPunct="1">
              <a:defRPr/>
            </a:pPr>
            <a:r>
              <a:rPr lang="en-GB" sz="2000" dirty="0"/>
              <a:t>Arrows (curved lines with two ends) between error terms symbolise correlation between error terms</a:t>
            </a:r>
          </a:p>
          <a:p>
            <a:pPr marL="345377" indent="-345377" defTabSz="920675" eaLnBrk="1" hangingPunct="1">
              <a:defRPr/>
            </a:pPr>
            <a:r>
              <a:rPr lang="en-GB" sz="2000" dirty="0"/>
              <a:t>Note that the arrow starts at the latent variable and affects the observed variable, e.g. confidence (latent) affects your answer to questions related to confidence (e.g. “do you believe in your abilities?”)</a:t>
            </a:r>
          </a:p>
          <a:p>
            <a:pPr marL="748602" lvl="1"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a:t>
            </a:r>
          </a:p>
        </p:txBody>
      </p:sp>
    </p:spTree>
    <p:extLst>
      <p:ext uri="{BB962C8B-B14F-4D97-AF65-F5344CB8AC3E}">
        <p14:creationId xmlns:p14="http://schemas.microsoft.com/office/powerpoint/2010/main" val="37183107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Measurement model (1/3)</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400" dirty="0"/>
              <a:t>A measurement model using CFA means that the latent dimension can affect the respondents’ response to questions</a:t>
            </a:r>
          </a:p>
          <a:p>
            <a:pPr marL="345377" indent="-345377" defTabSz="920675" eaLnBrk="1" hangingPunct="1">
              <a:defRPr/>
            </a:pPr>
            <a:r>
              <a:rPr lang="en-GB" sz="2400" dirty="0"/>
              <a:t>Questions tend to be grouped, i.e. researchers should select whether questions are related to the latent variable</a:t>
            </a:r>
          </a:p>
          <a:p>
            <a:pPr marL="345377" indent="-345377" defTabSz="920675" eaLnBrk="1" hangingPunct="1">
              <a:defRPr/>
            </a:pPr>
            <a:r>
              <a:rPr lang="en-GB" sz="2400" dirty="0"/>
              <a:t>After estimating the baseline CFA including all questions in the respective grouping, we assess the goodness of fit using the Chi-square test statistic, the root mean squared error of approximation (RMSEA) and comparative fit index (CFI)</a:t>
            </a:r>
          </a:p>
          <a:p>
            <a:pPr marL="345377" indent="-345377" defTabSz="920675" eaLnBrk="1" hangingPunct="1">
              <a:defRPr/>
            </a:pP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9</a:t>
            </a:r>
          </a:p>
        </p:txBody>
      </p:sp>
    </p:spTree>
    <p:extLst>
      <p:ext uri="{BB962C8B-B14F-4D97-AF65-F5344CB8AC3E}">
        <p14:creationId xmlns:p14="http://schemas.microsoft.com/office/powerpoint/2010/main" val="26468068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Measurement model (2/3)</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400" dirty="0"/>
              <a:t>Following </a:t>
            </a:r>
            <a:r>
              <a:rPr lang="en-GB" sz="2400" dirty="0" err="1"/>
              <a:t>Acock</a:t>
            </a:r>
            <a:r>
              <a:rPr lang="en-GB" sz="2400" dirty="0"/>
              <a:t> (2013), we argue that a good model should have an insignificant Chi-square test statistic, a RMSEA below 0.05 and a CFI above 0.95</a:t>
            </a:r>
          </a:p>
          <a:p>
            <a:pPr marL="345377" indent="-345377" defTabSz="920675" eaLnBrk="1" hangingPunct="1">
              <a:defRPr/>
            </a:pPr>
            <a:r>
              <a:rPr lang="en-GB" sz="2400" dirty="0"/>
              <a:t>Using these measures of the goodness of fit, we evaluate the baseline CFA model. If the model exhibits poor fit (RMSEA&gt;0.05 or CFI&lt;0.95), we determine modification indices based on </a:t>
            </a:r>
            <a:r>
              <a:rPr lang="en-GB" sz="2400" dirty="0" err="1"/>
              <a:t>Sörbom</a:t>
            </a:r>
            <a:r>
              <a:rPr lang="en-GB" sz="2400" dirty="0"/>
              <a:t> (1989) and Wooldridge (2010)</a:t>
            </a:r>
          </a:p>
          <a:p>
            <a:pPr marL="345377" indent="-345377" defTabSz="920675" eaLnBrk="1" hangingPunct="1">
              <a:defRPr/>
            </a:pPr>
            <a:r>
              <a:rPr lang="en-GB" sz="2400" dirty="0"/>
              <a:t>To improve model fit, we include the covariance between error terms of questions with the highest modification index (MI)</a:t>
            </a:r>
            <a:endParaRPr lang="en-GB" sz="2000" dirty="0"/>
          </a:p>
          <a:p>
            <a:pPr marL="345377" indent="-345377" defTabSz="920675" eaLnBrk="1" hangingPunct="1">
              <a:defRPr/>
            </a:pPr>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10</a:t>
            </a:r>
          </a:p>
        </p:txBody>
      </p:sp>
    </p:spTree>
    <p:extLst>
      <p:ext uri="{BB962C8B-B14F-4D97-AF65-F5344CB8AC3E}">
        <p14:creationId xmlns:p14="http://schemas.microsoft.com/office/powerpoint/2010/main" val="297043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Measurement model (3/3)</a:t>
            </a:r>
          </a:p>
        </p:txBody>
      </p:sp>
      <p:sp>
        <p:nvSpPr>
          <p:cNvPr id="3" name="Content Placeholder 2"/>
          <p:cNvSpPr>
            <a:spLocks noGrp="1"/>
          </p:cNvSpPr>
          <p:nvPr>
            <p:ph idx="1"/>
          </p:nvPr>
        </p:nvSpPr>
        <p:spPr>
          <a:xfrm>
            <a:off x="457200" y="1600200"/>
            <a:ext cx="8229600" cy="4525963"/>
          </a:xfrm>
        </p:spPr>
        <p:txBody>
          <a:bodyPr/>
          <a:lstStyle/>
          <a:p>
            <a:r>
              <a:rPr lang="en-GB" sz="2000" dirty="0"/>
              <a:t>After allowing for the covariance between error terms, we test the model fit again. The process is repeated until an acceptable model fit is reached</a:t>
            </a:r>
          </a:p>
          <a:p>
            <a:r>
              <a:rPr lang="en-GB" sz="2000" dirty="0"/>
              <a:t>The Figure on slide 7 illustrates the final model used to estimate the measurement model for the developing resources dimension labelled DEV</a:t>
            </a:r>
          </a:p>
          <a:p>
            <a:r>
              <a:rPr lang="en-GB" sz="2000" dirty="0"/>
              <a:t>This procedure assesses the validity of the six dimensions of resource management. The dimension acquiring resources (ACQ) cannot be confirmed by the CFA; the five other dimensions arise as distinct aspects of resource management exhibiting high factor loadings with standardized coefficients in excess of 0.4 and good model fit</a:t>
            </a:r>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11</a:t>
            </a:r>
          </a:p>
        </p:txBody>
      </p:sp>
    </p:spTree>
    <p:extLst>
      <p:ext uri="{BB962C8B-B14F-4D97-AF65-F5344CB8AC3E}">
        <p14:creationId xmlns:p14="http://schemas.microsoft.com/office/powerpoint/2010/main" val="1059649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Dimensions of latent variable</a:t>
            </a:r>
          </a:p>
        </p:txBody>
      </p:sp>
      <p:sp>
        <p:nvSpPr>
          <p:cNvPr id="3" name="Content Placeholder 2"/>
          <p:cNvSpPr>
            <a:spLocks noGrp="1"/>
          </p:cNvSpPr>
          <p:nvPr>
            <p:ph idx="1"/>
          </p:nvPr>
        </p:nvSpPr>
        <p:spPr>
          <a:xfrm>
            <a:off x="457200" y="1600200"/>
            <a:ext cx="8229600" cy="4525963"/>
          </a:xfrm>
        </p:spPr>
        <p:txBody>
          <a:bodyPr/>
          <a:lstStyle/>
          <a:p>
            <a:r>
              <a:rPr lang="en-GB" sz="2000" dirty="0"/>
              <a:t>A latent variable might have different aspects (called dimensions), which you might be able to identify</a:t>
            </a:r>
          </a:p>
          <a:p>
            <a:r>
              <a:rPr lang="en-GB" sz="2000" dirty="0"/>
              <a:t>After conducting your measurement model, you can check the correlation between latent variables</a:t>
            </a:r>
          </a:p>
          <a:p>
            <a:r>
              <a:rPr lang="en-GB" sz="2000" dirty="0"/>
              <a:t>Low correlation indicates that they measure different aspects of an overarching latent variable</a:t>
            </a:r>
          </a:p>
          <a:p>
            <a:r>
              <a:rPr lang="en-GB" sz="2000" dirty="0"/>
              <a:t>Example: Resource management might consist of several dimensions, e.g. developing resources in-house, acquiring resources etc.</a:t>
            </a:r>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12</a:t>
            </a:r>
          </a:p>
        </p:txBody>
      </p:sp>
    </p:spTree>
    <p:extLst>
      <p:ext uri="{BB962C8B-B14F-4D97-AF65-F5344CB8AC3E}">
        <p14:creationId xmlns:p14="http://schemas.microsoft.com/office/powerpoint/2010/main" val="306712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49263" y="928688"/>
            <a:ext cx="8229600" cy="571500"/>
          </a:xfrm>
        </p:spPr>
        <p:txBody>
          <a:bodyPr/>
          <a:lstStyle/>
          <a:p>
            <a:pPr algn="l"/>
            <a:r>
              <a:rPr lang="en-GB" dirty="0" err="1"/>
              <a:t>sem</a:t>
            </a:r>
            <a:r>
              <a:rPr lang="en-GB" dirty="0"/>
              <a:t> command</a:t>
            </a:r>
          </a:p>
        </p:txBody>
      </p:sp>
      <p:sp>
        <p:nvSpPr>
          <p:cNvPr id="31747"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1748"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13</a:t>
            </a:r>
          </a:p>
        </p:txBody>
      </p:sp>
      <p:sp>
        <p:nvSpPr>
          <p:cNvPr id="31749" name="Rounded Rectangle 5"/>
          <p:cNvSpPr>
            <a:spLocks noChangeArrowheads="1"/>
          </p:cNvSpPr>
          <p:nvPr/>
        </p:nvSpPr>
        <p:spPr bwMode="auto">
          <a:xfrm>
            <a:off x="611188" y="1628775"/>
            <a:ext cx="7056437" cy="4321175"/>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*Developing resources</a:t>
            </a:r>
          </a:p>
          <a:p>
            <a:pPr defTabSz="2962275"/>
            <a:r>
              <a:rPr lang="en-GB" sz="1600" dirty="0" err="1"/>
              <a:t>sem</a:t>
            </a:r>
            <a:r>
              <a:rPr lang="en-GB" sz="1600" dirty="0"/>
              <a:t> (DEV -&gt; v302_1 sv302_2 sv302_3 sv302_4 v302_5), variance(DEV@1) standardized</a:t>
            </a:r>
          </a:p>
          <a:p>
            <a:pPr defTabSz="2962275"/>
            <a:r>
              <a:rPr lang="en-GB" sz="1600" dirty="0" err="1"/>
              <a:t>estat</a:t>
            </a:r>
            <a:r>
              <a:rPr lang="en-GB" sz="1600" dirty="0"/>
              <a:t> </a:t>
            </a:r>
            <a:r>
              <a:rPr lang="en-GB" sz="1600" dirty="0" err="1"/>
              <a:t>gof</a:t>
            </a:r>
            <a:r>
              <a:rPr lang="en-GB" sz="1600" dirty="0"/>
              <a:t>, stats(all)</a:t>
            </a:r>
          </a:p>
          <a:p>
            <a:pPr defTabSz="2962275"/>
            <a:r>
              <a:rPr lang="en-GB" sz="1600" dirty="0" err="1"/>
              <a:t>estat</a:t>
            </a:r>
            <a:r>
              <a:rPr lang="en-GB" sz="1600" dirty="0"/>
              <a:t> </a:t>
            </a:r>
            <a:r>
              <a:rPr lang="en-GB" sz="1600" dirty="0" err="1"/>
              <a:t>mindices</a:t>
            </a:r>
            <a:endParaRPr lang="en-GB" sz="1600" dirty="0"/>
          </a:p>
          <a:p>
            <a:pPr defTabSz="2962275"/>
            <a:r>
              <a:rPr lang="en-GB" sz="1600" dirty="0"/>
              <a:t>*Consider covariance based on </a:t>
            </a:r>
            <a:r>
              <a:rPr lang="en-GB" sz="1600" dirty="0" err="1"/>
              <a:t>mindices</a:t>
            </a:r>
            <a:endParaRPr lang="en-GB" sz="1600" dirty="0"/>
          </a:p>
          <a:p>
            <a:pPr defTabSz="2962275"/>
            <a:r>
              <a:rPr lang="en-GB" sz="1600" dirty="0" err="1"/>
              <a:t>sem</a:t>
            </a:r>
            <a:r>
              <a:rPr lang="en-GB" sz="1600" dirty="0"/>
              <a:t> (DEV -&gt; v302_1 sv302_2 sv302_3 sv302_4 v302_5), variance(DEV@1) standardized </a:t>
            </a:r>
            <a:r>
              <a:rPr lang="en-GB" sz="1600" dirty="0" err="1"/>
              <a:t>cov</a:t>
            </a:r>
            <a:r>
              <a:rPr lang="en-GB" sz="1600" dirty="0"/>
              <a:t>(e.v302_1*e.sv302_2)</a:t>
            </a:r>
          </a:p>
          <a:p>
            <a:pPr defTabSz="2962275"/>
            <a:r>
              <a:rPr lang="en-GB" sz="1600" dirty="0" err="1"/>
              <a:t>estat</a:t>
            </a:r>
            <a:r>
              <a:rPr lang="en-GB" sz="1600" dirty="0"/>
              <a:t> </a:t>
            </a:r>
            <a:r>
              <a:rPr lang="en-GB" sz="1600" dirty="0" err="1"/>
              <a:t>gof</a:t>
            </a:r>
            <a:r>
              <a:rPr lang="en-GB" sz="1600" dirty="0"/>
              <a:t>, stats(all)</a:t>
            </a:r>
          </a:p>
          <a:p>
            <a:pPr defTabSz="2962275"/>
            <a:r>
              <a:rPr lang="en-GB" sz="1600" dirty="0"/>
              <a:t>*Excellent fit!</a:t>
            </a:r>
          </a:p>
          <a:p>
            <a:pPr defTabSz="2962275"/>
            <a:r>
              <a:rPr lang="en-GB" sz="1600" dirty="0"/>
              <a:t>*Chi-square should not be significant</a:t>
            </a:r>
          </a:p>
          <a:p>
            <a:pPr defTabSz="2962275"/>
            <a:r>
              <a:rPr lang="en-GB" sz="1600" dirty="0"/>
              <a:t>*Fit RMSEA &lt;= 0.05</a:t>
            </a:r>
          </a:p>
          <a:p>
            <a:pPr defTabSz="2962275"/>
            <a:r>
              <a:rPr lang="en-GB" sz="1600" dirty="0"/>
              <a:t>*CFI &gt; 0.9 or 0.95</a:t>
            </a:r>
          </a:p>
        </p:txBody>
      </p:sp>
    </p:spTree>
    <p:extLst>
      <p:ext uri="{BB962C8B-B14F-4D97-AF65-F5344CB8AC3E}">
        <p14:creationId xmlns:p14="http://schemas.microsoft.com/office/powerpoint/2010/main" val="28649495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Structural equation model (SEM)</a:t>
            </a:r>
          </a:p>
        </p:txBody>
      </p:sp>
      <p:sp>
        <p:nvSpPr>
          <p:cNvPr id="3" name="Content Placeholder 2"/>
          <p:cNvSpPr>
            <a:spLocks noGrp="1"/>
          </p:cNvSpPr>
          <p:nvPr>
            <p:ph idx="1"/>
          </p:nvPr>
        </p:nvSpPr>
        <p:spPr>
          <a:xfrm>
            <a:off x="457200" y="1600200"/>
            <a:ext cx="8229600" cy="4525963"/>
          </a:xfrm>
        </p:spPr>
        <p:txBody>
          <a:bodyPr/>
          <a:lstStyle/>
          <a:p>
            <a:r>
              <a:rPr lang="en-GB" sz="2000" dirty="0"/>
              <a:t>We can link latent variables to observed outcomes using a SEM</a:t>
            </a:r>
          </a:p>
          <a:p>
            <a:r>
              <a:rPr lang="en-GB" sz="2000" dirty="0"/>
              <a:t>Assessing direct and indirect effects is possible, e.g. experience might affect performance directly or indirectly through actions</a:t>
            </a:r>
          </a:p>
          <a:p>
            <a:r>
              <a:rPr lang="en-GB" sz="2000" dirty="0"/>
              <a:t>SEMs are very powerful and very common in management resource</a:t>
            </a:r>
          </a:p>
          <a:p>
            <a:r>
              <a:rPr lang="en-GB" sz="2000" dirty="0"/>
              <a:t>SEMs can be used to combine qualitative and quantitative information or to confirm social constructs / concepts in measurement models</a:t>
            </a:r>
          </a:p>
          <a:p>
            <a:r>
              <a:rPr lang="en-GB" sz="2000" dirty="0"/>
              <a:t>Using formal models seems to be a better approach in qualitative research as SEMs can be replicated and there is an established theory (e.g. sampling, statistical inference)</a:t>
            </a:r>
          </a:p>
          <a:p>
            <a:r>
              <a:rPr lang="en-GB" sz="2000" dirty="0"/>
              <a:t>SEMs can be used for hypothesis testing</a:t>
            </a:r>
          </a:p>
          <a:p>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14</a:t>
            </a:r>
          </a:p>
        </p:txBody>
      </p:sp>
    </p:spTree>
    <p:extLst>
      <p:ext uri="{BB962C8B-B14F-4D97-AF65-F5344CB8AC3E}">
        <p14:creationId xmlns:p14="http://schemas.microsoft.com/office/powerpoint/2010/main" val="36926047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49263" y="928688"/>
            <a:ext cx="8229600" cy="571500"/>
          </a:xfrm>
        </p:spPr>
        <p:txBody>
          <a:bodyPr/>
          <a:lstStyle/>
          <a:p>
            <a:pPr algn="l"/>
            <a:r>
              <a:rPr lang="en-GB" dirty="0"/>
              <a:t>Complex SEM</a:t>
            </a:r>
          </a:p>
        </p:txBody>
      </p:sp>
      <p:sp>
        <p:nvSpPr>
          <p:cNvPr id="31747"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1748"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15</a:t>
            </a:r>
          </a:p>
        </p:txBody>
      </p:sp>
      <p:sp>
        <p:nvSpPr>
          <p:cNvPr id="31749" name="Rounded Rectangle 5"/>
          <p:cNvSpPr>
            <a:spLocks noChangeArrowheads="1"/>
          </p:cNvSpPr>
          <p:nvPr/>
        </p:nvSpPr>
        <p:spPr bwMode="auto">
          <a:xfrm>
            <a:off x="611188" y="1628775"/>
            <a:ext cx="7056437" cy="4321175"/>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err="1"/>
              <a:t>sem</a:t>
            </a:r>
            <a:r>
              <a:rPr lang="en-GB" sz="1600" dirty="0"/>
              <a:t> (COG -&gt; DEV DIV BUN LEV SYN) ///</a:t>
            </a:r>
          </a:p>
          <a:p>
            <a:pPr defTabSz="2962275"/>
            <a:r>
              <a:rPr lang="en-GB" sz="1600" dirty="0"/>
              <a:t>(COG &lt;- size </a:t>
            </a:r>
            <a:r>
              <a:rPr lang="en-GB" sz="1600" dirty="0" err="1"/>
              <a:t>rd</a:t>
            </a:r>
            <a:r>
              <a:rPr lang="en-GB" sz="1600" dirty="0"/>
              <a:t> age </a:t>
            </a:r>
            <a:r>
              <a:rPr lang="en-GB" sz="1600" dirty="0" err="1"/>
              <a:t>own_govern</a:t>
            </a:r>
            <a:r>
              <a:rPr lang="en-GB" sz="1600" dirty="0"/>
              <a:t>) ///</a:t>
            </a:r>
          </a:p>
          <a:p>
            <a:pPr defTabSz="2962275"/>
            <a:r>
              <a:rPr lang="en-GB" sz="1600" dirty="0"/>
              <a:t>(GROWTH &lt;- COG DEV DIV BUN LEV SYN size </a:t>
            </a:r>
            <a:r>
              <a:rPr lang="en-GB" sz="1600" dirty="0" err="1"/>
              <a:t>rd</a:t>
            </a:r>
            <a:r>
              <a:rPr lang="en-GB" sz="1600" dirty="0"/>
              <a:t> age) ///</a:t>
            </a:r>
          </a:p>
          <a:p>
            <a:pPr defTabSz="2962275"/>
            <a:r>
              <a:rPr lang="en-GB" sz="1600" dirty="0"/>
              <a:t>(BUN -&gt; v306_1 v306_2 v306_3 v306_4 v307_1 v307_2 v307_3 v307_4 pv308_1 pv308_2 pv308_3), ///</a:t>
            </a:r>
          </a:p>
          <a:p>
            <a:pPr defTabSz="2962275"/>
            <a:r>
              <a:rPr lang="en-GB" sz="1600" dirty="0" err="1"/>
              <a:t>cov</a:t>
            </a:r>
            <a:r>
              <a:rPr lang="en-GB" sz="1600" dirty="0"/>
              <a:t>(e.pv308_2*e.pv308_3) </a:t>
            </a:r>
            <a:r>
              <a:rPr lang="en-GB" sz="1600" dirty="0" err="1"/>
              <a:t>cov</a:t>
            </a:r>
            <a:r>
              <a:rPr lang="en-GB" sz="1600" dirty="0"/>
              <a:t>(e.v307_2*e.v307_3) </a:t>
            </a:r>
            <a:r>
              <a:rPr lang="en-GB" sz="1600" dirty="0" err="1"/>
              <a:t>cov</a:t>
            </a:r>
            <a:r>
              <a:rPr lang="en-GB" sz="1600" dirty="0"/>
              <a:t>(e.pv308_1*e.pv308_2) ///</a:t>
            </a:r>
          </a:p>
          <a:p>
            <a:pPr defTabSz="2962275"/>
            <a:r>
              <a:rPr lang="en-GB" sz="1600" dirty="0" err="1"/>
              <a:t>cov</a:t>
            </a:r>
            <a:r>
              <a:rPr lang="en-GB" sz="1600" dirty="0"/>
              <a:t>(e.pv308_1*e.pv308_3) </a:t>
            </a:r>
            <a:r>
              <a:rPr lang="en-GB" sz="1600" dirty="0" err="1"/>
              <a:t>cov</a:t>
            </a:r>
            <a:r>
              <a:rPr lang="en-GB" sz="1600" dirty="0"/>
              <a:t>(e.v306_1*e.v306_3) </a:t>
            </a:r>
            <a:r>
              <a:rPr lang="en-GB" sz="1600" dirty="0" err="1"/>
              <a:t>cov</a:t>
            </a:r>
            <a:r>
              <a:rPr lang="en-GB" sz="1600" dirty="0"/>
              <a:t>(e.v306_1*e.v306_2) </a:t>
            </a:r>
            <a:r>
              <a:rPr lang="en-GB" sz="1600" dirty="0" err="1"/>
              <a:t>cov</a:t>
            </a:r>
            <a:r>
              <a:rPr lang="en-GB" sz="1600" dirty="0"/>
              <a:t>(e.v306_1*e.v306_4) ///</a:t>
            </a:r>
          </a:p>
          <a:p>
            <a:pPr defTabSz="2962275"/>
            <a:r>
              <a:rPr lang="en-GB" sz="1600" dirty="0" err="1"/>
              <a:t>cov</a:t>
            </a:r>
            <a:r>
              <a:rPr lang="en-GB" sz="1600" dirty="0"/>
              <a:t>(e.v306_3*e.v306_4) </a:t>
            </a:r>
            <a:r>
              <a:rPr lang="en-GB" sz="1600" dirty="0" err="1"/>
              <a:t>cov</a:t>
            </a:r>
            <a:r>
              <a:rPr lang="en-GB" sz="1600" dirty="0"/>
              <a:t>(e.v306_4*e.v307_1) </a:t>
            </a:r>
            <a:r>
              <a:rPr lang="en-GB" sz="1600" dirty="0" err="1"/>
              <a:t>cov</a:t>
            </a:r>
            <a:r>
              <a:rPr lang="en-GB" sz="1600" dirty="0"/>
              <a:t>(e.v306_4*e.v307_4) </a:t>
            </a:r>
            <a:r>
              <a:rPr lang="en-GB" sz="1600" dirty="0" err="1"/>
              <a:t>cov</a:t>
            </a:r>
            <a:r>
              <a:rPr lang="en-GB" sz="1600" dirty="0"/>
              <a:t>(e.v306_3*e.v307_2) ///</a:t>
            </a:r>
          </a:p>
          <a:p>
            <a:pPr defTabSz="2962275"/>
            <a:r>
              <a:rPr lang="en-GB" sz="1600" dirty="0"/>
              <a:t>latent(COG BUN) </a:t>
            </a:r>
            <a:r>
              <a:rPr lang="en-GB" sz="1600" dirty="0" err="1"/>
              <a:t>iter</a:t>
            </a:r>
            <a:r>
              <a:rPr lang="en-GB" sz="1600" dirty="0"/>
              <a:t>(100)</a:t>
            </a:r>
          </a:p>
        </p:txBody>
      </p:sp>
    </p:spTree>
    <p:extLst>
      <p:ext uri="{BB962C8B-B14F-4D97-AF65-F5344CB8AC3E}">
        <p14:creationId xmlns:p14="http://schemas.microsoft.com/office/powerpoint/2010/main" val="4230123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Example SEM</a:t>
            </a:r>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16</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263" y="1772816"/>
            <a:ext cx="5486400" cy="3657600"/>
          </a:xfrm>
          <a:prstGeom prst="rect">
            <a:avLst/>
          </a:prstGeom>
          <a:noFill/>
          <a:ln>
            <a:noFill/>
          </a:ln>
        </p:spPr>
      </p:pic>
    </p:spTree>
    <p:extLst>
      <p:ext uri="{BB962C8B-B14F-4D97-AF65-F5344CB8AC3E}">
        <p14:creationId xmlns:p14="http://schemas.microsoft.com/office/powerpoint/2010/main" val="6476679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4000" dirty="0"/>
              <a:t>Additional reading</a:t>
            </a:r>
          </a:p>
        </p:txBody>
      </p:sp>
      <p:sp>
        <p:nvSpPr>
          <p:cNvPr id="3" name="Content Placeholder 2"/>
          <p:cNvSpPr>
            <a:spLocks noGrp="1"/>
          </p:cNvSpPr>
          <p:nvPr>
            <p:ph idx="1"/>
          </p:nvPr>
        </p:nvSpPr>
        <p:spPr>
          <a:xfrm>
            <a:off x="457200" y="1600200"/>
            <a:ext cx="8229600" cy="4525963"/>
          </a:xfrm>
        </p:spPr>
        <p:txBody>
          <a:bodyPr/>
          <a:lstStyle/>
          <a:p>
            <a:r>
              <a:rPr lang="en-GB" sz="2000" dirty="0" err="1"/>
              <a:t>Acock</a:t>
            </a:r>
            <a:r>
              <a:rPr lang="en-GB" sz="2000" dirty="0"/>
              <a:t>, A.C. (2013). Discovering Structural Equation </a:t>
            </a:r>
            <a:r>
              <a:rPr lang="en-GB" sz="2000" dirty="0" err="1"/>
              <a:t>Modeling</a:t>
            </a:r>
            <a:r>
              <a:rPr lang="en-GB" sz="2000" dirty="0"/>
              <a:t> Using Stata, Stata Press.</a:t>
            </a:r>
          </a:p>
          <a:p>
            <a:r>
              <a:rPr lang="en-GB" sz="2000" dirty="0" err="1"/>
              <a:t>Sörbom</a:t>
            </a:r>
            <a:r>
              <a:rPr lang="en-GB" sz="2000" dirty="0"/>
              <a:t>, D. 1989.  Model modification.  </a:t>
            </a:r>
            <a:r>
              <a:rPr lang="en-GB" sz="2000" dirty="0" err="1"/>
              <a:t>Psychometrika</a:t>
            </a:r>
            <a:r>
              <a:rPr lang="en-GB" sz="2000" dirty="0"/>
              <a:t> 54: 371-384.</a:t>
            </a:r>
          </a:p>
          <a:p>
            <a:r>
              <a:rPr lang="en-GB" sz="2000" dirty="0"/>
              <a:t>Wooldridge, J. M.  2010.  Econometric Analysis of Cross Section and Panel Data. 2nd ed.  Cambridge, MA: MIT Press.</a:t>
            </a:r>
          </a:p>
          <a:p>
            <a:endParaRPr lang="en-GB" sz="2000" dirty="0"/>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17</a:t>
            </a:r>
          </a:p>
        </p:txBody>
      </p:sp>
    </p:spTree>
    <p:extLst>
      <p:ext uri="{BB962C8B-B14F-4D97-AF65-F5344CB8AC3E}">
        <p14:creationId xmlns:p14="http://schemas.microsoft.com/office/powerpoint/2010/main" val="7804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49263" y="928688"/>
            <a:ext cx="8229600" cy="571500"/>
          </a:xfrm>
        </p:spPr>
        <p:txBody>
          <a:bodyPr/>
          <a:lstStyle/>
          <a:p>
            <a:pPr algn="l"/>
            <a:r>
              <a:rPr lang="en-GB"/>
              <a:t>Partial impact</a:t>
            </a:r>
          </a:p>
        </p:txBody>
      </p:sp>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1852"/>
            </a:stretch>
          </a:blipFill>
        </p:spPr>
        <p:txBody>
          <a:bodyPr/>
          <a:lstStyle/>
          <a:p>
            <a:pPr>
              <a:defRPr/>
            </a:pPr>
            <a:r>
              <a:rPr lang="en-GB">
                <a:noFill/>
              </a:rPr>
              <a:t> </a:t>
            </a:r>
          </a:p>
        </p:txBody>
      </p:sp>
      <p:sp>
        <p:nvSpPr>
          <p:cNvPr id="1229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229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9</a:t>
            </a:r>
          </a:p>
        </p:txBody>
      </p:sp>
      <p:cxnSp>
        <p:nvCxnSpPr>
          <p:cNvPr id="12294" name="Straight Arrow Connector 3"/>
          <p:cNvCxnSpPr>
            <a:cxnSpLocks noChangeShapeType="1"/>
          </p:cNvCxnSpPr>
          <p:nvPr/>
        </p:nvCxnSpPr>
        <p:spPr bwMode="auto">
          <a:xfrm>
            <a:off x="1979613" y="5876925"/>
            <a:ext cx="32400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295" name="Straight Arrow Connector 5"/>
          <p:cNvCxnSpPr>
            <a:cxnSpLocks noChangeShapeType="1"/>
          </p:cNvCxnSpPr>
          <p:nvPr/>
        </p:nvCxnSpPr>
        <p:spPr bwMode="auto">
          <a:xfrm flipV="1">
            <a:off x="1979613" y="3933825"/>
            <a:ext cx="0" cy="194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296" name="TextBox 6"/>
          <p:cNvSpPr txBox="1">
            <a:spLocks noChangeArrowheads="1"/>
          </p:cNvSpPr>
          <p:nvPr/>
        </p:nvSpPr>
        <p:spPr bwMode="auto">
          <a:xfrm>
            <a:off x="1466850" y="3952875"/>
            <a:ext cx="43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Y</a:t>
            </a:r>
          </a:p>
        </p:txBody>
      </p:sp>
      <p:sp>
        <p:nvSpPr>
          <p:cNvPr id="12297" name="TextBox 10"/>
          <p:cNvSpPr txBox="1">
            <a:spLocks noChangeArrowheads="1"/>
          </p:cNvSpPr>
          <p:nvPr/>
        </p:nvSpPr>
        <p:spPr bwMode="auto">
          <a:xfrm>
            <a:off x="5435600" y="5805488"/>
            <a:ext cx="43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P</a:t>
            </a:r>
          </a:p>
        </p:txBody>
      </p:sp>
      <p:cxnSp>
        <p:nvCxnSpPr>
          <p:cNvPr id="12298" name="Straight Connector 8"/>
          <p:cNvCxnSpPr>
            <a:cxnSpLocks noChangeShapeType="1"/>
          </p:cNvCxnSpPr>
          <p:nvPr/>
        </p:nvCxnSpPr>
        <p:spPr bwMode="auto">
          <a:xfrm>
            <a:off x="1979613" y="4346575"/>
            <a:ext cx="3097212" cy="10271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12299" name="Left Brace 11"/>
          <p:cNvSpPr>
            <a:spLocks/>
          </p:cNvSpPr>
          <p:nvPr/>
        </p:nvSpPr>
        <p:spPr bwMode="auto">
          <a:xfrm>
            <a:off x="1763713" y="4346575"/>
            <a:ext cx="134937" cy="1530350"/>
          </a:xfrm>
          <a:prstGeom prst="leftBrace">
            <a:avLst>
              <a:gd name="adj1" fmla="val 8348"/>
              <a:gd name="adj2" fmla="val 50000"/>
            </a:avLst>
          </a:prstGeom>
          <a:solidFill>
            <a:schemeClr val="accent1"/>
          </a:solidFill>
          <a:ln w="9525" algn="ctr">
            <a:solidFill>
              <a:schemeClr val="tx1"/>
            </a:solidFill>
            <a:round/>
            <a:headEnd/>
            <a:tailEnd/>
          </a:ln>
        </p:spPr>
        <p:txBody>
          <a:bodyPr/>
          <a:lstStyle/>
          <a:p>
            <a:pPr defTabSz="2962275"/>
            <a:endParaRPr lang="en-US" sz="5800"/>
          </a:p>
        </p:txBody>
      </p:sp>
      <p:sp>
        <p:nvSpPr>
          <p:cNvPr id="12300" name="TextBox 15"/>
          <p:cNvSpPr txBox="1">
            <a:spLocks noChangeArrowheads="1"/>
          </p:cNvSpPr>
          <p:nvPr/>
        </p:nvSpPr>
        <p:spPr bwMode="auto">
          <a:xfrm>
            <a:off x="1358900" y="4927600"/>
            <a:ext cx="43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l-GR"/>
              <a:t>α</a:t>
            </a:r>
            <a:endParaRPr lang="en-GB"/>
          </a:p>
        </p:txBody>
      </p:sp>
      <p:cxnSp>
        <p:nvCxnSpPr>
          <p:cNvPr id="12301" name="Straight Connector 13"/>
          <p:cNvCxnSpPr>
            <a:cxnSpLocks noChangeShapeType="1"/>
          </p:cNvCxnSpPr>
          <p:nvPr/>
        </p:nvCxnSpPr>
        <p:spPr bwMode="auto">
          <a:xfrm>
            <a:off x="3429000" y="4859338"/>
            <a:ext cx="0" cy="4365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02" name="Straight Connector 16"/>
          <p:cNvCxnSpPr>
            <a:cxnSpLocks noChangeShapeType="1"/>
          </p:cNvCxnSpPr>
          <p:nvPr/>
        </p:nvCxnSpPr>
        <p:spPr bwMode="auto">
          <a:xfrm>
            <a:off x="3429000" y="5295900"/>
            <a:ext cx="13589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03" name="Left Brace 17"/>
          <p:cNvSpPr>
            <a:spLocks/>
          </p:cNvSpPr>
          <p:nvPr/>
        </p:nvSpPr>
        <p:spPr bwMode="auto">
          <a:xfrm>
            <a:off x="3246438" y="4859338"/>
            <a:ext cx="144462" cy="436562"/>
          </a:xfrm>
          <a:prstGeom prst="leftBrace">
            <a:avLst>
              <a:gd name="adj1" fmla="val 8310"/>
              <a:gd name="adj2" fmla="val 48046"/>
            </a:avLst>
          </a:prstGeom>
          <a:solidFill>
            <a:schemeClr val="accent1"/>
          </a:solidFill>
          <a:ln w="9525" algn="ctr">
            <a:solidFill>
              <a:schemeClr val="tx1"/>
            </a:solidFill>
            <a:round/>
            <a:headEnd/>
            <a:tailEnd/>
          </a:ln>
        </p:spPr>
        <p:txBody>
          <a:bodyPr/>
          <a:lstStyle/>
          <a:p>
            <a:pPr defTabSz="2962275"/>
            <a:endParaRPr lang="en-US" sz="5800"/>
          </a:p>
        </p:txBody>
      </p:sp>
      <p:sp>
        <p:nvSpPr>
          <p:cNvPr id="12304" name="TextBox 21"/>
          <p:cNvSpPr txBox="1">
            <a:spLocks noChangeArrowheads="1"/>
          </p:cNvSpPr>
          <p:nvPr/>
        </p:nvSpPr>
        <p:spPr bwMode="auto">
          <a:xfrm>
            <a:off x="2987675" y="4891088"/>
            <a:ext cx="43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l-GR"/>
              <a:t>β</a:t>
            </a:r>
            <a:endParaRPr lang="en-GB"/>
          </a:p>
        </p:txBody>
      </p:sp>
      <p:sp>
        <p:nvSpPr>
          <p:cNvPr id="12305" name="TextBox 22"/>
          <p:cNvSpPr txBox="1">
            <a:spLocks noChangeArrowheads="1"/>
          </p:cNvSpPr>
          <p:nvPr/>
        </p:nvSpPr>
        <p:spPr bwMode="auto">
          <a:xfrm>
            <a:off x="3892550" y="5319713"/>
            <a:ext cx="43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49263" y="928688"/>
            <a:ext cx="8229600" cy="571500"/>
          </a:xfrm>
        </p:spPr>
        <p:txBody>
          <a:bodyPr/>
          <a:lstStyle/>
          <a:p>
            <a:pPr algn="l"/>
            <a:r>
              <a:rPr lang="en-GB" dirty="0"/>
              <a:t>Introduction to Stata</a:t>
            </a:r>
          </a:p>
        </p:txBody>
      </p:sp>
      <p:sp>
        <p:nvSpPr>
          <p:cNvPr id="1331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Stata is only a tool – it does some work for you but it refuses to think on your behalf!</a:t>
            </a:r>
          </a:p>
          <a:p>
            <a:pPr eaLnBrk="1" hangingPunct="1"/>
            <a:r>
              <a:rPr lang="en-GB" sz="2000" dirty="0"/>
              <a:t>Working with do-files</a:t>
            </a:r>
          </a:p>
          <a:p>
            <a:pPr lvl="1" eaLnBrk="1" hangingPunct="1"/>
            <a:r>
              <a:rPr lang="en-GB" sz="2000" dirty="0"/>
              <a:t>Work can be replicated</a:t>
            </a:r>
          </a:p>
          <a:p>
            <a:pPr lvl="1" eaLnBrk="1" hangingPunct="1"/>
            <a:r>
              <a:rPr lang="en-GB" sz="2000" dirty="0"/>
              <a:t>Easy way to update analysis (e.g. new data)</a:t>
            </a:r>
          </a:p>
          <a:p>
            <a:pPr lvl="1" eaLnBrk="1" hangingPunct="1"/>
            <a:r>
              <a:rPr lang="en-GB" sz="2000" dirty="0"/>
              <a:t>Never overwrite original dataset!</a:t>
            </a:r>
          </a:p>
          <a:p>
            <a:pPr eaLnBrk="1" hangingPunct="1"/>
            <a:r>
              <a:rPr lang="en-GB" sz="2000" dirty="0"/>
              <a:t>Working with ado-files</a:t>
            </a:r>
          </a:p>
          <a:p>
            <a:pPr lvl="1" eaLnBrk="1" hangingPunct="1"/>
            <a:r>
              <a:rPr lang="en-GB" sz="2000" dirty="0"/>
              <a:t>Write your own commands</a:t>
            </a:r>
          </a:p>
          <a:p>
            <a:pPr lvl="1" eaLnBrk="1" hangingPunct="1"/>
            <a:r>
              <a:rPr lang="en-GB" sz="2000" dirty="0"/>
              <a:t>Useful for advanced statistical methods</a:t>
            </a:r>
          </a:p>
        </p:txBody>
      </p:sp>
      <p:sp>
        <p:nvSpPr>
          <p:cNvPr id="133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33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49263" y="928688"/>
            <a:ext cx="8229600" cy="571500"/>
          </a:xfrm>
        </p:spPr>
        <p:txBody>
          <a:bodyPr/>
          <a:lstStyle/>
          <a:p>
            <a:pPr algn="l"/>
            <a:r>
              <a:rPr lang="en-GB" dirty="0"/>
              <a:t>Stata and data management</a:t>
            </a:r>
          </a:p>
        </p:txBody>
      </p:sp>
      <p:sp>
        <p:nvSpPr>
          <p:cNvPr id="1433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Many datasets are available in Stata format</a:t>
            </a:r>
          </a:p>
          <a:p>
            <a:pPr eaLnBrk="1" hangingPunct="1"/>
            <a:r>
              <a:rPr lang="en-GB" sz="2000" dirty="0"/>
              <a:t>You can use the </a:t>
            </a:r>
            <a:r>
              <a:rPr lang="en-GB" sz="2000" b="1" dirty="0" err="1"/>
              <a:t>insheet</a:t>
            </a:r>
            <a:r>
              <a:rPr lang="en-GB" sz="2000" b="1" dirty="0"/>
              <a:t> </a:t>
            </a:r>
            <a:r>
              <a:rPr lang="en-GB" sz="2000" dirty="0"/>
              <a:t>command to read csv files in Stata</a:t>
            </a:r>
          </a:p>
          <a:p>
            <a:pPr lvl="1" eaLnBrk="1" hangingPunct="1"/>
            <a:r>
              <a:rPr lang="en-GB" sz="2000" dirty="0"/>
              <a:t>First convert your Excel file into a csv file (comma delimited)</a:t>
            </a:r>
          </a:p>
          <a:p>
            <a:pPr lvl="1" eaLnBrk="1" hangingPunct="1"/>
            <a:r>
              <a:rPr lang="en-GB" sz="2000" dirty="0"/>
              <a:t>Missing values have to be an empty cell!</a:t>
            </a:r>
          </a:p>
          <a:p>
            <a:pPr lvl="1" eaLnBrk="1" hangingPunct="1"/>
            <a:r>
              <a:rPr lang="en-GB" sz="2000" dirty="0"/>
              <a:t>Change the cell format into </a:t>
            </a:r>
            <a:r>
              <a:rPr lang="en-GB" sz="2000" b="1" dirty="0"/>
              <a:t>general</a:t>
            </a:r>
            <a:r>
              <a:rPr lang="en-GB" sz="2000" dirty="0"/>
              <a:t> (Stata will otherwise mix up numeric and string formats)</a:t>
            </a:r>
          </a:p>
          <a:p>
            <a:pPr eaLnBrk="1" hangingPunct="1"/>
            <a:r>
              <a:rPr lang="en-GB" sz="2000" dirty="0"/>
              <a:t>You can use complex self-written commands in Stata to change the data structure</a:t>
            </a:r>
          </a:p>
        </p:txBody>
      </p:sp>
      <p:sp>
        <p:nvSpPr>
          <p:cNvPr id="1434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434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2130425"/>
            <a:ext cx="7772400" cy="1470025"/>
          </a:xfrm>
        </p:spPr>
        <p:txBody>
          <a:bodyPr/>
          <a:lstStyle/>
          <a:p>
            <a:pPr eaLnBrk="1" hangingPunct="1"/>
            <a:r>
              <a:rPr lang="en-GB" sz="3600" b="1"/>
              <a:t>Lecture 2: Exploring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49263" y="928688"/>
            <a:ext cx="8229600" cy="571500"/>
          </a:xfrm>
        </p:spPr>
        <p:txBody>
          <a:bodyPr/>
          <a:lstStyle/>
          <a:p>
            <a:pPr algn="l"/>
            <a:r>
              <a:rPr lang="en-GB"/>
              <a:t>Why is it important?</a:t>
            </a:r>
          </a:p>
        </p:txBody>
      </p:sp>
      <p:sp>
        <p:nvSpPr>
          <p:cNvPr id="16387"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a:t>Many textbooks in econometrics do discuss how to explore data</a:t>
            </a:r>
          </a:p>
          <a:p>
            <a:pPr eaLnBrk="1" hangingPunct="1"/>
            <a:r>
              <a:rPr lang="en-GB" sz="2400"/>
              <a:t>If your dataset is wrong, even the most sophisticated method will fail</a:t>
            </a:r>
          </a:p>
          <a:p>
            <a:pPr eaLnBrk="1" hangingPunct="1"/>
            <a:r>
              <a:rPr lang="en-GB" sz="2400"/>
              <a:t>Mistakes (e.g. coding) and outliers have a considerable impact on empirical models</a:t>
            </a:r>
          </a:p>
          <a:p>
            <a:pPr eaLnBrk="1" hangingPunct="1"/>
            <a:r>
              <a:rPr lang="en-GB" sz="2400"/>
              <a:t>Understanding your data is essential before you start any empirical modelling </a:t>
            </a:r>
          </a:p>
        </p:txBody>
      </p:sp>
      <p:sp>
        <p:nvSpPr>
          <p:cNvPr id="1638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638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49263" y="928688"/>
            <a:ext cx="8229600" cy="571500"/>
          </a:xfrm>
        </p:spPr>
        <p:txBody>
          <a:bodyPr/>
          <a:lstStyle/>
          <a:p>
            <a:pPr algn="l"/>
            <a:r>
              <a:rPr lang="en-GB"/>
              <a:t>Descriptive statistics</a:t>
            </a:r>
          </a:p>
        </p:txBody>
      </p:sp>
      <p:sp>
        <p:nvSpPr>
          <p:cNvPr id="1741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a:t>Provide an overview of your variables</a:t>
            </a:r>
          </a:p>
          <a:p>
            <a:pPr lvl="1" indent="-344488" eaLnBrk="1" hangingPunct="1"/>
            <a:r>
              <a:rPr lang="en-GB" sz="2000"/>
              <a:t>What is your dependent variable (the variable you want to explain)?</a:t>
            </a:r>
          </a:p>
          <a:p>
            <a:pPr lvl="1" indent="-344488" eaLnBrk="1" hangingPunct="1"/>
            <a:r>
              <a:rPr lang="en-GB" sz="2000"/>
              <a:t>Define your independent variables </a:t>
            </a:r>
          </a:p>
          <a:p>
            <a:pPr lvl="1" indent="-344488" eaLnBrk="1" hangingPunct="1"/>
            <a:r>
              <a:rPr lang="en-GB" sz="2000"/>
              <a:t>Why are they independent?</a:t>
            </a:r>
          </a:p>
          <a:p>
            <a:pPr lvl="1" indent="-344488" eaLnBrk="1" hangingPunct="1"/>
            <a:r>
              <a:rPr lang="en-GB" sz="2000"/>
              <a:t>How did you select them (e.g. theory, prior empirical research)?</a:t>
            </a:r>
          </a:p>
          <a:p>
            <a:pPr eaLnBrk="1" hangingPunct="1"/>
            <a:r>
              <a:rPr lang="en-GB" sz="2400"/>
              <a:t>Descriptive statistics that ‘summarise’ data</a:t>
            </a:r>
          </a:p>
          <a:p>
            <a:pPr lvl="1" indent="-344488" eaLnBrk="1" hangingPunct="1"/>
            <a:r>
              <a:rPr lang="en-GB" sz="2000"/>
              <a:t>Mean (average)</a:t>
            </a:r>
          </a:p>
          <a:p>
            <a:pPr lvl="1" indent="-344488" eaLnBrk="1" hangingPunct="1"/>
            <a:r>
              <a:rPr lang="en-GB" sz="2000"/>
              <a:t>Median (why can mean and median differ? What does that mean?)</a:t>
            </a:r>
          </a:p>
          <a:p>
            <a:pPr lvl="1" indent="-344488" eaLnBrk="1" hangingPunct="1"/>
            <a:r>
              <a:rPr lang="en-GB" sz="2000"/>
              <a:t>Standard deviation or variance</a:t>
            </a:r>
          </a:p>
          <a:p>
            <a:pPr lvl="1" indent="-344488" eaLnBrk="1" hangingPunct="1"/>
            <a:r>
              <a:rPr lang="en-GB" sz="2000"/>
              <a:t>Minimum and maximum value (range)</a:t>
            </a:r>
          </a:p>
          <a:p>
            <a:pPr lvl="1" indent="-344488" eaLnBrk="1" hangingPunct="1"/>
            <a:r>
              <a:rPr lang="en-GB" sz="2000"/>
              <a:t>Percentiles (e.g. lowest 5%, top 5%)</a:t>
            </a:r>
          </a:p>
        </p:txBody>
      </p:sp>
      <p:sp>
        <p:nvSpPr>
          <p:cNvPr id="1741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741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49263" y="928688"/>
            <a:ext cx="8229600" cy="571500"/>
          </a:xfrm>
        </p:spPr>
        <p:txBody>
          <a:bodyPr/>
          <a:lstStyle/>
          <a:p>
            <a:pPr algn="l"/>
            <a:r>
              <a:rPr lang="en-GB"/>
              <a:t>Sum command</a:t>
            </a:r>
          </a:p>
        </p:txBody>
      </p:sp>
      <p:sp>
        <p:nvSpPr>
          <p:cNvPr id="1843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a:t>Using the ‘sum’ command, we obtain</a:t>
            </a:r>
          </a:p>
          <a:p>
            <a:pPr eaLnBrk="1" hangingPunct="1"/>
            <a:endParaRPr lang="en-GB" sz="2400"/>
          </a:p>
          <a:p>
            <a:pPr eaLnBrk="1" hangingPunct="1"/>
            <a:endParaRPr lang="en-GB" sz="2400"/>
          </a:p>
          <a:p>
            <a:pPr eaLnBrk="1" hangingPunct="1"/>
            <a:endParaRPr lang="en-GB" sz="2400"/>
          </a:p>
          <a:p>
            <a:pPr eaLnBrk="1" hangingPunct="1"/>
            <a:r>
              <a:rPr lang="en-GB" sz="2400"/>
              <a:t>The average household size is 2.31 with a standard deviation of 1.24</a:t>
            </a:r>
          </a:p>
          <a:p>
            <a:pPr eaLnBrk="1" hangingPunct="1"/>
            <a:r>
              <a:rPr lang="en-GB" sz="2400"/>
              <a:t>The range is 8 (maximum 9 and minimum 1)</a:t>
            </a:r>
            <a:endParaRPr lang="en-GB" sz="2000"/>
          </a:p>
        </p:txBody>
      </p:sp>
      <p:sp>
        <p:nvSpPr>
          <p:cNvPr id="184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84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14</a:t>
            </a:r>
          </a:p>
        </p:txBody>
      </p:sp>
      <p:graphicFrame>
        <p:nvGraphicFramePr>
          <p:cNvPr id="2" name="Table 1"/>
          <p:cNvGraphicFramePr>
            <a:graphicFrameLocks noGrp="1"/>
          </p:cNvGraphicFramePr>
          <p:nvPr/>
        </p:nvGraphicFramePr>
        <p:xfrm>
          <a:off x="446088" y="2205038"/>
          <a:ext cx="8229600" cy="914400"/>
        </p:xfrm>
        <a:graphic>
          <a:graphicData uri="http://schemas.openxmlformats.org/drawingml/2006/table">
            <a:tbl>
              <a:tblPr>
                <a:tableStyleId>{2D5ABB26-0587-4C30-8999-92F81FD0307C}</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r>
                        <a:rPr lang="en-GB" sz="1400" dirty="0"/>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Obs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Std. Dev.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Max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GB" sz="1400"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5263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2.313889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1.240199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GB" sz="1400"/>
                        <a:t>income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5263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417.647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319.4453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1925.882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9263" y="928688"/>
            <a:ext cx="8229600" cy="571500"/>
          </a:xfrm>
        </p:spPr>
        <p:txBody>
          <a:bodyPr/>
          <a:lstStyle/>
          <a:p>
            <a:pPr algn="l" eaLnBrk="1" hangingPunct="1"/>
            <a:r>
              <a:rPr lang="en-GB" dirty="0"/>
              <a:t>Background</a:t>
            </a:r>
          </a:p>
        </p:txBody>
      </p:sp>
      <p:sp>
        <p:nvSpPr>
          <p:cNvPr id="3075" name="Content Placeholder 2"/>
          <p:cNvSpPr>
            <a:spLocks noGrp="1"/>
          </p:cNvSpPr>
          <p:nvPr>
            <p:ph idx="1"/>
          </p:nvPr>
        </p:nvSpPr>
        <p:spPr bwMode="auto">
          <a:xfrm>
            <a:off x="521494" y="151997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solidFill>
                  <a:srgbClr val="009999"/>
                </a:solidFill>
                <a:hlinkClick r:id="rId3">
                  <a:extLst>
                    <a:ext uri="{A12FA001-AC4F-418D-AE19-62706E023703}">
                      <ahyp:hlinkClr xmlns:ahyp="http://schemas.microsoft.com/office/drawing/2018/hyperlinkcolor" val="tx"/>
                    </a:ext>
                  </a:extLst>
                </a:hlinkClick>
              </a:rPr>
              <a:t>https://uk.linkedin.com/in/gerhard-kling</a:t>
            </a:r>
            <a:endParaRPr lang="en-GB" sz="2000" dirty="0"/>
          </a:p>
          <a:p>
            <a:pPr eaLnBrk="1" hangingPunct="1"/>
            <a:r>
              <a:rPr lang="en-GB" sz="2000" dirty="0">
                <a:hlinkClick r:id="rId4"/>
              </a:rPr>
              <a:t>https://twitter.com/GerhardklingS</a:t>
            </a:r>
            <a:endParaRPr lang="en-GB" sz="2000" dirty="0"/>
          </a:p>
          <a:p>
            <a:pPr eaLnBrk="1" hangingPunct="1"/>
            <a:r>
              <a:rPr lang="en-GB" sz="2000" dirty="0"/>
              <a:t>About the course:</a:t>
            </a:r>
          </a:p>
          <a:p>
            <a:pPr lvl="1" eaLnBrk="1" hangingPunct="1"/>
            <a:r>
              <a:rPr lang="en-GB" sz="2000" dirty="0"/>
              <a:t>Academic version: </a:t>
            </a:r>
            <a:r>
              <a:rPr lang="it-IT" sz="2000" dirty="0"/>
              <a:t>Analysing Qualitative and Quantitative Data (SOAS University of London): 2015-2019</a:t>
            </a:r>
          </a:p>
          <a:p>
            <a:pPr lvl="1" eaLnBrk="1" hangingPunct="1"/>
            <a:r>
              <a:rPr lang="it-IT" sz="2000" dirty="0"/>
              <a:t>Applied version: HMRC: 2012-2015</a:t>
            </a:r>
          </a:p>
          <a:p>
            <a:pPr lvl="1" eaLnBrk="1" hangingPunct="1"/>
            <a:r>
              <a:rPr lang="it-IT" sz="2000" dirty="0"/>
              <a:t>This version is a very applied and hands-on experience in data science – modified for YouTube</a:t>
            </a:r>
          </a:p>
          <a:p>
            <a:pPr lvl="1" eaLnBrk="1" hangingPunct="1"/>
            <a:r>
              <a:rPr lang="it-IT" sz="2000" dirty="0"/>
              <a:t>Why Stata?</a:t>
            </a:r>
          </a:p>
          <a:p>
            <a:pPr eaLnBrk="1" hangingPunct="1"/>
            <a:r>
              <a:rPr lang="it-IT" sz="2000" dirty="0"/>
              <a:t>Feedback</a:t>
            </a:r>
          </a:p>
          <a:p>
            <a:pPr lvl="1" eaLnBrk="1" hangingPunct="1"/>
            <a:r>
              <a:rPr lang="it-IT" sz="2000" dirty="0"/>
              <a:t>DMs open on Twitter</a:t>
            </a:r>
          </a:p>
          <a:p>
            <a:pPr lvl="1" eaLnBrk="1" hangingPunct="1"/>
            <a:r>
              <a:rPr lang="it-IT" sz="2000" dirty="0"/>
              <a:t>Leave a comment – as YouTubers say: «hit the like button and subscribe!» </a:t>
            </a:r>
            <a:r>
              <a:rPr lang="it-IT" sz="2000" dirty="0">
                <a:sym typeface="Wingdings" panose="05000000000000000000" pitchFamily="2" charset="2"/>
              </a:rPr>
              <a:t></a:t>
            </a:r>
          </a:p>
          <a:p>
            <a:pPr lvl="1" eaLnBrk="1" hangingPunct="1"/>
            <a:endParaRPr lang="it-IT" sz="2000" dirty="0"/>
          </a:p>
          <a:p>
            <a:pPr eaLnBrk="1" hangingPunct="1"/>
            <a:endParaRPr lang="en-GB" sz="2000" dirty="0"/>
          </a:p>
          <a:p>
            <a:pPr eaLnBrk="1" hangingPunct="1"/>
            <a:endParaRPr lang="en-GB" sz="2000" dirty="0"/>
          </a:p>
          <a:p>
            <a:pPr eaLnBrk="1" hangingPunct="1"/>
            <a:endParaRPr lang="en-GB" sz="2000" dirty="0"/>
          </a:p>
        </p:txBody>
      </p:sp>
      <p:sp>
        <p:nvSpPr>
          <p:cNvPr id="307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07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1</a:t>
            </a:r>
          </a:p>
        </p:txBody>
      </p:sp>
    </p:spTree>
    <p:extLst>
      <p:ext uri="{BB962C8B-B14F-4D97-AF65-F5344CB8AC3E}">
        <p14:creationId xmlns:p14="http://schemas.microsoft.com/office/powerpoint/2010/main" val="206204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49263" y="928688"/>
            <a:ext cx="8229600" cy="571500"/>
          </a:xfrm>
        </p:spPr>
        <p:txBody>
          <a:bodyPr/>
          <a:lstStyle/>
          <a:p>
            <a:pPr algn="l"/>
            <a:r>
              <a:rPr lang="en-GB"/>
              <a:t>Sum, detail command</a:t>
            </a:r>
          </a:p>
        </p:txBody>
      </p:sp>
      <p:sp>
        <p:nvSpPr>
          <p:cNvPr id="1945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a:t>Using the ‘sum’ command and the option (after the comma) ‘detail’, we obtain</a:t>
            </a:r>
          </a:p>
          <a:p>
            <a:pPr eaLnBrk="1" hangingPunct="1"/>
            <a:endParaRPr lang="en-GB" sz="2400"/>
          </a:p>
          <a:p>
            <a:pPr eaLnBrk="1" hangingPunct="1"/>
            <a:endParaRPr lang="en-GB" sz="2400"/>
          </a:p>
          <a:p>
            <a:pPr eaLnBrk="1" hangingPunct="1"/>
            <a:endParaRPr lang="en-GB" sz="2400"/>
          </a:p>
          <a:p>
            <a:pPr eaLnBrk="1" hangingPunct="1"/>
            <a:endParaRPr lang="en-GB" sz="2400"/>
          </a:p>
          <a:p>
            <a:pPr eaLnBrk="1" hangingPunct="1"/>
            <a:endParaRPr lang="en-GB" sz="2400"/>
          </a:p>
          <a:p>
            <a:pPr eaLnBrk="1" hangingPunct="1"/>
            <a:endParaRPr lang="en-GB" sz="2400"/>
          </a:p>
          <a:p>
            <a:pPr eaLnBrk="1" hangingPunct="1"/>
            <a:endParaRPr lang="en-GB" sz="2400"/>
          </a:p>
          <a:p>
            <a:pPr eaLnBrk="1" hangingPunct="1"/>
            <a:r>
              <a:rPr lang="en-GB" sz="2400"/>
              <a:t>The table only shows one variable</a:t>
            </a:r>
            <a:endParaRPr lang="en-GB" sz="2000"/>
          </a:p>
        </p:txBody>
      </p:sp>
      <p:sp>
        <p:nvSpPr>
          <p:cNvPr id="1946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1946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15</a:t>
            </a:r>
          </a:p>
        </p:txBody>
      </p:sp>
      <p:graphicFrame>
        <p:nvGraphicFramePr>
          <p:cNvPr id="5" name="Table 4"/>
          <p:cNvGraphicFramePr>
            <a:graphicFrameLocks noGrp="1"/>
          </p:cNvGraphicFramePr>
          <p:nvPr/>
        </p:nvGraphicFramePr>
        <p:xfrm>
          <a:off x="428625" y="2492375"/>
          <a:ext cx="6583364" cy="2927349"/>
        </p:xfrm>
        <a:graphic>
          <a:graphicData uri="http://schemas.openxmlformats.org/drawingml/2006/table">
            <a:tbl>
              <a:tblPr/>
              <a:tblGrid>
                <a:gridCol w="1645841">
                  <a:extLst>
                    <a:ext uri="{9D8B030D-6E8A-4147-A177-3AD203B41FA5}">
                      <a16:colId xmlns:a16="http://schemas.microsoft.com/office/drawing/2014/main" val="20000"/>
                    </a:ext>
                  </a:extLst>
                </a:gridCol>
                <a:gridCol w="1645841">
                  <a:extLst>
                    <a:ext uri="{9D8B030D-6E8A-4147-A177-3AD203B41FA5}">
                      <a16:colId xmlns:a16="http://schemas.microsoft.com/office/drawing/2014/main" val="20001"/>
                    </a:ext>
                  </a:extLst>
                </a:gridCol>
                <a:gridCol w="1645841">
                  <a:extLst>
                    <a:ext uri="{9D8B030D-6E8A-4147-A177-3AD203B41FA5}">
                      <a16:colId xmlns:a16="http://schemas.microsoft.com/office/drawing/2014/main" val="20002"/>
                    </a:ext>
                  </a:extLst>
                </a:gridCol>
                <a:gridCol w="1645841">
                  <a:extLst>
                    <a:ext uri="{9D8B030D-6E8A-4147-A177-3AD203B41FA5}">
                      <a16:colId xmlns:a16="http://schemas.microsoft.com/office/drawing/2014/main" val="20003"/>
                    </a:ext>
                  </a:extLst>
                </a:gridCol>
              </a:tblGrid>
              <a:tr h="274439">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284196" rtl="0" eaLnBrk="1" fontAlgn="auto" latinLnBrk="0" hangingPunct="1">
                        <a:lnSpc>
                          <a:spcPct val="100000"/>
                        </a:lnSpc>
                        <a:spcBef>
                          <a:spcPts val="0"/>
                        </a:spcBef>
                        <a:spcAft>
                          <a:spcPts val="0"/>
                        </a:spcAft>
                        <a:buClrTx/>
                        <a:buSzTx/>
                        <a:buFontTx/>
                        <a:buNone/>
                        <a:tabLst/>
                        <a:defRPr/>
                      </a:pPr>
                      <a:r>
                        <a:rPr lang="en-GB" sz="1200" dirty="0"/>
                        <a:t>Percentiles</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Statistics</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439">
                <a:tc>
                  <a:txBody>
                    <a:bodyPr/>
                    <a:lstStyle/>
                    <a:p>
                      <a:r>
                        <a:rPr lang="en-GB" sz="1200"/>
                        <a:t>1%</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59.056</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err="1"/>
                        <a:t>Obs</a:t>
                      </a:r>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5263</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439">
                <a:tc>
                  <a:txBody>
                    <a:bodyPr/>
                    <a:lstStyle/>
                    <a:p>
                      <a:r>
                        <a:rPr lang="en-GB" sz="1200"/>
                        <a:t>5%</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101</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Mean</a:t>
                      </a:r>
                    </a:p>
                  </a:txBody>
                  <a:tcPr marL="91436" marR="9143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284196" rtl="0" eaLnBrk="1" fontAlgn="auto" latinLnBrk="0" hangingPunct="1">
                        <a:lnSpc>
                          <a:spcPct val="100000"/>
                        </a:lnSpc>
                        <a:spcBef>
                          <a:spcPts val="0"/>
                        </a:spcBef>
                        <a:spcAft>
                          <a:spcPts val="0"/>
                        </a:spcAft>
                        <a:buClrTx/>
                        <a:buSzTx/>
                        <a:buFontTx/>
                        <a:buNone/>
                        <a:tabLst/>
                        <a:defRPr/>
                      </a:pPr>
                      <a:r>
                        <a:rPr lang="en-GB" sz="1200" dirty="0"/>
                        <a:t>417.647</a:t>
                      </a:r>
                    </a:p>
                  </a:txBody>
                  <a:tcPr marL="91436" marR="9143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439">
                <a:tc>
                  <a:txBody>
                    <a:bodyPr/>
                    <a:lstStyle/>
                    <a:p>
                      <a:r>
                        <a:rPr lang="en-GB" sz="1200"/>
                        <a:t>10%</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133.1618</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Standard deviation</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284196" rtl="0" eaLnBrk="1" fontAlgn="auto" latinLnBrk="0" hangingPunct="1">
                        <a:lnSpc>
                          <a:spcPct val="100000"/>
                        </a:lnSpc>
                        <a:spcBef>
                          <a:spcPts val="0"/>
                        </a:spcBef>
                        <a:spcAft>
                          <a:spcPts val="0"/>
                        </a:spcAft>
                        <a:buClrTx/>
                        <a:buSzTx/>
                        <a:buFontTx/>
                        <a:buNone/>
                        <a:tabLst/>
                        <a:defRPr/>
                      </a:pPr>
                      <a:r>
                        <a:rPr lang="en-GB" sz="1200" dirty="0"/>
                        <a:t>319.4453</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439">
                <a:tc>
                  <a:txBody>
                    <a:bodyPr/>
                    <a:lstStyle/>
                    <a:p>
                      <a:r>
                        <a:rPr lang="en-GB" sz="1200"/>
                        <a:t>25%</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204.612</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Variance</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102045.3</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439">
                <a:tc>
                  <a:txBody>
                    <a:bodyPr/>
                    <a:lstStyle/>
                    <a:p>
                      <a:r>
                        <a:rPr lang="en-GB" sz="1200"/>
                        <a:t>50%</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332.31</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Skewness</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2.090577</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439">
                <a:tc>
                  <a:txBody>
                    <a:bodyPr/>
                    <a:lstStyle/>
                    <a:p>
                      <a:r>
                        <a:rPr lang="en-GB" sz="1200" dirty="0"/>
                        <a:t>75%</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531.3333</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Kurtosis</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8.812933</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439">
                <a:tc>
                  <a:txBody>
                    <a:bodyPr/>
                    <a:lstStyle/>
                    <a:p>
                      <a:r>
                        <a:rPr lang="en-GB" sz="1200"/>
                        <a:t>90%</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788.62</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439">
                <a:tc>
                  <a:txBody>
                    <a:bodyPr/>
                    <a:lstStyle/>
                    <a:p>
                      <a:r>
                        <a:rPr lang="en-GB" sz="1200"/>
                        <a:t>95%</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1022.548</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7398">
                <a:tc>
                  <a:txBody>
                    <a:bodyPr/>
                    <a:lstStyle/>
                    <a:p>
                      <a:r>
                        <a:rPr lang="en-GB" sz="1200" dirty="0"/>
                        <a:t>99%</a:t>
                      </a:r>
                    </a:p>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1845.552</a:t>
                      </a:r>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dirty="0"/>
                    </a:p>
                  </a:txBody>
                  <a:tcPr marL="91436" marR="91436"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9519" name="Rectangle 5"/>
          <p:cNvSpPr>
            <a:spLocks noChangeArrowheads="1"/>
          </p:cNvSpPr>
          <p:nvPr/>
        </p:nvSpPr>
        <p:spPr bwMode="auto">
          <a:xfrm>
            <a:off x="7308850" y="2565400"/>
            <a:ext cx="1584325" cy="3095625"/>
          </a:xfrm>
          <a:prstGeom prst="rect">
            <a:avLst/>
          </a:prstGeom>
          <a:solidFill>
            <a:schemeClr val="accent1"/>
          </a:solidFill>
          <a:ln w="9525" algn="ctr">
            <a:solidFill>
              <a:schemeClr val="tx1"/>
            </a:solidFill>
            <a:round/>
            <a:headEnd/>
            <a:tailEnd/>
          </a:ln>
        </p:spPr>
        <p:txBody>
          <a:bodyPr/>
          <a:lstStyle/>
          <a:p>
            <a:pPr defTabSz="2962275"/>
            <a:r>
              <a:rPr lang="en-GB" sz="1600"/>
              <a:t>Skewness&gt;0 means that there are large outliers (</a:t>
            </a:r>
            <a:r>
              <a:rPr lang="en-GB" sz="1600" u="sng"/>
              <a:t>symmetry of distribution</a:t>
            </a:r>
            <a:r>
              <a:rPr lang="en-GB" sz="1600"/>
              <a:t>)</a:t>
            </a:r>
          </a:p>
          <a:p>
            <a:pPr defTabSz="2962275"/>
            <a:endParaRPr lang="en-GB" sz="1600"/>
          </a:p>
          <a:p>
            <a:pPr defTabSz="2962275"/>
            <a:r>
              <a:rPr lang="en-GB" sz="1600"/>
              <a:t>Kurtosis is a measure of ‘</a:t>
            </a:r>
            <a:r>
              <a:rPr lang="en-GB" sz="1600" u="sng"/>
              <a:t>fat tails</a:t>
            </a:r>
            <a:r>
              <a:rPr lang="en-GB" sz="1600"/>
              <a:t>’ – left and right outliers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49263" y="928688"/>
            <a:ext cx="8229600" cy="571500"/>
          </a:xfrm>
        </p:spPr>
        <p:txBody>
          <a:bodyPr/>
          <a:lstStyle/>
          <a:p>
            <a:pPr algn="l"/>
            <a:r>
              <a:rPr lang="en-GB"/>
              <a:t>Histograms</a:t>
            </a:r>
          </a:p>
        </p:txBody>
      </p:sp>
      <p:sp>
        <p:nvSpPr>
          <p:cNvPr id="20483"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Illustrates the distribution of a variable</a:t>
            </a:r>
          </a:p>
        </p:txBody>
      </p:sp>
      <p:sp>
        <p:nvSpPr>
          <p:cNvPr id="2048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048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16</a:t>
            </a:r>
          </a:p>
        </p:txBody>
      </p:sp>
      <p:pic>
        <p:nvPicPr>
          <p:cNvPr id="2048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989138"/>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1"/>
          <p:cNvSpPr>
            <a:spLocks noChangeArrowheads="1"/>
          </p:cNvSpPr>
          <p:nvPr/>
        </p:nvSpPr>
        <p:spPr bwMode="auto">
          <a:xfrm>
            <a:off x="6156325" y="2060575"/>
            <a:ext cx="2376488" cy="3671888"/>
          </a:xfrm>
          <a:prstGeom prst="rect">
            <a:avLst/>
          </a:prstGeom>
          <a:solidFill>
            <a:schemeClr val="accent1"/>
          </a:solidFill>
          <a:ln w="9525" algn="ctr">
            <a:solidFill>
              <a:schemeClr val="tx1"/>
            </a:solidFill>
            <a:round/>
            <a:headEnd/>
            <a:tailEnd/>
          </a:ln>
        </p:spPr>
        <p:txBody>
          <a:bodyPr/>
          <a:lstStyle/>
          <a:p>
            <a:pPr marL="285750" indent="-285750" defTabSz="2962275">
              <a:buFont typeface="Arial" charset="0"/>
              <a:buChar char="•"/>
            </a:pPr>
            <a:r>
              <a:rPr lang="en-GB" sz="1600"/>
              <a:t>Income is not a normally distributed variable</a:t>
            </a:r>
          </a:p>
          <a:p>
            <a:pPr marL="285750" indent="-285750" defTabSz="2962275">
              <a:buFont typeface="Arial" charset="0"/>
              <a:buChar char="•"/>
            </a:pPr>
            <a:endParaRPr lang="en-GB" sz="1600"/>
          </a:p>
          <a:p>
            <a:pPr marL="285750" indent="-285750" defTabSz="2962275">
              <a:buFont typeface="Arial" charset="0"/>
              <a:buChar char="•"/>
            </a:pPr>
            <a:r>
              <a:rPr lang="en-GB" sz="1600"/>
              <a:t>Outliers with large positive values</a:t>
            </a:r>
          </a:p>
          <a:p>
            <a:pPr marL="285750" indent="-285750" defTabSz="2962275">
              <a:buFont typeface="Arial" charset="0"/>
              <a:buChar char="•"/>
            </a:pPr>
            <a:endParaRPr lang="en-GB" sz="1600"/>
          </a:p>
          <a:p>
            <a:pPr marL="285750" indent="-285750" defTabSz="2962275">
              <a:buFont typeface="Arial" charset="0"/>
              <a:buChar char="•"/>
            </a:pPr>
            <a:r>
              <a:rPr lang="en-GB" sz="1600"/>
              <a:t>This can affect our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49263" y="928688"/>
            <a:ext cx="8229600" cy="571500"/>
          </a:xfrm>
        </p:spPr>
        <p:txBody>
          <a:bodyPr/>
          <a:lstStyle/>
          <a:p>
            <a:pPr algn="l"/>
            <a:r>
              <a:rPr lang="en-GB"/>
              <a:t>Kernel densities</a:t>
            </a:r>
          </a:p>
        </p:txBody>
      </p:sp>
      <p:sp>
        <p:nvSpPr>
          <p:cNvPr id="21507"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Continuous approximation of a histogram</a:t>
            </a:r>
          </a:p>
        </p:txBody>
      </p:sp>
      <p:sp>
        <p:nvSpPr>
          <p:cNvPr id="2150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150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17</a:t>
            </a:r>
          </a:p>
        </p:txBody>
      </p:sp>
      <p:pic>
        <p:nvPicPr>
          <p:cNvPr id="215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38" y="2205038"/>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Rectangle 6"/>
          <p:cNvSpPr>
            <a:spLocks noChangeArrowheads="1"/>
          </p:cNvSpPr>
          <p:nvPr/>
        </p:nvSpPr>
        <p:spPr bwMode="auto">
          <a:xfrm>
            <a:off x="6156325" y="2060575"/>
            <a:ext cx="2376488" cy="3671888"/>
          </a:xfrm>
          <a:prstGeom prst="rect">
            <a:avLst/>
          </a:prstGeom>
          <a:solidFill>
            <a:schemeClr val="accent1"/>
          </a:solidFill>
          <a:ln w="9525" algn="ctr">
            <a:solidFill>
              <a:schemeClr val="tx1"/>
            </a:solidFill>
            <a:round/>
            <a:headEnd/>
            <a:tailEnd/>
          </a:ln>
        </p:spPr>
        <p:txBody>
          <a:bodyPr/>
          <a:lstStyle/>
          <a:p>
            <a:pPr marL="285750" indent="-285750" defTabSz="2962275">
              <a:buFont typeface="Arial" charset="0"/>
              <a:buChar char="•"/>
            </a:pPr>
            <a:r>
              <a:rPr lang="en-GB" sz="1600" dirty="0"/>
              <a:t>Stata command</a:t>
            </a:r>
          </a:p>
          <a:p>
            <a:pPr marL="285750" indent="-285750" defTabSz="2962275">
              <a:buFont typeface="Arial" charset="0"/>
              <a:buChar char="•"/>
            </a:pPr>
            <a:endParaRPr lang="en-GB" sz="1600" dirty="0"/>
          </a:p>
          <a:p>
            <a:pPr marL="285750" indent="-285750" defTabSz="2962275">
              <a:buFont typeface="Arial" charset="0"/>
              <a:buChar char="•"/>
            </a:pPr>
            <a:r>
              <a:rPr lang="en-GB" sz="1600" dirty="0"/>
              <a:t>‘</a:t>
            </a:r>
            <a:r>
              <a:rPr lang="en-GB" sz="1600" dirty="0" err="1"/>
              <a:t>kdensity</a:t>
            </a:r>
            <a:r>
              <a:rPr lang="en-GB" sz="1600" dirty="0"/>
              <a:t>’</a:t>
            </a:r>
          </a:p>
          <a:p>
            <a:pPr marL="285750" indent="-285750" defTabSz="2962275">
              <a:buFont typeface="Arial" charset="0"/>
              <a:buChar char="•"/>
            </a:pPr>
            <a:endParaRPr lang="en-GB" sz="1600" dirty="0"/>
          </a:p>
          <a:p>
            <a:pPr marL="285750" indent="-285750" defTabSz="2962275">
              <a:buFont typeface="Arial" charset="0"/>
              <a:buChar char="•"/>
            </a:pPr>
            <a:r>
              <a:rPr lang="en-GB" sz="1600" dirty="0"/>
              <a:t>Option (after comma) ‘normal’</a:t>
            </a:r>
          </a:p>
          <a:p>
            <a:pPr marL="285750" indent="-285750" defTabSz="2962275">
              <a:buFont typeface="Arial" charset="0"/>
              <a:buChar char="•"/>
            </a:pPr>
            <a:endParaRPr lang="en-GB" sz="1600" dirty="0"/>
          </a:p>
          <a:p>
            <a:pPr marL="285750" indent="-285750" defTabSz="2962275">
              <a:buFont typeface="Arial" charset="0"/>
              <a:buChar char="•"/>
            </a:pPr>
            <a:r>
              <a:rPr lang="en-GB" sz="1600" dirty="0"/>
              <a:t>Whether you use Kernel densities or histograms is a matter of taste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49263" y="928688"/>
            <a:ext cx="8229600" cy="571500"/>
          </a:xfrm>
        </p:spPr>
        <p:txBody>
          <a:bodyPr/>
          <a:lstStyle/>
          <a:p>
            <a:pPr algn="l"/>
            <a:r>
              <a:rPr lang="en-GB"/>
              <a:t>Box-plots </a:t>
            </a:r>
          </a:p>
        </p:txBody>
      </p:sp>
      <p:sp>
        <p:nvSpPr>
          <p:cNvPr id="2253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Useful to illustrate the range of a variable, outliers and the distribution</a:t>
            </a:r>
          </a:p>
          <a:p>
            <a:pPr eaLnBrk="1" hangingPunct="1"/>
            <a:r>
              <a:rPr lang="en-GB" sz="2000"/>
              <a:t>Can be also used to compare sub-groups</a:t>
            </a:r>
          </a:p>
          <a:p>
            <a:pPr eaLnBrk="1" hangingPunct="1"/>
            <a:r>
              <a:rPr lang="en-GB" sz="2000"/>
              <a:t>Example</a:t>
            </a:r>
          </a:p>
          <a:p>
            <a:pPr lvl="1" indent="-344488" eaLnBrk="1" hangingPunct="1"/>
            <a:r>
              <a:rPr lang="en-GB" sz="1600"/>
              <a:t>We want to compare the household income of households with older people (above the age of 70) compared to all other households</a:t>
            </a:r>
          </a:p>
          <a:p>
            <a:pPr lvl="1" indent="-344488" eaLnBrk="1" hangingPunct="1"/>
            <a:r>
              <a:rPr lang="en-GB" sz="1600"/>
              <a:t>We define the groups first</a:t>
            </a:r>
          </a:p>
          <a:p>
            <a:pPr lvl="1" indent="-344488" eaLnBrk="1" hangingPunct="1"/>
            <a:endParaRPr lang="en-GB" sz="1600"/>
          </a:p>
          <a:p>
            <a:pPr lvl="1" indent="-344488" eaLnBrk="1" hangingPunct="1"/>
            <a:endParaRPr lang="en-GB" sz="1600"/>
          </a:p>
          <a:p>
            <a:pPr eaLnBrk="1" hangingPunct="1"/>
            <a:endParaRPr lang="en-GB" sz="2000"/>
          </a:p>
        </p:txBody>
      </p:sp>
      <p:sp>
        <p:nvSpPr>
          <p:cNvPr id="225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25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18</a:t>
            </a:r>
          </a:p>
        </p:txBody>
      </p:sp>
      <p:sp>
        <p:nvSpPr>
          <p:cNvPr id="22534" name="Rounded Rectangle 1"/>
          <p:cNvSpPr>
            <a:spLocks noChangeArrowheads="1"/>
          </p:cNvSpPr>
          <p:nvPr/>
        </p:nvSpPr>
        <p:spPr bwMode="auto">
          <a:xfrm>
            <a:off x="827088" y="3716338"/>
            <a:ext cx="7058025" cy="1944687"/>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a:t>*Household with older people</a:t>
            </a:r>
          </a:p>
          <a:p>
            <a:pPr defTabSz="2962275"/>
            <a:r>
              <a:rPr lang="en-GB" sz="1600"/>
              <a:t>*Variable A047</a:t>
            </a:r>
          </a:p>
          <a:p>
            <a:pPr defTabSz="2962275"/>
            <a:endParaRPr lang="en-GB" sz="1600"/>
          </a:p>
          <a:p>
            <a:pPr defTabSz="2962275"/>
            <a:r>
              <a:rPr lang="en-GB" sz="1600"/>
              <a:t>gen older=1 if A047==size</a:t>
            </a:r>
          </a:p>
          <a:p>
            <a:pPr defTabSz="2962275"/>
            <a:r>
              <a:rPr lang="en-GB" sz="1600"/>
              <a:t>replace older=0 if older==.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49263" y="928688"/>
            <a:ext cx="8229600" cy="571500"/>
          </a:xfrm>
        </p:spPr>
        <p:txBody>
          <a:bodyPr/>
          <a:lstStyle/>
          <a:p>
            <a:pPr algn="l"/>
            <a:r>
              <a:rPr lang="en-GB"/>
              <a:t>Comparing sub-groups </a:t>
            </a:r>
          </a:p>
        </p:txBody>
      </p:sp>
      <p:sp>
        <p:nvSpPr>
          <p:cNvPr id="2355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We use boxplots for both sub-groups</a:t>
            </a:r>
            <a:endParaRPr lang="en-GB" sz="1600"/>
          </a:p>
          <a:p>
            <a:pPr lvl="1" indent="-344488" eaLnBrk="1" hangingPunct="1"/>
            <a:endParaRPr lang="en-GB" sz="1600"/>
          </a:p>
          <a:p>
            <a:pPr lvl="1" indent="-344488" eaLnBrk="1" hangingPunct="1"/>
            <a:endParaRPr lang="en-GB" sz="1600"/>
          </a:p>
          <a:p>
            <a:pPr eaLnBrk="1" hangingPunct="1"/>
            <a:endParaRPr lang="en-GB" sz="2000"/>
          </a:p>
        </p:txBody>
      </p:sp>
      <p:sp>
        <p:nvSpPr>
          <p:cNvPr id="2355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355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19</a:t>
            </a:r>
          </a:p>
        </p:txBody>
      </p:sp>
      <p:pic>
        <p:nvPicPr>
          <p:cNvPr id="235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850" y="2133600"/>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9" name="Rectangle 7"/>
          <p:cNvSpPr>
            <a:spLocks noChangeArrowheads="1"/>
          </p:cNvSpPr>
          <p:nvPr/>
        </p:nvSpPr>
        <p:spPr bwMode="auto">
          <a:xfrm>
            <a:off x="6156325" y="2060575"/>
            <a:ext cx="2376488" cy="3671888"/>
          </a:xfrm>
          <a:prstGeom prst="rect">
            <a:avLst/>
          </a:prstGeom>
          <a:solidFill>
            <a:schemeClr val="accent1"/>
          </a:solidFill>
          <a:ln w="9525" algn="ctr">
            <a:solidFill>
              <a:schemeClr val="tx1"/>
            </a:solidFill>
            <a:round/>
            <a:headEnd/>
            <a:tailEnd/>
          </a:ln>
        </p:spPr>
        <p:txBody>
          <a:bodyPr/>
          <a:lstStyle/>
          <a:p>
            <a:pPr marL="285750" indent="-285750" defTabSz="2962275">
              <a:buFont typeface="Arial" charset="0"/>
              <a:buChar char="•"/>
            </a:pPr>
            <a:r>
              <a:rPr lang="en-GB" sz="1600" dirty="0"/>
              <a:t>Stata command</a:t>
            </a:r>
          </a:p>
          <a:p>
            <a:pPr marL="285750" indent="-285750" defTabSz="2962275">
              <a:buFont typeface="Arial" charset="0"/>
              <a:buChar char="•"/>
            </a:pPr>
            <a:endParaRPr lang="en-GB" sz="1600" dirty="0"/>
          </a:p>
          <a:p>
            <a:pPr marL="285750" indent="-285750" defTabSz="2962275">
              <a:buFont typeface="Arial" charset="0"/>
              <a:buChar char="•"/>
            </a:pPr>
            <a:r>
              <a:rPr lang="en-GB" sz="1600" dirty="0"/>
              <a:t>‘graph box income, by(older)’</a:t>
            </a:r>
          </a:p>
          <a:p>
            <a:pPr marL="285750" indent="-285750" defTabSz="2962275">
              <a:buFont typeface="Arial" charset="0"/>
              <a:buChar char="•"/>
            </a:pPr>
            <a:endParaRPr lang="en-GB" sz="1600" dirty="0"/>
          </a:p>
          <a:p>
            <a:pPr marL="285750" indent="-285750" defTabSz="2962275">
              <a:buFont typeface="Arial" charset="0"/>
              <a:buChar char="•"/>
            </a:pPr>
            <a:r>
              <a:rPr lang="en-GB" sz="1600" dirty="0"/>
              <a:t>There is a clear difference in income</a:t>
            </a:r>
          </a:p>
          <a:p>
            <a:pPr marL="285750" indent="-285750" defTabSz="2962275">
              <a:buFont typeface="Arial" charset="0"/>
              <a:buChar char="•"/>
            </a:pPr>
            <a:endParaRPr lang="en-GB" sz="1600" dirty="0"/>
          </a:p>
          <a:p>
            <a:pPr marL="285750" indent="-285750" defTabSz="2962275">
              <a:buFont typeface="Arial" charset="0"/>
              <a:buChar char="•"/>
            </a:pPr>
            <a:r>
              <a:rPr lang="en-GB" sz="1600" dirty="0"/>
              <a:t>Hence, household composition seems to matter, which is not a big surprise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9263" y="928688"/>
            <a:ext cx="8229600" cy="571500"/>
          </a:xfrm>
        </p:spPr>
        <p:txBody>
          <a:bodyPr/>
          <a:lstStyle/>
          <a:p>
            <a:pPr algn="l"/>
            <a:r>
              <a:rPr lang="en-GB"/>
              <a:t>Missing values and outliers</a:t>
            </a:r>
          </a:p>
        </p:txBody>
      </p:sp>
      <p:sp>
        <p:nvSpPr>
          <p:cNvPr id="2457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Missing values</a:t>
            </a:r>
          </a:p>
          <a:p>
            <a:pPr lvl="1" indent="-344488" eaLnBrk="1" hangingPunct="1"/>
            <a:r>
              <a:rPr lang="en-GB" sz="1600"/>
              <a:t>Usually not a major concern if the total number of observations (N) is large</a:t>
            </a:r>
          </a:p>
          <a:p>
            <a:pPr lvl="1" indent="-344488" eaLnBrk="1" hangingPunct="1"/>
            <a:r>
              <a:rPr lang="en-GB" sz="1600"/>
              <a:t>N&gt;30 is acceptable for running standard regression models</a:t>
            </a:r>
          </a:p>
          <a:p>
            <a:pPr lvl="1" indent="-344488" eaLnBrk="1" hangingPunct="1"/>
            <a:r>
              <a:rPr lang="en-GB" sz="1600"/>
              <a:t>In time series data, missing values can be predicted (e.g. smoothing methods, forecasting)</a:t>
            </a:r>
          </a:p>
          <a:p>
            <a:pPr eaLnBrk="1" hangingPunct="1"/>
            <a:r>
              <a:rPr lang="en-GB" sz="2000"/>
              <a:t>Outliers</a:t>
            </a:r>
          </a:p>
          <a:p>
            <a:pPr lvl="1" indent="-344488" eaLnBrk="1" hangingPunct="1"/>
            <a:r>
              <a:rPr lang="en-GB" sz="1600"/>
              <a:t>Usually +/- 3 standard deviations can be regarded as an outlier – but there is no widely accepted definition</a:t>
            </a:r>
          </a:p>
          <a:p>
            <a:pPr lvl="1" indent="-344488" eaLnBrk="1" hangingPunct="1"/>
            <a:r>
              <a:rPr lang="en-GB" sz="1600"/>
              <a:t>Outliers affect some econometric models (e.g. standard regression model with Ordinary Least Squares (OLS))</a:t>
            </a:r>
          </a:p>
        </p:txBody>
      </p:sp>
      <p:sp>
        <p:nvSpPr>
          <p:cNvPr id="2458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458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49263" y="928688"/>
            <a:ext cx="8229600" cy="571500"/>
          </a:xfrm>
        </p:spPr>
        <p:txBody>
          <a:bodyPr/>
          <a:lstStyle/>
          <a:p>
            <a:pPr algn="l"/>
            <a:r>
              <a:rPr lang="en-GB"/>
              <a:t>Should we remove outliers?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Some textbooks recommend removing outliers</a:t>
            </a:r>
          </a:p>
          <a:p>
            <a:pPr marL="345377" indent="-345377" defTabSz="920675" eaLnBrk="1" hangingPunct="1">
              <a:defRPr/>
            </a:pPr>
            <a:r>
              <a:rPr lang="en-GB" sz="2000" dirty="0"/>
              <a:t>I would be reluctant to remove outliers</a:t>
            </a:r>
          </a:p>
          <a:p>
            <a:pPr marL="748602" lvl="1" indent="-345377" defTabSz="920675" eaLnBrk="1" hangingPunct="1">
              <a:defRPr/>
            </a:pPr>
            <a:r>
              <a:rPr lang="en-GB" sz="1600" dirty="0"/>
              <a:t>Creates a sample selection bias</a:t>
            </a:r>
          </a:p>
          <a:p>
            <a:pPr marL="748602" lvl="1" indent="-345377" defTabSz="920675" eaLnBrk="1" hangingPunct="1">
              <a:defRPr/>
            </a:pPr>
            <a:r>
              <a:rPr lang="en-GB" sz="1600" dirty="0"/>
              <a:t>Information in outliers is not utilised</a:t>
            </a:r>
          </a:p>
          <a:p>
            <a:pPr marL="748602" lvl="1" indent="-345377" defTabSz="920675" eaLnBrk="1" hangingPunct="1">
              <a:defRPr/>
            </a:pPr>
            <a:r>
              <a:rPr lang="en-GB" sz="1600" dirty="0"/>
              <a:t>You can ‘manipulate’ our empirical findings</a:t>
            </a:r>
          </a:p>
          <a:p>
            <a:pPr marL="748602" lvl="1" indent="-345377" defTabSz="920675" eaLnBrk="1" hangingPunct="1">
              <a:defRPr/>
            </a:pPr>
            <a:r>
              <a:rPr lang="en-GB" sz="1600" dirty="0"/>
              <a:t>Except: outlier is due to mistake in dataset (e.g. typos in surveys)</a:t>
            </a:r>
          </a:p>
          <a:p>
            <a:pPr marL="345377" indent="-345377" defTabSz="920675" eaLnBrk="1" hangingPunct="1">
              <a:defRPr/>
            </a:pPr>
            <a:r>
              <a:rPr lang="en-GB" sz="2000" dirty="0"/>
              <a:t>Use more robust methods</a:t>
            </a:r>
          </a:p>
          <a:p>
            <a:pPr marL="748602" lvl="1" indent="-345377" defTabSz="920675" eaLnBrk="1" hangingPunct="1">
              <a:defRPr/>
            </a:pPr>
            <a:r>
              <a:rPr lang="en-GB" sz="1600" dirty="0"/>
              <a:t>E.g. </a:t>
            </a:r>
            <a:r>
              <a:rPr lang="en-GB" sz="1600" dirty="0" err="1"/>
              <a:t>quantile</a:t>
            </a:r>
            <a:r>
              <a:rPr lang="en-GB" sz="1600" dirty="0"/>
              <a:t> regressions</a:t>
            </a:r>
          </a:p>
          <a:p>
            <a:pPr marL="345377" indent="-345377" defTabSz="920675" eaLnBrk="1" hangingPunct="1">
              <a:defRPr/>
            </a:pPr>
            <a:r>
              <a:rPr lang="en-GB" sz="2000" dirty="0"/>
              <a:t>Run the model with / without outliers and compare the results</a:t>
            </a:r>
          </a:p>
          <a:p>
            <a:pPr marL="345377" indent="-345377" defTabSz="920675" eaLnBrk="1" hangingPunct="1">
              <a:defRPr/>
            </a:pPr>
            <a:r>
              <a:rPr lang="en-GB" sz="2000" dirty="0"/>
              <a:t>Use </a:t>
            </a:r>
            <a:r>
              <a:rPr lang="en-GB" sz="2000" dirty="0" err="1"/>
              <a:t>winsorisation</a:t>
            </a:r>
            <a:endParaRPr lang="en-GB" sz="2000" dirty="0"/>
          </a:p>
          <a:p>
            <a:pPr marL="748602" lvl="1" indent="-345377" defTabSz="920675" eaLnBrk="1" hangingPunct="1">
              <a:defRPr/>
            </a:pPr>
            <a:r>
              <a:rPr lang="en-GB" sz="1600" dirty="0"/>
              <a:t>Remove lowest 1% and highest 1% of observations</a:t>
            </a:r>
          </a:p>
          <a:p>
            <a:pPr marL="748602" lvl="1" indent="-345377" defTabSz="920675" eaLnBrk="1" hangingPunct="1">
              <a:defRPr/>
            </a:pPr>
            <a:r>
              <a:rPr lang="en-GB" sz="1600" dirty="0"/>
              <a:t>Observations are replace by percentiles</a:t>
            </a:r>
          </a:p>
          <a:p>
            <a:pPr marL="748602" lvl="1" indent="-345377" defTabSz="920675" eaLnBrk="1" hangingPunct="1">
              <a:defRPr/>
            </a:pPr>
            <a:r>
              <a:rPr lang="en-GB" sz="1600" dirty="0"/>
              <a:t>This is widely used in applied econometric work </a:t>
            </a:r>
          </a:p>
          <a:p>
            <a:pPr marL="403225" lvl="1" indent="0" defTabSz="920675" eaLnBrk="1" hangingPunct="1">
              <a:buFontTx/>
              <a:buNone/>
              <a:defRPr/>
            </a:pPr>
            <a:r>
              <a:rPr lang="en-GB" sz="1600" dirty="0"/>
              <a:t> </a:t>
            </a:r>
          </a:p>
        </p:txBody>
      </p:sp>
      <p:sp>
        <p:nvSpPr>
          <p:cNvPr id="2560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560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49263" y="928688"/>
            <a:ext cx="8229600" cy="571500"/>
          </a:xfrm>
        </p:spPr>
        <p:txBody>
          <a:bodyPr/>
          <a:lstStyle/>
          <a:p>
            <a:pPr algn="l"/>
            <a:r>
              <a:rPr lang="en-GB" dirty="0" err="1"/>
              <a:t>Winsorisation</a:t>
            </a:r>
            <a:r>
              <a:rPr lang="en-GB" dirty="0"/>
              <a:t> in Stata</a:t>
            </a:r>
          </a:p>
        </p:txBody>
      </p:sp>
      <p:sp>
        <p:nvSpPr>
          <p:cNvPr id="26627"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Let’s see how it can be done in Stata</a:t>
            </a:r>
            <a:endParaRPr lang="en-GB" sz="1600" dirty="0"/>
          </a:p>
          <a:p>
            <a:pPr marL="403225" lvl="1" indent="0" eaLnBrk="1" hangingPunct="1">
              <a:buFontTx/>
              <a:buNone/>
            </a:pPr>
            <a:r>
              <a:rPr lang="en-GB" sz="1600" dirty="0"/>
              <a:t> </a:t>
            </a:r>
          </a:p>
        </p:txBody>
      </p:sp>
      <p:sp>
        <p:nvSpPr>
          <p:cNvPr id="266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66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22</a:t>
            </a:r>
          </a:p>
        </p:txBody>
      </p:sp>
      <p:sp>
        <p:nvSpPr>
          <p:cNvPr id="26630" name="Rounded Rectangle 5"/>
          <p:cNvSpPr>
            <a:spLocks noChangeArrowheads="1"/>
          </p:cNvSpPr>
          <p:nvPr/>
        </p:nvSpPr>
        <p:spPr bwMode="auto">
          <a:xfrm>
            <a:off x="611188" y="2060575"/>
            <a:ext cx="7056437" cy="3889375"/>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a:t>*Winsorisation</a:t>
            </a:r>
          </a:p>
          <a:p>
            <a:pPr defTabSz="2962275"/>
            <a:r>
              <a:rPr lang="en-GB" sz="1600"/>
              <a:t>*Use income measure and replace bottom/top 1% of observations</a:t>
            </a:r>
          </a:p>
          <a:p>
            <a:pPr defTabSz="2962275"/>
            <a:r>
              <a:rPr lang="en-GB" sz="1600"/>
              <a:t>*Generate percentiles</a:t>
            </a:r>
          </a:p>
          <a:p>
            <a:pPr defTabSz="2962275"/>
            <a:r>
              <a:rPr lang="en-GB" sz="1600"/>
              <a:t>egen p5=pctile(income), p(5)</a:t>
            </a:r>
          </a:p>
          <a:p>
            <a:pPr defTabSz="2962275"/>
            <a:r>
              <a:rPr lang="en-GB" sz="1600"/>
              <a:t>egen p95=pctile(income), p(95)</a:t>
            </a:r>
          </a:p>
          <a:p>
            <a:pPr defTabSz="2962275"/>
            <a:endParaRPr lang="en-GB" sz="1600"/>
          </a:p>
          <a:p>
            <a:pPr defTabSz="2962275"/>
            <a:r>
              <a:rPr lang="en-GB" sz="1600"/>
              <a:t>*Generate winsorised variable</a:t>
            </a:r>
          </a:p>
          <a:p>
            <a:pPr defTabSz="2962275"/>
            <a:r>
              <a:rPr lang="en-GB" sz="1600"/>
              <a:t>gen win_income=income if income&gt;=p5 &amp; income&lt;=p95</a:t>
            </a:r>
          </a:p>
          <a:p>
            <a:pPr defTabSz="2962275"/>
            <a:r>
              <a:rPr lang="en-GB" sz="1600"/>
              <a:t>replace win_income=p5 if income&lt;p5</a:t>
            </a:r>
          </a:p>
          <a:p>
            <a:pPr defTabSz="2962275"/>
            <a:r>
              <a:rPr lang="en-GB" sz="1600"/>
              <a:t>replace win_income=p95 if income&gt;p95</a:t>
            </a:r>
          </a:p>
          <a:p>
            <a:pPr defTabSz="2962275"/>
            <a:endParaRPr lang="en-GB" sz="1600"/>
          </a:p>
          <a:p>
            <a:pPr defTabSz="2962275"/>
            <a:r>
              <a:rPr lang="en-GB" sz="1600"/>
              <a:t>*Compare both variables</a:t>
            </a:r>
          </a:p>
          <a:p>
            <a:pPr defTabSz="2962275"/>
            <a:r>
              <a:rPr lang="en-GB" sz="1600"/>
              <a:t>twoway (histogram income) (histogram win_income, color(blue)), ///</a:t>
            </a:r>
          </a:p>
          <a:p>
            <a:pPr defTabSz="2962275"/>
            <a:r>
              <a:rPr lang="en-GB" sz="1600"/>
              <a:t>legend(label(1 "Income") label(2 "Winsorised Income"))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49263" y="928688"/>
            <a:ext cx="8229600" cy="571500"/>
          </a:xfrm>
        </p:spPr>
        <p:txBody>
          <a:bodyPr/>
          <a:lstStyle/>
          <a:p>
            <a:pPr algn="l"/>
            <a:r>
              <a:rPr lang="en-GB"/>
              <a:t>Winsorisation of income</a:t>
            </a:r>
          </a:p>
        </p:txBody>
      </p:sp>
      <p:sp>
        <p:nvSpPr>
          <p:cNvPr id="2765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Two-way graph to compare original and winsorised variable</a:t>
            </a:r>
            <a:endParaRPr lang="en-GB" sz="1600"/>
          </a:p>
          <a:p>
            <a:pPr marL="403225" lvl="1" indent="0" eaLnBrk="1" hangingPunct="1">
              <a:buFontTx/>
              <a:buNone/>
            </a:pPr>
            <a:r>
              <a:rPr lang="en-GB" sz="1600"/>
              <a:t> </a:t>
            </a:r>
          </a:p>
        </p:txBody>
      </p:sp>
      <p:sp>
        <p:nvSpPr>
          <p:cNvPr id="2765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765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23</a:t>
            </a:r>
          </a:p>
        </p:txBody>
      </p:sp>
      <p:pic>
        <p:nvPicPr>
          <p:cNvPr id="276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133600"/>
            <a:ext cx="5616575"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49263" y="928688"/>
            <a:ext cx="8229600" cy="571500"/>
          </a:xfrm>
        </p:spPr>
        <p:txBody>
          <a:bodyPr/>
          <a:lstStyle/>
          <a:p>
            <a:pPr algn="l"/>
            <a:r>
              <a:rPr lang="en-GB"/>
              <a:t>Transformations</a:t>
            </a:r>
          </a:p>
        </p:txBody>
      </p:sp>
      <p:sp>
        <p:nvSpPr>
          <p:cNvPr id="2867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In some areas of research (e.g. medical research, biostatistics), researchers take the distribution of variables very seriously</a:t>
            </a:r>
          </a:p>
          <a:p>
            <a:pPr eaLnBrk="1" hangingPunct="1"/>
            <a:r>
              <a:rPr lang="en-GB" sz="2000"/>
              <a:t>They try to achieve a normal distribution by </a:t>
            </a:r>
            <a:r>
              <a:rPr lang="en-GB" sz="2000" u="sng"/>
              <a:t>transforming</a:t>
            </a:r>
            <a:r>
              <a:rPr lang="en-GB" sz="2000"/>
              <a:t> the original variable</a:t>
            </a:r>
          </a:p>
          <a:p>
            <a:pPr eaLnBrk="1" hangingPunct="1"/>
            <a:r>
              <a:rPr lang="en-GB" sz="2000"/>
              <a:t>In biostatistics, it is very common to use a </a:t>
            </a:r>
            <a:r>
              <a:rPr lang="en-GB" sz="2000" u="sng"/>
              <a:t>Box-Cox transformation</a:t>
            </a:r>
            <a:endParaRPr lang="en-GB" sz="2000"/>
          </a:p>
          <a:p>
            <a:pPr eaLnBrk="1" hangingPunct="1"/>
            <a:r>
              <a:rPr lang="en-GB" sz="2000"/>
              <a:t>In economics, complex transformations are not very common</a:t>
            </a:r>
          </a:p>
          <a:p>
            <a:pPr eaLnBrk="1" hangingPunct="1"/>
            <a:r>
              <a:rPr lang="en-GB" sz="2000"/>
              <a:t>Standard transformations include</a:t>
            </a:r>
          </a:p>
          <a:p>
            <a:pPr lvl="1" indent="-344488" eaLnBrk="1" hangingPunct="1"/>
            <a:r>
              <a:rPr lang="en-GB" sz="1600"/>
              <a:t>Natural logarithm (ln): useful if variable has large positive outliers; skewness &gt; 0</a:t>
            </a:r>
          </a:p>
          <a:p>
            <a:pPr lvl="1" indent="-344488" eaLnBrk="1" hangingPunct="1"/>
            <a:r>
              <a:rPr lang="en-GB" sz="1600"/>
              <a:t>Power transformation (e.g. square root): less common; needs theoretical underpinning</a:t>
            </a:r>
          </a:p>
          <a:p>
            <a:pPr eaLnBrk="1" hangingPunct="1"/>
            <a:r>
              <a:rPr lang="en-GB" sz="2000"/>
              <a:t>Warning: transformations also change the alleged linear relationship of variables</a:t>
            </a:r>
          </a:p>
        </p:txBody>
      </p:sp>
      <p:sp>
        <p:nvSpPr>
          <p:cNvPr id="2867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867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49263" y="928688"/>
            <a:ext cx="8229600" cy="571500"/>
          </a:xfrm>
        </p:spPr>
        <p:txBody>
          <a:bodyPr/>
          <a:lstStyle/>
          <a:p>
            <a:pPr algn="l" eaLnBrk="1" hangingPunct="1"/>
            <a:r>
              <a:rPr lang="en-GB"/>
              <a:t>Overview</a:t>
            </a:r>
          </a:p>
        </p:txBody>
      </p:sp>
      <p:sp>
        <p:nvSpPr>
          <p:cNvPr id="3075" name="Content Placeholder 2"/>
          <p:cNvSpPr>
            <a:spLocks noGrp="1"/>
          </p:cNvSpPr>
          <p:nvPr>
            <p:ph idx="1"/>
          </p:nvPr>
        </p:nvSpPr>
        <p:spPr bwMode="auto">
          <a:xfrm>
            <a:off x="471142" y="162880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Lecture 1: Introduction to statistical models and Stata</a:t>
            </a:r>
          </a:p>
          <a:p>
            <a:pPr eaLnBrk="1" hangingPunct="1"/>
            <a:r>
              <a:rPr lang="en-GB" sz="2000" dirty="0"/>
              <a:t>Lecture 2: Exploring data</a:t>
            </a:r>
          </a:p>
          <a:p>
            <a:pPr eaLnBrk="1" hangingPunct="1"/>
            <a:r>
              <a:rPr lang="en-GB" sz="2000" dirty="0"/>
              <a:t>Lecture 3: Regression analysis</a:t>
            </a:r>
          </a:p>
          <a:p>
            <a:pPr eaLnBrk="1" hangingPunct="1"/>
            <a:r>
              <a:rPr lang="en-GB" sz="2000" dirty="0"/>
              <a:t>Lecture 4: Post estimation analysis</a:t>
            </a:r>
          </a:p>
          <a:p>
            <a:pPr eaLnBrk="1" hangingPunct="1"/>
            <a:r>
              <a:rPr lang="en-GB" sz="2000" dirty="0"/>
              <a:t>Lecture 5: Analysing panel data</a:t>
            </a:r>
          </a:p>
          <a:p>
            <a:pPr eaLnBrk="1" hangingPunct="1"/>
            <a:r>
              <a:rPr lang="en-GB" sz="2000" dirty="0"/>
              <a:t>Lecture 6: Binary choice models</a:t>
            </a:r>
          </a:p>
          <a:p>
            <a:pPr eaLnBrk="1" hangingPunct="1"/>
            <a:r>
              <a:rPr lang="en-GB" sz="2000" dirty="0"/>
              <a:t>Lecture 7: Model specification</a:t>
            </a:r>
          </a:p>
          <a:p>
            <a:pPr eaLnBrk="1" hangingPunct="1"/>
            <a:r>
              <a:rPr lang="en-GB" sz="2000" dirty="0"/>
              <a:t>Lecture 8: Measuring the immeasurable: CFA and SEM</a:t>
            </a:r>
          </a:p>
        </p:txBody>
      </p:sp>
      <p:sp>
        <p:nvSpPr>
          <p:cNvPr id="307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07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9263" y="928688"/>
            <a:ext cx="8229600" cy="571500"/>
          </a:xfrm>
        </p:spPr>
        <p:txBody>
          <a:bodyPr/>
          <a:lstStyle/>
          <a:p>
            <a:pPr algn="l"/>
            <a:r>
              <a:rPr lang="en-GB"/>
              <a:t>Ln(income)</a:t>
            </a:r>
          </a:p>
        </p:txBody>
      </p:sp>
      <p:sp>
        <p:nvSpPr>
          <p:cNvPr id="2969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Let’s transform income</a:t>
            </a:r>
          </a:p>
        </p:txBody>
      </p:sp>
      <p:sp>
        <p:nvSpPr>
          <p:cNvPr id="2970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2970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25</a:t>
            </a:r>
          </a:p>
        </p:txBody>
      </p:sp>
      <p:pic>
        <p:nvPicPr>
          <p:cNvPr id="297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133600"/>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Rectangle 6"/>
          <p:cNvSpPr>
            <a:spLocks noChangeArrowheads="1"/>
          </p:cNvSpPr>
          <p:nvPr/>
        </p:nvSpPr>
        <p:spPr bwMode="auto">
          <a:xfrm>
            <a:off x="6156325" y="2060575"/>
            <a:ext cx="2376488" cy="3671888"/>
          </a:xfrm>
          <a:prstGeom prst="rect">
            <a:avLst/>
          </a:prstGeom>
          <a:solidFill>
            <a:schemeClr val="accent1"/>
          </a:solidFill>
          <a:ln w="9525" algn="ctr">
            <a:solidFill>
              <a:schemeClr val="tx1"/>
            </a:solidFill>
            <a:round/>
            <a:headEnd/>
            <a:tailEnd/>
          </a:ln>
        </p:spPr>
        <p:txBody>
          <a:bodyPr/>
          <a:lstStyle/>
          <a:p>
            <a:pPr marL="285750" indent="-285750" defTabSz="2962275">
              <a:buFont typeface="Arial" charset="0"/>
              <a:buChar char="•"/>
            </a:pPr>
            <a:r>
              <a:rPr lang="en-GB" sz="1600" dirty="0"/>
              <a:t>Simple generate command in Stata</a:t>
            </a:r>
          </a:p>
          <a:p>
            <a:pPr marL="285750" indent="-285750" defTabSz="2962275">
              <a:buFont typeface="Arial" charset="0"/>
              <a:buChar char="•"/>
            </a:pPr>
            <a:endParaRPr lang="en-GB" sz="1600" dirty="0"/>
          </a:p>
          <a:p>
            <a:pPr marL="285750" indent="-285750" defTabSz="2962275">
              <a:buFont typeface="Arial" charset="0"/>
              <a:buChar char="•"/>
            </a:pPr>
            <a:r>
              <a:rPr lang="en-GB" sz="1600" dirty="0"/>
              <a:t>gen </a:t>
            </a:r>
            <a:r>
              <a:rPr lang="en-GB" sz="1600" dirty="0" err="1"/>
              <a:t>ln_income</a:t>
            </a:r>
            <a:r>
              <a:rPr lang="en-GB" sz="1600" dirty="0"/>
              <a:t> = ln(income)</a:t>
            </a:r>
          </a:p>
          <a:p>
            <a:pPr marL="285750" indent="-285750" defTabSz="2962275">
              <a:buFont typeface="Arial" charset="0"/>
              <a:buChar char="•"/>
            </a:pPr>
            <a:endParaRPr lang="en-GB" sz="1600" dirty="0"/>
          </a:p>
          <a:p>
            <a:pPr marL="285750" indent="-285750" defTabSz="2962275">
              <a:buFont typeface="Arial" charset="0"/>
              <a:buChar char="•"/>
            </a:pPr>
            <a:r>
              <a:rPr lang="en-GB" sz="1600" dirty="0"/>
              <a:t>Transformed variable is very close to a normal distribution</a:t>
            </a:r>
          </a:p>
          <a:p>
            <a:pPr marL="285750" indent="-285750" defTabSz="2962275">
              <a:buFont typeface="Arial" charset="0"/>
              <a:buChar char="•"/>
            </a:pPr>
            <a:endParaRPr lang="en-GB"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9263" y="928688"/>
            <a:ext cx="8229600" cy="571500"/>
          </a:xfrm>
        </p:spPr>
        <p:txBody>
          <a:bodyPr/>
          <a:lstStyle/>
          <a:p>
            <a:pPr algn="l"/>
            <a:r>
              <a:rPr lang="en-GB" dirty="0"/>
              <a:t>Exporting tables from Stata</a:t>
            </a:r>
          </a:p>
        </p:txBody>
      </p:sp>
      <p:sp>
        <p:nvSpPr>
          <p:cNvPr id="30723"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Copy-paste (using HTML format) works quite well for graphs</a:t>
            </a:r>
          </a:p>
          <a:p>
            <a:pPr eaLnBrk="1" hangingPunct="1"/>
            <a:r>
              <a:rPr lang="en-GB" sz="2000" dirty="0"/>
              <a:t>It also works if you copy-paste into Excel</a:t>
            </a:r>
          </a:p>
          <a:p>
            <a:pPr eaLnBrk="1" hangingPunct="1"/>
            <a:r>
              <a:rPr lang="en-GB" sz="2000" dirty="0"/>
              <a:t>There are more sophisticated methods, which you can use to import Stata tables into Word or Latex (or </a:t>
            </a:r>
            <a:r>
              <a:rPr lang="en-GB" sz="2000" dirty="0" err="1"/>
              <a:t>Lyx</a:t>
            </a:r>
            <a:r>
              <a:rPr lang="en-GB" sz="2000" dirty="0"/>
              <a:t>)</a:t>
            </a:r>
          </a:p>
          <a:p>
            <a:pPr eaLnBrk="1" hangingPunct="1"/>
            <a:r>
              <a:rPr lang="en-GB" sz="2000" dirty="0"/>
              <a:t>You need ‘</a:t>
            </a:r>
            <a:r>
              <a:rPr lang="en-GB" sz="2000" dirty="0" err="1"/>
              <a:t>esttab</a:t>
            </a:r>
            <a:r>
              <a:rPr lang="en-GB" sz="2000" dirty="0"/>
              <a:t>’ and ‘</a:t>
            </a:r>
            <a:r>
              <a:rPr lang="en-GB" sz="2000" dirty="0" err="1"/>
              <a:t>estpost</a:t>
            </a:r>
            <a:r>
              <a:rPr lang="en-GB" sz="2000" dirty="0"/>
              <a:t>’ commands</a:t>
            </a:r>
          </a:p>
          <a:p>
            <a:pPr lvl="1" indent="-344488" eaLnBrk="1" hangingPunct="1"/>
            <a:r>
              <a:rPr lang="en-GB" sz="1600" dirty="0"/>
              <a:t>Update Stata (this does not work if you run it from a server)</a:t>
            </a:r>
          </a:p>
          <a:p>
            <a:pPr lvl="1" indent="-344488" eaLnBrk="1" hangingPunct="1"/>
            <a:r>
              <a:rPr lang="en-GB" sz="1600" dirty="0"/>
              <a:t>Use your own ado-file folder (see example)</a:t>
            </a:r>
          </a:p>
          <a:p>
            <a:pPr lvl="1" indent="-344488" eaLnBrk="1" hangingPunct="1"/>
            <a:r>
              <a:rPr lang="en-GB" sz="1600" dirty="0"/>
              <a:t>Find commands and save ado-files in your ado folder</a:t>
            </a:r>
          </a:p>
          <a:p>
            <a:pPr eaLnBrk="1" hangingPunct="1"/>
            <a:r>
              <a:rPr lang="en-GB" sz="2000" dirty="0"/>
              <a:t>It is a bit of work – but it saves a lot of time, as you don’t have to type tables</a:t>
            </a:r>
          </a:p>
          <a:p>
            <a:pPr eaLnBrk="1" hangingPunct="1"/>
            <a:r>
              <a:rPr lang="en-GB" sz="2000" dirty="0"/>
              <a:t>Latex is even better, as tables / figures are automatically updated when you re-run the Stata do-file</a:t>
            </a:r>
          </a:p>
        </p:txBody>
      </p:sp>
      <p:sp>
        <p:nvSpPr>
          <p:cNvPr id="3072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072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49263" y="928688"/>
            <a:ext cx="8229600" cy="571500"/>
          </a:xfrm>
        </p:spPr>
        <p:txBody>
          <a:bodyPr/>
          <a:lstStyle/>
          <a:p>
            <a:pPr algn="l"/>
            <a:r>
              <a:rPr lang="en-GB"/>
              <a:t>Esttab command</a:t>
            </a:r>
          </a:p>
        </p:txBody>
      </p:sp>
      <p:sp>
        <p:nvSpPr>
          <p:cNvPr id="31747"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1748"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27</a:t>
            </a:r>
          </a:p>
        </p:txBody>
      </p:sp>
      <p:sp>
        <p:nvSpPr>
          <p:cNvPr id="31749" name="Rounded Rectangle 5"/>
          <p:cNvSpPr>
            <a:spLocks noChangeArrowheads="1"/>
          </p:cNvSpPr>
          <p:nvPr/>
        </p:nvSpPr>
        <p:spPr bwMode="auto">
          <a:xfrm>
            <a:off x="611188" y="1628775"/>
            <a:ext cx="7056437" cy="4321175"/>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*You need the commands </a:t>
            </a:r>
            <a:r>
              <a:rPr lang="en-GB" sz="1600" dirty="0" err="1"/>
              <a:t>estpost</a:t>
            </a:r>
            <a:r>
              <a:rPr lang="en-GB" sz="1600" dirty="0"/>
              <a:t> and </a:t>
            </a:r>
            <a:r>
              <a:rPr lang="en-GB" sz="1600" dirty="0" err="1"/>
              <a:t>esttab</a:t>
            </a:r>
            <a:endParaRPr lang="en-GB" sz="1600" dirty="0"/>
          </a:p>
          <a:p>
            <a:pPr defTabSz="2962275"/>
            <a:r>
              <a:rPr lang="en-GB" sz="1600" dirty="0"/>
              <a:t>*You can update in Stata (depends on whether you can save ado files)</a:t>
            </a:r>
          </a:p>
          <a:p>
            <a:pPr defTabSz="2962275"/>
            <a:r>
              <a:rPr lang="en-GB" sz="1600" dirty="0"/>
              <a:t>*You can download commands and include them in your own ado folder</a:t>
            </a:r>
          </a:p>
          <a:p>
            <a:pPr defTabSz="2962275"/>
            <a:endParaRPr lang="en-GB" sz="1600" dirty="0"/>
          </a:p>
          <a:p>
            <a:pPr defTabSz="2962275"/>
            <a:r>
              <a:rPr lang="en-GB" sz="1600" dirty="0"/>
              <a:t>*Setting ado path</a:t>
            </a:r>
          </a:p>
          <a:p>
            <a:pPr defTabSz="2962275"/>
            <a:r>
              <a:rPr lang="en-GB" sz="1600" dirty="0" err="1"/>
              <a:t>sysdir</a:t>
            </a:r>
            <a:r>
              <a:rPr lang="en-GB" sz="1600" dirty="0"/>
              <a:t> set PERSONAL "C:\Users\gk1n09\Ado"</a:t>
            </a:r>
          </a:p>
          <a:p>
            <a:pPr defTabSz="2962275"/>
            <a:endParaRPr lang="en-GB" sz="1600" dirty="0"/>
          </a:p>
          <a:p>
            <a:pPr defTabSz="2962275"/>
            <a:r>
              <a:rPr lang="en-GB" sz="1600" dirty="0" err="1"/>
              <a:t>estpost</a:t>
            </a:r>
            <a:r>
              <a:rPr lang="en-GB" sz="1600" dirty="0"/>
              <a:t> </a:t>
            </a:r>
            <a:r>
              <a:rPr lang="en-GB" sz="1600" dirty="0" err="1"/>
              <a:t>tabstat</a:t>
            </a:r>
            <a:r>
              <a:rPr lang="en-GB" sz="1600" dirty="0"/>
              <a:t> size income </a:t>
            </a:r>
            <a:r>
              <a:rPr lang="en-GB" sz="1600" dirty="0" err="1"/>
              <a:t>win_income</a:t>
            </a:r>
            <a:r>
              <a:rPr lang="en-GB" sz="1600" dirty="0"/>
              <a:t>, s(N mean </a:t>
            </a:r>
            <a:r>
              <a:rPr lang="en-GB" sz="1600" dirty="0" err="1"/>
              <a:t>sd</a:t>
            </a:r>
            <a:r>
              <a:rPr lang="en-GB" sz="1600" dirty="0"/>
              <a:t> p25 p50 p75) columns(statistics)</a:t>
            </a:r>
          </a:p>
          <a:p>
            <a:pPr defTabSz="2962275"/>
            <a:endParaRPr lang="en-GB" sz="1600" dirty="0"/>
          </a:p>
          <a:p>
            <a:pPr defTabSz="2962275"/>
            <a:r>
              <a:rPr lang="en-GB" sz="1600" dirty="0" err="1"/>
              <a:t>esttab</a:t>
            </a:r>
            <a:r>
              <a:rPr lang="en-GB" sz="1600" dirty="0"/>
              <a:t> . using C:\Users\gk1n09\descriptive.rtf, ///</a:t>
            </a:r>
          </a:p>
          <a:p>
            <a:pPr defTabSz="2962275"/>
            <a:r>
              <a:rPr lang="en-GB" sz="1600" dirty="0"/>
              <a:t>cells("count mean(</a:t>
            </a:r>
            <a:r>
              <a:rPr lang="en-GB" sz="1600" dirty="0" err="1"/>
              <a:t>fmt</a:t>
            </a:r>
            <a:r>
              <a:rPr lang="en-GB" sz="1600" dirty="0"/>
              <a:t>(%9.2f)) </a:t>
            </a:r>
            <a:r>
              <a:rPr lang="en-GB" sz="1600" dirty="0" err="1"/>
              <a:t>sd</a:t>
            </a:r>
            <a:r>
              <a:rPr lang="en-GB" sz="1600" dirty="0"/>
              <a:t>(</a:t>
            </a:r>
            <a:r>
              <a:rPr lang="en-GB" sz="1600" dirty="0" err="1"/>
              <a:t>fmt</a:t>
            </a:r>
            <a:r>
              <a:rPr lang="en-GB" sz="1600" dirty="0"/>
              <a:t>(%9.2f)) p25(</a:t>
            </a:r>
            <a:r>
              <a:rPr lang="en-GB" sz="1600" dirty="0" err="1"/>
              <a:t>fmt</a:t>
            </a:r>
            <a:r>
              <a:rPr lang="en-GB" sz="1600" dirty="0"/>
              <a:t>(%9.2f)) p50(</a:t>
            </a:r>
            <a:r>
              <a:rPr lang="en-GB" sz="1600" dirty="0" err="1"/>
              <a:t>fmt</a:t>
            </a:r>
            <a:r>
              <a:rPr lang="en-GB" sz="1600" dirty="0"/>
              <a:t>(%9.2f)) p75(</a:t>
            </a:r>
            <a:r>
              <a:rPr lang="en-GB" sz="1600" dirty="0" err="1"/>
              <a:t>fmt</a:t>
            </a:r>
            <a:r>
              <a:rPr lang="en-GB" sz="1600" dirty="0"/>
              <a:t>(%9.2f))") ///</a:t>
            </a:r>
          </a:p>
          <a:p>
            <a:pPr defTabSz="2962275"/>
            <a:r>
              <a:rPr lang="en-GB" sz="1600" dirty="0"/>
              <a:t>noobs title(Descriptive statistics) compress replace ///</a:t>
            </a:r>
          </a:p>
          <a:p>
            <a:pPr defTabSz="2962275"/>
            <a:r>
              <a:rPr lang="en-GB" sz="1600" dirty="0" err="1"/>
              <a:t>nogap</a:t>
            </a:r>
            <a:endParaRPr lang="en-GB"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2130425"/>
            <a:ext cx="7772400" cy="1470025"/>
          </a:xfrm>
        </p:spPr>
        <p:txBody>
          <a:bodyPr/>
          <a:lstStyle/>
          <a:p>
            <a:pPr eaLnBrk="1" hangingPunct="1"/>
            <a:r>
              <a:rPr lang="en-GB" sz="3600" b="1" dirty="0"/>
              <a:t>Exercise 1: Living costs and food survey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a:t>To-do list (1/2)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Locate the variable B228 (contribution to private pension)</a:t>
            </a:r>
          </a:p>
          <a:p>
            <a:pPr eaLnBrk="1" hangingPunct="1"/>
            <a:r>
              <a:rPr lang="en-GB" sz="2000" dirty="0"/>
              <a:t>Rename the variable B228 into ‘pension’ (use the Stata help function to find command)</a:t>
            </a:r>
          </a:p>
          <a:p>
            <a:pPr eaLnBrk="1" hangingPunct="1"/>
            <a:r>
              <a:rPr lang="en-GB" sz="2000" dirty="0"/>
              <a:t>Locate the variable </a:t>
            </a:r>
            <a:r>
              <a:rPr lang="en-GB" sz="2000" dirty="0" err="1"/>
              <a:t>EqIncOp</a:t>
            </a:r>
            <a:r>
              <a:rPr lang="en-GB" sz="2000" dirty="0"/>
              <a:t> (income)</a:t>
            </a:r>
          </a:p>
          <a:p>
            <a:pPr eaLnBrk="1" hangingPunct="1"/>
            <a:r>
              <a:rPr lang="en-GB" sz="2000" dirty="0"/>
              <a:t>Generate the variable income, which is equal to </a:t>
            </a:r>
            <a:r>
              <a:rPr lang="en-GB" sz="2000" dirty="0" err="1"/>
              <a:t>EqIncOp</a:t>
            </a:r>
            <a:endParaRPr lang="en-GB" sz="2000" dirty="0"/>
          </a:p>
          <a:p>
            <a:pPr eaLnBrk="1" hangingPunct="1"/>
            <a:r>
              <a:rPr lang="en-GB" sz="2000" dirty="0"/>
              <a:t>Use the ‘</a:t>
            </a:r>
            <a:r>
              <a:rPr lang="en-GB" sz="2000" dirty="0" err="1"/>
              <a:t>tabstat</a:t>
            </a:r>
            <a:r>
              <a:rPr lang="en-GB" sz="2000" dirty="0"/>
              <a:t>’ command to display mean, median and standard deviation in columns for the variables income and pension</a:t>
            </a:r>
          </a:p>
          <a:p>
            <a:pPr eaLnBrk="1" hangingPunct="1"/>
            <a:r>
              <a:rPr lang="en-GB" sz="2000" dirty="0"/>
              <a:t>Define a dummy variable (labelled ‘</a:t>
            </a:r>
            <a:r>
              <a:rPr lang="en-GB" sz="2000" dirty="0" err="1"/>
              <a:t>working_age</a:t>
            </a:r>
            <a:r>
              <a:rPr lang="en-GB" sz="2000" dirty="0"/>
              <a:t>’) for households </a:t>
            </a:r>
            <a:r>
              <a:rPr lang="en-GB" sz="2000" u="sng" dirty="0"/>
              <a:t>with all members below the age of 60 </a:t>
            </a:r>
            <a:r>
              <a:rPr lang="en-GB" sz="2000" dirty="0"/>
              <a:t>(HINT: you need to use if commands and combine several conditions using logic (&amp;))</a:t>
            </a:r>
          </a:p>
          <a:p>
            <a:pPr eaLnBrk="1" hangingPunct="1"/>
            <a:r>
              <a:rPr lang="en-GB" sz="2000" dirty="0"/>
              <a:t>How many households in ‘</a:t>
            </a:r>
            <a:r>
              <a:rPr lang="en-GB" sz="2000" dirty="0" err="1"/>
              <a:t>working_age</a:t>
            </a:r>
            <a:r>
              <a:rPr lang="en-GB" sz="2000" dirty="0"/>
              <a:t>’ do not save for pension?</a:t>
            </a:r>
          </a:p>
          <a:p>
            <a:pPr eaLnBrk="1" hangingPunct="1"/>
            <a:r>
              <a:rPr lang="en-GB" sz="2000" dirty="0"/>
              <a:t>Can you confirm that more than 80% of households in ‘</a:t>
            </a:r>
            <a:r>
              <a:rPr lang="en-GB" sz="2000" dirty="0" err="1"/>
              <a:t>working_age</a:t>
            </a:r>
            <a:r>
              <a:rPr lang="en-GB" sz="2000" dirty="0"/>
              <a:t>’  do not contribute to a pension?</a:t>
            </a:r>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49263" y="928688"/>
            <a:ext cx="8229600" cy="571500"/>
          </a:xfrm>
        </p:spPr>
        <p:txBody>
          <a:bodyPr/>
          <a:lstStyle/>
          <a:p>
            <a:pPr algn="l"/>
            <a:r>
              <a:rPr lang="en-GB"/>
              <a:t>To-do list (2/2)</a:t>
            </a:r>
          </a:p>
        </p:txBody>
      </p:sp>
      <p:sp>
        <p:nvSpPr>
          <p:cNvPr id="3481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Use box-plots to compare the contribution to pension of households in ‘working_age’ with more than 3 children (age 5-18) and less then 3 children (age 5-18) </a:t>
            </a:r>
          </a:p>
          <a:p>
            <a:pPr eaLnBrk="1" hangingPunct="1"/>
            <a:r>
              <a:rPr lang="en-GB" sz="2000"/>
              <a:t>HINT: create a dummy variable for more than 3 children (age 5-18) (value 1) and less then 3 children (age 5-18) (value 0)</a:t>
            </a:r>
          </a:p>
          <a:p>
            <a:pPr eaLnBrk="1" hangingPunct="1"/>
            <a:r>
              <a:rPr lang="en-GB" sz="2000"/>
              <a:t>HINT: restrict the dummy variable to households in ‘working_age’ using if commands</a:t>
            </a:r>
          </a:p>
          <a:p>
            <a:pPr eaLnBrk="1" hangingPunct="1"/>
            <a:endParaRPr lang="en-GB" sz="2000"/>
          </a:p>
        </p:txBody>
      </p:sp>
      <p:sp>
        <p:nvSpPr>
          <p:cNvPr id="3482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482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29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685800" y="2130425"/>
            <a:ext cx="7772400" cy="1470025"/>
          </a:xfrm>
        </p:spPr>
        <p:txBody>
          <a:bodyPr/>
          <a:lstStyle/>
          <a:p>
            <a:pPr eaLnBrk="1" hangingPunct="1"/>
            <a:r>
              <a:rPr lang="en-GB" sz="3600" b="1"/>
              <a:t>Lecture 3: Regression analysis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49263" y="928688"/>
            <a:ext cx="8229600" cy="571500"/>
          </a:xfrm>
        </p:spPr>
        <p:txBody>
          <a:bodyPr/>
          <a:lstStyle/>
          <a:p>
            <a:pPr algn="l"/>
            <a:r>
              <a:rPr lang="en-GB"/>
              <a:t>Correlation and scatter plots</a:t>
            </a:r>
          </a:p>
        </p:txBody>
      </p:sp>
      <p:sp>
        <p:nvSpPr>
          <p:cNvPr id="36867"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Correlation refers to a linear relationship between two variables, which does not imply causality</a:t>
            </a:r>
          </a:p>
          <a:p>
            <a:pPr eaLnBrk="1" hangingPunct="1"/>
            <a:r>
              <a:rPr lang="en-GB" sz="2000"/>
              <a:t>It is useful to start with a simple correlation matrix to explore whether linear relationships exist (I also refer to our discussion of </a:t>
            </a:r>
            <a:r>
              <a:rPr lang="en-GB" sz="2000" u="sng"/>
              <a:t>multicollinearity</a:t>
            </a:r>
            <a:r>
              <a:rPr lang="en-GB" sz="2000"/>
              <a:t> – next lecture)</a:t>
            </a:r>
          </a:p>
          <a:p>
            <a:pPr eaLnBrk="1" hangingPunct="1"/>
            <a:r>
              <a:rPr lang="en-GB" sz="2000"/>
              <a:t>Scatter plots are very useful to visualise linear (or non-linear relationships)</a:t>
            </a:r>
          </a:p>
          <a:p>
            <a:pPr eaLnBrk="1" hangingPunct="1"/>
            <a:r>
              <a:rPr lang="en-GB" sz="2000"/>
              <a:t>It is also a good tool to detect outliers</a:t>
            </a:r>
          </a:p>
          <a:p>
            <a:pPr eaLnBrk="1" hangingPunct="1"/>
            <a:r>
              <a:rPr lang="en-GB" sz="2000"/>
              <a:t>Moreover, you might be able to observe sub-groups / clusters</a:t>
            </a:r>
          </a:p>
        </p:txBody>
      </p:sp>
      <p:sp>
        <p:nvSpPr>
          <p:cNvPr id="3686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686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49263" y="928688"/>
            <a:ext cx="8229600" cy="571500"/>
          </a:xfrm>
        </p:spPr>
        <p:txBody>
          <a:bodyPr/>
          <a:lstStyle/>
          <a:p>
            <a:pPr algn="l"/>
            <a:r>
              <a:rPr lang="en-GB"/>
              <a:t>Correlation matrix</a:t>
            </a:r>
          </a:p>
        </p:txBody>
      </p:sp>
      <p:sp>
        <p:nvSpPr>
          <p:cNvPr id="3789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Let’s explore what drives the use of credit cards (interest payments)</a:t>
            </a:r>
          </a:p>
          <a:p>
            <a:pPr lvl="1" indent="-344488" eaLnBrk="1" hangingPunct="1"/>
            <a:r>
              <a:rPr lang="en-GB" sz="1600"/>
              <a:t>Income</a:t>
            </a:r>
          </a:p>
          <a:p>
            <a:pPr lvl="1" indent="-344488" eaLnBrk="1" hangingPunct="1"/>
            <a:r>
              <a:rPr lang="en-GB" sz="1600"/>
              <a:t>Size of household</a:t>
            </a:r>
          </a:p>
          <a:p>
            <a:pPr lvl="1" indent="-344488" eaLnBrk="1" hangingPunct="1"/>
            <a:r>
              <a:rPr lang="en-GB" sz="1600"/>
              <a:t>Number of children</a:t>
            </a:r>
          </a:p>
          <a:p>
            <a:pPr lvl="1" indent="-344488" eaLnBrk="1" hangingPunct="1"/>
            <a:r>
              <a:rPr lang="en-GB" sz="1600"/>
              <a:t>Contribution to pension</a:t>
            </a:r>
          </a:p>
        </p:txBody>
      </p:sp>
      <p:sp>
        <p:nvSpPr>
          <p:cNvPr id="3789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789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31</a:t>
            </a:r>
          </a:p>
        </p:txBody>
      </p:sp>
      <p:graphicFrame>
        <p:nvGraphicFramePr>
          <p:cNvPr id="2" name="Table 1"/>
          <p:cNvGraphicFramePr>
            <a:graphicFrameLocks noGrp="1"/>
          </p:cNvGraphicFramePr>
          <p:nvPr/>
        </p:nvGraphicFramePr>
        <p:xfrm>
          <a:off x="401638" y="3429000"/>
          <a:ext cx="8229600" cy="164623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274373">
                <a:tc>
                  <a:txBody>
                    <a:bodyPr/>
                    <a:lstStyle/>
                    <a:p>
                      <a:endParaRPr lang="en-GB" sz="1200"/>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err="1"/>
                        <a:t>credit_card</a:t>
                      </a:r>
                      <a:endParaRPr lang="en-GB" sz="1200" dirty="0"/>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income</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size</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child</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pension</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73">
                <a:tc>
                  <a:txBody>
                    <a:bodyPr/>
                    <a:lstStyle/>
                    <a:p>
                      <a:r>
                        <a:rPr lang="en-GB" sz="1200" dirty="0" err="1"/>
                        <a:t>credit_card</a:t>
                      </a:r>
                      <a:endParaRPr lang="en-GB" sz="1200" dirty="0"/>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1.0000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373">
                <a:tc>
                  <a:txBody>
                    <a:bodyPr/>
                    <a:lstStyle/>
                    <a:p>
                      <a:r>
                        <a:rPr lang="en-GB" sz="1200"/>
                        <a:t>income</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0.0551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1.0000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373">
                <a:tc>
                  <a:txBody>
                    <a:bodyPr/>
                    <a:lstStyle/>
                    <a:p>
                      <a:r>
                        <a:rPr lang="en-GB" sz="1200"/>
                        <a:t>size</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0.0628</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0.0661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1.0000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373">
                <a:tc>
                  <a:txBody>
                    <a:bodyPr/>
                    <a:lstStyle/>
                    <a:p>
                      <a:r>
                        <a:rPr lang="en-GB" sz="1200"/>
                        <a:t>child</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0.0339</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-0.0371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0.7115</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1.0000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20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373">
                <a:tc>
                  <a:txBody>
                    <a:bodyPr/>
                    <a:lstStyle/>
                    <a:p>
                      <a:r>
                        <a:rPr lang="en-GB" sz="1200"/>
                        <a:t>pension</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0.0007</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0.1935</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0.0341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t>0.0281</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t>1.0000</a:t>
                      </a:r>
                    </a:p>
                  </a:txBody>
                  <a:tcPr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7945" name="Rectangle 3"/>
          <p:cNvSpPr>
            <a:spLocks noChangeArrowheads="1"/>
          </p:cNvSpPr>
          <p:nvPr/>
        </p:nvSpPr>
        <p:spPr bwMode="auto">
          <a:xfrm>
            <a:off x="5364163" y="2276475"/>
            <a:ext cx="2160587" cy="865188"/>
          </a:xfrm>
          <a:prstGeom prst="rect">
            <a:avLst/>
          </a:prstGeom>
          <a:solidFill>
            <a:schemeClr val="accent1"/>
          </a:solidFill>
          <a:ln w="9525" algn="ctr">
            <a:solidFill>
              <a:schemeClr val="tx1"/>
            </a:solidFill>
            <a:round/>
            <a:headEnd/>
            <a:tailEnd/>
          </a:ln>
        </p:spPr>
        <p:txBody>
          <a:bodyPr/>
          <a:lstStyle/>
          <a:p>
            <a:pPr defTabSz="2962275"/>
            <a:r>
              <a:rPr lang="en-GB" sz="1600"/>
              <a:t>Correlation &gt; 0.85 is regarded as ‘meaningful’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49263" y="928688"/>
            <a:ext cx="8229600" cy="571500"/>
          </a:xfrm>
        </p:spPr>
        <p:txBody>
          <a:bodyPr/>
          <a:lstStyle/>
          <a:p>
            <a:pPr algn="l"/>
            <a:r>
              <a:rPr lang="en-GB"/>
              <a:t>Explore distribution </a:t>
            </a:r>
          </a:p>
        </p:txBody>
      </p:sp>
      <p:sp>
        <p:nvSpPr>
          <p:cNvPr id="3891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Many zeros (households without credit card or no balance outstanding) – actually a </a:t>
            </a:r>
            <a:r>
              <a:rPr lang="en-GB" sz="2000" u="sng"/>
              <a:t>censored variable </a:t>
            </a:r>
            <a:r>
              <a:rPr lang="en-GB" sz="2000"/>
              <a:t>(we ignore it for now – it will be discussed in a later lecture)</a:t>
            </a:r>
          </a:p>
          <a:p>
            <a:pPr eaLnBrk="1" hangingPunct="1"/>
            <a:r>
              <a:rPr lang="en-GB" sz="2000"/>
              <a:t>Use ln() transformation</a:t>
            </a:r>
            <a:endParaRPr lang="en-GB" sz="1600"/>
          </a:p>
        </p:txBody>
      </p:sp>
      <p:sp>
        <p:nvSpPr>
          <p:cNvPr id="389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89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32</a:t>
            </a:r>
          </a:p>
        </p:txBody>
      </p:sp>
      <p:pic>
        <p:nvPicPr>
          <p:cNvPr id="389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997200"/>
            <a:ext cx="45243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49263" y="928688"/>
            <a:ext cx="8229600" cy="571500"/>
          </a:xfrm>
        </p:spPr>
        <p:txBody>
          <a:bodyPr/>
          <a:lstStyle/>
          <a:p>
            <a:pPr algn="l" eaLnBrk="1" hangingPunct="1"/>
            <a:r>
              <a:rPr lang="en-GB" dirty="0"/>
              <a:t>What will you learn?</a:t>
            </a:r>
          </a:p>
        </p:txBody>
      </p:sp>
      <p:sp>
        <p:nvSpPr>
          <p:cNvPr id="409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GB" sz="2000" dirty="0"/>
              <a:t>On successful completion of this course, participants will be able to: </a:t>
            </a:r>
          </a:p>
          <a:p>
            <a:pPr lvl="1"/>
            <a:r>
              <a:rPr lang="en-GB" sz="1600" dirty="0"/>
              <a:t>Analyse structured data</a:t>
            </a:r>
          </a:p>
          <a:p>
            <a:pPr lvl="1"/>
            <a:r>
              <a:rPr lang="en-GB" sz="1600" dirty="0"/>
              <a:t>Interpret statistical output</a:t>
            </a:r>
          </a:p>
          <a:p>
            <a:pPr lvl="1"/>
            <a:r>
              <a:rPr lang="en-GB" sz="1600" dirty="0"/>
              <a:t>Visualise data</a:t>
            </a:r>
          </a:p>
          <a:p>
            <a:pPr lvl="1"/>
            <a:r>
              <a:rPr lang="en-GB" sz="1600" dirty="0"/>
              <a:t>Use Stata</a:t>
            </a:r>
          </a:p>
          <a:p>
            <a:pPr lvl="1"/>
            <a:r>
              <a:rPr lang="en-GB" sz="1600" dirty="0"/>
              <a:t>Solve problems applying analytical tools</a:t>
            </a:r>
          </a:p>
          <a:p>
            <a:r>
              <a:rPr lang="en-GB" sz="2000" dirty="0"/>
              <a:t>Problem-based learning in workshops</a:t>
            </a:r>
          </a:p>
          <a:p>
            <a:pPr lvl="1"/>
            <a:r>
              <a:rPr lang="en-GB" sz="1600" dirty="0"/>
              <a:t>Analysing data</a:t>
            </a:r>
          </a:p>
          <a:p>
            <a:pPr lvl="1"/>
            <a:r>
              <a:rPr lang="en-GB" sz="1600" dirty="0"/>
              <a:t>Using Stata</a:t>
            </a:r>
          </a:p>
          <a:p>
            <a:pPr lvl="1"/>
            <a:r>
              <a:rPr lang="en-GB" sz="1600" dirty="0"/>
              <a:t>Organising your work using do-files</a:t>
            </a:r>
          </a:p>
          <a:p>
            <a:pPr lvl="1"/>
            <a:r>
              <a:rPr lang="en-GB" sz="1600" dirty="0"/>
              <a:t>Interpretation of output</a:t>
            </a:r>
          </a:p>
          <a:p>
            <a:r>
              <a:rPr lang="en-GB" sz="2000" dirty="0"/>
              <a:t>Material</a:t>
            </a:r>
          </a:p>
          <a:p>
            <a:pPr lvl="1"/>
            <a:r>
              <a:rPr lang="en-GB" sz="1600" dirty="0"/>
              <a:t>GitHub, which I will update regularly</a:t>
            </a:r>
          </a:p>
        </p:txBody>
      </p:sp>
      <p:sp>
        <p:nvSpPr>
          <p:cNvPr id="410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10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49263" y="928688"/>
            <a:ext cx="8229600" cy="571500"/>
          </a:xfrm>
        </p:spPr>
        <p:txBody>
          <a:bodyPr/>
          <a:lstStyle/>
          <a:p>
            <a:pPr algn="l"/>
            <a:r>
              <a:rPr lang="en-GB"/>
              <a:t>Scatter plots</a:t>
            </a:r>
          </a:p>
        </p:txBody>
      </p:sp>
      <p:sp>
        <p:nvSpPr>
          <p:cNvPr id="3993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Let’s explore the relationship between credit cards and income</a:t>
            </a:r>
          </a:p>
        </p:txBody>
      </p:sp>
      <p:sp>
        <p:nvSpPr>
          <p:cNvPr id="3994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994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33</a:t>
            </a:r>
          </a:p>
        </p:txBody>
      </p:sp>
      <p:pic>
        <p:nvPicPr>
          <p:cNvPr id="399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 y="2133600"/>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3" name="Rectangle 7"/>
          <p:cNvSpPr>
            <a:spLocks noChangeArrowheads="1"/>
          </p:cNvSpPr>
          <p:nvPr/>
        </p:nvSpPr>
        <p:spPr bwMode="auto">
          <a:xfrm>
            <a:off x="6084888" y="2492375"/>
            <a:ext cx="2159000" cy="865188"/>
          </a:xfrm>
          <a:prstGeom prst="rect">
            <a:avLst/>
          </a:prstGeom>
          <a:solidFill>
            <a:schemeClr val="accent1"/>
          </a:solidFill>
          <a:ln w="9525" algn="ctr">
            <a:solidFill>
              <a:schemeClr val="tx1"/>
            </a:solidFill>
            <a:round/>
            <a:headEnd/>
            <a:tailEnd/>
          </a:ln>
        </p:spPr>
        <p:txBody>
          <a:bodyPr/>
          <a:lstStyle/>
          <a:p>
            <a:pPr defTabSz="2962275"/>
            <a:r>
              <a:rPr lang="en-GB" sz="1600"/>
              <a:t>No obvious relationship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49263" y="928688"/>
            <a:ext cx="8229600" cy="571500"/>
          </a:xfrm>
        </p:spPr>
        <p:txBody>
          <a:bodyPr/>
          <a:lstStyle/>
          <a:p>
            <a:pPr algn="l"/>
            <a:r>
              <a:rPr lang="en-GB"/>
              <a:t>Our econometric model</a:t>
            </a:r>
          </a:p>
        </p:txBody>
      </p:sp>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222"/>
            </a:stretch>
          </a:blipFill>
        </p:spPr>
        <p:txBody>
          <a:bodyPr/>
          <a:lstStyle/>
          <a:p>
            <a:pPr>
              <a:defRPr/>
            </a:pPr>
            <a:r>
              <a:rPr lang="en-GB">
                <a:noFill/>
              </a:rPr>
              <a:t> </a:t>
            </a:r>
          </a:p>
        </p:txBody>
      </p:sp>
      <p:sp>
        <p:nvSpPr>
          <p:cNvPr id="4096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096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49263" y="928688"/>
            <a:ext cx="8229600" cy="571500"/>
          </a:xfrm>
        </p:spPr>
        <p:txBody>
          <a:bodyPr/>
          <a:lstStyle/>
          <a:p>
            <a:pPr algn="l"/>
            <a:r>
              <a:rPr lang="en-GB"/>
              <a:t>Ordinary Least Squares (OLS)</a:t>
            </a:r>
          </a:p>
        </p:txBody>
      </p:sp>
      <p:sp>
        <p:nvSpPr>
          <p:cNvPr id="41987"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What is the idea of OLS?</a:t>
            </a:r>
          </a:p>
          <a:p>
            <a:pPr eaLnBrk="1" hangingPunct="1"/>
            <a:r>
              <a:rPr lang="en-GB" sz="2000"/>
              <a:t>We specify a so-called </a:t>
            </a:r>
            <a:r>
              <a:rPr lang="en-GB" sz="2000" u="sng"/>
              <a:t>loss function</a:t>
            </a:r>
            <a:endParaRPr lang="en-GB" sz="2000"/>
          </a:p>
          <a:p>
            <a:pPr eaLnBrk="1" hangingPunct="1"/>
            <a:r>
              <a:rPr lang="en-GB" sz="2000"/>
              <a:t>A loss function (goes back to decision theory) determines the loss (negative utility) we incur if we make a mistake</a:t>
            </a:r>
          </a:p>
          <a:p>
            <a:pPr eaLnBrk="1" hangingPunct="1"/>
            <a:r>
              <a:rPr lang="en-GB" sz="2000"/>
              <a:t>The ‘mistakes’ are captured in our error term</a:t>
            </a:r>
          </a:p>
          <a:p>
            <a:pPr eaLnBrk="1" hangingPunct="1"/>
            <a:r>
              <a:rPr lang="en-GB" sz="2000"/>
              <a:t>BUT: in ‘real life’ the error term is unknown, we can only observe deviations from the linear relationships, which we call </a:t>
            </a:r>
            <a:r>
              <a:rPr lang="en-GB" sz="2000" u="sng"/>
              <a:t>residuals</a:t>
            </a:r>
          </a:p>
          <a:p>
            <a:pPr eaLnBrk="1" hangingPunct="1"/>
            <a:r>
              <a:rPr lang="en-GB" sz="2000"/>
              <a:t>Residuals are estimates for the error term</a:t>
            </a:r>
          </a:p>
          <a:p>
            <a:pPr eaLnBrk="1" hangingPunct="1"/>
            <a:r>
              <a:rPr lang="en-GB" sz="2000"/>
              <a:t>OLS determines the coefficients so that the </a:t>
            </a:r>
            <a:r>
              <a:rPr lang="en-GB" sz="2000" u="sng"/>
              <a:t>sum of squared residuals is minimised</a:t>
            </a:r>
          </a:p>
          <a:p>
            <a:pPr eaLnBrk="1" hangingPunct="1"/>
            <a:endParaRPr lang="en-GB" sz="2000"/>
          </a:p>
        </p:txBody>
      </p:sp>
      <p:sp>
        <p:nvSpPr>
          <p:cNvPr id="4198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198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49263" y="928688"/>
            <a:ext cx="8229600" cy="571500"/>
          </a:xfrm>
        </p:spPr>
        <p:txBody>
          <a:bodyPr/>
          <a:lstStyle/>
          <a:p>
            <a:pPr algn="l"/>
            <a:r>
              <a:rPr lang="en-GB"/>
              <a:t>Illustration of OLS</a:t>
            </a:r>
          </a:p>
        </p:txBody>
      </p:sp>
      <p:sp>
        <p:nvSpPr>
          <p:cNvPr id="4301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Let’s look at a simple example</a:t>
            </a:r>
            <a:endParaRPr lang="en-GB" sz="2000" u="sng"/>
          </a:p>
          <a:p>
            <a:pPr eaLnBrk="1" hangingPunct="1"/>
            <a:endParaRPr lang="en-GB" sz="2000"/>
          </a:p>
        </p:txBody>
      </p:sp>
      <p:sp>
        <p:nvSpPr>
          <p:cNvPr id="4301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301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36</a:t>
            </a:r>
          </a:p>
        </p:txBody>
      </p:sp>
      <p:cxnSp>
        <p:nvCxnSpPr>
          <p:cNvPr id="43014" name="Straight Arrow Connector 3"/>
          <p:cNvCxnSpPr>
            <a:cxnSpLocks noChangeShapeType="1"/>
          </p:cNvCxnSpPr>
          <p:nvPr/>
        </p:nvCxnSpPr>
        <p:spPr bwMode="auto">
          <a:xfrm flipV="1">
            <a:off x="1187450" y="2133600"/>
            <a:ext cx="0" cy="33115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15" name="Straight Arrow Connector 5"/>
          <p:cNvCxnSpPr>
            <a:cxnSpLocks noChangeShapeType="1"/>
          </p:cNvCxnSpPr>
          <p:nvPr/>
        </p:nvCxnSpPr>
        <p:spPr bwMode="auto">
          <a:xfrm>
            <a:off x="1187450" y="5445125"/>
            <a:ext cx="532923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16" name="Flowchart: Connector 6"/>
          <p:cNvSpPr>
            <a:spLocks noChangeArrowheads="1"/>
          </p:cNvSpPr>
          <p:nvPr/>
        </p:nvSpPr>
        <p:spPr bwMode="auto">
          <a:xfrm>
            <a:off x="2339975" y="24923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17" name="Flowchart: Connector 10"/>
          <p:cNvSpPr>
            <a:spLocks noChangeArrowheads="1"/>
          </p:cNvSpPr>
          <p:nvPr/>
        </p:nvSpPr>
        <p:spPr bwMode="auto">
          <a:xfrm>
            <a:off x="2868613" y="3062288"/>
            <a:ext cx="73025"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18" name="Flowchart: Connector 11"/>
          <p:cNvSpPr>
            <a:spLocks noChangeArrowheads="1"/>
          </p:cNvSpPr>
          <p:nvPr/>
        </p:nvSpPr>
        <p:spPr bwMode="auto">
          <a:xfrm>
            <a:off x="2644775" y="27971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19" name="Flowchart: Connector 12"/>
          <p:cNvSpPr>
            <a:spLocks noChangeArrowheads="1"/>
          </p:cNvSpPr>
          <p:nvPr/>
        </p:nvSpPr>
        <p:spPr bwMode="auto">
          <a:xfrm>
            <a:off x="2797175" y="29495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0" name="Flowchart: Connector 13"/>
          <p:cNvSpPr>
            <a:spLocks noChangeArrowheads="1"/>
          </p:cNvSpPr>
          <p:nvPr/>
        </p:nvSpPr>
        <p:spPr bwMode="auto">
          <a:xfrm>
            <a:off x="2949575" y="31019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1" name="Flowchart: Connector 14"/>
          <p:cNvSpPr>
            <a:spLocks noChangeArrowheads="1"/>
          </p:cNvSpPr>
          <p:nvPr/>
        </p:nvSpPr>
        <p:spPr bwMode="auto">
          <a:xfrm>
            <a:off x="2492375" y="26447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2" name="Flowchart: Connector 16"/>
          <p:cNvSpPr>
            <a:spLocks noChangeArrowheads="1"/>
          </p:cNvSpPr>
          <p:nvPr/>
        </p:nvSpPr>
        <p:spPr bwMode="auto">
          <a:xfrm>
            <a:off x="2797175" y="29495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3" name="Flowchart: Connector 17"/>
          <p:cNvSpPr>
            <a:spLocks noChangeArrowheads="1"/>
          </p:cNvSpPr>
          <p:nvPr/>
        </p:nvSpPr>
        <p:spPr bwMode="auto">
          <a:xfrm>
            <a:off x="2949575" y="31019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4" name="Flowchart: Connector 19"/>
          <p:cNvSpPr>
            <a:spLocks noChangeArrowheads="1"/>
          </p:cNvSpPr>
          <p:nvPr/>
        </p:nvSpPr>
        <p:spPr bwMode="auto">
          <a:xfrm>
            <a:off x="2644775" y="27971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5" name="Flowchart: Connector 21"/>
          <p:cNvSpPr>
            <a:spLocks noChangeArrowheads="1"/>
          </p:cNvSpPr>
          <p:nvPr/>
        </p:nvSpPr>
        <p:spPr bwMode="auto">
          <a:xfrm>
            <a:off x="2949575" y="31019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26" name="Flowchart: Connector 24"/>
          <p:cNvSpPr>
            <a:spLocks noChangeArrowheads="1"/>
          </p:cNvSpPr>
          <p:nvPr/>
        </p:nvSpPr>
        <p:spPr bwMode="auto">
          <a:xfrm>
            <a:off x="2833688" y="2998788"/>
            <a:ext cx="71437" cy="71437"/>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grpSp>
        <p:nvGrpSpPr>
          <p:cNvPr id="43027" name="Group 7"/>
          <p:cNvGrpSpPr>
            <a:grpSpLocks/>
          </p:cNvGrpSpPr>
          <p:nvPr/>
        </p:nvGrpSpPr>
        <p:grpSpPr bwMode="auto">
          <a:xfrm>
            <a:off x="4500563" y="3581400"/>
            <a:ext cx="457200" cy="415925"/>
            <a:chOff x="3021360" y="3215145"/>
            <a:chExt cx="457200" cy="416559"/>
          </a:xfrm>
        </p:grpSpPr>
        <p:sp>
          <p:nvSpPr>
            <p:cNvPr id="43065" name="Flowchart: Connector 15"/>
            <p:cNvSpPr>
              <a:spLocks noChangeArrowheads="1"/>
            </p:cNvSpPr>
            <p:nvPr/>
          </p:nvSpPr>
          <p:spPr bwMode="auto">
            <a:xfrm>
              <a:off x="3021360" y="32151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6" name="Flowchart: Connector 18"/>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7" name="Flowchart: Connector 20"/>
            <p:cNvSpPr>
              <a:spLocks noChangeArrowheads="1"/>
            </p:cNvSpPr>
            <p:nvPr/>
          </p:nvSpPr>
          <p:spPr bwMode="auto">
            <a:xfrm>
              <a:off x="3173760" y="33675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8" name="Flowchart: Connector 22"/>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9" name="Flowchart: Connector 23"/>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70" name="Flowchart: Connector 25"/>
            <p:cNvSpPr>
              <a:spLocks noChangeArrowheads="1"/>
            </p:cNvSpPr>
            <p:nvPr/>
          </p:nvSpPr>
          <p:spPr bwMode="auto">
            <a:xfrm>
              <a:off x="3326160" y="35199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71" name="Flowchart: Connector 26"/>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72" name="Flowchart: Connector 27"/>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73" name="Flowchart: Connector 28"/>
            <p:cNvSpPr>
              <a:spLocks noChangeArrowheads="1"/>
            </p:cNvSpPr>
            <p:nvPr/>
          </p:nvSpPr>
          <p:spPr bwMode="auto">
            <a:xfrm>
              <a:off x="3406552" y="35596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grpSp>
      <p:grpSp>
        <p:nvGrpSpPr>
          <p:cNvPr id="43028" name="Group 30"/>
          <p:cNvGrpSpPr>
            <a:grpSpLocks/>
          </p:cNvGrpSpPr>
          <p:nvPr/>
        </p:nvGrpSpPr>
        <p:grpSpPr bwMode="auto">
          <a:xfrm>
            <a:off x="3622675" y="2986088"/>
            <a:ext cx="457200" cy="415925"/>
            <a:chOff x="3021360" y="3215145"/>
            <a:chExt cx="457200" cy="416559"/>
          </a:xfrm>
        </p:grpSpPr>
        <p:sp>
          <p:nvSpPr>
            <p:cNvPr id="43056" name="Flowchart: Connector 31"/>
            <p:cNvSpPr>
              <a:spLocks noChangeArrowheads="1"/>
            </p:cNvSpPr>
            <p:nvPr/>
          </p:nvSpPr>
          <p:spPr bwMode="auto">
            <a:xfrm>
              <a:off x="3021360" y="32151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7" name="Flowchart: Connector 32"/>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8" name="Flowchart: Connector 33"/>
            <p:cNvSpPr>
              <a:spLocks noChangeArrowheads="1"/>
            </p:cNvSpPr>
            <p:nvPr/>
          </p:nvSpPr>
          <p:spPr bwMode="auto">
            <a:xfrm>
              <a:off x="3173760" y="33675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9" name="Flowchart: Connector 34"/>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0" name="Flowchart: Connector 35"/>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1" name="Flowchart: Connector 36"/>
            <p:cNvSpPr>
              <a:spLocks noChangeArrowheads="1"/>
            </p:cNvSpPr>
            <p:nvPr/>
          </p:nvSpPr>
          <p:spPr bwMode="auto">
            <a:xfrm>
              <a:off x="3326160" y="35199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2" name="Flowchart: Connector 37"/>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3" name="Flowchart: Connector 38"/>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64" name="Flowchart: Connector 39"/>
            <p:cNvSpPr>
              <a:spLocks noChangeArrowheads="1"/>
            </p:cNvSpPr>
            <p:nvPr/>
          </p:nvSpPr>
          <p:spPr bwMode="auto">
            <a:xfrm>
              <a:off x="3406552" y="35596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grpSp>
      <p:grpSp>
        <p:nvGrpSpPr>
          <p:cNvPr id="43029" name="Group 40"/>
          <p:cNvGrpSpPr>
            <a:grpSpLocks/>
          </p:cNvGrpSpPr>
          <p:nvPr/>
        </p:nvGrpSpPr>
        <p:grpSpPr bwMode="auto">
          <a:xfrm>
            <a:off x="2905125" y="3808413"/>
            <a:ext cx="457200" cy="417512"/>
            <a:chOff x="3021360" y="3215145"/>
            <a:chExt cx="457200" cy="416559"/>
          </a:xfrm>
        </p:grpSpPr>
        <p:sp>
          <p:nvSpPr>
            <p:cNvPr id="43047" name="Flowchart: Connector 41"/>
            <p:cNvSpPr>
              <a:spLocks noChangeArrowheads="1"/>
            </p:cNvSpPr>
            <p:nvPr/>
          </p:nvSpPr>
          <p:spPr bwMode="auto">
            <a:xfrm>
              <a:off x="3021360" y="32151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48" name="Flowchart: Connector 42"/>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49" name="Flowchart: Connector 43"/>
            <p:cNvSpPr>
              <a:spLocks noChangeArrowheads="1"/>
            </p:cNvSpPr>
            <p:nvPr/>
          </p:nvSpPr>
          <p:spPr bwMode="auto">
            <a:xfrm>
              <a:off x="3173760" y="33675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0" name="Flowchart: Connector 44"/>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1" name="Flowchart: Connector 45"/>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2" name="Flowchart: Connector 46"/>
            <p:cNvSpPr>
              <a:spLocks noChangeArrowheads="1"/>
            </p:cNvSpPr>
            <p:nvPr/>
          </p:nvSpPr>
          <p:spPr bwMode="auto">
            <a:xfrm>
              <a:off x="3326160" y="3519945"/>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3" name="Flowchart: Connector 47"/>
            <p:cNvSpPr>
              <a:spLocks noChangeArrowheads="1"/>
            </p:cNvSpPr>
            <p:nvPr/>
          </p:nvSpPr>
          <p:spPr bwMode="auto">
            <a:xfrm>
              <a:off x="3101752" y="32548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4" name="Flowchart: Connector 48"/>
            <p:cNvSpPr>
              <a:spLocks noChangeArrowheads="1"/>
            </p:cNvSpPr>
            <p:nvPr/>
          </p:nvSpPr>
          <p:spPr bwMode="auto">
            <a:xfrm>
              <a:off x="3254152" y="34072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55" name="Flowchart: Connector 49"/>
            <p:cNvSpPr>
              <a:spLocks noChangeArrowheads="1"/>
            </p:cNvSpPr>
            <p:nvPr/>
          </p:nvSpPr>
          <p:spPr bwMode="auto">
            <a:xfrm>
              <a:off x="3406552" y="3559696"/>
              <a:ext cx="72008" cy="7200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grpSp>
      <p:sp>
        <p:nvSpPr>
          <p:cNvPr id="43030" name="Flowchart: Connector 50"/>
          <p:cNvSpPr>
            <a:spLocks noChangeArrowheads="1"/>
          </p:cNvSpPr>
          <p:nvPr/>
        </p:nvSpPr>
        <p:spPr bwMode="auto">
          <a:xfrm>
            <a:off x="2492375" y="26447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1" name="Flowchart: Connector 51"/>
          <p:cNvSpPr>
            <a:spLocks noChangeArrowheads="1"/>
          </p:cNvSpPr>
          <p:nvPr/>
        </p:nvSpPr>
        <p:spPr bwMode="auto">
          <a:xfrm>
            <a:off x="3021013" y="3214688"/>
            <a:ext cx="73025"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2" name="Flowchart: Connector 52"/>
          <p:cNvSpPr>
            <a:spLocks noChangeArrowheads="1"/>
          </p:cNvSpPr>
          <p:nvPr/>
        </p:nvSpPr>
        <p:spPr bwMode="auto">
          <a:xfrm>
            <a:off x="2797175" y="29495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3" name="Flowchart: Connector 53"/>
          <p:cNvSpPr>
            <a:spLocks noChangeArrowheads="1"/>
          </p:cNvSpPr>
          <p:nvPr/>
        </p:nvSpPr>
        <p:spPr bwMode="auto">
          <a:xfrm>
            <a:off x="2949575" y="31019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4" name="Flowchart: Connector 54"/>
          <p:cNvSpPr>
            <a:spLocks noChangeArrowheads="1"/>
          </p:cNvSpPr>
          <p:nvPr/>
        </p:nvSpPr>
        <p:spPr bwMode="auto">
          <a:xfrm>
            <a:off x="3101975" y="32543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5" name="Flowchart: Connector 55"/>
          <p:cNvSpPr>
            <a:spLocks noChangeArrowheads="1"/>
          </p:cNvSpPr>
          <p:nvPr/>
        </p:nvSpPr>
        <p:spPr bwMode="auto">
          <a:xfrm>
            <a:off x="3254375" y="34067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6" name="Flowchart: Connector 56"/>
          <p:cNvSpPr>
            <a:spLocks noChangeArrowheads="1"/>
          </p:cNvSpPr>
          <p:nvPr/>
        </p:nvSpPr>
        <p:spPr bwMode="auto">
          <a:xfrm>
            <a:off x="3406775" y="35591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7" name="Flowchart: Connector 57"/>
          <p:cNvSpPr>
            <a:spLocks noChangeArrowheads="1"/>
          </p:cNvSpPr>
          <p:nvPr/>
        </p:nvSpPr>
        <p:spPr bwMode="auto">
          <a:xfrm>
            <a:off x="3559175" y="3711575"/>
            <a:ext cx="71438" cy="73025"/>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8" name="Flowchart: Connector 58"/>
          <p:cNvSpPr>
            <a:spLocks noChangeArrowheads="1"/>
          </p:cNvSpPr>
          <p:nvPr/>
        </p:nvSpPr>
        <p:spPr bwMode="auto">
          <a:xfrm>
            <a:off x="4957763" y="4038600"/>
            <a:ext cx="71437" cy="7143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39" name="Flowchart: Connector 59"/>
          <p:cNvSpPr>
            <a:spLocks noChangeArrowheads="1"/>
          </p:cNvSpPr>
          <p:nvPr/>
        </p:nvSpPr>
        <p:spPr bwMode="auto">
          <a:xfrm>
            <a:off x="5110163" y="4191000"/>
            <a:ext cx="71437" cy="71438"/>
          </a:xfrm>
          <a:prstGeom prst="flowChartConnector">
            <a:avLst/>
          </a:prstGeom>
          <a:solidFill>
            <a:schemeClr val="accent1"/>
          </a:solidFill>
          <a:ln w="9525" algn="ctr">
            <a:solidFill>
              <a:schemeClr val="tx1"/>
            </a:solidFill>
            <a:round/>
            <a:headEnd/>
            <a:tailEnd/>
          </a:ln>
        </p:spPr>
        <p:txBody>
          <a:bodyPr/>
          <a:lstStyle/>
          <a:p>
            <a:pPr defTabSz="2962275"/>
            <a:endParaRPr lang="en-US" sz="5800"/>
          </a:p>
        </p:txBody>
      </p:sp>
      <p:sp>
        <p:nvSpPr>
          <p:cNvPr id="43040" name="TextBox 8"/>
          <p:cNvSpPr txBox="1">
            <a:spLocks noChangeArrowheads="1"/>
          </p:cNvSpPr>
          <p:nvPr/>
        </p:nvSpPr>
        <p:spPr bwMode="auto">
          <a:xfrm>
            <a:off x="755650" y="2205038"/>
            <a:ext cx="215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Y</a:t>
            </a:r>
          </a:p>
        </p:txBody>
      </p:sp>
      <p:sp>
        <p:nvSpPr>
          <p:cNvPr id="43041" name="TextBox 61"/>
          <p:cNvSpPr txBox="1">
            <a:spLocks noChangeArrowheads="1"/>
          </p:cNvSpPr>
          <p:nvPr/>
        </p:nvSpPr>
        <p:spPr bwMode="auto">
          <a:xfrm>
            <a:off x="6516688" y="5516563"/>
            <a:ext cx="215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X</a:t>
            </a:r>
          </a:p>
        </p:txBody>
      </p:sp>
      <p:cxnSp>
        <p:nvCxnSpPr>
          <p:cNvPr id="43042" name="Straight Connector 29"/>
          <p:cNvCxnSpPr>
            <a:cxnSpLocks noChangeShapeType="1"/>
          </p:cNvCxnSpPr>
          <p:nvPr/>
        </p:nvCxnSpPr>
        <p:spPr bwMode="auto">
          <a:xfrm>
            <a:off x="2051050" y="2457450"/>
            <a:ext cx="3313113" cy="2551113"/>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3043" name="Straight Connector 23552"/>
          <p:cNvCxnSpPr>
            <a:cxnSpLocks noChangeShapeType="1"/>
          </p:cNvCxnSpPr>
          <p:nvPr/>
        </p:nvCxnSpPr>
        <p:spPr bwMode="auto">
          <a:xfrm>
            <a:off x="4535488" y="3632200"/>
            <a:ext cx="0" cy="733425"/>
          </a:xfrm>
          <a:prstGeom prst="line">
            <a:avLst/>
          </a:prstGeom>
          <a:noFill/>
          <a:ln w="9525"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43044" name="Left Brace 23557"/>
          <p:cNvSpPr>
            <a:spLocks/>
          </p:cNvSpPr>
          <p:nvPr/>
        </p:nvSpPr>
        <p:spPr bwMode="auto">
          <a:xfrm>
            <a:off x="4427538" y="3652838"/>
            <a:ext cx="73025" cy="712787"/>
          </a:xfrm>
          <a:prstGeom prst="leftBrace">
            <a:avLst>
              <a:gd name="adj1" fmla="val 8224"/>
              <a:gd name="adj2" fmla="val 50000"/>
            </a:avLst>
          </a:prstGeom>
          <a:solidFill>
            <a:schemeClr val="accent1"/>
          </a:solidFill>
          <a:ln w="9525" algn="ctr">
            <a:solidFill>
              <a:schemeClr val="tx1"/>
            </a:solidFill>
            <a:round/>
            <a:headEnd/>
            <a:tailEnd/>
          </a:ln>
        </p:spPr>
        <p:txBody>
          <a:bodyPr/>
          <a:lstStyle/>
          <a:p>
            <a:pPr defTabSz="2962275"/>
            <a:endParaRPr lang="en-US" sz="5800"/>
          </a:p>
        </p:txBody>
      </p:sp>
      <p:sp>
        <p:nvSpPr>
          <p:cNvPr id="69" name="TextBox 68"/>
          <p:cNvSpPr txBox="1">
            <a:spLocks noRot="1" noChangeAspect="1" noMove="1" noResize="1" noEditPoints="1" noAdjustHandles="1" noChangeArrowheads="1" noChangeShapeType="1" noTextEdit="1"/>
          </p:cNvSpPr>
          <p:nvPr/>
        </p:nvSpPr>
        <p:spPr>
          <a:xfrm>
            <a:off x="4122072" y="3812653"/>
            <a:ext cx="216024" cy="369332"/>
          </a:xfrm>
          <a:prstGeom prst="rect">
            <a:avLst/>
          </a:prstGeom>
          <a:blipFill rotWithShape="1">
            <a:blip r:embed="rId3"/>
            <a:stretch>
              <a:fillRect t="-4918" r="-47222"/>
            </a:stretch>
          </a:blipFill>
        </p:spPr>
        <p:txBody>
          <a:bodyPr/>
          <a:lstStyle/>
          <a:p>
            <a:pPr>
              <a:defRPr/>
            </a:pPr>
            <a:r>
              <a:rPr lang="en-GB">
                <a:noFill/>
              </a:rPr>
              <a:t> </a:t>
            </a:r>
          </a:p>
        </p:txBody>
      </p:sp>
      <p:sp>
        <p:nvSpPr>
          <p:cNvPr id="43046" name="Rectangle 69"/>
          <p:cNvSpPr>
            <a:spLocks noChangeArrowheads="1"/>
          </p:cNvSpPr>
          <p:nvPr/>
        </p:nvSpPr>
        <p:spPr bwMode="auto">
          <a:xfrm>
            <a:off x="5940425" y="2009775"/>
            <a:ext cx="2160588" cy="1352550"/>
          </a:xfrm>
          <a:prstGeom prst="rect">
            <a:avLst/>
          </a:prstGeom>
          <a:solidFill>
            <a:schemeClr val="accent1"/>
          </a:solidFill>
          <a:ln w="9525" algn="ctr">
            <a:solidFill>
              <a:schemeClr val="tx1"/>
            </a:solidFill>
            <a:round/>
            <a:headEnd/>
            <a:tailEnd/>
          </a:ln>
        </p:spPr>
        <p:txBody>
          <a:bodyPr/>
          <a:lstStyle/>
          <a:p>
            <a:pPr defTabSz="2962275"/>
            <a:r>
              <a:rPr lang="en-GB" sz="1600"/>
              <a:t>Minimise sum of squared deviations from predicted regression line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49263" y="928688"/>
            <a:ext cx="8229600" cy="571500"/>
          </a:xfrm>
        </p:spPr>
        <p:txBody>
          <a:bodyPr/>
          <a:lstStyle/>
          <a:p>
            <a:pPr algn="l"/>
            <a:r>
              <a:rPr lang="en-GB" dirty="0"/>
              <a:t>OLS in Stata</a:t>
            </a:r>
          </a:p>
        </p:txBody>
      </p:sp>
      <p:sp>
        <p:nvSpPr>
          <p:cNvPr id="4403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Let’s use the ‘reg’ command in Stata and see what we obtain</a:t>
            </a:r>
            <a:endParaRPr lang="en-GB" sz="2000" u="sng" dirty="0"/>
          </a:p>
          <a:p>
            <a:pPr eaLnBrk="1" hangingPunct="1"/>
            <a:endParaRPr lang="en-GB" sz="2000" dirty="0"/>
          </a:p>
        </p:txBody>
      </p:sp>
      <p:sp>
        <p:nvSpPr>
          <p:cNvPr id="440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40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37</a:t>
            </a:r>
          </a:p>
        </p:txBody>
      </p:sp>
      <p:pic>
        <p:nvPicPr>
          <p:cNvPr id="4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76475"/>
            <a:ext cx="875506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9" name="Rectangle 69"/>
          <p:cNvSpPr>
            <a:spLocks noChangeArrowheads="1"/>
          </p:cNvSpPr>
          <p:nvPr/>
        </p:nvSpPr>
        <p:spPr bwMode="auto">
          <a:xfrm>
            <a:off x="6269038" y="2505075"/>
            <a:ext cx="2160587" cy="1352550"/>
          </a:xfrm>
          <a:prstGeom prst="rect">
            <a:avLst/>
          </a:prstGeom>
          <a:solidFill>
            <a:schemeClr val="accent1"/>
          </a:solidFill>
          <a:ln w="9525" algn="ctr">
            <a:solidFill>
              <a:schemeClr val="tx1"/>
            </a:solidFill>
            <a:round/>
            <a:headEnd/>
            <a:tailEnd/>
          </a:ln>
        </p:spPr>
        <p:txBody>
          <a:bodyPr/>
          <a:lstStyle/>
          <a:p>
            <a:pPr defTabSz="2962275"/>
            <a:r>
              <a:rPr lang="en-GB" sz="1600"/>
              <a:t>An increase in income increases credit card use (interest paid on credit cards)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49263" y="928688"/>
            <a:ext cx="8229600" cy="571500"/>
          </a:xfrm>
        </p:spPr>
        <p:txBody>
          <a:bodyPr/>
          <a:lstStyle/>
          <a:p>
            <a:pPr algn="l"/>
            <a:r>
              <a:rPr lang="en-GB" sz="3200" dirty="0"/>
              <a:t>Interpretation of Stata output (1/2)</a:t>
            </a:r>
          </a:p>
        </p:txBody>
      </p:sp>
      <p:sp>
        <p:nvSpPr>
          <p:cNvPr id="4505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u="sng"/>
              <a:t>Coefficients</a:t>
            </a:r>
            <a:r>
              <a:rPr lang="en-GB" sz="2000"/>
              <a:t> are so-called point estimates and indicate the partial impact (ceteris paribus) of the independent variable on the dependent variable</a:t>
            </a:r>
          </a:p>
          <a:p>
            <a:pPr eaLnBrk="1" hangingPunct="1"/>
            <a:r>
              <a:rPr lang="en-GB" sz="2000"/>
              <a:t>The </a:t>
            </a:r>
            <a:r>
              <a:rPr lang="en-GB" sz="2000" u="sng"/>
              <a:t>standard error</a:t>
            </a:r>
            <a:r>
              <a:rPr lang="en-GB" sz="2000"/>
              <a:t> refers to the estimated standard deviation of the coefficient; it is a measure for the precision of the point estimate </a:t>
            </a:r>
            <a:endParaRPr lang="en-GB" sz="2000" u="sng"/>
          </a:p>
          <a:p>
            <a:pPr eaLnBrk="1" hangingPunct="1"/>
            <a:r>
              <a:rPr lang="en-GB" sz="2000" u="sng"/>
              <a:t>T-values</a:t>
            </a:r>
            <a:r>
              <a:rPr lang="en-GB" sz="2000"/>
              <a:t> are test statistics and defined as coefficient divided by standard error; if |t-value| &gt; 2, the coefficient is significantly different from zero</a:t>
            </a:r>
            <a:endParaRPr lang="en-GB" sz="2000" u="sng"/>
          </a:p>
          <a:p>
            <a:pPr eaLnBrk="1" hangingPunct="1"/>
            <a:r>
              <a:rPr lang="en-GB" sz="2000" u="sng"/>
              <a:t>P-values</a:t>
            </a:r>
            <a:r>
              <a:rPr lang="en-GB" sz="2000"/>
              <a:t> (related to t-value) indicate the probability that the true partial impact is outside the confidence interval; if p&lt;0.05, the coefficient is significantly different from zero with 95% level of confidence</a:t>
            </a:r>
            <a:endParaRPr lang="en-GB" sz="2000" u="sng"/>
          </a:p>
        </p:txBody>
      </p:sp>
      <p:sp>
        <p:nvSpPr>
          <p:cNvPr id="4506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506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49263" y="928688"/>
            <a:ext cx="8229600" cy="571500"/>
          </a:xfrm>
        </p:spPr>
        <p:txBody>
          <a:bodyPr/>
          <a:lstStyle/>
          <a:p>
            <a:pPr algn="l"/>
            <a:r>
              <a:rPr lang="en-GB" sz="3200" dirty="0"/>
              <a:t>Interpretation of Stata output (2/2)</a:t>
            </a:r>
          </a:p>
        </p:txBody>
      </p:sp>
      <p:sp>
        <p:nvSpPr>
          <p:cNvPr id="46083"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The </a:t>
            </a:r>
            <a:r>
              <a:rPr lang="en-GB" sz="2000" u="sng"/>
              <a:t>confidence interval</a:t>
            </a:r>
            <a:r>
              <a:rPr lang="en-GB" sz="2000"/>
              <a:t> refers to [coefficient +/- 1.96 * standard error]; it determines the range (upper and lower limit) of the true partial impact; hence, with a probability of 95% the true partial impact is element of the confidence interval</a:t>
            </a:r>
          </a:p>
          <a:p>
            <a:pPr eaLnBrk="1" hangingPunct="1"/>
            <a:r>
              <a:rPr lang="en-GB" sz="2000"/>
              <a:t>Number of observations should be always reported</a:t>
            </a:r>
          </a:p>
          <a:p>
            <a:pPr eaLnBrk="1" hangingPunct="1"/>
            <a:r>
              <a:rPr lang="en-GB" sz="2000" u="sng"/>
              <a:t>R-squared</a:t>
            </a:r>
            <a:r>
              <a:rPr lang="en-GB" sz="2000"/>
              <a:t> and </a:t>
            </a:r>
            <a:r>
              <a:rPr lang="en-GB" sz="2000" u="sng"/>
              <a:t>adjusted R-squared</a:t>
            </a:r>
            <a:r>
              <a:rPr lang="en-GB" sz="2000"/>
              <a:t> (adjusted for degrees of freedom) are measures for the quality of the model (model fit); e.g. an R-squared of 70% means that the model can explain 70% of the observed variability of the dependent variable</a:t>
            </a:r>
          </a:p>
          <a:p>
            <a:pPr lvl="1" indent="-344488" eaLnBrk="1" hangingPunct="1"/>
            <a:r>
              <a:rPr lang="en-GB" sz="1600" u="sng"/>
              <a:t>NOTE: do not use the R-squared to select ‘good’ models; use F-tests and other specification tests</a:t>
            </a:r>
          </a:p>
          <a:p>
            <a:pPr eaLnBrk="1" hangingPunct="1"/>
            <a:r>
              <a:rPr lang="en-GB" sz="2000"/>
              <a:t>The </a:t>
            </a:r>
            <a:r>
              <a:rPr lang="en-GB" sz="2000" u="sng"/>
              <a:t>F-test</a:t>
            </a:r>
            <a:r>
              <a:rPr lang="en-GB" sz="2000"/>
              <a:t> refers to a joint </a:t>
            </a:r>
            <a:r>
              <a:rPr lang="en-GB" sz="2000" u="sng"/>
              <a:t>null hypothesis</a:t>
            </a:r>
            <a:r>
              <a:rPr lang="en-GB" sz="2000"/>
              <a:t> that all coefficients are equal to zero (‘model is useless’); if you can reject the null hypothesis (p-value &lt; 0.05), it means that the model has explanatory power</a:t>
            </a:r>
          </a:p>
        </p:txBody>
      </p:sp>
      <p:sp>
        <p:nvSpPr>
          <p:cNvPr id="4608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608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39</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49263" y="928688"/>
            <a:ext cx="8229600" cy="571500"/>
          </a:xfrm>
        </p:spPr>
        <p:txBody>
          <a:bodyPr/>
          <a:lstStyle/>
          <a:p>
            <a:pPr algn="l"/>
            <a:r>
              <a:rPr lang="en-GB" sz="3200" dirty="0"/>
              <a:t>Functional forms</a:t>
            </a:r>
          </a:p>
        </p:txBody>
      </p:sp>
      <p:sp>
        <p:nvSpPr>
          <p:cNvPr id="47107" name="Content Placeholder 2"/>
          <p:cNvSpPr>
            <a:spLocks noGrp="1" noRot="1" noChangeAspect="1" noMove="1" noResize="1" noEditPoints="1" noAdjustHandles="1" noChangeArrowheads="1" noChangeShapeType="1" noTextEdit="1"/>
          </p:cNvSpPr>
          <p:nvPr>
            <p:ph idx="1"/>
          </p:nvPr>
        </p:nvSpPr>
        <p:spPr bwMode="auto">
          <a:xfrm>
            <a:off x="457200" y="1600200"/>
            <a:ext cx="8229600" cy="4525963"/>
          </a:xfrm>
          <a:blipFill rotWithShape="1">
            <a:blip r:embed="rId3"/>
            <a:stretch>
              <a:fillRect l="-1407" t="-1348" r="-444"/>
            </a:stretch>
          </a:blipFill>
          <a:extLs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p:sp>
        <p:nvSpPr>
          <p:cNvPr id="4710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710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49263" y="928688"/>
            <a:ext cx="8229600" cy="571500"/>
          </a:xfrm>
        </p:spPr>
        <p:txBody>
          <a:bodyPr/>
          <a:lstStyle/>
          <a:p>
            <a:pPr algn="l"/>
            <a:r>
              <a:rPr lang="en-GB" sz="3200"/>
              <a:t>Classical Linear Regression model (CLRM)</a:t>
            </a:r>
          </a:p>
        </p:txBody>
      </p:sp>
      <p:sp>
        <p:nvSpPr>
          <p:cNvPr id="4813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a:t>Our model is the CLRM; hence, the following assumptions apply</a:t>
            </a:r>
          </a:p>
          <a:p>
            <a:pPr eaLnBrk="1" hangingPunct="1"/>
            <a:r>
              <a:rPr lang="en-GB" sz="2000"/>
              <a:t>Assumptions</a:t>
            </a:r>
          </a:p>
          <a:p>
            <a:pPr lvl="1" indent="-344488" eaLnBrk="1" hangingPunct="1"/>
            <a:r>
              <a:rPr lang="en-GB" sz="1600"/>
              <a:t>Linearity: transformations can help to relax the assumption (e.g. non-linear relationships can be modelled using polynomials; however, we need to modify our hypothesis tests due to multicollinearity)</a:t>
            </a:r>
            <a:endParaRPr lang="en-GB" sz="1200"/>
          </a:p>
          <a:p>
            <a:pPr lvl="1" indent="-344488" eaLnBrk="1" hangingPunct="1"/>
            <a:r>
              <a:rPr lang="en-GB" sz="1600"/>
              <a:t>Strict exogeneity: error term does not depend on any independent variable </a:t>
            </a:r>
          </a:p>
          <a:p>
            <a:pPr lvl="1" indent="-344488" eaLnBrk="1" hangingPunct="1"/>
            <a:r>
              <a:rPr lang="en-GB" sz="1600"/>
              <a:t>Spherical error variance: homoskedasticity and no serial correlation; the variance of the error term does not change with any independent variable (homoskedasticity); error terms are uncorrelated over time or across clusters (no serial correlation)</a:t>
            </a:r>
          </a:p>
          <a:p>
            <a:pPr lvl="1" indent="-344488" eaLnBrk="1" hangingPunct="1"/>
            <a:r>
              <a:rPr lang="en-GB" sz="1600"/>
              <a:t>No multicollinearity: independent variables are not (highly) correlated</a:t>
            </a:r>
          </a:p>
          <a:p>
            <a:pPr eaLnBrk="1" hangingPunct="1"/>
            <a:r>
              <a:rPr lang="en-GB" sz="2000"/>
              <a:t>We need to check these assumptions after conducting a CLRM</a:t>
            </a:r>
          </a:p>
        </p:txBody>
      </p:sp>
      <p:sp>
        <p:nvSpPr>
          <p:cNvPr id="4813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813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a:xfrm>
            <a:off x="685800" y="2130425"/>
            <a:ext cx="7772400" cy="1470025"/>
          </a:xfrm>
        </p:spPr>
        <p:txBody>
          <a:bodyPr/>
          <a:lstStyle/>
          <a:p>
            <a:pPr eaLnBrk="1" hangingPunct="1"/>
            <a:r>
              <a:rPr lang="en-GB" sz="3600" b="1"/>
              <a:t>Lecture 4: Post estimation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49263" y="928688"/>
            <a:ext cx="8229600" cy="571500"/>
          </a:xfrm>
        </p:spPr>
        <p:txBody>
          <a:bodyPr/>
          <a:lstStyle/>
          <a:p>
            <a:pPr algn="l" eaLnBrk="1" hangingPunct="1"/>
            <a:r>
              <a:rPr lang="en-GB" dirty="0"/>
              <a:t>Getting Stata</a:t>
            </a:r>
          </a:p>
        </p:txBody>
      </p:sp>
      <p:sp>
        <p:nvSpPr>
          <p:cNvPr id="409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GB" sz="2000" dirty="0"/>
              <a:t>You do not need the latest version 17 of Stata; earlier versions (even Stata 8) will be sufficient</a:t>
            </a:r>
          </a:p>
          <a:p>
            <a:r>
              <a:rPr lang="en-GB" sz="2000" dirty="0"/>
              <a:t>You can convert Stata datasets using Python (see my video)</a:t>
            </a:r>
          </a:p>
          <a:p>
            <a:r>
              <a:rPr lang="en-GB" sz="2000" dirty="0"/>
              <a:t>LINK:</a:t>
            </a:r>
          </a:p>
          <a:p>
            <a:r>
              <a:rPr lang="en-GB" sz="2000" dirty="0"/>
              <a:t>http://www.timberlake.co.uk/software/stata/educational/students/students.html</a:t>
            </a:r>
          </a:p>
          <a:p>
            <a:r>
              <a:rPr lang="en-GB" sz="2000" dirty="0"/>
              <a:t>The best version would be Stata/BE for £165 (perpetual). You can also select aversion for £65 per year</a:t>
            </a:r>
          </a:p>
          <a:p>
            <a:r>
              <a:rPr lang="en-GB" sz="2000" dirty="0"/>
              <a:t>You can also get a free version (for 30 days) following this link:</a:t>
            </a:r>
          </a:p>
          <a:p>
            <a:r>
              <a:rPr lang="en-GB" sz="2000" dirty="0"/>
              <a:t>http://www.stata.com/customer-service/evaluate-stata/</a:t>
            </a:r>
          </a:p>
          <a:p>
            <a:r>
              <a:rPr lang="en-GB" sz="2000" dirty="0"/>
              <a:t>Should you learn Stata (see my video?)</a:t>
            </a:r>
          </a:p>
        </p:txBody>
      </p:sp>
      <p:sp>
        <p:nvSpPr>
          <p:cNvPr id="410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410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2</a:t>
            </a:r>
          </a:p>
        </p:txBody>
      </p:sp>
    </p:spTree>
    <p:extLst>
      <p:ext uri="{BB962C8B-B14F-4D97-AF65-F5344CB8AC3E}">
        <p14:creationId xmlns:p14="http://schemas.microsoft.com/office/powerpoint/2010/main" val="1457850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49263" y="928688"/>
            <a:ext cx="8229600" cy="571500"/>
          </a:xfrm>
        </p:spPr>
        <p:txBody>
          <a:bodyPr/>
          <a:lstStyle/>
          <a:p>
            <a:pPr algn="l"/>
            <a:r>
              <a:rPr lang="en-GB"/>
              <a:t>Multicollinearity</a:t>
            </a:r>
          </a:p>
        </p:txBody>
      </p:sp>
      <mc:AlternateContent xmlns:mc="http://schemas.openxmlformats.org/markup-compatibility/2006" xmlns:a14="http://schemas.microsoft.com/office/drawing/2010/main">
        <mc:Choice Requires="a14">
          <p:sp>
            <p:nvSpPr>
              <p:cNvPr id="50179" name="Content Placeholder 2"/>
              <p:cNvSpPr>
                <a:spLocks noGrp="1"/>
              </p:cNvSpPr>
              <p:nvPr>
                <p:ph idx="1"/>
              </p:nvPr>
            </p:nvSpPr>
            <p:spPr bwMode="auto">
              <a:xfrm>
                <a:off x="457200" y="1600200"/>
                <a:ext cx="8229600" cy="45259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Illustration of the problem</a:t>
                </a:r>
              </a:p>
              <a:p>
                <a:pPr lvl="1" eaLnBrk="1" hangingPunct="1"/>
                <a14:m>
                  <m:oMath xmlns:m="http://schemas.openxmlformats.org/officeDocument/2006/math">
                    <m:r>
                      <a:rPr lang="en-GB" sz="1600" b="0" i="1" smtClean="0">
                        <a:latin typeface="Cambria Math"/>
                      </a:rPr>
                      <m:t>𝑥</m:t>
                    </m:r>
                    <m:r>
                      <a:rPr lang="en-GB" sz="1600" b="0" i="1" smtClean="0">
                        <a:latin typeface="Cambria Math"/>
                      </a:rPr>
                      <m:t>=</m:t>
                    </m:r>
                    <m:r>
                      <a:rPr lang="en-GB" sz="1600" b="0" i="1" smtClean="0">
                        <a:latin typeface="Cambria Math"/>
                      </a:rPr>
                      <m:t>𝑎𝑧</m:t>
                    </m:r>
                  </m:oMath>
                </a14:m>
                <a:endParaRPr lang="en-GB" sz="1600" b="0" dirty="0"/>
              </a:p>
              <a:p>
                <a:pPr lvl="1" eaLnBrk="1" hangingPunct="1"/>
                <a:r>
                  <a:rPr lang="en-GB" sz="1600" dirty="0"/>
                  <a:t>Regression model </a:t>
                </a:r>
                <a14:m>
                  <m:oMath xmlns:m="http://schemas.openxmlformats.org/officeDocument/2006/math">
                    <m:r>
                      <a:rPr lang="en-GB" sz="1600" b="0" i="1" smtClean="0">
                        <a:latin typeface="Cambria Math"/>
                      </a:rPr>
                      <m:t>𝑦</m:t>
                    </m:r>
                    <m:r>
                      <a:rPr lang="en-GB" sz="1600" b="0" i="1" smtClean="0">
                        <a:latin typeface="Cambria Math"/>
                      </a:rPr>
                      <m:t>=</m:t>
                    </m:r>
                    <m:r>
                      <a:rPr lang="en-GB" sz="1600" b="0" i="1" smtClean="0">
                        <a:latin typeface="Cambria Math"/>
                        <a:ea typeface="Cambria Math"/>
                      </a:rPr>
                      <m:t>𝛼</m:t>
                    </m:r>
                    <m:r>
                      <a:rPr lang="en-GB" sz="1600" b="0" i="1" smtClean="0">
                        <a:latin typeface="Cambria Math"/>
                        <a:ea typeface="Cambria Math"/>
                      </a:rPr>
                      <m:t>+</m:t>
                    </m:r>
                    <m:r>
                      <a:rPr lang="en-GB" sz="1600" b="0" i="1" smtClean="0">
                        <a:latin typeface="Cambria Math"/>
                        <a:ea typeface="Cambria Math"/>
                      </a:rPr>
                      <m:t>𝛽</m:t>
                    </m:r>
                    <m:r>
                      <a:rPr lang="en-GB" sz="1600" b="0" i="1" smtClean="0">
                        <a:latin typeface="Cambria Math"/>
                        <a:ea typeface="Cambria Math"/>
                      </a:rPr>
                      <m:t>𝑥</m:t>
                    </m:r>
                    <m:r>
                      <a:rPr lang="en-GB" sz="1600" b="0" i="1" smtClean="0">
                        <a:latin typeface="Cambria Math"/>
                        <a:ea typeface="Cambria Math"/>
                      </a:rPr>
                      <m:t>+</m:t>
                    </m:r>
                    <m:r>
                      <a:rPr lang="en-GB" sz="1600" b="0" i="1" smtClean="0">
                        <a:latin typeface="Cambria Math"/>
                        <a:ea typeface="Cambria Math"/>
                      </a:rPr>
                      <m:t>𝛾</m:t>
                    </m:r>
                    <m:r>
                      <a:rPr lang="en-GB" sz="1600" b="0" i="1" smtClean="0">
                        <a:latin typeface="Cambria Math"/>
                        <a:ea typeface="Cambria Math"/>
                      </a:rPr>
                      <m:t>𝑧</m:t>
                    </m:r>
                    <m:r>
                      <a:rPr lang="en-GB" sz="1600" b="0" i="1" smtClean="0">
                        <a:latin typeface="Cambria Math"/>
                        <a:ea typeface="Cambria Math"/>
                      </a:rPr>
                      <m:t>+</m:t>
                    </m:r>
                    <m:r>
                      <a:rPr lang="en-GB" sz="1600" b="0" i="1" smtClean="0">
                        <a:latin typeface="Cambria Math"/>
                        <a:ea typeface="Cambria Math"/>
                      </a:rPr>
                      <m:t>𝜀</m:t>
                    </m:r>
                  </m:oMath>
                </a14:m>
                <a:endParaRPr lang="en-GB" sz="1600" dirty="0"/>
              </a:p>
              <a:p>
                <a:pPr lvl="1" eaLnBrk="1" hangingPunct="1"/>
                <a:r>
                  <a:rPr lang="en-GB" sz="1600" dirty="0"/>
                  <a:t>As x and z are collinear, I can write: </a:t>
                </a:r>
                <a14:m>
                  <m:oMath xmlns:m="http://schemas.openxmlformats.org/officeDocument/2006/math">
                    <m:r>
                      <a:rPr lang="en-GB" sz="1600" b="0" i="1" smtClean="0">
                        <a:latin typeface="Cambria Math"/>
                      </a:rPr>
                      <m:t>𝑦</m:t>
                    </m:r>
                    <m:r>
                      <a:rPr lang="en-GB" sz="1600" b="0" i="1" smtClean="0">
                        <a:latin typeface="Cambria Math"/>
                      </a:rPr>
                      <m:t>=</m:t>
                    </m:r>
                    <m:r>
                      <a:rPr lang="en-GB" sz="1600" b="0" i="1" smtClean="0">
                        <a:latin typeface="Cambria Math"/>
                        <a:ea typeface="Cambria Math"/>
                      </a:rPr>
                      <m:t>𝛼</m:t>
                    </m:r>
                    <m:r>
                      <a:rPr lang="en-GB" sz="1600" b="0" i="1" smtClean="0">
                        <a:latin typeface="Cambria Math"/>
                        <a:ea typeface="Cambria Math"/>
                      </a:rPr>
                      <m:t>+</m:t>
                    </m:r>
                    <m:r>
                      <a:rPr lang="en-GB" sz="1600" b="0" i="1" smtClean="0">
                        <a:latin typeface="Cambria Math"/>
                        <a:ea typeface="Cambria Math"/>
                      </a:rPr>
                      <m:t>𝛽</m:t>
                    </m:r>
                    <m:r>
                      <a:rPr lang="en-GB" sz="1600" b="0" i="1" smtClean="0">
                        <a:latin typeface="Cambria Math"/>
                        <a:ea typeface="Cambria Math"/>
                      </a:rPr>
                      <m:t>𝑎𝑧</m:t>
                    </m:r>
                    <m:r>
                      <a:rPr lang="en-GB" sz="1600" b="0" i="1" smtClean="0">
                        <a:latin typeface="Cambria Math"/>
                        <a:ea typeface="Cambria Math"/>
                      </a:rPr>
                      <m:t>+</m:t>
                    </m:r>
                    <m:r>
                      <a:rPr lang="en-GB" sz="1600" b="0" i="1" smtClean="0">
                        <a:latin typeface="Cambria Math"/>
                        <a:ea typeface="Cambria Math"/>
                      </a:rPr>
                      <m:t>𝛾</m:t>
                    </m:r>
                    <m:r>
                      <a:rPr lang="en-GB" sz="1600" b="0" i="1" smtClean="0">
                        <a:latin typeface="Cambria Math"/>
                        <a:ea typeface="Cambria Math"/>
                      </a:rPr>
                      <m:t>𝑧</m:t>
                    </m:r>
                    <m:r>
                      <a:rPr lang="en-GB" sz="1600" b="0" i="1" smtClean="0">
                        <a:latin typeface="Cambria Math"/>
                        <a:ea typeface="Cambria Math"/>
                      </a:rPr>
                      <m:t>+</m:t>
                    </m:r>
                    <m:r>
                      <a:rPr lang="en-GB" sz="1600" b="0" i="1" smtClean="0">
                        <a:latin typeface="Cambria Math"/>
                        <a:ea typeface="Cambria Math"/>
                      </a:rPr>
                      <m:t>𝜀</m:t>
                    </m:r>
                  </m:oMath>
                </a14:m>
                <a:endParaRPr lang="en-GB" sz="1600" dirty="0"/>
              </a:p>
              <a:p>
                <a:pPr lvl="1" eaLnBrk="1" hangingPunct="1"/>
                <a:r>
                  <a:rPr lang="en-GB" sz="1600" dirty="0"/>
                  <a:t>The coefficient </a:t>
                </a:r>
                <a:r>
                  <a:rPr lang="el-GR" sz="1600" dirty="0"/>
                  <a:t>β</a:t>
                </a:r>
                <a:r>
                  <a:rPr lang="en-GB" sz="1600" dirty="0"/>
                  <a:t> should measure the partial impact of x on y</a:t>
                </a:r>
              </a:p>
              <a:p>
                <a:pPr lvl="1" eaLnBrk="1" hangingPunct="1"/>
                <a:r>
                  <a:rPr lang="en-GB" sz="1600" dirty="0"/>
                  <a:t>Any change in x is linked to a change in z and vice versa</a:t>
                </a:r>
              </a:p>
              <a:p>
                <a:pPr lvl="1" eaLnBrk="1" hangingPunct="1"/>
                <a:r>
                  <a:rPr lang="en-GB" sz="1600" dirty="0"/>
                  <a:t>So partial impacts cannot be determined</a:t>
                </a:r>
              </a:p>
              <a:p>
                <a:pPr eaLnBrk="1" hangingPunct="1"/>
                <a:r>
                  <a:rPr lang="en-GB" sz="2000" dirty="0"/>
                  <a:t>Multicollinearity leads to a lack of precision of point estimates (coefficients)</a:t>
                </a:r>
              </a:p>
              <a:p>
                <a:pPr eaLnBrk="1" hangingPunct="1"/>
                <a:r>
                  <a:rPr lang="en-GB" sz="2000" dirty="0"/>
                  <a:t>Solution</a:t>
                </a:r>
              </a:p>
              <a:p>
                <a:pPr lvl="1" eaLnBrk="1" hangingPunct="1"/>
                <a:r>
                  <a:rPr lang="en-GB" sz="1600" dirty="0"/>
                  <a:t>Increase sample size (increases precision of estimates); not always possible</a:t>
                </a:r>
              </a:p>
              <a:p>
                <a:pPr lvl="1" eaLnBrk="1" hangingPunct="1"/>
                <a:r>
                  <a:rPr lang="en-GB" sz="1600" dirty="0"/>
                  <a:t>Orthogonal variables (e.g. factor analysis)</a:t>
                </a:r>
              </a:p>
              <a:p>
                <a:pPr lvl="1" eaLnBrk="1" hangingPunct="1"/>
                <a:r>
                  <a:rPr lang="en-GB" sz="1600" dirty="0"/>
                  <a:t>Drop variables</a:t>
                </a:r>
              </a:p>
              <a:p>
                <a:pPr lvl="1" eaLnBrk="1" hangingPunct="1"/>
                <a:endParaRPr lang="en-GB" sz="1600" dirty="0"/>
              </a:p>
              <a:p>
                <a:pPr lvl="1" indent="-344488" eaLnBrk="1" hangingPunct="1"/>
                <a:endParaRPr lang="en-GB" sz="1600" dirty="0"/>
              </a:p>
            </p:txBody>
          </p:sp>
        </mc:Choice>
        <mc:Fallback xmlns="">
          <p:sp>
            <p:nvSpPr>
              <p:cNvPr id="50179" name="Content Placeholder 2"/>
              <p:cNvSpPr>
                <a:spLocks noGrp="1" noRot="1" noChangeAspect="1" noMove="1" noResize="1" noEditPoints="1" noAdjustHandles="1" noChangeArrowheads="1" noChangeShapeType="1" noTextEdit="1"/>
              </p:cNvSpPr>
              <p:nvPr>
                <p:ph idx="1"/>
              </p:nvPr>
            </p:nvSpPr>
            <p:spPr bwMode="auto">
              <a:xfrm>
                <a:off x="457200" y="1600200"/>
                <a:ext cx="8229600" cy="4525963"/>
              </a:xfrm>
              <a:blipFill rotWithShape="1">
                <a:blip r:embed="rId3"/>
                <a:stretch>
                  <a:fillRect l="-1407" t="-134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5018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018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49263" y="928688"/>
            <a:ext cx="8229600" cy="571500"/>
          </a:xfrm>
        </p:spPr>
        <p:txBody>
          <a:bodyPr/>
          <a:lstStyle/>
          <a:p>
            <a:pPr algn="l"/>
            <a:r>
              <a:rPr lang="en-GB" dirty="0"/>
              <a:t>How to detect multicollinearity?</a:t>
            </a:r>
          </a:p>
        </p:txBody>
      </p:sp>
      <p:sp>
        <p:nvSpPr>
          <p:cNvPr id="50179"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The standard approach is to show a correlation matrix</a:t>
            </a:r>
          </a:p>
          <a:p>
            <a:pPr eaLnBrk="1" hangingPunct="1"/>
            <a:r>
              <a:rPr lang="en-GB" sz="2000" dirty="0"/>
              <a:t>If the correlation coefficients are below 0.85, most researchers would argue that multicollinearity is not present</a:t>
            </a:r>
          </a:p>
          <a:p>
            <a:pPr eaLnBrk="1" hangingPunct="1"/>
            <a:r>
              <a:rPr lang="en-GB" sz="2000" dirty="0"/>
              <a:t>This method can be misleading, as we only explore the relation between two variables</a:t>
            </a:r>
          </a:p>
          <a:p>
            <a:pPr eaLnBrk="1" hangingPunct="1"/>
            <a:r>
              <a:rPr lang="en-GB" sz="2000" dirty="0"/>
              <a:t>It is possible that several variables are interlinked, which cannot be detected in a correlation matrix</a:t>
            </a:r>
          </a:p>
          <a:p>
            <a:pPr eaLnBrk="1" hangingPunct="1"/>
            <a:r>
              <a:rPr lang="en-GB" sz="2000" dirty="0"/>
              <a:t>Nevertheless, in most applications, a correlation matrix is the ‘gold standard’</a:t>
            </a:r>
            <a:endParaRPr lang="en-GB" sz="1600" dirty="0"/>
          </a:p>
          <a:p>
            <a:pPr lvl="1" eaLnBrk="1" hangingPunct="1"/>
            <a:endParaRPr lang="en-GB" sz="1600" dirty="0"/>
          </a:p>
          <a:p>
            <a:pPr lvl="1" indent="-344488" eaLnBrk="1" hangingPunct="1"/>
            <a:endParaRPr lang="en-GB" sz="1600" dirty="0"/>
          </a:p>
        </p:txBody>
      </p:sp>
      <p:sp>
        <p:nvSpPr>
          <p:cNvPr id="5018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018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43</a:t>
            </a:r>
          </a:p>
        </p:txBody>
      </p:sp>
    </p:spTree>
    <p:extLst>
      <p:ext uri="{BB962C8B-B14F-4D97-AF65-F5344CB8AC3E}">
        <p14:creationId xmlns:p14="http://schemas.microsoft.com/office/powerpoint/2010/main" val="2962612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49263" y="928688"/>
            <a:ext cx="8229600" cy="571500"/>
          </a:xfrm>
        </p:spPr>
        <p:txBody>
          <a:bodyPr/>
          <a:lstStyle/>
          <a:p>
            <a:pPr algn="l"/>
            <a:r>
              <a:rPr lang="en-GB"/>
              <a:t>Variance inflation factors (VIF)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The idea is to run auxiliary regressions to explain ‘independent variables’ using all independent variables of the model</a:t>
                </a:r>
              </a:p>
              <a:p>
                <a:pPr marL="345377" indent="-345377" defTabSz="920675" eaLnBrk="1" hangingPunct="1">
                  <a:defRPr/>
                </a:pPr>
                <a:r>
                  <a:rPr lang="en-GB" sz="2000" dirty="0"/>
                  <a:t>The model fit of these auxiliary regressions is assessed based on the R-squared</a:t>
                </a:r>
              </a:p>
              <a:p>
                <a:pPr marL="345377" indent="-345377" defTabSz="920675" eaLnBrk="1" hangingPunct="1">
                  <a:defRPr/>
                </a:pPr>
                <a:r>
                  <a:rPr lang="en-GB" sz="2000" dirty="0"/>
                  <a:t>VIFs are constructed from the R-squared obtained from auxiliary regressions </a:t>
                </a:r>
              </a:p>
              <a:p>
                <a:pPr marL="345377" indent="-345377" defTabSz="920675" eaLnBrk="1" hangingPunct="1">
                  <a:defRPr/>
                </a:pPr>
                <a14:m>
                  <m:oMath xmlns:m="http://schemas.openxmlformats.org/officeDocument/2006/math">
                    <m:r>
                      <a:rPr lang="en-GB" sz="2000" b="0" i="1" smtClean="0">
                        <a:latin typeface="Cambria Math"/>
                      </a:rPr>
                      <m:t>𝑉𝐼𝐹</m:t>
                    </m:r>
                    <m:r>
                      <a:rPr lang="en-GB" sz="2000" b="0" i="1" smtClean="0">
                        <a:latin typeface="Cambria Math"/>
                      </a:rPr>
                      <m:t>=</m:t>
                    </m:r>
                    <m:f>
                      <m:fPr>
                        <m:ctrlPr>
                          <a:rPr lang="en-GB" sz="2000" b="0" i="1" smtClean="0">
                            <a:latin typeface="Cambria Math" panose="02040503050406030204" pitchFamily="18" charset="0"/>
                          </a:rPr>
                        </m:ctrlPr>
                      </m:fPr>
                      <m:num>
                        <m:r>
                          <a:rPr lang="en-GB" sz="2000" b="0" i="1" smtClean="0">
                            <a:latin typeface="Cambria Math"/>
                          </a:rPr>
                          <m:t>1</m:t>
                        </m:r>
                      </m:num>
                      <m:den>
                        <m:r>
                          <a:rPr lang="en-GB" sz="2000" b="0" i="1" smtClean="0">
                            <a:latin typeface="Cambria Math"/>
                          </a:rPr>
                          <m:t>1−</m:t>
                        </m:r>
                        <m:sSup>
                          <m:sSupPr>
                            <m:ctrlPr>
                              <a:rPr lang="en-GB" sz="2000" b="0" i="1" smtClean="0">
                                <a:latin typeface="Cambria Math" panose="02040503050406030204" pitchFamily="18" charset="0"/>
                              </a:rPr>
                            </m:ctrlPr>
                          </m:sSupPr>
                          <m:e>
                            <m:r>
                              <a:rPr lang="en-GB" sz="2000" b="0" i="1" smtClean="0">
                                <a:latin typeface="Cambria Math"/>
                              </a:rPr>
                              <m:t>𝑅</m:t>
                            </m:r>
                          </m:e>
                          <m:sup>
                            <m:r>
                              <a:rPr lang="en-GB" sz="2000" b="0" i="1" smtClean="0">
                                <a:latin typeface="Cambria Math"/>
                              </a:rPr>
                              <m:t>2</m:t>
                            </m:r>
                          </m:sup>
                        </m:sSup>
                      </m:den>
                    </m:f>
                  </m:oMath>
                </a14:m>
                <a:endParaRPr lang="en-GB" sz="2000" dirty="0"/>
              </a:p>
              <a:p>
                <a:pPr marL="345377" indent="-345377" defTabSz="920675" eaLnBrk="1" hangingPunct="1">
                  <a:defRPr/>
                </a:pPr>
                <a:r>
                  <a:rPr lang="en-GB" sz="2000" dirty="0"/>
                  <a:t>If R-squared is high, it means that the ‘independent variable’ can be explained by other independent variable (hence this variable is redundant, as it does not provide additional information)</a:t>
                </a:r>
              </a:p>
              <a:p>
                <a:pPr marL="345377" indent="-345377" defTabSz="920675" eaLnBrk="1" hangingPunct="1">
                  <a:defRPr/>
                </a:pPr>
                <a:r>
                  <a:rPr lang="en-GB" sz="2000" dirty="0"/>
                  <a:t>VIFs should be below 5 (some researchers even use 10) to ensure that multicollinearity is not present</a:t>
                </a:r>
              </a:p>
              <a:p>
                <a:pPr marL="345377" indent="-345377" defTabSz="920675" eaLnBrk="1" hangingPunct="1">
                  <a:defRPr/>
                </a:pPr>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81" t="-1348" r="-1556"/>
                </a:stretch>
              </a:blipFill>
            </p:spPr>
            <p:txBody>
              <a:bodyPr/>
              <a:lstStyle/>
              <a:p>
                <a:r>
                  <a:rPr lang="en-GB">
                    <a:noFill/>
                  </a:rPr>
                  <a:t> </a:t>
                </a:r>
              </a:p>
            </p:txBody>
          </p:sp>
        </mc:Fallback>
      </mc:AlternateContent>
      <p:sp>
        <p:nvSpPr>
          <p:cNvPr id="5120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120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49263" y="928688"/>
            <a:ext cx="8229600" cy="571500"/>
          </a:xfrm>
        </p:spPr>
        <p:txBody>
          <a:bodyPr/>
          <a:lstStyle/>
          <a:p>
            <a:pPr algn="l"/>
            <a:r>
              <a:rPr lang="en-GB" dirty="0"/>
              <a:t>VIF example in Stata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run a standard regression and determine VIFs</a:t>
            </a:r>
          </a:p>
          <a:p>
            <a:pPr marL="345377" indent="-345377" defTabSz="920675" eaLnBrk="1" hangingPunct="1">
              <a:defRPr/>
            </a:pPr>
            <a:endParaRPr lang="en-GB" sz="2000" dirty="0"/>
          </a:p>
        </p:txBody>
      </p:sp>
      <p:sp>
        <p:nvSpPr>
          <p:cNvPr id="5120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120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45</a:t>
            </a:r>
          </a:p>
        </p:txBody>
      </p:sp>
      <p:pic>
        <p:nvPicPr>
          <p:cNvPr id="1976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8880"/>
            <a:ext cx="800066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9"/>
          <p:cNvSpPr>
            <a:spLocks noChangeArrowheads="1"/>
          </p:cNvSpPr>
          <p:nvPr/>
        </p:nvSpPr>
        <p:spPr bwMode="auto">
          <a:xfrm>
            <a:off x="4427984" y="2564904"/>
            <a:ext cx="2160588" cy="1352550"/>
          </a:xfrm>
          <a:prstGeom prst="rect">
            <a:avLst/>
          </a:prstGeom>
          <a:solidFill>
            <a:schemeClr val="accent1"/>
          </a:solidFill>
          <a:ln w="9525" algn="ctr">
            <a:solidFill>
              <a:schemeClr val="tx1"/>
            </a:solidFill>
            <a:round/>
            <a:headEnd/>
            <a:tailEnd/>
          </a:ln>
        </p:spPr>
        <p:txBody>
          <a:bodyPr/>
          <a:lstStyle/>
          <a:p>
            <a:pPr defTabSz="2962275"/>
            <a:r>
              <a:rPr lang="en-GB" sz="1600" dirty="0"/>
              <a:t>VIFs are below 5, so multicollinearity is not an issue</a:t>
            </a:r>
          </a:p>
        </p:txBody>
      </p:sp>
    </p:spTree>
    <p:extLst>
      <p:ext uri="{BB962C8B-B14F-4D97-AF65-F5344CB8AC3E}">
        <p14:creationId xmlns:p14="http://schemas.microsoft.com/office/powerpoint/2010/main" val="2431579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49263" y="928688"/>
            <a:ext cx="8229600" cy="571500"/>
          </a:xfrm>
        </p:spPr>
        <p:txBody>
          <a:bodyPr/>
          <a:lstStyle/>
          <a:p>
            <a:pPr algn="l"/>
            <a:r>
              <a:rPr lang="en-GB"/>
              <a:t>Heteroskedasticity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There are standard tests (e.g. White test) that are commonly used</a:t>
            </a:r>
          </a:p>
          <a:p>
            <a:pPr marL="345377" indent="-345377" defTabSz="920675" eaLnBrk="1" hangingPunct="1">
              <a:defRPr/>
            </a:pPr>
            <a:r>
              <a:rPr lang="en-GB" sz="2000" dirty="0"/>
              <a:t>The problem is that these tests are not always reliable, as they also test for other problems (e.g. </a:t>
            </a:r>
            <a:r>
              <a:rPr lang="en-GB" sz="2000" u="sng" dirty="0"/>
              <a:t>omitted variables</a:t>
            </a:r>
            <a:r>
              <a:rPr lang="en-GB" sz="2000" dirty="0"/>
              <a:t>)</a:t>
            </a:r>
          </a:p>
          <a:p>
            <a:pPr marL="345377" indent="-345377" defTabSz="920675" eaLnBrk="1" hangingPunct="1">
              <a:defRPr/>
            </a:pPr>
            <a:r>
              <a:rPr lang="en-GB" sz="2000" dirty="0"/>
              <a:t>I recommend ‘inspecting the residuals’ after a regression has been fitted to see whether they behave according to our assumptions</a:t>
            </a:r>
          </a:p>
          <a:p>
            <a:pPr marL="345377" indent="-345377" defTabSz="920675" eaLnBrk="1" hangingPunct="1">
              <a:defRPr/>
            </a:pPr>
            <a:r>
              <a:rPr lang="en-GB" sz="2000" dirty="0"/>
              <a:t>Patterns in residuals can tell you a lot about the quality of your model (e.g. </a:t>
            </a:r>
            <a:r>
              <a:rPr lang="en-GB" sz="2000" u="sng" dirty="0"/>
              <a:t>structural breaks</a:t>
            </a:r>
            <a:r>
              <a:rPr lang="en-GB" sz="2000" dirty="0"/>
              <a:t>, </a:t>
            </a:r>
            <a:r>
              <a:rPr lang="en-GB" sz="2000" u="sng" dirty="0"/>
              <a:t>non-linear relationships</a:t>
            </a:r>
            <a:r>
              <a:rPr lang="en-GB" sz="2000" dirty="0"/>
              <a:t>)</a:t>
            </a:r>
          </a:p>
          <a:p>
            <a:pPr marL="345377" indent="-345377" defTabSz="920675" eaLnBrk="1" hangingPunct="1">
              <a:defRPr/>
            </a:pPr>
            <a:r>
              <a:rPr lang="en-GB" sz="2000" dirty="0"/>
              <a:t>In Stata, the standard test is the ‘</a:t>
            </a:r>
            <a:r>
              <a:rPr lang="en-GB" sz="2000" dirty="0" err="1"/>
              <a:t>hettest</a:t>
            </a:r>
            <a:r>
              <a:rPr lang="en-GB" sz="2000" dirty="0"/>
              <a:t>’ after a regression command</a:t>
            </a:r>
          </a:p>
        </p:txBody>
      </p:sp>
      <p:sp>
        <p:nvSpPr>
          <p:cNvPr id="522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22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49263" y="928688"/>
            <a:ext cx="8229600" cy="571500"/>
          </a:xfrm>
        </p:spPr>
        <p:txBody>
          <a:bodyPr/>
          <a:lstStyle/>
          <a:p>
            <a:pPr algn="l"/>
            <a:r>
              <a:rPr lang="en-GB" dirty="0"/>
              <a:t>‘</a:t>
            </a:r>
            <a:r>
              <a:rPr lang="en-GB" dirty="0" err="1"/>
              <a:t>Hettest</a:t>
            </a:r>
            <a:r>
              <a:rPr lang="en-GB" dirty="0"/>
              <a:t>’ in Stata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Let’s run a simple model to explain food expenditures relative to income (labelled food); households with less income spend most of their money on food </a:t>
            </a:r>
          </a:p>
        </p:txBody>
      </p:sp>
      <p:sp>
        <p:nvSpPr>
          <p:cNvPr id="522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22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47</a:t>
            </a:r>
          </a:p>
        </p:txBody>
      </p:sp>
      <p:sp>
        <p:nvSpPr>
          <p:cNvPr id="6" name="Rounded Rectangle 5"/>
          <p:cNvSpPr>
            <a:spLocks noChangeArrowheads="1"/>
          </p:cNvSpPr>
          <p:nvPr/>
        </p:nvSpPr>
        <p:spPr bwMode="auto">
          <a:xfrm>
            <a:off x="611188" y="2708920"/>
            <a:ext cx="7056437" cy="3241030"/>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*Simple regression</a:t>
            </a:r>
          </a:p>
          <a:p>
            <a:pPr defTabSz="2962275"/>
            <a:r>
              <a:rPr lang="en-GB" sz="1600" dirty="0" err="1"/>
              <a:t>reg</a:t>
            </a:r>
            <a:r>
              <a:rPr lang="en-GB" sz="1600" dirty="0"/>
              <a:t> food income</a:t>
            </a:r>
          </a:p>
          <a:p>
            <a:pPr defTabSz="2962275"/>
            <a:r>
              <a:rPr lang="en-GB" sz="1600" dirty="0" err="1"/>
              <a:t>hettest</a:t>
            </a:r>
            <a:endParaRPr lang="en-GB" sz="1600" dirty="0"/>
          </a:p>
          <a:p>
            <a:pPr defTabSz="2962275"/>
            <a:r>
              <a:rPr lang="en-GB" sz="1600" dirty="0"/>
              <a:t>predict r, res</a:t>
            </a:r>
          </a:p>
          <a:p>
            <a:pPr defTabSz="2962275"/>
            <a:endParaRPr lang="en-GB" sz="1600" dirty="0"/>
          </a:p>
          <a:p>
            <a:pPr defTabSz="2962275"/>
            <a:r>
              <a:rPr lang="en-GB" sz="1600" dirty="0"/>
              <a:t>*Plot residuals and income</a:t>
            </a:r>
          </a:p>
          <a:p>
            <a:pPr defTabSz="2962275"/>
            <a:r>
              <a:rPr lang="en-GB" sz="1600" dirty="0"/>
              <a:t>scatter r income</a:t>
            </a:r>
          </a:p>
          <a:p>
            <a:pPr defTabSz="2962275"/>
            <a:endParaRPr lang="en-GB" sz="1600" dirty="0"/>
          </a:p>
          <a:p>
            <a:pPr defTabSz="2962275"/>
            <a:r>
              <a:rPr lang="en-GB" sz="1600" dirty="0"/>
              <a:t>*Plot squared residuals</a:t>
            </a:r>
          </a:p>
          <a:p>
            <a:pPr defTabSz="2962275"/>
            <a:r>
              <a:rPr lang="en-GB" sz="1600" dirty="0"/>
              <a:t>gen r2=r^2</a:t>
            </a:r>
          </a:p>
          <a:p>
            <a:pPr defTabSz="2962275"/>
            <a:r>
              <a:rPr lang="en-GB" sz="1600" dirty="0"/>
              <a:t>scatter r2 income</a:t>
            </a:r>
          </a:p>
        </p:txBody>
      </p:sp>
    </p:spTree>
    <p:extLst>
      <p:ext uri="{BB962C8B-B14F-4D97-AF65-F5344CB8AC3E}">
        <p14:creationId xmlns:p14="http://schemas.microsoft.com/office/powerpoint/2010/main" val="2541742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49263" y="928688"/>
            <a:ext cx="8229600" cy="571500"/>
          </a:xfrm>
        </p:spPr>
        <p:txBody>
          <a:bodyPr/>
          <a:lstStyle/>
          <a:p>
            <a:pPr algn="l"/>
            <a:r>
              <a:rPr lang="en-GB" dirty="0"/>
              <a:t>Residual plot</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It is quite obvious that our model fit is not very good for low levels of income</a:t>
            </a:r>
          </a:p>
        </p:txBody>
      </p:sp>
      <p:sp>
        <p:nvSpPr>
          <p:cNvPr id="522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22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48</a:t>
            </a:r>
          </a:p>
        </p:txBody>
      </p:sp>
      <p:pic>
        <p:nvPicPr>
          <p:cNvPr id="2007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276872"/>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471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49263" y="928688"/>
            <a:ext cx="8229600" cy="571500"/>
          </a:xfrm>
        </p:spPr>
        <p:txBody>
          <a:bodyPr/>
          <a:lstStyle/>
          <a:p>
            <a:pPr algn="l"/>
            <a:r>
              <a:rPr lang="en-GB" dirty="0"/>
              <a:t>Squared residual plot</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Moreover, error term variance declines with income</a:t>
            </a:r>
          </a:p>
        </p:txBody>
      </p:sp>
      <p:sp>
        <p:nvSpPr>
          <p:cNvPr id="522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22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49</a:t>
            </a:r>
          </a:p>
        </p:txBody>
      </p:sp>
      <p:pic>
        <p:nvPicPr>
          <p:cNvPr id="2017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981" y="2132856"/>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0827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49263" y="928688"/>
            <a:ext cx="8229600" cy="571500"/>
          </a:xfrm>
        </p:spPr>
        <p:txBody>
          <a:bodyPr/>
          <a:lstStyle/>
          <a:p>
            <a:pPr algn="l"/>
            <a:r>
              <a:rPr lang="en-GB" dirty="0"/>
              <a:t>How to fix heteroskedasticity?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recommend exploring the underlying reasons</a:t>
            </a:r>
          </a:p>
          <a:p>
            <a:pPr marL="748602" lvl="1" indent="-345377" defTabSz="920675" eaLnBrk="1" hangingPunct="1">
              <a:defRPr/>
            </a:pPr>
            <a:r>
              <a:rPr lang="en-GB" sz="2000" dirty="0"/>
              <a:t>Non-linear relationship </a:t>
            </a:r>
          </a:p>
          <a:p>
            <a:pPr marL="748602" lvl="1" indent="-345377" defTabSz="920675" eaLnBrk="1" hangingPunct="1">
              <a:defRPr/>
            </a:pPr>
            <a:r>
              <a:rPr lang="en-GB" sz="2000" dirty="0"/>
              <a:t>Bad model fit for certain groups (maybe add more independent variables)</a:t>
            </a:r>
          </a:p>
          <a:p>
            <a:pPr marL="748602" lvl="1" indent="-345377" defTabSz="920675" eaLnBrk="1" hangingPunct="1">
              <a:defRPr/>
            </a:pPr>
            <a:r>
              <a:rPr lang="en-GB" sz="2000" dirty="0"/>
              <a:t>Structural breaks</a:t>
            </a:r>
          </a:p>
          <a:p>
            <a:pPr marL="345377" indent="-345377" defTabSz="920675" eaLnBrk="1" hangingPunct="1">
              <a:defRPr/>
            </a:pPr>
            <a:r>
              <a:rPr lang="en-GB" sz="2000" dirty="0"/>
              <a:t>Standard approach</a:t>
            </a:r>
          </a:p>
          <a:p>
            <a:pPr marL="748602" lvl="1" indent="-345377" defTabSz="920675" eaLnBrk="1" hangingPunct="1">
              <a:defRPr/>
            </a:pPr>
            <a:r>
              <a:rPr lang="en-GB" sz="2000" dirty="0"/>
              <a:t>Weighted least squares: only useful if you know the case of heteroskedasticity; nowadays less common</a:t>
            </a:r>
          </a:p>
          <a:p>
            <a:pPr marL="748602" lvl="1" indent="-345377" defTabSz="920675" eaLnBrk="1" hangingPunct="1">
              <a:defRPr/>
            </a:pPr>
            <a:r>
              <a:rPr lang="en-GB" sz="2000" dirty="0"/>
              <a:t>Robust methods: so-called Huber-White Sandwich estimator</a:t>
            </a:r>
          </a:p>
          <a:p>
            <a:pPr marL="345377" indent="-345377" defTabSz="920675" eaLnBrk="1" hangingPunct="1">
              <a:defRPr/>
            </a:pPr>
            <a:r>
              <a:rPr lang="en-GB" sz="2000" dirty="0"/>
              <a:t>In Stata use the ‘robust’ option separated with a comma from your regression command to obtain the Huber-White Sandwich estimator</a:t>
            </a:r>
          </a:p>
        </p:txBody>
      </p:sp>
      <p:sp>
        <p:nvSpPr>
          <p:cNvPr id="5222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222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50</a:t>
            </a:r>
          </a:p>
        </p:txBody>
      </p:sp>
    </p:spTree>
    <p:extLst>
      <p:ext uri="{BB962C8B-B14F-4D97-AF65-F5344CB8AC3E}">
        <p14:creationId xmlns:p14="http://schemas.microsoft.com/office/powerpoint/2010/main" val="451396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49263" y="928688"/>
            <a:ext cx="8229600" cy="571500"/>
          </a:xfrm>
        </p:spPr>
        <p:txBody>
          <a:bodyPr/>
          <a:lstStyle/>
          <a:p>
            <a:pPr algn="l"/>
            <a:r>
              <a:rPr lang="en-GB"/>
              <a:t>Serial correlation</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In some textbooks also called autocorrelation (in particular, in the context of time series modelling)</a:t>
            </a:r>
          </a:p>
          <a:p>
            <a:pPr marL="345377" indent="-345377" defTabSz="920675" eaLnBrk="1" hangingPunct="1">
              <a:defRPr/>
            </a:pPr>
            <a:r>
              <a:rPr lang="en-GB" sz="2000" dirty="0"/>
              <a:t>There are many ways to test for it</a:t>
            </a:r>
          </a:p>
          <a:p>
            <a:pPr marL="345377" indent="-345377" defTabSz="920675" eaLnBrk="1" hangingPunct="1">
              <a:defRPr/>
            </a:pPr>
            <a:r>
              <a:rPr lang="en-GB" sz="2000" u="sng" dirty="0"/>
              <a:t>Durbin-Watson test</a:t>
            </a:r>
            <a:r>
              <a:rPr lang="en-GB" sz="2000" dirty="0"/>
              <a:t> statistic; mainly used in Eviews; in Stata ‘</a:t>
            </a:r>
            <a:r>
              <a:rPr lang="en-GB" sz="2000" dirty="0" err="1"/>
              <a:t>estat</a:t>
            </a:r>
            <a:r>
              <a:rPr lang="en-GB" sz="2000" dirty="0"/>
              <a:t> </a:t>
            </a:r>
            <a:r>
              <a:rPr lang="en-GB" sz="2000" dirty="0" err="1"/>
              <a:t>dwatson</a:t>
            </a:r>
            <a:r>
              <a:rPr lang="en-GB" sz="2000" dirty="0"/>
              <a:t>’  - NOTE: it only tests for </a:t>
            </a:r>
            <a:r>
              <a:rPr lang="en-GB" sz="2000" u="sng" dirty="0"/>
              <a:t>first-order autocorrelation</a:t>
            </a:r>
          </a:p>
          <a:p>
            <a:pPr marL="345377" indent="-345377" defTabSz="920675" eaLnBrk="1" hangingPunct="1">
              <a:defRPr/>
            </a:pPr>
            <a:r>
              <a:rPr lang="en-GB" sz="2000" u="sng" dirty="0"/>
              <a:t>Breusch-Godfrey test</a:t>
            </a:r>
            <a:r>
              <a:rPr lang="en-GB" sz="2000" dirty="0"/>
              <a:t> can be used for high-order autocorrelation; in Stata ‘</a:t>
            </a:r>
            <a:r>
              <a:rPr lang="en-GB" sz="2000" dirty="0" err="1"/>
              <a:t>estat</a:t>
            </a:r>
            <a:r>
              <a:rPr lang="en-GB" sz="2000" dirty="0"/>
              <a:t> </a:t>
            </a:r>
            <a:r>
              <a:rPr lang="en-GB" sz="2000" dirty="0" err="1"/>
              <a:t>bgodfrey</a:t>
            </a:r>
            <a:r>
              <a:rPr lang="en-GB" sz="2000" dirty="0"/>
              <a:t>’</a:t>
            </a:r>
          </a:p>
          <a:p>
            <a:pPr marL="345377" indent="-345377" defTabSz="920675" eaLnBrk="1" hangingPunct="1">
              <a:defRPr/>
            </a:pPr>
            <a:r>
              <a:rPr lang="en-GB" sz="2000" dirty="0"/>
              <a:t>I recommend using auxiliary regressions to detect serial correlation</a:t>
            </a:r>
          </a:p>
          <a:p>
            <a:pPr marL="345377" indent="-345377" defTabSz="920675" eaLnBrk="1" hangingPunct="1">
              <a:defRPr/>
            </a:pPr>
            <a:r>
              <a:rPr lang="en-GB" sz="2000" dirty="0"/>
              <a:t>We will address serial correlation when we explore panel data </a:t>
            </a:r>
            <a:endParaRPr lang="en-GB" sz="2000" u="sng" dirty="0"/>
          </a:p>
        </p:txBody>
      </p:sp>
      <p:sp>
        <p:nvSpPr>
          <p:cNvPr id="5325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325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2130425"/>
            <a:ext cx="7772400" cy="1470025"/>
          </a:xfrm>
        </p:spPr>
        <p:txBody>
          <a:bodyPr/>
          <a:lstStyle/>
          <a:p>
            <a:pPr eaLnBrk="1" hangingPunct="1"/>
            <a:r>
              <a:rPr lang="en-GB" sz="3600" b="1" dirty="0"/>
              <a:t>Lecture 1: Introduction to statistical models and Stata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49263" y="928688"/>
            <a:ext cx="8229600" cy="571500"/>
          </a:xfrm>
        </p:spPr>
        <p:txBody>
          <a:bodyPr/>
          <a:lstStyle/>
          <a:p>
            <a:pPr algn="l"/>
            <a:r>
              <a:rPr lang="en-GB"/>
              <a:t>Linearity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Again, I stress the benefits of exploring your data (e.g. using residual plots)</a:t>
            </a:r>
          </a:p>
          <a:p>
            <a:pPr marL="345377" indent="-345377" defTabSz="920675" eaLnBrk="1" hangingPunct="1">
              <a:defRPr/>
            </a:pPr>
            <a:r>
              <a:rPr lang="en-GB" sz="2000" dirty="0"/>
              <a:t>There are some tests to detect non-linearity – but these tests also test for other issues (e.g. </a:t>
            </a:r>
            <a:r>
              <a:rPr lang="en-GB" sz="2000" u="sng" dirty="0"/>
              <a:t>omitted variable bias</a:t>
            </a:r>
            <a:r>
              <a:rPr lang="en-GB" sz="2000" dirty="0"/>
              <a:t>)</a:t>
            </a:r>
          </a:p>
          <a:p>
            <a:pPr marL="345377" indent="-345377" defTabSz="920675" eaLnBrk="1" hangingPunct="1">
              <a:defRPr/>
            </a:pPr>
            <a:r>
              <a:rPr lang="en-GB" sz="2000" dirty="0"/>
              <a:t>The best test is the Ramsey RESET test; in Stata ‘</a:t>
            </a:r>
            <a:r>
              <a:rPr lang="en-GB" sz="2000" dirty="0" err="1"/>
              <a:t>ovtest</a:t>
            </a:r>
            <a:r>
              <a:rPr lang="en-GB" sz="2000" dirty="0"/>
              <a:t>’</a:t>
            </a:r>
          </a:p>
          <a:p>
            <a:pPr marL="345377" indent="-345377" defTabSz="920675" eaLnBrk="1" hangingPunct="1">
              <a:defRPr/>
            </a:pPr>
            <a:r>
              <a:rPr lang="en-GB" sz="2000" dirty="0"/>
              <a:t>In applied empirical work, I would recommend the following</a:t>
            </a:r>
          </a:p>
          <a:p>
            <a:pPr marL="748602" lvl="1" indent="-345377" defTabSz="920675" eaLnBrk="1" hangingPunct="1">
              <a:defRPr/>
            </a:pPr>
            <a:r>
              <a:rPr lang="en-GB" sz="1600" dirty="0"/>
              <a:t>Ensure that all relevant variables are in the model (based on theories, prior empirical studies); this avoids an omitted variable bias</a:t>
            </a:r>
          </a:p>
          <a:p>
            <a:pPr marL="748602" lvl="1" indent="-345377" defTabSz="920675" eaLnBrk="1" hangingPunct="1">
              <a:defRPr/>
            </a:pPr>
            <a:r>
              <a:rPr lang="en-GB" sz="1600" dirty="0"/>
              <a:t>Always explore residuals and squared residuals after regressions</a:t>
            </a:r>
          </a:p>
          <a:p>
            <a:pPr marL="748602" lvl="1" indent="-345377" defTabSz="920675" eaLnBrk="1" hangingPunct="1">
              <a:defRPr/>
            </a:pPr>
            <a:r>
              <a:rPr lang="en-GB" sz="1600" dirty="0"/>
              <a:t>Use the ‘</a:t>
            </a:r>
            <a:r>
              <a:rPr lang="en-GB" sz="1600" dirty="0" err="1"/>
              <a:t>hettest</a:t>
            </a:r>
            <a:r>
              <a:rPr lang="en-GB" sz="1600" dirty="0"/>
              <a:t>’ and ‘</a:t>
            </a:r>
            <a:r>
              <a:rPr lang="en-GB" sz="1600" dirty="0" err="1"/>
              <a:t>ovtest</a:t>
            </a:r>
            <a:r>
              <a:rPr lang="en-GB" sz="1600" dirty="0"/>
              <a:t>’ to confirm your perspective – DO NOT trust tests too much</a:t>
            </a:r>
          </a:p>
          <a:p>
            <a:pPr marL="748602" lvl="1" indent="-345377" defTabSz="920675" eaLnBrk="1" hangingPunct="1">
              <a:defRPr/>
            </a:pPr>
            <a:r>
              <a:rPr lang="en-GB" sz="1600" dirty="0"/>
              <a:t>Include squared or cubic variables into your model and re-run ‘</a:t>
            </a:r>
            <a:r>
              <a:rPr lang="en-GB" sz="1600" dirty="0" err="1"/>
              <a:t>ovtest</a:t>
            </a:r>
            <a:r>
              <a:rPr lang="en-GB" sz="1600" dirty="0"/>
              <a:t>’</a:t>
            </a:r>
          </a:p>
        </p:txBody>
      </p:sp>
      <p:sp>
        <p:nvSpPr>
          <p:cNvPr id="5427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427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49263" y="928688"/>
            <a:ext cx="8229600" cy="571500"/>
          </a:xfrm>
        </p:spPr>
        <p:txBody>
          <a:bodyPr/>
          <a:lstStyle/>
          <a:p>
            <a:pPr algn="l"/>
            <a:r>
              <a:rPr lang="en-GB"/>
              <a:t>Endogeneity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There are hardly any exogenous variables that are determined outside the model and have no relation with the error term (e.g. is income exogenous?)</a:t>
            </a:r>
          </a:p>
          <a:p>
            <a:pPr marL="345377" indent="-345377" defTabSz="920675" eaLnBrk="1" hangingPunct="1">
              <a:defRPr/>
            </a:pPr>
            <a:r>
              <a:rPr lang="en-GB" sz="2000" dirty="0"/>
              <a:t>In applied work, many variables are dependent on other variables – they are endogenous</a:t>
            </a:r>
          </a:p>
          <a:p>
            <a:pPr marL="345377" indent="-345377" defTabSz="920675" eaLnBrk="1" hangingPunct="1">
              <a:defRPr/>
            </a:pPr>
            <a:r>
              <a:rPr lang="en-GB" sz="2000" dirty="0"/>
              <a:t>I would recommend that your empirical model is guided by theoretical considerations</a:t>
            </a:r>
          </a:p>
          <a:p>
            <a:pPr marL="345377" indent="-345377" defTabSz="920675" eaLnBrk="1" hangingPunct="1">
              <a:defRPr/>
            </a:pPr>
            <a:r>
              <a:rPr lang="en-GB" sz="2000" dirty="0"/>
              <a:t>How can we handle endogeneity?</a:t>
            </a:r>
          </a:p>
          <a:p>
            <a:pPr marL="748602" lvl="1" indent="-345377" defTabSz="920675" eaLnBrk="1" hangingPunct="1">
              <a:defRPr/>
            </a:pPr>
            <a:r>
              <a:rPr lang="en-GB" sz="1600" dirty="0"/>
              <a:t>Structural equation models (mainly used in business research)</a:t>
            </a:r>
          </a:p>
          <a:p>
            <a:pPr marL="748602" lvl="1" indent="-345377" defTabSz="920675" eaLnBrk="1" hangingPunct="1">
              <a:defRPr/>
            </a:pPr>
            <a:r>
              <a:rPr lang="en-GB" sz="1600" dirty="0"/>
              <a:t>Simultaneous equation models (mainly used in economics)</a:t>
            </a:r>
          </a:p>
          <a:p>
            <a:pPr marL="748602" lvl="1" indent="-345377" defTabSz="920675" eaLnBrk="1" hangingPunct="1">
              <a:defRPr/>
            </a:pPr>
            <a:r>
              <a:rPr lang="en-GB" sz="1600" dirty="0"/>
              <a:t>Adding a time dimension and using vector </a:t>
            </a:r>
            <a:r>
              <a:rPr lang="en-GB" sz="1600" dirty="0" err="1"/>
              <a:t>autoregressions</a:t>
            </a:r>
            <a:r>
              <a:rPr lang="en-GB" sz="1600" dirty="0"/>
              <a:t> (VAR)</a:t>
            </a:r>
          </a:p>
        </p:txBody>
      </p:sp>
      <p:sp>
        <p:nvSpPr>
          <p:cNvPr id="5530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530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49263" y="928688"/>
            <a:ext cx="8229600" cy="571500"/>
          </a:xfrm>
        </p:spPr>
        <p:txBody>
          <a:bodyPr/>
          <a:lstStyle/>
          <a:p>
            <a:pPr algn="l"/>
            <a:r>
              <a:rPr lang="en-GB" dirty="0"/>
              <a:t>Testing for endogeneity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Let’s look at an example</a:t>
                </a:r>
              </a:p>
              <a:p>
                <a:pPr marL="345377" indent="-345377" defTabSz="920675" eaLnBrk="1" hangingPunct="1">
                  <a:defRPr/>
                </a:pPr>
                <a:r>
                  <a:rPr lang="en-GB" sz="2000" dirty="0"/>
                  <a:t>We try to explain firm profitability using size and financial leverage</a:t>
                </a:r>
              </a:p>
              <a:p>
                <a:pPr marL="345377" indent="-345377" defTabSz="920675" eaLnBrk="1" hangingPunct="1">
                  <a:defRPr/>
                </a:pP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𝑅𝑂𝐸</m:t>
                        </m:r>
                      </m:e>
                      <m:sub>
                        <m:r>
                          <a:rPr lang="en-GB" sz="1600" i="1">
                            <a:latin typeface="Cambria Math"/>
                          </a:rPr>
                          <m:t>𝑡</m:t>
                        </m:r>
                      </m:sub>
                    </m:sSub>
                    <m:r>
                      <a:rPr lang="en-GB" sz="1600" i="1">
                        <a:latin typeface="Cambria Math"/>
                      </a:rPr>
                      <m:t>=</m:t>
                    </m:r>
                    <m:r>
                      <a:rPr lang="en-GB" sz="1600" i="1">
                        <a:latin typeface="Cambria Math"/>
                      </a:rPr>
                      <m:t>𝛼</m:t>
                    </m:r>
                    <m:r>
                      <a:rPr lang="en-GB" sz="1600" i="1">
                        <a:latin typeface="Cambria Math"/>
                      </a:rPr>
                      <m:t>+</m:t>
                    </m:r>
                    <m:r>
                      <a:rPr lang="en-GB" sz="1600" i="1">
                        <a:latin typeface="Cambria Math"/>
                      </a:rPr>
                      <m:t>𝛽</m:t>
                    </m:r>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𝑠𝑖𝑧𝑒</m:t>
                        </m:r>
                      </m:e>
                      <m:sub>
                        <m:r>
                          <a:rPr lang="en-GB" sz="1600" i="1">
                            <a:latin typeface="Cambria Math"/>
                          </a:rPr>
                          <m:t>𝑡</m:t>
                        </m:r>
                      </m:sub>
                    </m:sSub>
                    <m:r>
                      <a:rPr lang="en-GB" sz="1600" i="1">
                        <a:latin typeface="Cambria Math"/>
                      </a:rPr>
                      <m:t>+</m:t>
                    </m:r>
                    <m:r>
                      <a:rPr lang="en-GB" sz="1600" i="1">
                        <a:latin typeface="Cambria Math"/>
                      </a:rPr>
                      <m:t>𝛾</m:t>
                    </m:r>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𝑙𝑒𝑣𝑒𝑟𝑎𝑔𝑒</m:t>
                        </m:r>
                      </m:e>
                      <m:sub>
                        <m:r>
                          <a:rPr lang="en-GB" sz="1600" i="1">
                            <a:latin typeface="Cambria Math"/>
                          </a:rPr>
                          <m:t>𝑡</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𝜀</m:t>
                        </m:r>
                      </m:e>
                      <m:sub>
                        <m:r>
                          <a:rPr lang="en-GB" sz="1600" i="1">
                            <a:latin typeface="Cambria Math"/>
                          </a:rPr>
                          <m:t>𝑡</m:t>
                        </m:r>
                      </m:sub>
                    </m:sSub>
                  </m:oMath>
                </a14:m>
                <a:r>
                  <a:rPr lang="en-GB" sz="1600" dirty="0"/>
                  <a:t> (1)</a:t>
                </a:r>
              </a:p>
              <a:p>
                <a:pPr marL="345377" indent="-345377" defTabSz="920675" eaLnBrk="1" hangingPunct="1">
                  <a:defRPr/>
                </a:pPr>
                <a:r>
                  <a:rPr lang="en-GB" sz="1600" dirty="0"/>
                  <a:t>We assume that leverage is not exogenous and depends on other variables (e.g. cash holding, interest coverage)</a:t>
                </a:r>
              </a:p>
              <a:p>
                <a:pPr marL="345377" indent="-345377" defTabSz="920675" eaLnBrk="1" hangingPunct="1">
                  <a:defRPr/>
                </a:pP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𝑙𝑒𝑣𝑒𝑟𝑎𝑔𝑒</m:t>
                        </m:r>
                      </m:e>
                      <m:sub>
                        <m:r>
                          <a:rPr lang="en-GB" sz="1600" i="1">
                            <a:latin typeface="Cambria Math"/>
                          </a:rPr>
                          <m:t>𝑡</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𝛿</m:t>
                        </m:r>
                      </m:e>
                      <m:sub>
                        <m:r>
                          <a:rPr lang="en-GB" sz="1600" i="1">
                            <a:latin typeface="Cambria Math"/>
                          </a:rPr>
                          <m:t>1</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𝛿</m:t>
                        </m:r>
                      </m:e>
                      <m:sub>
                        <m:r>
                          <a:rPr lang="en-GB" sz="1600" i="1">
                            <a:latin typeface="Cambria Math"/>
                          </a:rPr>
                          <m:t>2</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𝑠𝑖𝑧𝑒</m:t>
                        </m:r>
                      </m:e>
                      <m:sub>
                        <m:r>
                          <a:rPr lang="en-GB" sz="1600" i="1">
                            <a:latin typeface="Cambria Math"/>
                          </a:rPr>
                          <m:t>𝑡</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𝛿</m:t>
                        </m:r>
                      </m:e>
                      <m:sub>
                        <m:r>
                          <a:rPr lang="en-GB" sz="1600" i="1">
                            <a:latin typeface="Cambria Math"/>
                          </a:rPr>
                          <m:t>3</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𝑐𝑎𝑠h</m:t>
                        </m:r>
                      </m:e>
                      <m:sub>
                        <m:r>
                          <a:rPr lang="en-GB" sz="1600" i="1">
                            <a:latin typeface="Cambria Math"/>
                          </a:rPr>
                          <m:t>𝑡</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𝛿</m:t>
                        </m:r>
                      </m:e>
                      <m:sub>
                        <m:r>
                          <a:rPr lang="en-GB" sz="1600" i="1">
                            <a:latin typeface="Cambria Math"/>
                          </a:rPr>
                          <m:t>4</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𝑐𝑜𝑣𝑒𝑟</m:t>
                        </m:r>
                      </m:e>
                      <m:sub>
                        <m:r>
                          <a:rPr lang="en-GB" sz="1600" i="1">
                            <a:latin typeface="Cambria Math"/>
                          </a:rPr>
                          <m:t>𝑡</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𝜈</m:t>
                        </m:r>
                      </m:e>
                      <m:sub>
                        <m:r>
                          <a:rPr lang="en-GB" sz="1600" i="1">
                            <a:latin typeface="Cambria Math"/>
                          </a:rPr>
                          <m:t>𝑡</m:t>
                        </m:r>
                      </m:sub>
                    </m:sSub>
                  </m:oMath>
                </a14:m>
                <a:r>
                  <a:rPr lang="en-GB" sz="1600" dirty="0"/>
                  <a:t> (2)</a:t>
                </a:r>
              </a:p>
              <a:p>
                <a:pPr marL="345377" indent="-345377" defTabSz="920675" eaLnBrk="1" hangingPunct="1">
                  <a:defRPr/>
                </a:pPr>
                <a:r>
                  <a:rPr lang="en-GB" sz="1600" dirty="0"/>
                  <a:t>To test for endogeneity, we need to do the following</a:t>
                </a:r>
              </a:p>
              <a:p>
                <a:pPr marL="748602" lvl="1" indent="-345377" defTabSz="920675" eaLnBrk="1" hangingPunct="1">
                  <a:defRPr/>
                </a:pPr>
                <a:r>
                  <a:rPr lang="en-GB" sz="1600" dirty="0"/>
                  <a:t>Estimate regression (2); save residuals</a:t>
                </a:r>
              </a:p>
              <a:p>
                <a:pPr marL="748602" lvl="1" indent="-345377" defTabSz="920675" eaLnBrk="1" hangingPunct="1">
                  <a:defRPr/>
                </a:pPr>
                <a:r>
                  <a:rPr lang="en-GB" sz="1600" dirty="0"/>
                  <a:t>Include the residual into equation (1). Note that the residual of equation 2 is the unexplained component of financial leverage</a:t>
                </a:r>
              </a:p>
              <a:p>
                <a:pPr marL="748602" lvl="1" indent="-345377" defTabSz="920675" eaLnBrk="1" hangingPunct="1">
                  <a:defRPr/>
                </a:pPr>
                <a:r>
                  <a:rPr lang="en-GB" sz="1600" dirty="0"/>
                  <a:t>If we reject the null hypothesis that θ=0 than we know that ε and υ are correlated; thus, leverage would be endogenous. Put differently, it means that equation 2 adds explanatory power to equation 1; hence, the two equations are not independent</a:t>
                </a:r>
              </a:p>
              <a:p>
                <a:pPr marL="748602" lvl="1" indent="-345377" defTabSz="920675" eaLnBrk="1" hangingPunct="1">
                  <a:defRPr/>
                </a:pPr>
                <a:endParaRPr lang="en-GB"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963"/>
                </a:stretch>
              </a:blipFill>
            </p:spPr>
            <p:txBody>
              <a:bodyPr/>
              <a:lstStyle/>
              <a:p>
                <a:r>
                  <a:rPr lang="en-GB">
                    <a:noFill/>
                  </a:rPr>
                  <a:t> </a:t>
                </a:r>
              </a:p>
            </p:txBody>
          </p:sp>
        </mc:Fallback>
      </mc:AlternateContent>
      <p:sp>
        <p:nvSpPr>
          <p:cNvPr id="55300"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5301"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54</a:t>
            </a:r>
          </a:p>
        </p:txBody>
      </p:sp>
    </p:spTree>
    <p:extLst>
      <p:ext uri="{BB962C8B-B14F-4D97-AF65-F5344CB8AC3E}">
        <p14:creationId xmlns:p14="http://schemas.microsoft.com/office/powerpoint/2010/main" val="3045192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2130425"/>
            <a:ext cx="7772400" cy="1470025"/>
          </a:xfrm>
        </p:spPr>
        <p:txBody>
          <a:bodyPr/>
          <a:lstStyle/>
          <a:p>
            <a:pPr eaLnBrk="1" hangingPunct="1"/>
            <a:r>
              <a:rPr lang="en-GB" sz="3600" b="1" dirty="0"/>
              <a:t>Exercise 2: Profitability of UK firms</a:t>
            </a:r>
          </a:p>
        </p:txBody>
      </p:sp>
    </p:spTree>
    <p:extLst>
      <p:ext uri="{BB962C8B-B14F-4D97-AF65-F5344CB8AC3E}">
        <p14:creationId xmlns:p14="http://schemas.microsoft.com/office/powerpoint/2010/main" val="137601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(1/2)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Run the do-file provided to construct variables from the raw data</a:t>
            </a:r>
          </a:p>
          <a:p>
            <a:pPr eaLnBrk="1" hangingPunct="1"/>
            <a:r>
              <a:rPr lang="en-GB" sz="2000" dirty="0"/>
              <a:t>Create a table that shows the total number of defaults per year (HINT: use the variable ‘default’ and the ‘</a:t>
            </a:r>
            <a:r>
              <a:rPr lang="en-GB" sz="2000" dirty="0" err="1"/>
              <a:t>tabstat</a:t>
            </a:r>
            <a:r>
              <a:rPr lang="en-GB" sz="2000" dirty="0"/>
              <a:t>’ command)</a:t>
            </a:r>
          </a:p>
          <a:p>
            <a:pPr eaLnBrk="1" hangingPunct="1"/>
            <a:r>
              <a:rPr lang="en-GB" sz="2000" dirty="0"/>
              <a:t>Generate firm size using </a:t>
            </a:r>
            <a:r>
              <a:rPr lang="en-GB" sz="2000" dirty="0" err="1"/>
              <a:t>ln</a:t>
            </a:r>
            <a:r>
              <a:rPr lang="en-GB" sz="2000" dirty="0"/>
              <a:t>(total assets) </a:t>
            </a:r>
          </a:p>
          <a:p>
            <a:pPr eaLnBrk="1" hangingPunct="1"/>
            <a:r>
              <a:rPr lang="en-GB" sz="2000" dirty="0"/>
              <a:t>Use kernel densities and describe the distribution of firm size</a:t>
            </a:r>
          </a:p>
          <a:p>
            <a:pPr eaLnBrk="1" hangingPunct="1"/>
            <a:r>
              <a:rPr lang="en-GB" sz="2000" dirty="0"/>
              <a:t>Test the hypothesis that smaller firms exhibit better performance measured by return on assets (ROA)</a:t>
            </a:r>
          </a:p>
          <a:p>
            <a:pPr eaLnBrk="1" hangingPunct="1"/>
            <a:r>
              <a:rPr lang="en-GB" sz="2000" dirty="0"/>
              <a:t>Start with a simple linear model using only firm size as explanatory variable</a:t>
            </a:r>
          </a:p>
          <a:p>
            <a:pPr eaLnBrk="1" hangingPunct="1"/>
            <a:r>
              <a:rPr lang="en-GB" sz="2000" dirty="0"/>
              <a:t>Explore the residuals </a:t>
            </a:r>
          </a:p>
          <a:p>
            <a:pPr eaLnBrk="1" hangingPunct="1"/>
            <a:r>
              <a:rPr lang="en-GB" sz="2000" dirty="0"/>
              <a:t>Are there any issues?</a:t>
            </a:r>
          </a:p>
          <a:p>
            <a:pPr eaLnBrk="1" hangingPunct="1"/>
            <a:r>
              <a:rPr lang="en-GB" sz="2000" dirty="0"/>
              <a:t>Try different specifications</a:t>
            </a:r>
          </a:p>
          <a:p>
            <a:pPr eaLnBrk="1" hangingPunct="1"/>
            <a:r>
              <a:rPr lang="en-GB" sz="2000" dirty="0"/>
              <a:t>Check your specifications using the tests we discussed</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55</a:t>
            </a:r>
          </a:p>
        </p:txBody>
      </p:sp>
    </p:spTree>
    <p:extLst>
      <p:ext uri="{BB962C8B-B14F-4D97-AF65-F5344CB8AC3E}">
        <p14:creationId xmlns:p14="http://schemas.microsoft.com/office/powerpoint/2010/main" val="4084777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(2/2)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Try different specifications (e.g. include measures for cost efficiency and asset utilisation)</a:t>
            </a:r>
          </a:p>
          <a:p>
            <a:pPr eaLnBrk="1" hangingPunct="1"/>
            <a:r>
              <a:rPr lang="en-GB" sz="2000" dirty="0"/>
              <a:t>Check your specifications using the tests we discussed</a:t>
            </a:r>
          </a:p>
          <a:p>
            <a:pPr eaLnBrk="1" hangingPunct="1"/>
            <a:r>
              <a:rPr lang="en-GB" sz="2000" dirty="0"/>
              <a:t>Try the ‘estimates store’ and ‘estimates table’ command to display several regressions in one table</a:t>
            </a:r>
          </a:p>
          <a:p>
            <a:pPr eaLnBrk="1" hangingPunct="1"/>
            <a:r>
              <a:rPr lang="en-GB" sz="2000" dirty="0"/>
              <a:t>Is there an optimal firm size?</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56</a:t>
            </a:r>
          </a:p>
        </p:txBody>
      </p:sp>
    </p:spTree>
    <p:extLst>
      <p:ext uri="{BB962C8B-B14F-4D97-AF65-F5344CB8AC3E}">
        <p14:creationId xmlns:p14="http://schemas.microsoft.com/office/powerpoint/2010/main" val="654952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685800" y="2130425"/>
            <a:ext cx="7772400" cy="1470025"/>
          </a:xfrm>
        </p:spPr>
        <p:txBody>
          <a:bodyPr/>
          <a:lstStyle/>
          <a:p>
            <a:pPr eaLnBrk="1" hangingPunct="1"/>
            <a:r>
              <a:rPr lang="en-GB" sz="3600" b="1" dirty="0"/>
              <a:t>Lecture 5: Analysing panel data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49263" y="928688"/>
            <a:ext cx="8229600" cy="571500"/>
          </a:xfrm>
        </p:spPr>
        <p:txBody>
          <a:bodyPr/>
          <a:lstStyle/>
          <a:p>
            <a:pPr algn="l"/>
            <a:r>
              <a:rPr lang="en-GB" dirty="0"/>
              <a:t>Benefits of panel data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Time and cross-sectional dimension</a:t>
            </a:r>
          </a:p>
          <a:p>
            <a:pPr marL="748602" lvl="1" indent="-345377" defTabSz="920675" eaLnBrk="1" hangingPunct="1">
              <a:defRPr/>
            </a:pPr>
            <a:r>
              <a:rPr lang="en-GB" sz="2000" dirty="0"/>
              <a:t>More observations due to pooling</a:t>
            </a:r>
          </a:p>
          <a:p>
            <a:pPr marL="345377" indent="-345377" defTabSz="920675" eaLnBrk="1" hangingPunct="1">
              <a:defRPr/>
            </a:pPr>
            <a:r>
              <a:rPr lang="en-GB" sz="2000" dirty="0"/>
              <a:t>Analysis of heterogeneity</a:t>
            </a:r>
          </a:p>
          <a:p>
            <a:pPr marL="748602" lvl="1" indent="-345377" defTabSz="920675" eaLnBrk="1" hangingPunct="1">
              <a:defRPr/>
            </a:pPr>
            <a:r>
              <a:rPr lang="en-GB" sz="2000" dirty="0"/>
              <a:t>Development in different groups / clusters over time</a:t>
            </a:r>
          </a:p>
          <a:p>
            <a:pPr marL="345377" indent="-345377" defTabSz="920675" eaLnBrk="1" hangingPunct="1">
              <a:defRPr/>
            </a:pPr>
            <a:r>
              <a:rPr lang="en-GB" sz="2000" dirty="0"/>
              <a:t>Analysis of causality</a:t>
            </a:r>
          </a:p>
          <a:p>
            <a:pPr marL="748602" lvl="1" indent="-345377" defTabSz="920675" eaLnBrk="1" hangingPunct="1">
              <a:defRPr/>
            </a:pPr>
            <a:r>
              <a:rPr lang="en-GB" sz="2000" dirty="0"/>
              <a:t>Granger causality: </a:t>
            </a:r>
            <a:r>
              <a:rPr lang="en-GB" sz="2000" u="sng" dirty="0"/>
              <a:t>pre-determined</a:t>
            </a:r>
            <a:r>
              <a:rPr lang="en-GB" sz="2000" dirty="0"/>
              <a:t> (l</a:t>
            </a:r>
            <a:r>
              <a:rPr lang="en-GB" sz="2000" u="sng" dirty="0"/>
              <a:t>agged</a:t>
            </a:r>
            <a:r>
              <a:rPr lang="en-GB" sz="2000" dirty="0"/>
              <a:t>) variables affect current variables</a:t>
            </a:r>
          </a:p>
          <a:p>
            <a:pPr marL="748602" lvl="1" indent="-345377" defTabSz="920675" eaLnBrk="1" hangingPunct="1">
              <a:defRPr/>
            </a:pPr>
            <a:r>
              <a:rPr lang="en-GB" sz="2000" dirty="0"/>
              <a:t>Time effects (e.g. policy change) and implications for different cross-sectional units can be analysed</a:t>
            </a:r>
          </a:p>
          <a:p>
            <a:pPr marL="345377" indent="-345377" defTabSz="920675" eaLnBrk="1" hangingPunct="1">
              <a:defRPr/>
            </a:pPr>
            <a:r>
              <a:rPr lang="en-GB" sz="2000" dirty="0"/>
              <a:t>Analysis of dynamics</a:t>
            </a:r>
          </a:p>
          <a:p>
            <a:pPr marL="748602" lvl="1" indent="-345377" defTabSz="920675" eaLnBrk="1" hangingPunct="1">
              <a:defRPr/>
            </a:pPr>
            <a:r>
              <a:rPr lang="en-GB" sz="2000" dirty="0"/>
              <a:t>Time lags of policy changes</a:t>
            </a:r>
          </a:p>
        </p:txBody>
      </p:sp>
      <p:sp>
        <p:nvSpPr>
          <p:cNvPr id="573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73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57</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49263" y="928688"/>
            <a:ext cx="8229600" cy="571500"/>
          </a:xfrm>
        </p:spPr>
        <p:txBody>
          <a:bodyPr/>
          <a:lstStyle/>
          <a:p>
            <a:pPr algn="l"/>
            <a:r>
              <a:rPr lang="en-GB" dirty="0"/>
              <a:t>The panel data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Variables are observed for cross-sectional units (</a:t>
                </a:r>
                <a:r>
                  <a:rPr lang="en-GB" sz="2000" dirty="0" err="1"/>
                  <a:t>i</a:t>
                </a:r>
                <a:r>
                  <a:rPr lang="en-GB" sz="2000" dirty="0"/>
                  <a:t>) over time (t)</a:t>
                </a:r>
              </a:p>
              <a:p>
                <a:pPr marL="748602" lvl="1" indent="-345377" defTabSz="920675" eaLnBrk="1" hangingPunct="1">
                  <a:defRPr/>
                </a:pP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a:rPr>
                          <m:t>𝑦</m:t>
                        </m:r>
                      </m:e>
                      <m:sub>
                        <m:r>
                          <a:rPr lang="en-GB" sz="2000" b="0" i="1" smtClean="0">
                            <a:latin typeface="Cambria Math"/>
                          </a:rPr>
                          <m:t>𝑖𝑡</m:t>
                        </m:r>
                      </m:sub>
                    </m:sSub>
                    <m:r>
                      <a:rPr lang="en-GB" sz="2000" b="0" i="1" smtClean="0">
                        <a:latin typeface="Cambria Math"/>
                      </a:rPr>
                      <m:t>=</m:t>
                    </m:r>
                    <m:r>
                      <a:rPr lang="en-GB" sz="2000" b="0" i="1" smtClean="0">
                        <a:latin typeface="Cambria Math"/>
                        <a:ea typeface="Cambria Math"/>
                      </a:rPr>
                      <m:t>𝛼</m:t>
                    </m:r>
                    <m:r>
                      <a:rPr lang="en-GB" sz="2000" b="0" i="1" smtClean="0">
                        <a:latin typeface="Cambria Math"/>
                        <a:ea typeface="Cambria Math"/>
                      </a:rPr>
                      <m:t>+</m:t>
                    </m:r>
                    <m:r>
                      <a:rPr lang="en-GB" sz="2000" b="0" i="1" smtClean="0">
                        <a:latin typeface="Cambria Math"/>
                        <a:ea typeface="Cambria Math"/>
                      </a:rPr>
                      <m:t>𝛽</m:t>
                    </m:r>
                    <m:sSub>
                      <m:sSubPr>
                        <m:ctrlPr>
                          <a:rPr lang="en-GB" sz="2000" b="0" i="1" smtClean="0">
                            <a:latin typeface="Cambria Math" panose="02040503050406030204" pitchFamily="18" charset="0"/>
                            <a:ea typeface="Cambria Math"/>
                          </a:rPr>
                        </m:ctrlPr>
                      </m:sSubPr>
                      <m:e>
                        <m:r>
                          <a:rPr lang="en-GB" sz="2000" b="0" i="1" smtClean="0">
                            <a:latin typeface="Cambria Math"/>
                            <a:ea typeface="Cambria Math"/>
                          </a:rPr>
                          <m:t>𝑥</m:t>
                        </m:r>
                      </m:e>
                      <m:sub>
                        <m:r>
                          <a:rPr lang="en-GB" sz="2000" b="0" i="1" smtClean="0">
                            <a:latin typeface="Cambria Math"/>
                            <a:ea typeface="Cambria Math"/>
                          </a:rPr>
                          <m:t>𝑖𝑡</m:t>
                        </m:r>
                      </m:sub>
                    </m:sSub>
                    <m:r>
                      <a:rPr lang="en-GB" sz="2000" b="0" i="1" smtClean="0">
                        <a:latin typeface="Cambria Math"/>
                        <a:ea typeface="Cambria Math"/>
                      </a:rPr>
                      <m:t>+</m:t>
                    </m:r>
                    <m:r>
                      <a:rPr lang="en-GB" sz="2000" b="0" i="1" smtClean="0">
                        <a:latin typeface="Cambria Math"/>
                        <a:ea typeface="Cambria Math"/>
                      </a:rPr>
                      <m:t>𝛾</m:t>
                    </m:r>
                    <m:sSub>
                      <m:sSubPr>
                        <m:ctrlPr>
                          <a:rPr lang="en-GB" sz="2000" b="0" i="1" smtClean="0">
                            <a:latin typeface="Cambria Math" panose="02040503050406030204" pitchFamily="18" charset="0"/>
                            <a:ea typeface="Cambria Math"/>
                          </a:rPr>
                        </m:ctrlPr>
                      </m:sSubPr>
                      <m:e>
                        <m:r>
                          <a:rPr lang="en-GB" sz="2000" b="0" i="1" smtClean="0">
                            <a:latin typeface="Cambria Math"/>
                            <a:ea typeface="Cambria Math"/>
                          </a:rPr>
                          <m:t>𝑧</m:t>
                        </m:r>
                      </m:e>
                      <m:sub>
                        <m:r>
                          <a:rPr lang="en-GB" sz="2000" b="0" i="1" smtClean="0">
                            <a:latin typeface="Cambria Math"/>
                            <a:ea typeface="Cambria Math"/>
                          </a:rPr>
                          <m:t>𝑖𝑡</m:t>
                        </m:r>
                      </m:sub>
                    </m:sSub>
                    <m:r>
                      <a:rPr lang="en-GB" sz="2000" b="0" i="1" smtClean="0">
                        <a:latin typeface="Cambria Math"/>
                        <a:ea typeface="Cambria Math"/>
                      </a:rPr>
                      <m:t>+</m:t>
                    </m:r>
                    <m:sSub>
                      <m:sSubPr>
                        <m:ctrlPr>
                          <a:rPr lang="en-GB" sz="2000" b="0" i="1" smtClean="0">
                            <a:latin typeface="Cambria Math" panose="02040503050406030204" pitchFamily="18" charset="0"/>
                            <a:ea typeface="Cambria Math"/>
                          </a:rPr>
                        </m:ctrlPr>
                      </m:sSubPr>
                      <m:e>
                        <m:r>
                          <a:rPr lang="en-GB" sz="2000" b="0" i="1" smtClean="0">
                            <a:latin typeface="Cambria Math"/>
                            <a:ea typeface="Cambria Math"/>
                          </a:rPr>
                          <m:t>𝜀</m:t>
                        </m:r>
                      </m:e>
                      <m:sub>
                        <m:r>
                          <a:rPr lang="en-GB" sz="2000" b="0" i="1" smtClean="0">
                            <a:latin typeface="Cambria Math"/>
                            <a:ea typeface="Cambria Math"/>
                          </a:rPr>
                          <m:t>𝑖𝑡</m:t>
                        </m:r>
                      </m:sub>
                    </m:sSub>
                  </m:oMath>
                </a14:m>
                <a:endParaRPr lang="en-GB" sz="2000" dirty="0"/>
              </a:p>
              <a:p>
                <a:pPr marL="345377" indent="-345377" defTabSz="920675" eaLnBrk="1" hangingPunct="1">
                  <a:defRPr/>
                </a:pPr>
                <a:r>
                  <a:rPr lang="en-GB" sz="2000" dirty="0"/>
                  <a:t>The model can be estimated using OLS if we ignore the panel data structure – this is called </a:t>
                </a:r>
                <a:r>
                  <a:rPr lang="en-GB" sz="2000" u="sng" dirty="0"/>
                  <a:t>system or panel OLS</a:t>
                </a:r>
                <a:r>
                  <a:rPr lang="en-GB" sz="2000" dirty="0"/>
                  <a:t> (SOLS or POLS)</a:t>
                </a:r>
              </a:p>
              <a:p>
                <a:pPr marL="345377" indent="-345377" defTabSz="920675" eaLnBrk="1" hangingPunct="1">
                  <a:defRPr/>
                </a:pPr>
                <a:r>
                  <a:rPr lang="en-GB" sz="2000" dirty="0"/>
                  <a:t>However, POLS / SOLS ignores systematic differences between cross-section units (e.g. </a:t>
                </a:r>
                <a:r>
                  <a:rPr lang="en-GB" sz="2000" u="sng" dirty="0"/>
                  <a:t>firm-specific effects</a:t>
                </a:r>
                <a:r>
                  <a:rPr lang="en-GB" sz="2000" dirty="0"/>
                  <a:t>) and over time</a:t>
                </a:r>
              </a:p>
              <a:p>
                <a:pPr marL="345377" indent="-345377" defTabSz="920675" eaLnBrk="1" hangingPunct="1">
                  <a:defRPr/>
                </a:pPr>
                <a:r>
                  <a:rPr lang="en-GB" sz="2000" dirty="0"/>
                  <a:t>How can we capture these systematic differences?</a:t>
                </a:r>
              </a:p>
              <a:p>
                <a:pPr marL="748602" lvl="1" indent="-345377" defTabSz="920675" eaLnBrk="1" hangingPunct="1">
                  <a:defRPr/>
                </a:pPr>
                <a:r>
                  <a:rPr lang="en-GB" sz="2000" dirty="0"/>
                  <a:t>Use of </a:t>
                </a:r>
                <a:r>
                  <a:rPr lang="en-GB" sz="2000" u="sng" dirty="0"/>
                  <a:t>dummy variables</a:t>
                </a:r>
                <a:r>
                  <a:rPr lang="en-GB" sz="2000" dirty="0"/>
                  <a:t>, which leads to a </a:t>
                </a:r>
                <a:r>
                  <a:rPr lang="en-GB" sz="2000" u="sng" dirty="0"/>
                  <a:t>fixed-effects model</a:t>
                </a:r>
              </a:p>
              <a:p>
                <a:pPr marL="748602" lvl="1" indent="-345377" defTabSz="920675" eaLnBrk="1" hangingPunct="1">
                  <a:defRPr/>
                </a:pPr>
                <a:r>
                  <a:rPr lang="en-GB" sz="2000" dirty="0"/>
                  <a:t>Add additional error term, which leads to a </a:t>
                </a:r>
                <a:r>
                  <a:rPr lang="en-GB" sz="2000" u="sng" dirty="0"/>
                  <a:t>random-effects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a:stretch>
              </a:blipFill>
            </p:spPr>
            <p:txBody>
              <a:bodyPr/>
              <a:lstStyle/>
              <a:p>
                <a:r>
                  <a:rPr lang="en-GB">
                    <a:noFill/>
                  </a:rPr>
                  <a:t> </a:t>
                </a:r>
              </a:p>
            </p:txBody>
          </p:sp>
        </mc:Fallback>
      </mc:AlternateContent>
      <p:sp>
        <p:nvSpPr>
          <p:cNvPr id="573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73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58</a:t>
            </a:r>
          </a:p>
        </p:txBody>
      </p:sp>
    </p:spTree>
    <p:extLst>
      <p:ext uri="{BB962C8B-B14F-4D97-AF65-F5344CB8AC3E}">
        <p14:creationId xmlns:p14="http://schemas.microsoft.com/office/powerpoint/2010/main" val="139854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9263" y="928688"/>
            <a:ext cx="8229600" cy="571500"/>
          </a:xfrm>
        </p:spPr>
        <p:txBody>
          <a:bodyPr/>
          <a:lstStyle/>
          <a:p>
            <a:pPr lvl="0" algn="l"/>
            <a:r>
              <a:rPr lang="en-GB" dirty="0"/>
              <a:t>Interaction effects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In many applications, it is not plausible that the same linear relationship applies to all observations</a:t>
                </a:r>
              </a:p>
              <a:p>
                <a:pPr marL="345377" indent="-345377" defTabSz="920675" eaLnBrk="1" hangingPunct="1">
                  <a:defRPr/>
                </a:pPr>
                <a:r>
                  <a:rPr lang="en-GB" sz="2000" dirty="0"/>
                  <a:t>In panel data, it is very likely that coefficients change over time and across units</a:t>
                </a:r>
              </a:p>
              <a:p>
                <a:pPr marL="345377" indent="-345377" defTabSz="920675" eaLnBrk="1" hangingPunct="1">
                  <a:defRPr/>
                </a:pPr>
                <a:r>
                  <a:rPr lang="en-GB" sz="2000" dirty="0"/>
                  <a:t>We can use dummy variables to account for changes in the </a:t>
                </a:r>
                <a:r>
                  <a:rPr lang="en-GB" sz="2000" u="sng" dirty="0"/>
                  <a:t>constant term</a:t>
                </a:r>
                <a:r>
                  <a:rPr lang="en-GB" sz="2000" dirty="0"/>
                  <a:t> and </a:t>
                </a:r>
                <a:r>
                  <a:rPr lang="en-GB" sz="2000" u="sng" dirty="0"/>
                  <a:t>slope coefficients</a:t>
                </a:r>
              </a:p>
              <a:p>
                <a:pPr marL="345377" indent="-345377" defTabSz="920675" eaLnBrk="1" hangingPunct="1">
                  <a:defRPr/>
                </a:pPr>
                <a:r>
                  <a:rPr lang="en-GB" sz="2000" dirty="0"/>
                  <a:t>A dummy variable is an indicator variable that takes only two values 0 and 1</a:t>
                </a:r>
              </a:p>
              <a:p>
                <a:pPr marL="345377" indent="-345377" defTabSz="920675" eaLnBrk="1" hangingPunct="1">
                  <a:defRPr/>
                </a:pPr>
                <a:r>
                  <a:rPr lang="en-GB" sz="2000" dirty="0"/>
                  <a:t>Hence, we could allow that at one point in time (year = 2002) the coefficients change by introducing dummy variables</a:t>
                </a:r>
              </a:p>
              <a:p>
                <a:pPr marL="345377" indent="-345377" defTabSz="920675" eaLnBrk="1" hangingPunct="1">
                  <a:defRPr/>
                </a:pPr>
                <a14:m>
                  <m:oMath xmlns:m="http://schemas.openxmlformats.org/officeDocument/2006/math">
                    <m:sSub>
                      <m:sSubPr>
                        <m:ctrlPr>
                          <a:rPr lang="en-GB" sz="2000" i="1">
                            <a:latin typeface="Cambria Math" panose="02040503050406030204" pitchFamily="18" charset="0"/>
                          </a:rPr>
                        </m:ctrlPr>
                      </m:sSubPr>
                      <m:e>
                        <m:r>
                          <a:rPr lang="en-GB" sz="2000" i="1">
                            <a:latin typeface="Cambria Math"/>
                          </a:rPr>
                          <m:t>𝑦</m:t>
                        </m:r>
                      </m:e>
                      <m:sub>
                        <m:r>
                          <a:rPr lang="en-GB" sz="2000" i="1">
                            <a:latin typeface="Cambria Math"/>
                          </a:rPr>
                          <m:t>𝑖𝑡</m:t>
                        </m:r>
                      </m:sub>
                    </m:sSub>
                    <m:r>
                      <a:rPr lang="en-GB" sz="2000" i="1">
                        <a:latin typeface="Cambria Math"/>
                      </a:rPr>
                      <m:t>=</m:t>
                    </m:r>
                    <m:r>
                      <a:rPr lang="en-GB" sz="2000" i="1">
                        <a:latin typeface="Cambria Math"/>
                        <a:ea typeface="Cambria Math"/>
                      </a:rPr>
                      <m:t>𝛼</m:t>
                    </m:r>
                    <m:r>
                      <a:rPr lang="en-GB" sz="2000" b="0" i="1" smtClean="0">
                        <a:latin typeface="Cambria Math"/>
                        <a:ea typeface="Cambria Math"/>
                      </a:rPr>
                      <m:t>+</m:t>
                    </m:r>
                    <m:sSub>
                      <m:sSubPr>
                        <m:ctrlPr>
                          <a:rPr lang="en-GB" sz="2000" b="0" i="1" smtClean="0">
                            <a:latin typeface="Cambria Math" panose="02040503050406030204" pitchFamily="18" charset="0"/>
                            <a:ea typeface="Cambria Math"/>
                          </a:rPr>
                        </m:ctrlPr>
                      </m:sSubPr>
                      <m:e>
                        <m:r>
                          <a:rPr lang="en-GB" sz="2000" b="0" i="1" smtClean="0">
                            <a:latin typeface="Cambria Math"/>
                            <a:ea typeface="Cambria Math"/>
                          </a:rPr>
                          <m:t>𝜃</m:t>
                        </m:r>
                      </m:e>
                      <m:sub>
                        <m:r>
                          <a:rPr lang="en-GB" sz="2000" b="0" i="1" smtClean="0">
                            <a:latin typeface="Cambria Math"/>
                            <a:ea typeface="Cambria Math"/>
                          </a:rPr>
                          <m:t>1</m:t>
                        </m:r>
                      </m:sub>
                    </m:sSub>
                    <m:sSub>
                      <m:sSubPr>
                        <m:ctrlPr>
                          <a:rPr lang="en-GB" sz="2000" b="0" i="1" smtClean="0">
                            <a:latin typeface="Cambria Math" panose="02040503050406030204" pitchFamily="18" charset="0"/>
                            <a:ea typeface="Cambria Math"/>
                          </a:rPr>
                        </m:ctrlPr>
                      </m:sSubPr>
                      <m:e>
                        <m:r>
                          <a:rPr lang="en-GB" sz="2000" b="0" i="1" smtClean="0">
                            <a:latin typeface="Cambria Math"/>
                            <a:ea typeface="Cambria Math"/>
                          </a:rPr>
                          <m:t>𝐷</m:t>
                        </m:r>
                      </m:e>
                      <m:sub>
                        <m:r>
                          <a:rPr lang="en-GB" sz="2000" b="0" i="1" smtClean="0">
                            <a:latin typeface="Cambria Math"/>
                            <a:ea typeface="Cambria Math"/>
                          </a:rPr>
                          <m:t>2002</m:t>
                        </m:r>
                      </m:sub>
                    </m:sSub>
                    <m:r>
                      <a:rPr lang="en-GB" sz="2000" i="1">
                        <a:latin typeface="Cambria Math"/>
                        <a:ea typeface="Cambria Math"/>
                      </a:rPr>
                      <m:t>+</m:t>
                    </m:r>
                    <m:r>
                      <a:rPr lang="en-GB" sz="2000" i="1">
                        <a:latin typeface="Cambria Math"/>
                        <a:ea typeface="Cambria Math"/>
                      </a:rPr>
                      <m:t>𝛽</m:t>
                    </m:r>
                    <m:sSub>
                      <m:sSubPr>
                        <m:ctrlPr>
                          <a:rPr lang="en-GB" sz="2000" i="1">
                            <a:latin typeface="Cambria Math" panose="02040503050406030204" pitchFamily="18" charset="0"/>
                            <a:ea typeface="Cambria Math"/>
                          </a:rPr>
                        </m:ctrlPr>
                      </m:sSubPr>
                      <m:e>
                        <m:r>
                          <a:rPr lang="en-GB" sz="2000" i="1">
                            <a:latin typeface="Cambria Math"/>
                            <a:ea typeface="Cambria Math"/>
                          </a:rPr>
                          <m:t>𝑥</m:t>
                        </m:r>
                      </m:e>
                      <m:sub>
                        <m:r>
                          <a:rPr lang="en-GB" sz="2000" i="1">
                            <a:latin typeface="Cambria Math"/>
                            <a:ea typeface="Cambria Math"/>
                          </a:rPr>
                          <m:t>𝑖𝑡</m:t>
                        </m:r>
                      </m:sub>
                    </m:sSub>
                    <m:r>
                      <a:rPr lang="en-GB" sz="2000" b="0" i="1" smtClean="0">
                        <a:latin typeface="Cambria Math"/>
                        <a:ea typeface="Cambria Math"/>
                      </a:rPr>
                      <m:t>+</m:t>
                    </m:r>
                    <m:sSub>
                      <m:sSubPr>
                        <m:ctrlPr>
                          <a:rPr lang="en-GB" sz="2000" i="1">
                            <a:latin typeface="Cambria Math" panose="02040503050406030204" pitchFamily="18" charset="0"/>
                            <a:ea typeface="Cambria Math"/>
                          </a:rPr>
                        </m:ctrlPr>
                      </m:sSubPr>
                      <m:e>
                        <m:r>
                          <a:rPr lang="en-GB" sz="2000" i="1">
                            <a:latin typeface="Cambria Math"/>
                            <a:ea typeface="Cambria Math"/>
                          </a:rPr>
                          <m:t>𝜃</m:t>
                        </m:r>
                      </m:e>
                      <m:sub>
                        <m:r>
                          <a:rPr lang="en-GB" sz="2000" b="0" i="1" smtClean="0">
                            <a:latin typeface="Cambria Math"/>
                            <a:ea typeface="Cambria Math"/>
                          </a:rPr>
                          <m:t>2</m:t>
                        </m:r>
                      </m:sub>
                    </m:sSub>
                    <m:sSub>
                      <m:sSubPr>
                        <m:ctrlPr>
                          <a:rPr lang="en-GB" sz="2000" i="1">
                            <a:latin typeface="Cambria Math" panose="02040503050406030204" pitchFamily="18" charset="0"/>
                            <a:ea typeface="Cambria Math"/>
                          </a:rPr>
                        </m:ctrlPr>
                      </m:sSubPr>
                      <m:e>
                        <m:r>
                          <a:rPr lang="en-GB" sz="2000" i="1">
                            <a:latin typeface="Cambria Math"/>
                            <a:ea typeface="Cambria Math"/>
                          </a:rPr>
                          <m:t>𝑥</m:t>
                        </m:r>
                      </m:e>
                      <m:sub>
                        <m:r>
                          <a:rPr lang="en-GB" sz="2000" i="1">
                            <a:latin typeface="Cambria Math"/>
                            <a:ea typeface="Cambria Math"/>
                          </a:rPr>
                          <m:t>𝑖𝑡</m:t>
                        </m:r>
                      </m:sub>
                    </m:sSub>
                    <m:sSub>
                      <m:sSubPr>
                        <m:ctrlPr>
                          <a:rPr lang="en-GB" sz="2000" i="1">
                            <a:latin typeface="Cambria Math" panose="02040503050406030204" pitchFamily="18" charset="0"/>
                            <a:ea typeface="Cambria Math"/>
                          </a:rPr>
                        </m:ctrlPr>
                      </m:sSubPr>
                      <m:e>
                        <m:r>
                          <a:rPr lang="en-GB" sz="2000" i="1">
                            <a:latin typeface="Cambria Math"/>
                            <a:ea typeface="Cambria Math"/>
                          </a:rPr>
                          <m:t>𝐷</m:t>
                        </m:r>
                      </m:e>
                      <m:sub>
                        <m:r>
                          <a:rPr lang="en-GB" sz="2000" i="1">
                            <a:latin typeface="Cambria Math"/>
                            <a:ea typeface="Cambria Math"/>
                          </a:rPr>
                          <m:t>2002</m:t>
                        </m:r>
                      </m:sub>
                    </m:sSub>
                    <m:r>
                      <a:rPr lang="en-GB" sz="2000" i="1">
                        <a:latin typeface="Cambria Math"/>
                        <a:ea typeface="Cambria Math"/>
                      </a:rPr>
                      <m:t>+</m:t>
                    </m:r>
                    <m:r>
                      <a:rPr lang="en-GB" sz="2000" i="1">
                        <a:latin typeface="Cambria Math"/>
                        <a:ea typeface="Cambria Math"/>
                      </a:rPr>
                      <m:t>𝛾</m:t>
                    </m:r>
                    <m:sSub>
                      <m:sSubPr>
                        <m:ctrlPr>
                          <a:rPr lang="en-GB" sz="2000" i="1">
                            <a:latin typeface="Cambria Math" panose="02040503050406030204" pitchFamily="18" charset="0"/>
                            <a:ea typeface="Cambria Math"/>
                          </a:rPr>
                        </m:ctrlPr>
                      </m:sSubPr>
                      <m:e>
                        <m:r>
                          <a:rPr lang="en-GB" sz="2000" i="1">
                            <a:latin typeface="Cambria Math"/>
                            <a:ea typeface="Cambria Math"/>
                          </a:rPr>
                          <m:t>𝑧</m:t>
                        </m:r>
                      </m:e>
                      <m:sub>
                        <m:r>
                          <a:rPr lang="en-GB" sz="2000" i="1">
                            <a:latin typeface="Cambria Math"/>
                            <a:ea typeface="Cambria Math"/>
                          </a:rPr>
                          <m:t>𝑖𝑡</m:t>
                        </m:r>
                      </m:sub>
                    </m:sSub>
                    <m:r>
                      <a:rPr lang="en-GB" sz="2000" i="1">
                        <a:latin typeface="Cambria Math"/>
                        <a:ea typeface="Cambria Math"/>
                      </a:rPr>
                      <m:t>+</m:t>
                    </m:r>
                    <m:sSub>
                      <m:sSubPr>
                        <m:ctrlPr>
                          <a:rPr lang="en-GB" sz="2000" i="1">
                            <a:latin typeface="Cambria Math" panose="02040503050406030204" pitchFamily="18" charset="0"/>
                            <a:ea typeface="Cambria Math"/>
                          </a:rPr>
                        </m:ctrlPr>
                      </m:sSubPr>
                      <m:e>
                        <m:r>
                          <a:rPr lang="en-GB" sz="2000" i="1">
                            <a:latin typeface="Cambria Math"/>
                            <a:ea typeface="Cambria Math"/>
                          </a:rPr>
                          <m:t>𝜀</m:t>
                        </m:r>
                      </m:e>
                      <m:sub>
                        <m:r>
                          <a:rPr lang="en-GB" sz="2000" i="1">
                            <a:latin typeface="Cambria Math"/>
                            <a:ea typeface="Cambria Math"/>
                          </a:rPr>
                          <m:t>𝑖𝑡</m:t>
                        </m:r>
                      </m:sub>
                    </m:sSub>
                  </m:oMath>
                </a14:m>
                <a:endParaRPr lang="en-GB" sz="2000" dirty="0"/>
              </a:p>
              <a:p>
                <a:pPr marL="345377" indent="-345377" defTabSz="920675" eaLnBrk="1" hangingPunct="1">
                  <a:defRPr/>
                </a:pPr>
                <a:r>
                  <a:rPr lang="en-GB" sz="2000" u="sng" dirty="0"/>
                  <a:t>Interaction term</a:t>
                </a:r>
                <a:r>
                  <a:rPr lang="en-GB" sz="2000" dirty="0"/>
                  <a:t> </a:t>
                </a:r>
                <a14:m>
                  <m:oMath xmlns:m="http://schemas.openxmlformats.org/officeDocument/2006/math">
                    <m:sSub>
                      <m:sSubPr>
                        <m:ctrlPr>
                          <a:rPr lang="en-GB" sz="2000" i="1">
                            <a:latin typeface="Cambria Math" panose="02040503050406030204" pitchFamily="18" charset="0"/>
                            <a:ea typeface="Cambria Math"/>
                          </a:rPr>
                        </m:ctrlPr>
                      </m:sSubPr>
                      <m:e>
                        <m:r>
                          <a:rPr lang="en-GB" sz="2000" i="1">
                            <a:latin typeface="Cambria Math"/>
                            <a:ea typeface="Cambria Math"/>
                          </a:rPr>
                          <m:t>𝑥</m:t>
                        </m:r>
                      </m:e>
                      <m:sub>
                        <m:r>
                          <a:rPr lang="en-GB" sz="2000" i="1">
                            <a:latin typeface="Cambria Math"/>
                            <a:ea typeface="Cambria Math"/>
                          </a:rPr>
                          <m:t>𝑖𝑡</m:t>
                        </m:r>
                      </m:sub>
                    </m:sSub>
                    <m:sSub>
                      <m:sSubPr>
                        <m:ctrlPr>
                          <a:rPr lang="en-GB" sz="2000" i="1">
                            <a:latin typeface="Cambria Math" panose="02040503050406030204" pitchFamily="18" charset="0"/>
                            <a:ea typeface="Cambria Math"/>
                          </a:rPr>
                        </m:ctrlPr>
                      </m:sSubPr>
                      <m:e>
                        <m:r>
                          <a:rPr lang="en-GB" sz="2000" i="1">
                            <a:latin typeface="Cambria Math"/>
                            <a:ea typeface="Cambria Math"/>
                          </a:rPr>
                          <m:t>𝐷</m:t>
                        </m:r>
                      </m:e>
                      <m:sub>
                        <m:r>
                          <a:rPr lang="en-GB" sz="2000" i="1">
                            <a:latin typeface="Cambria Math"/>
                            <a:ea typeface="Cambria Math"/>
                          </a:rPr>
                          <m:t>2002</m:t>
                        </m:r>
                      </m:sub>
                    </m:sSub>
                  </m:oMath>
                </a14:m>
                <a:r>
                  <a:rPr lang="en-GB" sz="2000" dirty="0"/>
                  <a:t> refers to multiplying dummies and other variables</a:t>
                </a:r>
              </a:p>
              <a:p>
                <a:pPr marL="345377" indent="-345377" defTabSz="920675" eaLnBrk="1" hangingPunct="1">
                  <a:defRPr/>
                </a:pPr>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81" t="-1348" r="-2222"/>
                </a:stretch>
              </a:blipFill>
            </p:spPr>
            <p:txBody>
              <a:bodyPr/>
              <a:lstStyle/>
              <a:p>
                <a:r>
                  <a:rPr lang="en-GB">
                    <a:noFill/>
                  </a:rPr>
                  <a:t> </a:t>
                </a:r>
              </a:p>
            </p:txBody>
          </p:sp>
        </mc:Fallback>
      </mc:AlternateContent>
      <p:sp>
        <p:nvSpPr>
          <p:cNvPr id="583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83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59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49263" y="928688"/>
            <a:ext cx="8229600" cy="571500"/>
          </a:xfrm>
        </p:spPr>
        <p:txBody>
          <a:bodyPr/>
          <a:lstStyle/>
          <a:p>
            <a:pPr algn="l"/>
            <a:r>
              <a:rPr lang="en-GB" sz="3200" dirty="0"/>
              <a:t>Statistics, econometrics, data science…?</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E.g., econometrics based on </a:t>
            </a:r>
            <a:r>
              <a:rPr lang="en-GB" sz="2000" u="sng" dirty="0"/>
              <a:t>statistical methods</a:t>
            </a:r>
            <a:r>
              <a:rPr lang="en-GB" sz="2000" dirty="0"/>
              <a:t> for estimating </a:t>
            </a:r>
            <a:r>
              <a:rPr lang="en-GB" sz="2000" u="sng" dirty="0"/>
              <a:t>economic</a:t>
            </a:r>
            <a:r>
              <a:rPr lang="en-GB" sz="2000" dirty="0"/>
              <a:t> relationships</a:t>
            </a:r>
          </a:p>
          <a:p>
            <a:pPr marL="748602" lvl="1" indent="-345377" defTabSz="920675" eaLnBrk="1" hangingPunct="1">
              <a:defRPr/>
            </a:pPr>
            <a:r>
              <a:rPr lang="en-GB" sz="1600" dirty="0"/>
              <a:t>It does not have to be an economic relationship</a:t>
            </a:r>
          </a:p>
          <a:p>
            <a:pPr marL="748602" lvl="1" indent="-345377" defTabSz="920675" eaLnBrk="1" hangingPunct="1">
              <a:defRPr/>
            </a:pPr>
            <a:r>
              <a:rPr lang="en-GB" sz="1600" dirty="0"/>
              <a:t>Knowing statics helps you to analyse any relationship using data</a:t>
            </a:r>
          </a:p>
          <a:p>
            <a:pPr marL="345377" indent="-345377" defTabSz="920675" eaLnBrk="1" hangingPunct="1">
              <a:defRPr/>
            </a:pPr>
            <a:r>
              <a:rPr lang="en-GB" sz="2000" dirty="0"/>
              <a:t>Purpose</a:t>
            </a:r>
          </a:p>
          <a:p>
            <a:pPr marL="748602" lvl="1" indent="-345377" defTabSz="920675" eaLnBrk="1" hangingPunct="1">
              <a:defRPr/>
            </a:pPr>
            <a:r>
              <a:rPr lang="en-GB" sz="1600" dirty="0"/>
              <a:t>Testing economic theory </a:t>
            </a:r>
          </a:p>
          <a:p>
            <a:pPr marL="748602" lvl="1" indent="-345377" defTabSz="920675" eaLnBrk="1" hangingPunct="1">
              <a:defRPr/>
            </a:pPr>
            <a:r>
              <a:rPr lang="en-GB" sz="1600" dirty="0"/>
              <a:t>Evaluation of government and business policy </a:t>
            </a:r>
          </a:p>
          <a:p>
            <a:pPr marL="748602" lvl="1" indent="-345377" defTabSz="920675" eaLnBrk="1" hangingPunct="1">
              <a:defRPr/>
            </a:pPr>
            <a:r>
              <a:rPr lang="en-GB" sz="1600" dirty="0"/>
              <a:t>Forecasting</a:t>
            </a:r>
          </a:p>
          <a:p>
            <a:pPr>
              <a:defRPr/>
            </a:pPr>
            <a:r>
              <a:rPr lang="en-GB" sz="2000" dirty="0"/>
              <a:t>Example: Collis, J., Grayson, A. and S. </a:t>
            </a:r>
            <a:r>
              <a:rPr lang="en-GB" sz="2000" dirty="0" err="1"/>
              <a:t>Johal</a:t>
            </a:r>
            <a:r>
              <a:rPr lang="en-GB" sz="2000" dirty="0"/>
              <a:t> (2010) ‘Econometric Analysis of Alcohol Consumption in the UK’, HMRC Working Paper 10</a:t>
            </a:r>
          </a:p>
          <a:p>
            <a:pPr lvl="1">
              <a:defRPr/>
            </a:pPr>
            <a:r>
              <a:rPr lang="en-GB" sz="1600" dirty="0"/>
              <a:t>What happens to alcohol consumption if prices increase (e.g. taxes, minimum price)?</a:t>
            </a:r>
          </a:p>
          <a:p>
            <a:pPr lvl="1">
              <a:defRPr/>
            </a:pPr>
            <a:r>
              <a:rPr lang="en-GB" sz="1600" dirty="0"/>
              <a:t>Data: Expenditure and Food Survey</a:t>
            </a:r>
          </a:p>
          <a:p>
            <a:pPr lvl="1">
              <a:defRPr/>
            </a:pPr>
            <a:r>
              <a:rPr lang="en-GB" sz="1600" dirty="0"/>
              <a:t>Method: </a:t>
            </a:r>
            <a:r>
              <a:rPr lang="en-GB" sz="1600" dirty="0" err="1"/>
              <a:t>Tobit</a:t>
            </a:r>
            <a:r>
              <a:rPr lang="en-GB" sz="1600" dirty="0"/>
              <a:t> model</a:t>
            </a:r>
          </a:p>
          <a:p>
            <a:pPr marL="345377" indent="-345377" defTabSz="920675" eaLnBrk="1" hangingPunct="1">
              <a:defRPr/>
            </a:pPr>
            <a:endParaRPr lang="en-GB" sz="2000" dirty="0"/>
          </a:p>
        </p:txBody>
      </p:sp>
      <p:sp>
        <p:nvSpPr>
          <p:cNvPr id="6148"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9"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3</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9263" y="928688"/>
            <a:ext cx="8229600" cy="571500"/>
          </a:xfrm>
        </p:spPr>
        <p:txBody>
          <a:bodyPr/>
          <a:lstStyle/>
          <a:p>
            <a:pPr lvl="0" algn="l"/>
            <a:r>
              <a:rPr lang="en-GB" dirty="0"/>
              <a:t>An example of interactions (1/2)</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Let’s explore the UK firm sample</a:t>
            </a:r>
          </a:p>
          <a:p>
            <a:pPr marL="345377" indent="-345377" defTabSz="920675" eaLnBrk="1" hangingPunct="1">
              <a:defRPr/>
            </a:pPr>
            <a:r>
              <a:rPr lang="en-GB" sz="2000" dirty="0"/>
              <a:t>I </a:t>
            </a:r>
            <a:r>
              <a:rPr lang="en-GB" sz="2000" dirty="0" err="1"/>
              <a:t>winsorise</a:t>
            </a:r>
            <a:r>
              <a:rPr lang="en-GB" sz="2000" dirty="0"/>
              <a:t> first to reduce the impact of outliers</a:t>
            </a:r>
          </a:p>
          <a:p>
            <a:pPr marL="345377" indent="-345377" defTabSz="920675" eaLnBrk="1" hangingPunct="1">
              <a:defRPr/>
            </a:pPr>
            <a:r>
              <a:rPr lang="en-GB" sz="2000" dirty="0"/>
              <a:t>Please note the loop introduced by ‘</a:t>
            </a:r>
            <a:r>
              <a:rPr lang="en-GB" sz="2000" dirty="0" err="1"/>
              <a:t>foreach</a:t>
            </a:r>
            <a:r>
              <a:rPr lang="en-GB" sz="2000" dirty="0"/>
              <a:t>’</a:t>
            </a:r>
          </a:p>
          <a:p>
            <a:pPr marL="345377" indent="-345377" defTabSz="920675" eaLnBrk="1" hangingPunct="1">
              <a:defRPr/>
            </a:pPr>
            <a:endParaRPr lang="en-GB" sz="2000" dirty="0"/>
          </a:p>
        </p:txBody>
      </p:sp>
      <p:sp>
        <p:nvSpPr>
          <p:cNvPr id="583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83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60</a:t>
            </a:r>
          </a:p>
        </p:txBody>
      </p:sp>
      <p:sp>
        <p:nvSpPr>
          <p:cNvPr id="6" name="Rounded Rectangle 5"/>
          <p:cNvSpPr>
            <a:spLocks noChangeArrowheads="1"/>
          </p:cNvSpPr>
          <p:nvPr/>
        </p:nvSpPr>
        <p:spPr bwMode="auto">
          <a:xfrm>
            <a:off x="611188" y="2852936"/>
            <a:ext cx="7056437" cy="3241030"/>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global </a:t>
            </a:r>
            <a:r>
              <a:rPr lang="en-GB" sz="1600" dirty="0" err="1"/>
              <a:t>var</a:t>
            </a:r>
            <a:r>
              <a:rPr lang="en-GB" sz="1600" dirty="0"/>
              <a:t> "ROA size </a:t>
            </a:r>
            <a:r>
              <a:rPr lang="en-GB" sz="1600" dirty="0" err="1"/>
              <a:t>r_d_ta</a:t>
            </a:r>
            <a:r>
              <a:rPr lang="en-GB" sz="1600" dirty="0"/>
              <a:t> </a:t>
            </a:r>
            <a:r>
              <a:rPr lang="en-GB" sz="1600" dirty="0" err="1"/>
              <a:t>WC_ta</a:t>
            </a:r>
            <a:r>
              <a:rPr lang="en-GB" sz="1600" dirty="0"/>
              <a:t> cover leverage"</a:t>
            </a:r>
          </a:p>
          <a:p>
            <a:pPr defTabSz="2962275"/>
            <a:r>
              <a:rPr lang="en-GB" sz="1600" dirty="0" err="1"/>
              <a:t>foreach</a:t>
            </a:r>
            <a:r>
              <a:rPr lang="en-GB" sz="1600" dirty="0"/>
              <a:t> y of global </a:t>
            </a:r>
            <a:r>
              <a:rPr lang="en-GB" sz="1600" dirty="0" err="1"/>
              <a:t>var</a:t>
            </a:r>
            <a:r>
              <a:rPr lang="en-GB" sz="1600" dirty="0"/>
              <a:t> {</a:t>
            </a:r>
          </a:p>
          <a:p>
            <a:pPr defTabSz="2962275"/>
            <a:r>
              <a:rPr lang="en-GB" sz="1600" dirty="0" err="1"/>
              <a:t>egen</a:t>
            </a:r>
            <a:r>
              <a:rPr lang="en-GB" sz="1600" dirty="0"/>
              <a:t> p1=</a:t>
            </a:r>
            <a:r>
              <a:rPr lang="en-GB" sz="1600" dirty="0" err="1"/>
              <a:t>pctile</a:t>
            </a:r>
            <a:r>
              <a:rPr lang="en-GB" sz="1600" dirty="0"/>
              <a:t>(`y'), p(1)</a:t>
            </a:r>
          </a:p>
          <a:p>
            <a:pPr defTabSz="2962275"/>
            <a:r>
              <a:rPr lang="en-GB" sz="1600" dirty="0" err="1"/>
              <a:t>egen</a:t>
            </a:r>
            <a:r>
              <a:rPr lang="en-GB" sz="1600" dirty="0"/>
              <a:t> p99=</a:t>
            </a:r>
            <a:r>
              <a:rPr lang="en-GB" sz="1600" dirty="0" err="1"/>
              <a:t>pctile</a:t>
            </a:r>
            <a:r>
              <a:rPr lang="en-GB" sz="1600" dirty="0"/>
              <a:t>(`y'), p(99)</a:t>
            </a:r>
          </a:p>
          <a:p>
            <a:pPr defTabSz="2962275"/>
            <a:r>
              <a:rPr lang="en-GB" sz="1600" dirty="0"/>
              <a:t>gen </a:t>
            </a:r>
            <a:r>
              <a:rPr lang="en-GB" sz="1600" dirty="0" err="1"/>
              <a:t>o_`y</a:t>
            </a:r>
            <a:r>
              <a:rPr lang="en-GB" sz="1600" dirty="0"/>
              <a:t>'=`y'</a:t>
            </a:r>
          </a:p>
          <a:p>
            <a:pPr defTabSz="2962275"/>
            <a:r>
              <a:rPr lang="en-GB" sz="1600" dirty="0"/>
              <a:t>replace `y'=`y' if `y'&gt;=p1 &amp; `y'&lt;=p99</a:t>
            </a:r>
          </a:p>
          <a:p>
            <a:pPr defTabSz="2962275"/>
            <a:r>
              <a:rPr lang="en-GB" sz="1600" dirty="0"/>
              <a:t>replace `y'=p1 if `y'&lt;p1 &amp; `y'!=.</a:t>
            </a:r>
          </a:p>
          <a:p>
            <a:pPr defTabSz="2962275"/>
            <a:r>
              <a:rPr lang="en-GB" sz="1600" dirty="0"/>
              <a:t>replace `y'=p99 if `y'&gt;p99 &amp; `y'!=.</a:t>
            </a:r>
          </a:p>
          <a:p>
            <a:pPr defTabSz="2962275"/>
            <a:r>
              <a:rPr lang="en-GB" sz="1600" dirty="0"/>
              <a:t>drop p1 p99</a:t>
            </a:r>
          </a:p>
          <a:p>
            <a:pPr defTabSz="2962275"/>
            <a:r>
              <a:rPr lang="en-GB" sz="1600" dirty="0"/>
              <a:t>}</a:t>
            </a:r>
          </a:p>
        </p:txBody>
      </p:sp>
    </p:spTree>
    <p:extLst>
      <p:ext uri="{BB962C8B-B14F-4D97-AF65-F5344CB8AC3E}">
        <p14:creationId xmlns:p14="http://schemas.microsoft.com/office/powerpoint/2010/main" val="3298770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9263" y="928688"/>
            <a:ext cx="8229600" cy="571500"/>
          </a:xfrm>
        </p:spPr>
        <p:txBody>
          <a:bodyPr/>
          <a:lstStyle/>
          <a:p>
            <a:pPr lvl="0" algn="l"/>
            <a:r>
              <a:rPr lang="en-GB" dirty="0"/>
              <a:t>An example of interactions (2/2)</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define the interaction terms based on the two types (controlled subsidiaries and independent firms)</a:t>
            </a:r>
          </a:p>
          <a:p>
            <a:pPr marL="345377" indent="-345377" defTabSz="920675" eaLnBrk="1" hangingPunct="1">
              <a:defRPr/>
            </a:pPr>
            <a:r>
              <a:rPr lang="en-GB" sz="2000" dirty="0"/>
              <a:t>Then I run the regressions</a:t>
            </a:r>
          </a:p>
          <a:p>
            <a:pPr marL="345377" indent="-345377" defTabSz="920675" eaLnBrk="1" hangingPunct="1">
              <a:defRPr/>
            </a:pPr>
            <a:endParaRPr lang="en-GB" sz="2000" dirty="0"/>
          </a:p>
        </p:txBody>
      </p:sp>
      <p:sp>
        <p:nvSpPr>
          <p:cNvPr id="583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83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61</a:t>
            </a:r>
          </a:p>
        </p:txBody>
      </p:sp>
      <p:sp>
        <p:nvSpPr>
          <p:cNvPr id="6" name="Rounded Rectangle 5"/>
          <p:cNvSpPr>
            <a:spLocks noChangeArrowheads="1"/>
          </p:cNvSpPr>
          <p:nvPr/>
        </p:nvSpPr>
        <p:spPr bwMode="auto">
          <a:xfrm>
            <a:off x="611188" y="2852936"/>
            <a:ext cx="7056437" cy="3241030"/>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*Interaction term</a:t>
            </a:r>
          </a:p>
          <a:p>
            <a:pPr defTabSz="2962275"/>
            <a:r>
              <a:rPr lang="en-GB" sz="1600" dirty="0"/>
              <a:t>gen </a:t>
            </a:r>
            <a:r>
              <a:rPr lang="en-GB" sz="1600" dirty="0" err="1"/>
              <a:t>ind_size</a:t>
            </a:r>
            <a:r>
              <a:rPr lang="en-GB" sz="1600" dirty="0"/>
              <a:t>=independent*size</a:t>
            </a:r>
          </a:p>
          <a:p>
            <a:pPr defTabSz="2962275"/>
            <a:r>
              <a:rPr lang="en-GB" sz="1600" dirty="0"/>
              <a:t>gen </a:t>
            </a:r>
            <a:r>
              <a:rPr lang="en-GB" sz="1600" dirty="0" err="1"/>
              <a:t>con_size</a:t>
            </a:r>
            <a:r>
              <a:rPr lang="en-GB" sz="1600" dirty="0"/>
              <a:t>=control*size</a:t>
            </a:r>
          </a:p>
          <a:p>
            <a:pPr defTabSz="2962275"/>
            <a:endParaRPr lang="en-GB" sz="1600" dirty="0"/>
          </a:p>
          <a:p>
            <a:pPr defTabSz="2962275"/>
            <a:r>
              <a:rPr lang="en-GB" sz="1600" dirty="0"/>
              <a:t>*Shift in constant term</a:t>
            </a:r>
          </a:p>
          <a:p>
            <a:pPr defTabSz="2962275"/>
            <a:r>
              <a:rPr lang="en-GB" sz="1600" dirty="0" err="1"/>
              <a:t>reg</a:t>
            </a:r>
            <a:r>
              <a:rPr lang="en-GB" sz="1600" dirty="0"/>
              <a:t> ROA control size </a:t>
            </a:r>
            <a:r>
              <a:rPr lang="en-GB" sz="1600" dirty="0" err="1"/>
              <a:t>r_d_ta</a:t>
            </a:r>
            <a:r>
              <a:rPr lang="en-GB" sz="1600" dirty="0"/>
              <a:t> </a:t>
            </a:r>
            <a:r>
              <a:rPr lang="en-GB" sz="1600" dirty="0" err="1"/>
              <a:t>WC_ta</a:t>
            </a:r>
            <a:r>
              <a:rPr lang="en-GB" sz="1600" dirty="0"/>
              <a:t> cover leverage</a:t>
            </a:r>
          </a:p>
          <a:p>
            <a:pPr defTabSz="2962275"/>
            <a:endParaRPr lang="en-GB" sz="1600" dirty="0"/>
          </a:p>
          <a:p>
            <a:pPr defTabSz="2962275"/>
            <a:r>
              <a:rPr lang="en-GB" sz="1600" dirty="0"/>
              <a:t>*Shift in constant term and slope coefficient</a:t>
            </a:r>
          </a:p>
          <a:p>
            <a:pPr defTabSz="2962275"/>
            <a:r>
              <a:rPr lang="en-GB" sz="1600" dirty="0" err="1"/>
              <a:t>reg</a:t>
            </a:r>
            <a:r>
              <a:rPr lang="en-GB" sz="1600" dirty="0"/>
              <a:t> ROA control size </a:t>
            </a:r>
            <a:r>
              <a:rPr lang="en-GB" sz="1600" dirty="0" err="1"/>
              <a:t>con_size</a:t>
            </a:r>
            <a:r>
              <a:rPr lang="en-GB" sz="1600" dirty="0"/>
              <a:t> </a:t>
            </a:r>
            <a:r>
              <a:rPr lang="en-GB" sz="1600" dirty="0" err="1"/>
              <a:t>r_d_ta</a:t>
            </a:r>
            <a:r>
              <a:rPr lang="en-GB" sz="1600" dirty="0"/>
              <a:t> </a:t>
            </a:r>
            <a:r>
              <a:rPr lang="en-GB" sz="1600" dirty="0" err="1"/>
              <a:t>WC_ta</a:t>
            </a:r>
            <a:r>
              <a:rPr lang="en-GB" sz="1600" dirty="0"/>
              <a:t> cover leverage</a:t>
            </a:r>
          </a:p>
          <a:p>
            <a:pPr defTabSz="2962275"/>
            <a:r>
              <a:rPr lang="en-GB" sz="1600" dirty="0"/>
              <a:t>test control </a:t>
            </a:r>
            <a:r>
              <a:rPr lang="en-GB" sz="1600" dirty="0" err="1"/>
              <a:t>con_size</a:t>
            </a:r>
            <a:endParaRPr lang="en-GB" sz="1600" dirty="0"/>
          </a:p>
        </p:txBody>
      </p:sp>
    </p:spTree>
    <p:extLst>
      <p:ext uri="{BB962C8B-B14F-4D97-AF65-F5344CB8AC3E}">
        <p14:creationId xmlns:p14="http://schemas.microsoft.com/office/powerpoint/2010/main" val="19130921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49263" y="928688"/>
            <a:ext cx="8229600" cy="571500"/>
          </a:xfrm>
        </p:spPr>
        <p:txBody>
          <a:bodyPr/>
          <a:lstStyle/>
          <a:p>
            <a:pPr lvl="0" algn="l"/>
            <a:r>
              <a:rPr lang="en-GB" dirty="0"/>
              <a:t>Fixed effects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The fixed-effects model is the ‘standard’ approach to account for unit-specific effects (e.g. firm-specific effect)</a:t>
                </a:r>
              </a:p>
              <a:p>
                <a:pPr marL="345377" indent="-345377" defTabSz="920675" eaLnBrk="1" hangingPunct="1">
                  <a:defRPr/>
                </a:pPr>
                <a:r>
                  <a:rPr lang="en-GB" sz="2000" dirty="0"/>
                  <a:t>The idea is that even the best model cannot capture all aspects (e.g. management skills, experience)</a:t>
                </a:r>
              </a:p>
              <a:p>
                <a:pPr marL="345377" indent="-345377" defTabSz="920675" eaLnBrk="1" hangingPunct="1">
                  <a:defRPr/>
                </a:pPr>
                <a:r>
                  <a:rPr lang="en-GB" sz="2000" dirty="0"/>
                  <a:t>These hidden variables might bias any regression model (similar to an omitted variable bias)</a:t>
                </a:r>
              </a:p>
              <a:p>
                <a:pPr marL="345377" indent="-345377" defTabSz="920675" eaLnBrk="1" hangingPunct="1">
                  <a:defRPr/>
                </a:pPr>
                <a:r>
                  <a:rPr lang="en-GB" sz="2000" dirty="0"/>
                  <a:t>Hence, we include a fixed-effect into our models</a:t>
                </a:r>
              </a:p>
              <a:p>
                <a:pPr marL="345377" indent="-345377" defTabSz="920675" eaLnBrk="1" hangingPunct="1">
                  <a:defRPr/>
                </a:pPr>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a:rPr>
                          <m:t>𝑦</m:t>
                        </m:r>
                      </m:e>
                      <m:sub>
                        <m:r>
                          <a:rPr lang="en-GB" sz="2000" i="1">
                            <a:latin typeface="Cambria Math"/>
                          </a:rPr>
                          <m:t>𝑖𝑡</m:t>
                        </m:r>
                      </m:sub>
                    </m:sSub>
                    <m:r>
                      <a:rPr lang="en-GB" sz="2000" i="1">
                        <a:latin typeface="Cambria Math"/>
                      </a:rPr>
                      <m:t>=</m:t>
                    </m:r>
                    <m:nary>
                      <m:naryPr>
                        <m:chr m:val="∑"/>
                        <m:ctrlPr>
                          <a:rPr lang="en-GB" sz="2000" i="1" smtClean="0">
                            <a:latin typeface="Cambria Math" panose="02040503050406030204" pitchFamily="18" charset="0"/>
                          </a:rPr>
                        </m:ctrlPr>
                      </m:naryPr>
                      <m:sub>
                        <m:r>
                          <m:rPr>
                            <m:brk m:alnAt="23"/>
                          </m:rPr>
                          <a:rPr lang="en-GB" sz="2000" b="0" i="1" smtClean="0">
                            <a:latin typeface="Cambria Math"/>
                          </a:rPr>
                          <m:t>𝑖</m:t>
                        </m:r>
                        <m:r>
                          <a:rPr lang="en-GB" sz="2000" b="0" i="1" smtClean="0">
                            <a:latin typeface="Cambria Math"/>
                          </a:rPr>
                          <m:t>=1</m:t>
                        </m:r>
                      </m:sub>
                      <m:sup>
                        <m:r>
                          <a:rPr lang="en-GB" sz="2000" b="0" i="1" smtClean="0">
                            <a:latin typeface="Cambria Math"/>
                          </a:rPr>
                          <m:t>𝑁</m:t>
                        </m:r>
                      </m:sup>
                      <m:e>
                        <m:sSub>
                          <m:sSubPr>
                            <m:ctrlPr>
                              <a:rPr lang="en-GB" sz="2000" i="1" smtClean="0">
                                <a:latin typeface="Cambria Math" panose="02040503050406030204" pitchFamily="18" charset="0"/>
                              </a:rPr>
                            </m:ctrlPr>
                          </m:sSubPr>
                          <m:e>
                            <m:r>
                              <a:rPr lang="en-GB" sz="2000" i="1" smtClean="0">
                                <a:latin typeface="Cambria Math"/>
                                <a:ea typeface="Cambria Math"/>
                              </a:rPr>
                              <m:t>𝜃</m:t>
                            </m:r>
                          </m:e>
                          <m:sub>
                            <m:r>
                              <a:rPr lang="en-GB" sz="2000" b="0" i="1" smtClean="0">
                                <a:latin typeface="Cambria Math"/>
                              </a:rPr>
                              <m:t>𝑖</m:t>
                            </m:r>
                          </m:sub>
                        </m:sSub>
                        <m:sSub>
                          <m:sSubPr>
                            <m:ctrlPr>
                              <a:rPr lang="en-GB" sz="2000" i="1" smtClean="0">
                                <a:latin typeface="Cambria Math" panose="02040503050406030204" pitchFamily="18" charset="0"/>
                              </a:rPr>
                            </m:ctrlPr>
                          </m:sSubPr>
                          <m:e>
                            <m:r>
                              <a:rPr lang="en-GB" sz="2000" b="0" i="1" smtClean="0">
                                <a:latin typeface="Cambria Math"/>
                              </a:rPr>
                              <m:t>𝐷</m:t>
                            </m:r>
                          </m:e>
                          <m:sub>
                            <m:r>
                              <a:rPr lang="en-GB" sz="2000" b="0" i="1" smtClean="0">
                                <a:latin typeface="Cambria Math"/>
                              </a:rPr>
                              <m:t>𝑖</m:t>
                            </m:r>
                          </m:sub>
                        </m:sSub>
                      </m:e>
                    </m:nary>
                    <m:r>
                      <a:rPr lang="en-GB" sz="2000" i="1">
                        <a:latin typeface="Cambria Math"/>
                        <a:ea typeface="Cambria Math"/>
                      </a:rPr>
                      <m:t>+</m:t>
                    </m:r>
                    <m:r>
                      <a:rPr lang="en-GB" sz="2000" i="1">
                        <a:latin typeface="Cambria Math"/>
                        <a:ea typeface="Cambria Math"/>
                      </a:rPr>
                      <m:t>𝛽</m:t>
                    </m:r>
                    <m:sSub>
                      <m:sSubPr>
                        <m:ctrlPr>
                          <a:rPr lang="en-GB" sz="2000" i="1">
                            <a:latin typeface="Cambria Math" panose="02040503050406030204" pitchFamily="18" charset="0"/>
                            <a:ea typeface="Cambria Math"/>
                          </a:rPr>
                        </m:ctrlPr>
                      </m:sSubPr>
                      <m:e>
                        <m:r>
                          <a:rPr lang="en-GB" sz="2000" i="1">
                            <a:latin typeface="Cambria Math"/>
                            <a:ea typeface="Cambria Math"/>
                          </a:rPr>
                          <m:t>𝑥</m:t>
                        </m:r>
                      </m:e>
                      <m:sub>
                        <m:r>
                          <a:rPr lang="en-GB" sz="2000" i="1">
                            <a:latin typeface="Cambria Math"/>
                            <a:ea typeface="Cambria Math"/>
                          </a:rPr>
                          <m:t>𝑖𝑡</m:t>
                        </m:r>
                      </m:sub>
                    </m:sSub>
                    <m:r>
                      <a:rPr lang="en-GB" sz="2000" i="1">
                        <a:latin typeface="Cambria Math"/>
                        <a:ea typeface="Cambria Math"/>
                      </a:rPr>
                      <m:t>+</m:t>
                    </m:r>
                    <m:r>
                      <a:rPr lang="en-GB" sz="2000" i="1">
                        <a:latin typeface="Cambria Math"/>
                        <a:ea typeface="Cambria Math"/>
                      </a:rPr>
                      <m:t>𝛾</m:t>
                    </m:r>
                    <m:sSub>
                      <m:sSubPr>
                        <m:ctrlPr>
                          <a:rPr lang="en-GB" sz="2000" i="1">
                            <a:latin typeface="Cambria Math" panose="02040503050406030204" pitchFamily="18" charset="0"/>
                            <a:ea typeface="Cambria Math"/>
                          </a:rPr>
                        </m:ctrlPr>
                      </m:sSubPr>
                      <m:e>
                        <m:r>
                          <a:rPr lang="en-GB" sz="2000" i="1">
                            <a:latin typeface="Cambria Math"/>
                            <a:ea typeface="Cambria Math"/>
                          </a:rPr>
                          <m:t>𝑧</m:t>
                        </m:r>
                      </m:e>
                      <m:sub>
                        <m:r>
                          <a:rPr lang="en-GB" sz="2000" i="1">
                            <a:latin typeface="Cambria Math"/>
                            <a:ea typeface="Cambria Math"/>
                          </a:rPr>
                          <m:t>𝑖𝑡</m:t>
                        </m:r>
                      </m:sub>
                    </m:sSub>
                    <m:r>
                      <a:rPr lang="en-GB" sz="2000" i="1">
                        <a:latin typeface="Cambria Math"/>
                        <a:ea typeface="Cambria Math"/>
                      </a:rPr>
                      <m:t>+</m:t>
                    </m:r>
                    <m:sSub>
                      <m:sSubPr>
                        <m:ctrlPr>
                          <a:rPr lang="en-GB" sz="2000" i="1">
                            <a:latin typeface="Cambria Math" panose="02040503050406030204" pitchFamily="18" charset="0"/>
                            <a:ea typeface="Cambria Math"/>
                          </a:rPr>
                        </m:ctrlPr>
                      </m:sSubPr>
                      <m:e>
                        <m:r>
                          <a:rPr lang="en-GB" sz="2000" i="1">
                            <a:latin typeface="Cambria Math"/>
                            <a:ea typeface="Cambria Math"/>
                          </a:rPr>
                          <m:t>𝜀</m:t>
                        </m:r>
                      </m:e>
                      <m:sub>
                        <m:r>
                          <a:rPr lang="en-GB" sz="2000" i="1">
                            <a:latin typeface="Cambria Math"/>
                            <a:ea typeface="Cambria Math"/>
                          </a:rPr>
                          <m:t>𝑖𝑡</m:t>
                        </m:r>
                      </m:sub>
                    </m:sSub>
                  </m:oMath>
                </a14:m>
                <a:endParaRPr lang="en-GB" sz="2000" dirty="0"/>
              </a:p>
              <a:p>
                <a:pPr marL="345377" indent="-345377" defTabSz="920675" eaLnBrk="1" hangingPunct="1">
                  <a:defRPr/>
                </a:pPr>
                <a:r>
                  <a:rPr lang="en-GB" sz="2000" dirty="0"/>
                  <a:t>In Stata ‘</a:t>
                </a:r>
                <a:r>
                  <a:rPr lang="en-GB" sz="2000" dirty="0" err="1"/>
                  <a:t>xtreg</a:t>
                </a:r>
                <a:r>
                  <a:rPr lang="en-GB" sz="2000" dirty="0"/>
                  <a:t>’ command with option ‘</a:t>
                </a:r>
                <a:r>
                  <a:rPr lang="en-GB" sz="2000" dirty="0" err="1"/>
                  <a:t>fe</a:t>
                </a:r>
                <a:r>
                  <a:rPr lang="en-GB" sz="2000" dirty="0"/>
                  <a:t>’</a:t>
                </a:r>
              </a:p>
              <a:p>
                <a:pPr marL="345377" indent="-345377" defTabSz="920675" eaLnBrk="1" hangingPunct="1">
                  <a:defRPr/>
                </a:pPr>
                <a:r>
                  <a:rPr lang="en-GB" sz="2000" dirty="0"/>
                  <a:t>There is usually a considerable difference between POLS and fixed-effects models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a:blip r:embed="rId3"/>
                <a:stretch>
                  <a:fillRect l="-1407" t="-1348" r="-1111"/>
                </a:stretch>
              </a:blipFill>
            </p:spPr>
            <p:txBody>
              <a:bodyPr/>
              <a:lstStyle/>
              <a:p>
                <a:r>
                  <a:rPr lang="en-GB">
                    <a:noFill/>
                  </a:rPr>
                  <a:t> </a:t>
                </a:r>
              </a:p>
            </p:txBody>
          </p:sp>
        </mc:Fallback>
      </mc:AlternateContent>
      <p:sp>
        <p:nvSpPr>
          <p:cNvPr id="593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93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49263" y="928688"/>
            <a:ext cx="8229600" cy="571500"/>
          </a:xfrm>
        </p:spPr>
        <p:txBody>
          <a:bodyPr/>
          <a:lstStyle/>
          <a:p>
            <a:pPr lvl="0" algn="l"/>
            <a:r>
              <a:rPr lang="en-GB" dirty="0"/>
              <a:t>Random effects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Random effects are mainly used if the sample has been drawn randomly</a:t>
                </a:r>
              </a:p>
              <a:p>
                <a:pPr marL="345377" indent="-345377" defTabSz="920675" eaLnBrk="1" hangingPunct="1">
                  <a:defRPr/>
                </a:pPr>
                <a:r>
                  <a:rPr lang="en-GB" sz="2000" dirty="0"/>
                  <a:t>For instance, if you include all OECD countries in a study on macroeconomic stability, a random effects model does not make too much sense</a:t>
                </a:r>
              </a:p>
              <a:p>
                <a:pPr marL="345377" indent="-345377" defTabSz="920675" eaLnBrk="1" hangingPunct="1">
                  <a:defRPr/>
                </a:pPr>
                <a:r>
                  <a:rPr lang="en-GB" sz="2000" dirty="0"/>
                  <a:t>The idea is to split the error term in a general term and a unit-specific error term</a:t>
                </a:r>
              </a:p>
              <a:p>
                <a:pPr marL="345377" indent="-345377" defTabSz="920675" eaLnBrk="1" hangingPunct="1">
                  <a:defRPr/>
                </a:pPr>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a:rPr>
                          <m:t>𝑦</m:t>
                        </m:r>
                      </m:e>
                      <m:sub>
                        <m:r>
                          <a:rPr lang="en-GB" sz="2000" i="1">
                            <a:latin typeface="Cambria Math"/>
                          </a:rPr>
                          <m:t>𝑖𝑡</m:t>
                        </m:r>
                      </m:sub>
                    </m:sSub>
                    <m:r>
                      <a:rPr lang="en-GB" sz="2000" i="1">
                        <a:latin typeface="Cambria Math"/>
                      </a:rPr>
                      <m:t>=</m:t>
                    </m:r>
                    <m:r>
                      <a:rPr lang="en-GB" sz="2000" i="1" smtClean="0">
                        <a:latin typeface="Cambria Math"/>
                        <a:ea typeface="Cambria Math"/>
                      </a:rPr>
                      <m:t>𝛼</m:t>
                    </m:r>
                    <m:r>
                      <a:rPr lang="en-GB" sz="2000" b="0" i="1" smtClean="0">
                        <a:latin typeface="Cambria Math"/>
                        <a:ea typeface="Cambria Math"/>
                      </a:rPr>
                      <m:t>+</m:t>
                    </m:r>
                    <m:r>
                      <a:rPr lang="en-GB" sz="2000" i="1">
                        <a:latin typeface="Cambria Math"/>
                        <a:ea typeface="Cambria Math"/>
                      </a:rPr>
                      <m:t>𝛽</m:t>
                    </m:r>
                    <m:sSub>
                      <m:sSubPr>
                        <m:ctrlPr>
                          <a:rPr lang="en-GB" sz="2000" i="1">
                            <a:latin typeface="Cambria Math" panose="02040503050406030204" pitchFamily="18" charset="0"/>
                            <a:ea typeface="Cambria Math"/>
                          </a:rPr>
                        </m:ctrlPr>
                      </m:sSubPr>
                      <m:e>
                        <m:r>
                          <a:rPr lang="en-GB" sz="2000" i="1">
                            <a:latin typeface="Cambria Math"/>
                            <a:ea typeface="Cambria Math"/>
                          </a:rPr>
                          <m:t>𝑥</m:t>
                        </m:r>
                      </m:e>
                      <m:sub>
                        <m:r>
                          <a:rPr lang="en-GB" sz="2000" i="1">
                            <a:latin typeface="Cambria Math"/>
                            <a:ea typeface="Cambria Math"/>
                          </a:rPr>
                          <m:t>𝑖𝑡</m:t>
                        </m:r>
                      </m:sub>
                    </m:sSub>
                    <m:r>
                      <a:rPr lang="en-GB" sz="2000" i="1">
                        <a:latin typeface="Cambria Math"/>
                        <a:ea typeface="Cambria Math"/>
                      </a:rPr>
                      <m:t>+</m:t>
                    </m:r>
                    <m:r>
                      <a:rPr lang="en-GB" sz="2000" i="1">
                        <a:latin typeface="Cambria Math"/>
                        <a:ea typeface="Cambria Math"/>
                      </a:rPr>
                      <m:t>𝛾</m:t>
                    </m:r>
                    <m:sSub>
                      <m:sSubPr>
                        <m:ctrlPr>
                          <a:rPr lang="en-GB" sz="2000" i="1">
                            <a:latin typeface="Cambria Math" panose="02040503050406030204" pitchFamily="18" charset="0"/>
                            <a:ea typeface="Cambria Math"/>
                          </a:rPr>
                        </m:ctrlPr>
                      </m:sSubPr>
                      <m:e>
                        <m:r>
                          <a:rPr lang="en-GB" sz="2000" i="1">
                            <a:latin typeface="Cambria Math"/>
                            <a:ea typeface="Cambria Math"/>
                          </a:rPr>
                          <m:t>𝑧</m:t>
                        </m:r>
                      </m:e>
                      <m:sub>
                        <m:r>
                          <a:rPr lang="en-GB" sz="2000" i="1">
                            <a:latin typeface="Cambria Math"/>
                            <a:ea typeface="Cambria Math"/>
                          </a:rPr>
                          <m:t>𝑖𝑡</m:t>
                        </m:r>
                      </m:sub>
                    </m:sSub>
                    <m:r>
                      <a:rPr lang="en-GB" sz="2000" i="1">
                        <a:latin typeface="Cambria Math"/>
                        <a:ea typeface="Cambria Math"/>
                      </a:rPr>
                      <m:t>+</m:t>
                    </m:r>
                    <m:sSub>
                      <m:sSubPr>
                        <m:ctrlPr>
                          <a:rPr lang="en-GB" sz="2000" i="1" smtClean="0">
                            <a:latin typeface="Cambria Math" panose="02040503050406030204" pitchFamily="18" charset="0"/>
                            <a:ea typeface="Cambria Math"/>
                          </a:rPr>
                        </m:ctrlPr>
                      </m:sSubPr>
                      <m:e>
                        <m:r>
                          <a:rPr lang="en-GB" sz="2000" b="0" i="1" smtClean="0">
                            <a:latin typeface="Cambria Math"/>
                            <a:ea typeface="Cambria Math"/>
                          </a:rPr>
                          <m:t>𝑢</m:t>
                        </m:r>
                      </m:e>
                      <m:sub>
                        <m:r>
                          <a:rPr lang="en-GB" sz="2000" b="0" i="1" smtClean="0">
                            <a:latin typeface="Cambria Math"/>
                            <a:ea typeface="Cambria Math"/>
                          </a:rPr>
                          <m:t>𝑖</m:t>
                        </m:r>
                      </m:sub>
                    </m:sSub>
                    <m:r>
                      <a:rPr lang="en-GB" sz="2000" b="0" i="1" smtClean="0">
                        <a:latin typeface="Cambria Math"/>
                        <a:ea typeface="Cambria Math"/>
                      </a:rPr>
                      <m:t>+</m:t>
                    </m:r>
                    <m:sSub>
                      <m:sSubPr>
                        <m:ctrlPr>
                          <a:rPr lang="en-GB" sz="2000" i="1">
                            <a:latin typeface="Cambria Math" panose="02040503050406030204" pitchFamily="18" charset="0"/>
                            <a:ea typeface="Cambria Math"/>
                          </a:rPr>
                        </m:ctrlPr>
                      </m:sSubPr>
                      <m:e>
                        <m:r>
                          <a:rPr lang="en-GB" sz="2000" i="1">
                            <a:latin typeface="Cambria Math"/>
                            <a:ea typeface="Cambria Math"/>
                          </a:rPr>
                          <m:t>𝜀</m:t>
                        </m:r>
                      </m:e>
                      <m:sub>
                        <m:r>
                          <a:rPr lang="en-GB" sz="2000" i="1">
                            <a:latin typeface="Cambria Math"/>
                            <a:ea typeface="Cambria Math"/>
                          </a:rPr>
                          <m:t>𝑖𝑡</m:t>
                        </m:r>
                      </m:sub>
                    </m:sSub>
                  </m:oMath>
                </a14:m>
                <a:endParaRPr lang="en-GB" sz="2000" dirty="0"/>
              </a:p>
              <a:p>
                <a:pPr marL="345377" indent="-345377" defTabSz="920675" eaLnBrk="1" hangingPunct="1">
                  <a:defRPr/>
                </a:pPr>
                <a:r>
                  <a:rPr lang="en-GB" sz="2000" dirty="0"/>
                  <a:t>In Stata ‘</a:t>
                </a:r>
                <a:r>
                  <a:rPr lang="en-GB" sz="2000" dirty="0" err="1"/>
                  <a:t>xtreg</a:t>
                </a:r>
                <a:r>
                  <a:rPr lang="en-GB" sz="2000" dirty="0"/>
                  <a:t>’ command with option ‘re’</a:t>
                </a:r>
              </a:p>
              <a:p>
                <a:pPr marL="345377" indent="-345377" defTabSz="920675" eaLnBrk="1" hangingPunct="1">
                  <a:defRPr/>
                </a:pPr>
                <a:r>
                  <a:rPr lang="en-GB" sz="2000" dirty="0" err="1"/>
                  <a:t>Hausman</a:t>
                </a:r>
                <a:r>
                  <a:rPr lang="en-GB" sz="2000" dirty="0"/>
                  <a:t> tests have been used before to decide whether or not to use fixed or random effects models – but recent research suggests that the test is not reliable</a:t>
                </a:r>
              </a:p>
              <a:p>
                <a:pPr marL="345377" indent="-345377" defTabSz="920675" eaLnBrk="1" hangingPunct="1">
                  <a:defRPr/>
                </a:pPr>
                <a:endParaRPr lang="en-GB"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a:blip r:embed="rId3"/>
                <a:stretch>
                  <a:fillRect l="-1407" t="-1348" r="-1333"/>
                </a:stretch>
              </a:blipFill>
            </p:spPr>
            <p:txBody>
              <a:bodyPr/>
              <a:lstStyle/>
              <a:p>
                <a:r>
                  <a:rPr lang="en-GB">
                    <a:noFill/>
                  </a:rPr>
                  <a:t> </a:t>
                </a:r>
              </a:p>
            </p:txBody>
          </p:sp>
        </mc:Fallback>
      </mc:AlternateContent>
      <p:sp>
        <p:nvSpPr>
          <p:cNvPr id="593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93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63</a:t>
            </a:r>
          </a:p>
        </p:txBody>
      </p:sp>
    </p:spTree>
    <p:extLst>
      <p:ext uri="{BB962C8B-B14F-4D97-AF65-F5344CB8AC3E}">
        <p14:creationId xmlns:p14="http://schemas.microsoft.com/office/powerpoint/2010/main" val="17674219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9263" y="928688"/>
            <a:ext cx="8229600" cy="571500"/>
          </a:xfrm>
        </p:spPr>
        <p:txBody>
          <a:bodyPr/>
          <a:lstStyle/>
          <a:p>
            <a:pPr lvl="0" algn="l"/>
            <a:r>
              <a:rPr lang="en-GB" dirty="0"/>
              <a:t>POLS, fixed and random effects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run all models in Stata and combine them in one table to compare the outcomes</a:t>
            </a:r>
          </a:p>
          <a:p>
            <a:pPr marL="345377" indent="-345377" defTabSz="920675" eaLnBrk="1" hangingPunct="1">
              <a:defRPr/>
            </a:pPr>
            <a:r>
              <a:rPr lang="en-GB" sz="2000" dirty="0"/>
              <a:t>You need to ‘</a:t>
            </a:r>
            <a:r>
              <a:rPr lang="en-GB" sz="2000" dirty="0" err="1"/>
              <a:t>tsset</a:t>
            </a:r>
            <a:r>
              <a:rPr lang="en-GB" sz="2000" dirty="0"/>
              <a:t>’ your data so that Stata understands the data structure</a:t>
            </a:r>
          </a:p>
          <a:p>
            <a:pPr marL="345377" indent="-345377" defTabSz="920675" eaLnBrk="1" hangingPunct="1">
              <a:defRPr/>
            </a:pPr>
            <a:endParaRPr lang="en-GB" sz="2000" dirty="0"/>
          </a:p>
        </p:txBody>
      </p:sp>
      <p:sp>
        <p:nvSpPr>
          <p:cNvPr id="583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83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64</a:t>
            </a:r>
          </a:p>
        </p:txBody>
      </p:sp>
      <p:sp>
        <p:nvSpPr>
          <p:cNvPr id="6" name="Rounded Rectangle 5"/>
          <p:cNvSpPr>
            <a:spLocks noChangeArrowheads="1"/>
          </p:cNvSpPr>
          <p:nvPr/>
        </p:nvSpPr>
        <p:spPr bwMode="auto">
          <a:xfrm>
            <a:off x="611187" y="2996952"/>
            <a:ext cx="7056437" cy="3241030"/>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*Panel regressions</a:t>
            </a:r>
          </a:p>
          <a:p>
            <a:pPr defTabSz="2962275"/>
            <a:r>
              <a:rPr lang="en-GB" sz="1600" dirty="0" err="1"/>
              <a:t>tsset</a:t>
            </a:r>
            <a:r>
              <a:rPr lang="en-GB" sz="1600" dirty="0"/>
              <a:t> code year</a:t>
            </a:r>
          </a:p>
          <a:p>
            <a:pPr defTabSz="2962275"/>
            <a:r>
              <a:rPr lang="en-GB" sz="1600" dirty="0" err="1"/>
              <a:t>reg</a:t>
            </a:r>
            <a:r>
              <a:rPr lang="en-GB" sz="1600" dirty="0"/>
              <a:t> ROA size </a:t>
            </a:r>
            <a:r>
              <a:rPr lang="en-GB" sz="1600" dirty="0" err="1"/>
              <a:t>r_d_ta</a:t>
            </a:r>
            <a:r>
              <a:rPr lang="en-GB" sz="1600" dirty="0"/>
              <a:t> </a:t>
            </a:r>
            <a:r>
              <a:rPr lang="en-GB" sz="1600" dirty="0" err="1"/>
              <a:t>WC_ta</a:t>
            </a:r>
            <a:r>
              <a:rPr lang="en-GB" sz="1600" dirty="0"/>
              <a:t> cover leverage</a:t>
            </a:r>
          </a:p>
          <a:p>
            <a:pPr defTabSz="2962275"/>
            <a:r>
              <a:rPr lang="en-GB" sz="1600" dirty="0"/>
              <a:t>estimates store A</a:t>
            </a:r>
          </a:p>
          <a:p>
            <a:pPr defTabSz="2962275"/>
            <a:r>
              <a:rPr lang="en-GB" sz="1600" dirty="0" err="1"/>
              <a:t>xtreg</a:t>
            </a:r>
            <a:r>
              <a:rPr lang="en-GB" sz="1600" dirty="0"/>
              <a:t> ROA size </a:t>
            </a:r>
            <a:r>
              <a:rPr lang="en-GB" sz="1600" dirty="0" err="1"/>
              <a:t>r_d_ta</a:t>
            </a:r>
            <a:r>
              <a:rPr lang="en-GB" sz="1600" dirty="0"/>
              <a:t> </a:t>
            </a:r>
            <a:r>
              <a:rPr lang="en-GB" sz="1600" dirty="0" err="1"/>
              <a:t>WC_ta</a:t>
            </a:r>
            <a:r>
              <a:rPr lang="en-GB" sz="1600" dirty="0"/>
              <a:t> cover leverage, </a:t>
            </a:r>
            <a:r>
              <a:rPr lang="en-GB" sz="1600" dirty="0" err="1"/>
              <a:t>fe</a:t>
            </a:r>
            <a:endParaRPr lang="en-GB" sz="1600" dirty="0"/>
          </a:p>
          <a:p>
            <a:pPr defTabSz="2962275"/>
            <a:r>
              <a:rPr lang="en-GB" sz="1600" dirty="0"/>
              <a:t>estimates store B</a:t>
            </a:r>
          </a:p>
          <a:p>
            <a:pPr defTabSz="2962275"/>
            <a:r>
              <a:rPr lang="en-GB" sz="1600" dirty="0" err="1"/>
              <a:t>xtreg</a:t>
            </a:r>
            <a:r>
              <a:rPr lang="en-GB" sz="1600" dirty="0"/>
              <a:t> ROA size </a:t>
            </a:r>
            <a:r>
              <a:rPr lang="en-GB" sz="1600" dirty="0" err="1"/>
              <a:t>r_d_ta</a:t>
            </a:r>
            <a:r>
              <a:rPr lang="en-GB" sz="1600" dirty="0"/>
              <a:t> </a:t>
            </a:r>
            <a:r>
              <a:rPr lang="en-GB" sz="1600" dirty="0" err="1"/>
              <a:t>WC_ta</a:t>
            </a:r>
            <a:r>
              <a:rPr lang="en-GB" sz="1600" dirty="0"/>
              <a:t> cover leverage, re</a:t>
            </a:r>
          </a:p>
          <a:p>
            <a:pPr defTabSz="2962275"/>
            <a:r>
              <a:rPr lang="en-GB" sz="1600" dirty="0"/>
              <a:t>estimates store C</a:t>
            </a:r>
          </a:p>
          <a:p>
            <a:pPr defTabSz="2962275"/>
            <a:endParaRPr lang="en-GB" sz="1600" dirty="0"/>
          </a:p>
          <a:p>
            <a:pPr defTabSz="2962275"/>
            <a:r>
              <a:rPr lang="en-GB" sz="1600" dirty="0"/>
              <a:t>estimates table A B C, b(%9.3f) star(.1 .05 .01)</a:t>
            </a:r>
          </a:p>
        </p:txBody>
      </p:sp>
    </p:spTree>
    <p:extLst>
      <p:ext uri="{BB962C8B-B14F-4D97-AF65-F5344CB8AC3E}">
        <p14:creationId xmlns:p14="http://schemas.microsoft.com/office/powerpoint/2010/main" val="1608859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9263" y="928688"/>
            <a:ext cx="8229600" cy="571500"/>
          </a:xfrm>
        </p:spPr>
        <p:txBody>
          <a:bodyPr/>
          <a:lstStyle/>
          <a:p>
            <a:pPr lvl="0" algn="l"/>
            <a:r>
              <a:rPr lang="en-GB" dirty="0"/>
              <a:t>Compare specifications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run all models in Stata and combine them in one table to compare the outcomes</a:t>
            </a:r>
          </a:p>
          <a:p>
            <a:pPr marL="345377" indent="-345377" defTabSz="920675" eaLnBrk="1" hangingPunct="1">
              <a:defRPr/>
            </a:pPr>
            <a:r>
              <a:rPr lang="en-GB" sz="2000" dirty="0"/>
              <a:t>Estimates are consistent except for firm size</a:t>
            </a:r>
          </a:p>
          <a:p>
            <a:pPr marL="345377" indent="-345377" defTabSz="920675" eaLnBrk="1" hangingPunct="1">
              <a:defRPr/>
            </a:pPr>
            <a:endParaRPr lang="en-GB" sz="2000" dirty="0"/>
          </a:p>
          <a:p>
            <a:pPr marL="345377" indent="-345377" defTabSz="920675" eaLnBrk="1" hangingPunct="1">
              <a:defRPr/>
            </a:pPr>
            <a:endParaRPr lang="en-GB" sz="2000" dirty="0"/>
          </a:p>
        </p:txBody>
      </p:sp>
      <p:sp>
        <p:nvSpPr>
          <p:cNvPr id="583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583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65</a:t>
            </a:r>
          </a:p>
        </p:txBody>
      </p:sp>
      <p:graphicFrame>
        <p:nvGraphicFramePr>
          <p:cNvPr id="2" name="Table 1"/>
          <p:cNvGraphicFramePr>
            <a:graphicFrameLocks noGrp="1"/>
          </p:cNvGraphicFramePr>
          <p:nvPr>
            <p:extLst>
              <p:ext uri="{D42A27DB-BD31-4B8C-83A1-F6EECF244321}">
                <p14:modId xmlns:p14="http://schemas.microsoft.com/office/powerpoint/2010/main" val="3275023745"/>
              </p:ext>
            </p:extLst>
          </p:nvPr>
        </p:nvGraphicFramePr>
        <p:xfrm>
          <a:off x="510731" y="3212976"/>
          <a:ext cx="8229600" cy="21336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r>
                        <a:rPr lang="en-GB" sz="1400" dirty="0"/>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POLS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Fixed-effects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Random</a:t>
                      </a:r>
                      <a:r>
                        <a:rPr lang="en-GB" sz="1400" baseline="0" dirty="0"/>
                        <a:t>-effects</a:t>
                      </a:r>
                      <a:endParaRPr lang="en-GB"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en-GB" sz="1400"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0.005**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en-GB" sz="1400"/>
                        <a:t>r_d_ta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-0.467***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-0.626***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-0.470***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en-GB" sz="1400"/>
                        <a:t>WC_ta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0.159***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0.118***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GB" sz="1400"/>
                        <a:t>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r>
                        <a:rPr lang="en-GB" sz="1400"/>
                        <a:t>leverage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-0.000**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r>
                        <a:rPr lang="en-GB" sz="1400"/>
                        <a:t>_cons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a:t>0.059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a:t>-0.015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9790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49263" y="928688"/>
            <a:ext cx="8229600" cy="571500"/>
          </a:xfrm>
        </p:spPr>
        <p:txBody>
          <a:bodyPr/>
          <a:lstStyle/>
          <a:p>
            <a:pPr lvl="0" algn="l"/>
            <a:r>
              <a:rPr lang="en-GB" dirty="0"/>
              <a:t>Serial correlation in panel data</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It is very likely that profitability is correlated over time</a:t>
            </a:r>
          </a:p>
          <a:p>
            <a:pPr marL="748602" lvl="1" indent="-345377" defTabSz="920675" eaLnBrk="1" hangingPunct="1">
              <a:defRPr/>
            </a:pPr>
            <a:r>
              <a:rPr lang="en-GB" sz="2000" dirty="0"/>
              <a:t>Firm with good performance in t is likely to perform well in t+1</a:t>
            </a:r>
          </a:p>
          <a:p>
            <a:pPr marL="748602" lvl="1" indent="-345377" defTabSz="920675" eaLnBrk="1" hangingPunct="1">
              <a:defRPr/>
            </a:pPr>
            <a:r>
              <a:rPr lang="en-GB" sz="2000" dirty="0"/>
              <a:t>Path dependency</a:t>
            </a:r>
          </a:p>
          <a:p>
            <a:pPr marL="345377" indent="-345377" defTabSz="920675" eaLnBrk="1" hangingPunct="1">
              <a:defRPr/>
            </a:pPr>
            <a:r>
              <a:rPr lang="en-GB" sz="2400" dirty="0"/>
              <a:t>Serial correlation violates our assumptions</a:t>
            </a:r>
          </a:p>
          <a:p>
            <a:pPr marL="345377" indent="-345377" defTabSz="920675" eaLnBrk="1" hangingPunct="1">
              <a:defRPr/>
            </a:pPr>
            <a:r>
              <a:rPr lang="en-GB" sz="2400" dirty="0"/>
              <a:t>After running a panel regression (Wooldridge, 2002)</a:t>
            </a:r>
          </a:p>
          <a:p>
            <a:pPr marL="748602" lvl="1" indent="-345377" defTabSz="920675" eaLnBrk="1" hangingPunct="1">
              <a:defRPr/>
            </a:pPr>
            <a:r>
              <a:rPr lang="en-GB" sz="2000" dirty="0"/>
              <a:t>Run the same regression in first-differences (use the cluster option)</a:t>
            </a:r>
          </a:p>
          <a:p>
            <a:pPr marL="748602" lvl="1" indent="-345377" defTabSz="920675" eaLnBrk="1" hangingPunct="1">
              <a:defRPr/>
            </a:pPr>
            <a:r>
              <a:rPr lang="en-GB" sz="2000" dirty="0"/>
              <a:t>Save residuals</a:t>
            </a:r>
          </a:p>
          <a:p>
            <a:pPr marL="748602" lvl="1" indent="-345377" defTabSz="920675" eaLnBrk="1" hangingPunct="1">
              <a:defRPr/>
            </a:pPr>
            <a:r>
              <a:rPr lang="en-GB" sz="2000" dirty="0"/>
              <a:t>Auxiliary regression of residuals and lagged residuals</a:t>
            </a:r>
          </a:p>
          <a:p>
            <a:pPr marL="748602" lvl="1" indent="-345377" defTabSz="920675" eaLnBrk="1" hangingPunct="1">
              <a:defRPr/>
            </a:pPr>
            <a:r>
              <a:rPr lang="en-GB" sz="2000" dirty="0"/>
              <a:t>If coefficient is close -0.5, serial correlation does not exist</a:t>
            </a:r>
          </a:p>
          <a:p>
            <a:pPr marL="345377" indent="-345377" defTabSz="920675" eaLnBrk="1" hangingPunct="1">
              <a:defRPr/>
            </a:pPr>
            <a:r>
              <a:rPr lang="en-GB" sz="2400" dirty="0"/>
              <a:t>In Stata ‘</a:t>
            </a:r>
            <a:r>
              <a:rPr lang="en-GB" sz="2400" dirty="0" err="1"/>
              <a:t>xtserial</a:t>
            </a:r>
            <a:r>
              <a:rPr lang="en-GB" sz="2400" dirty="0"/>
              <a:t>’ is available (but you need to install it); it follows the same procedure explained above</a:t>
            </a:r>
          </a:p>
        </p:txBody>
      </p:sp>
      <p:sp>
        <p:nvSpPr>
          <p:cNvPr id="6144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4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66</a:t>
            </a:r>
          </a:p>
        </p:txBody>
      </p:sp>
    </p:spTree>
    <p:extLst>
      <p:ext uri="{BB962C8B-B14F-4D97-AF65-F5344CB8AC3E}">
        <p14:creationId xmlns:p14="http://schemas.microsoft.com/office/powerpoint/2010/main" val="2579482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49263" y="928688"/>
            <a:ext cx="8229600" cy="571500"/>
          </a:xfrm>
        </p:spPr>
        <p:txBody>
          <a:bodyPr/>
          <a:lstStyle/>
          <a:p>
            <a:pPr lvl="0" algn="l"/>
            <a:r>
              <a:rPr lang="en-GB" dirty="0"/>
              <a:t>Testing for serial correlation</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Run the model in first-differences (using ‘d.’ before variable name) and use the cluster option (allows for heteroskedasticity)</a:t>
            </a:r>
          </a:p>
          <a:p>
            <a:pPr marL="345377" indent="-345377" defTabSz="920675" eaLnBrk="1" hangingPunct="1">
              <a:defRPr/>
            </a:pPr>
            <a:r>
              <a:rPr lang="en-GB" sz="2000" dirty="0"/>
              <a:t>Run autoregression on residuals and conduct hypothesis test</a:t>
            </a:r>
          </a:p>
        </p:txBody>
      </p:sp>
      <p:sp>
        <p:nvSpPr>
          <p:cNvPr id="6144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4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67</a:t>
            </a:r>
          </a:p>
        </p:txBody>
      </p:sp>
      <p:sp>
        <p:nvSpPr>
          <p:cNvPr id="6" name="Rounded Rectangle 5"/>
          <p:cNvSpPr>
            <a:spLocks noChangeArrowheads="1"/>
          </p:cNvSpPr>
          <p:nvPr/>
        </p:nvSpPr>
        <p:spPr bwMode="auto">
          <a:xfrm>
            <a:off x="611188" y="2852936"/>
            <a:ext cx="7056437" cy="3096344"/>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*Serial correlation test: Wooldridge (2002)</a:t>
            </a:r>
          </a:p>
          <a:p>
            <a:pPr defTabSz="2962275"/>
            <a:r>
              <a:rPr lang="en-GB" sz="1600" dirty="0" err="1"/>
              <a:t>xtreg</a:t>
            </a:r>
            <a:r>
              <a:rPr lang="en-GB" sz="1600" dirty="0"/>
              <a:t> ROA size </a:t>
            </a:r>
            <a:r>
              <a:rPr lang="en-GB" sz="1600" dirty="0" err="1"/>
              <a:t>r_d_ta</a:t>
            </a:r>
            <a:r>
              <a:rPr lang="en-GB" sz="1600" dirty="0"/>
              <a:t> </a:t>
            </a:r>
            <a:r>
              <a:rPr lang="en-GB" sz="1600" dirty="0" err="1"/>
              <a:t>WC_ta</a:t>
            </a:r>
            <a:r>
              <a:rPr lang="en-GB" sz="1600" dirty="0"/>
              <a:t> cover leverage, </a:t>
            </a:r>
            <a:r>
              <a:rPr lang="en-GB" sz="1600" dirty="0" err="1"/>
              <a:t>fe</a:t>
            </a:r>
            <a:endParaRPr lang="en-GB" sz="1600" dirty="0"/>
          </a:p>
          <a:p>
            <a:pPr defTabSz="2962275"/>
            <a:endParaRPr lang="en-GB" sz="1600" dirty="0"/>
          </a:p>
          <a:p>
            <a:pPr defTabSz="2962275"/>
            <a:r>
              <a:rPr lang="en-GB" sz="1600" dirty="0"/>
              <a:t>*Run the model in first-differences</a:t>
            </a:r>
          </a:p>
          <a:p>
            <a:pPr defTabSz="2962275"/>
            <a:r>
              <a:rPr lang="en-GB" sz="1600" dirty="0"/>
              <a:t>*This removes fixed-effects!</a:t>
            </a:r>
          </a:p>
          <a:p>
            <a:pPr defTabSz="2962275"/>
            <a:r>
              <a:rPr lang="en-GB" sz="1600" dirty="0" err="1"/>
              <a:t>reg</a:t>
            </a:r>
            <a:r>
              <a:rPr lang="en-GB" sz="1600" dirty="0"/>
              <a:t> </a:t>
            </a:r>
            <a:r>
              <a:rPr lang="en-GB" sz="1600" dirty="0" err="1"/>
              <a:t>d.ROA</a:t>
            </a:r>
            <a:r>
              <a:rPr lang="en-GB" sz="1600" dirty="0"/>
              <a:t> </a:t>
            </a:r>
            <a:r>
              <a:rPr lang="en-GB" sz="1600" dirty="0" err="1"/>
              <a:t>d.size</a:t>
            </a:r>
            <a:r>
              <a:rPr lang="en-GB" sz="1600" dirty="0"/>
              <a:t> </a:t>
            </a:r>
            <a:r>
              <a:rPr lang="en-GB" sz="1600" dirty="0" err="1"/>
              <a:t>d.r_d_ta</a:t>
            </a:r>
            <a:r>
              <a:rPr lang="en-GB" sz="1600" dirty="0"/>
              <a:t> </a:t>
            </a:r>
            <a:r>
              <a:rPr lang="en-GB" sz="1600" dirty="0" err="1"/>
              <a:t>d.WC_ta</a:t>
            </a:r>
            <a:r>
              <a:rPr lang="en-GB" sz="1600" dirty="0"/>
              <a:t> </a:t>
            </a:r>
            <a:r>
              <a:rPr lang="en-GB" sz="1600" dirty="0" err="1"/>
              <a:t>d.cover</a:t>
            </a:r>
            <a:r>
              <a:rPr lang="en-GB" sz="1600" dirty="0"/>
              <a:t> </a:t>
            </a:r>
            <a:r>
              <a:rPr lang="en-GB" sz="1600" dirty="0" err="1"/>
              <a:t>d.leverage</a:t>
            </a:r>
            <a:r>
              <a:rPr lang="en-GB" sz="1600" dirty="0"/>
              <a:t>, cluster(code)</a:t>
            </a:r>
          </a:p>
          <a:p>
            <a:pPr defTabSz="2962275"/>
            <a:r>
              <a:rPr lang="en-GB" sz="1600" dirty="0"/>
              <a:t>predict res, res</a:t>
            </a:r>
          </a:p>
          <a:p>
            <a:pPr defTabSz="2962275"/>
            <a:endParaRPr lang="en-GB" sz="1600" dirty="0"/>
          </a:p>
          <a:p>
            <a:pPr defTabSz="2962275"/>
            <a:r>
              <a:rPr lang="en-GB" sz="1600" dirty="0"/>
              <a:t>*Auxiliary regression</a:t>
            </a:r>
          </a:p>
          <a:p>
            <a:pPr defTabSz="2962275"/>
            <a:r>
              <a:rPr lang="en-GB" sz="1600" dirty="0" err="1"/>
              <a:t>reg</a:t>
            </a:r>
            <a:r>
              <a:rPr lang="en-GB" sz="1600" dirty="0"/>
              <a:t> res l.res</a:t>
            </a:r>
          </a:p>
          <a:p>
            <a:pPr defTabSz="2962275"/>
            <a:r>
              <a:rPr lang="en-GB" sz="1600" dirty="0"/>
              <a:t>test l.res=-0.5</a:t>
            </a:r>
          </a:p>
        </p:txBody>
      </p:sp>
    </p:spTree>
    <p:extLst>
      <p:ext uri="{BB962C8B-B14F-4D97-AF65-F5344CB8AC3E}">
        <p14:creationId xmlns:p14="http://schemas.microsoft.com/office/powerpoint/2010/main" val="842765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49263" y="928688"/>
            <a:ext cx="8229600" cy="571500"/>
          </a:xfrm>
        </p:spPr>
        <p:txBody>
          <a:bodyPr/>
          <a:lstStyle/>
          <a:p>
            <a:pPr lvl="0" algn="l"/>
            <a:r>
              <a:rPr lang="en-GB" dirty="0"/>
              <a:t>‘Fixing’ serial correlation</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Again we can use robust estimation; however, the estimation has to be robust for serial correlation</a:t>
            </a:r>
          </a:p>
          <a:p>
            <a:pPr marL="345377" indent="-345377" defTabSz="920675" eaLnBrk="1" hangingPunct="1">
              <a:defRPr/>
            </a:pPr>
            <a:r>
              <a:rPr lang="en-GB" sz="2000" dirty="0"/>
              <a:t>The </a:t>
            </a:r>
            <a:r>
              <a:rPr lang="en-GB" sz="2000" u="sng" dirty="0"/>
              <a:t>Newey-West estimator</a:t>
            </a:r>
            <a:r>
              <a:rPr lang="en-GB" sz="2000" dirty="0"/>
              <a:t> is robust in the presence of unknown forms of heteroskedasticity and autocorrelation; in Stata ‘</a:t>
            </a:r>
            <a:r>
              <a:rPr lang="en-GB" sz="2000" dirty="0" err="1"/>
              <a:t>newey</a:t>
            </a:r>
            <a:r>
              <a:rPr lang="en-GB" sz="2000" dirty="0"/>
              <a:t>’</a:t>
            </a:r>
          </a:p>
          <a:p>
            <a:pPr marL="345377" indent="-345377" defTabSz="920675" eaLnBrk="1" hangingPunct="1">
              <a:defRPr/>
            </a:pPr>
            <a:r>
              <a:rPr lang="en-GB" sz="2000" dirty="0"/>
              <a:t>Please note that you might need the ‘force’ option in Stata when you try to run ‘</a:t>
            </a:r>
            <a:r>
              <a:rPr lang="en-GB" sz="2000" dirty="0" err="1"/>
              <a:t>newey</a:t>
            </a:r>
            <a:r>
              <a:rPr lang="en-GB" sz="2000" dirty="0"/>
              <a:t>’</a:t>
            </a:r>
          </a:p>
          <a:p>
            <a:pPr marL="345377" indent="-345377" defTabSz="920675" eaLnBrk="1" hangingPunct="1">
              <a:defRPr/>
            </a:pPr>
            <a:r>
              <a:rPr lang="en-GB" sz="2000" dirty="0"/>
              <a:t>The ‘</a:t>
            </a:r>
            <a:r>
              <a:rPr lang="en-GB" sz="2000" dirty="0" err="1"/>
              <a:t>newey</a:t>
            </a:r>
            <a:r>
              <a:rPr lang="en-GB" sz="2000" dirty="0"/>
              <a:t>’ command does not consider fixed-effects; you can use the ‘xi:’ and ‘</a:t>
            </a:r>
            <a:r>
              <a:rPr lang="en-GB" sz="2000" dirty="0" err="1"/>
              <a:t>i.code</a:t>
            </a:r>
            <a:r>
              <a:rPr lang="en-GB" sz="2000" dirty="0"/>
              <a:t>’ routine to do fixed-effects, but this depends on the number of cross-sectional units</a:t>
            </a:r>
          </a:p>
          <a:p>
            <a:pPr marL="345377" indent="-345377" defTabSz="920675" eaLnBrk="1" hangingPunct="1">
              <a:defRPr/>
            </a:pPr>
            <a:r>
              <a:rPr lang="en-GB" sz="2000" dirty="0"/>
              <a:t>Another approach is to use the lagged dependent variable as explanatory variable – this leads to </a:t>
            </a:r>
            <a:r>
              <a:rPr lang="en-GB" sz="2000" u="sng" dirty="0"/>
              <a:t>dynamic panel data estimation</a:t>
            </a:r>
          </a:p>
          <a:p>
            <a:pPr marL="345377" indent="-345377" defTabSz="920675" eaLnBrk="1" hangingPunct="1">
              <a:defRPr/>
            </a:pPr>
            <a:endParaRPr lang="en-GB" sz="2000" dirty="0"/>
          </a:p>
        </p:txBody>
      </p:sp>
      <p:sp>
        <p:nvSpPr>
          <p:cNvPr id="6144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144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68</a:t>
            </a:r>
          </a:p>
        </p:txBody>
      </p:sp>
    </p:spTree>
    <p:extLst>
      <p:ext uri="{BB962C8B-B14F-4D97-AF65-F5344CB8AC3E}">
        <p14:creationId xmlns:p14="http://schemas.microsoft.com/office/powerpoint/2010/main" val="13369061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685800" y="2130425"/>
            <a:ext cx="7772400" cy="1470025"/>
          </a:xfrm>
        </p:spPr>
        <p:txBody>
          <a:bodyPr/>
          <a:lstStyle/>
          <a:p>
            <a:pPr eaLnBrk="1" hangingPunct="1"/>
            <a:r>
              <a:rPr lang="en-GB" sz="3600" b="1" dirty="0"/>
              <a:t>Lecture 6: Binary choice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49263" y="928688"/>
            <a:ext cx="8229600" cy="571500"/>
          </a:xfrm>
        </p:spPr>
        <p:txBody>
          <a:bodyPr/>
          <a:lstStyle/>
          <a:p>
            <a:pPr algn="l"/>
            <a:r>
              <a:rPr lang="en-GB"/>
              <a:t>Theory and empirical models</a:t>
            </a:r>
          </a:p>
        </p:txBody>
      </p:sp>
      <p:sp>
        <p:nvSpPr>
          <p:cNvPr id="7171"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To be honest, most empirical work does not refer to any theoretical model</a:t>
            </a:r>
          </a:p>
          <a:p>
            <a:pPr eaLnBrk="1" hangingPunct="1"/>
            <a:r>
              <a:rPr lang="en-GB" sz="2000" dirty="0"/>
              <a:t>Empirical models (e.g. regression models) imply </a:t>
            </a:r>
            <a:r>
              <a:rPr lang="en-GB" sz="2000" u="sng" dirty="0"/>
              <a:t>causality</a:t>
            </a:r>
            <a:r>
              <a:rPr lang="en-GB" sz="2000" dirty="0"/>
              <a:t>; one variable (or several) affects another variable (or several)</a:t>
            </a:r>
          </a:p>
          <a:p>
            <a:pPr eaLnBrk="1" hangingPunct="1"/>
            <a:r>
              <a:rPr lang="en-GB" sz="2000" dirty="0"/>
              <a:t>Causality is only implied – but not guaranteed</a:t>
            </a:r>
          </a:p>
          <a:p>
            <a:pPr eaLnBrk="1" hangingPunct="1"/>
            <a:r>
              <a:rPr lang="en-GB" sz="2000" dirty="0"/>
              <a:t>Before you start an empirical analysis</a:t>
            </a:r>
          </a:p>
          <a:p>
            <a:pPr lvl="1" indent="-344488" eaLnBrk="1" hangingPunct="1"/>
            <a:r>
              <a:rPr lang="en-GB" sz="2000" dirty="0"/>
              <a:t>Think about the underlying “theory” (e.g. draw associations)</a:t>
            </a:r>
          </a:p>
          <a:p>
            <a:pPr lvl="1" indent="-344488" eaLnBrk="1" hangingPunct="1"/>
            <a:r>
              <a:rPr lang="en-GB" sz="2000" dirty="0"/>
              <a:t>Develop hypotheses</a:t>
            </a:r>
          </a:p>
          <a:p>
            <a:pPr lvl="1" indent="-344488" eaLnBrk="1" hangingPunct="1"/>
            <a:r>
              <a:rPr lang="en-GB" sz="2000" dirty="0"/>
              <a:t>Use theory to derive hypotheses, which can be tested empirically</a:t>
            </a:r>
          </a:p>
          <a:p>
            <a:pPr eaLnBrk="1" hangingPunct="1"/>
            <a:r>
              <a:rPr lang="en-GB" sz="2000" dirty="0"/>
              <a:t>Consumption of alcohol (labelled Y) is a function of income (I), price of alcohol (P) and other variables (S)</a:t>
            </a:r>
          </a:p>
          <a:p>
            <a:pPr lvl="1" indent="-344488" eaLnBrk="1" hangingPunct="1"/>
            <a:r>
              <a:rPr lang="en-GB" sz="2000" dirty="0"/>
              <a:t>Y = f(I, P, S)</a:t>
            </a:r>
          </a:p>
          <a:p>
            <a:pPr eaLnBrk="1" hangingPunct="1"/>
            <a:endParaRPr lang="en-GB" sz="2000" dirty="0"/>
          </a:p>
        </p:txBody>
      </p:sp>
      <p:sp>
        <p:nvSpPr>
          <p:cNvPr id="717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717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4</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49263" y="928688"/>
            <a:ext cx="8229600" cy="571500"/>
          </a:xfrm>
        </p:spPr>
        <p:txBody>
          <a:bodyPr/>
          <a:lstStyle/>
          <a:p>
            <a:pPr algn="l"/>
            <a:r>
              <a:rPr lang="en-GB" dirty="0"/>
              <a:t>Binary dependent variables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In many cases, we try to understand binary choice – yes or no decisions </a:t>
            </a:r>
          </a:p>
          <a:p>
            <a:pPr marL="345377" indent="-345377" defTabSz="920675" eaLnBrk="1" hangingPunct="1">
              <a:defRPr/>
            </a:pPr>
            <a:r>
              <a:rPr lang="en-GB" sz="2000" dirty="0"/>
              <a:t>Modelling binary choices is very different from analysing a continuous random variable</a:t>
            </a:r>
          </a:p>
          <a:p>
            <a:pPr marL="345377" indent="-345377" defTabSz="920675" eaLnBrk="1" hangingPunct="1">
              <a:defRPr/>
            </a:pPr>
            <a:r>
              <a:rPr lang="en-GB" sz="2000" dirty="0"/>
              <a:t>The observed choice labelled </a:t>
            </a:r>
            <a:r>
              <a:rPr lang="en-GB" sz="2000" dirty="0" err="1"/>
              <a:t>y</a:t>
            </a:r>
            <a:r>
              <a:rPr lang="en-GB" sz="2000" baseline="-25000" dirty="0" err="1"/>
              <a:t>t</a:t>
            </a:r>
            <a:r>
              <a:rPr lang="en-GB" sz="2000" dirty="0"/>
              <a:t> has only two (discrete) outcomes, namely 0 (negative event) and 1 (positive event)</a:t>
            </a:r>
          </a:p>
          <a:p>
            <a:pPr marL="345377" indent="-345377" defTabSz="920675" eaLnBrk="1" hangingPunct="1">
              <a:defRPr/>
            </a:pPr>
            <a:r>
              <a:rPr lang="en-GB" sz="2000" dirty="0"/>
              <a:t>Assuming that </a:t>
            </a:r>
            <a:r>
              <a:rPr lang="en-GB" sz="2000" dirty="0" err="1"/>
              <a:t>y</a:t>
            </a:r>
            <a:r>
              <a:rPr lang="en-GB" sz="2000" baseline="-25000" dirty="0" err="1"/>
              <a:t>t</a:t>
            </a:r>
            <a:r>
              <a:rPr lang="en-GB" sz="2000" baseline="-25000" dirty="0"/>
              <a:t> </a:t>
            </a:r>
            <a:r>
              <a:rPr lang="en-GB" sz="2000" dirty="0"/>
              <a:t>is drawn from a normal distribution is not plausible</a:t>
            </a:r>
          </a:p>
          <a:p>
            <a:pPr marL="345377" indent="-345377" defTabSz="920675" eaLnBrk="1" hangingPunct="1">
              <a:defRPr/>
            </a:pPr>
            <a:r>
              <a:rPr lang="en-GB" sz="2000" dirty="0"/>
              <a:t>So we have to look for alternatives</a:t>
            </a:r>
          </a:p>
        </p:txBody>
      </p:sp>
      <p:sp>
        <p:nvSpPr>
          <p:cNvPr id="6349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349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69</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49263" y="928688"/>
            <a:ext cx="8229600" cy="571500"/>
          </a:xfrm>
        </p:spPr>
        <p:txBody>
          <a:bodyPr/>
          <a:lstStyle/>
          <a:p>
            <a:pPr algn="l"/>
            <a:r>
              <a:rPr lang="en-GB" dirty="0"/>
              <a:t>What can be observed?</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have to be aware of the fact that we only observe the outcome of decision making, namely whether a firm (or decision maker) acts or not</a:t>
            </a:r>
          </a:p>
          <a:p>
            <a:pPr marL="345377" indent="-345377" defTabSz="920675" eaLnBrk="1" hangingPunct="1">
              <a:defRPr/>
            </a:pPr>
            <a:r>
              <a:rPr lang="en-GB" sz="2000" dirty="0"/>
              <a:t>However, we do not observe the internal decision process</a:t>
            </a:r>
          </a:p>
          <a:p>
            <a:pPr marL="345377" indent="-345377" defTabSz="920675" eaLnBrk="1" hangingPunct="1">
              <a:defRPr/>
            </a:pPr>
            <a:r>
              <a:rPr lang="en-GB" sz="2000" dirty="0"/>
              <a:t>For instance, we don’t know whether a decision was “clear-cut” or not</a:t>
            </a:r>
          </a:p>
          <a:p>
            <a:pPr marL="345377" indent="-345377" defTabSz="920675" eaLnBrk="1" hangingPunct="1">
              <a:defRPr/>
            </a:pPr>
            <a:r>
              <a:rPr lang="en-GB" sz="2000" dirty="0"/>
              <a:t>Hence, we have to deal with a </a:t>
            </a:r>
            <a:r>
              <a:rPr lang="en-GB" sz="2000" u="sng" dirty="0"/>
              <a:t>latent variable problem</a:t>
            </a:r>
            <a:endParaRPr lang="en-GB" sz="2000" dirty="0"/>
          </a:p>
          <a:p>
            <a:pPr marL="345377" indent="-345377" defTabSz="920675" eaLnBrk="1" hangingPunct="1">
              <a:defRPr/>
            </a:pPr>
            <a:r>
              <a:rPr lang="en-GB" sz="2000" dirty="0"/>
              <a:t>The decision process is a black box for outsiders</a:t>
            </a:r>
          </a:p>
          <a:p>
            <a:pPr marL="345377" indent="-345377" defTabSz="920675" eaLnBrk="1" hangingPunct="1">
              <a:defRPr/>
            </a:pPr>
            <a:r>
              <a:rPr lang="en-GB" sz="2000" dirty="0"/>
              <a:t>The literature suggests two alterative density functions; the </a:t>
            </a:r>
            <a:r>
              <a:rPr lang="en-GB" sz="2000" i="1" dirty="0" err="1"/>
              <a:t>probit</a:t>
            </a:r>
            <a:r>
              <a:rPr lang="en-GB" sz="2000" dirty="0"/>
              <a:t> model and the </a:t>
            </a:r>
            <a:r>
              <a:rPr lang="en-GB" sz="2000" i="1" dirty="0"/>
              <a:t>logit</a:t>
            </a:r>
            <a:r>
              <a:rPr lang="en-GB" sz="2000" dirty="0"/>
              <a:t> model</a:t>
            </a:r>
          </a:p>
          <a:p>
            <a:pPr marL="345377" indent="-345377" defTabSz="920675" eaLnBrk="1" hangingPunct="1">
              <a:defRPr/>
            </a:pPr>
            <a:r>
              <a:rPr lang="en-GB" sz="2000" dirty="0"/>
              <a:t>I will focus on the latter and describe the methodology</a:t>
            </a:r>
          </a:p>
          <a:p>
            <a:pPr marL="345377" indent="-345377" defTabSz="920675" eaLnBrk="1" hangingPunct="1">
              <a:defRPr/>
            </a:pPr>
            <a:r>
              <a:rPr lang="en-GB" sz="2000" dirty="0"/>
              <a:t>Hayashi (2000) discusses the </a:t>
            </a:r>
            <a:r>
              <a:rPr lang="en-GB" sz="2000" dirty="0" err="1"/>
              <a:t>probit</a:t>
            </a:r>
            <a:r>
              <a:rPr lang="en-GB" sz="2000" dirty="0"/>
              <a:t> model in chapter 7 if you are interested</a:t>
            </a:r>
          </a:p>
          <a:p>
            <a:pPr marL="345377" indent="-345377" defTabSz="920675" eaLnBrk="1" hangingPunct="1">
              <a:defRPr/>
            </a:pPr>
            <a:r>
              <a:rPr lang="en-GB" sz="2000" dirty="0"/>
              <a:t>Understanding logit is sufficient, as the methodology is the same.</a:t>
            </a:r>
          </a:p>
          <a:p>
            <a:pPr marL="345377" indent="-345377" defTabSz="920675" eaLnBrk="1" hangingPunct="1">
              <a:defRPr/>
            </a:pPr>
            <a:endParaRPr lang="en-GB" sz="2000" dirty="0"/>
          </a:p>
        </p:txBody>
      </p:sp>
      <p:sp>
        <p:nvSpPr>
          <p:cNvPr id="63492"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3493"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70</a:t>
            </a:r>
          </a:p>
        </p:txBody>
      </p:sp>
    </p:spTree>
    <p:extLst>
      <p:ext uri="{BB962C8B-B14F-4D97-AF65-F5344CB8AC3E}">
        <p14:creationId xmlns:p14="http://schemas.microsoft.com/office/powerpoint/2010/main" val="29605218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The qualitative response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r>
                  <a:rPr lang="en-GB" sz="2000" dirty="0"/>
                  <a:t>We can describe the qualitative response model (QRM) using the following parameterised density function.</a:t>
                </a:r>
              </a:p>
              <a:p>
                <a:pPr lvl="1"/>
                <a14:m>
                  <m:oMath xmlns:m="http://schemas.openxmlformats.org/officeDocument/2006/math">
                    <m:r>
                      <m:rPr>
                        <m:sty m:val="p"/>
                      </m:rPr>
                      <a:rPr lang="en-GB" sz="1600">
                        <a:latin typeface="Cambria Math"/>
                      </a:rPr>
                      <m:t>f</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d>
                          <m:dPr>
                            <m:begChr m:val="|"/>
                            <m:endChr m:val=""/>
                            <m:ctrlPr>
                              <a:rPr lang="en-GB" sz="1600"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r>
                              <a:rPr lang="en-GB" sz="1600">
                                <a:latin typeface="Cambria Math"/>
                              </a:rPr>
                              <m:t>,</m:t>
                            </m:r>
                            <m:r>
                              <a:rPr lang="en-GB" sz="1600" b="1" i="1">
                                <a:latin typeface="Cambria Math"/>
                              </a:rPr>
                              <m:t>𝛉</m:t>
                            </m:r>
                          </m:e>
                        </m:d>
                      </m:e>
                    </m:d>
                  </m:oMath>
                </a14:m>
                <a:endParaRPr lang="en-GB" sz="1600" dirty="0"/>
              </a:p>
              <a:p>
                <a:r>
                  <a:rPr lang="en-GB" sz="2000" dirty="0"/>
                  <a:t>We can observe the outcome </a:t>
                </a:r>
                <a:r>
                  <a:rPr lang="en-GB" sz="2000" dirty="0" err="1"/>
                  <a:t>y</a:t>
                </a:r>
                <a:r>
                  <a:rPr lang="en-GB" sz="2000" baseline="-25000" dirty="0" err="1"/>
                  <a:t>t</a:t>
                </a:r>
                <a:r>
                  <a:rPr lang="en-GB" sz="2000" baseline="-25000" dirty="0"/>
                  <a:t> </a:t>
                </a:r>
                <a:r>
                  <a:rPr lang="en-GB" sz="2000" dirty="0"/>
                  <a:t>and K independent variables </a:t>
                </a:r>
                <a:r>
                  <a:rPr lang="en-GB" sz="2000" b="1" dirty="0" err="1"/>
                  <a:t>x</a:t>
                </a:r>
                <a:r>
                  <a:rPr lang="en-GB" sz="2000" b="1" baseline="-25000" dirty="0" err="1"/>
                  <a:t>t</a:t>
                </a:r>
                <a:r>
                  <a:rPr lang="en-GB" sz="2000" dirty="0" err="1"/>
                  <a:t>.</a:t>
                </a:r>
                <a:r>
                  <a:rPr lang="en-GB" sz="2000" dirty="0"/>
                  <a:t> The column vector </a:t>
                </a:r>
                <a:r>
                  <a:rPr lang="en-GB" sz="2000" b="1" dirty="0"/>
                  <a:t>Θ</a:t>
                </a:r>
                <a:r>
                  <a:rPr lang="en-GB" sz="2000" dirty="0"/>
                  <a:t> refers to the parameters of the model, which we try to estimate</a:t>
                </a:r>
              </a:p>
              <a:p>
                <a:r>
                  <a:rPr lang="en-GB" sz="2000" dirty="0"/>
                  <a:t>We need an alternative density function – the </a:t>
                </a:r>
                <a:r>
                  <a:rPr lang="en-GB" sz="2000" i="1" dirty="0"/>
                  <a:t>logistic distribution</a:t>
                </a:r>
                <a:r>
                  <a:rPr lang="en-GB" sz="2000" dirty="0"/>
                  <a:t> Λ</a:t>
                </a:r>
                <a14:m>
                  <m:oMath xmlns:m="http://schemas.openxmlformats.org/officeDocument/2006/math">
                    <m:r>
                      <a:rPr lang="en-GB" sz="2000" b="0" i="0" smtClean="0">
                        <a:latin typeface="Cambria Math"/>
                      </a:rPr>
                      <m:t> </m:t>
                    </m:r>
                  </m:oMath>
                </a14:m>
                <a:endParaRPr lang="en-GB" sz="2000" b="0" i="0" dirty="0">
                  <a:latin typeface="Cambria Math"/>
                </a:endParaRPr>
              </a:p>
              <a:p>
                <a:pPr lvl="1"/>
                <a14:m>
                  <m:oMath xmlns:m="http://schemas.openxmlformats.org/officeDocument/2006/math">
                    <m:r>
                      <m:rPr>
                        <m:sty m:val="p"/>
                      </m:rPr>
                      <a:rPr lang="en-GB" sz="1600">
                        <a:latin typeface="Cambria Math"/>
                      </a:rPr>
                      <m:t>Λ</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a:rPr>
                              <m:t>𝑧</m:t>
                            </m:r>
                          </m:e>
                          <m:sub>
                            <m:r>
                              <a:rPr lang="en-GB" sz="1600" i="1">
                                <a:latin typeface="Cambria Math"/>
                              </a:rPr>
                              <m:t>𝑡</m:t>
                            </m:r>
                          </m:sub>
                        </m:sSub>
                      </m:e>
                    </m:d>
                    <m:r>
                      <a:rPr lang="en-GB" sz="1600" i="1">
                        <a:latin typeface="Cambria Math"/>
                      </a:rPr>
                      <m:t>=</m:t>
                    </m:r>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a:rPr>
                              <m:t>𝑒</m:t>
                            </m:r>
                          </m:e>
                          <m:sup>
                            <m:sSub>
                              <m:sSubPr>
                                <m:ctrlPr>
                                  <a:rPr lang="en-GB" sz="1600" i="1">
                                    <a:latin typeface="Cambria Math" panose="02040503050406030204" pitchFamily="18" charset="0"/>
                                  </a:rPr>
                                </m:ctrlPr>
                              </m:sSubPr>
                              <m:e>
                                <m:r>
                                  <a:rPr lang="en-GB" sz="1600" i="1">
                                    <a:latin typeface="Cambria Math"/>
                                  </a:rPr>
                                  <m:t>𝑧</m:t>
                                </m:r>
                              </m:e>
                              <m:sub>
                                <m:r>
                                  <a:rPr lang="en-GB" sz="1600" i="1">
                                    <a:latin typeface="Cambria Math"/>
                                  </a:rPr>
                                  <m:t>𝑡</m:t>
                                </m:r>
                              </m:sub>
                            </m:sSub>
                          </m:sup>
                        </m:sSup>
                      </m:num>
                      <m:den>
                        <m:r>
                          <a:rPr lang="en-GB" sz="1600" i="1">
                            <a:latin typeface="Cambria Math"/>
                          </a:rPr>
                          <m:t>1+</m:t>
                        </m:r>
                        <m:sSup>
                          <m:sSupPr>
                            <m:ctrlPr>
                              <a:rPr lang="en-GB" sz="1600" i="1">
                                <a:latin typeface="Cambria Math" panose="02040503050406030204" pitchFamily="18" charset="0"/>
                              </a:rPr>
                            </m:ctrlPr>
                          </m:sSupPr>
                          <m:e>
                            <m:r>
                              <a:rPr lang="en-GB" sz="1600" i="1">
                                <a:latin typeface="Cambria Math"/>
                              </a:rPr>
                              <m:t>𝑒</m:t>
                            </m:r>
                          </m:e>
                          <m:sup>
                            <m:sSub>
                              <m:sSubPr>
                                <m:ctrlPr>
                                  <a:rPr lang="en-GB" sz="1600" i="1">
                                    <a:latin typeface="Cambria Math" panose="02040503050406030204" pitchFamily="18" charset="0"/>
                                  </a:rPr>
                                </m:ctrlPr>
                              </m:sSubPr>
                              <m:e>
                                <m:r>
                                  <a:rPr lang="en-GB" sz="1600" i="1">
                                    <a:latin typeface="Cambria Math"/>
                                  </a:rPr>
                                  <m:t>𝑧</m:t>
                                </m:r>
                              </m:e>
                              <m:sub>
                                <m:r>
                                  <a:rPr lang="en-GB" sz="1600" i="1">
                                    <a:latin typeface="Cambria Math"/>
                                  </a:rPr>
                                  <m:t>𝑡</m:t>
                                </m:r>
                              </m:sub>
                            </m:sSub>
                          </m:sup>
                        </m:sSup>
                      </m:den>
                    </m:f>
                  </m:oMath>
                </a14:m>
                <a:endParaRPr lang="en-GB" sz="1600" dirty="0"/>
              </a:p>
              <a:p>
                <a:r>
                  <a:rPr lang="en-GB" sz="2000" dirty="0"/>
                  <a:t>The variable </a:t>
                </a:r>
                <a:r>
                  <a:rPr lang="en-GB" sz="2000" dirty="0" err="1"/>
                  <a:t>z</a:t>
                </a:r>
                <a:r>
                  <a:rPr lang="en-GB" sz="2000" baseline="-25000" dirty="0" err="1"/>
                  <a:t>t</a:t>
                </a:r>
                <a:r>
                  <a:rPr lang="en-GB" sz="2000" dirty="0"/>
                  <a:t> is unobserved (internal decision making) and influenced by K independent variables </a:t>
                </a:r>
                <a:r>
                  <a:rPr lang="en-GB" sz="2000" b="1" dirty="0" err="1"/>
                  <a:t>x</a:t>
                </a:r>
                <a:r>
                  <a:rPr lang="en-GB" sz="2000" b="1" baseline="-25000" dirty="0" err="1"/>
                  <a:t>t</a:t>
                </a:r>
                <a:r>
                  <a:rPr lang="en-GB" sz="2000" dirty="0"/>
                  <a:t> assuming a standard linear model</a:t>
                </a:r>
                <a:endParaRPr lang="en-GB" sz="2000" b="1" i="1" dirty="0"/>
              </a:p>
              <a:p>
                <a:pPr lvl="1"/>
                <a14:m>
                  <m:oMath xmlns:m="http://schemas.openxmlformats.org/officeDocument/2006/math">
                    <m:sSub>
                      <m:sSubPr>
                        <m:ctrlPr>
                          <a:rPr lang="en-GB" sz="1600" b="1" i="1">
                            <a:latin typeface="Cambria Math" panose="02040503050406030204" pitchFamily="18" charset="0"/>
                          </a:rPr>
                        </m:ctrlPr>
                      </m:sSubPr>
                      <m:e>
                        <m:r>
                          <a:rPr lang="en-GB" sz="1600" b="1" i="1">
                            <a:latin typeface="Cambria Math"/>
                          </a:rPr>
                          <m:t>𝐳</m:t>
                        </m:r>
                      </m:e>
                      <m:sub>
                        <m:r>
                          <a:rPr lang="en-GB" sz="1600" b="1" i="1">
                            <a:latin typeface="Cambria Math"/>
                          </a:rPr>
                          <m:t>𝐭</m:t>
                        </m:r>
                      </m:sub>
                    </m:sSub>
                    <m:r>
                      <a:rPr lang="en-GB" sz="1600">
                        <a:latin typeface="Cambria Math"/>
                      </a:rPr>
                      <m:t>=</m:t>
                    </m:r>
                    <m:sSup>
                      <m:sSupPr>
                        <m:ctrlPr>
                          <a:rPr lang="en-GB" sz="1600" b="1" i="1">
                            <a:latin typeface="Cambria Math" panose="02040503050406030204" pitchFamily="18" charset="0"/>
                          </a:rPr>
                        </m:ctrlPr>
                      </m:sSup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e>
                      <m:sup>
                        <m:r>
                          <a:rPr lang="en-GB" sz="1600" b="1">
                            <a:latin typeface="Cambria Math"/>
                          </a:rPr>
                          <m:t>,</m:t>
                        </m:r>
                      </m:sup>
                    </m:sSup>
                    <m:r>
                      <a:rPr lang="en-GB" sz="1600" b="1" i="1">
                        <a:latin typeface="Cambria Math"/>
                      </a:rPr>
                      <m:t>𝛉</m:t>
                    </m:r>
                  </m:oMath>
                </a14:m>
                <a:r>
                  <a:rPr lang="en-GB" sz="1600" dirty="0"/>
                  <a:t> (this is a scalar)</a:t>
                </a:r>
              </a:p>
              <a:p>
                <a:r>
                  <a:rPr lang="en-GB" sz="2000" dirty="0"/>
                  <a:t>Let’s illustrate the logistic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593" b="-270"/>
                </a:stretch>
              </a:blipFill>
            </p:spPr>
            <p:txBody>
              <a:bodyPr/>
              <a:lstStyle/>
              <a:p>
                <a:r>
                  <a:rPr lang="en-GB">
                    <a:noFill/>
                  </a:rPr>
                  <a:t> </a:t>
                </a:r>
              </a:p>
            </p:txBody>
          </p:sp>
        </mc:Fallback>
      </mc:AlternateContent>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The logistic distribution</a:t>
            </a:r>
          </a:p>
        </p:txBody>
      </p:sp>
      <p:sp>
        <p:nvSpPr>
          <p:cNvPr id="3" name="Content Placeholder 2"/>
          <p:cNvSpPr>
            <a:spLocks noGrp="1"/>
          </p:cNvSpPr>
          <p:nvPr>
            <p:ph idx="1"/>
          </p:nvPr>
        </p:nvSpPr>
        <p:spPr>
          <a:xfrm>
            <a:off x="457200" y="1600200"/>
            <a:ext cx="8229600" cy="4525963"/>
          </a:xfrm>
        </p:spPr>
        <p:txBody>
          <a:bodyPr/>
          <a:lstStyle/>
          <a:p>
            <a:r>
              <a:rPr lang="en-GB" sz="2000" dirty="0"/>
              <a:t>Let’s illustrate the logistic distribution</a:t>
            </a:r>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72</a:t>
            </a:r>
          </a:p>
        </p:txBody>
      </p:sp>
      <p:graphicFrame>
        <p:nvGraphicFramePr>
          <p:cNvPr id="6" name="Chart 5"/>
          <p:cNvGraphicFramePr/>
          <p:nvPr>
            <p:extLst>
              <p:ext uri="{D42A27DB-BD31-4B8C-83A1-F6EECF244321}">
                <p14:modId xmlns:p14="http://schemas.microsoft.com/office/powerpoint/2010/main" val="3537339416"/>
              </p:ext>
            </p:extLst>
          </p:nvPr>
        </p:nvGraphicFramePr>
        <p:xfrm>
          <a:off x="430864" y="2204864"/>
          <a:ext cx="4717200" cy="288032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bwMode="auto">
          <a:xfrm>
            <a:off x="5724128" y="2060848"/>
            <a:ext cx="3026966" cy="32403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962275"/>
            <a:r>
              <a:rPr lang="en-GB" sz="1600" dirty="0"/>
              <a:t>The logistic distribution Λ(</a:t>
            </a:r>
            <a:r>
              <a:rPr lang="en-GB" sz="1600" dirty="0" err="1"/>
              <a:t>z</a:t>
            </a:r>
            <a:r>
              <a:rPr lang="en-GB" sz="1600" baseline="-25000" dirty="0" err="1"/>
              <a:t>t</a:t>
            </a:r>
            <a:r>
              <a:rPr lang="en-GB" sz="1600" dirty="0"/>
              <a:t>) looks like a probability. </a:t>
            </a:r>
          </a:p>
          <a:p>
            <a:pPr defTabSz="2962275"/>
            <a:endParaRPr lang="en-GB" sz="1600" dirty="0"/>
          </a:p>
          <a:p>
            <a:pPr defTabSz="2962275"/>
            <a:r>
              <a:rPr lang="en-GB" sz="1600" dirty="0"/>
              <a:t>In fact, Λ(</a:t>
            </a:r>
            <a:r>
              <a:rPr lang="en-GB" sz="1600" dirty="0" err="1"/>
              <a:t>z</a:t>
            </a:r>
            <a:r>
              <a:rPr lang="en-GB" sz="1600" baseline="-25000" dirty="0" err="1"/>
              <a:t>t</a:t>
            </a:r>
            <a:r>
              <a:rPr lang="en-GB" sz="1600" dirty="0"/>
              <a:t>) is the probability that </a:t>
            </a:r>
            <a:r>
              <a:rPr lang="en-GB" sz="1600" dirty="0" err="1"/>
              <a:t>y</a:t>
            </a:r>
            <a:r>
              <a:rPr lang="en-GB" sz="1600" baseline="-25000" dirty="0" err="1"/>
              <a:t>t</a:t>
            </a:r>
            <a:r>
              <a:rPr lang="en-GB" sz="1600" dirty="0"/>
              <a:t> is equal to 1</a:t>
            </a:r>
          </a:p>
          <a:p>
            <a:pPr defTabSz="2962275"/>
            <a:endParaRPr lang="en-GB" sz="1600" dirty="0"/>
          </a:p>
          <a:p>
            <a:pPr defTabSz="2962275"/>
            <a:r>
              <a:rPr lang="en-GB" sz="1600" dirty="0"/>
              <a:t>The negative event </a:t>
            </a:r>
            <a:r>
              <a:rPr lang="en-GB" sz="1600" dirty="0" err="1"/>
              <a:t>y</a:t>
            </a:r>
            <a:r>
              <a:rPr lang="en-GB" sz="1600" baseline="-25000" dirty="0" err="1"/>
              <a:t>t</a:t>
            </a:r>
            <a:r>
              <a:rPr lang="en-GB" sz="1600" dirty="0"/>
              <a:t> = 0 has the probability 1- Λ(</a:t>
            </a:r>
            <a:r>
              <a:rPr lang="en-GB" sz="1600" dirty="0" err="1"/>
              <a:t>z</a:t>
            </a:r>
            <a:r>
              <a:rPr lang="en-GB" sz="1600" baseline="-25000" dirty="0" err="1"/>
              <a:t>t</a:t>
            </a:r>
            <a:r>
              <a:rPr lang="en-GB" sz="1600" dirty="0"/>
              <a:t>)</a:t>
            </a:r>
            <a:endParaRPr kumimoji="0" lang="en-GB"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760879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49263" y="928688"/>
            <a:ext cx="8229600" cy="571500"/>
          </a:xfrm>
        </p:spPr>
        <p:txBody>
          <a:bodyPr/>
          <a:lstStyle/>
          <a:p>
            <a:pPr algn="l"/>
            <a:r>
              <a:rPr lang="en-GB" dirty="0"/>
              <a:t>Maximum-likelihood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525963"/>
              </a:xfrm>
            </p:spPr>
            <p:txBody>
              <a:bodyPr/>
              <a:lstStyle/>
              <a:p>
                <a:r>
                  <a:rPr lang="en-GB" sz="2000" dirty="0"/>
                  <a:t>Using a Bernoulli distribution, we can rewrite the parameterised density function as follows</a:t>
                </a:r>
              </a:p>
              <a:p>
                <a:pPr lvl="1"/>
                <a14:m>
                  <m:oMath xmlns:m="http://schemas.openxmlformats.org/officeDocument/2006/math">
                    <m:r>
                      <m:rPr>
                        <m:sty m:val="p"/>
                      </m:rPr>
                      <a:rPr lang="en-GB" sz="1600">
                        <a:latin typeface="Cambria Math"/>
                      </a:rPr>
                      <m:t>f</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d>
                          <m:dPr>
                            <m:begChr m:val="|"/>
                            <m:endChr m:val=""/>
                            <m:ctrlPr>
                              <a:rPr lang="en-GB" sz="1600"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r>
                              <a:rPr lang="en-GB" sz="1600">
                                <a:latin typeface="Cambria Math"/>
                              </a:rPr>
                              <m:t>,</m:t>
                            </m:r>
                            <m:r>
                              <a:rPr lang="en-GB" sz="1600" b="1" i="1">
                                <a:latin typeface="Cambria Math"/>
                              </a:rPr>
                              <m:t>𝛉</m:t>
                            </m:r>
                          </m:e>
                        </m:d>
                      </m:e>
                    </m:d>
                    <m:r>
                      <a:rPr lang="en-GB" sz="1600">
                        <a:latin typeface="Cambria Math"/>
                      </a:rPr>
                      <m:t>=</m:t>
                    </m:r>
                    <m:sSup>
                      <m:sSupPr>
                        <m:ctrlPr>
                          <a:rPr lang="en-GB" sz="1600" i="1">
                            <a:latin typeface="Cambria Math" panose="02040503050406030204" pitchFamily="18" charset="0"/>
                          </a:rPr>
                        </m:ctrlPr>
                      </m:sSupPr>
                      <m:e>
                        <m:r>
                          <m:rPr>
                            <m:sty m:val="p"/>
                          </m:rPr>
                          <a:rPr lang="en-GB" sz="1600">
                            <a:latin typeface="Cambria Math"/>
                          </a:rPr>
                          <m:t>Λ</m:t>
                        </m:r>
                        <m:d>
                          <m:dPr>
                            <m:ctrlPr>
                              <a:rPr lang="en-GB" sz="1600" i="1">
                                <a:latin typeface="Cambria Math" panose="02040503050406030204" pitchFamily="18" charset="0"/>
                              </a:rPr>
                            </m:ctrlPr>
                          </m:dPr>
                          <m:e>
                            <m:sSup>
                              <m:sSupPr>
                                <m:ctrlPr>
                                  <a:rPr lang="en-GB" sz="1600" b="1" i="1">
                                    <a:latin typeface="Cambria Math" panose="02040503050406030204" pitchFamily="18" charset="0"/>
                                  </a:rPr>
                                </m:ctrlPr>
                              </m:sSup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e>
                              <m:sup>
                                <m:r>
                                  <a:rPr lang="en-GB" sz="1600" b="1">
                                    <a:latin typeface="Cambria Math"/>
                                  </a:rPr>
                                  <m:t>,</m:t>
                                </m:r>
                              </m:sup>
                            </m:sSup>
                            <m:r>
                              <a:rPr lang="en-GB" sz="1600" b="1" i="1">
                                <a:latin typeface="Cambria Math"/>
                              </a:rPr>
                              <m:t>𝛉</m:t>
                            </m:r>
                          </m:e>
                        </m:d>
                      </m:e>
                      <m:sup>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sup>
                    </m:sSup>
                    <m:r>
                      <a:rPr lang="en-GB" sz="1600">
                        <a:latin typeface="Cambria Math"/>
                      </a:rPr>
                      <m:t>∙</m:t>
                    </m:r>
                    <m:sSup>
                      <m:sSupPr>
                        <m:ctrlPr>
                          <a:rPr lang="en-GB" sz="1600" i="1">
                            <a:latin typeface="Cambria Math" panose="02040503050406030204" pitchFamily="18" charset="0"/>
                          </a:rPr>
                        </m:ctrlPr>
                      </m:sSupPr>
                      <m:e>
                        <m:d>
                          <m:dPr>
                            <m:ctrlPr>
                              <a:rPr lang="en-GB" sz="1600" i="1">
                                <a:latin typeface="Cambria Math" panose="02040503050406030204" pitchFamily="18" charset="0"/>
                              </a:rPr>
                            </m:ctrlPr>
                          </m:dPr>
                          <m:e>
                            <m:r>
                              <a:rPr lang="en-GB" sz="1600">
                                <a:latin typeface="Cambria Math"/>
                              </a:rPr>
                              <m:t>1</m:t>
                            </m:r>
                            <m:r>
                              <a:rPr lang="en-GB" sz="1600" i="1">
                                <a:latin typeface="Cambria Math"/>
                              </a:rPr>
                              <m:t>−</m:t>
                            </m:r>
                            <m:r>
                              <m:rPr>
                                <m:sty m:val="p"/>
                              </m:rPr>
                              <a:rPr lang="en-GB" sz="1600">
                                <a:latin typeface="Cambria Math"/>
                              </a:rPr>
                              <m:t>Λ</m:t>
                            </m:r>
                            <m:d>
                              <m:dPr>
                                <m:ctrlPr>
                                  <a:rPr lang="en-GB" sz="1600" i="1">
                                    <a:latin typeface="Cambria Math" panose="02040503050406030204" pitchFamily="18" charset="0"/>
                                  </a:rPr>
                                </m:ctrlPr>
                              </m:dPr>
                              <m:e>
                                <m:sSup>
                                  <m:sSupPr>
                                    <m:ctrlPr>
                                      <a:rPr lang="en-GB" sz="1600" b="1" i="1">
                                        <a:latin typeface="Cambria Math" panose="02040503050406030204" pitchFamily="18" charset="0"/>
                                      </a:rPr>
                                    </m:ctrlPr>
                                  </m:sSup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e>
                                  <m:sup>
                                    <m:r>
                                      <a:rPr lang="en-GB" sz="1600" b="1">
                                        <a:latin typeface="Cambria Math"/>
                                      </a:rPr>
                                      <m:t>,</m:t>
                                    </m:r>
                                  </m:sup>
                                </m:sSup>
                                <m:r>
                                  <a:rPr lang="en-GB" sz="1600" b="1" i="1">
                                    <a:latin typeface="Cambria Math"/>
                                  </a:rPr>
                                  <m:t>𝛉</m:t>
                                </m:r>
                              </m:e>
                            </m:d>
                          </m:e>
                        </m:d>
                      </m:e>
                      <m:sup>
                        <m:r>
                          <a:rPr lang="en-GB" sz="1600">
                            <a:latin typeface="Cambria Math"/>
                          </a:rPr>
                          <m:t>1</m:t>
                        </m:r>
                        <m:r>
                          <a:rPr lang="en-GB" sz="1600" i="1">
                            <a:latin typeface="Cambria Math"/>
                          </a:rPr>
                          <m:t>−</m:t>
                        </m:r>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sup>
                    </m:sSup>
                  </m:oMath>
                </a14:m>
                <a:endParaRPr lang="en-GB" sz="1600" dirty="0"/>
              </a:p>
              <a:p>
                <a:r>
                  <a:rPr lang="en-GB" sz="2000" dirty="0"/>
                  <a:t>Now we have the density function for every binary choice </a:t>
                </a:r>
                <a:r>
                  <a:rPr lang="en-GB" sz="2000" dirty="0" err="1"/>
                  <a:t>y</a:t>
                </a:r>
                <a:r>
                  <a:rPr lang="en-GB" sz="2000" baseline="-25000" dirty="0" err="1"/>
                  <a:t>t</a:t>
                </a:r>
                <a:endParaRPr lang="en-GB" sz="2000" dirty="0"/>
              </a:p>
              <a:p>
                <a:r>
                  <a:rPr lang="en-GB" sz="2000" dirty="0"/>
                  <a:t>To determine the unknown parameter vector</a:t>
                </a:r>
                <a:r>
                  <a:rPr lang="en-GB" sz="2000" b="1" dirty="0"/>
                  <a:t> Θ</a:t>
                </a:r>
                <a:r>
                  <a:rPr lang="en-GB" sz="2000" dirty="0"/>
                  <a:t> – put differently to estimate </a:t>
                </a:r>
                <a:r>
                  <a:rPr lang="en-GB" sz="2000" b="1" dirty="0"/>
                  <a:t>Θ</a:t>
                </a:r>
                <a:r>
                  <a:rPr lang="en-GB" sz="2000" dirty="0"/>
                  <a:t>, we apply the principal of </a:t>
                </a:r>
                <a:r>
                  <a:rPr lang="en-GB" sz="2000" u="sng" dirty="0"/>
                  <a:t>Maximum Likelihood (ML)</a:t>
                </a:r>
              </a:p>
              <a:p>
                <a:r>
                  <a:rPr lang="en-GB" sz="2000" dirty="0"/>
                  <a:t>The idea is to derive a likelihood function L(</a:t>
                </a:r>
                <a:r>
                  <a:rPr lang="en-GB" sz="2000" b="1" dirty="0"/>
                  <a:t>Θ</a:t>
                </a:r>
                <a:r>
                  <a:rPr lang="en-GB" sz="2000" dirty="0"/>
                  <a:t>) that describes the plausibility to observe the sample (known </a:t>
                </a:r>
                <a:r>
                  <a:rPr lang="en-GB" sz="2000" dirty="0" err="1"/>
                  <a:t>y</a:t>
                </a:r>
                <a:r>
                  <a:rPr lang="en-GB" sz="2000" baseline="-25000" dirty="0" err="1"/>
                  <a:t>t</a:t>
                </a:r>
                <a:r>
                  <a:rPr lang="en-GB" sz="2000" baseline="-25000" dirty="0"/>
                  <a:t> </a:t>
                </a:r>
                <a:r>
                  <a:rPr lang="en-GB" sz="2000" dirty="0"/>
                  <a:t>and </a:t>
                </a:r>
                <a:r>
                  <a:rPr lang="en-GB" sz="2000" b="1" dirty="0" err="1"/>
                  <a:t>x</a:t>
                </a:r>
                <a:r>
                  <a:rPr lang="en-GB" sz="2000" b="1" baseline="-25000" dirty="0" err="1"/>
                  <a:t>t</a:t>
                </a:r>
                <a:r>
                  <a:rPr lang="en-GB" sz="2000" dirty="0"/>
                  <a:t>) assuming the parameter vector </a:t>
                </a:r>
                <a:r>
                  <a:rPr lang="en-GB" sz="2000" b="1" dirty="0"/>
                  <a:t>Θ</a:t>
                </a:r>
                <a:endParaRPr lang="en-GB" sz="2000" dirty="0"/>
              </a:p>
              <a:p>
                <a:r>
                  <a:rPr lang="en-GB" sz="2000" dirty="0"/>
                  <a:t>Stata will do the maximisation for us; in Stata ‘logit’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a:blip r:embed="rId3"/>
                <a:stretch>
                  <a:fillRect l="-1407" t="-1348"/>
                </a:stretch>
              </a:blipFill>
            </p:spPr>
            <p:txBody>
              <a:bodyPr/>
              <a:lstStyle/>
              <a:p>
                <a:r>
                  <a:rPr lang="en-GB">
                    <a:noFill/>
                  </a:rPr>
                  <a:t> </a:t>
                </a:r>
              </a:p>
            </p:txBody>
          </p:sp>
        </mc:Fallback>
      </mc:AlternateContent>
      <p:sp>
        <p:nvSpPr>
          <p:cNvPr id="66564"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6565"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73</a:t>
            </a:r>
          </a:p>
        </p:txBody>
      </p:sp>
    </p:spTree>
    <p:extLst>
      <p:ext uri="{BB962C8B-B14F-4D97-AF65-F5344CB8AC3E}">
        <p14:creationId xmlns:p14="http://schemas.microsoft.com/office/powerpoint/2010/main" val="40486491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Logit or </a:t>
            </a:r>
            <a:r>
              <a:rPr lang="en-GB" dirty="0" err="1"/>
              <a:t>probit</a:t>
            </a:r>
            <a:r>
              <a:rPr lang="en-GB" dirty="0"/>
              <a:t> model</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Whether to use logit or </a:t>
            </a:r>
            <a:r>
              <a:rPr lang="en-GB" sz="2000" dirty="0" err="1"/>
              <a:t>probit</a:t>
            </a:r>
            <a:r>
              <a:rPr lang="en-GB" sz="2000" dirty="0"/>
              <a:t> as mainly a matter of taste</a:t>
            </a:r>
          </a:p>
          <a:p>
            <a:pPr marL="345377" indent="-345377" defTabSz="920675" eaLnBrk="1" hangingPunct="1">
              <a:defRPr/>
            </a:pPr>
            <a:r>
              <a:rPr lang="en-GB" sz="2000" dirty="0"/>
              <a:t>We need to transform the linear model into a model in the range 0 and 1, as we try to model probabilities</a:t>
            </a:r>
          </a:p>
          <a:p>
            <a:pPr marL="345377" indent="-345377" defTabSz="920675" eaLnBrk="1" hangingPunct="1">
              <a:defRPr/>
            </a:pPr>
            <a:r>
              <a:rPr lang="en-GB" sz="2000" dirty="0"/>
              <a:t>Logit and </a:t>
            </a:r>
            <a:r>
              <a:rPr lang="en-GB" sz="2000" dirty="0" err="1"/>
              <a:t>probit</a:t>
            </a:r>
            <a:r>
              <a:rPr lang="en-GB" sz="2000" dirty="0"/>
              <a:t> propose different transformations that map the linear model to a ‘probability’ in the range 0 and 1</a:t>
            </a:r>
          </a:p>
          <a:p>
            <a:pPr marL="345377" indent="-345377" defTabSz="920675" eaLnBrk="1" hangingPunct="1">
              <a:defRPr/>
            </a:pPr>
            <a:r>
              <a:rPr lang="en-GB" sz="2000" dirty="0"/>
              <a:t>However, </a:t>
            </a:r>
            <a:r>
              <a:rPr lang="en-GB" sz="2000" dirty="0" err="1"/>
              <a:t>probit</a:t>
            </a:r>
            <a:r>
              <a:rPr lang="en-GB" sz="2000" dirty="0"/>
              <a:t> tends to work better if you have more outliers</a:t>
            </a:r>
          </a:p>
          <a:p>
            <a:pPr marL="345377" indent="-345377" defTabSz="920675" eaLnBrk="1" hangingPunct="1">
              <a:defRPr/>
            </a:pPr>
            <a:r>
              <a:rPr lang="en-GB" sz="2000" dirty="0"/>
              <a:t>In applied work, logit models seem to be more common</a:t>
            </a:r>
          </a:p>
          <a:p>
            <a:pPr marL="345377" indent="-345377" defTabSz="920675" eaLnBrk="1" hangingPunct="1">
              <a:defRPr/>
            </a:pPr>
            <a:r>
              <a:rPr lang="en-GB" sz="2000" dirty="0"/>
              <a:t>ML estimation does not always work (e.g. sometimes the algorithm does not converge)</a:t>
            </a:r>
          </a:p>
          <a:p>
            <a:pPr marL="748602" lvl="1" indent="-345377" defTabSz="920675" eaLnBrk="1" hangingPunct="1">
              <a:defRPr/>
            </a:pPr>
            <a:r>
              <a:rPr lang="en-GB" sz="2000" dirty="0"/>
              <a:t>Changing </a:t>
            </a:r>
            <a:r>
              <a:rPr lang="en-GB" sz="2000" dirty="0" err="1"/>
              <a:t>probit</a:t>
            </a:r>
            <a:r>
              <a:rPr lang="en-GB" sz="2000" dirty="0"/>
              <a:t> / logit can help</a:t>
            </a:r>
          </a:p>
          <a:p>
            <a:pPr marL="748602" lvl="1" indent="-345377" defTabSz="920675" eaLnBrk="1" hangingPunct="1">
              <a:defRPr/>
            </a:pPr>
            <a:r>
              <a:rPr lang="en-GB" sz="2000" dirty="0"/>
              <a:t>Changing the specification of the model (i.e. independent variables)</a:t>
            </a:r>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74</a:t>
            </a:r>
          </a:p>
        </p:txBody>
      </p:sp>
    </p:spTree>
    <p:extLst>
      <p:ext uri="{BB962C8B-B14F-4D97-AF65-F5344CB8AC3E}">
        <p14:creationId xmlns:p14="http://schemas.microsoft.com/office/powerpoint/2010/main" val="2986888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Modelling default risk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can also model events (coded 1 and 0)</a:t>
                </a:r>
              </a:p>
              <a:p>
                <a:pPr marL="345377" indent="-345377" defTabSz="920675" eaLnBrk="1" hangingPunct="1">
                  <a:defRPr/>
                </a:pPr>
                <a:r>
                  <a:rPr lang="en-GB" sz="2000" dirty="0"/>
                  <a:t>In this example, we try to model defaults to understand the probability of firms to default and the underlying drivers</a:t>
                </a:r>
              </a:p>
              <a:p>
                <a:pPr marL="345377" indent="-345377" defTabSz="920675" eaLnBrk="1" hangingPunct="1">
                  <a:defRPr/>
                </a:pPr>
                <a:r>
                  <a:rPr lang="en-GB" sz="2000" dirty="0"/>
                  <a:t>Again I stress the importance of theory</a:t>
                </a:r>
              </a:p>
              <a:p>
                <a:pPr marL="748602" lvl="1" indent="-345377" defTabSz="920675" eaLnBrk="1" hangingPunct="1">
                  <a:defRPr/>
                </a:pPr>
                <a:r>
                  <a:rPr lang="en-GB" sz="1600" dirty="0"/>
                  <a:t>I use the factors based on the Altman Z-score model</a:t>
                </a:r>
              </a:p>
              <a:p>
                <a:pPr marL="748602" lvl="1" indent="-345377" defTabSz="920675" eaLnBrk="1" hangingPunct="1">
                  <a:defRPr/>
                </a:pPr>
                <a:r>
                  <a:rPr lang="sv-SE" sz="1600" dirty="0"/>
                  <a:t>F1=(ca-cl)/ta [</a:t>
                </a:r>
                <a:r>
                  <a:rPr lang="sv-SE" sz="1600" dirty="0" err="1"/>
                  <a:t>net</a:t>
                </a:r>
                <a:r>
                  <a:rPr lang="sv-SE" sz="1600" dirty="0"/>
                  <a:t> </a:t>
                </a:r>
                <a:r>
                  <a:rPr lang="sv-SE" sz="1600" dirty="0" err="1"/>
                  <a:t>working</a:t>
                </a:r>
                <a:r>
                  <a:rPr lang="sv-SE" sz="1600" dirty="0"/>
                  <a:t> </a:t>
                </a:r>
                <a:r>
                  <a:rPr lang="sv-SE" sz="1600" dirty="0" err="1"/>
                  <a:t>capital</a:t>
                </a:r>
                <a:r>
                  <a:rPr lang="sv-SE" sz="1600" dirty="0"/>
                  <a:t> / total assets]</a:t>
                </a:r>
              </a:p>
              <a:p>
                <a:pPr marL="748602" lvl="1" indent="-345377" defTabSz="920675" eaLnBrk="1" hangingPunct="1">
                  <a:defRPr/>
                </a:pPr>
                <a:r>
                  <a:rPr lang="sv-SE" sz="1600" dirty="0"/>
                  <a:t>F2=e/ta [</a:t>
                </a:r>
                <a:r>
                  <a:rPr lang="sv-SE" sz="1600" dirty="0" err="1"/>
                  <a:t>equity</a:t>
                </a:r>
                <a:r>
                  <a:rPr lang="sv-SE" sz="1600" dirty="0"/>
                  <a:t> / total assets</a:t>
                </a:r>
              </a:p>
              <a:p>
                <a:pPr marL="748602" lvl="1" indent="-345377" defTabSz="920675" eaLnBrk="1" hangingPunct="1">
                  <a:defRPr/>
                </a:pPr>
                <a:r>
                  <a:rPr lang="sv-SE" sz="1600" dirty="0"/>
                  <a:t>F3=EBIT/ta [</a:t>
                </a:r>
                <a:r>
                  <a:rPr lang="sv-SE" sz="1600" dirty="0" err="1"/>
                  <a:t>earnings</a:t>
                </a:r>
                <a:r>
                  <a:rPr lang="sv-SE" sz="1600" dirty="0"/>
                  <a:t> </a:t>
                </a:r>
                <a:r>
                  <a:rPr lang="sv-SE" sz="1600" dirty="0" err="1"/>
                  <a:t>before</a:t>
                </a:r>
                <a:r>
                  <a:rPr lang="sv-SE" sz="1600" dirty="0"/>
                  <a:t> </a:t>
                </a:r>
                <a:r>
                  <a:rPr lang="sv-SE" sz="1600" dirty="0" err="1"/>
                  <a:t>interest</a:t>
                </a:r>
                <a:r>
                  <a:rPr lang="sv-SE" sz="1600" dirty="0"/>
                  <a:t> and </a:t>
                </a:r>
                <a:r>
                  <a:rPr lang="sv-SE" sz="1600" dirty="0" err="1"/>
                  <a:t>taxes</a:t>
                </a:r>
                <a:r>
                  <a:rPr lang="sv-SE" sz="1600" dirty="0"/>
                  <a:t> / total assets]</a:t>
                </a:r>
              </a:p>
              <a:p>
                <a:pPr marL="748602" lvl="1" indent="-345377" defTabSz="920675" eaLnBrk="1" hangingPunct="1">
                  <a:defRPr/>
                </a:pPr>
                <a:r>
                  <a:rPr lang="sv-SE" sz="1600" dirty="0"/>
                  <a:t>F4=re/ta [retained </a:t>
                </a:r>
                <a:r>
                  <a:rPr lang="sv-SE" sz="1600" dirty="0" err="1"/>
                  <a:t>earnings</a:t>
                </a:r>
                <a:r>
                  <a:rPr lang="sv-SE" sz="1600" dirty="0"/>
                  <a:t> / total assets]</a:t>
                </a:r>
              </a:p>
              <a:p>
                <a:pPr marL="748602" lvl="1" indent="-345377" defTabSz="920675" eaLnBrk="1" hangingPunct="1">
                  <a:defRPr/>
                </a:pPr>
                <a:r>
                  <a:rPr lang="sv-SE" sz="1600" dirty="0"/>
                  <a:t>F5=rev/ta [</a:t>
                </a:r>
                <a:r>
                  <a:rPr lang="sv-SE" sz="1600" dirty="0" err="1"/>
                  <a:t>revenue</a:t>
                </a:r>
                <a:r>
                  <a:rPr lang="sv-SE" sz="1600" dirty="0"/>
                  <a:t> / total assets]</a:t>
                </a:r>
              </a:p>
              <a:p>
                <a:pPr marL="345377" indent="-345377" defTabSz="920675" eaLnBrk="1" hangingPunct="1">
                  <a:defRPr/>
                </a:pPr>
                <a:r>
                  <a:rPr lang="sv-SE" sz="2000" dirty="0" err="1"/>
                  <a:t>Our</a:t>
                </a:r>
                <a:r>
                  <a:rPr lang="sv-SE" sz="2000" dirty="0"/>
                  <a:t> </a:t>
                </a:r>
                <a:r>
                  <a:rPr lang="sv-SE" sz="2000" dirty="0" err="1"/>
                  <a:t>model</a:t>
                </a:r>
                <a:r>
                  <a:rPr lang="sv-SE" sz="2000" dirty="0"/>
                  <a:t> </a:t>
                </a:r>
                <a:r>
                  <a:rPr lang="sv-SE" sz="2000" dirty="0" err="1"/>
                  <a:t>takes</a:t>
                </a:r>
                <a:r>
                  <a:rPr lang="sv-SE" sz="2000" dirty="0"/>
                  <a:t> the </a:t>
                </a:r>
                <a:r>
                  <a:rPr lang="sv-SE" sz="2000" dirty="0" err="1"/>
                  <a:t>following</a:t>
                </a:r>
                <a:r>
                  <a:rPr lang="sv-SE" sz="2000" dirty="0"/>
                  <a:t> form</a:t>
                </a:r>
              </a:p>
              <a:p>
                <a:pPr marL="748602" lvl="1" indent="-345377" defTabSz="920675" eaLnBrk="1" hangingPunct="1">
                  <a:defRPr/>
                </a:pPr>
                <a14:m>
                  <m:oMath xmlns:m="http://schemas.openxmlformats.org/officeDocument/2006/math">
                    <m:r>
                      <m:rPr>
                        <m:sty m:val="p"/>
                      </m:rPr>
                      <a:rPr lang="en-GB" sz="1600">
                        <a:latin typeface="Cambria Math"/>
                      </a:rPr>
                      <m:t>f</m:t>
                    </m:r>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d>
                          <m:dPr>
                            <m:begChr m:val="|"/>
                            <m:endChr m:val=""/>
                            <m:ctrlPr>
                              <a:rPr lang="en-GB" sz="1600"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r>
                              <a:rPr lang="en-GB" sz="1600">
                                <a:latin typeface="Cambria Math"/>
                              </a:rPr>
                              <m:t>,</m:t>
                            </m:r>
                            <m:r>
                              <a:rPr lang="en-GB" sz="1600" b="1" i="1">
                                <a:latin typeface="Cambria Math"/>
                              </a:rPr>
                              <m:t>𝛉</m:t>
                            </m:r>
                          </m:e>
                        </m:d>
                      </m:e>
                    </m:d>
                    <m:r>
                      <a:rPr lang="en-GB" sz="1600">
                        <a:latin typeface="Cambria Math"/>
                      </a:rPr>
                      <m:t>=</m:t>
                    </m:r>
                    <m:sSup>
                      <m:sSupPr>
                        <m:ctrlPr>
                          <a:rPr lang="en-GB" sz="1600" i="1">
                            <a:latin typeface="Cambria Math" panose="02040503050406030204" pitchFamily="18" charset="0"/>
                          </a:rPr>
                        </m:ctrlPr>
                      </m:sSupPr>
                      <m:e>
                        <m:r>
                          <m:rPr>
                            <m:sty m:val="p"/>
                          </m:rPr>
                          <a:rPr lang="en-GB" sz="1600">
                            <a:latin typeface="Cambria Math"/>
                          </a:rPr>
                          <m:t>Λ</m:t>
                        </m:r>
                        <m:d>
                          <m:dPr>
                            <m:ctrlPr>
                              <a:rPr lang="en-GB" sz="1600" i="1">
                                <a:latin typeface="Cambria Math" panose="02040503050406030204" pitchFamily="18" charset="0"/>
                              </a:rPr>
                            </m:ctrlPr>
                          </m:dPr>
                          <m:e>
                            <m:sSup>
                              <m:sSupPr>
                                <m:ctrlPr>
                                  <a:rPr lang="en-GB" sz="1600" b="1" i="1">
                                    <a:latin typeface="Cambria Math" panose="02040503050406030204" pitchFamily="18" charset="0"/>
                                  </a:rPr>
                                </m:ctrlPr>
                              </m:sSup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e>
                              <m:sup>
                                <m:r>
                                  <a:rPr lang="en-GB" sz="1600" b="1">
                                    <a:latin typeface="Cambria Math"/>
                                  </a:rPr>
                                  <m:t>,</m:t>
                                </m:r>
                              </m:sup>
                            </m:sSup>
                            <m:r>
                              <a:rPr lang="en-GB" sz="1600" b="1" i="1">
                                <a:latin typeface="Cambria Math"/>
                              </a:rPr>
                              <m:t>𝛉</m:t>
                            </m:r>
                          </m:e>
                        </m:d>
                      </m:e>
                      <m:sup>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sup>
                    </m:sSup>
                    <m:r>
                      <a:rPr lang="en-GB" sz="1600">
                        <a:latin typeface="Cambria Math"/>
                      </a:rPr>
                      <m:t>∙</m:t>
                    </m:r>
                    <m:sSup>
                      <m:sSupPr>
                        <m:ctrlPr>
                          <a:rPr lang="en-GB" sz="1600" i="1">
                            <a:latin typeface="Cambria Math" panose="02040503050406030204" pitchFamily="18" charset="0"/>
                          </a:rPr>
                        </m:ctrlPr>
                      </m:sSupPr>
                      <m:e>
                        <m:d>
                          <m:dPr>
                            <m:ctrlPr>
                              <a:rPr lang="en-GB" sz="1600" i="1">
                                <a:latin typeface="Cambria Math" panose="02040503050406030204" pitchFamily="18" charset="0"/>
                              </a:rPr>
                            </m:ctrlPr>
                          </m:dPr>
                          <m:e>
                            <m:r>
                              <a:rPr lang="en-GB" sz="1600">
                                <a:latin typeface="Cambria Math"/>
                              </a:rPr>
                              <m:t>1</m:t>
                            </m:r>
                            <m:r>
                              <a:rPr lang="en-GB" sz="1600" i="1">
                                <a:latin typeface="Cambria Math"/>
                              </a:rPr>
                              <m:t>−</m:t>
                            </m:r>
                            <m:r>
                              <m:rPr>
                                <m:sty m:val="p"/>
                              </m:rPr>
                              <a:rPr lang="en-GB" sz="1600">
                                <a:latin typeface="Cambria Math"/>
                              </a:rPr>
                              <m:t>Λ</m:t>
                            </m:r>
                            <m:d>
                              <m:dPr>
                                <m:ctrlPr>
                                  <a:rPr lang="en-GB" sz="1600" i="1">
                                    <a:latin typeface="Cambria Math" panose="02040503050406030204" pitchFamily="18" charset="0"/>
                                  </a:rPr>
                                </m:ctrlPr>
                              </m:dPr>
                              <m:e>
                                <m:sSup>
                                  <m:sSupPr>
                                    <m:ctrlPr>
                                      <a:rPr lang="en-GB" sz="1600" b="1" i="1">
                                        <a:latin typeface="Cambria Math" panose="02040503050406030204" pitchFamily="18" charset="0"/>
                                      </a:rPr>
                                    </m:ctrlPr>
                                  </m:sSupPr>
                                  <m:e>
                                    <m:sSub>
                                      <m:sSubPr>
                                        <m:ctrlPr>
                                          <a:rPr lang="en-GB" sz="1600" b="1" i="1">
                                            <a:latin typeface="Cambria Math" panose="02040503050406030204" pitchFamily="18" charset="0"/>
                                          </a:rPr>
                                        </m:ctrlPr>
                                      </m:sSubPr>
                                      <m:e>
                                        <m:r>
                                          <a:rPr lang="en-GB" sz="1600" b="1" i="1">
                                            <a:latin typeface="Cambria Math"/>
                                          </a:rPr>
                                          <m:t>𝐱</m:t>
                                        </m:r>
                                      </m:e>
                                      <m:sub>
                                        <m:r>
                                          <a:rPr lang="en-GB" sz="1600" b="1" i="1">
                                            <a:latin typeface="Cambria Math"/>
                                          </a:rPr>
                                          <m:t>𝐭</m:t>
                                        </m:r>
                                      </m:sub>
                                    </m:sSub>
                                  </m:e>
                                  <m:sup>
                                    <m:r>
                                      <a:rPr lang="en-GB" sz="1600" b="1">
                                        <a:latin typeface="Cambria Math"/>
                                      </a:rPr>
                                      <m:t>,</m:t>
                                    </m:r>
                                  </m:sup>
                                </m:sSup>
                                <m:r>
                                  <a:rPr lang="en-GB" sz="1600" b="1" i="1">
                                    <a:latin typeface="Cambria Math"/>
                                  </a:rPr>
                                  <m:t>𝛉</m:t>
                                </m:r>
                              </m:e>
                            </m:d>
                          </m:e>
                        </m:d>
                      </m:e>
                      <m:sup>
                        <m:r>
                          <a:rPr lang="en-GB" sz="1600">
                            <a:latin typeface="Cambria Math"/>
                          </a:rPr>
                          <m:t>1</m:t>
                        </m:r>
                        <m:r>
                          <a:rPr lang="en-GB" sz="1600" i="1">
                            <a:latin typeface="Cambria Math"/>
                          </a:rPr>
                          <m:t>−</m:t>
                        </m:r>
                        <m:sSub>
                          <m:sSubPr>
                            <m:ctrlPr>
                              <a:rPr lang="en-GB" sz="1600" i="1">
                                <a:latin typeface="Cambria Math" panose="02040503050406030204" pitchFamily="18" charset="0"/>
                              </a:rPr>
                            </m:ctrlPr>
                          </m:sSubPr>
                          <m:e>
                            <m:r>
                              <m:rPr>
                                <m:sty m:val="p"/>
                              </m:rPr>
                              <a:rPr lang="en-GB" sz="1600">
                                <a:latin typeface="Cambria Math"/>
                              </a:rPr>
                              <m:t>y</m:t>
                            </m:r>
                          </m:e>
                          <m:sub>
                            <m:r>
                              <m:rPr>
                                <m:sty m:val="p"/>
                              </m:rPr>
                              <a:rPr lang="en-GB" sz="1600">
                                <a:latin typeface="Cambria Math"/>
                              </a:rPr>
                              <m:t>t</m:t>
                            </m:r>
                          </m:sub>
                        </m:sSub>
                      </m:sup>
                    </m:sSup>
                  </m:oMath>
                </a14:m>
                <a:endParaRPr lang="sv-SE" sz="1600" dirty="0"/>
              </a:p>
              <a:p>
                <a:pPr marL="748602" lvl="1" indent="-345377" defTabSz="920675" eaLnBrk="1" hangingPunct="1">
                  <a:defRPr/>
                </a:pPr>
                <a:r>
                  <a:rPr lang="sv-SE" sz="1600" dirty="0" err="1"/>
                  <a:t>With</a:t>
                </a:r>
                <a:r>
                  <a:rPr lang="sv-SE" sz="1600" dirty="0"/>
                  <a:t> </a:t>
                </a:r>
                <a14:m>
                  <m:oMath xmlns:m="http://schemas.openxmlformats.org/officeDocument/2006/math">
                    <m:sSub>
                      <m:sSubPr>
                        <m:ctrlPr>
                          <a:rPr lang="sv-SE" sz="1600" i="1" smtClean="0">
                            <a:latin typeface="Cambria Math" panose="02040503050406030204" pitchFamily="18" charset="0"/>
                          </a:rPr>
                        </m:ctrlPr>
                      </m:sSubPr>
                      <m:e>
                        <m:r>
                          <a:rPr lang="en-GB" sz="1600" b="0" i="1" smtClean="0">
                            <a:latin typeface="Cambria Math"/>
                          </a:rPr>
                          <m:t>𝑦</m:t>
                        </m:r>
                      </m:e>
                      <m:sub>
                        <m:r>
                          <a:rPr lang="en-GB" sz="1600" b="0" i="1" smtClean="0">
                            <a:latin typeface="Cambria Math"/>
                          </a:rPr>
                          <m:t>𝑡</m:t>
                        </m:r>
                      </m:sub>
                    </m:sSub>
                    <m:r>
                      <a:rPr lang="en-GB" sz="1600" b="0" i="1" smtClean="0">
                        <a:latin typeface="Cambria Math"/>
                      </a:rPr>
                      <m:t>=</m:t>
                    </m:r>
                    <m:r>
                      <a:rPr lang="en-GB" sz="1600" b="0" i="1" smtClean="0">
                        <a:latin typeface="Cambria Math"/>
                      </a:rPr>
                      <m:t>𝑑𝑒𝑓𝑎𝑢𝑙𝑡</m:t>
                    </m:r>
                    <m:r>
                      <a:rPr lang="en-GB" sz="1600" b="0" i="1" smtClean="0">
                        <a:latin typeface="Cambria Math"/>
                      </a:rPr>
                      <m:t>;</m:t>
                    </m:r>
                    <m:sSub>
                      <m:sSubPr>
                        <m:ctrlPr>
                          <a:rPr lang="en-GB" sz="1600" b="1" i="1" smtClean="0">
                            <a:latin typeface="Cambria Math" panose="02040503050406030204" pitchFamily="18" charset="0"/>
                          </a:rPr>
                        </m:ctrlPr>
                      </m:sSubPr>
                      <m:e>
                        <m:r>
                          <a:rPr lang="en-GB" sz="1600" b="1" i="0" smtClean="0">
                            <a:latin typeface="Cambria Math"/>
                          </a:rPr>
                          <m:t>𝐱</m:t>
                        </m:r>
                      </m:e>
                      <m:sub>
                        <m:r>
                          <a:rPr lang="en-GB" sz="1600" b="1" i="0" smtClean="0">
                            <a:latin typeface="Cambria Math"/>
                          </a:rPr>
                          <m:t>𝐭</m:t>
                        </m:r>
                      </m:sub>
                    </m:sSub>
                    <m:r>
                      <a:rPr lang="en-GB" sz="1600" b="1" i="0" smtClean="0">
                        <a:latin typeface="Cambria Math"/>
                      </a:rPr>
                      <m:t> </m:t>
                    </m:r>
                    <m:r>
                      <m:rPr>
                        <m:sty m:val="p"/>
                      </m:rPr>
                      <a:rPr lang="en-GB" sz="1600" b="0" i="0" smtClean="0">
                        <a:latin typeface="Cambria Math"/>
                      </a:rPr>
                      <m:t>contains</m:t>
                    </m:r>
                    <m:r>
                      <a:rPr lang="en-GB" sz="1600" b="0" i="0" smtClean="0">
                        <a:latin typeface="Cambria Math"/>
                      </a:rPr>
                      <m:t> </m:t>
                    </m:r>
                    <m:r>
                      <m:rPr>
                        <m:sty m:val="p"/>
                      </m:rPr>
                      <a:rPr lang="en-GB" sz="1600" b="0" i="0" smtClean="0">
                        <a:latin typeface="Cambria Math"/>
                      </a:rPr>
                      <m:t>the</m:t>
                    </m:r>
                    <m:r>
                      <a:rPr lang="en-GB" sz="1600" b="0" i="0" smtClean="0">
                        <a:latin typeface="Cambria Math"/>
                      </a:rPr>
                      <m:t> </m:t>
                    </m:r>
                    <m:r>
                      <m:rPr>
                        <m:sty m:val="p"/>
                      </m:rPr>
                      <a:rPr lang="en-GB" sz="1600" b="0" i="0" smtClean="0">
                        <a:latin typeface="Cambria Math"/>
                      </a:rPr>
                      <m:t>five</m:t>
                    </m:r>
                    <m:r>
                      <a:rPr lang="en-GB" sz="1600" b="0" i="0" smtClean="0">
                        <a:latin typeface="Cambria Math"/>
                      </a:rPr>
                      <m:t> </m:t>
                    </m:r>
                    <m:r>
                      <m:rPr>
                        <m:sty m:val="p"/>
                      </m:rPr>
                      <a:rPr lang="en-GB" sz="1600" b="0" i="0" smtClean="0">
                        <a:latin typeface="Cambria Math"/>
                      </a:rPr>
                      <m:t>factors</m:t>
                    </m:r>
                    <m:r>
                      <a:rPr lang="en-GB" sz="1600" b="0" i="0" smtClean="0">
                        <a:latin typeface="Cambria Math"/>
                      </a:rPr>
                      <m:t> (</m:t>
                    </m:r>
                    <m:r>
                      <m:rPr>
                        <m:sty m:val="p"/>
                      </m:rPr>
                      <a:rPr lang="en-GB" sz="1600" b="0" i="0" smtClean="0">
                        <a:latin typeface="Cambria Math"/>
                      </a:rPr>
                      <m:t>F</m:t>
                    </m:r>
                    <m:r>
                      <a:rPr lang="en-GB" sz="1600" b="0" i="0" smtClean="0">
                        <a:latin typeface="Cambria Math"/>
                      </a:rPr>
                      <m:t>1 </m:t>
                    </m:r>
                    <m:r>
                      <m:rPr>
                        <m:sty m:val="p"/>
                      </m:rPr>
                      <a:rPr lang="en-GB" sz="1600" b="0" i="0" smtClean="0">
                        <a:latin typeface="Cambria Math"/>
                      </a:rPr>
                      <m:t>to</m:t>
                    </m:r>
                    <m:r>
                      <a:rPr lang="en-GB" sz="1600" b="0" i="0" smtClean="0">
                        <a:latin typeface="Cambria Math"/>
                      </a:rPr>
                      <m:t> </m:t>
                    </m:r>
                    <m:r>
                      <m:rPr>
                        <m:sty m:val="p"/>
                      </m:rPr>
                      <a:rPr lang="en-GB" sz="1600" b="0" i="0" smtClean="0">
                        <a:latin typeface="Cambria Math"/>
                      </a:rPr>
                      <m:t>F</m:t>
                    </m:r>
                    <m:r>
                      <a:rPr lang="en-GB" sz="1600" b="0" i="0" smtClean="0">
                        <a:latin typeface="Cambria Math"/>
                      </a:rPr>
                      <m:t>5)</m:t>
                    </m:r>
                  </m:oMath>
                </a14:m>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407" t="-1348" r="-2000"/>
                </a:stretch>
              </a:blipFill>
            </p:spPr>
            <p:txBody>
              <a:bodyPr/>
              <a:lstStyle/>
              <a:p>
                <a:r>
                  <a:rPr lang="en-GB">
                    <a:noFill/>
                  </a:rPr>
                  <a:t> </a:t>
                </a:r>
              </a:p>
            </p:txBody>
          </p:sp>
        </mc:Fallback>
      </mc:AlternateContent>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75</a:t>
            </a:r>
          </a:p>
        </p:txBody>
      </p:sp>
    </p:spTree>
    <p:extLst>
      <p:ext uri="{BB962C8B-B14F-4D97-AF65-F5344CB8AC3E}">
        <p14:creationId xmlns:p14="http://schemas.microsoft.com/office/powerpoint/2010/main" val="3265388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Standard logit for default risk</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First we run a standard logit model in Stata and ignore the fact that we have panel data</a:t>
            </a:r>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76</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48880"/>
            <a:ext cx="739033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5724128" y="2060848"/>
            <a:ext cx="3026966" cy="32403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962275"/>
            <a:r>
              <a:rPr lang="en-GB" sz="1600" dirty="0"/>
              <a:t>The interpretation of Stata output is similar compared to regression tables</a:t>
            </a:r>
          </a:p>
          <a:p>
            <a:pPr defTabSz="2962275"/>
            <a:endParaRPr lang="en-GB" sz="1600" dirty="0"/>
          </a:p>
          <a:p>
            <a:pPr defTabSz="2962275"/>
            <a:r>
              <a:rPr lang="en-GB" sz="1600" dirty="0"/>
              <a:t>BUT: we use a z-statistic instead of t-statistic</a:t>
            </a:r>
          </a:p>
          <a:p>
            <a:pPr defTabSz="2962275"/>
            <a:endParaRPr lang="en-GB" sz="1600" dirty="0"/>
          </a:p>
          <a:p>
            <a:pPr defTabSz="2962275"/>
            <a:r>
              <a:rPr lang="en-GB" sz="1600" dirty="0"/>
              <a:t>Focus on p-values to assess whether effect is significant (p&lt;0.05)</a:t>
            </a:r>
          </a:p>
          <a:p>
            <a:pPr defTabSz="2962275"/>
            <a:endParaRPr lang="en-GB" sz="1600" dirty="0"/>
          </a:p>
          <a:p>
            <a:pPr defTabSz="2962275"/>
            <a:r>
              <a:rPr lang="en-GB" sz="1600" dirty="0"/>
              <a:t>Coefficients have a different meaning</a:t>
            </a:r>
          </a:p>
          <a:p>
            <a:pPr defTabSz="2962275"/>
            <a:endParaRPr lang="en-GB" sz="1600" dirty="0"/>
          </a:p>
          <a:p>
            <a:pPr defTabSz="2962275"/>
            <a:r>
              <a:rPr lang="en-GB" sz="1600" dirty="0"/>
              <a:t> </a:t>
            </a:r>
            <a:endParaRPr kumimoji="0" lang="en-GB"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305271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How to interpret coefficients?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A positive coefficient means (still) that the independent variable has a positive partial impact on the dependent variable – but the relationship is more complex due to the functional form of the model</a:t>
            </a:r>
          </a:p>
          <a:p>
            <a:pPr marL="345377" indent="-345377" defTabSz="920675" eaLnBrk="1" hangingPunct="1">
              <a:defRPr/>
            </a:pPr>
            <a:r>
              <a:rPr lang="en-GB" sz="2000" dirty="0"/>
              <a:t>In economics, coefficients are usually reported</a:t>
            </a:r>
          </a:p>
          <a:p>
            <a:pPr marL="345377" indent="-345377" defTabSz="920675" eaLnBrk="1" hangingPunct="1">
              <a:defRPr/>
            </a:pPr>
            <a:r>
              <a:rPr lang="en-GB" sz="2000" u="sng" dirty="0"/>
              <a:t>Odds ratios </a:t>
            </a:r>
            <a:r>
              <a:rPr lang="en-GB" sz="2000" dirty="0"/>
              <a:t>are frequently used (e.g. medical research)</a:t>
            </a:r>
          </a:p>
          <a:p>
            <a:pPr marL="748602" lvl="1" indent="-345377" defTabSz="920675" eaLnBrk="1" hangingPunct="1">
              <a:defRPr/>
            </a:pPr>
            <a:r>
              <a:rPr lang="en-GB" sz="1600" dirty="0"/>
              <a:t>An odds ratio is the ratio of odds, which means that if an event happens 60% of the time and does not happen 40% of the time, the odds ratios is 60/40 = 1.5</a:t>
            </a:r>
          </a:p>
          <a:p>
            <a:pPr marL="748602" lvl="1" indent="-345377" defTabSz="920675" eaLnBrk="1" hangingPunct="1">
              <a:defRPr/>
            </a:pPr>
            <a:r>
              <a:rPr lang="en-GB" sz="1600" dirty="0"/>
              <a:t>If the odds ratio exceeds 1, then the event (positive response; y=1) is more likely</a:t>
            </a:r>
          </a:p>
          <a:p>
            <a:pPr marL="748602" lvl="1" indent="-345377" defTabSz="920675" eaLnBrk="1" hangingPunct="1">
              <a:defRPr/>
            </a:pPr>
            <a:r>
              <a:rPr lang="en-GB" sz="1600" dirty="0"/>
              <a:t>Odds ratios are derived from coefficients using odds ratio = </a:t>
            </a:r>
            <a:r>
              <a:rPr lang="en-GB" sz="1600" dirty="0" err="1"/>
              <a:t>exp</a:t>
            </a:r>
            <a:r>
              <a:rPr lang="en-GB" sz="1600" dirty="0"/>
              <a:t>(coefficient)</a:t>
            </a:r>
          </a:p>
          <a:p>
            <a:pPr marL="748602" lvl="1" indent="-345377" defTabSz="920675" eaLnBrk="1" hangingPunct="1">
              <a:defRPr/>
            </a:pPr>
            <a:r>
              <a:rPr lang="en-GB" sz="1600" dirty="0"/>
              <a:t>You can also obtain probabilities from odds ratios as </a:t>
            </a:r>
            <a:r>
              <a:rPr lang="en-GB" sz="1600" dirty="0" err="1"/>
              <a:t>prob</a:t>
            </a:r>
            <a:r>
              <a:rPr lang="en-GB" sz="1600" dirty="0"/>
              <a:t> = odds ratio / (1+odds ratio)</a:t>
            </a:r>
          </a:p>
          <a:p>
            <a:pPr marL="345377" indent="-345377" defTabSz="920675" eaLnBrk="1" hangingPunct="1">
              <a:defRPr/>
            </a:pPr>
            <a:r>
              <a:rPr lang="en-GB" sz="2000" dirty="0"/>
              <a:t>Stata displays odds ratios if you use ‘logistic’ instead of ‘logit’</a:t>
            </a:r>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77</a:t>
            </a:r>
          </a:p>
        </p:txBody>
      </p:sp>
    </p:spTree>
    <p:extLst>
      <p:ext uri="{BB962C8B-B14F-4D97-AF65-F5344CB8AC3E}">
        <p14:creationId xmlns:p14="http://schemas.microsoft.com/office/powerpoint/2010/main" val="2880362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Let’s look at another example</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I add firm size to the logistic regression and obtain the following</a:t>
            </a:r>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78</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82" y="2132856"/>
            <a:ext cx="770760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5724128" y="2060848"/>
            <a:ext cx="3026966" cy="10801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962275"/>
            <a:r>
              <a:rPr lang="en-GB" sz="1600" dirty="0"/>
              <a:t>The odds ratio for ‘size’ is below 1; hence, larger firms are less likely to default.</a:t>
            </a:r>
          </a:p>
          <a:p>
            <a:pPr defTabSz="2962275"/>
            <a:endParaRPr lang="en-GB" sz="1600" dirty="0"/>
          </a:p>
          <a:p>
            <a:pPr defTabSz="2962275"/>
            <a:endParaRPr lang="en-GB" sz="1600" dirty="0"/>
          </a:p>
          <a:p>
            <a:pPr defTabSz="2962275"/>
            <a:endParaRPr lang="en-GB" sz="1600" dirty="0"/>
          </a:p>
          <a:p>
            <a:pPr defTabSz="2962275"/>
            <a:r>
              <a:rPr lang="en-GB" sz="1600" dirty="0"/>
              <a:t> </a:t>
            </a:r>
            <a:endParaRPr kumimoji="0" lang="en-GB"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6298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49263" y="928688"/>
            <a:ext cx="8229600" cy="571500"/>
          </a:xfrm>
        </p:spPr>
        <p:txBody>
          <a:bodyPr/>
          <a:lstStyle/>
          <a:p>
            <a:pPr algn="l"/>
            <a:r>
              <a:rPr lang="en-GB"/>
              <a:t>Data structure</a:t>
            </a:r>
          </a:p>
        </p:txBody>
      </p:sp>
      <p:sp>
        <p:nvSpPr>
          <p:cNvPr id="81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How is information collected?</a:t>
            </a:r>
          </a:p>
          <a:p>
            <a:pPr lvl="1" indent="-344488" eaLnBrk="1" hangingPunct="1"/>
            <a:r>
              <a:rPr lang="en-GB" sz="1600" dirty="0"/>
              <a:t>Primary data: survey, interviews</a:t>
            </a:r>
          </a:p>
          <a:p>
            <a:pPr lvl="1" indent="-344488" eaLnBrk="1" hangingPunct="1"/>
            <a:r>
              <a:rPr lang="en-GB" sz="1600" dirty="0"/>
              <a:t>Secondary data: annual reports, stock market data</a:t>
            </a:r>
          </a:p>
          <a:p>
            <a:pPr lvl="1" indent="-344488" eaLnBrk="1" hangingPunct="1"/>
            <a:r>
              <a:rPr lang="en-GB" sz="1600" dirty="0"/>
              <a:t>Experiments: controlled environment</a:t>
            </a:r>
          </a:p>
          <a:p>
            <a:pPr lvl="1" indent="-344488" eaLnBrk="1" hangingPunct="1"/>
            <a:r>
              <a:rPr lang="en-GB" sz="1600" dirty="0"/>
              <a:t>APIs: social media etc. (Python is the way!)</a:t>
            </a:r>
          </a:p>
          <a:p>
            <a:pPr eaLnBrk="1" hangingPunct="1"/>
            <a:r>
              <a:rPr lang="en-GB" sz="2000" dirty="0"/>
              <a:t>Dimensions</a:t>
            </a:r>
          </a:p>
          <a:p>
            <a:pPr lvl="1" indent="-344488" eaLnBrk="1" hangingPunct="1"/>
            <a:r>
              <a:rPr lang="en-GB" sz="1600" dirty="0"/>
              <a:t>Cross-section: (random) variable y is observed for N number of cases (e.g. firms); observations are also called realisations; so we have </a:t>
            </a:r>
            <a:r>
              <a:rPr lang="en-GB" sz="1600" dirty="0" err="1"/>
              <a:t>y</a:t>
            </a:r>
            <a:r>
              <a:rPr lang="en-GB" sz="1600" baseline="-25000" dirty="0" err="1"/>
              <a:t>i</a:t>
            </a:r>
            <a:r>
              <a:rPr lang="en-GB" sz="1600" dirty="0"/>
              <a:t> for </a:t>
            </a:r>
            <a:r>
              <a:rPr lang="en-GB" sz="1600" dirty="0" err="1"/>
              <a:t>i</a:t>
            </a:r>
            <a:r>
              <a:rPr lang="en-GB" sz="1600" dirty="0"/>
              <a:t>=1,…,N</a:t>
            </a:r>
          </a:p>
          <a:p>
            <a:pPr lvl="1" indent="-344488" eaLnBrk="1" hangingPunct="1"/>
            <a:r>
              <a:rPr lang="en-GB" sz="1600" dirty="0"/>
              <a:t>Time series: (random) variable y is observed over time t from t=0 to t=T; so we obtain a series {</a:t>
            </a:r>
            <a:r>
              <a:rPr lang="en-GB" sz="1600" dirty="0" err="1"/>
              <a:t>y</a:t>
            </a:r>
            <a:r>
              <a:rPr lang="en-GB" sz="1600" baseline="-25000" dirty="0" err="1"/>
              <a:t>t</a:t>
            </a:r>
            <a:r>
              <a:rPr lang="en-GB" sz="1600" dirty="0"/>
              <a:t>}</a:t>
            </a:r>
            <a:r>
              <a:rPr lang="en-GB" sz="1600" baseline="-25000" dirty="0"/>
              <a:t> </a:t>
            </a:r>
          </a:p>
          <a:p>
            <a:pPr lvl="1" indent="-344488" eaLnBrk="1" hangingPunct="1"/>
            <a:r>
              <a:rPr lang="en-GB" sz="1600" dirty="0"/>
              <a:t>Panel data: (random) variable y is observed over time t for N number of cases (e.g. firms); so we have </a:t>
            </a:r>
            <a:r>
              <a:rPr lang="en-GB" sz="1600" dirty="0" err="1"/>
              <a:t>y</a:t>
            </a:r>
            <a:r>
              <a:rPr lang="en-GB" sz="1600" baseline="-25000" dirty="0" err="1"/>
              <a:t>it</a:t>
            </a:r>
            <a:r>
              <a:rPr lang="en-GB" sz="1600" dirty="0"/>
              <a:t> for </a:t>
            </a:r>
            <a:r>
              <a:rPr lang="en-GB" sz="1600" dirty="0" err="1"/>
              <a:t>i</a:t>
            </a:r>
            <a:r>
              <a:rPr lang="en-GB" sz="1600" dirty="0"/>
              <a:t>=1,…,N and t=0,…,T</a:t>
            </a:r>
          </a:p>
          <a:p>
            <a:pPr eaLnBrk="1" hangingPunct="1"/>
            <a:r>
              <a:rPr lang="en-GB" sz="2000" dirty="0"/>
              <a:t>Sampling</a:t>
            </a:r>
          </a:p>
          <a:p>
            <a:pPr lvl="1" indent="-344488" eaLnBrk="1" hangingPunct="1"/>
            <a:r>
              <a:rPr lang="en-GB" sz="1600" dirty="0"/>
              <a:t>Randomness</a:t>
            </a:r>
          </a:p>
          <a:p>
            <a:pPr lvl="1" indent="-344488" eaLnBrk="1" hangingPunct="1"/>
            <a:r>
              <a:rPr lang="en-GB" sz="1600" dirty="0"/>
              <a:t>Sample selection</a:t>
            </a:r>
          </a:p>
        </p:txBody>
      </p:sp>
      <p:sp>
        <p:nvSpPr>
          <p:cNvPr id="81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81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Predicted probability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Sometimes it is useful to visualise a relationship using predicted probabilities</a:t>
            </a:r>
          </a:p>
          <a:p>
            <a:pPr marL="345377" indent="-345377" defTabSz="920675" eaLnBrk="1" hangingPunct="1">
              <a:defRPr/>
            </a:pPr>
            <a:endParaRPr lang="en-GB" sz="2000" dirty="0"/>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79</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276872"/>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a:spLocks noChangeArrowheads="1"/>
          </p:cNvSpPr>
          <p:nvPr/>
        </p:nvSpPr>
        <p:spPr bwMode="auto">
          <a:xfrm>
            <a:off x="5822537" y="2420888"/>
            <a:ext cx="2951609" cy="3096344"/>
          </a:xfrm>
          <a:prstGeom prst="roundRect">
            <a:avLst>
              <a:gd name="adj" fmla="val 16667"/>
            </a:avLst>
          </a:prstGeom>
          <a:solidFill>
            <a:schemeClr val="accent1"/>
          </a:solidFill>
          <a:ln w="9525" algn="ctr">
            <a:solidFill>
              <a:schemeClr val="tx1"/>
            </a:solidFill>
            <a:round/>
            <a:headEnd/>
            <a:tailEnd/>
          </a:ln>
        </p:spPr>
        <p:txBody>
          <a:bodyPr/>
          <a:lstStyle/>
          <a:p>
            <a:pPr defTabSz="2962275"/>
            <a:r>
              <a:rPr lang="en-GB" sz="1600" dirty="0"/>
              <a:t>*Predicted probabilities</a:t>
            </a:r>
          </a:p>
          <a:p>
            <a:pPr defTabSz="2962275"/>
            <a:r>
              <a:rPr lang="en-GB" sz="1600" dirty="0"/>
              <a:t>logit default F1 F2 F3 F4 /// F5 size</a:t>
            </a:r>
          </a:p>
          <a:p>
            <a:pPr defTabSz="2962275"/>
            <a:r>
              <a:rPr lang="en-GB" sz="1600" dirty="0"/>
              <a:t>predict </a:t>
            </a:r>
            <a:r>
              <a:rPr lang="en-GB" sz="1600" dirty="0" err="1"/>
              <a:t>prob</a:t>
            </a:r>
            <a:r>
              <a:rPr lang="en-GB" sz="1600" dirty="0"/>
              <a:t>, </a:t>
            </a:r>
            <a:r>
              <a:rPr lang="en-GB" sz="1600" dirty="0" err="1"/>
              <a:t>pr</a:t>
            </a:r>
            <a:endParaRPr lang="en-GB" sz="1600" dirty="0"/>
          </a:p>
          <a:p>
            <a:pPr defTabSz="2962275"/>
            <a:endParaRPr lang="en-GB" sz="1600" dirty="0"/>
          </a:p>
          <a:p>
            <a:pPr defTabSz="2962275"/>
            <a:r>
              <a:rPr lang="en-GB" sz="1600" dirty="0"/>
              <a:t>*Scatter plot</a:t>
            </a:r>
          </a:p>
          <a:p>
            <a:pPr defTabSz="2962275"/>
            <a:r>
              <a:rPr lang="en-GB" sz="1600" dirty="0"/>
              <a:t>scatter </a:t>
            </a:r>
            <a:r>
              <a:rPr lang="en-GB" sz="1600" dirty="0" err="1"/>
              <a:t>pr</a:t>
            </a:r>
            <a:r>
              <a:rPr lang="en-GB" sz="1600" dirty="0"/>
              <a:t> size</a:t>
            </a:r>
          </a:p>
        </p:txBody>
      </p:sp>
    </p:spTree>
    <p:extLst>
      <p:ext uri="{BB962C8B-B14F-4D97-AF65-F5344CB8AC3E}">
        <p14:creationId xmlns:p14="http://schemas.microsoft.com/office/powerpoint/2010/main" val="4065291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Assessing model quality</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try to predict an event (e.g. default) by looking at various firm-specific or economic factors</a:t>
            </a:r>
          </a:p>
          <a:p>
            <a:pPr marL="345377" indent="-345377" defTabSz="920675" eaLnBrk="1" hangingPunct="1">
              <a:defRPr/>
            </a:pPr>
            <a:r>
              <a:rPr lang="en-GB" sz="2000" dirty="0"/>
              <a:t>How we know whether we selected a good model?</a:t>
            </a:r>
          </a:p>
          <a:p>
            <a:pPr marL="345377" indent="-345377" defTabSz="920675" eaLnBrk="1" hangingPunct="1">
              <a:defRPr/>
            </a:pPr>
            <a:r>
              <a:rPr lang="en-GB" sz="2000" dirty="0"/>
              <a:t>There are two mistakes</a:t>
            </a:r>
          </a:p>
          <a:p>
            <a:pPr marL="748602" lvl="1" indent="-345377" defTabSz="920675" eaLnBrk="1" hangingPunct="1">
              <a:defRPr/>
            </a:pPr>
            <a:r>
              <a:rPr lang="en-GB" sz="1600" dirty="0"/>
              <a:t>We classify a firm as ‘default case’ but the firm actually does not default (Type I error)</a:t>
            </a:r>
          </a:p>
          <a:p>
            <a:pPr marL="748602" lvl="1" indent="-345377" defTabSz="920675" eaLnBrk="1" hangingPunct="1">
              <a:defRPr/>
            </a:pPr>
            <a:r>
              <a:rPr lang="en-GB" sz="1600" dirty="0"/>
              <a:t>We classify a firm as ‘no default case’ but the firm actually defaults (Type II error)</a:t>
            </a:r>
          </a:p>
          <a:p>
            <a:pPr marL="345377" indent="-345377" defTabSz="920675" eaLnBrk="1" hangingPunct="1">
              <a:defRPr/>
            </a:pPr>
            <a:r>
              <a:rPr lang="en-GB" sz="2000" dirty="0"/>
              <a:t>Common measures</a:t>
            </a:r>
          </a:p>
          <a:p>
            <a:pPr marL="748602" lvl="1" indent="-345377" defTabSz="920675" eaLnBrk="1" hangingPunct="1">
              <a:defRPr/>
            </a:pPr>
            <a:r>
              <a:rPr lang="en-GB" sz="1600" u="sng" dirty="0"/>
              <a:t>Sensitivity</a:t>
            </a:r>
            <a:r>
              <a:rPr lang="en-GB" sz="1600" dirty="0"/>
              <a:t> </a:t>
            </a:r>
            <a:r>
              <a:rPr lang="en-GB" sz="1600" dirty="0" err="1"/>
              <a:t>Pr</a:t>
            </a:r>
            <a:r>
              <a:rPr lang="en-GB" sz="1600" dirty="0"/>
              <a:t>( +| D): probability that we classify as ‘default case’ and the firm defaults</a:t>
            </a:r>
          </a:p>
          <a:p>
            <a:pPr marL="748602" lvl="1" indent="-345377" defTabSz="920675" eaLnBrk="1" hangingPunct="1">
              <a:defRPr/>
            </a:pPr>
            <a:r>
              <a:rPr lang="en-GB" sz="1600" u="sng" dirty="0"/>
              <a:t>Specificity</a:t>
            </a:r>
            <a:r>
              <a:rPr lang="en-GB" sz="1600" dirty="0"/>
              <a:t> </a:t>
            </a:r>
            <a:r>
              <a:rPr lang="en-GB" sz="1600" dirty="0" err="1"/>
              <a:t>Pr</a:t>
            </a:r>
            <a:r>
              <a:rPr lang="en-GB" sz="1600" dirty="0"/>
              <a:t>( -|~D): probability that we classify as ‘no default case’ and the firm does not defaults</a:t>
            </a:r>
          </a:p>
          <a:p>
            <a:pPr marL="748602" lvl="1" indent="-345377" defTabSz="920675" eaLnBrk="1" hangingPunct="1">
              <a:defRPr/>
            </a:pPr>
            <a:endParaRPr lang="en-GB" sz="1600" dirty="0"/>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80</a:t>
            </a:r>
          </a:p>
        </p:txBody>
      </p:sp>
    </p:spTree>
    <p:extLst>
      <p:ext uri="{BB962C8B-B14F-4D97-AF65-F5344CB8AC3E}">
        <p14:creationId xmlns:p14="http://schemas.microsoft.com/office/powerpoint/2010/main" val="6399277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How good is our model?</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use ‘</a:t>
            </a:r>
            <a:r>
              <a:rPr lang="en-GB" sz="2000" dirty="0" err="1"/>
              <a:t>estat</a:t>
            </a:r>
            <a:r>
              <a:rPr lang="en-GB" sz="2000" dirty="0"/>
              <a:t> class’ after the logit model</a:t>
            </a:r>
          </a:p>
          <a:p>
            <a:pPr marL="748602" lvl="1" indent="-345377" defTabSz="920675" eaLnBrk="1" hangingPunct="1">
              <a:defRPr/>
            </a:pPr>
            <a:endParaRPr lang="en-GB" sz="1600" dirty="0"/>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81</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48880"/>
            <a:ext cx="876354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5580112" y="2204864"/>
            <a:ext cx="3026966" cy="28803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2962275"/>
            <a:r>
              <a:rPr lang="en-GB" sz="1600" dirty="0"/>
              <a:t>The model needs to be improved!</a:t>
            </a:r>
          </a:p>
          <a:p>
            <a:pPr defTabSz="2962275"/>
            <a:endParaRPr lang="en-GB" sz="1600" dirty="0"/>
          </a:p>
          <a:p>
            <a:pPr defTabSz="2962275"/>
            <a:r>
              <a:rPr lang="en-GB" sz="1600" dirty="0"/>
              <a:t>It does not detect a single case of firms that default</a:t>
            </a:r>
          </a:p>
          <a:p>
            <a:pPr defTabSz="2962275"/>
            <a:endParaRPr lang="en-GB" sz="1600" dirty="0"/>
          </a:p>
          <a:p>
            <a:pPr defTabSz="2962275"/>
            <a:r>
              <a:rPr lang="en-GB" sz="1600" dirty="0"/>
              <a:t>Additional variables are needed to improve the model</a:t>
            </a:r>
          </a:p>
          <a:p>
            <a:pPr defTabSz="2962275"/>
            <a:endParaRPr lang="en-GB" sz="1600" dirty="0"/>
          </a:p>
          <a:p>
            <a:pPr defTabSz="2962275"/>
            <a:r>
              <a:rPr lang="en-GB" sz="1600" dirty="0"/>
              <a:t>And we need to consider the panel structure</a:t>
            </a:r>
          </a:p>
          <a:p>
            <a:pPr defTabSz="2962275"/>
            <a:endParaRPr lang="en-GB" sz="1600" dirty="0"/>
          </a:p>
          <a:p>
            <a:pPr defTabSz="2962275"/>
            <a:endParaRPr lang="en-GB" sz="1600" dirty="0"/>
          </a:p>
          <a:p>
            <a:pPr defTabSz="2962275"/>
            <a:endParaRPr lang="en-GB" sz="1600" dirty="0"/>
          </a:p>
          <a:p>
            <a:pPr defTabSz="2962275"/>
            <a:r>
              <a:rPr lang="en-GB" sz="1600" dirty="0"/>
              <a:t> </a:t>
            </a:r>
            <a:endParaRPr kumimoji="0" lang="en-GB"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796434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49263" y="928688"/>
            <a:ext cx="8229600" cy="571500"/>
          </a:xfrm>
        </p:spPr>
        <p:txBody>
          <a:bodyPr/>
          <a:lstStyle/>
          <a:p>
            <a:pPr algn="l"/>
            <a:r>
              <a:rPr lang="en-GB" dirty="0"/>
              <a:t>Panel logit / </a:t>
            </a:r>
            <a:r>
              <a:rPr lang="en-GB" dirty="0" err="1"/>
              <a:t>probit</a:t>
            </a:r>
            <a:r>
              <a:rPr lang="en-GB" dirty="0"/>
              <a:t> models</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Thus far, we ignored the data structure</a:t>
            </a:r>
          </a:p>
          <a:p>
            <a:pPr marL="345377" indent="-345377" defTabSz="920675" eaLnBrk="1" hangingPunct="1">
              <a:defRPr/>
            </a:pPr>
            <a:r>
              <a:rPr lang="en-GB" sz="2000" dirty="0"/>
              <a:t>We can run logit / </a:t>
            </a:r>
            <a:r>
              <a:rPr lang="en-GB" sz="2000" dirty="0" err="1"/>
              <a:t>probit</a:t>
            </a:r>
            <a:r>
              <a:rPr lang="en-GB" sz="2000" dirty="0"/>
              <a:t> models using panel data similar to fixed and random-effects specifications</a:t>
            </a:r>
          </a:p>
          <a:p>
            <a:pPr marL="345377" indent="-345377" defTabSz="920675" eaLnBrk="1" hangingPunct="1">
              <a:defRPr/>
            </a:pPr>
            <a:r>
              <a:rPr lang="en-GB" sz="2000" dirty="0"/>
              <a:t>First, we need to ‘</a:t>
            </a:r>
            <a:r>
              <a:rPr lang="en-GB" sz="2000" dirty="0" err="1"/>
              <a:t>tsset</a:t>
            </a:r>
            <a:r>
              <a:rPr lang="en-GB" sz="2000" dirty="0"/>
              <a:t>’ our data</a:t>
            </a:r>
          </a:p>
          <a:p>
            <a:pPr marL="345377" indent="-345377" defTabSz="920675" eaLnBrk="1" hangingPunct="1">
              <a:defRPr/>
            </a:pPr>
            <a:r>
              <a:rPr lang="en-GB" sz="2000" dirty="0"/>
              <a:t>Then we use the ‘</a:t>
            </a:r>
            <a:r>
              <a:rPr lang="en-GB" sz="2000" dirty="0" err="1"/>
              <a:t>xtlogit</a:t>
            </a:r>
            <a:r>
              <a:rPr lang="en-GB" sz="2000" dirty="0"/>
              <a:t>’ or ‘</a:t>
            </a:r>
            <a:r>
              <a:rPr lang="en-GB" sz="2000" dirty="0" err="1"/>
              <a:t>xtprobit</a:t>
            </a:r>
            <a:r>
              <a:rPr lang="en-GB" sz="2000" dirty="0"/>
              <a:t>’ command</a:t>
            </a:r>
          </a:p>
          <a:p>
            <a:pPr marL="345377" indent="-345377" defTabSz="920675" eaLnBrk="1" hangingPunct="1">
              <a:defRPr/>
            </a:pPr>
            <a:r>
              <a:rPr lang="en-GB" sz="2000" dirty="0"/>
              <a:t>And specify the options (‘</a:t>
            </a:r>
            <a:r>
              <a:rPr lang="en-GB" sz="2000" dirty="0" err="1"/>
              <a:t>fe</a:t>
            </a:r>
            <a:r>
              <a:rPr lang="en-GB" sz="2000" dirty="0"/>
              <a:t>’ for fixed-effects and ‘re’ for random-effects)</a:t>
            </a:r>
          </a:p>
          <a:p>
            <a:pPr marL="345377" indent="-345377" defTabSz="920675" eaLnBrk="1" hangingPunct="1">
              <a:defRPr/>
            </a:pPr>
            <a:r>
              <a:rPr lang="en-GB" sz="2000" dirty="0"/>
              <a:t>It might take more time for Stata to provide an estimate</a:t>
            </a:r>
          </a:p>
          <a:p>
            <a:pPr marL="345377" indent="-345377" defTabSz="920675" eaLnBrk="1" hangingPunct="1">
              <a:defRPr/>
            </a:pPr>
            <a:r>
              <a:rPr lang="en-GB" sz="2000" dirty="0"/>
              <a:t>Sometimes the optimisation fails – in this case specify a different model or use different methods (e.g. Bayesian methods such as MCMC)</a:t>
            </a:r>
          </a:p>
          <a:p>
            <a:pPr marL="345377" indent="-345377" defTabSz="920675" eaLnBrk="1" hangingPunct="1">
              <a:defRPr/>
            </a:pPr>
            <a:r>
              <a:rPr lang="en-GB" sz="2000" dirty="0"/>
              <a:t>Commands might not work on older versions of Stata</a:t>
            </a:r>
            <a:endParaRPr lang="en-GB" sz="1600" dirty="0"/>
          </a:p>
          <a:p>
            <a:pPr marL="748602" lvl="1" indent="-345377" defTabSz="920675" eaLnBrk="1" hangingPunct="1">
              <a:defRPr/>
            </a:pPr>
            <a:endParaRPr lang="en-GB" sz="1600" dirty="0"/>
          </a:p>
        </p:txBody>
      </p:sp>
      <p:sp>
        <p:nvSpPr>
          <p:cNvPr id="6451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451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82</a:t>
            </a:r>
          </a:p>
        </p:txBody>
      </p:sp>
    </p:spTree>
    <p:extLst>
      <p:ext uri="{BB962C8B-B14F-4D97-AF65-F5344CB8AC3E}">
        <p14:creationId xmlns:p14="http://schemas.microsoft.com/office/powerpoint/2010/main" val="2030380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2130425"/>
            <a:ext cx="7772400" cy="1470025"/>
          </a:xfrm>
        </p:spPr>
        <p:txBody>
          <a:bodyPr/>
          <a:lstStyle/>
          <a:p>
            <a:pPr eaLnBrk="1" hangingPunct="1"/>
            <a:r>
              <a:rPr lang="en-GB" sz="3600" b="1" dirty="0"/>
              <a:t>Exercise 3: Modelling default risk</a:t>
            </a:r>
          </a:p>
        </p:txBody>
      </p:sp>
    </p:spTree>
    <p:extLst>
      <p:ext uri="{BB962C8B-B14F-4D97-AF65-F5344CB8AC3E}">
        <p14:creationId xmlns:p14="http://schemas.microsoft.com/office/powerpoint/2010/main" val="1204253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(1/2)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Run the do-file provided to construct variables from the raw data</a:t>
            </a:r>
          </a:p>
          <a:p>
            <a:pPr eaLnBrk="1" hangingPunct="1"/>
            <a:r>
              <a:rPr lang="en-GB" sz="2000" dirty="0" err="1"/>
              <a:t>Tsset</a:t>
            </a:r>
            <a:r>
              <a:rPr lang="en-GB" sz="2000" dirty="0"/>
              <a:t> your data using ‘year’ and ‘code’ to define the time and cross-sectional dimensions</a:t>
            </a:r>
          </a:p>
          <a:p>
            <a:pPr eaLnBrk="1" hangingPunct="1"/>
            <a:r>
              <a:rPr lang="en-GB" sz="2000" dirty="0"/>
              <a:t>Construct firm size (‘size’) defined as </a:t>
            </a:r>
            <a:r>
              <a:rPr lang="en-GB" sz="2000" dirty="0" err="1"/>
              <a:t>ln</a:t>
            </a:r>
            <a:r>
              <a:rPr lang="en-GB" sz="2000" dirty="0"/>
              <a:t>(total assets)</a:t>
            </a:r>
          </a:p>
          <a:p>
            <a:pPr eaLnBrk="1" hangingPunct="1"/>
            <a:r>
              <a:rPr lang="en-GB" sz="2000" dirty="0"/>
              <a:t>Start with a simple logit model that explains ‘default’ using ‘size’, ‘leverage’ (defined as financial leverage) and ‘cover’ (defined as EBIT divided by interest expenses)</a:t>
            </a:r>
          </a:p>
          <a:p>
            <a:pPr eaLnBrk="1" hangingPunct="1"/>
            <a:r>
              <a:rPr lang="en-GB" sz="2000" dirty="0"/>
              <a:t>How good is the model?</a:t>
            </a:r>
          </a:p>
          <a:p>
            <a:pPr eaLnBrk="1" hangingPunct="1"/>
            <a:r>
              <a:rPr lang="en-GB" sz="2000" dirty="0"/>
              <a:t>Generate a variable to measure ‘cash’ holding (defined as c/ta) and ‘trade’ credit (defined as </a:t>
            </a:r>
            <a:r>
              <a:rPr lang="en-GB" sz="2000" dirty="0" err="1"/>
              <a:t>tc</a:t>
            </a:r>
            <a:r>
              <a:rPr lang="en-GB" sz="2000" dirty="0"/>
              <a:t>/cl)</a:t>
            </a:r>
          </a:p>
          <a:p>
            <a:pPr eaLnBrk="1" hangingPunct="1"/>
            <a:r>
              <a:rPr lang="en-GB" sz="2000" dirty="0"/>
              <a:t>Why do we divide by total assets or other variable and hence analyse ratios?</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83</a:t>
            </a:r>
          </a:p>
        </p:txBody>
      </p:sp>
    </p:spTree>
    <p:extLst>
      <p:ext uri="{BB962C8B-B14F-4D97-AF65-F5344CB8AC3E}">
        <p14:creationId xmlns:p14="http://schemas.microsoft.com/office/powerpoint/2010/main" val="16482802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9263" y="928688"/>
            <a:ext cx="8229600" cy="571500"/>
          </a:xfrm>
        </p:spPr>
        <p:txBody>
          <a:bodyPr/>
          <a:lstStyle/>
          <a:p>
            <a:pPr algn="l"/>
            <a:r>
              <a:rPr lang="en-GB" dirty="0"/>
              <a:t>To-do list (2/2)</a:t>
            </a:r>
          </a:p>
        </p:txBody>
      </p:sp>
      <p:sp>
        <p:nvSpPr>
          <p:cNvPr id="33795" name="Content Placeholder 2"/>
          <p:cNvSpPr>
            <a:spLocks noGrp="1"/>
          </p:cNvSpPr>
          <p:nvPr>
            <p:ph idx="1"/>
          </p:nvPr>
        </p:nvSpPr>
        <p:spPr bwMode="auto">
          <a:xfrm>
            <a:off x="457200"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000" dirty="0"/>
              <a:t>Default risk depends on industry-specific effects</a:t>
            </a:r>
          </a:p>
          <a:p>
            <a:pPr lvl="1" eaLnBrk="1" hangingPunct="1"/>
            <a:r>
              <a:rPr lang="en-GB" sz="1600" dirty="0"/>
              <a:t>Create a dummy variable that takes the value 1 if the industry (‘</a:t>
            </a:r>
            <a:r>
              <a:rPr lang="en-GB" sz="1600" dirty="0" err="1"/>
              <a:t>sic_code</a:t>
            </a:r>
            <a:r>
              <a:rPr lang="en-GB" sz="1600" dirty="0"/>
              <a:t>’) experienced more than 10 defaults</a:t>
            </a:r>
          </a:p>
          <a:p>
            <a:pPr lvl="1" eaLnBrk="1" hangingPunct="1"/>
            <a:r>
              <a:rPr lang="en-GB" sz="1600" dirty="0"/>
              <a:t>HINT: sort your data first using ‘</a:t>
            </a:r>
            <a:r>
              <a:rPr lang="en-GB" sz="1600" dirty="0" err="1"/>
              <a:t>sic_code</a:t>
            </a:r>
            <a:r>
              <a:rPr lang="en-GB" sz="1600" dirty="0"/>
              <a:t>’</a:t>
            </a:r>
          </a:p>
          <a:p>
            <a:pPr lvl="1" eaLnBrk="1" hangingPunct="1"/>
            <a:r>
              <a:rPr lang="en-GB" sz="1600" dirty="0"/>
              <a:t>HINT: use the ‘by </a:t>
            </a:r>
            <a:r>
              <a:rPr lang="en-GB" sz="1600" dirty="0" err="1"/>
              <a:t>sic_code</a:t>
            </a:r>
            <a:r>
              <a:rPr lang="en-GB" sz="1600" dirty="0"/>
              <a:t> : </a:t>
            </a:r>
            <a:r>
              <a:rPr lang="en-GB" sz="1600" dirty="0" err="1"/>
              <a:t>egen</a:t>
            </a:r>
            <a:r>
              <a:rPr lang="en-GB" sz="1600" dirty="0"/>
              <a:t>’ command to determine the number of defaults in each industry</a:t>
            </a:r>
          </a:p>
          <a:p>
            <a:pPr lvl="1" eaLnBrk="1" hangingPunct="1"/>
            <a:r>
              <a:rPr lang="en-GB" sz="1600" dirty="0"/>
              <a:t>Based on this information, you should be able to create a dummy variable</a:t>
            </a:r>
          </a:p>
          <a:p>
            <a:pPr eaLnBrk="1" hangingPunct="1"/>
            <a:r>
              <a:rPr lang="en-GB" sz="2000" dirty="0"/>
              <a:t>Use only lagged independent variables (to account for causality issues); include the ‘</a:t>
            </a:r>
            <a:r>
              <a:rPr lang="en-GB" sz="2000" dirty="0" err="1"/>
              <a:t>ind_dummy</a:t>
            </a:r>
            <a:r>
              <a:rPr lang="en-GB" sz="2000" dirty="0"/>
              <a:t>’ you created, ‘size’, ‘cash’ and ‘trade’</a:t>
            </a:r>
          </a:p>
          <a:p>
            <a:pPr eaLnBrk="1" hangingPunct="1"/>
            <a:r>
              <a:rPr lang="en-GB" sz="2000" dirty="0"/>
              <a:t>Modify the model and allow for structural changes in the intercept over time</a:t>
            </a:r>
          </a:p>
          <a:p>
            <a:pPr lvl="1" eaLnBrk="1" hangingPunct="1"/>
            <a:r>
              <a:rPr lang="en-GB" sz="1600" dirty="0"/>
              <a:t>HINT: use the ‘xi’ command</a:t>
            </a:r>
          </a:p>
          <a:p>
            <a:pPr eaLnBrk="1" hangingPunct="1"/>
            <a:r>
              <a:rPr lang="en-GB" sz="2000" dirty="0"/>
              <a:t>Use ‘</a:t>
            </a:r>
            <a:r>
              <a:rPr lang="en-GB" sz="2000" dirty="0" err="1"/>
              <a:t>lsens</a:t>
            </a:r>
            <a:r>
              <a:rPr lang="en-GB" sz="2000" dirty="0"/>
              <a:t>’ to plot sensitivity and specificity</a:t>
            </a:r>
          </a:p>
          <a:p>
            <a:pPr eaLnBrk="1" hangingPunct="1"/>
            <a:r>
              <a:rPr lang="en-GB" sz="2000" dirty="0"/>
              <a:t>Modify the cut-off point (see options in ‘</a:t>
            </a:r>
            <a:r>
              <a:rPr lang="en-GB" sz="2000" dirty="0" err="1"/>
              <a:t>estat</a:t>
            </a:r>
            <a:r>
              <a:rPr lang="en-GB" sz="2000" dirty="0"/>
              <a:t> class’) to 0.025; determine the type I error</a:t>
            </a:r>
          </a:p>
          <a:p>
            <a:pPr eaLnBrk="1" hangingPunct="1"/>
            <a:endParaRPr lang="en-GB" sz="2000" dirty="0"/>
          </a:p>
        </p:txBody>
      </p:sp>
      <p:sp>
        <p:nvSpPr>
          <p:cNvPr id="3379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3379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84</a:t>
            </a:r>
          </a:p>
        </p:txBody>
      </p:sp>
    </p:spTree>
    <p:extLst>
      <p:ext uri="{BB962C8B-B14F-4D97-AF65-F5344CB8AC3E}">
        <p14:creationId xmlns:p14="http://schemas.microsoft.com/office/powerpoint/2010/main" val="19950853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ctrTitle"/>
          </p:nvPr>
        </p:nvSpPr>
        <p:spPr>
          <a:xfrm>
            <a:off x="685800" y="2130425"/>
            <a:ext cx="7772400" cy="1470025"/>
          </a:xfrm>
        </p:spPr>
        <p:txBody>
          <a:bodyPr/>
          <a:lstStyle/>
          <a:p>
            <a:pPr eaLnBrk="1" hangingPunct="1"/>
            <a:r>
              <a:rPr lang="en-GB" sz="3600" b="1" dirty="0"/>
              <a:t>Lecture 7: Model specification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49263" y="928688"/>
            <a:ext cx="8229600" cy="571500"/>
          </a:xfrm>
        </p:spPr>
        <p:txBody>
          <a:bodyPr/>
          <a:lstStyle/>
          <a:p>
            <a:pPr algn="l"/>
            <a:r>
              <a:rPr lang="en-GB" dirty="0"/>
              <a:t>Aims of this session</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We saw many different models in action and we specified several models</a:t>
            </a:r>
          </a:p>
          <a:p>
            <a:pPr marL="345377" indent="-345377" defTabSz="920675" eaLnBrk="1" hangingPunct="1">
              <a:defRPr/>
            </a:pPr>
            <a:r>
              <a:rPr lang="en-GB" sz="2000" dirty="0"/>
              <a:t>Now we need to think about how we actually decide which model is the ‘best model’</a:t>
            </a:r>
          </a:p>
          <a:p>
            <a:pPr marL="345377" indent="-345377" defTabSz="920675" eaLnBrk="1" hangingPunct="1">
              <a:defRPr/>
            </a:pPr>
            <a:r>
              <a:rPr lang="en-GB" sz="2000" dirty="0"/>
              <a:t>Moreover, what does ‘best model’ actually mean?</a:t>
            </a:r>
          </a:p>
          <a:p>
            <a:pPr marL="345377" indent="-345377" defTabSz="920675" eaLnBrk="1" hangingPunct="1">
              <a:defRPr/>
            </a:pPr>
            <a:r>
              <a:rPr lang="en-GB" sz="2000" dirty="0"/>
              <a:t>Is it just a ‘trial and error approach’?</a:t>
            </a:r>
          </a:p>
          <a:p>
            <a:pPr marL="345377" indent="-345377" defTabSz="920675" eaLnBrk="1" hangingPunct="1">
              <a:defRPr/>
            </a:pPr>
            <a:r>
              <a:rPr lang="en-GB" sz="2000" dirty="0"/>
              <a:t>The main danger of empirical modelling is that you can get almost any result you want – ‘don’t trust any empirical finding expect you manipulated it yourself’</a:t>
            </a:r>
          </a:p>
          <a:p>
            <a:pPr marL="345377" indent="-345377" defTabSz="920675" eaLnBrk="1" hangingPunct="1">
              <a:defRPr/>
            </a:pPr>
            <a:r>
              <a:rPr lang="en-GB" sz="2000" dirty="0"/>
              <a:t>In social science we don’t have easy access to experimental data; hence, observed data is affected by noise (e.g. measurement error)</a:t>
            </a:r>
          </a:p>
        </p:txBody>
      </p:sp>
      <p:sp>
        <p:nvSpPr>
          <p:cNvPr id="696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96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85</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49263" y="928688"/>
            <a:ext cx="8229600" cy="571500"/>
          </a:xfrm>
        </p:spPr>
        <p:txBody>
          <a:bodyPr/>
          <a:lstStyle/>
          <a:p>
            <a:pPr marL="345377" indent="-345377" algn="l" defTabSz="920675" eaLnBrk="1" hangingPunct="1">
              <a:defRPr/>
            </a:pPr>
            <a:r>
              <a:rPr lang="en-GB" sz="2000" b="1" u="sng" dirty="0"/>
              <a:t>STEP 1: Understand what the ‘best model’ should be able to do</a:t>
            </a:r>
          </a:p>
        </p:txBody>
      </p:sp>
      <p:sp>
        <p:nvSpPr>
          <p:cNvPr id="3" name="Content Placeholder 2"/>
          <p:cNvSpPr>
            <a:spLocks noGrp="1"/>
          </p:cNvSpPr>
          <p:nvPr>
            <p:ph idx="1"/>
          </p:nvPr>
        </p:nvSpPr>
        <p:spPr>
          <a:xfrm>
            <a:off x="457200" y="1600200"/>
            <a:ext cx="8229600" cy="4525963"/>
          </a:xfrm>
        </p:spPr>
        <p:txBody>
          <a:bodyPr/>
          <a:lstStyle/>
          <a:p>
            <a:pPr marL="345377" indent="-345377" defTabSz="920675" eaLnBrk="1" hangingPunct="1">
              <a:defRPr/>
            </a:pPr>
            <a:r>
              <a:rPr lang="en-GB" sz="2000" dirty="0"/>
              <a:t>Forecasting (time horizon: short / long-term)</a:t>
            </a:r>
          </a:p>
          <a:p>
            <a:pPr marL="748602" lvl="1" indent="-345377" defTabSz="920675" eaLnBrk="1" hangingPunct="1">
              <a:defRPr/>
            </a:pPr>
            <a:r>
              <a:rPr lang="en-GB" sz="1600" dirty="0"/>
              <a:t>Multicollinearity does not matter too much</a:t>
            </a:r>
          </a:p>
          <a:p>
            <a:pPr marL="748602" lvl="1" indent="-345377" defTabSz="920675" eaLnBrk="1" hangingPunct="1">
              <a:defRPr/>
            </a:pPr>
            <a:r>
              <a:rPr lang="en-GB" sz="1600" dirty="0"/>
              <a:t>Focus is on the overall model fit</a:t>
            </a:r>
          </a:p>
          <a:p>
            <a:pPr marL="748602" lvl="1" indent="-345377" defTabSz="920675" eaLnBrk="1" hangingPunct="1">
              <a:defRPr/>
            </a:pPr>
            <a:r>
              <a:rPr lang="en-GB" sz="1600" dirty="0"/>
              <a:t>Test your model ‘out-of-sample’ (see later lectures and module 6)</a:t>
            </a:r>
          </a:p>
          <a:p>
            <a:pPr marL="345377" indent="-345377" defTabSz="920675" eaLnBrk="1" hangingPunct="1">
              <a:defRPr/>
            </a:pPr>
            <a:r>
              <a:rPr lang="en-GB" sz="2000" dirty="0"/>
              <a:t>What type of error is acceptable (determine maximum level for type I and II errors)?</a:t>
            </a:r>
          </a:p>
          <a:p>
            <a:pPr marL="345377" indent="-345377" defTabSz="920675" eaLnBrk="1" hangingPunct="1">
              <a:defRPr/>
            </a:pPr>
            <a:r>
              <a:rPr lang="en-GB" sz="2000" dirty="0"/>
              <a:t>Is it about understanding underlying drivers (e.g. firm size affects profitability due to economies of scale and organizational learning)</a:t>
            </a:r>
          </a:p>
          <a:p>
            <a:pPr marL="748602" lvl="1" indent="-345377" defTabSz="920675" eaLnBrk="1" hangingPunct="1">
              <a:defRPr/>
            </a:pPr>
            <a:r>
              <a:rPr lang="en-GB" sz="1600" dirty="0"/>
              <a:t>In this case multicollinearity matters!</a:t>
            </a:r>
          </a:p>
          <a:p>
            <a:pPr marL="345377" indent="-345377" defTabSz="920675" eaLnBrk="1" hangingPunct="1">
              <a:defRPr/>
            </a:pPr>
            <a:r>
              <a:rPr lang="en-GB" sz="2000" dirty="0"/>
              <a:t>Do you want to create an early warning system (e.g. financial stability)?</a:t>
            </a:r>
          </a:p>
          <a:p>
            <a:pPr marL="345377" indent="-345377" defTabSz="920675" eaLnBrk="1" hangingPunct="1">
              <a:defRPr/>
            </a:pPr>
            <a:r>
              <a:rPr lang="en-GB" sz="2000" dirty="0"/>
              <a:t>Do you want to test a theory?</a:t>
            </a:r>
          </a:p>
        </p:txBody>
      </p:sp>
      <p:sp>
        <p:nvSpPr>
          <p:cNvPr id="69636" name="TextBox 3"/>
          <p:cNvSpPr txBox="1">
            <a:spLocks noChangeArrowheads="1"/>
          </p:cNvSpPr>
          <p:nvPr/>
        </p:nvSpPr>
        <p:spPr bwMode="auto">
          <a:xfrm>
            <a:off x="428625" y="6500813"/>
            <a:ext cx="300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a:solidFill>
                  <a:schemeClr val="bg1"/>
                </a:solidFill>
              </a:rPr>
              <a:t>Dr Gerhard Kling</a:t>
            </a:r>
          </a:p>
        </p:txBody>
      </p:sp>
      <p:sp>
        <p:nvSpPr>
          <p:cNvPr id="69637" name="TextBox 4"/>
          <p:cNvSpPr txBox="1">
            <a:spLocks noChangeArrowheads="1"/>
          </p:cNvSpPr>
          <p:nvPr/>
        </p:nvSpPr>
        <p:spPr bwMode="auto">
          <a:xfrm>
            <a:off x="8429625" y="6500813"/>
            <a:ext cx="6429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solidFill>
                  <a:schemeClr val="bg1"/>
                </a:solidFill>
              </a:rPr>
              <a:t>86</a:t>
            </a:r>
          </a:p>
        </p:txBody>
      </p:sp>
    </p:spTree>
    <p:extLst>
      <p:ext uri="{BB962C8B-B14F-4D97-AF65-F5344CB8AC3E}">
        <p14:creationId xmlns:p14="http://schemas.microsoft.com/office/powerpoint/2010/main" val="1529809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114&quot;&gt;&lt;/object&gt;&lt;object type=&quot;2&quot; unique_id=&quot;10115&quot;&gt;&lt;object type=&quot;3&quot; unique_id=&quot;10116&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62275" rtl="0" eaLnBrk="1" fontAlgn="base" latinLnBrk="0" hangingPunct="1">
          <a:lnSpc>
            <a:spcPct val="100000"/>
          </a:lnSpc>
          <a:spcBef>
            <a:spcPct val="0"/>
          </a:spcBef>
          <a:spcAft>
            <a:spcPct val="0"/>
          </a:spcAft>
          <a:buClrTx/>
          <a:buSzTx/>
          <a:buFontTx/>
          <a:buNone/>
          <a:tabLst/>
          <a:defRPr kumimoji="0" lang="en-GB"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62275" rtl="0" eaLnBrk="1" fontAlgn="base" latinLnBrk="0" hangingPunct="1">
          <a:lnSpc>
            <a:spcPct val="100000"/>
          </a:lnSpc>
          <a:spcBef>
            <a:spcPct val="0"/>
          </a:spcBef>
          <a:spcAft>
            <a:spcPct val="0"/>
          </a:spcAft>
          <a:buClrTx/>
          <a:buSzTx/>
          <a:buFontTx/>
          <a:buNone/>
          <a:tabLst/>
          <a:defRPr kumimoji="0" lang="en-GB"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2703</TotalTime>
  <Words>10679</Words>
  <Application>Microsoft Office PowerPoint</Application>
  <PresentationFormat>On-screen Show (4:3)</PresentationFormat>
  <Paragraphs>1458</Paragraphs>
  <Slides>129</Slides>
  <Notes>116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129</vt:i4>
      </vt:variant>
    </vt:vector>
  </HeadingPairs>
  <TitlesOfParts>
    <vt:vector size="132" baseType="lpstr">
      <vt:lpstr>Arial</vt:lpstr>
      <vt:lpstr>Cambria Math</vt:lpstr>
      <vt:lpstr>Default Design</vt:lpstr>
      <vt:lpstr>Data Science using Stata: Complete Beginners Course  YouTube Special</vt:lpstr>
      <vt:lpstr>Background</vt:lpstr>
      <vt:lpstr>Overview</vt:lpstr>
      <vt:lpstr>What will you learn?</vt:lpstr>
      <vt:lpstr>Getting Stata</vt:lpstr>
      <vt:lpstr>Lecture 1: Introduction to statistical models and Stata</vt:lpstr>
      <vt:lpstr>Statistics, econometrics, data science…?</vt:lpstr>
      <vt:lpstr>Theory and empirical models</vt:lpstr>
      <vt:lpstr>Data structure</vt:lpstr>
      <vt:lpstr>Data structure</vt:lpstr>
      <vt:lpstr>Causality and ceteris paribus</vt:lpstr>
      <vt:lpstr>Causality and ceteris paribus</vt:lpstr>
      <vt:lpstr>Partial impact</vt:lpstr>
      <vt:lpstr>Introduction to Stata</vt:lpstr>
      <vt:lpstr>Stata and data management</vt:lpstr>
      <vt:lpstr>Lecture 2: Exploring data</vt:lpstr>
      <vt:lpstr>Why is it important?</vt:lpstr>
      <vt:lpstr>Descriptive statistics</vt:lpstr>
      <vt:lpstr>Sum command</vt:lpstr>
      <vt:lpstr>Sum, detail command</vt:lpstr>
      <vt:lpstr>Histograms</vt:lpstr>
      <vt:lpstr>Kernel densities</vt:lpstr>
      <vt:lpstr>Box-plots </vt:lpstr>
      <vt:lpstr>Comparing sub-groups </vt:lpstr>
      <vt:lpstr>Missing values and outliers</vt:lpstr>
      <vt:lpstr>Should we remove outliers?</vt:lpstr>
      <vt:lpstr>Winsorisation in Stata</vt:lpstr>
      <vt:lpstr>Winsorisation of income</vt:lpstr>
      <vt:lpstr>Transformations</vt:lpstr>
      <vt:lpstr>Ln(income)</vt:lpstr>
      <vt:lpstr>Exporting tables from Stata</vt:lpstr>
      <vt:lpstr>Esttab command</vt:lpstr>
      <vt:lpstr>Exercise 1: Living costs and food survey</vt:lpstr>
      <vt:lpstr>To-do list (1/2)</vt:lpstr>
      <vt:lpstr>To-do list (2/2)</vt:lpstr>
      <vt:lpstr>Lecture 3: Regression analysis</vt:lpstr>
      <vt:lpstr>Correlation and scatter plots</vt:lpstr>
      <vt:lpstr>Correlation matrix</vt:lpstr>
      <vt:lpstr>Explore distribution </vt:lpstr>
      <vt:lpstr>Scatter plots</vt:lpstr>
      <vt:lpstr>Our econometric model</vt:lpstr>
      <vt:lpstr>Ordinary Least Squares (OLS)</vt:lpstr>
      <vt:lpstr>Illustration of OLS</vt:lpstr>
      <vt:lpstr>OLS in Stata</vt:lpstr>
      <vt:lpstr>Interpretation of Stata output (1/2)</vt:lpstr>
      <vt:lpstr>Interpretation of Stata output (2/2)</vt:lpstr>
      <vt:lpstr>Functional forms</vt:lpstr>
      <vt:lpstr>Classical Linear Regression model (CLRM)</vt:lpstr>
      <vt:lpstr>Lecture 4: Post estimation analysis</vt:lpstr>
      <vt:lpstr>Multicollinearity</vt:lpstr>
      <vt:lpstr>How to detect multicollinearity?</vt:lpstr>
      <vt:lpstr>Variance inflation factors (VIF)</vt:lpstr>
      <vt:lpstr>VIF example in Stata</vt:lpstr>
      <vt:lpstr>Heteroskedasticity</vt:lpstr>
      <vt:lpstr>‘Hettest’ in Stata</vt:lpstr>
      <vt:lpstr>Residual plot</vt:lpstr>
      <vt:lpstr>Squared residual plot</vt:lpstr>
      <vt:lpstr>How to fix heteroskedasticity?</vt:lpstr>
      <vt:lpstr>Serial correlation</vt:lpstr>
      <vt:lpstr>Linearity</vt:lpstr>
      <vt:lpstr>Endogeneity</vt:lpstr>
      <vt:lpstr>Testing for endogeneity</vt:lpstr>
      <vt:lpstr>Exercise 2: Profitability of UK firms</vt:lpstr>
      <vt:lpstr>To-do list (1/2)</vt:lpstr>
      <vt:lpstr>To-do list (2/2)</vt:lpstr>
      <vt:lpstr>Lecture 5: Analysing panel data</vt:lpstr>
      <vt:lpstr>Benefits of panel data</vt:lpstr>
      <vt:lpstr>The panel data model</vt:lpstr>
      <vt:lpstr>Interaction effects</vt:lpstr>
      <vt:lpstr>An example of interactions (1/2)</vt:lpstr>
      <vt:lpstr>An example of interactions (2/2)</vt:lpstr>
      <vt:lpstr>Fixed effects</vt:lpstr>
      <vt:lpstr>Random effects</vt:lpstr>
      <vt:lpstr>POLS, fixed and random effects</vt:lpstr>
      <vt:lpstr>Compare specifications</vt:lpstr>
      <vt:lpstr>Serial correlation in panel data</vt:lpstr>
      <vt:lpstr>Testing for serial correlation</vt:lpstr>
      <vt:lpstr>‘Fixing’ serial correlation</vt:lpstr>
      <vt:lpstr>Lecture 6: Binary choice models</vt:lpstr>
      <vt:lpstr>Binary dependent variables</vt:lpstr>
      <vt:lpstr>What can be observed?</vt:lpstr>
      <vt:lpstr>The qualitative response model</vt:lpstr>
      <vt:lpstr>The logistic distribution</vt:lpstr>
      <vt:lpstr>Maximum-likelihood estimation</vt:lpstr>
      <vt:lpstr>Logit or probit model</vt:lpstr>
      <vt:lpstr>Modelling default risk</vt:lpstr>
      <vt:lpstr>Standard logit for default risk</vt:lpstr>
      <vt:lpstr>How to interpret coefficients?</vt:lpstr>
      <vt:lpstr>Let’s look at another example</vt:lpstr>
      <vt:lpstr>Predicted probability</vt:lpstr>
      <vt:lpstr>Assessing model quality</vt:lpstr>
      <vt:lpstr>How good is our model?</vt:lpstr>
      <vt:lpstr>Panel logit / probit models</vt:lpstr>
      <vt:lpstr>Exercise 3: Modelling default risk</vt:lpstr>
      <vt:lpstr>To-do list (1/2)</vt:lpstr>
      <vt:lpstr>To-do list (2/2)</vt:lpstr>
      <vt:lpstr>Lecture 7: Model specification</vt:lpstr>
      <vt:lpstr>Aims of this session</vt:lpstr>
      <vt:lpstr>STEP 1: Understand what the ‘best model’ should be able to do</vt:lpstr>
      <vt:lpstr>STEP 2: What is the underlying theory for the empirical model?</vt:lpstr>
      <vt:lpstr>STEP 3: Testing, testing and testing</vt:lpstr>
      <vt:lpstr>From general-to-specific</vt:lpstr>
      <vt:lpstr>Example: general-to-specific</vt:lpstr>
      <vt:lpstr>How to explain stock returns?</vt:lpstr>
      <vt:lpstr>Likelihood ratio tests</vt:lpstr>
      <vt:lpstr>Information criteria</vt:lpstr>
      <vt:lpstr>Example: information criteria</vt:lpstr>
      <vt:lpstr>Parameter stability</vt:lpstr>
      <vt:lpstr>Rolling regressions in Stata</vt:lpstr>
      <vt:lpstr>Exercise 4: Modelling M&amp;A decisions</vt:lpstr>
      <vt:lpstr>To-do list (1/2)</vt:lpstr>
      <vt:lpstr>To-do list (2/2)</vt:lpstr>
      <vt:lpstr>Lecture 8: Measuring the immeasurable: CFA and SEM</vt:lpstr>
      <vt:lpstr>What is qualitative data?</vt:lpstr>
      <vt:lpstr>How is qualitative data collected?</vt:lpstr>
      <vt:lpstr>Main criticism of qualitative research</vt:lpstr>
      <vt:lpstr>Concepts and social constructs</vt:lpstr>
      <vt:lpstr>Confirmatory Factor Analysis (CFA)</vt:lpstr>
      <vt:lpstr>Graphs: example</vt:lpstr>
      <vt:lpstr>Understanding graphs</vt:lpstr>
      <vt:lpstr>Measurement model (1/3)</vt:lpstr>
      <vt:lpstr>Measurement model (2/3)</vt:lpstr>
      <vt:lpstr>Measurement model (3/3)</vt:lpstr>
      <vt:lpstr>Dimensions of latent variable</vt:lpstr>
      <vt:lpstr>sem command</vt:lpstr>
      <vt:lpstr>Structural equation model (SEM)</vt:lpstr>
      <vt:lpstr>Complex SEM</vt:lpstr>
      <vt:lpstr>Example SEM</vt:lpstr>
      <vt:lpstr>Additional reading</vt:lpstr>
    </vt:vector>
  </TitlesOfParts>
  <Company>Science Learning Centre South East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ajdw</dc:creator>
  <cp:lastModifiedBy>Kling, Gerhard</cp:lastModifiedBy>
  <cp:revision>216</cp:revision>
  <dcterms:created xsi:type="dcterms:W3CDTF">2006-02-24T11:48:14Z</dcterms:created>
  <dcterms:modified xsi:type="dcterms:W3CDTF">2022-01-23T11:03:17Z</dcterms:modified>
</cp:coreProperties>
</file>