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.xml" ContentType="application/vnd.openxmlformats-officedocument.presentationml.notesSlide+xml"/>
  <Override PartName="/ppt/tags/tag89.xml" ContentType="application/vnd.openxmlformats-officedocument.presentationml.tags+xml"/>
  <Override PartName="/ppt/notesSlides/notesSlide4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5.xml" ContentType="application/vnd.openxmlformats-officedocument.presentationml.notesSlide+xml"/>
  <Override PartName="/ppt/tags/tag100.xml" ContentType="application/vnd.openxmlformats-officedocument.presentationml.tags+xml"/>
  <Override PartName="/ppt/notesSlides/notesSlide6.xml" ContentType="application/vnd.openxmlformats-officedocument.presentationml.notesSlide+xml"/>
  <Override PartName="/ppt/tags/tag101.xml" ContentType="application/vnd.openxmlformats-officedocument.presentationml.tags+xml"/>
  <Override PartName="/ppt/notesSlides/notesSlide7.xml" ContentType="application/vnd.openxmlformats-officedocument.presentationml.notesSlide+xml"/>
  <Override PartName="/ppt/tags/tag102.xml" ContentType="application/vnd.openxmlformats-officedocument.presentationml.tags+xml"/>
  <Override PartName="/ppt/notesSlides/notesSlide8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9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0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11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12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notesSlides/notesSlide13.xml" ContentType="application/vnd.openxmlformats-officedocument.presentationml.notesSlide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notesSlides/notesSlide14.xml" ContentType="application/vnd.openxmlformats-officedocument.presentationml.notesSlide+xml"/>
  <Override PartName="/ppt/tags/tag1010.xml" ContentType="application/vnd.openxmlformats-officedocument.presentationml.tags+xml"/>
  <Override PartName="/ppt/notesSlides/notesSlide15.xml" ContentType="application/vnd.openxmlformats-officedocument.presentationml.notesSlide+xml"/>
  <Override PartName="/ppt/tags/tag10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notesSlides/notesSlide20.xml" ContentType="application/vnd.openxmlformats-officedocument.presentationml.notesSlide+xml"/>
  <Override PartName="/ppt/tags/tag1016.xml" ContentType="application/vnd.openxmlformats-officedocument.presentationml.tags+xml"/>
  <Override PartName="/ppt/notesSlides/notesSlide21.xml" ContentType="application/vnd.openxmlformats-officedocument.presentationml.notesSlide+xml"/>
  <Override PartName="/ppt/tags/tag1017.xml" ContentType="application/vnd.openxmlformats-officedocument.presentationml.tags+xml"/>
  <Override PartName="/ppt/notesSlides/notesSlide22.xml" ContentType="application/vnd.openxmlformats-officedocument.presentationml.notesSlide+xml"/>
  <Override PartName="/ppt/tags/tag1018.xml" ContentType="application/vnd.openxmlformats-officedocument.presentationml.tags+xml"/>
  <Override PartName="/ppt/notesSlides/notesSlide23.xml" ContentType="application/vnd.openxmlformats-officedocument.presentationml.notesSlide+xml"/>
  <Override PartName="/ppt/tags/tag1019.xml" ContentType="application/vnd.openxmlformats-officedocument.presentationml.tags+xml"/>
  <Override PartName="/ppt/notesSlides/notesSlide24.xml" ContentType="application/vnd.openxmlformats-officedocument.presentationml.notesSlide+xml"/>
  <Override PartName="/ppt/tags/tag102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88" r:id="rId2"/>
    <p:sldId id="968" r:id="rId3"/>
    <p:sldId id="772" r:id="rId4"/>
    <p:sldId id="998" r:id="rId5"/>
    <p:sldId id="864" r:id="rId6"/>
    <p:sldId id="1000" r:id="rId7"/>
    <p:sldId id="1001" r:id="rId8"/>
    <p:sldId id="1002" r:id="rId9"/>
    <p:sldId id="583" r:id="rId10"/>
    <p:sldId id="553" r:id="rId11"/>
    <p:sldId id="554" r:id="rId12"/>
    <p:sldId id="558" r:id="rId13"/>
    <p:sldId id="584" r:id="rId14"/>
    <p:sldId id="973" r:id="rId15"/>
    <p:sldId id="969" r:id="rId16"/>
    <p:sldId id="887" r:id="rId17"/>
    <p:sldId id="888" r:id="rId18"/>
    <p:sldId id="889" r:id="rId19"/>
    <p:sldId id="890" r:id="rId20"/>
    <p:sldId id="990" r:id="rId21"/>
    <p:sldId id="1003" r:id="rId22"/>
    <p:sldId id="1004" r:id="rId23"/>
    <p:sldId id="1005" r:id="rId24"/>
    <p:sldId id="1006" r:id="rId25"/>
    <p:sldId id="1007" r:id="rId26"/>
    <p:sldId id="868" r:id="rId27"/>
    <p:sldId id="870" r:id="rId28"/>
    <p:sldId id="1008" r:id="rId29"/>
    <p:sldId id="991" r:id="rId30"/>
    <p:sldId id="878" r:id="rId31"/>
    <p:sldId id="908" r:id="rId32"/>
    <p:sldId id="1009" r:id="rId33"/>
  </p:sldIdLst>
  <p:sldSz cx="8961438" cy="6721475"/>
  <p:notesSz cx="9942513" cy="6811963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Webdings" panose="05030102010509060703" pitchFamily="18" charset="2"/>
      <p:regular r:id="rId40"/>
    </p:embeddedFont>
  </p:embeddedFontLst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orient="horz">
          <p15:clr>
            <a:srgbClr val="A4A3A4"/>
          </p15:clr>
        </p15:guide>
        <p15:guide id="3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6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85A"/>
    <a:srgbClr val="FFAC00"/>
    <a:srgbClr val="DDDDDD"/>
    <a:srgbClr val="CC0000"/>
    <a:srgbClr val="000000"/>
    <a:srgbClr val="C0C0C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1752" y="108"/>
      </p:cViewPr>
      <p:guideLst>
        <p:guide orient="horz" pos="4233"/>
        <p:guide orient="horz"/>
        <p:guide pos="55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06" y="-84"/>
      </p:cViewPr>
      <p:guideLst>
        <p:guide orient="horz" pos="2146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viewProps" Target="viewProps.xml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54A82E-2C9D-4163-BE27-F55D28691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713264-9726-4E07-B40F-FE454A8CC8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816F5171-B5D7-4A92-90A7-FD9B76DA52CC}" type="datetime1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2EE89DE-B2D9-4742-8B91-40BE66FBFC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3825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B7C77B4B-ABA7-4F00-99AA-43BDCA072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695F0F23-1500-4B7F-A898-6D0D0F8743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063625" y="877888"/>
            <a:ext cx="7756525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34E6E2E-C80C-47E9-857C-549478CF1F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89038" y="419100"/>
            <a:ext cx="76073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7" name="pg num">
            <a:extLst>
              <a:ext uri="{FF2B5EF4-FFF2-40B4-BE49-F238E27FC236}">
                <a16:creationId xmlns:a16="http://schemas.microsoft.com/office/drawing/2014/main" id="{A7786663-3620-4DB5-8775-3C6EAC074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8851900" y="6496050"/>
            <a:ext cx="7921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DE370939-DBE4-4694-81F8-E09FA1D2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McK Separator" hidden="1">
            <a:extLst>
              <a:ext uri="{FF2B5EF4-FFF2-40B4-BE49-F238E27FC236}">
                <a16:creationId xmlns:a16="http://schemas.microsoft.com/office/drawing/2014/main" id="{BCF5A445-ED03-4553-A556-7C09B6B9CEF3}"/>
              </a:ext>
            </a:extLst>
          </p:cNvPr>
          <p:cNvSpPr>
            <a:spLocks noChangeShapeType="1"/>
          </p:cNvSpPr>
          <p:nvPr/>
        </p:nvSpPr>
        <p:spPr bwMode="gray">
          <a:xfrm>
            <a:off x="1190625" y="1036638"/>
            <a:ext cx="7604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D31D9-E610-443A-A64E-0633CE5830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06357-E65D-4F59-A799-088AC5A35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8CDCC3-250B-4CC0-81E8-60E7ACA1D99B}" type="datetimeFigureOut">
              <a:rPr lang="en-GB"/>
              <a:pPr>
                <a:defRPr/>
              </a:pPr>
              <a:t>24/02/2022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7296-5F57-4F8B-AEED-61694486F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70650"/>
            <a:ext cx="430847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g num">
            <a:extLst>
              <a:ext uri="{FF2B5EF4-FFF2-40B4-BE49-F238E27FC236}">
                <a16:creationId xmlns:a16="http://schemas.microsoft.com/office/drawing/2014/main" id="{9DF4FC2A-F322-40DB-8E37-F625E3449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0C2FD78-061B-4949-96A1-614833D698E6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0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014D00F-B74A-4C07-AFAB-2B7D2A110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3B4CE6-DA5E-479C-B66C-AF0F3682A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1F5F93B-BE87-4C8D-B484-E829F79EC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3F54C-3C24-4BBE-B4F8-435B4428853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28B69CEE-A8B5-405C-BC78-509F9DE2A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868363"/>
            <a:ext cx="7680325" cy="5761037"/>
          </a:xfrm>
          <a:ln/>
        </p:spPr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DA7884BA-9A09-4FCB-B5F5-C4974CFC6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50825"/>
            <a:ext cx="5478462" cy="21907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56388" name="McK Separator">
            <a:extLst>
              <a:ext uri="{FF2B5EF4-FFF2-40B4-BE49-F238E27FC236}">
                <a16:creationId xmlns:a16="http://schemas.microsoft.com/office/drawing/2014/main" id="{9B7443FF-4F4D-40C5-9B96-9668A7E81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1023938"/>
            <a:ext cx="756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011442D-B692-41D2-99A9-49F45E3D3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FEEEE-9037-41ED-AE53-EBE901755C5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758FA79B-3174-4F93-93A7-9D0576D66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1425" y="1038225"/>
            <a:ext cx="7305675" cy="5480050"/>
          </a:xfrm>
          <a:ln/>
        </p:spPr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2D72249B-77E0-4BD3-ABB2-12686275A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7938" y="309563"/>
            <a:ext cx="5475287" cy="822325"/>
          </a:xfrm>
        </p:spPr>
        <p:txBody>
          <a:bodyPr lIns="90291" tIns="45145" rIns="90291" bIns="45145"/>
          <a:lstStyle/>
          <a:p>
            <a:endParaRPr lang="en-US" altLang="en-US"/>
          </a:p>
        </p:txBody>
      </p:sp>
      <p:sp>
        <p:nvSpPr>
          <p:cNvPr id="658436" name="Line 4">
            <a:extLst>
              <a:ext uri="{FF2B5EF4-FFF2-40B4-BE49-F238E27FC236}">
                <a16:creationId xmlns:a16="http://schemas.microsoft.com/office/drawing/2014/main" id="{24702C00-8784-49DC-AB8B-B8CD406A7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5" y="914400"/>
            <a:ext cx="98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658437" name="Rectangle 5">
            <a:extLst>
              <a:ext uri="{FF2B5EF4-FFF2-40B4-BE49-F238E27FC236}">
                <a16:creationId xmlns:a16="http://schemas.microsoft.com/office/drawing/2014/main" id="{6A32E595-0FB6-48BF-BA96-C73E93A0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762000"/>
            <a:ext cx="71438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658438" name="Rectangle 6">
            <a:extLst>
              <a:ext uri="{FF2B5EF4-FFF2-40B4-BE49-F238E27FC236}">
                <a16:creationId xmlns:a16="http://schemas.microsoft.com/office/drawing/2014/main" id="{7402F669-CE5A-4862-BDE7-55E671F2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687388"/>
            <a:ext cx="76200" cy="74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658439" name="Line 7">
            <a:extLst>
              <a:ext uri="{FF2B5EF4-FFF2-40B4-BE49-F238E27FC236}">
                <a16:creationId xmlns:a16="http://schemas.microsoft.com/office/drawing/2014/main" id="{45D63BF4-C2FB-43BD-82F2-5415FF90C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0" y="762000"/>
            <a:ext cx="1476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658440" name="Rectangle 8">
            <a:extLst>
              <a:ext uri="{FF2B5EF4-FFF2-40B4-BE49-F238E27FC236}">
                <a16:creationId xmlns:a16="http://schemas.microsoft.com/office/drawing/2014/main" id="{B24C4DD1-CCE2-4088-B18B-95D87646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687388"/>
            <a:ext cx="76200" cy="2270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658441" name="Line 9">
            <a:extLst>
              <a:ext uri="{FF2B5EF4-FFF2-40B4-BE49-F238E27FC236}">
                <a16:creationId xmlns:a16="http://schemas.microsoft.com/office/drawing/2014/main" id="{64298461-841A-48FC-8F8B-DE7EA947E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687388"/>
            <a:ext cx="1539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658442" name="Rectangle 10">
            <a:extLst>
              <a:ext uri="{FF2B5EF4-FFF2-40B4-BE49-F238E27FC236}">
                <a16:creationId xmlns:a16="http://schemas.microsoft.com/office/drawing/2014/main" id="{93591F4D-B097-4F6D-AB9D-3D820C1F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1188"/>
            <a:ext cx="76200" cy="76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658443" name="Rectangle 11">
            <a:extLst>
              <a:ext uri="{FF2B5EF4-FFF2-40B4-BE49-F238E27FC236}">
                <a16:creationId xmlns:a16="http://schemas.microsoft.com/office/drawing/2014/main" id="{F4EFADC7-0F91-419E-8257-8B4A060A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531813"/>
            <a:ext cx="74613" cy="79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658444" name="Rectangle 12">
            <a:extLst>
              <a:ext uri="{FF2B5EF4-FFF2-40B4-BE49-F238E27FC236}">
                <a16:creationId xmlns:a16="http://schemas.microsoft.com/office/drawing/2014/main" id="{20214828-9EA8-4434-A116-F2B66AFF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531813"/>
            <a:ext cx="71437" cy="3825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658445" name="Line 13">
            <a:extLst>
              <a:ext uri="{FF2B5EF4-FFF2-40B4-BE49-F238E27FC236}">
                <a16:creationId xmlns:a16="http://schemas.microsoft.com/office/drawing/2014/main" id="{F62749FC-A2CD-49E9-8BE7-2FC73D1CC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687388"/>
            <a:ext cx="150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658446" name="Line 14">
            <a:extLst>
              <a:ext uri="{FF2B5EF4-FFF2-40B4-BE49-F238E27FC236}">
                <a16:creationId xmlns:a16="http://schemas.microsoft.com/office/drawing/2014/main" id="{212961B6-5F50-4699-947D-422067C4C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388" y="611188"/>
            <a:ext cx="1539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658447" name="Line 15">
            <a:extLst>
              <a:ext uri="{FF2B5EF4-FFF2-40B4-BE49-F238E27FC236}">
                <a16:creationId xmlns:a16="http://schemas.microsoft.com/office/drawing/2014/main" id="{D6800CB1-04C6-4D26-89B3-4CFE77385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531813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504BA6-6CD0-464B-98D9-57A415C3B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52E32-C1C9-4030-B87A-60BC9EB77FF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797F5258-8720-4A3C-AC09-AA72EE8F4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868363"/>
            <a:ext cx="7680325" cy="5761037"/>
          </a:xfrm>
          <a:ln/>
        </p:spPr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AB0B7BC9-BD93-4FDF-9EF2-30A450BC5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241300"/>
            <a:ext cx="8801100" cy="2190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72160A-2E63-4297-AC6C-445D43F8A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0A508-5010-4CEB-B39D-38010EE4774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B3B670F2-E28D-485C-9D8B-A22BDCC61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869950"/>
            <a:ext cx="7677150" cy="5757863"/>
          </a:xfrm>
          <a:ln/>
        </p:spPr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B679C9BF-8124-43A8-B169-B34D44DA4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252413"/>
            <a:ext cx="8423275" cy="2238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g num">
            <a:extLst>
              <a:ext uri="{FF2B5EF4-FFF2-40B4-BE49-F238E27FC236}">
                <a16:creationId xmlns:a16="http://schemas.microsoft.com/office/drawing/2014/main" id="{8149FC6E-73D4-43D0-B1D5-0BCF6E343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2CFEA28-91A6-4F2D-BBBE-F80AAD19F3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en-US" sz="12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6E1C341-4D16-4312-A2F5-E3FB7899A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9AD4FAC-8EED-4244-8FED-7C36DC6E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g num">
            <a:extLst>
              <a:ext uri="{FF2B5EF4-FFF2-40B4-BE49-F238E27FC236}">
                <a16:creationId xmlns:a16="http://schemas.microsoft.com/office/drawing/2014/main" id="{EBF53661-1D96-4E1D-A1AD-9CE71620A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E3550B6-6359-4544-9227-00BDA0508C72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4591FA3-317C-4627-868F-CB82F4D15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pg num">
            <a:extLst>
              <a:ext uri="{FF2B5EF4-FFF2-40B4-BE49-F238E27FC236}">
                <a16:creationId xmlns:a16="http://schemas.microsoft.com/office/drawing/2014/main" id="{AE57E5CD-F80D-4E97-9A81-2181A4C6C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D493715-9E98-44A9-907C-629D64D45B82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en-US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F1464E8-7294-4054-AC8B-281317CFF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2100" y="225425"/>
            <a:ext cx="2241550" cy="1681163"/>
          </a:xfr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C1B6C38-5252-4199-964B-E12AACBF0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A1F6B354-7E61-46DC-A314-EF742F12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52C000E-464E-4645-A0CE-B239A1C6D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1A16183-00A3-4450-8F9E-6AF7D33A832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2EADE90-2A28-4FB3-807D-F1076243ED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F0B31ABC-2F97-4D3D-84A2-BCEE5E10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78AC4730-1748-4A63-9249-85420358E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597C649E-270B-4504-84B1-8C4E144580C9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FE97E932-EC6B-4C0A-8F9D-E803A366CF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9E62B39-4871-439A-9136-07542CEA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96995AE-21BE-4F05-AD23-F805C5A61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44D80A5-AE14-4A3B-A7E2-061A76271A84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g num">
            <a:extLst>
              <a:ext uri="{FF2B5EF4-FFF2-40B4-BE49-F238E27FC236}">
                <a16:creationId xmlns:a16="http://schemas.microsoft.com/office/drawing/2014/main" id="{72FF617F-E9B4-4BA3-A251-EC602D90C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8308A5C-0C88-4B28-996E-F2F8EB734761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C2EA379-5B21-48B6-B153-4858E395B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B18040D-FD83-42F2-A70E-78D49CA2F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pg num">
            <a:extLst>
              <a:ext uri="{FF2B5EF4-FFF2-40B4-BE49-F238E27FC236}">
                <a16:creationId xmlns:a16="http://schemas.microsoft.com/office/drawing/2014/main" id="{50783A97-F2D0-4ECE-B436-0D5DDA257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63B75AD-57C5-4063-947D-361C897E3218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1200" b="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2AABDB7-3139-404A-9B52-172B45FDE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D23DE2E-5E0D-45F1-B0FE-C71CC3CDA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4251900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377239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22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971344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54317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673541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7D5CA70-2B54-4B11-9068-8ED97FD88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053104F1-439B-417B-83ED-F1073D0F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9DDEE2F-8AEB-41DD-8878-11EF9B999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1C4AA60-3508-43E0-B496-EA0161F6C5DF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5E6BC939-3793-43B3-8053-82F36E6902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E13DBBA7-CB50-40AF-90C0-FB9A0535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6F2A1AC-509D-4083-B3F1-7E90F2E6D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208D764-FADF-4FEB-9C24-35D4B77B924E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5E6BC939-3793-43B3-8053-82F36E6902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E13DBBA7-CB50-40AF-90C0-FB9A0535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6F2A1AC-509D-4083-B3F1-7E90F2E6D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208D764-FADF-4FEB-9C24-35D4B77B924E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92118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pg num">
            <a:extLst>
              <a:ext uri="{FF2B5EF4-FFF2-40B4-BE49-F238E27FC236}">
                <a16:creationId xmlns:a16="http://schemas.microsoft.com/office/drawing/2014/main" id="{DDCC4F17-A22C-4B74-A656-3ED9F6BC2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47C9DDA-982D-4E2D-8D78-B3F2B844C0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en-US" sz="1200" b="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8E264A2-7BEE-41AD-949D-D3042A4CD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354C846-6B25-4E75-B36E-DA771BF0B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8851900" y="6494463"/>
            <a:ext cx="792163" cy="184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F21442-250D-43AC-A9AB-5DF506A93565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839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20700"/>
            <a:ext cx="3416300" cy="2562225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29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pg num">
            <a:extLst>
              <a:ext uri="{FF2B5EF4-FFF2-40B4-BE49-F238E27FC236}">
                <a16:creationId xmlns:a16="http://schemas.microsoft.com/office/drawing/2014/main" id="{55D994A0-4A7B-4DE9-B69A-FAF444448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3617B23C-FC1A-4098-8F0F-7A282A1E972D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30</a:t>
            </a:fld>
            <a:endParaRPr lang="en-US" altLang="en-US" sz="1200" b="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C3C0D175-D18F-448A-95C4-11EA59886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F8BCEE5-1747-478E-8A42-8CA5EF7FB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31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  <p:extLst>
      <p:ext uri="{BB962C8B-B14F-4D97-AF65-F5344CB8AC3E}">
        <p14:creationId xmlns:p14="http://schemas.microsoft.com/office/powerpoint/2010/main" val="52665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g num">
            <a:extLst>
              <a:ext uri="{FF2B5EF4-FFF2-40B4-BE49-F238E27FC236}">
                <a16:creationId xmlns:a16="http://schemas.microsoft.com/office/drawing/2014/main" id="{CF6E3C4F-47D5-43F8-9FEF-A1D2B12C5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545C848-DFFD-4485-B426-1177953A5840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BDE93CF-57E2-4D01-B297-59D9DCBD6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706597-502B-4430-93ED-1CB9A5F57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99671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6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59000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38484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10B1B7-4A13-4BD8-8E40-62E5542B2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4EA85-9D6D-4F3B-834F-07ECDC4FDED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6E2BFF34-BB4E-43BF-8E49-700AB00B6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2538" y="160338"/>
            <a:ext cx="2609850" cy="1957387"/>
          </a:xfrm>
          <a:ln/>
        </p:spPr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1728C5C8-24DF-44F5-9BC4-9C4AA7188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338" y="2233613"/>
            <a:ext cx="7988300" cy="40497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en-US">
                <a:solidFill>
                  <a:srgbClr val="000000"/>
                </a:solidFill>
              </a:rPr>
              <a:t>Source: Blomberg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.vml"/><Relationship Id="rId6" Type="http://schemas.openxmlformats.org/officeDocument/2006/relationships/tags" Target="../tags/tag5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78" hidden="1">
            <a:extLst>
              <a:ext uri="{FF2B5EF4-FFF2-40B4-BE49-F238E27FC236}">
                <a16:creationId xmlns:a16="http://schemas.microsoft.com/office/drawing/2014/main" id="{98A355F9-CBBC-4A9B-B96D-D8DAB54E02B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7" r:id="rId11" imgW="0" imgH="0" progId="">
                  <p:embed/>
                </p:oleObj>
              </mc:Choice>
              <mc:Fallback>
                <p:oleObj r:id="rId11" imgW="0" imgH="0" progId="">
                  <p:embed/>
                  <p:pic>
                    <p:nvPicPr>
                      <p:cNvPr id="4098" name="Rectangle 1078" hidden="1">
                        <a:extLst>
                          <a:ext uri="{FF2B5EF4-FFF2-40B4-BE49-F238E27FC236}">
                            <a16:creationId xmlns:a16="http://schemas.microsoft.com/office/drawing/2014/main" id="{69BA4799-5A89-413C-B22B-3D351FF3A8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McK Title Elements" hidden="1">
            <a:extLst>
              <a:ext uri="{FF2B5EF4-FFF2-40B4-BE49-F238E27FC236}">
                <a16:creationId xmlns:a16="http://schemas.microsoft.com/office/drawing/2014/main" id="{805ADFF1-D984-45BD-BC7B-C623327FDB6E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36538"/>
            <a:ext cx="8669338" cy="6145212"/>
            <a:chOff x="122" y="149"/>
            <a:chExt cx="5461" cy="3871"/>
          </a:xfrm>
        </p:grpSpPr>
        <p:sp>
          <p:nvSpPr>
            <p:cNvPr id="6" name="McK Confidential" hidden="1">
              <a:extLst>
                <a:ext uri="{FF2B5EF4-FFF2-40B4-BE49-F238E27FC236}">
                  <a16:creationId xmlns:a16="http://schemas.microsoft.com/office/drawing/2014/main" id="{CDD01BA0-3C4B-48ED-9CB6-6205BA4117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29" y="1005"/>
              <a:ext cx="9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CONFIDENTIAL</a:t>
              </a:r>
            </a:p>
          </p:txBody>
        </p:sp>
        <p:sp>
          <p:nvSpPr>
            <p:cNvPr id="7" name="McK Document Head" hidden="1">
              <a:extLst>
                <a:ext uri="{FF2B5EF4-FFF2-40B4-BE49-F238E27FC236}">
                  <a16:creationId xmlns:a16="http://schemas.microsoft.com/office/drawing/2014/main" id="{54B70C9D-6A47-4655-B2B0-D028457757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2" y="149"/>
              <a:ext cx="268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Presentation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Date</a:t>
              </a:r>
            </a:p>
          </p:txBody>
        </p:sp>
        <p:sp>
          <p:nvSpPr>
            <p:cNvPr id="8" name="McK Disclaimer" hidden="1">
              <a:extLst>
                <a:ext uri="{FF2B5EF4-FFF2-40B4-BE49-F238E27FC236}">
                  <a16:creationId xmlns:a16="http://schemas.microsoft.com/office/drawing/2014/main" id="{25DC3AD9-7BBA-4C16-B4BA-B97F53EC191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29" y="3685"/>
              <a:ext cx="265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700">
                  <a:solidFill>
                    <a:srgbClr val="676767"/>
                  </a:solidFill>
                </a:rPr>
                <a:t>This report contains information that is confidential and proprietary to McKinsey &amp; Company, Inc., and is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solely for the use of McKinsey &amp; Company, Inc., personnel. No part of it may be used, circulated, quoted,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or reproduced for distribution outside McKinsey &amp; Company, Inc. If you are not the intended recipient of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this report, you are hereby notified that the use, circulation, quoting, or reproducing of this report is strictly prohibited and may be unlawful.</a:t>
              </a:r>
            </a:p>
          </p:txBody>
        </p:sp>
      </p:grpSp>
      <p:grpSp>
        <p:nvGrpSpPr>
          <p:cNvPr id="9" name="Group 1113">
            <a:extLst>
              <a:ext uri="{FF2B5EF4-FFF2-40B4-BE49-F238E27FC236}">
                <a16:creationId xmlns:a16="http://schemas.microsoft.com/office/drawing/2014/main" id="{D5630363-2A64-46C6-AFC1-69751FED9A5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10" name="Rectangle 1085">
              <a:extLst>
                <a:ext uri="{FF2B5EF4-FFF2-40B4-BE49-F238E27FC236}">
                  <a16:creationId xmlns:a16="http://schemas.microsoft.com/office/drawing/2014/main" id="{9513CD56-F1DE-4959-9D8A-69A01924F79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1" name="Rectangle 1086">
              <a:extLst>
                <a:ext uri="{FF2B5EF4-FFF2-40B4-BE49-F238E27FC236}">
                  <a16:creationId xmlns:a16="http://schemas.microsoft.com/office/drawing/2014/main" id="{AEBDAE61-72D8-48DA-B8D9-FCF074663D5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2" name="Rectangle 1087">
              <a:extLst>
                <a:ext uri="{FF2B5EF4-FFF2-40B4-BE49-F238E27FC236}">
                  <a16:creationId xmlns:a16="http://schemas.microsoft.com/office/drawing/2014/main" id="{A883DE41-248E-4C98-984F-EEB3E81E664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sp>
        <p:nvSpPr>
          <p:cNvPr id="13" name="Working Draft" hidden="1">
            <a:extLst>
              <a:ext uri="{FF2B5EF4-FFF2-40B4-BE49-F238E27FC236}">
                <a16:creationId xmlns:a16="http://schemas.microsoft.com/office/drawing/2014/main" id="{983741F5-72E3-4F67-BE60-7626494AF3C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649788" y="311150"/>
            <a:ext cx="311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676767"/>
                </a:solidFill>
              </a:rPr>
              <a:t>Last Modified 2/12/2007 10:15:32 AM W. Europe Standard Time</a:t>
            </a:r>
          </a:p>
        </p:txBody>
      </p:sp>
      <p:sp>
        <p:nvSpPr>
          <p:cNvPr id="14" name="Printed" hidden="1">
            <a:extLst>
              <a:ext uri="{FF2B5EF4-FFF2-40B4-BE49-F238E27FC236}">
                <a16:creationId xmlns:a16="http://schemas.microsoft.com/office/drawing/2014/main" id="{E44615DA-65C4-400B-A80D-C2A43794A12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649788" y="474663"/>
            <a:ext cx="257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676767"/>
                </a:solidFill>
              </a:rPr>
              <a:t>Printed 11/30/2006 3:13:02 AM India Standard Time</a:t>
            </a:r>
            <a:endParaRPr lang="en-US" sz="900">
              <a:solidFill>
                <a:srgbClr val="676767"/>
              </a:solidFill>
            </a:endParaRPr>
          </a:p>
        </p:txBody>
      </p:sp>
      <p:sp>
        <p:nvSpPr>
          <p:cNvPr id="15" name="Working Draft Text" hidden="1">
            <a:extLst>
              <a:ext uri="{FF2B5EF4-FFF2-40B4-BE49-F238E27FC236}">
                <a16:creationId xmlns:a16="http://schemas.microsoft.com/office/drawing/2014/main" id="{F68AE1DE-5598-4E13-8D2D-9F704533344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649788" y="133350"/>
            <a:ext cx="774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676767"/>
                </a:solidFill>
              </a:rPr>
              <a:t>Working Draft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49788" y="3032125"/>
            <a:ext cx="4078287" cy="1098550"/>
          </a:xfrm>
        </p:spPr>
        <p:txBody>
          <a:bodyPr anchor="ctr"/>
          <a:lstStyle>
            <a:lvl1pPr>
              <a:defRPr sz="4000">
                <a:solidFill>
                  <a:srgbClr val="FFAC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49788" y="5002213"/>
            <a:ext cx="4078287" cy="212725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47677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A6D285DC-1D62-4D79-86A3-EEDD7FECCE7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F0F0-9A46-4062-81BE-734DA728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A8B06C3-709A-41D4-A93E-3E00B524E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69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2138363" cy="2546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533400"/>
            <a:ext cx="6262687" cy="2546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D65014C7-584C-4D94-85A2-A23AD798263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569C-8323-49B4-9AE8-C6F68AE4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4CB1F8B-09C9-4839-BB94-C66F9B793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387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8E618537-00C2-4DEF-A4A9-F089C88093AD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D925-EE67-4A8E-9848-343A56DB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1E48291-1222-48D3-B279-C76FB5F93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74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7A304A66-2841-482A-9965-F4E44AB01D85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1DD12-B8B5-4DB9-ABF9-A392CE19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AEF74B88-0E3F-499D-8DBA-0C2BA1953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491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213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13B5070-F7CE-4B92-999C-00B01BEEC52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A8666-8BF5-48D7-9D12-22E8C2751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5EA106BC-DFC7-42F2-994B-F83359B8C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444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g num">
            <a:extLst>
              <a:ext uri="{FF2B5EF4-FFF2-40B4-BE49-F238E27FC236}">
                <a16:creationId xmlns:a16="http://schemas.microsoft.com/office/drawing/2014/main" id="{7887679F-9290-4D1A-AEC1-879CEFCE86B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615A5-E858-44BC-ADFE-80D0AB3A1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oc id">
            <a:extLst>
              <a:ext uri="{FF2B5EF4-FFF2-40B4-BE49-F238E27FC236}">
                <a16:creationId xmlns:a16="http://schemas.microsoft.com/office/drawing/2014/main" id="{E2EA25E6-B15D-40DB-9A5C-50CFA5E60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24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g num">
            <a:extLst>
              <a:ext uri="{FF2B5EF4-FFF2-40B4-BE49-F238E27FC236}">
                <a16:creationId xmlns:a16="http://schemas.microsoft.com/office/drawing/2014/main" id="{64ACD1C2-6664-4AD6-B60B-19F82B39C518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6006-B437-40E0-B5DE-1D0E353C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oc id">
            <a:extLst>
              <a:ext uri="{FF2B5EF4-FFF2-40B4-BE49-F238E27FC236}">
                <a16:creationId xmlns:a16="http://schemas.microsoft.com/office/drawing/2014/main" id="{F412F2DA-AD98-4FAD-9CB1-FC903E9D9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912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num">
            <a:extLst>
              <a:ext uri="{FF2B5EF4-FFF2-40B4-BE49-F238E27FC236}">
                <a16:creationId xmlns:a16="http://schemas.microsoft.com/office/drawing/2014/main" id="{CF7417AE-F2AB-48C7-8728-0EE6E38485C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1000D-3C65-48C2-B287-2EE6522E9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oc id">
            <a:extLst>
              <a:ext uri="{FF2B5EF4-FFF2-40B4-BE49-F238E27FC236}">
                <a16:creationId xmlns:a16="http://schemas.microsoft.com/office/drawing/2014/main" id="{D462051B-4B37-4CCC-87EF-F87A9A312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189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AE9D82F8-F4D9-437C-B431-21B699E082F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ACC2F-73A2-41EE-8F8D-BD76D873D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2CDF6ECD-CE75-46A1-B927-47BB900E19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039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503DCEE-D056-4DF7-8C08-996AEC2717CC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D88B-5B20-44E0-A370-1A4D5C441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AEA3E46E-CE0B-4747-A824-FDDFDE9BC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89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9" Type="http://schemas.openxmlformats.org/officeDocument/2006/relationships/tags" Target="../tags/tag27.xml"/><Relationship Id="rId21" Type="http://schemas.openxmlformats.org/officeDocument/2006/relationships/tags" Target="../tags/tag9.xml"/><Relationship Id="rId34" Type="http://schemas.openxmlformats.org/officeDocument/2006/relationships/tags" Target="../tags/tag22.xml"/><Relationship Id="rId42" Type="http://schemas.openxmlformats.org/officeDocument/2006/relationships/tags" Target="../tags/tag30.xml"/><Relationship Id="rId47" Type="http://schemas.openxmlformats.org/officeDocument/2006/relationships/tags" Target="../tags/tag35.xml"/><Relationship Id="rId50" Type="http://schemas.openxmlformats.org/officeDocument/2006/relationships/tags" Target="../tags/tag38.xml"/><Relationship Id="rId55" Type="http://schemas.openxmlformats.org/officeDocument/2006/relationships/tags" Target="../tags/tag43.xml"/><Relationship Id="rId63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tags" Target="../tags/tag17.xml"/><Relationship Id="rId41" Type="http://schemas.openxmlformats.org/officeDocument/2006/relationships/tags" Target="../tags/tag29.xml"/><Relationship Id="rId54" Type="http://schemas.openxmlformats.org/officeDocument/2006/relationships/tags" Target="../tags/tag42.xml"/><Relationship Id="rId62" Type="http://schemas.openxmlformats.org/officeDocument/2006/relationships/tags" Target="../tags/tag5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32" Type="http://schemas.openxmlformats.org/officeDocument/2006/relationships/tags" Target="../tags/tag20.xml"/><Relationship Id="rId37" Type="http://schemas.openxmlformats.org/officeDocument/2006/relationships/tags" Target="../tags/tag25.xml"/><Relationship Id="rId40" Type="http://schemas.openxmlformats.org/officeDocument/2006/relationships/tags" Target="../tags/tag28.xml"/><Relationship Id="rId45" Type="http://schemas.openxmlformats.org/officeDocument/2006/relationships/tags" Target="../tags/tag33.xml"/><Relationship Id="rId53" Type="http://schemas.openxmlformats.org/officeDocument/2006/relationships/tags" Target="../tags/tag41.xml"/><Relationship Id="rId58" Type="http://schemas.openxmlformats.org/officeDocument/2006/relationships/tags" Target="../tags/tag46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36" Type="http://schemas.openxmlformats.org/officeDocument/2006/relationships/tags" Target="../tags/tag24.xml"/><Relationship Id="rId49" Type="http://schemas.openxmlformats.org/officeDocument/2006/relationships/tags" Target="../tags/tag37.xml"/><Relationship Id="rId57" Type="http://schemas.openxmlformats.org/officeDocument/2006/relationships/tags" Target="../tags/tag45.xml"/><Relationship Id="rId61" Type="http://schemas.openxmlformats.org/officeDocument/2006/relationships/tags" Target="../tags/tag4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31" Type="http://schemas.openxmlformats.org/officeDocument/2006/relationships/tags" Target="../tags/tag19.xml"/><Relationship Id="rId44" Type="http://schemas.openxmlformats.org/officeDocument/2006/relationships/tags" Target="../tags/tag32.xml"/><Relationship Id="rId52" Type="http://schemas.openxmlformats.org/officeDocument/2006/relationships/tags" Target="../tags/tag40.xml"/><Relationship Id="rId60" Type="http://schemas.openxmlformats.org/officeDocument/2006/relationships/tags" Target="../tags/tag4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tags" Target="../tags/tag18.xml"/><Relationship Id="rId35" Type="http://schemas.openxmlformats.org/officeDocument/2006/relationships/tags" Target="../tags/tag23.xml"/><Relationship Id="rId43" Type="http://schemas.openxmlformats.org/officeDocument/2006/relationships/tags" Target="../tags/tag31.xml"/><Relationship Id="rId48" Type="http://schemas.openxmlformats.org/officeDocument/2006/relationships/tags" Target="../tags/tag36.xml"/><Relationship Id="rId56" Type="http://schemas.openxmlformats.org/officeDocument/2006/relationships/tags" Target="../tags/tag4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9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33" Type="http://schemas.openxmlformats.org/officeDocument/2006/relationships/tags" Target="../tags/tag21.xml"/><Relationship Id="rId38" Type="http://schemas.openxmlformats.org/officeDocument/2006/relationships/tags" Target="../tags/tag26.xml"/><Relationship Id="rId46" Type="http://schemas.openxmlformats.org/officeDocument/2006/relationships/tags" Target="../tags/tag34.xml"/><Relationship Id="rId59" Type="http://schemas.openxmlformats.org/officeDocument/2006/relationships/tags" Target="../tags/tag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6FA0BC4B-CF35-4AAF-BECB-71B9F25F77D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176213" y="1273175"/>
            <a:ext cx="855345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FD2DD03-5117-4DB3-B9BE-A1841DA6384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176213" y="533400"/>
            <a:ext cx="7091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6" name="McK Slide Elements">
            <a:extLst>
              <a:ext uri="{FF2B5EF4-FFF2-40B4-BE49-F238E27FC236}">
                <a16:creationId xmlns:a16="http://schemas.microsoft.com/office/drawing/2014/main" id="{DF530769-5ABB-44C1-BA61-39F27FAAE5FA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760413"/>
            <a:ext cx="8618537" cy="5656262"/>
            <a:chOff x="111" y="479"/>
            <a:chExt cx="5429" cy="3563"/>
          </a:xfrm>
        </p:grpSpPr>
        <p:sp>
          <p:nvSpPr>
            <p:cNvPr id="3162" name="McK Subtitle" hidden="1">
              <a:extLst>
                <a:ext uri="{FF2B5EF4-FFF2-40B4-BE49-F238E27FC236}">
                  <a16:creationId xmlns:a16="http://schemas.microsoft.com/office/drawing/2014/main" id="{6F3D23A8-18DD-4325-BAF0-8C9F527A06BE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1"/>
              </p:custDataLst>
            </p:nvPr>
          </p:nvSpPr>
          <p:spPr bwMode="gray">
            <a:xfrm>
              <a:off x="111" y="479"/>
              <a:ext cx="54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>
                  <a:solidFill>
                    <a:srgbClr val="676767"/>
                  </a:solidFill>
                </a:rPr>
                <a:t>SUBTITLE (IF THERE IS A MESSAGE TITLE ONLY)</a:t>
              </a:r>
            </a:p>
          </p:txBody>
        </p:sp>
        <p:sp>
          <p:nvSpPr>
            <p:cNvPr id="3163" name="McK Footnote" hidden="1">
              <a:extLst>
                <a:ext uri="{FF2B5EF4-FFF2-40B4-BE49-F238E27FC236}">
                  <a16:creationId xmlns:a16="http://schemas.microsoft.com/office/drawing/2014/main" id="{E62532D0-6525-4B60-9A7E-535423D4C664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2"/>
              </p:custDataLst>
            </p:nvPr>
          </p:nvSpPr>
          <p:spPr bwMode="gray">
            <a:xfrm>
              <a:off x="111" y="3875"/>
              <a:ext cx="53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441325" indent="-441325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900">
                  <a:solidFill>
                    <a:srgbClr val="676767"/>
                  </a:solidFill>
                </a:rPr>
                <a:t>	*	Footnote</a:t>
              </a:r>
            </a:p>
            <a:p>
              <a:pPr eaLnBrk="1" hangingPunct="1">
                <a:lnSpc>
                  <a:spcPct val="90000"/>
                </a:lnSpc>
                <a:spcBef>
                  <a:spcPct val="15000"/>
                </a:spcBef>
                <a:defRPr/>
              </a:pPr>
              <a:r>
                <a:rPr lang="en-US" sz="900">
                  <a:solidFill>
                    <a:srgbClr val="676767"/>
                  </a:solidFill>
                </a:rPr>
                <a:t>	Source:	Source</a:t>
              </a:r>
            </a:p>
          </p:txBody>
        </p:sp>
      </p:grpSp>
      <p:sp>
        <p:nvSpPr>
          <p:cNvPr id="3077" name="Working Draft" hidden="1">
            <a:extLst>
              <a:ext uri="{FF2B5EF4-FFF2-40B4-BE49-F238E27FC236}">
                <a16:creationId xmlns:a16="http://schemas.microsoft.com/office/drawing/2014/main" id="{3BBF7626-68CB-4733-BD91-5D125006D6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gray">
          <a:xfrm rot="5400000">
            <a:off x="7716044" y="2358231"/>
            <a:ext cx="22923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Working Draft - Last Modified 2/12/2007 10:15:31 AM</a:t>
            </a:r>
          </a:p>
        </p:txBody>
      </p:sp>
      <p:sp>
        <p:nvSpPr>
          <p:cNvPr id="3078" name="Printed" hidden="1">
            <a:extLst>
              <a:ext uri="{FF2B5EF4-FFF2-40B4-BE49-F238E27FC236}">
                <a16:creationId xmlns:a16="http://schemas.microsoft.com/office/drawing/2014/main" id="{7BAF47D5-02D6-4B56-A753-D334FFC4CB4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 rot="5400000">
            <a:off x="8181181" y="4361657"/>
            <a:ext cx="1362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Printed 11/30/2006 3:13:02 AM</a:t>
            </a:r>
          </a:p>
        </p:txBody>
      </p:sp>
      <p:grpSp>
        <p:nvGrpSpPr>
          <p:cNvPr id="3079" name="McK Legend Moons" hidden="1">
            <a:extLst>
              <a:ext uri="{FF2B5EF4-FFF2-40B4-BE49-F238E27FC236}">
                <a16:creationId xmlns:a16="http://schemas.microsoft.com/office/drawing/2014/main" id="{B84DE081-4858-4FB7-8571-F1F79F8CE551}"/>
              </a:ext>
            </a:extLst>
          </p:cNvPr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8043863" y="819150"/>
            <a:ext cx="758825" cy="1071563"/>
            <a:chOff x="4883" y="516"/>
            <a:chExt cx="478" cy="675"/>
          </a:xfrm>
        </p:grpSpPr>
        <p:sp>
          <p:nvSpPr>
            <p:cNvPr id="3146" name="Rectangle 260" hidden="1">
              <a:extLst>
                <a:ext uri="{FF2B5EF4-FFF2-40B4-BE49-F238E27FC236}">
                  <a16:creationId xmlns:a16="http://schemas.microsoft.com/office/drawing/2014/main" id="{3CEED21A-B022-4A11-9EEB-BBF63D9A82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7" name="Rectangle 261" hidden="1">
              <a:extLst>
                <a:ext uri="{FF2B5EF4-FFF2-40B4-BE49-F238E27FC236}">
                  <a16:creationId xmlns:a16="http://schemas.microsoft.com/office/drawing/2014/main" id="{E5F9222D-7D08-4E49-8E2D-B3D185EE52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8" name="Rectangle 262" hidden="1">
              <a:extLst>
                <a:ext uri="{FF2B5EF4-FFF2-40B4-BE49-F238E27FC236}">
                  <a16:creationId xmlns:a16="http://schemas.microsoft.com/office/drawing/2014/main" id="{F9814339-24CB-4302-8F5D-E251FA8805C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9" name="Rectangle 263" hidden="1">
              <a:extLst>
                <a:ext uri="{FF2B5EF4-FFF2-40B4-BE49-F238E27FC236}">
                  <a16:creationId xmlns:a16="http://schemas.microsoft.com/office/drawing/2014/main" id="{0FF761A1-B048-4F00-94B3-D406503EFE2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50" name="Oval 194" hidden="1">
              <a:extLst>
                <a:ext uri="{FF2B5EF4-FFF2-40B4-BE49-F238E27FC236}">
                  <a16:creationId xmlns:a16="http://schemas.microsoft.com/office/drawing/2014/main" id="{E19F38E8-3DA8-4A37-A2ED-9619319F647F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0"/>
              </p:custDataLst>
            </p:nvPr>
          </p:nvSpPr>
          <p:spPr bwMode="gray">
            <a:xfrm>
              <a:off x="4883" y="522"/>
              <a:ext cx="102" cy="1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grpSp>
          <p:nvGrpSpPr>
            <p:cNvPr id="3151" name="Group 196" hidden="1">
              <a:extLst>
                <a:ext uri="{FF2B5EF4-FFF2-40B4-BE49-F238E27FC236}">
                  <a16:creationId xmlns:a16="http://schemas.microsoft.com/office/drawing/2014/main" id="{BDCDDBA3-AE13-42E9-AABF-9EA3B4E642CC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1"/>
              </p:custDataLst>
            </p:nvPr>
          </p:nvGrpSpPr>
          <p:grpSpPr bwMode="auto">
            <a:xfrm>
              <a:off x="4883" y="662"/>
              <a:ext cx="102" cy="102"/>
              <a:chOff x="1694" y="2044"/>
              <a:chExt cx="160" cy="160"/>
            </a:xfrm>
          </p:grpSpPr>
          <p:sp>
            <p:nvSpPr>
              <p:cNvPr id="3160" name="Oval 197" hidden="1">
                <a:extLst>
                  <a:ext uri="{FF2B5EF4-FFF2-40B4-BE49-F238E27FC236}">
                    <a16:creationId xmlns:a16="http://schemas.microsoft.com/office/drawing/2014/main" id="{8BA1A5D5-5D18-4AFC-B1D7-7A0CBEE93AF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61" name="Arc 198" hidden="1">
                <a:extLst>
                  <a:ext uri="{FF2B5EF4-FFF2-40B4-BE49-F238E27FC236}">
                    <a16:creationId xmlns:a16="http://schemas.microsoft.com/office/drawing/2014/main" id="{4E1B68F1-B14C-452D-885D-CD6603E82B0C}"/>
                  </a:ext>
                </a:extLst>
              </p:cNvPr>
              <p:cNvSpPr>
                <a:spLocks noChangeAspect="1"/>
              </p:cNvSpPr>
              <p:nvPr>
                <p:custDataLst>
                  <p:tags r:id="rId60"/>
                </p:custDataLst>
              </p:nvPr>
            </p:nvSpPr>
            <p:spPr bwMode="gray">
              <a:xfrm>
                <a:off x="1774" y="2044"/>
                <a:ext cx="80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2" name="Group 200" hidden="1">
              <a:extLst>
                <a:ext uri="{FF2B5EF4-FFF2-40B4-BE49-F238E27FC236}">
                  <a16:creationId xmlns:a16="http://schemas.microsoft.com/office/drawing/2014/main" id="{F6255A44-5B2D-40DA-84ED-EEFEAD7301E6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2"/>
              </p:custDataLst>
            </p:nvPr>
          </p:nvGrpSpPr>
          <p:grpSpPr bwMode="auto">
            <a:xfrm>
              <a:off x="4883" y="802"/>
              <a:ext cx="102" cy="102"/>
              <a:chOff x="1521" y="1401"/>
              <a:chExt cx="102" cy="102"/>
            </a:xfrm>
          </p:grpSpPr>
          <p:sp>
            <p:nvSpPr>
              <p:cNvPr id="3158" name="Oval 201" hidden="1">
                <a:extLst>
                  <a:ext uri="{FF2B5EF4-FFF2-40B4-BE49-F238E27FC236}">
                    <a16:creationId xmlns:a16="http://schemas.microsoft.com/office/drawing/2014/main" id="{CD577EC2-B4AE-4DA9-8838-16CF79B27F0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7"/>
                </p:custDataLst>
              </p:nvPr>
            </p:nvSpPr>
            <p:spPr bwMode="gray">
              <a:xfrm>
                <a:off x="1521" y="1401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9" name="Arc 202" hidden="1">
                <a:extLst>
                  <a:ext uri="{FF2B5EF4-FFF2-40B4-BE49-F238E27FC236}">
                    <a16:creationId xmlns:a16="http://schemas.microsoft.com/office/drawing/2014/main" id="{42B7FFC1-FFCE-4CFB-A88D-3166B467CCCE}"/>
                  </a:ext>
                </a:extLst>
              </p:cNvPr>
              <p:cNvSpPr>
                <a:spLocks noChangeAspect="1"/>
              </p:cNvSpPr>
              <p:nvPr>
                <p:custDataLst>
                  <p:tags r:id="rId58"/>
                </p:custDataLst>
              </p:nvPr>
            </p:nvSpPr>
            <p:spPr bwMode="gray">
              <a:xfrm>
                <a:off x="1572" y="1401"/>
                <a:ext cx="51" cy="102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3" name="Group 204" hidden="1">
              <a:extLst>
                <a:ext uri="{FF2B5EF4-FFF2-40B4-BE49-F238E27FC236}">
                  <a16:creationId xmlns:a16="http://schemas.microsoft.com/office/drawing/2014/main" id="{F3A85D16-9246-457F-B5B8-F4DBEB5E50A7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3"/>
              </p:custDataLst>
            </p:nvPr>
          </p:nvGrpSpPr>
          <p:grpSpPr bwMode="auto">
            <a:xfrm>
              <a:off x="4883" y="942"/>
              <a:ext cx="102" cy="102"/>
              <a:chOff x="1521" y="1539"/>
              <a:chExt cx="102" cy="102"/>
            </a:xfrm>
          </p:grpSpPr>
          <p:sp>
            <p:nvSpPr>
              <p:cNvPr id="3156" name="Oval 205" hidden="1">
                <a:extLst>
                  <a:ext uri="{FF2B5EF4-FFF2-40B4-BE49-F238E27FC236}">
                    <a16:creationId xmlns:a16="http://schemas.microsoft.com/office/drawing/2014/main" id="{55C30B0D-0D99-425C-AA64-463F1A933B8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5"/>
                </p:custDataLst>
              </p:nvPr>
            </p:nvSpPr>
            <p:spPr bwMode="gray">
              <a:xfrm>
                <a:off x="1521" y="1539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7" name="Arc 206" hidden="1">
                <a:extLst>
                  <a:ext uri="{FF2B5EF4-FFF2-40B4-BE49-F238E27FC236}">
                    <a16:creationId xmlns:a16="http://schemas.microsoft.com/office/drawing/2014/main" id="{B58F1CEC-4226-4C83-B241-47D6DA3D5E58}"/>
                  </a:ext>
                </a:extLst>
              </p:cNvPr>
              <p:cNvSpPr>
                <a:spLocks noChangeAspect="1"/>
              </p:cNvSpPr>
              <p:nvPr>
                <p:custDataLst>
                  <p:tags r:id="rId56"/>
                </p:custDataLst>
              </p:nvPr>
            </p:nvSpPr>
            <p:spPr bwMode="gray">
              <a:xfrm>
                <a:off x="1521" y="1539"/>
                <a:ext cx="102" cy="102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" name="Oval 208" hidden="1">
              <a:extLst>
                <a:ext uri="{FF2B5EF4-FFF2-40B4-BE49-F238E27FC236}">
                  <a16:creationId xmlns:a16="http://schemas.microsoft.com/office/drawing/2014/main" id="{9E89FC53-1313-4AA7-AF82-784C9644B507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4"/>
              </p:custDataLst>
            </p:nvPr>
          </p:nvSpPr>
          <p:spPr bwMode="gray">
            <a:xfrm>
              <a:off x="4883" y="1082"/>
              <a:ext cx="102" cy="10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55" name="Rectangle 264" hidden="1">
              <a:extLst>
                <a:ext uri="{FF2B5EF4-FFF2-40B4-BE49-F238E27FC236}">
                  <a16:creationId xmlns:a16="http://schemas.microsoft.com/office/drawing/2014/main" id="{870D8CB3-8963-426A-AF2F-503C4517906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107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0" name="McK Legend Boxes" hidden="1">
            <a:extLst>
              <a:ext uri="{FF2B5EF4-FFF2-40B4-BE49-F238E27FC236}">
                <a16:creationId xmlns:a16="http://schemas.microsoft.com/office/drawing/2014/main" id="{397A89BE-B199-4C88-90F5-E18600EEF912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016875" y="819150"/>
            <a:ext cx="785813" cy="849313"/>
            <a:chOff x="4866" y="516"/>
            <a:chExt cx="495" cy="535"/>
          </a:xfrm>
        </p:grpSpPr>
        <p:sp>
          <p:nvSpPr>
            <p:cNvPr id="3138" name="Rectangle 179" hidden="1">
              <a:extLst>
                <a:ext uri="{FF2B5EF4-FFF2-40B4-BE49-F238E27FC236}">
                  <a16:creationId xmlns:a16="http://schemas.microsoft.com/office/drawing/2014/main" id="{CAE9ED80-1AD0-4D27-A3CE-2F1319CE085B}"/>
                </a:ext>
              </a:extLst>
            </p:cNvPr>
            <p:cNvSpPr>
              <a:spLocks noChangeArrowheads="1"/>
            </p:cNvSpPr>
            <p:nvPr userDrawn="1">
              <p:custDataLst>
                <p:tags r:id="rId46"/>
              </p:custDataLst>
            </p:nvPr>
          </p:nvSpPr>
          <p:spPr bwMode="gray">
            <a:xfrm>
              <a:off x="4866" y="522"/>
              <a:ext cx="136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39" name="Rectangle 181" hidden="1">
              <a:extLst>
                <a:ext uri="{FF2B5EF4-FFF2-40B4-BE49-F238E27FC236}">
                  <a16:creationId xmlns:a16="http://schemas.microsoft.com/office/drawing/2014/main" id="{17976B08-E18A-4B9B-8DA5-BB405C5D6306}"/>
                </a:ext>
              </a:extLst>
            </p:cNvPr>
            <p:cNvSpPr>
              <a:spLocks noChangeArrowheads="1"/>
            </p:cNvSpPr>
            <p:nvPr userDrawn="1">
              <p:custDataLst>
                <p:tags r:id="rId47"/>
              </p:custDataLst>
            </p:nvPr>
          </p:nvSpPr>
          <p:spPr bwMode="gray">
            <a:xfrm>
              <a:off x="4866" y="662"/>
              <a:ext cx="136" cy="10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0" name="Rectangle 183" hidden="1">
              <a:extLst>
                <a:ext uri="{FF2B5EF4-FFF2-40B4-BE49-F238E27FC236}">
                  <a16:creationId xmlns:a16="http://schemas.microsoft.com/office/drawing/2014/main" id="{6EC95A5E-3760-4971-8816-6BC7E9291E46}"/>
                </a:ext>
              </a:extLst>
            </p:cNvPr>
            <p:cNvSpPr>
              <a:spLocks noChangeArrowheads="1"/>
            </p:cNvSpPr>
            <p:nvPr userDrawn="1">
              <p:custDataLst>
                <p:tags r:id="rId48"/>
              </p:custDataLst>
            </p:nvPr>
          </p:nvSpPr>
          <p:spPr bwMode="gray">
            <a:xfrm>
              <a:off x="4866" y="802"/>
              <a:ext cx="136" cy="1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1" name="Rectangle 185" hidden="1">
              <a:extLst>
                <a:ext uri="{FF2B5EF4-FFF2-40B4-BE49-F238E27FC236}">
                  <a16:creationId xmlns:a16="http://schemas.microsoft.com/office/drawing/2014/main" id="{C166D94B-EA92-4B12-B8E7-31462CA45B75}"/>
                </a:ext>
              </a:extLst>
            </p:cNvPr>
            <p:cNvSpPr>
              <a:spLocks noChangeArrowheads="1"/>
            </p:cNvSpPr>
            <p:nvPr userDrawn="1">
              <p:custDataLst>
                <p:tags r:id="rId49"/>
              </p:custDataLst>
            </p:nvPr>
          </p:nvSpPr>
          <p:spPr bwMode="gray">
            <a:xfrm>
              <a:off x="4866" y="942"/>
              <a:ext cx="136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2" name="Rectangle 273" hidden="1">
              <a:extLst>
                <a:ext uri="{FF2B5EF4-FFF2-40B4-BE49-F238E27FC236}">
                  <a16:creationId xmlns:a16="http://schemas.microsoft.com/office/drawing/2014/main" id="{89C4675E-6182-4D65-A2D4-8E459FD7CF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3" name="Rectangle 274" hidden="1">
              <a:extLst>
                <a:ext uri="{FF2B5EF4-FFF2-40B4-BE49-F238E27FC236}">
                  <a16:creationId xmlns:a16="http://schemas.microsoft.com/office/drawing/2014/main" id="{D396AD5B-324D-4B76-8021-15DB24A1A6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4" name="Rectangle 275" hidden="1">
              <a:extLst>
                <a:ext uri="{FF2B5EF4-FFF2-40B4-BE49-F238E27FC236}">
                  <a16:creationId xmlns:a16="http://schemas.microsoft.com/office/drawing/2014/main" id="{2EA292E9-595B-4CD3-8A3C-253D69F4987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5" name="Rectangle 276" hidden="1">
              <a:extLst>
                <a:ext uri="{FF2B5EF4-FFF2-40B4-BE49-F238E27FC236}">
                  <a16:creationId xmlns:a16="http://schemas.microsoft.com/office/drawing/2014/main" id="{EE10152E-52B7-47B1-AD19-3A3325D05C7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1" name="McK Legend Lines" hidden="1">
            <a:extLst>
              <a:ext uri="{FF2B5EF4-FFF2-40B4-BE49-F238E27FC236}">
                <a16:creationId xmlns:a16="http://schemas.microsoft.com/office/drawing/2014/main" id="{89ED49CE-0474-45E9-AABE-F4CE27BE9B83}"/>
              </a:ext>
            </a:extLst>
          </p:cNvPr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7762875" y="819150"/>
            <a:ext cx="1039813" cy="627063"/>
            <a:chOff x="4706" y="516"/>
            <a:chExt cx="655" cy="395"/>
          </a:xfrm>
        </p:grpSpPr>
        <p:sp>
          <p:nvSpPr>
            <p:cNvPr id="3132" name="Line 190" hidden="1">
              <a:extLst>
                <a:ext uri="{FF2B5EF4-FFF2-40B4-BE49-F238E27FC236}">
                  <a16:creationId xmlns:a16="http://schemas.microsoft.com/office/drawing/2014/main" id="{E1902719-449E-4390-8CCD-832999D51303}"/>
                </a:ext>
              </a:extLst>
            </p:cNvPr>
            <p:cNvSpPr>
              <a:spLocks noChangeShapeType="1"/>
            </p:cNvSpPr>
            <p:nvPr userDrawn="1">
              <p:custDataLst>
                <p:tags r:id="rId43"/>
              </p:custDataLst>
            </p:nvPr>
          </p:nvSpPr>
          <p:spPr bwMode="gray">
            <a:xfrm flipH="1">
              <a:off x="4706" y="573"/>
              <a:ext cx="29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3" name="Line 191" hidden="1">
              <a:extLst>
                <a:ext uri="{FF2B5EF4-FFF2-40B4-BE49-F238E27FC236}">
                  <a16:creationId xmlns:a16="http://schemas.microsoft.com/office/drawing/2014/main" id="{621F3446-D4E4-4E66-918C-91A88778FFD9}"/>
                </a:ext>
              </a:extLst>
            </p:cNvPr>
            <p:cNvSpPr>
              <a:spLocks noChangeShapeType="1"/>
            </p:cNvSpPr>
            <p:nvPr userDrawn="1">
              <p:custDataLst>
                <p:tags r:id="rId44"/>
              </p:custDataLst>
            </p:nvPr>
          </p:nvSpPr>
          <p:spPr bwMode="gray">
            <a:xfrm flipH="1">
              <a:off x="4706" y="713"/>
              <a:ext cx="2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4" name="Line 192" hidden="1">
              <a:extLst>
                <a:ext uri="{FF2B5EF4-FFF2-40B4-BE49-F238E27FC236}">
                  <a16:creationId xmlns:a16="http://schemas.microsoft.com/office/drawing/2014/main" id="{D4238F65-EBE3-4B09-8FE0-6F5EED906997}"/>
                </a:ext>
              </a:extLst>
            </p:cNvPr>
            <p:cNvSpPr>
              <a:spLocks noChangeShapeType="1"/>
            </p:cNvSpPr>
            <p:nvPr userDrawn="1">
              <p:custDataLst>
                <p:tags r:id="rId45"/>
              </p:custDataLst>
            </p:nvPr>
          </p:nvSpPr>
          <p:spPr bwMode="gray">
            <a:xfrm flipH="1">
              <a:off x="4706" y="853"/>
              <a:ext cx="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5" name="Rectangle 278" hidden="1">
              <a:extLst>
                <a:ext uri="{FF2B5EF4-FFF2-40B4-BE49-F238E27FC236}">
                  <a16:creationId xmlns:a16="http://schemas.microsoft.com/office/drawing/2014/main" id="{1189AE54-1701-4C49-A7C5-D2049A6AE95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6" name="Rectangle 279" hidden="1">
              <a:extLst>
                <a:ext uri="{FF2B5EF4-FFF2-40B4-BE49-F238E27FC236}">
                  <a16:creationId xmlns:a16="http://schemas.microsoft.com/office/drawing/2014/main" id="{D14BF3FB-A1E9-490C-A2AC-087E75C8033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7" name="Rectangle 280" hidden="1">
              <a:extLst>
                <a:ext uri="{FF2B5EF4-FFF2-40B4-BE49-F238E27FC236}">
                  <a16:creationId xmlns:a16="http://schemas.microsoft.com/office/drawing/2014/main" id="{C8F575B3-63D6-48A0-978D-C9130ED4FAD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2" name="McK Alternative Sticker" hidden="1">
            <a:extLst>
              <a:ext uri="{FF2B5EF4-FFF2-40B4-BE49-F238E27FC236}">
                <a16:creationId xmlns:a16="http://schemas.microsoft.com/office/drawing/2014/main" id="{FE626159-6C77-47CC-9BAC-A395CF21B766}"/>
              </a:ext>
            </a:extLst>
          </p:cNvPr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8126413" y="793750"/>
            <a:ext cx="668337" cy="200025"/>
            <a:chOff x="2144" y="2357"/>
            <a:chExt cx="421" cy="126"/>
          </a:xfrm>
        </p:grpSpPr>
        <p:sp>
          <p:nvSpPr>
            <p:cNvPr id="3129" name="AutoShape 283" hidden="1">
              <a:extLst>
                <a:ext uri="{FF2B5EF4-FFF2-40B4-BE49-F238E27FC236}">
                  <a16:creationId xmlns:a16="http://schemas.microsoft.com/office/drawing/2014/main" id="{042D5F8B-C60F-42D1-969E-70930ACCC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30" name="AutoShape 284" hidden="1">
              <a:extLst>
                <a:ext uri="{FF2B5EF4-FFF2-40B4-BE49-F238E27FC236}">
                  <a16:creationId xmlns:a16="http://schemas.microsoft.com/office/drawing/2014/main" id="{18616D8B-5E6D-4E2D-A038-015DB55A843B}"/>
                </a:ext>
              </a:extLst>
            </p:cNvPr>
            <p:cNvCxnSpPr>
              <a:cxnSpLocks noChangeShapeType="1"/>
              <a:stCxn id="3129" idx="2"/>
              <a:endCxn id="3129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1" name="AutoShape 285" hidden="1">
              <a:extLst>
                <a:ext uri="{FF2B5EF4-FFF2-40B4-BE49-F238E27FC236}">
                  <a16:creationId xmlns:a16="http://schemas.microsoft.com/office/drawing/2014/main" id="{15E45E72-8E11-41FB-AD33-07E6D153AD62}"/>
                </a:ext>
              </a:extLst>
            </p:cNvPr>
            <p:cNvCxnSpPr>
              <a:cxnSpLocks noChangeShapeType="1"/>
              <a:stCxn id="3129" idx="4"/>
              <a:endCxn id="3129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3" name="McK Default Sticker" hidden="1">
            <a:extLst>
              <a:ext uri="{FF2B5EF4-FFF2-40B4-BE49-F238E27FC236}">
                <a16:creationId xmlns:a16="http://schemas.microsoft.com/office/drawing/2014/main" id="{4CD5E24D-667B-495F-A16D-008A9639A260}"/>
              </a:ext>
            </a:extLst>
          </p:cNvPr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8126413" y="512763"/>
            <a:ext cx="668337" cy="200025"/>
            <a:chOff x="2144" y="2357"/>
            <a:chExt cx="421" cy="126"/>
          </a:xfrm>
        </p:grpSpPr>
        <p:sp>
          <p:nvSpPr>
            <p:cNvPr id="3126" name="AutoShape 288" hidden="1">
              <a:extLst>
                <a:ext uri="{FF2B5EF4-FFF2-40B4-BE49-F238E27FC236}">
                  <a16:creationId xmlns:a16="http://schemas.microsoft.com/office/drawing/2014/main" id="{00279E62-02D4-4376-9232-CAE1BE8DAEC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27" name="AutoShape 289" hidden="1">
              <a:extLst>
                <a:ext uri="{FF2B5EF4-FFF2-40B4-BE49-F238E27FC236}">
                  <a16:creationId xmlns:a16="http://schemas.microsoft.com/office/drawing/2014/main" id="{CBB082BF-EB2C-4675-B21B-E1971F412CA6}"/>
                </a:ext>
              </a:extLst>
            </p:cNvPr>
            <p:cNvCxnSpPr>
              <a:cxnSpLocks noChangeShapeType="1"/>
              <a:stCxn id="3126" idx="2"/>
              <a:endCxn id="3126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8" name="AutoShape 290" hidden="1">
              <a:extLst>
                <a:ext uri="{FF2B5EF4-FFF2-40B4-BE49-F238E27FC236}">
                  <a16:creationId xmlns:a16="http://schemas.microsoft.com/office/drawing/2014/main" id="{4A5F07AB-84C6-451B-A5C2-EE837A9C80F2}"/>
                </a:ext>
              </a:extLst>
            </p:cNvPr>
            <p:cNvCxnSpPr>
              <a:cxnSpLocks noChangeShapeType="1"/>
              <a:stCxn id="3126" idx="4"/>
              <a:endCxn id="3126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4" name="Group 370">
            <a:extLst>
              <a:ext uri="{FF2B5EF4-FFF2-40B4-BE49-F238E27FC236}">
                <a16:creationId xmlns:a16="http://schemas.microsoft.com/office/drawing/2014/main" id="{ABECB424-256E-44FB-8BD7-826BCA907F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3123" name="Rectangle 46">
              <a:extLst>
                <a:ext uri="{FF2B5EF4-FFF2-40B4-BE49-F238E27FC236}">
                  <a16:creationId xmlns:a16="http://schemas.microsoft.com/office/drawing/2014/main" id="{2B287F39-8DF3-4635-B716-4264C49F239A}"/>
                </a:ext>
              </a:extLst>
            </p:cNvPr>
            <p:cNvSpPr>
              <a:spLocks noChangeArrowheads="1"/>
            </p:cNvSpPr>
            <p:nvPr userDrawn="1">
              <p:custDataLst>
                <p:tags r:id="rId40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4" name="Rectangle 49">
              <a:extLst>
                <a:ext uri="{FF2B5EF4-FFF2-40B4-BE49-F238E27FC236}">
                  <a16:creationId xmlns:a16="http://schemas.microsoft.com/office/drawing/2014/main" id="{89A8F80D-6FF5-438A-9DC6-9647381B2DCE}"/>
                </a:ext>
              </a:extLst>
            </p:cNvPr>
            <p:cNvSpPr>
              <a:spLocks noChangeArrowheads="1"/>
            </p:cNvSpPr>
            <p:nvPr userDrawn="1">
              <p:custDataLst>
                <p:tags r:id="rId41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5" name="Rectangle 48">
              <a:extLst>
                <a:ext uri="{FF2B5EF4-FFF2-40B4-BE49-F238E27FC236}">
                  <a16:creationId xmlns:a16="http://schemas.microsoft.com/office/drawing/2014/main" id="{8049A635-0FA6-4582-AF5D-CCB89705EE85}"/>
                </a:ext>
              </a:extLst>
            </p:cNvPr>
            <p:cNvSpPr>
              <a:spLocks noChangeArrowheads="1"/>
            </p:cNvSpPr>
            <p:nvPr userDrawn="1">
              <p:custDataLst>
                <p:tags r:id="rId42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grpSp>
        <p:nvGrpSpPr>
          <p:cNvPr id="3085" name="McK Working Grid A" hidden="1">
            <a:extLst>
              <a:ext uri="{FF2B5EF4-FFF2-40B4-BE49-F238E27FC236}">
                <a16:creationId xmlns:a16="http://schemas.microsoft.com/office/drawing/2014/main" id="{0CD7DBC4-429D-4648-A101-4F58939FF99D}"/>
              </a:ext>
            </a:extLst>
          </p:cNvPr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sp>
          <p:nvSpPr>
            <p:cNvPr id="3109" name="Line 310" hidden="1">
              <a:extLst>
                <a:ext uri="{FF2B5EF4-FFF2-40B4-BE49-F238E27FC236}">
                  <a16:creationId xmlns:a16="http://schemas.microsoft.com/office/drawing/2014/main" id="{4A7E6F7F-2043-40F4-9C63-440DA916EA9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Line 311" hidden="1">
              <a:extLst>
                <a:ext uri="{FF2B5EF4-FFF2-40B4-BE49-F238E27FC236}">
                  <a16:creationId xmlns:a16="http://schemas.microsoft.com/office/drawing/2014/main" id="{1DFE5321-F5BD-4B7C-9B19-9C9643680CA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Line 312" hidden="1">
              <a:extLst>
                <a:ext uri="{FF2B5EF4-FFF2-40B4-BE49-F238E27FC236}">
                  <a16:creationId xmlns:a16="http://schemas.microsoft.com/office/drawing/2014/main" id="{C8DF9841-95C7-4B40-8052-CE29FB0866B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2" name="Line 313" hidden="1">
              <a:extLst>
                <a:ext uri="{FF2B5EF4-FFF2-40B4-BE49-F238E27FC236}">
                  <a16:creationId xmlns:a16="http://schemas.microsoft.com/office/drawing/2014/main" id="{2C0A7560-60FE-4623-BB6D-9C1601C58F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" name="Line 314" hidden="1">
              <a:extLst>
                <a:ext uri="{FF2B5EF4-FFF2-40B4-BE49-F238E27FC236}">
                  <a16:creationId xmlns:a16="http://schemas.microsoft.com/office/drawing/2014/main" id="{693DE93B-7B12-48FC-817F-1C989E6A5C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4" name="Line 315" hidden="1">
              <a:extLst>
                <a:ext uri="{FF2B5EF4-FFF2-40B4-BE49-F238E27FC236}">
                  <a16:creationId xmlns:a16="http://schemas.microsoft.com/office/drawing/2014/main" id="{C962C7A8-6F62-4610-8EF6-981EF39F60D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5" name="Line 316" hidden="1">
              <a:extLst>
                <a:ext uri="{FF2B5EF4-FFF2-40B4-BE49-F238E27FC236}">
                  <a16:creationId xmlns:a16="http://schemas.microsoft.com/office/drawing/2014/main" id="{9025970F-B915-46F9-894D-78FEABE5A5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6" name="Line 317" hidden="1">
              <a:extLst>
                <a:ext uri="{FF2B5EF4-FFF2-40B4-BE49-F238E27FC236}">
                  <a16:creationId xmlns:a16="http://schemas.microsoft.com/office/drawing/2014/main" id="{7A75318F-BDC3-42A3-9718-9956697615F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7" name="Line 318" hidden="1">
              <a:extLst>
                <a:ext uri="{FF2B5EF4-FFF2-40B4-BE49-F238E27FC236}">
                  <a16:creationId xmlns:a16="http://schemas.microsoft.com/office/drawing/2014/main" id="{9C51D037-F56F-4E96-8723-041669FC45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26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8" name="Line 319" hidden="1">
              <a:extLst>
                <a:ext uri="{FF2B5EF4-FFF2-40B4-BE49-F238E27FC236}">
                  <a16:creationId xmlns:a16="http://schemas.microsoft.com/office/drawing/2014/main" id="{0E4B77FE-97C1-416E-BF5A-21444856A36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78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9" name="Line 320" hidden="1">
              <a:extLst>
                <a:ext uri="{FF2B5EF4-FFF2-40B4-BE49-F238E27FC236}">
                  <a16:creationId xmlns:a16="http://schemas.microsoft.com/office/drawing/2014/main" id="{9D7FA97C-F157-4F4D-9CC3-FE7386A3911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72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0" name="Line 321" hidden="1">
              <a:extLst>
                <a:ext uri="{FF2B5EF4-FFF2-40B4-BE49-F238E27FC236}">
                  <a16:creationId xmlns:a16="http://schemas.microsoft.com/office/drawing/2014/main" id="{CEFD88DB-1310-46F8-9B5A-7015FF78E123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1" name="Line 322" hidden="1">
              <a:extLst>
                <a:ext uri="{FF2B5EF4-FFF2-40B4-BE49-F238E27FC236}">
                  <a16:creationId xmlns:a16="http://schemas.microsoft.com/office/drawing/2014/main" id="{1D732016-0058-4F2E-9F2D-6DF19546DA77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2" name="Line 323" hidden="1">
              <a:extLst>
                <a:ext uri="{FF2B5EF4-FFF2-40B4-BE49-F238E27FC236}">
                  <a16:creationId xmlns:a16="http://schemas.microsoft.com/office/drawing/2014/main" id="{4050735D-0EE7-41F2-805B-952B3BEC9FBF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86" name="McK Working Grid B" hidden="1">
            <a:extLst>
              <a:ext uri="{FF2B5EF4-FFF2-40B4-BE49-F238E27FC236}">
                <a16:creationId xmlns:a16="http://schemas.microsoft.com/office/drawing/2014/main" id="{6EB42DF5-696F-4718-BDBC-7DB147A5CB2B}"/>
              </a:ext>
            </a:extLst>
          </p:cNvPr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grpSp>
          <p:nvGrpSpPr>
            <p:cNvPr id="3090" name="Group 346" hidden="1">
              <a:extLst>
                <a:ext uri="{FF2B5EF4-FFF2-40B4-BE49-F238E27FC236}">
                  <a16:creationId xmlns:a16="http://schemas.microsoft.com/office/drawing/2014/main" id="{C02D198B-1FCB-4141-BF52-C678FFE4689B}"/>
                </a:ext>
              </a:extLst>
            </p:cNvPr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3686" y="-100"/>
              <a:ext cx="91" cy="4419"/>
              <a:chOff x="2781" y="-100"/>
              <a:chExt cx="91" cy="4419"/>
            </a:xfrm>
          </p:grpSpPr>
          <p:sp>
            <p:nvSpPr>
              <p:cNvPr id="3106" name="Line 347" hidden="1">
                <a:extLst>
                  <a:ext uri="{FF2B5EF4-FFF2-40B4-BE49-F238E27FC236}">
                    <a16:creationId xmlns:a16="http://schemas.microsoft.com/office/drawing/2014/main" id="{89CF5DA5-3645-48A7-A39B-70470E55F8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7" name="Line 348" hidden="1">
                <a:extLst>
                  <a:ext uri="{FF2B5EF4-FFF2-40B4-BE49-F238E27FC236}">
                    <a16:creationId xmlns:a16="http://schemas.microsoft.com/office/drawing/2014/main" id="{2D7C1679-E881-4537-92CE-A58E8DD922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8" name="Line 349" hidden="1">
                <a:extLst>
                  <a:ext uri="{FF2B5EF4-FFF2-40B4-BE49-F238E27FC236}">
                    <a16:creationId xmlns:a16="http://schemas.microsoft.com/office/drawing/2014/main" id="{D2351101-94A2-428E-9703-B84A910AD2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091" name="Line 350" hidden="1">
              <a:extLst>
                <a:ext uri="{FF2B5EF4-FFF2-40B4-BE49-F238E27FC236}">
                  <a16:creationId xmlns:a16="http://schemas.microsoft.com/office/drawing/2014/main" id="{355F8863-2206-4447-A1A1-B45A70A39095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2" name="Line 351" hidden="1">
              <a:extLst>
                <a:ext uri="{FF2B5EF4-FFF2-40B4-BE49-F238E27FC236}">
                  <a16:creationId xmlns:a16="http://schemas.microsoft.com/office/drawing/2014/main" id="{CA3E46D2-B7EE-4326-B982-9AD7CF475B3F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3" name="Line 352" hidden="1">
              <a:extLst>
                <a:ext uri="{FF2B5EF4-FFF2-40B4-BE49-F238E27FC236}">
                  <a16:creationId xmlns:a16="http://schemas.microsoft.com/office/drawing/2014/main" id="{3A914975-31F9-4908-B91A-C76E8CDC792B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4" name="Line 353" hidden="1">
              <a:extLst>
                <a:ext uri="{FF2B5EF4-FFF2-40B4-BE49-F238E27FC236}">
                  <a16:creationId xmlns:a16="http://schemas.microsoft.com/office/drawing/2014/main" id="{B1CCF374-7880-4A2C-9173-090F2EC7818B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Line 354" hidden="1">
              <a:extLst>
                <a:ext uri="{FF2B5EF4-FFF2-40B4-BE49-F238E27FC236}">
                  <a16:creationId xmlns:a16="http://schemas.microsoft.com/office/drawing/2014/main" id="{40FFCA59-17F7-4847-9363-037170AE17BA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6" name="Line 355" hidden="1">
              <a:extLst>
                <a:ext uri="{FF2B5EF4-FFF2-40B4-BE49-F238E27FC236}">
                  <a16:creationId xmlns:a16="http://schemas.microsoft.com/office/drawing/2014/main" id="{8A212305-9090-4CED-88CE-55538D3B65B7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7" name="Line 356" hidden="1">
              <a:extLst>
                <a:ext uri="{FF2B5EF4-FFF2-40B4-BE49-F238E27FC236}">
                  <a16:creationId xmlns:a16="http://schemas.microsoft.com/office/drawing/2014/main" id="{EF812B7E-8B85-4E62-9E5A-4920810C6E96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8" name="Line 357" hidden="1">
              <a:extLst>
                <a:ext uri="{FF2B5EF4-FFF2-40B4-BE49-F238E27FC236}">
                  <a16:creationId xmlns:a16="http://schemas.microsoft.com/office/drawing/2014/main" id="{3C3A732A-92C4-4786-98C5-BA836D58FF0F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099" name="Group 358" hidden="1">
              <a:extLst>
                <a:ext uri="{FF2B5EF4-FFF2-40B4-BE49-F238E27FC236}">
                  <a16:creationId xmlns:a16="http://schemas.microsoft.com/office/drawing/2014/main" id="{684D6F66-4CBE-4F90-ABDB-B3A6DCD188A4}"/>
                </a:ext>
              </a:extLst>
            </p:cNvPr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1875" y="-100"/>
              <a:ext cx="91" cy="4419"/>
              <a:chOff x="2781" y="-100"/>
              <a:chExt cx="91" cy="4419"/>
            </a:xfrm>
          </p:grpSpPr>
          <p:sp>
            <p:nvSpPr>
              <p:cNvPr id="3103" name="Line 359" hidden="1">
                <a:extLst>
                  <a:ext uri="{FF2B5EF4-FFF2-40B4-BE49-F238E27FC236}">
                    <a16:creationId xmlns:a16="http://schemas.microsoft.com/office/drawing/2014/main" id="{353BCA80-303D-4DD0-9059-47FA9AB319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4" name="Line 360" hidden="1">
                <a:extLst>
                  <a:ext uri="{FF2B5EF4-FFF2-40B4-BE49-F238E27FC236}">
                    <a16:creationId xmlns:a16="http://schemas.microsoft.com/office/drawing/2014/main" id="{B79D57CC-9E09-48ED-926A-80711F68EFC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5" name="Line 361" hidden="1">
                <a:extLst>
                  <a:ext uri="{FF2B5EF4-FFF2-40B4-BE49-F238E27FC236}">
                    <a16:creationId xmlns:a16="http://schemas.microsoft.com/office/drawing/2014/main" id="{F19852B2-9EE4-4050-9EB2-DA433B088D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00" name="Line 362" hidden="1">
              <a:extLst>
                <a:ext uri="{FF2B5EF4-FFF2-40B4-BE49-F238E27FC236}">
                  <a16:creationId xmlns:a16="http://schemas.microsoft.com/office/drawing/2014/main" id="{3A9CB5F6-76F6-4F00-860B-5DA4489ED71D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1" name="Line 363" hidden="1">
              <a:extLst>
                <a:ext uri="{FF2B5EF4-FFF2-40B4-BE49-F238E27FC236}">
                  <a16:creationId xmlns:a16="http://schemas.microsoft.com/office/drawing/2014/main" id="{61756018-8F45-499A-826C-930DC127E789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2" name="Line 364" hidden="1">
              <a:extLst>
                <a:ext uri="{FF2B5EF4-FFF2-40B4-BE49-F238E27FC236}">
                  <a16:creationId xmlns:a16="http://schemas.microsoft.com/office/drawing/2014/main" id="{FEB11AD5-65CC-429F-8C36-45750C0ABB87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" name="pg num">
            <a:extLst>
              <a:ext uri="{FF2B5EF4-FFF2-40B4-BE49-F238E27FC236}">
                <a16:creationId xmlns:a16="http://schemas.microsoft.com/office/drawing/2014/main" id="{AA517907-55AF-472C-93CE-61D25FFBBE6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25"/>
            </p:custDataLst>
          </p:nvPr>
        </p:nvSpPr>
        <p:spPr bwMode="black">
          <a:xfrm>
            <a:off x="176213" y="6499225"/>
            <a:ext cx="185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fld id="{1B847AA6-8BFF-40FF-9B8D-637AA1DD1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3088" name="Rectangle 47" hidden="1">
            <a:extLst>
              <a:ext uri="{FF2B5EF4-FFF2-40B4-BE49-F238E27FC236}">
                <a16:creationId xmlns:a16="http://schemas.microsoft.com/office/drawing/2014/main" id="{43CD6A9F-881E-4C58-86B5-01288FE0B793}"/>
              </a:ext>
            </a:extLst>
          </p:cNvPr>
          <p:cNvGraphicFramePr>
            <a:graphicFrameLocks/>
          </p:cNvGraphicFramePr>
          <p:nvPr>
            <p:custDataLst>
              <p:tags r:id="rId2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r:id="rId63" imgW="0" imgH="0" progId="">
                  <p:embed/>
                </p:oleObj>
              </mc:Choice>
              <mc:Fallback>
                <p:oleObj r:id="rId63" imgW="0" imgH="0" progId="">
                  <p:embed/>
                  <p:pic>
                    <p:nvPicPr>
                      <p:cNvPr id="0" name="Rectangle 4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0" name="doc id">
            <a:extLst>
              <a:ext uri="{FF2B5EF4-FFF2-40B4-BE49-F238E27FC236}">
                <a16:creationId xmlns:a16="http://schemas.microsoft.com/office/drawing/2014/main" id="{0B8070CE-7DA9-4C72-8118-999D3FC991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9275" y="6530975"/>
            <a:ext cx="920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9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ransition>
    <p:wipe dir="r"/>
  </p:transition>
  <p:hf hdr="0" dt="0"/>
  <p:txStyles>
    <p:titleStyle>
      <a:lvl1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2pPr>
      <a:lvl3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3pPr>
      <a:lvl4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4pPr>
      <a:lvl5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5pPr>
      <a:lvl6pPr marL="4572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6pPr>
      <a:lvl7pPr marL="9144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7pPr>
      <a:lvl8pPr marL="13716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8pPr>
      <a:lvl9pPr marL="18288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6000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287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</a:defRPr>
      </a:lvl2pPr>
      <a:lvl3pPr marL="295275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431800" indent="-134938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4pPr>
      <a:lvl5pPr marL="582613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5pPr>
      <a:lvl6pPr marL="10398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6pPr>
      <a:lvl7pPr marL="14970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7pPr>
      <a:lvl8pPr marL="19542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8pPr>
      <a:lvl9pPr marL="24114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3.vml"/><Relationship Id="rId6" Type="http://schemas.openxmlformats.org/officeDocument/2006/relationships/tags" Target="../tags/tag73.xml"/><Relationship Id="rId11" Type="http://schemas.openxmlformats.org/officeDocument/2006/relationships/image" Target="../media/image1.png"/><Relationship Id="rId5" Type="http://schemas.openxmlformats.org/officeDocument/2006/relationships/tags" Target="../tags/tag72.xml"/><Relationship Id="rId10" Type="http://schemas.openxmlformats.org/officeDocument/2006/relationships/oleObject" Target="../embeddings/oleObject3.bin"/><Relationship Id="rId4" Type="http://schemas.openxmlformats.org/officeDocument/2006/relationships/tags" Target="../tags/tag71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9" Type="http://schemas.openxmlformats.org/officeDocument/2006/relationships/tags" Target="../tags/tag199.xml"/><Relationship Id="rId21" Type="http://schemas.openxmlformats.org/officeDocument/2006/relationships/tags" Target="../tags/tag181.xml"/><Relationship Id="rId34" Type="http://schemas.openxmlformats.org/officeDocument/2006/relationships/tags" Target="../tags/tag194.xml"/><Relationship Id="rId42" Type="http://schemas.openxmlformats.org/officeDocument/2006/relationships/tags" Target="../tags/tag202.xml"/><Relationship Id="rId47" Type="http://schemas.openxmlformats.org/officeDocument/2006/relationships/tags" Target="../tags/tag207.xml"/><Relationship Id="rId50" Type="http://schemas.openxmlformats.org/officeDocument/2006/relationships/notesSlide" Target="../notesSlides/notesSlide10.xml"/><Relationship Id="rId55" Type="http://schemas.openxmlformats.org/officeDocument/2006/relationships/oleObject" Target="../embeddings/oleObject12.bin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Relationship Id="rId46" Type="http://schemas.openxmlformats.org/officeDocument/2006/relationships/tags" Target="../tags/tag206.xml"/><Relationship Id="rId59" Type="http://schemas.openxmlformats.org/officeDocument/2006/relationships/oleObject" Target="../embeddings/oleObject14.bin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tags" Target="../tags/tag189.xml"/><Relationship Id="rId41" Type="http://schemas.openxmlformats.org/officeDocument/2006/relationships/tags" Target="../tags/tag201.xml"/><Relationship Id="rId54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tags" Target="../tags/tag200.xml"/><Relationship Id="rId45" Type="http://schemas.openxmlformats.org/officeDocument/2006/relationships/tags" Target="../tags/tag205.xml"/><Relationship Id="rId53" Type="http://schemas.openxmlformats.org/officeDocument/2006/relationships/oleObject" Target="../embeddings/oleObject11.bin"/><Relationship Id="rId58" Type="http://schemas.openxmlformats.org/officeDocument/2006/relationships/image" Target="../media/image7.emf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49" Type="http://schemas.openxmlformats.org/officeDocument/2006/relationships/slideLayout" Target="../slideLayouts/slideLayout6.xml"/><Relationship Id="rId57" Type="http://schemas.openxmlformats.org/officeDocument/2006/relationships/oleObject" Target="../embeddings/oleObject13.bin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tags" Target="../tags/tag191.xml"/><Relationship Id="rId44" Type="http://schemas.openxmlformats.org/officeDocument/2006/relationships/tags" Target="../tags/tag204.xml"/><Relationship Id="rId52" Type="http://schemas.openxmlformats.org/officeDocument/2006/relationships/image" Target="../media/image4.emf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43" Type="http://schemas.openxmlformats.org/officeDocument/2006/relationships/tags" Target="../tags/tag203.xml"/><Relationship Id="rId48" Type="http://schemas.openxmlformats.org/officeDocument/2006/relationships/tags" Target="../tags/tag208.xml"/><Relationship Id="rId56" Type="http://schemas.openxmlformats.org/officeDocument/2006/relationships/image" Target="../media/image6.emf"/><Relationship Id="rId8" Type="http://schemas.openxmlformats.org/officeDocument/2006/relationships/tags" Target="../tags/tag168.xml"/><Relationship Id="rId51" Type="http://schemas.openxmlformats.org/officeDocument/2006/relationships/oleObject" Target="../embeddings/oleObject10.bin"/><Relationship Id="rId3" Type="http://schemas.openxmlformats.org/officeDocument/2006/relationships/tags" Target="../tags/tag1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26" Type="http://schemas.openxmlformats.org/officeDocument/2006/relationships/tags" Target="../tags/tag233.xml"/><Relationship Id="rId39" Type="http://schemas.openxmlformats.org/officeDocument/2006/relationships/notesSlide" Target="../notesSlides/notesSlide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34" Type="http://schemas.openxmlformats.org/officeDocument/2006/relationships/tags" Target="../tags/tag241.xml"/><Relationship Id="rId42" Type="http://schemas.openxmlformats.org/officeDocument/2006/relationships/oleObject" Target="../embeddings/oleObject16.bin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5" Type="http://schemas.openxmlformats.org/officeDocument/2006/relationships/tags" Target="../tags/tag232.xml"/><Relationship Id="rId33" Type="http://schemas.openxmlformats.org/officeDocument/2006/relationships/tags" Target="../tags/tag240.xml"/><Relationship Id="rId38" Type="http://schemas.openxmlformats.org/officeDocument/2006/relationships/slideLayout" Target="../slideLayouts/slideLayout6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tags" Target="../tags/tag227.xml"/><Relationship Id="rId29" Type="http://schemas.openxmlformats.org/officeDocument/2006/relationships/tags" Target="../tags/tag236.xml"/><Relationship Id="rId41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24" Type="http://schemas.openxmlformats.org/officeDocument/2006/relationships/tags" Target="../tags/tag231.xml"/><Relationship Id="rId32" Type="http://schemas.openxmlformats.org/officeDocument/2006/relationships/tags" Target="../tags/tag239.xml"/><Relationship Id="rId37" Type="http://schemas.openxmlformats.org/officeDocument/2006/relationships/tags" Target="../tags/tag244.xml"/><Relationship Id="rId40" Type="http://schemas.openxmlformats.org/officeDocument/2006/relationships/oleObject" Target="../embeddings/oleObject15.bin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23" Type="http://schemas.openxmlformats.org/officeDocument/2006/relationships/tags" Target="../tags/tag230.xml"/><Relationship Id="rId28" Type="http://schemas.openxmlformats.org/officeDocument/2006/relationships/tags" Target="../tags/tag235.xml"/><Relationship Id="rId36" Type="http://schemas.openxmlformats.org/officeDocument/2006/relationships/tags" Target="../tags/tag243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31" Type="http://schemas.openxmlformats.org/officeDocument/2006/relationships/tags" Target="../tags/tag238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Relationship Id="rId22" Type="http://schemas.openxmlformats.org/officeDocument/2006/relationships/tags" Target="../tags/tag229.xml"/><Relationship Id="rId27" Type="http://schemas.openxmlformats.org/officeDocument/2006/relationships/tags" Target="../tags/tag234.xml"/><Relationship Id="rId30" Type="http://schemas.openxmlformats.org/officeDocument/2006/relationships/tags" Target="../tags/tag237.xml"/><Relationship Id="rId35" Type="http://schemas.openxmlformats.org/officeDocument/2006/relationships/tags" Target="../tags/tag24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76" Type="http://schemas.openxmlformats.org/officeDocument/2006/relationships/tags" Target="../tags/tag319.xml"/><Relationship Id="rId84" Type="http://schemas.openxmlformats.org/officeDocument/2006/relationships/oleObject" Target="../embeddings/oleObject19.bin"/><Relationship Id="rId89" Type="http://schemas.openxmlformats.org/officeDocument/2006/relationships/image" Target="../media/image13.emf"/><Relationship Id="rId97" Type="http://schemas.openxmlformats.org/officeDocument/2006/relationships/image" Target="../media/image17.emf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oleObject" Target="../embeddings/oleObject23.bin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66" Type="http://schemas.openxmlformats.org/officeDocument/2006/relationships/tags" Target="../tags/tag309.xml"/><Relationship Id="rId74" Type="http://schemas.openxmlformats.org/officeDocument/2006/relationships/tags" Target="../tags/tag317.xml"/><Relationship Id="rId79" Type="http://schemas.openxmlformats.org/officeDocument/2006/relationships/notesSlide" Target="../notesSlides/notesSlide12.xml"/><Relationship Id="rId87" Type="http://schemas.openxmlformats.org/officeDocument/2006/relationships/image" Target="../media/image12.emf"/><Relationship Id="rId102" Type="http://schemas.openxmlformats.org/officeDocument/2006/relationships/oleObject" Target="../embeddings/oleObject28.bin"/><Relationship Id="rId5" Type="http://schemas.openxmlformats.org/officeDocument/2006/relationships/tags" Target="../tags/tag248.xml"/><Relationship Id="rId61" Type="http://schemas.openxmlformats.org/officeDocument/2006/relationships/tags" Target="../tags/tag304.xml"/><Relationship Id="rId82" Type="http://schemas.openxmlformats.org/officeDocument/2006/relationships/oleObject" Target="../embeddings/oleObject18.bin"/><Relationship Id="rId90" Type="http://schemas.openxmlformats.org/officeDocument/2006/relationships/oleObject" Target="../embeddings/oleObject22.bin"/><Relationship Id="rId95" Type="http://schemas.openxmlformats.org/officeDocument/2006/relationships/image" Target="../media/image16.emf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56" Type="http://schemas.openxmlformats.org/officeDocument/2006/relationships/tags" Target="../tags/tag299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77" Type="http://schemas.openxmlformats.org/officeDocument/2006/relationships/tags" Target="../tags/tag320.xml"/><Relationship Id="rId100" Type="http://schemas.openxmlformats.org/officeDocument/2006/relationships/oleObject" Target="../embeddings/oleObject27.bin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80" Type="http://schemas.openxmlformats.org/officeDocument/2006/relationships/oleObject" Target="../embeddings/oleObject17.bin"/><Relationship Id="rId85" Type="http://schemas.openxmlformats.org/officeDocument/2006/relationships/image" Target="../media/image11.emf"/><Relationship Id="rId93" Type="http://schemas.openxmlformats.org/officeDocument/2006/relationships/image" Target="../media/image15.emf"/><Relationship Id="rId98" Type="http://schemas.openxmlformats.org/officeDocument/2006/relationships/oleObject" Target="../embeddings/oleObject26.bin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46" Type="http://schemas.openxmlformats.org/officeDocument/2006/relationships/tags" Target="../tags/tag289.xml"/><Relationship Id="rId59" Type="http://schemas.openxmlformats.org/officeDocument/2006/relationships/tags" Target="../tags/tag302.xml"/><Relationship Id="rId67" Type="http://schemas.openxmlformats.org/officeDocument/2006/relationships/tags" Target="../tags/tag310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54" Type="http://schemas.openxmlformats.org/officeDocument/2006/relationships/tags" Target="../tags/tag297.xml"/><Relationship Id="rId62" Type="http://schemas.openxmlformats.org/officeDocument/2006/relationships/tags" Target="../tags/tag305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83" Type="http://schemas.openxmlformats.org/officeDocument/2006/relationships/image" Target="../media/image10.emf"/><Relationship Id="rId88" Type="http://schemas.openxmlformats.org/officeDocument/2006/relationships/oleObject" Target="../embeddings/oleObject21.bin"/><Relationship Id="rId91" Type="http://schemas.openxmlformats.org/officeDocument/2006/relationships/image" Target="../media/image14.emf"/><Relationship Id="rId96" Type="http://schemas.openxmlformats.org/officeDocument/2006/relationships/oleObject" Target="../embeddings/oleObject25.bin"/><Relationship Id="rId1" Type="http://schemas.openxmlformats.org/officeDocument/2006/relationships/vmlDrawing" Target="../drawings/vmlDrawing10.vml"/><Relationship Id="rId6" Type="http://schemas.openxmlformats.org/officeDocument/2006/relationships/tags" Target="../tags/tag249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49" Type="http://schemas.openxmlformats.org/officeDocument/2006/relationships/tags" Target="../tags/tag292.xml"/><Relationship Id="rId57" Type="http://schemas.openxmlformats.org/officeDocument/2006/relationships/tags" Target="../tags/tag30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44" Type="http://schemas.openxmlformats.org/officeDocument/2006/relationships/tags" Target="../tags/tag287.xml"/><Relationship Id="rId52" Type="http://schemas.openxmlformats.org/officeDocument/2006/relationships/tags" Target="../tags/tag295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73" Type="http://schemas.openxmlformats.org/officeDocument/2006/relationships/tags" Target="../tags/tag316.xml"/><Relationship Id="rId78" Type="http://schemas.openxmlformats.org/officeDocument/2006/relationships/slideLayout" Target="../slideLayouts/slideLayout2.xml"/><Relationship Id="rId81" Type="http://schemas.openxmlformats.org/officeDocument/2006/relationships/image" Target="../media/image9.emf"/><Relationship Id="rId86" Type="http://schemas.openxmlformats.org/officeDocument/2006/relationships/oleObject" Target="../embeddings/oleObject20.bin"/><Relationship Id="rId94" Type="http://schemas.openxmlformats.org/officeDocument/2006/relationships/oleObject" Target="../embeddings/oleObject24.bin"/><Relationship Id="rId99" Type="http://schemas.openxmlformats.org/officeDocument/2006/relationships/image" Target="../media/image18.emf"/><Relationship Id="rId101" Type="http://schemas.openxmlformats.org/officeDocument/2006/relationships/image" Target="../media/image19.emf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436.xml"/><Relationship Id="rId299" Type="http://schemas.openxmlformats.org/officeDocument/2006/relationships/tags" Target="../tags/tag618.xml"/><Relationship Id="rId671" Type="http://schemas.openxmlformats.org/officeDocument/2006/relationships/tags" Target="../tags/tag990.xml"/><Relationship Id="rId21" Type="http://schemas.openxmlformats.org/officeDocument/2006/relationships/tags" Target="../tags/tag340.xml"/><Relationship Id="rId63" Type="http://schemas.openxmlformats.org/officeDocument/2006/relationships/tags" Target="../tags/tag382.xml"/><Relationship Id="rId159" Type="http://schemas.openxmlformats.org/officeDocument/2006/relationships/tags" Target="../tags/tag478.xml"/><Relationship Id="rId324" Type="http://schemas.openxmlformats.org/officeDocument/2006/relationships/tags" Target="../tags/tag643.xml"/><Relationship Id="rId366" Type="http://schemas.openxmlformats.org/officeDocument/2006/relationships/tags" Target="../tags/tag685.xml"/><Relationship Id="rId531" Type="http://schemas.openxmlformats.org/officeDocument/2006/relationships/tags" Target="../tags/tag850.xml"/><Relationship Id="rId573" Type="http://schemas.openxmlformats.org/officeDocument/2006/relationships/tags" Target="../tags/tag892.xml"/><Relationship Id="rId629" Type="http://schemas.openxmlformats.org/officeDocument/2006/relationships/tags" Target="../tags/tag948.xml"/><Relationship Id="rId170" Type="http://schemas.openxmlformats.org/officeDocument/2006/relationships/tags" Target="../tags/tag489.xml"/><Relationship Id="rId226" Type="http://schemas.openxmlformats.org/officeDocument/2006/relationships/tags" Target="../tags/tag545.xml"/><Relationship Id="rId433" Type="http://schemas.openxmlformats.org/officeDocument/2006/relationships/tags" Target="../tags/tag752.xml"/><Relationship Id="rId268" Type="http://schemas.openxmlformats.org/officeDocument/2006/relationships/tags" Target="../tags/tag587.xml"/><Relationship Id="rId475" Type="http://schemas.openxmlformats.org/officeDocument/2006/relationships/tags" Target="../tags/tag794.xml"/><Relationship Id="rId640" Type="http://schemas.openxmlformats.org/officeDocument/2006/relationships/tags" Target="../tags/tag959.xml"/><Relationship Id="rId682" Type="http://schemas.openxmlformats.org/officeDocument/2006/relationships/tags" Target="../tags/tag1001.xml"/><Relationship Id="rId32" Type="http://schemas.openxmlformats.org/officeDocument/2006/relationships/tags" Target="../tags/tag351.xml"/><Relationship Id="rId74" Type="http://schemas.openxmlformats.org/officeDocument/2006/relationships/tags" Target="../tags/tag393.xml"/><Relationship Id="rId128" Type="http://schemas.openxmlformats.org/officeDocument/2006/relationships/tags" Target="../tags/tag447.xml"/><Relationship Id="rId335" Type="http://schemas.openxmlformats.org/officeDocument/2006/relationships/tags" Target="../tags/tag654.xml"/><Relationship Id="rId377" Type="http://schemas.openxmlformats.org/officeDocument/2006/relationships/tags" Target="../tags/tag696.xml"/><Relationship Id="rId500" Type="http://schemas.openxmlformats.org/officeDocument/2006/relationships/tags" Target="../tags/tag819.xml"/><Relationship Id="rId542" Type="http://schemas.openxmlformats.org/officeDocument/2006/relationships/tags" Target="../tags/tag861.xml"/><Relationship Id="rId584" Type="http://schemas.openxmlformats.org/officeDocument/2006/relationships/tags" Target="../tags/tag903.xml"/><Relationship Id="rId5" Type="http://schemas.openxmlformats.org/officeDocument/2006/relationships/tags" Target="../tags/tag324.xml"/><Relationship Id="rId181" Type="http://schemas.openxmlformats.org/officeDocument/2006/relationships/tags" Target="../tags/tag500.xml"/><Relationship Id="rId237" Type="http://schemas.openxmlformats.org/officeDocument/2006/relationships/tags" Target="../tags/tag556.xml"/><Relationship Id="rId402" Type="http://schemas.openxmlformats.org/officeDocument/2006/relationships/tags" Target="../tags/tag721.xml"/><Relationship Id="rId279" Type="http://schemas.openxmlformats.org/officeDocument/2006/relationships/tags" Target="../tags/tag598.xml"/><Relationship Id="rId444" Type="http://schemas.openxmlformats.org/officeDocument/2006/relationships/tags" Target="../tags/tag763.xml"/><Relationship Id="rId486" Type="http://schemas.openxmlformats.org/officeDocument/2006/relationships/tags" Target="../tags/tag805.xml"/><Relationship Id="rId651" Type="http://schemas.openxmlformats.org/officeDocument/2006/relationships/tags" Target="../tags/tag970.xml"/><Relationship Id="rId693" Type="http://schemas.openxmlformats.org/officeDocument/2006/relationships/oleObject" Target="../embeddings/oleObject32.bin"/><Relationship Id="rId707" Type="http://schemas.openxmlformats.org/officeDocument/2006/relationships/oleObject" Target="../embeddings/oleObject39.bin"/><Relationship Id="rId43" Type="http://schemas.openxmlformats.org/officeDocument/2006/relationships/tags" Target="../tags/tag362.xml"/><Relationship Id="rId139" Type="http://schemas.openxmlformats.org/officeDocument/2006/relationships/tags" Target="../tags/tag458.xml"/><Relationship Id="rId290" Type="http://schemas.openxmlformats.org/officeDocument/2006/relationships/tags" Target="../tags/tag609.xml"/><Relationship Id="rId304" Type="http://schemas.openxmlformats.org/officeDocument/2006/relationships/tags" Target="../tags/tag623.xml"/><Relationship Id="rId346" Type="http://schemas.openxmlformats.org/officeDocument/2006/relationships/tags" Target="../tags/tag665.xml"/><Relationship Id="rId388" Type="http://schemas.openxmlformats.org/officeDocument/2006/relationships/tags" Target="../tags/tag707.xml"/><Relationship Id="rId511" Type="http://schemas.openxmlformats.org/officeDocument/2006/relationships/tags" Target="../tags/tag830.xml"/><Relationship Id="rId553" Type="http://schemas.openxmlformats.org/officeDocument/2006/relationships/tags" Target="../tags/tag872.xml"/><Relationship Id="rId609" Type="http://schemas.openxmlformats.org/officeDocument/2006/relationships/tags" Target="../tags/tag928.xml"/><Relationship Id="rId85" Type="http://schemas.openxmlformats.org/officeDocument/2006/relationships/tags" Target="../tags/tag404.xml"/><Relationship Id="rId150" Type="http://schemas.openxmlformats.org/officeDocument/2006/relationships/tags" Target="../tags/tag469.xml"/><Relationship Id="rId192" Type="http://schemas.openxmlformats.org/officeDocument/2006/relationships/tags" Target="../tags/tag511.xml"/><Relationship Id="rId206" Type="http://schemas.openxmlformats.org/officeDocument/2006/relationships/tags" Target="../tags/tag525.xml"/><Relationship Id="rId413" Type="http://schemas.openxmlformats.org/officeDocument/2006/relationships/tags" Target="../tags/tag732.xml"/><Relationship Id="rId595" Type="http://schemas.openxmlformats.org/officeDocument/2006/relationships/tags" Target="../tags/tag914.xml"/><Relationship Id="rId248" Type="http://schemas.openxmlformats.org/officeDocument/2006/relationships/tags" Target="../tags/tag567.xml"/><Relationship Id="rId455" Type="http://schemas.openxmlformats.org/officeDocument/2006/relationships/tags" Target="../tags/tag774.xml"/><Relationship Id="rId497" Type="http://schemas.openxmlformats.org/officeDocument/2006/relationships/tags" Target="../tags/tag816.xml"/><Relationship Id="rId620" Type="http://schemas.openxmlformats.org/officeDocument/2006/relationships/tags" Target="../tags/tag939.xml"/><Relationship Id="rId662" Type="http://schemas.openxmlformats.org/officeDocument/2006/relationships/tags" Target="../tags/tag981.xml"/><Relationship Id="rId12" Type="http://schemas.openxmlformats.org/officeDocument/2006/relationships/tags" Target="../tags/tag331.xml"/><Relationship Id="rId108" Type="http://schemas.openxmlformats.org/officeDocument/2006/relationships/tags" Target="../tags/tag427.xml"/><Relationship Id="rId315" Type="http://schemas.openxmlformats.org/officeDocument/2006/relationships/tags" Target="../tags/tag634.xml"/><Relationship Id="rId357" Type="http://schemas.openxmlformats.org/officeDocument/2006/relationships/tags" Target="../tags/tag676.xml"/><Relationship Id="rId522" Type="http://schemas.openxmlformats.org/officeDocument/2006/relationships/tags" Target="../tags/tag841.xml"/><Relationship Id="rId54" Type="http://schemas.openxmlformats.org/officeDocument/2006/relationships/tags" Target="../tags/tag373.xml"/><Relationship Id="rId96" Type="http://schemas.openxmlformats.org/officeDocument/2006/relationships/tags" Target="../tags/tag415.xml"/><Relationship Id="rId161" Type="http://schemas.openxmlformats.org/officeDocument/2006/relationships/tags" Target="../tags/tag480.xml"/><Relationship Id="rId217" Type="http://schemas.openxmlformats.org/officeDocument/2006/relationships/tags" Target="../tags/tag536.xml"/><Relationship Id="rId399" Type="http://schemas.openxmlformats.org/officeDocument/2006/relationships/tags" Target="../tags/tag718.xml"/><Relationship Id="rId564" Type="http://schemas.openxmlformats.org/officeDocument/2006/relationships/tags" Target="../tags/tag883.xml"/><Relationship Id="rId259" Type="http://schemas.openxmlformats.org/officeDocument/2006/relationships/tags" Target="../tags/tag578.xml"/><Relationship Id="rId424" Type="http://schemas.openxmlformats.org/officeDocument/2006/relationships/tags" Target="../tags/tag743.xml"/><Relationship Id="rId466" Type="http://schemas.openxmlformats.org/officeDocument/2006/relationships/tags" Target="../tags/tag785.xml"/><Relationship Id="rId631" Type="http://schemas.openxmlformats.org/officeDocument/2006/relationships/tags" Target="../tags/tag950.xml"/><Relationship Id="rId673" Type="http://schemas.openxmlformats.org/officeDocument/2006/relationships/tags" Target="../tags/tag992.xml"/><Relationship Id="rId23" Type="http://schemas.openxmlformats.org/officeDocument/2006/relationships/tags" Target="../tags/tag342.xml"/><Relationship Id="rId119" Type="http://schemas.openxmlformats.org/officeDocument/2006/relationships/tags" Target="../tags/tag438.xml"/><Relationship Id="rId270" Type="http://schemas.openxmlformats.org/officeDocument/2006/relationships/tags" Target="../tags/tag589.xml"/><Relationship Id="rId326" Type="http://schemas.openxmlformats.org/officeDocument/2006/relationships/tags" Target="../tags/tag645.xml"/><Relationship Id="rId533" Type="http://schemas.openxmlformats.org/officeDocument/2006/relationships/tags" Target="../tags/tag852.xml"/><Relationship Id="rId65" Type="http://schemas.openxmlformats.org/officeDocument/2006/relationships/tags" Target="../tags/tag384.xml"/><Relationship Id="rId130" Type="http://schemas.openxmlformats.org/officeDocument/2006/relationships/tags" Target="../tags/tag449.xml"/><Relationship Id="rId368" Type="http://schemas.openxmlformats.org/officeDocument/2006/relationships/tags" Target="../tags/tag687.xml"/><Relationship Id="rId575" Type="http://schemas.openxmlformats.org/officeDocument/2006/relationships/tags" Target="../tags/tag894.xml"/><Relationship Id="rId172" Type="http://schemas.openxmlformats.org/officeDocument/2006/relationships/tags" Target="../tags/tag491.xml"/><Relationship Id="rId228" Type="http://schemas.openxmlformats.org/officeDocument/2006/relationships/tags" Target="../tags/tag547.xml"/><Relationship Id="rId435" Type="http://schemas.openxmlformats.org/officeDocument/2006/relationships/tags" Target="../tags/tag754.xml"/><Relationship Id="rId477" Type="http://schemas.openxmlformats.org/officeDocument/2006/relationships/tags" Target="../tags/tag796.xml"/><Relationship Id="rId600" Type="http://schemas.openxmlformats.org/officeDocument/2006/relationships/tags" Target="../tags/tag919.xml"/><Relationship Id="rId642" Type="http://schemas.openxmlformats.org/officeDocument/2006/relationships/tags" Target="../tags/tag961.xml"/><Relationship Id="rId684" Type="http://schemas.openxmlformats.org/officeDocument/2006/relationships/tags" Target="../tags/tag1003.xml"/><Relationship Id="rId281" Type="http://schemas.openxmlformats.org/officeDocument/2006/relationships/tags" Target="../tags/tag600.xml"/><Relationship Id="rId337" Type="http://schemas.openxmlformats.org/officeDocument/2006/relationships/tags" Target="../tags/tag656.xml"/><Relationship Id="rId502" Type="http://schemas.openxmlformats.org/officeDocument/2006/relationships/tags" Target="../tags/tag821.xml"/><Relationship Id="rId34" Type="http://schemas.openxmlformats.org/officeDocument/2006/relationships/tags" Target="../tags/tag353.xml"/><Relationship Id="rId76" Type="http://schemas.openxmlformats.org/officeDocument/2006/relationships/tags" Target="../tags/tag395.xml"/><Relationship Id="rId141" Type="http://schemas.openxmlformats.org/officeDocument/2006/relationships/tags" Target="../tags/tag460.xml"/><Relationship Id="rId379" Type="http://schemas.openxmlformats.org/officeDocument/2006/relationships/tags" Target="../tags/tag698.xml"/><Relationship Id="rId544" Type="http://schemas.openxmlformats.org/officeDocument/2006/relationships/tags" Target="../tags/tag863.xml"/><Relationship Id="rId586" Type="http://schemas.openxmlformats.org/officeDocument/2006/relationships/tags" Target="../tags/tag905.xml"/><Relationship Id="rId7" Type="http://schemas.openxmlformats.org/officeDocument/2006/relationships/tags" Target="../tags/tag326.xml"/><Relationship Id="rId183" Type="http://schemas.openxmlformats.org/officeDocument/2006/relationships/tags" Target="../tags/tag502.xml"/><Relationship Id="rId239" Type="http://schemas.openxmlformats.org/officeDocument/2006/relationships/tags" Target="../tags/tag558.xml"/><Relationship Id="rId390" Type="http://schemas.openxmlformats.org/officeDocument/2006/relationships/tags" Target="../tags/tag709.xml"/><Relationship Id="rId404" Type="http://schemas.openxmlformats.org/officeDocument/2006/relationships/tags" Target="../tags/tag723.xml"/><Relationship Id="rId446" Type="http://schemas.openxmlformats.org/officeDocument/2006/relationships/tags" Target="../tags/tag765.xml"/><Relationship Id="rId611" Type="http://schemas.openxmlformats.org/officeDocument/2006/relationships/tags" Target="../tags/tag930.xml"/><Relationship Id="rId653" Type="http://schemas.openxmlformats.org/officeDocument/2006/relationships/tags" Target="../tags/tag972.xml"/><Relationship Id="rId250" Type="http://schemas.openxmlformats.org/officeDocument/2006/relationships/tags" Target="../tags/tag569.xml"/><Relationship Id="rId292" Type="http://schemas.openxmlformats.org/officeDocument/2006/relationships/tags" Target="../tags/tag611.xml"/><Relationship Id="rId306" Type="http://schemas.openxmlformats.org/officeDocument/2006/relationships/tags" Target="../tags/tag625.xml"/><Relationship Id="rId488" Type="http://schemas.openxmlformats.org/officeDocument/2006/relationships/tags" Target="../tags/tag807.xml"/><Relationship Id="rId695" Type="http://schemas.openxmlformats.org/officeDocument/2006/relationships/oleObject" Target="../embeddings/oleObject33.bin"/><Relationship Id="rId709" Type="http://schemas.openxmlformats.org/officeDocument/2006/relationships/oleObject" Target="../embeddings/oleObject40.bin"/><Relationship Id="rId45" Type="http://schemas.openxmlformats.org/officeDocument/2006/relationships/tags" Target="../tags/tag364.xml"/><Relationship Id="rId87" Type="http://schemas.openxmlformats.org/officeDocument/2006/relationships/tags" Target="../tags/tag406.xml"/><Relationship Id="rId110" Type="http://schemas.openxmlformats.org/officeDocument/2006/relationships/tags" Target="../tags/tag429.xml"/><Relationship Id="rId348" Type="http://schemas.openxmlformats.org/officeDocument/2006/relationships/tags" Target="../tags/tag667.xml"/><Relationship Id="rId513" Type="http://schemas.openxmlformats.org/officeDocument/2006/relationships/tags" Target="../tags/tag832.xml"/><Relationship Id="rId555" Type="http://schemas.openxmlformats.org/officeDocument/2006/relationships/tags" Target="../tags/tag874.xml"/><Relationship Id="rId597" Type="http://schemas.openxmlformats.org/officeDocument/2006/relationships/tags" Target="../tags/tag916.xml"/><Relationship Id="rId152" Type="http://schemas.openxmlformats.org/officeDocument/2006/relationships/tags" Target="../tags/tag471.xml"/><Relationship Id="rId194" Type="http://schemas.openxmlformats.org/officeDocument/2006/relationships/tags" Target="../tags/tag513.xml"/><Relationship Id="rId208" Type="http://schemas.openxmlformats.org/officeDocument/2006/relationships/tags" Target="../tags/tag527.xml"/><Relationship Id="rId415" Type="http://schemas.openxmlformats.org/officeDocument/2006/relationships/tags" Target="../tags/tag734.xml"/><Relationship Id="rId457" Type="http://schemas.openxmlformats.org/officeDocument/2006/relationships/tags" Target="../tags/tag776.xml"/><Relationship Id="rId622" Type="http://schemas.openxmlformats.org/officeDocument/2006/relationships/tags" Target="../tags/tag941.xml"/><Relationship Id="rId261" Type="http://schemas.openxmlformats.org/officeDocument/2006/relationships/tags" Target="../tags/tag580.xml"/><Relationship Id="rId499" Type="http://schemas.openxmlformats.org/officeDocument/2006/relationships/tags" Target="../tags/tag818.xml"/><Relationship Id="rId664" Type="http://schemas.openxmlformats.org/officeDocument/2006/relationships/tags" Target="../tags/tag983.xml"/><Relationship Id="rId14" Type="http://schemas.openxmlformats.org/officeDocument/2006/relationships/tags" Target="../tags/tag333.xml"/><Relationship Id="rId56" Type="http://schemas.openxmlformats.org/officeDocument/2006/relationships/tags" Target="../tags/tag375.xml"/><Relationship Id="rId317" Type="http://schemas.openxmlformats.org/officeDocument/2006/relationships/tags" Target="../tags/tag636.xml"/><Relationship Id="rId359" Type="http://schemas.openxmlformats.org/officeDocument/2006/relationships/tags" Target="../tags/tag678.xml"/><Relationship Id="rId524" Type="http://schemas.openxmlformats.org/officeDocument/2006/relationships/tags" Target="../tags/tag843.xml"/><Relationship Id="rId566" Type="http://schemas.openxmlformats.org/officeDocument/2006/relationships/tags" Target="../tags/tag885.xml"/><Relationship Id="rId98" Type="http://schemas.openxmlformats.org/officeDocument/2006/relationships/tags" Target="../tags/tag417.xml"/><Relationship Id="rId121" Type="http://schemas.openxmlformats.org/officeDocument/2006/relationships/tags" Target="../tags/tag440.xml"/><Relationship Id="rId163" Type="http://schemas.openxmlformats.org/officeDocument/2006/relationships/tags" Target="../tags/tag482.xml"/><Relationship Id="rId219" Type="http://schemas.openxmlformats.org/officeDocument/2006/relationships/tags" Target="../tags/tag538.xml"/><Relationship Id="rId370" Type="http://schemas.openxmlformats.org/officeDocument/2006/relationships/tags" Target="../tags/tag689.xml"/><Relationship Id="rId426" Type="http://schemas.openxmlformats.org/officeDocument/2006/relationships/tags" Target="../tags/tag745.xml"/><Relationship Id="rId633" Type="http://schemas.openxmlformats.org/officeDocument/2006/relationships/tags" Target="../tags/tag952.xml"/><Relationship Id="rId230" Type="http://schemas.openxmlformats.org/officeDocument/2006/relationships/tags" Target="../tags/tag549.xml"/><Relationship Id="rId468" Type="http://schemas.openxmlformats.org/officeDocument/2006/relationships/tags" Target="../tags/tag787.xml"/><Relationship Id="rId675" Type="http://schemas.openxmlformats.org/officeDocument/2006/relationships/tags" Target="../tags/tag994.xml"/><Relationship Id="rId25" Type="http://schemas.openxmlformats.org/officeDocument/2006/relationships/tags" Target="../tags/tag344.xml"/><Relationship Id="rId67" Type="http://schemas.openxmlformats.org/officeDocument/2006/relationships/tags" Target="../tags/tag386.xml"/><Relationship Id="rId272" Type="http://schemas.openxmlformats.org/officeDocument/2006/relationships/tags" Target="../tags/tag591.xml"/><Relationship Id="rId328" Type="http://schemas.openxmlformats.org/officeDocument/2006/relationships/tags" Target="../tags/tag647.xml"/><Relationship Id="rId535" Type="http://schemas.openxmlformats.org/officeDocument/2006/relationships/tags" Target="../tags/tag854.xml"/><Relationship Id="rId577" Type="http://schemas.openxmlformats.org/officeDocument/2006/relationships/tags" Target="../tags/tag896.xml"/><Relationship Id="rId700" Type="http://schemas.openxmlformats.org/officeDocument/2006/relationships/image" Target="../media/image26.emf"/><Relationship Id="rId132" Type="http://schemas.openxmlformats.org/officeDocument/2006/relationships/tags" Target="../tags/tag451.xml"/><Relationship Id="rId174" Type="http://schemas.openxmlformats.org/officeDocument/2006/relationships/tags" Target="../tags/tag493.xml"/><Relationship Id="rId381" Type="http://schemas.openxmlformats.org/officeDocument/2006/relationships/tags" Target="../tags/tag700.xml"/><Relationship Id="rId602" Type="http://schemas.openxmlformats.org/officeDocument/2006/relationships/tags" Target="../tags/tag921.xml"/><Relationship Id="rId241" Type="http://schemas.openxmlformats.org/officeDocument/2006/relationships/tags" Target="../tags/tag560.xml"/><Relationship Id="rId437" Type="http://schemas.openxmlformats.org/officeDocument/2006/relationships/tags" Target="../tags/tag756.xml"/><Relationship Id="rId479" Type="http://schemas.openxmlformats.org/officeDocument/2006/relationships/tags" Target="../tags/tag798.xml"/><Relationship Id="rId644" Type="http://schemas.openxmlformats.org/officeDocument/2006/relationships/tags" Target="../tags/tag963.xml"/><Relationship Id="rId686" Type="http://schemas.openxmlformats.org/officeDocument/2006/relationships/notesSlide" Target="../notesSlides/notesSlide13.xml"/><Relationship Id="rId36" Type="http://schemas.openxmlformats.org/officeDocument/2006/relationships/tags" Target="../tags/tag355.xml"/><Relationship Id="rId283" Type="http://schemas.openxmlformats.org/officeDocument/2006/relationships/tags" Target="../tags/tag602.xml"/><Relationship Id="rId339" Type="http://schemas.openxmlformats.org/officeDocument/2006/relationships/tags" Target="../tags/tag658.xml"/><Relationship Id="rId490" Type="http://schemas.openxmlformats.org/officeDocument/2006/relationships/tags" Target="../tags/tag809.xml"/><Relationship Id="rId504" Type="http://schemas.openxmlformats.org/officeDocument/2006/relationships/tags" Target="../tags/tag823.xml"/><Relationship Id="rId546" Type="http://schemas.openxmlformats.org/officeDocument/2006/relationships/tags" Target="../tags/tag865.xml"/><Relationship Id="rId711" Type="http://schemas.openxmlformats.org/officeDocument/2006/relationships/oleObject" Target="../embeddings/oleObject41.bin"/><Relationship Id="rId78" Type="http://schemas.openxmlformats.org/officeDocument/2006/relationships/tags" Target="../tags/tag397.xml"/><Relationship Id="rId101" Type="http://schemas.openxmlformats.org/officeDocument/2006/relationships/tags" Target="../tags/tag420.xml"/><Relationship Id="rId143" Type="http://schemas.openxmlformats.org/officeDocument/2006/relationships/tags" Target="../tags/tag462.xml"/><Relationship Id="rId185" Type="http://schemas.openxmlformats.org/officeDocument/2006/relationships/tags" Target="../tags/tag504.xml"/><Relationship Id="rId350" Type="http://schemas.openxmlformats.org/officeDocument/2006/relationships/tags" Target="../tags/tag669.xml"/><Relationship Id="rId406" Type="http://schemas.openxmlformats.org/officeDocument/2006/relationships/tags" Target="../tags/tag725.xml"/><Relationship Id="rId588" Type="http://schemas.openxmlformats.org/officeDocument/2006/relationships/tags" Target="../tags/tag907.xml"/><Relationship Id="rId9" Type="http://schemas.openxmlformats.org/officeDocument/2006/relationships/tags" Target="../tags/tag328.xml"/><Relationship Id="rId210" Type="http://schemas.openxmlformats.org/officeDocument/2006/relationships/tags" Target="../tags/tag529.xml"/><Relationship Id="rId392" Type="http://schemas.openxmlformats.org/officeDocument/2006/relationships/tags" Target="../tags/tag711.xml"/><Relationship Id="rId448" Type="http://schemas.openxmlformats.org/officeDocument/2006/relationships/tags" Target="../tags/tag767.xml"/><Relationship Id="rId613" Type="http://schemas.openxmlformats.org/officeDocument/2006/relationships/tags" Target="../tags/tag932.xml"/><Relationship Id="rId655" Type="http://schemas.openxmlformats.org/officeDocument/2006/relationships/tags" Target="../tags/tag974.xml"/><Relationship Id="rId697" Type="http://schemas.openxmlformats.org/officeDocument/2006/relationships/oleObject" Target="../embeddings/oleObject34.bin"/><Relationship Id="rId252" Type="http://schemas.openxmlformats.org/officeDocument/2006/relationships/tags" Target="../tags/tag571.xml"/><Relationship Id="rId294" Type="http://schemas.openxmlformats.org/officeDocument/2006/relationships/tags" Target="../tags/tag613.xml"/><Relationship Id="rId308" Type="http://schemas.openxmlformats.org/officeDocument/2006/relationships/tags" Target="../tags/tag627.xml"/><Relationship Id="rId515" Type="http://schemas.openxmlformats.org/officeDocument/2006/relationships/tags" Target="../tags/tag834.xml"/><Relationship Id="rId47" Type="http://schemas.openxmlformats.org/officeDocument/2006/relationships/tags" Target="../tags/tag366.xml"/><Relationship Id="rId89" Type="http://schemas.openxmlformats.org/officeDocument/2006/relationships/tags" Target="../tags/tag408.xml"/><Relationship Id="rId112" Type="http://schemas.openxmlformats.org/officeDocument/2006/relationships/tags" Target="../tags/tag431.xml"/><Relationship Id="rId154" Type="http://schemas.openxmlformats.org/officeDocument/2006/relationships/tags" Target="../tags/tag473.xml"/><Relationship Id="rId361" Type="http://schemas.openxmlformats.org/officeDocument/2006/relationships/tags" Target="../tags/tag680.xml"/><Relationship Id="rId557" Type="http://schemas.openxmlformats.org/officeDocument/2006/relationships/tags" Target="../tags/tag876.xml"/><Relationship Id="rId599" Type="http://schemas.openxmlformats.org/officeDocument/2006/relationships/tags" Target="../tags/tag918.xml"/><Relationship Id="rId196" Type="http://schemas.openxmlformats.org/officeDocument/2006/relationships/tags" Target="../tags/tag515.xml"/><Relationship Id="rId417" Type="http://schemas.openxmlformats.org/officeDocument/2006/relationships/tags" Target="../tags/tag736.xml"/><Relationship Id="rId459" Type="http://schemas.openxmlformats.org/officeDocument/2006/relationships/tags" Target="../tags/tag778.xml"/><Relationship Id="rId624" Type="http://schemas.openxmlformats.org/officeDocument/2006/relationships/tags" Target="../tags/tag943.xml"/><Relationship Id="rId666" Type="http://schemas.openxmlformats.org/officeDocument/2006/relationships/tags" Target="../tags/tag985.xml"/><Relationship Id="rId16" Type="http://schemas.openxmlformats.org/officeDocument/2006/relationships/tags" Target="../tags/tag335.xml"/><Relationship Id="rId221" Type="http://schemas.openxmlformats.org/officeDocument/2006/relationships/tags" Target="../tags/tag540.xml"/><Relationship Id="rId263" Type="http://schemas.openxmlformats.org/officeDocument/2006/relationships/tags" Target="../tags/tag582.xml"/><Relationship Id="rId319" Type="http://schemas.openxmlformats.org/officeDocument/2006/relationships/tags" Target="../tags/tag638.xml"/><Relationship Id="rId470" Type="http://schemas.openxmlformats.org/officeDocument/2006/relationships/tags" Target="../tags/tag789.xml"/><Relationship Id="rId526" Type="http://schemas.openxmlformats.org/officeDocument/2006/relationships/tags" Target="../tags/tag845.xml"/><Relationship Id="rId58" Type="http://schemas.openxmlformats.org/officeDocument/2006/relationships/tags" Target="../tags/tag377.xml"/><Relationship Id="rId123" Type="http://schemas.openxmlformats.org/officeDocument/2006/relationships/tags" Target="../tags/tag442.xml"/><Relationship Id="rId330" Type="http://schemas.openxmlformats.org/officeDocument/2006/relationships/tags" Target="../tags/tag649.xml"/><Relationship Id="rId568" Type="http://schemas.openxmlformats.org/officeDocument/2006/relationships/tags" Target="../tags/tag887.xml"/><Relationship Id="rId165" Type="http://schemas.openxmlformats.org/officeDocument/2006/relationships/tags" Target="../tags/tag484.xml"/><Relationship Id="rId372" Type="http://schemas.openxmlformats.org/officeDocument/2006/relationships/tags" Target="../tags/tag691.xml"/><Relationship Id="rId428" Type="http://schemas.openxmlformats.org/officeDocument/2006/relationships/tags" Target="../tags/tag747.xml"/><Relationship Id="rId635" Type="http://schemas.openxmlformats.org/officeDocument/2006/relationships/tags" Target="../tags/tag954.xml"/><Relationship Id="rId677" Type="http://schemas.openxmlformats.org/officeDocument/2006/relationships/tags" Target="../tags/tag996.xml"/><Relationship Id="rId232" Type="http://schemas.openxmlformats.org/officeDocument/2006/relationships/tags" Target="../tags/tag551.xml"/><Relationship Id="rId274" Type="http://schemas.openxmlformats.org/officeDocument/2006/relationships/tags" Target="../tags/tag593.xml"/><Relationship Id="rId481" Type="http://schemas.openxmlformats.org/officeDocument/2006/relationships/tags" Target="../tags/tag800.xml"/><Relationship Id="rId702" Type="http://schemas.openxmlformats.org/officeDocument/2006/relationships/image" Target="../media/image27.emf"/><Relationship Id="rId27" Type="http://schemas.openxmlformats.org/officeDocument/2006/relationships/tags" Target="../tags/tag346.xml"/><Relationship Id="rId69" Type="http://schemas.openxmlformats.org/officeDocument/2006/relationships/tags" Target="../tags/tag388.xml"/><Relationship Id="rId134" Type="http://schemas.openxmlformats.org/officeDocument/2006/relationships/tags" Target="../tags/tag453.xml"/><Relationship Id="rId537" Type="http://schemas.openxmlformats.org/officeDocument/2006/relationships/tags" Target="../tags/tag856.xml"/><Relationship Id="rId579" Type="http://schemas.openxmlformats.org/officeDocument/2006/relationships/tags" Target="../tags/tag898.xml"/><Relationship Id="rId80" Type="http://schemas.openxmlformats.org/officeDocument/2006/relationships/tags" Target="../tags/tag399.xml"/><Relationship Id="rId176" Type="http://schemas.openxmlformats.org/officeDocument/2006/relationships/tags" Target="../tags/tag495.xml"/><Relationship Id="rId341" Type="http://schemas.openxmlformats.org/officeDocument/2006/relationships/tags" Target="../tags/tag660.xml"/><Relationship Id="rId383" Type="http://schemas.openxmlformats.org/officeDocument/2006/relationships/tags" Target="../tags/tag702.xml"/><Relationship Id="rId439" Type="http://schemas.openxmlformats.org/officeDocument/2006/relationships/tags" Target="../tags/tag758.xml"/><Relationship Id="rId590" Type="http://schemas.openxmlformats.org/officeDocument/2006/relationships/tags" Target="../tags/tag909.xml"/><Relationship Id="rId604" Type="http://schemas.openxmlformats.org/officeDocument/2006/relationships/tags" Target="../tags/tag923.xml"/><Relationship Id="rId646" Type="http://schemas.openxmlformats.org/officeDocument/2006/relationships/tags" Target="../tags/tag965.xml"/><Relationship Id="rId201" Type="http://schemas.openxmlformats.org/officeDocument/2006/relationships/tags" Target="../tags/tag520.xml"/><Relationship Id="rId243" Type="http://schemas.openxmlformats.org/officeDocument/2006/relationships/tags" Target="../tags/tag562.xml"/><Relationship Id="rId285" Type="http://schemas.openxmlformats.org/officeDocument/2006/relationships/tags" Target="../tags/tag604.xml"/><Relationship Id="rId450" Type="http://schemas.openxmlformats.org/officeDocument/2006/relationships/tags" Target="../tags/tag769.xml"/><Relationship Id="rId506" Type="http://schemas.openxmlformats.org/officeDocument/2006/relationships/tags" Target="../tags/tag825.xml"/><Relationship Id="rId688" Type="http://schemas.openxmlformats.org/officeDocument/2006/relationships/image" Target="../media/image20.emf"/><Relationship Id="rId38" Type="http://schemas.openxmlformats.org/officeDocument/2006/relationships/tags" Target="../tags/tag357.xml"/><Relationship Id="rId103" Type="http://schemas.openxmlformats.org/officeDocument/2006/relationships/tags" Target="../tags/tag422.xml"/><Relationship Id="rId310" Type="http://schemas.openxmlformats.org/officeDocument/2006/relationships/tags" Target="../tags/tag629.xml"/><Relationship Id="rId492" Type="http://schemas.openxmlformats.org/officeDocument/2006/relationships/tags" Target="../tags/tag811.xml"/><Relationship Id="rId548" Type="http://schemas.openxmlformats.org/officeDocument/2006/relationships/tags" Target="../tags/tag867.xml"/><Relationship Id="rId91" Type="http://schemas.openxmlformats.org/officeDocument/2006/relationships/tags" Target="../tags/tag410.xml"/><Relationship Id="rId145" Type="http://schemas.openxmlformats.org/officeDocument/2006/relationships/tags" Target="../tags/tag464.xml"/><Relationship Id="rId187" Type="http://schemas.openxmlformats.org/officeDocument/2006/relationships/tags" Target="../tags/tag506.xml"/><Relationship Id="rId352" Type="http://schemas.openxmlformats.org/officeDocument/2006/relationships/tags" Target="../tags/tag671.xml"/><Relationship Id="rId394" Type="http://schemas.openxmlformats.org/officeDocument/2006/relationships/tags" Target="../tags/tag713.xml"/><Relationship Id="rId408" Type="http://schemas.openxmlformats.org/officeDocument/2006/relationships/tags" Target="../tags/tag727.xml"/><Relationship Id="rId615" Type="http://schemas.openxmlformats.org/officeDocument/2006/relationships/tags" Target="../tags/tag934.xml"/><Relationship Id="rId212" Type="http://schemas.openxmlformats.org/officeDocument/2006/relationships/tags" Target="../tags/tag531.xml"/><Relationship Id="rId254" Type="http://schemas.openxmlformats.org/officeDocument/2006/relationships/tags" Target="../tags/tag573.xml"/><Relationship Id="rId657" Type="http://schemas.openxmlformats.org/officeDocument/2006/relationships/tags" Target="../tags/tag976.xml"/><Relationship Id="rId699" Type="http://schemas.openxmlformats.org/officeDocument/2006/relationships/oleObject" Target="../embeddings/oleObject35.bin"/><Relationship Id="rId49" Type="http://schemas.openxmlformats.org/officeDocument/2006/relationships/tags" Target="../tags/tag368.xml"/><Relationship Id="rId114" Type="http://schemas.openxmlformats.org/officeDocument/2006/relationships/tags" Target="../tags/tag433.xml"/><Relationship Id="rId296" Type="http://schemas.openxmlformats.org/officeDocument/2006/relationships/tags" Target="../tags/tag615.xml"/><Relationship Id="rId461" Type="http://schemas.openxmlformats.org/officeDocument/2006/relationships/tags" Target="../tags/tag780.xml"/><Relationship Id="rId517" Type="http://schemas.openxmlformats.org/officeDocument/2006/relationships/tags" Target="../tags/tag836.xml"/><Relationship Id="rId559" Type="http://schemas.openxmlformats.org/officeDocument/2006/relationships/tags" Target="../tags/tag878.xml"/><Relationship Id="rId60" Type="http://schemas.openxmlformats.org/officeDocument/2006/relationships/tags" Target="../tags/tag379.xml"/><Relationship Id="rId156" Type="http://schemas.openxmlformats.org/officeDocument/2006/relationships/tags" Target="../tags/tag475.xml"/><Relationship Id="rId198" Type="http://schemas.openxmlformats.org/officeDocument/2006/relationships/tags" Target="../tags/tag517.xml"/><Relationship Id="rId321" Type="http://schemas.openxmlformats.org/officeDocument/2006/relationships/tags" Target="../tags/tag640.xml"/><Relationship Id="rId363" Type="http://schemas.openxmlformats.org/officeDocument/2006/relationships/tags" Target="../tags/tag682.xml"/><Relationship Id="rId419" Type="http://schemas.openxmlformats.org/officeDocument/2006/relationships/tags" Target="../tags/tag738.xml"/><Relationship Id="rId570" Type="http://schemas.openxmlformats.org/officeDocument/2006/relationships/tags" Target="../tags/tag889.xml"/><Relationship Id="rId626" Type="http://schemas.openxmlformats.org/officeDocument/2006/relationships/tags" Target="../tags/tag945.xml"/><Relationship Id="rId223" Type="http://schemas.openxmlformats.org/officeDocument/2006/relationships/tags" Target="../tags/tag542.xml"/><Relationship Id="rId430" Type="http://schemas.openxmlformats.org/officeDocument/2006/relationships/tags" Target="../tags/tag749.xml"/><Relationship Id="rId668" Type="http://schemas.openxmlformats.org/officeDocument/2006/relationships/tags" Target="../tags/tag987.xml"/><Relationship Id="rId18" Type="http://schemas.openxmlformats.org/officeDocument/2006/relationships/tags" Target="../tags/tag337.xml"/><Relationship Id="rId265" Type="http://schemas.openxmlformats.org/officeDocument/2006/relationships/tags" Target="../tags/tag584.xml"/><Relationship Id="rId472" Type="http://schemas.openxmlformats.org/officeDocument/2006/relationships/tags" Target="../tags/tag791.xml"/><Relationship Id="rId528" Type="http://schemas.openxmlformats.org/officeDocument/2006/relationships/tags" Target="../tags/tag847.xml"/><Relationship Id="rId125" Type="http://schemas.openxmlformats.org/officeDocument/2006/relationships/tags" Target="../tags/tag444.xml"/><Relationship Id="rId167" Type="http://schemas.openxmlformats.org/officeDocument/2006/relationships/tags" Target="../tags/tag486.xml"/><Relationship Id="rId332" Type="http://schemas.openxmlformats.org/officeDocument/2006/relationships/tags" Target="../tags/tag651.xml"/><Relationship Id="rId374" Type="http://schemas.openxmlformats.org/officeDocument/2006/relationships/tags" Target="../tags/tag693.xml"/><Relationship Id="rId581" Type="http://schemas.openxmlformats.org/officeDocument/2006/relationships/tags" Target="../tags/tag900.xml"/><Relationship Id="rId71" Type="http://schemas.openxmlformats.org/officeDocument/2006/relationships/tags" Target="../tags/tag390.xml"/><Relationship Id="rId234" Type="http://schemas.openxmlformats.org/officeDocument/2006/relationships/tags" Target="../tags/tag553.xml"/><Relationship Id="rId637" Type="http://schemas.openxmlformats.org/officeDocument/2006/relationships/tags" Target="../tags/tag956.xml"/><Relationship Id="rId679" Type="http://schemas.openxmlformats.org/officeDocument/2006/relationships/tags" Target="../tags/tag998.xml"/><Relationship Id="rId2" Type="http://schemas.openxmlformats.org/officeDocument/2006/relationships/tags" Target="../tags/tag321.xml"/><Relationship Id="rId29" Type="http://schemas.openxmlformats.org/officeDocument/2006/relationships/tags" Target="../tags/tag348.xml"/><Relationship Id="rId276" Type="http://schemas.openxmlformats.org/officeDocument/2006/relationships/tags" Target="../tags/tag595.xml"/><Relationship Id="rId441" Type="http://schemas.openxmlformats.org/officeDocument/2006/relationships/tags" Target="../tags/tag760.xml"/><Relationship Id="rId483" Type="http://schemas.openxmlformats.org/officeDocument/2006/relationships/tags" Target="../tags/tag802.xml"/><Relationship Id="rId539" Type="http://schemas.openxmlformats.org/officeDocument/2006/relationships/tags" Target="../tags/tag858.xml"/><Relationship Id="rId690" Type="http://schemas.openxmlformats.org/officeDocument/2006/relationships/image" Target="../media/image21.emf"/><Relationship Id="rId704" Type="http://schemas.openxmlformats.org/officeDocument/2006/relationships/image" Target="../media/image28.emf"/><Relationship Id="rId40" Type="http://schemas.openxmlformats.org/officeDocument/2006/relationships/tags" Target="../tags/tag359.xml"/><Relationship Id="rId136" Type="http://schemas.openxmlformats.org/officeDocument/2006/relationships/tags" Target="../tags/tag455.xml"/><Relationship Id="rId178" Type="http://schemas.openxmlformats.org/officeDocument/2006/relationships/tags" Target="../tags/tag497.xml"/><Relationship Id="rId301" Type="http://schemas.openxmlformats.org/officeDocument/2006/relationships/tags" Target="../tags/tag620.xml"/><Relationship Id="rId343" Type="http://schemas.openxmlformats.org/officeDocument/2006/relationships/tags" Target="../tags/tag662.xml"/><Relationship Id="rId550" Type="http://schemas.openxmlformats.org/officeDocument/2006/relationships/tags" Target="../tags/tag869.xml"/><Relationship Id="rId82" Type="http://schemas.openxmlformats.org/officeDocument/2006/relationships/tags" Target="../tags/tag401.xml"/><Relationship Id="rId203" Type="http://schemas.openxmlformats.org/officeDocument/2006/relationships/tags" Target="../tags/tag522.xml"/><Relationship Id="rId385" Type="http://schemas.openxmlformats.org/officeDocument/2006/relationships/tags" Target="../tags/tag704.xml"/><Relationship Id="rId592" Type="http://schemas.openxmlformats.org/officeDocument/2006/relationships/tags" Target="../tags/tag911.xml"/><Relationship Id="rId606" Type="http://schemas.openxmlformats.org/officeDocument/2006/relationships/tags" Target="../tags/tag925.xml"/><Relationship Id="rId648" Type="http://schemas.openxmlformats.org/officeDocument/2006/relationships/tags" Target="../tags/tag967.xml"/><Relationship Id="rId245" Type="http://schemas.openxmlformats.org/officeDocument/2006/relationships/tags" Target="../tags/tag564.xml"/><Relationship Id="rId287" Type="http://schemas.openxmlformats.org/officeDocument/2006/relationships/tags" Target="../tags/tag606.xml"/><Relationship Id="rId410" Type="http://schemas.openxmlformats.org/officeDocument/2006/relationships/tags" Target="../tags/tag729.xml"/><Relationship Id="rId452" Type="http://schemas.openxmlformats.org/officeDocument/2006/relationships/tags" Target="../tags/tag771.xml"/><Relationship Id="rId494" Type="http://schemas.openxmlformats.org/officeDocument/2006/relationships/tags" Target="../tags/tag813.xml"/><Relationship Id="rId508" Type="http://schemas.openxmlformats.org/officeDocument/2006/relationships/tags" Target="../tags/tag827.xml"/><Relationship Id="rId30" Type="http://schemas.openxmlformats.org/officeDocument/2006/relationships/tags" Target="../tags/tag349.xml"/><Relationship Id="rId105" Type="http://schemas.openxmlformats.org/officeDocument/2006/relationships/tags" Target="../tags/tag424.xml"/><Relationship Id="rId126" Type="http://schemas.openxmlformats.org/officeDocument/2006/relationships/tags" Target="../tags/tag445.xml"/><Relationship Id="rId147" Type="http://schemas.openxmlformats.org/officeDocument/2006/relationships/tags" Target="../tags/tag466.xml"/><Relationship Id="rId168" Type="http://schemas.openxmlformats.org/officeDocument/2006/relationships/tags" Target="../tags/tag487.xml"/><Relationship Id="rId312" Type="http://schemas.openxmlformats.org/officeDocument/2006/relationships/tags" Target="../tags/tag631.xml"/><Relationship Id="rId333" Type="http://schemas.openxmlformats.org/officeDocument/2006/relationships/tags" Target="../tags/tag652.xml"/><Relationship Id="rId354" Type="http://schemas.openxmlformats.org/officeDocument/2006/relationships/tags" Target="../tags/tag673.xml"/><Relationship Id="rId540" Type="http://schemas.openxmlformats.org/officeDocument/2006/relationships/tags" Target="../tags/tag859.xml"/><Relationship Id="rId51" Type="http://schemas.openxmlformats.org/officeDocument/2006/relationships/tags" Target="../tags/tag370.xml"/><Relationship Id="rId72" Type="http://schemas.openxmlformats.org/officeDocument/2006/relationships/tags" Target="../tags/tag391.xml"/><Relationship Id="rId93" Type="http://schemas.openxmlformats.org/officeDocument/2006/relationships/tags" Target="../tags/tag412.xml"/><Relationship Id="rId189" Type="http://schemas.openxmlformats.org/officeDocument/2006/relationships/tags" Target="../tags/tag508.xml"/><Relationship Id="rId375" Type="http://schemas.openxmlformats.org/officeDocument/2006/relationships/tags" Target="../tags/tag694.xml"/><Relationship Id="rId396" Type="http://schemas.openxmlformats.org/officeDocument/2006/relationships/tags" Target="../tags/tag715.xml"/><Relationship Id="rId561" Type="http://schemas.openxmlformats.org/officeDocument/2006/relationships/tags" Target="../tags/tag880.xml"/><Relationship Id="rId582" Type="http://schemas.openxmlformats.org/officeDocument/2006/relationships/tags" Target="../tags/tag901.xml"/><Relationship Id="rId617" Type="http://schemas.openxmlformats.org/officeDocument/2006/relationships/tags" Target="../tags/tag936.xml"/><Relationship Id="rId638" Type="http://schemas.openxmlformats.org/officeDocument/2006/relationships/tags" Target="../tags/tag957.xml"/><Relationship Id="rId659" Type="http://schemas.openxmlformats.org/officeDocument/2006/relationships/tags" Target="../tags/tag978.xml"/><Relationship Id="rId3" Type="http://schemas.openxmlformats.org/officeDocument/2006/relationships/tags" Target="../tags/tag322.xml"/><Relationship Id="rId214" Type="http://schemas.openxmlformats.org/officeDocument/2006/relationships/tags" Target="../tags/tag533.xml"/><Relationship Id="rId235" Type="http://schemas.openxmlformats.org/officeDocument/2006/relationships/tags" Target="../tags/tag554.xml"/><Relationship Id="rId256" Type="http://schemas.openxmlformats.org/officeDocument/2006/relationships/tags" Target="../tags/tag575.xml"/><Relationship Id="rId277" Type="http://schemas.openxmlformats.org/officeDocument/2006/relationships/tags" Target="../tags/tag596.xml"/><Relationship Id="rId298" Type="http://schemas.openxmlformats.org/officeDocument/2006/relationships/tags" Target="../tags/tag617.xml"/><Relationship Id="rId400" Type="http://schemas.openxmlformats.org/officeDocument/2006/relationships/tags" Target="../tags/tag719.xml"/><Relationship Id="rId421" Type="http://schemas.openxmlformats.org/officeDocument/2006/relationships/tags" Target="../tags/tag740.xml"/><Relationship Id="rId442" Type="http://schemas.openxmlformats.org/officeDocument/2006/relationships/tags" Target="../tags/tag761.xml"/><Relationship Id="rId463" Type="http://schemas.openxmlformats.org/officeDocument/2006/relationships/tags" Target="../tags/tag782.xml"/><Relationship Id="rId484" Type="http://schemas.openxmlformats.org/officeDocument/2006/relationships/tags" Target="../tags/tag803.xml"/><Relationship Id="rId519" Type="http://schemas.openxmlformats.org/officeDocument/2006/relationships/tags" Target="../tags/tag838.xml"/><Relationship Id="rId670" Type="http://schemas.openxmlformats.org/officeDocument/2006/relationships/tags" Target="../tags/tag989.xml"/><Relationship Id="rId705" Type="http://schemas.openxmlformats.org/officeDocument/2006/relationships/oleObject" Target="../embeddings/oleObject38.bin"/><Relationship Id="rId116" Type="http://schemas.openxmlformats.org/officeDocument/2006/relationships/tags" Target="../tags/tag435.xml"/><Relationship Id="rId137" Type="http://schemas.openxmlformats.org/officeDocument/2006/relationships/tags" Target="../tags/tag456.xml"/><Relationship Id="rId158" Type="http://schemas.openxmlformats.org/officeDocument/2006/relationships/tags" Target="../tags/tag477.xml"/><Relationship Id="rId302" Type="http://schemas.openxmlformats.org/officeDocument/2006/relationships/tags" Target="../tags/tag621.xml"/><Relationship Id="rId323" Type="http://schemas.openxmlformats.org/officeDocument/2006/relationships/tags" Target="../tags/tag642.xml"/><Relationship Id="rId344" Type="http://schemas.openxmlformats.org/officeDocument/2006/relationships/tags" Target="../tags/tag663.xml"/><Relationship Id="rId530" Type="http://schemas.openxmlformats.org/officeDocument/2006/relationships/tags" Target="../tags/tag849.xml"/><Relationship Id="rId691" Type="http://schemas.openxmlformats.org/officeDocument/2006/relationships/oleObject" Target="../embeddings/oleObject31.bin"/><Relationship Id="rId20" Type="http://schemas.openxmlformats.org/officeDocument/2006/relationships/tags" Target="../tags/tag339.xml"/><Relationship Id="rId41" Type="http://schemas.openxmlformats.org/officeDocument/2006/relationships/tags" Target="../tags/tag360.xml"/><Relationship Id="rId62" Type="http://schemas.openxmlformats.org/officeDocument/2006/relationships/tags" Target="../tags/tag381.xml"/><Relationship Id="rId83" Type="http://schemas.openxmlformats.org/officeDocument/2006/relationships/tags" Target="../tags/tag402.xml"/><Relationship Id="rId179" Type="http://schemas.openxmlformats.org/officeDocument/2006/relationships/tags" Target="../tags/tag498.xml"/><Relationship Id="rId365" Type="http://schemas.openxmlformats.org/officeDocument/2006/relationships/tags" Target="../tags/tag684.xml"/><Relationship Id="rId386" Type="http://schemas.openxmlformats.org/officeDocument/2006/relationships/tags" Target="../tags/tag705.xml"/><Relationship Id="rId551" Type="http://schemas.openxmlformats.org/officeDocument/2006/relationships/tags" Target="../tags/tag870.xml"/><Relationship Id="rId572" Type="http://schemas.openxmlformats.org/officeDocument/2006/relationships/tags" Target="../tags/tag891.xml"/><Relationship Id="rId593" Type="http://schemas.openxmlformats.org/officeDocument/2006/relationships/tags" Target="../tags/tag912.xml"/><Relationship Id="rId607" Type="http://schemas.openxmlformats.org/officeDocument/2006/relationships/tags" Target="../tags/tag926.xml"/><Relationship Id="rId628" Type="http://schemas.openxmlformats.org/officeDocument/2006/relationships/tags" Target="../tags/tag947.xml"/><Relationship Id="rId649" Type="http://schemas.openxmlformats.org/officeDocument/2006/relationships/tags" Target="../tags/tag968.xml"/><Relationship Id="rId190" Type="http://schemas.openxmlformats.org/officeDocument/2006/relationships/tags" Target="../tags/tag509.xml"/><Relationship Id="rId204" Type="http://schemas.openxmlformats.org/officeDocument/2006/relationships/tags" Target="../tags/tag523.xml"/><Relationship Id="rId225" Type="http://schemas.openxmlformats.org/officeDocument/2006/relationships/tags" Target="../tags/tag544.xml"/><Relationship Id="rId246" Type="http://schemas.openxmlformats.org/officeDocument/2006/relationships/tags" Target="../tags/tag565.xml"/><Relationship Id="rId267" Type="http://schemas.openxmlformats.org/officeDocument/2006/relationships/tags" Target="../tags/tag586.xml"/><Relationship Id="rId288" Type="http://schemas.openxmlformats.org/officeDocument/2006/relationships/tags" Target="../tags/tag607.xml"/><Relationship Id="rId411" Type="http://schemas.openxmlformats.org/officeDocument/2006/relationships/tags" Target="../tags/tag730.xml"/><Relationship Id="rId432" Type="http://schemas.openxmlformats.org/officeDocument/2006/relationships/tags" Target="../tags/tag751.xml"/><Relationship Id="rId453" Type="http://schemas.openxmlformats.org/officeDocument/2006/relationships/tags" Target="../tags/tag772.xml"/><Relationship Id="rId474" Type="http://schemas.openxmlformats.org/officeDocument/2006/relationships/tags" Target="../tags/tag793.xml"/><Relationship Id="rId509" Type="http://schemas.openxmlformats.org/officeDocument/2006/relationships/tags" Target="../tags/tag828.xml"/><Relationship Id="rId660" Type="http://schemas.openxmlformats.org/officeDocument/2006/relationships/tags" Target="../tags/tag979.xml"/><Relationship Id="rId106" Type="http://schemas.openxmlformats.org/officeDocument/2006/relationships/tags" Target="../tags/tag425.xml"/><Relationship Id="rId127" Type="http://schemas.openxmlformats.org/officeDocument/2006/relationships/tags" Target="../tags/tag446.xml"/><Relationship Id="rId313" Type="http://schemas.openxmlformats.org/officeDocument/2006/relationships/tags" Target="../tags/tag632.xml"/><Relationship Id="rId495" Type="http://schemas.openxmlformats.org/officeDocument/2006/relationships/tags" Target="../tags/tag814.xml"/><Relationship Id="rId681" Type="http://schemas.openxmlformats.org/officeDocument/2006/relationships/tags" Target="../tags/tag1000.xml"/><Relationship Id="rId10" Type="http://schemas.openxmlformats.org/officeDocument/2006/relationships/tags" Target="../tags/tag329.xml"/><Relationship Id="rId31" Type="http://schemas.openxmlformats.org/officeDocument/2006/relationships/tags" Target="../tags/tag350.xml"/><Relationship Id="rId52" Type="http://schemas.openxmlformats.org/officeDocument/2006/relationships/tags" Target="../tags/tag371.xml"/><Relationship Id="rId73" Type="http://schemas.openxmlformats.org/officeDocument/2006/relationships/tags" Target="../tags/tag392.xml"/><Relationship Id="rId94" Type="http://schemas.openxmlformats.org/officeDocument/2006/relationships/tags" Target="../tags/tag413.xml"/><Relationship Id="rId148" Type="http://schemas.openxmlformats.org/officeDocument/2006/relationships/tags" Target="../tags/tag467.xml"/><Relationship Id="rId169" Type="http://schemas.openxmlformats.org/officeDocument/2006/relationships/tags" Target="../tags/tag488.xml"/><Relationship Id="rId334" Type="http://schemas.openxmlformats.org/officeDocument/2006/relationships/tags" Target="../tags/tag653.xml"/><Relationship Id="rId355" Type="http://schemas.openxmlformats.org/officeDocument/2006/relationships/tags" Target="../tags/tag674.xml"/><Relationship Id="rId376" Type="http://schemas.openxmlformats.org/officeDocument/2006/relationships/tags" Target="../tags/tag695.xml"/><Relationship Id="rId397" Type="http://schemas.openxmlformats.org/officeDocument/2006/relationships/tags" Target="../tags/tag716.xml"/><Relationship Id="rId520" Type="http://schemas.openxmlformats.org/officeDocument/2006/relationships/tags" Target="../tags/tag839.xml"/><Relationship Id="rId541" Type="http://schemas.openxmlformats.org/officeDocument/2006/relationships/tags" Target="../tags/tag860.xml"/><Relationship Id="rId562" Type="http://schemas.openxmlformats.org/officeDocument/2006/relationships/tags" Target="../tags/tag881.xml"/><Relationship Id="rId583" Type="http://schemas.openxmlformats.org/officeDocument/2006/relationships/tags" Target="../tags/tag902.xml"/><Relationship Id="rId618" Type="http://schemas.openxmlformats.org/officeDocument/2006/relationships/tags" Target="../tags/tag937.xml"/><Relationship Id="rId639" Type="http://schemas.openxmlformats.org/officeDocument/2006/relationships/tags" Target="../tags/tag958.xml"/><Relationship Id="rId4" Type="http://schemas.openxmlformats.org/officeDocument/2006/relationships/tags" Target="../tags/tag323.xml"/><Relationship Id="rId180" Type="http://schemas.openxmlformats.org/officeDocument/2006/relationships/tags" Target="../tags/tag499.xml"/><Relationship Id="rId215" Type="http://schemas.openxmlformats.org/officeDocument/2006/relationships/tags" Target="../tags/tag534.xml"/><Relationship Id="rId236" Type="http://schemas.openxmlformats.org/officeDocument/2006/relationships/tags" Target="../tags/tag555.xml"/><Relationship Id="rId257" Type="http://schemas.openxmlformats.org/officeDocument/2006/relationships/tags" Target="../tags/tag576.xml"/><Relationship Id="rId278" Type="http://schemas.openxmlformats.org/officeDocument/2006/relationships/tags" Target="../tags/tag597.xml"/><Relationship Id="rId401" Type="http://schemas.openxmlformats.org/officeDocument/2006/relationships/tags" Target="../tags/tag720.xml"/><Relationship Id="rId422" Type="http://schemas.openxmlformats.org/officeDocument/2006/relationships/tags" Target="../tags/tag741.xml"/><Relationship Id="rId443" Type="http://schemas.openxmlformats.org/officeDocument/2006/relationships/tags" Target="../tags/tag762.xml"/><Relationship Id="rId464" Type="http://schemas.openxmlformats.org/officeDocument/2006/relationships/tags" Target="../tags/tag783.xml"/><Relationship Id="rId650" Type="http://schemas.openxmlformats.org/officeDocument/2006/relationships/tags" Target="../tags/tag969.xml"/><Relationship Id="rId303" Type="http://schemas.openxmlformats.org/officeDocument/2006/relationships/tags" Target="../tags/tag622.xml"/><Relationship Id="rId485" Type="http://schemas.openxmlformats.org/officeDocument/2006/relationships/tags" Target="../tags/tag804.xml"/><Relationship Id="rId692" Type="http://schemas.openxmlformats.org/officeDocument/2006/relationships/image" Target="../media/image22.emf"/><Relationship Id="rId706" Type="http://schemas.openxmlformats.org/officeDocument/2006/relationships/image" Target="../media/image29.emf"/><Relationship Id="rId42" Type="http://schemas.openxmlformats.org/officeDocument/2006/relationships/tags" Target="../tags/tag361.xml"/><Relationship Id="rId84" Type="http://schemas.openxmlformats.org/officeDocument/2006/relationships/tags" Target="../tags/tag403.xml"/><Relationship Id="rId138" Type="http://schemas.openxmlformats.org/officeDocument/2006/relationships/tags" Target="../tags/tag457.xml"/><Relationship Id="rId345" Type="http://schemas.openxmlformats.org/officeDocument/2006/relationships/tags" Target="../tags/tag664.xml"/><Relationship Id="rId387" Type="http://schemas.openxmlformats.org/officeDocument/2006/relationships/tags" Target="../tags/tag706.xml"/><Relationship Id="rId510" Type="http://schemas.openxmlformats.org/officeDocument/2006/relationships/tags" Target="../tags/tag829.xml"/><Relationship Id="rId552" Type="http://schemas.openxmlformats.org/officeDocument/2006/relationships/tags" Target="../tags/tag871.xml"/><Relationship Id="rId594" Type="http://schemas.openxmlformats.org/officeDocument/2006/relationships/tags" Target="../tags/tag913.xml"/><Relationship Id="rId608" Type="http://schemas.openxmlformats.org/officeDocument/2006/relationships/tags" Target="../tags/tag927.xml"/><Relationship Id="rId191" Type="http://schemas.openxmlformats.org/officeDocument/2006/relationships/tags" Target="../tags/tag510.xml"/><Relationship Id="rId205" Type="http://schemas.openxmlformats.org/officeDocument/2006/relationships/tags" Target="../tags/tag524.xml"/><Relationship Id="rId247" Type="http://schemas.openxmlformats.org/officeDocument/2006/relationships/tags" Target="../tags/tag566.xml"/><Relationship Id="rId412" Type="http://schemas.openxmlformats.org/officeDocument/2006/relationships/tags" Target="../tags/tag731.xml"/><Relationship Id="rId107" Type="http://schemas.openxmlformats.org/officeDocument/2006/relationships/tags" Target="../tags/tag426.xml"/><Relationship Id="rId289" Type="http://schemas.openxmlformats.org/officeDocument/2006/relationships/tags" Target="../tags/tag608.xml"/><Relationship Id="rId454" Type="http://schemas.openxmlformats.org/officeDocument/2006/relationships/tags" Target="../tags/tag773.xml"/><Relationship Id="rId496" Type="http://schemas.openxmlformats.org/officeDocument/2006/relationships/tags" Target="../tags/tag815.xml"/><Relationship Id="rId661" Type="http://schemas.openxmlformats.org/officeDocument/2006/relationships/tags" Target="../tags/tag980.xml"/><Relationship Id="rId11" Type="http://schemas.openxmlformats.org/officeDocument/2006/relationships/tags" Target="../tags/tag330.xml"/><Relationship Id="rId53" Type="http://schemas.openxmlformats.org/officeDocument/2006/relationships/tags" Target="../tags/tag372.xml"/><Relationship Id="rId149" Type="http://schemas.openxmlformats.org/officeDocument/2006/relationships/tags" Target="../tags/tag468.xml"/><Relationship Id="rId314" Type="http://schemas.openxmlformats.org/officeDocument/2006/relationships/tags" Target="../tags/tag633.xml"/><Relationship Id="rId356" Type="http://schemas.openxmlformats.org/officeDocument/2006/relationships/tags" Target="../tags/tag675.xml"/><Relationship Id="rId398" Type="http://schemas.openxmlformats.org/officeDocument/2006/relationships/tags" Target="../tags/tag717.xml"/><Relationship Id="rId521" Type="http://schemas.openxmlformats.org/officeDocument/2006/relationships/tags" Target="../tags/tag840.xml"/><Relationship Id="rId563" Type="http://schemas.openxmlformats.org/officeDocument/2006/relationships/tags" Target="../tags/tag882.xml"/><Relationship Id="rId619" Type="http://schemas.openxmlformats.org/officeDocument/2006/relationships/tags" Target="../tags/tag938.xml"/><Relationship Id="rId95" Type="http://schemas.openxmlformats.org/officeDocument/2006/relationships/tags" Target="../tags/tag414.xml"/><Relationship Id="rId160" Type="http://schemas.openxmlformats.org/officeDocument/2006/relationships/tags" Target="../tags/tag479.xml"/><Relationship Id="rId216" Type="http://schemas.openxmlformats.org/officeDocument/2006/relationships/tags" Target="../tags/tag535.xml"/><Relationship Id="rId423" Type="http://schemas.openxmlformats.org/officeDocument/2006/relationships/tags" Target="../tags/tag742.xml"/><Relationship Id="rId258" Type="http://schemas.openxmlformats.org/officeDocument/2006/relationships/tags" Target="../tags/tag577.xml"/><Relationship Id="rId465" Type="http://schemas.openxmlformats.org/officeDocument/2006/relationships/tags" Target="../tags/tag784.xml"/><Relationship Id="rId630" Type="http://schemas.openxmlformats.org/officeDocument/2006/relationships/tags" Target="../tags/tag949.xml"/><Relationship Id="rId672" Type="http://schemas.openxmlformats.org/officeDocument/2006/relationships/tags" Target="../tags/tag991.xml"/><Relationship Id="rId22" Type="http://schemas.openxmlformats.org/officeDocument/2006/relationships/tags" Target="../tags/tag341.xml"/><Relationship Id="rId64" Type="http://schemas.openxmlformats.org/officeDocument/2006/relationships/tags" Target="../tags/tag383.xml"/><Relationship Id="rId118" Type="http://schemas.openxmlformats.org/officeDocument/2006/relationships/tags" Target="../tags/tag437.xml"/><Relationship Id="rId325" Type="http://schemas.openxmlformats.org/officeDocument/2006/relationships/tags" Target="../tags/tag644.xml"/><Relationship Id="rId367" Type="http://schemas.openxmlformats.org/officeDocument/2006/relationships/tags" Target="../tags/tag686.xml"/><Relationship Id="rId532" Type="http://schemas.openxmlformats.org/officeDocument/2006/relationships/tags" Target="../tags/tag851.xml"/><Relationship Id="rId574" Type="http://schemas.openxmlformats.org/officeDocument/2006/relationships/tags" Target="../tags/tag893.xml"/><Relationship Id="rId171" Type="http://schemas.openxmlformats.org/officeDocument/2006/relationships/tags" Target="../tags/tag490.xml"/><Relationship Id="rId227" Type="http://schemas.openxmlformats.org/officeDocument/2006/relationships/tags" Target="../tags/tag546.xml"/><Relationship Id="rId269" Type="http://schemas.openxmlformats.org/officeDocument/2006/relationships/tags" Target="../tags/tag588.xml"/><Relationship Id="rId434" Type="http://schemas.openxmlformats.org/officeDocument/2006/relationships/tags" Target="../tags/tag753.xml"/><Relationship Id="rId476" Type="http://schemas.openxmlformats.org/officeDocument/2006/relationships/tags" Target="../tags/tag795.xml"/><Relationship Id="rId641" Type="http://schemas.openxmlformats.org/officeDocument/2006/relationships/tags" Target="../tags/tag960.xml"/><Relationship Id="rId683" Type="http://schemas.openxmlformats.org/officeDocument/2006/relationships/tags" Target="../tags/tag1002.xml"/><Relationship Id="rId33" Type="http://schemas.openxmlformats.org/officeDocument/2006/relationships/tags" Target="../tags/tag352.xml"/><Relationship Id="rId129" Type="http://schemas.openxmlformats.org/officeDocument/2006/relationships/tags" Target="../tags/tag448.xml"/><Relationship Id="rId280" Type="http://schemas.openxmlformats.org/officeDocument/2006/relationships/tags" Target="../tags/tag599.xml"/><Relationship Id="rId336" Type="http://schemas.openxmlformats.org/officeDocument/2006/relationships/tags" Target="../tags/tag655.xml"/><Relationship Id="rId501" Type="http://schemas.openxmlformats.org/officeDocument/2006/relationships/tags" Target="../tags/tag820.xml"/><Relationship Id="rId543" Type="http://schemas.openxmlformats.org/officeDocument/2006/relationships/tags" Target="../tags/tag862.xml"/><Relationship Id="rId75" Type="http://schemas.openxmlformats.org/officeDocument/2006/relationships/tags" Target="../tags/tag394.xml"/><Relationship Id="rId140" Type="http://schemas.openxmlformats.org/officeDocument/2006/relationships/tags" Target="../tags/tag459.xml"/><Relationship Id="rId182" Type="http://schemas.openxmlformats.org/officeDocument/2006/relationships/tags" Target="../tags/tag501.xml"/><Relationship Id="rId378" Type="http://schemas.openxmlformats.org/officeDocument/2006/relationships/tags" Target="../tags/tag697.xml"/><Relationship Id="rId403" Type="http://schemas.openxmlformats.org/officeDocument/2006/relationships/tags" Target="../tags/tag722.xml"/><Relationship Id="rId585" Type="http://schemas.openxmlformats.org/officeDocument/2006/relationships/tags" Target="../tags/tag904.xml"/><Relationship Id="rId6" Type="http://schemas.openxmlformats.org/officeDocument/2006/relationships/tags" Target="../tags/tag325.xml"/><Relationship Id="rId238" Type="http://schemas.openxmlformats.org/officeDocument/2006/relationships/tags" Target="../tags/tag557.xml"/><Relationship Id="rId445" Type="http://schemas.openxmlformats.org/officeDocument/2006/relationships/tags" Target="../tags/tag764.xml"/><Relationship Id="rId487" Type="http://schemas.openxmlformats.org/officeDocument/2006/relationships/tags" Target="../tags/tag806.xml"/><Relationship Id="rId610" Type="http://schemas.openxmlformats.org/officeDocument/2006/relationships/tags" Target="../tags/tag929.xml"/><Relationship Id="rId652" Type="http://schemas.openxmlformats.org/officeDocument/2006/relationships/tags" Target="../tags/tag971.xml"/><Relationship Id="rId694" Type="http://schemas.openxmlformats.org/officeDocument/2006/relationships/image" Target="../media/image23.emf"/><Relationship Id="rId708" Type="http://schemas.openxmlformats.org/officeDocument/2006/relationships/image" Target="../media/image30.emf"/><Relationship Id="rId291" Type="http://schemas.openxmlformats.org/officeDocument/2006/relationships/tags" Target="../tags/tag610.xml"/><Relationship Id="rId305" Type="http://schemas.openxmlformats.org/officeDocument/2006/relationships/tags" Target="../tags/tag624.xml"/><Relationship Id="rId347" Type="http://schemas.openxmlformats.org/officeDocument/2006/relationships/tags" Target="../tags/tag666.xml"/><Relationship Id="rId512" Type="http://schemas.openxmlformats.org/officeDocument/2006/relationships/tags" Target="../tags/tag831.xml"/><Relationship Id="rId44" Type="http://schemas.openxmlformats.org/officeDocument/2006/relationships/tags" Target="../tags/tag363.xml"/><Relationship Id="rId86" Type="http://schemas.openxmlformats.org/officeDocument/2006/relationships/tags" Target="../tags/tag405.xml"/><Relationship Id="rId151" Type="http://schemas.openxmlformats.org/officeDocument/2006/relationships/tags" Target="../tags/tag470.xml"/><Relationship Id="rId389" Type="http://schemas.openxmlformats.org/officeDocument/2006/relationships/tags" Target="../tags/tag708.xml"/><Relationship Id="rId554" Type="http://schemas.openxmlformats.org/officeDocument/2006/relationships/tags" Target="../tags/tag873.xml"/><Relationship Id="rId596" Type="http://schemas.openxmlformats.org/officeDocument/2006/relationships/tags" Target="../tags/tag915.xml"/><Relationship Id="rId193" Type="http://schemas.openxmlformats.org/officeDocument/2006/relationships/tags" Target="../tags/tag512.xml"/><Relationship Id="rId207" Type="http://schemas.openxmlformats.org/officeDocument/2006/relationships/tags" Target="../tags/tag526.xml"/><Relationship Id="rId249" Type="http://schemas.openxmlformats.org/officeDocument/2006/relationships/tags" Target="../tags/tag568.xml"/><Relationship Id="rId414" Type="http://schemas.openxmlformats.org/officeDocument/2006/relationships/tags" Target="../tags/tag733.xml"/><Relationship Id="rId456" Type="http://schemas.openxmlformats.org/officeDocument/2006/relationships/tags" Target="../tags/tag775.xml"/><Relationship Id="rId498" Type="http://schemas.openxmlformats.org/officeDocument/2006/relationships/tags" Target="../tags/tag817.xml"/><Relationship Id="rId621" Type="http://schemas.openxmlformats.org/officeDocument/2006/relationships/tags" Target="../tags/tag940.xml"/><Relationship Id="rId663" Type="http://schemas.openxmlformats.org/officeDocument/2006/relationships/tags" Target="../tags/tag982.xml"/><Relationship Id="rId13" Type="http://schemas.openxmlformats.org/officeDocument/2006/relationships/tags" Target="../tags/tag332.xml"/><Relationship Id="rId109" Type="http://schemas.openxmlformats.org/officeDocument/2006/relationships/tags" Target="../tags/tag428.xml"/><Relationship Id="rId260" Type="http://schemas.openxmlformats.org/officeDocument/2006/relationships/tags" Target="../tags/tag579.xml"/><Relationship Id="rId316" Type="http://schemas.openxmlformats.org/officeDocument/2006/relationships/tags" Target="../tags/tag635.xml"/><Relationship Id="rId523" Type="http://schemas.openxmlformats.org/officeDocument/2006/relationships/tags" Target="../tags/tag842.xml"/><Relationship Id="rId55" Type="http://schemas.openxmlformats.org/officeDocument/2006/relationships/tags" Target="../tags/tag374.xml"/><Relationship Id="rId97" Type="http://schemas.openxmlformats.org/officeDocument/2006/relationships/tags" Target="../tags/tag416.xml"/><Relationship Id="rId120" Type="http://schemas.openxmlformats.org/officeDocument/2006/relationships/tags" Target="../tags/tag439.xml"/><Relationship Id="rId358" Type="http://schemas.openxmlformats.org/officeDocument/2006/relationships/tags" Target="../tags/tag677.xml"/><Relationship Id="rId565" Type="http://schemas.openxmlformats.org/officeDocument/2006/relationships/tags" Target="../tags/tag884.xml"/><Relationship Id="rId162" Type="http://schemas.openxmlformats.org/officeDocument/2006/relationships/tags" Target="../tags/tag481.xml"/><Relationship Id="rId218" Type="http://schemas.openxmlformats.org/officeDocument/2006/relationships/tags" Target="../tags/tag537.xml"/><Relationship Id="rId425" Type="http://schemas.openxmlformats.org/officeDocument/2006/relationships/tags" Target="../tags/tag744.xml"/><Relationship Id="rId467" Type="http://schemas.openxmlformats.org/officeDocument/2006/relationships/tags" Target="../tags/tag786.xml"/><Relationship Id="rId632" Type="http://schemas.openxmlformats.org/officeDocument/2006/relationships/tags" Target="../tags/tag951.xml"/><Relationship Id="rId271" Type="http://schemas.openxmlformats.org/officeDocument/2006/relationships/tags" Target="../tags/tag590.xml"/><Relationship Id="rId674" Type="http://schemas.openxmlformats.org/officeDocument/2006/relationships/tags" Target="../tags/tag993.xml"/><Relationship Id="rId24" Type="http://schemas.openxmlformats.org/officeDocument/2006/relationships/tags" Target="../tags/tag343.xml"/><Relationship Id="rId66" Type="http://schemas.openxmlformats.org/officeDocument/2006/relationships/tags" Target="../tags/tag385.xml"/><Relationship Id="rId131" Type="http://schemas.openxmlformats.org/officeDocument/2006/relationships/tags" Target="../tags/tag450.xml"/><Relationship Id="rId327" Type="http://schemas.openxmlformats.org/officeDocument/2006/relationships/tags" Target="../tags/tag646.xml"/><Relationship Id="rId369" Type="http://schemas.openxmlformats.org/officeDocument/2006/relationships/tags" Target="../tags/tag688.xml"/><Relationship Id="rId534" Type="http://schemas.openxmlformats.org/officeDocument/2006/relationships/tags" Target="../tags/tag853.xml"/><Relationship Id="rId576" Type="http://schemas.openxmlformats.org/officeDocument/2006/relationships/tags" Target="../tags/tag895.xml"/><Relationship Id="rId173" Type="http://schemas.openxmlformats.org/officeDocument/2006/relationships/tags" Target="../tags/tag492.xml"/><Relationship Id="rId229" Type="http://schemas.openxmlformats.org/officeDocument/2006/relationships/tags" Target="../tags/tag548.xml"/><Relationship Id="rId380" Type="http://schemas.openxmlformats.org/officeDocument/2006/relationships/tags" Target="../tags/tag699.xml"/><Relationship Id="rId436" Type="http://schemas.openxmlformats.org/officeDocument/2006/relationships/tags" Target="../tags/tag755.xml"/><Relationship Id="rId601" Type="http://schemas.openxmlformats.org/officeDocument/2006/relationships/tags" Target="../tags/tag920.xml"/><Relationship Id="rId643" Type="http://schemas.openxmlformats.org/officeDocument/2006/relationships/tags" Target="../tags/tag962.xml"/><Relationship Id="rId240" Type="http://schemas.openxmlformats.org/officeDocument/2006/relationships/tags" Target="../tags/tag559.xml"/><Relationship Id="rId478" Type="http://schemas.openxmlformats.org/officeDocument/2006/relationships/tags" Target="../tags/tag797.xml"/><Relationship Id="rId685" Type="http://schemas.openxmlformats.org/officeDocument/2006/relationships/slideLayout" Target="../slideLayouts/slideLayout6.xml"/><Relationship Id="rId35" Type="http://schemas.openxmlformats.org/officeDocument/2006/relationships/tags" Target="../tags/tag354.xml"/><Relationship Id="rId77" Type="http://schemas.openxmlformats.org/officeDocument/2006/relationships/tags" Target="../tags/tag396.xml"/><Relationship Id="rId100" Type="http://schemas.openxmlformats.org/officeDocument/2006/relationships/tags" Target="../tags/tag419.xml"/><Relationship Id="rId282" Type="http://schemas.openxmlformats.org/officeDocument/2006/relationships/tags" Target="../tags/tag601.xml"/><Relationship Id="rId338" Type="http://schemas.openxmlformats.org/officeDocument/2006/relationships/tags" Target="../tags/tag657.xml"/><Relationship Id="rId503" Type="http://schemas.openxmlformats.org/officeDocument/2006/relationships/tags" Target="../tags/tag822.xml"/><Relationship Id="rId545" Type="http://schemas.openxmlformats.org/officeDocument/2006/relationships/tags" Target="../tags/tag864.xml"/><Relationship Id="rId587" Type="http://schemas.openxmlformats.org/officeDocument/2006/relationships/tags" Target="../tags/tag906.xml"/><Relationship Id="rId710" Type="http://schemas.openxmlformats.org/officeDocument/2006/relationships/image" Target="../media/image31.emf"/><Relationship Id="rId8" Type="http://schemas.openxmlformats.org/officeDocument/2006/relationships/tags" Target="../tags/tag327.xml"/><Relationship Id="rId142" Type="http://schemas.openxmlformats.org/officeDocument/2006/relationships/tags" Target="../tags/tag461.xml"/><Relationship Id="rId184" Type="http://schemas.openxmlformats.org/officeDocument/2006/relationships/tags" Target="../tags/tag503.xml"/><Relationship Id="rId391" Type="http://schemas.openxmlformats.org/officeDocument/2006/relationships/tags" Target="../tags/tag710.xml"/><Relationship Id="rId405" Type="http://schemas.openxmlformats.org/officeDocument/2006/relationships/tags" Target="../tags/tag724.xml"/><Relationship Id="rId447" Type="http://schemas.openxmlformats.org/officeDocument/2006/relationships/tags" Target="../tags/tag766.xml"/><Relationship Id="rId612" Type="http://schemas.openxmlformats.org/officeDocument/2006/relationships/tags" Target="../tags/tag931.xml"/><Relationship Id="rId251" Type="http://schemas.openxmlformats.org/officeDocument/2006/relationships/tags" Target="../tags/tag570.xml"/><Relationship Id="rId489" Type="http://schemas.openxmlformats.org/officeDocument/2006/relationships/tags" Target="../tags/tag808.xml"/><Relationship Id="rId654" Type="http://schemas.openxmlformats.org/officeDocument/2006/relationships/tags" Target="../tags/tag973.xml"/><Relationship Id="rId696" Type="http://schemas.openxmlformats.org/officeDocument/2006/relationships/image" Target="../media/image24.emf"/><Relationship Id="rId46" Type="http://schemas.openxmlformats.org/officeDocument/2006/relationships/tags" Target="../tags/tag365.xml"/><Relationship Id="rId293" Type="http://schemas.openxmlformats.org/officeDocument/2006/relationships/tags" Target="../tags/tag612.xml"/><Relationship Id="rId307" Type="http://schemas.openxmlformats.org/officeDocument/2006/relationships/tags" Target="../tags/tag626.xml"/><Relationship Id="rId349" Type="http://schemas.openxmlformats.org/officeDocument/2006/relationships/tags" Target="../tags/tag668.xml"/><Relationship Id="rId514" Type="http://schemas.openxmlformats.org/officeDocument/2006/relationships/tags" Target="../tags/tag833.xml"/><Relationship Id="rId556" Type="http://schemas.openxmlformats.org/officeDocument/2006/relationships/tags" Target="../tags/tag875.xml"/><Relationship Id="rId88" Type="http://schemas.openxmlformats.org/officeDocument/2006/relationships/tags" Target="../tags/tag407.xml"/><Relationship Id="rId111" Type="http://schemas.openxmlformats.org/officeDocument/2006/relationships/tags" Target="../tags/tag430.xml"/><Relationship Id="rId153" Type="http://schemas.openxmlformats.org/officeDocument/2006/relationships/tags" Target="../tags/tag472.xml"/><Relationship Id="rId195" Type="http://schemas.openxmlformats.org/officeDocument/2006/relationships/tags" Target="../tags/tag514.xml"/><Relationship Id="rId209" Type="http://schemas.openxmlformats.org/officeDocument/2006/relationships/tags" Target="../tags/tag528.xml"/><Relationship Id="rId360" Type="http://schemas.openxmlformats.org/officeDocument/2006/relationships/tags" Target="../tags/tag679.xml"/><Relationship Id="rId416" Type="http://schemas.openxmlformats.org/officeDocument/2006/relationships/tags" Target="../tags/tag735.xml"/><Relationship Id="rId598" Type="http://schemas.openxmlformats.org/officeDocument/2006/relationships/tags" Target="../tags/tag917.xml"/><Relationship Id="rId220" Type="http://schemas.openxmlformats.org/officeDocument/2006/relationships/tags" Target="../tags/tag539.xml"/><Relationship Id="rId458" Type="http://schemas.openxmlformats.org/officeDocument/2006/relationships/tags" Target="../tags/tag777.xml"/><Relationship Id="rId623" Type="http://schemas.openxmlformats.org/officeDocument/2006/relationships/tags" Target="../tags/tag942.xml"/><Relationship Id="rId665" Type="http://schemas.openxmlformats.org/officeDocument/2006/relationships/tags" Target="../tags/tag984.xml"/><Relationship Id="rId15" Type="http://schemas.openxmlformats.org/officeDocument/2006/relationships/tags" Target="../tags/tag334.xml"/><Relationship Id="rId57" Type="http://schemas.openxmlformats.org/officeDocument/2006/relationships/tags" Target="../tags/tag376.xml"/><Relationship Id="rId262" Type="http://schemas.openxmlformats.org/officeDocument/2006/relationships/tags" Target="../tags/tag581.xml"/><Relationship Id="rId318" Type="http://schemas.openxmlformats.org/officeDocument/2006/relationships/tags" Target="../tags/tag637.xml"/><Relationship Id="rId525" Type="http://schemas.openxmlformats.org/officeDocument/2006/relationships/tags" Target="../tags/tag844.xml"/><Relationship Id="rId567" Type="http://schemas.openxmlformats.org/officeDocument/2006/relationships/tags" Target="../tags/tag886.xml"/><Relationship Id="rId99" Type="http://schemas.openxmlformats.org/officeDocument/2006/relationships/tags" Target="../tags/tag418.xml"/><Relationship Id="rId122" Type="http://schemas.openxmlformats.org/officeDocument/2006/relationships/tags" Target="../tags/tag441.xml"/><Relationship Id="rId164" Type="http://schemas.openxmlformats.org/officeDocument/2006/relationships/tags" Target="../tags/tag483.xml"/><Relationship Id="rId371" Type="http://schemas.openxmlformats.org/officeDocument/2006/relationships/tags" Target="../tags/tag690.xml"/><Relationship Id="rId427" Type="http://schemas.openxmlformats.org/officeDocument/2006/relationships/tags" Target="../tags/tag746.xml"/><Relationship Id="rId469" Type="http://schemas.openxmlformats.org/officeDocument/2006/relationships/tags" Target="../tags/tag788.xml"/><Relationship Id="rId634" Type="http://schemas.openxmlformats.org/officeDocument/2006/relationships/tags" Target="../tags/tag953.xml"/><Relationship Id="rId676" Type="http://schemas.openxmlformats.org/officeDocument/2006/relationships/tags" Target="../tags/tag995.xml"/><Relationship Id="rId26" Type="http://schemas.openxmlformats.org/officeDocument/2006/relationships/tags" Target="../tags/tag345.xml"/><Relationship Id="rId231" Type="http://schemas.openxmlformats.org/officeDocument/2006/relationships/tags" Target="../tags/tag550.xml"/><Relationship Id="rId273" Type="http://schemas.openxmlformats.org/officeDocument/2006/relationships/tags" Target="../tags/tag592.xml"/><Relationship Id="rId329" Type="http://schemas.openxmlformats.org/officeDocument/2006/relationships/tags" Target="../tags/tag648.xml"/><Relationship Id="rId480" Type="http://schemas.openxmlformats.org/officeDocument/2006/relationships/tags" Target="../tags/tag799.xml"/><Relationship Id="rId536" Type="http://schemas.openxmlformats.org/officeDocument/2006/relationships/tags" Target="../tags/tag855.xml"/><Relationship Id="rId701" Type="http://schemas.openxmlformats.org/officeDocument/2006/relationships/oleObject" Target="../embeddings/oleObject36.bin"/><Relationship Id="rId68" Type="http://schemas.openxmlformats.org/officeDocument/2006/relationships/tags" Target="../tags/tag387.xml"/><Relationship Id="rId133" Type="http://schemas.openxmlformats.org/officeDocument/2006/relationships/tags" Target="../tags/tag452.xml"/><Relationship Id="rId175" Type="http://schemas.openxmlformats.org/officeDocument/2006/relationships/tags" Target="../tags/tag494.xml"/><Relationship Id="rId340" Type="http://schemas.openxmlformats.org/officeDocument/2006/relationships/tags" Target="../tags/tag659.xml"/><Relationship Id="rId578" Type="http://schemas.openxmlformats.org/officeDocument/2006/relationships/tags" Target="../tags/tag897.xml"/><Relationship Id="rId200" Type="http://schemas.openxmlformats.org/officeDocument/2006/relationships/tags" Target="../tags/tag519.xml"/><Relationship Id="rId382" Type="http://schemas.openxmlformats.org/officeDocument/2006/relationships/tags" Target="../tags/tag701.xml"/><Relationship Id="rId438" Type="http://schemas.openxmlformats.org/officeDocument/2006/relationships/tags" Target="../tags/tag757.xml"/><Relationship Id="rId603" Type="http://schemas.openxmlformats.org/officeDocument/2006/relationships/tags" Target="../tags/tag922.xml"/><Relationship Id="rId645" Type="http://schemas.openxmlformats.org/officeDocument/2006/relationships/tags" Target="../tags/tag964.xml"/><Relationship Id="rId687" Type="http://schemas.openxmlformats.org/officeDocument/2006/relationships/oleObject" Target="../embeddings/oleObject29.bin"/><Relationship Id="rId242" Type="http://schemas.openxmlformats.org/officeDocument/2006/relationships/tags" Target="../tags/tag561.xml"/><Relationship Id="rId284" Type="http://schemas.openxmlformats.org/officeDocument/2006/relationships/tags" Target="../tags/tag603.xml"/><Relationship Id="rId491" Type="http://schemas.openxmlformats.org/officeDocument/2006/relationships/tags" Target="../tags/tag810.xml"/><Relationship Id="rId505" Type="http://schemas.openxmlformats.org/officeDocument/2006/relationships/tags" Target="../tags/tag824.xml"/><Relationship Id="rId37" Type="http://schemas.openxmlformats.org/officeDocument/2006/relationships/tags" Target="../tags/tag356.xml"/><Relationship Id="rId79" Type="http://schemas.openxmlformats.org/officeDocument/2006/relationships/tags" Target="../tags/tag398.xml"/><Relationship Id="rId102" Type="http://schemas.openxmlformats.org/officeDocument/2006/relationships/tags" Target="../tags/tag421.xml"/><Relationship Id="rId144" Type="http://schemas.openxmlformats.org/officeDocument/2006/relationships/tags" Target="../tags/tag463.xml"/><Relationship Id="rId547" Type="http://schemas.openxmlformats.org/officeDocument/2006/relationships/tags" Target="../tags/tag866.xml"/><Relationship Id="rId589" Type="http://schemas.openxmlformats.org/officeDocument/2006/relationships/tags" Target="../tags/tag908.xml"/><Relationship Id="rId90" Type="http://schemas.openxmlformats.org/officeDocument/2006/relationships/tags" Target="../tags/tag409.xml"/><Relationship Id="rId186" Type="http://schemas.openxmlformats.org/officeDocument/2006/relationships/tags" Target="../tags/tag505.xml"/><Relationship Id="rId351" Type="http://schemas.openxmlformats.org/officeDocument/2006/relationships/tags" Target="../tags/tag670.xml"/><Relationship Id="rId393" Type="http://schemas.openxmlformats.org/officeDocument/2006/relationships/tags" Target="../tags/tag712.xml"/><Relationship Id="rId407" Type="http://schemas.openxmlformats.org/officeDocument/2006/relationships/tags" Target="../tags/tag726.xml"/><Relationship Id="rId449" Type="http://schemas.openxmlformats.org/officeDocument/2006/relationships/tags" Target="../tags/tag768.xml"/><Relationship Id="rId614" Type="http://schemas.openxmlformats.org/officeDocument/2006/relationships/tags" Target="../tags/tag933.xml"/><Relationship Id="rId656" Type="http://schemas.openxmlformats.org/officeDocument/2006/relationships/tags" Target="../tags/tag975.xml"/><Relationship Id="rId211" Type="http://schemas.openxmlformats.org/officeDocument/2006/relationships/tags" Target="../tags/tag530.xml"/><Relationship Id="rId253" Type="http://schemas.openxmlformats.org/officeDocument/2006/relationships/tags" Target="../tags/tag572.xml"/><Relationship Id="rId295" Type="http://schemas.openxmlformats.org/officeDocument/2006/relationships/tags" Target="../tags/tag614.xml"/><Relationship Id="rId309" Type="http://schemas.openxmlformats.org/officeDocument/2006/relationships/tags" Target="../tags/tag628.xml"/><Relationship Id="rId460" Type="http://schemas.openxmlformats.org/officeDocument/2006/relationships/tags" Target="../tags/tag779.xml"/><Relationship Id="rId516" Type="http://schemas.openxmlformats.org/officeDocument/2006/relationships/tags" Target="../tags/tag835.xml"/><Relationship Id="rId698" Type="http://schemas.openxmlformats.org/officeDocument/2006/relationships/image" Target="../media/image25.emf"/><Relationship Id="rId48" Type="http://schemas.openxmlformats.org/officeDocument/2006/relationships/tags" Target="../tags/tag367.xml"/><Relationship Id="rId113" Type="http://schemas.openxmlformats.org/officeDocument/2006/relationships/tags" Target="../tags/tag432.xml"/><Relationship Id="rId320" Type="http://schemas.openxmlformats.org/officeDocument/2006/relationships/tags" Target="../tags/tag639.xml"/><Relationship Id="rId558" Type="http://schemas.openxmlformats.org/officeDocument/2006/relationships/tags" Target="../tags/tag877.xml"/><Relationship Id="rId155" Type="http://schemas.openxmlformats.org/officeDocument/2006/relationships/tags" Target="../tags/tag474.xml"/><Relationship Id="rId197" Type="http://schemas.openxmlformats.org/officeDocument/2006/relationships/tags" Target="../tags/tag516.xml"/><Relationship Id="rId362" Type="http://schemas.openxmlformats.org/officeDocument/2006/relationships/tags" Target="../tags/tag681.xml"/><Relationship Id="rId418" Type="http://schemas.openxmlformats.org/officeDocument/2006/relationships/tags" Target="../tags/tag737.xml"/><Relationship Id="rId625" Type="http://schemas.openxmlformats.org/officeDocument/2006/relationships/tags" Target="../tags/tag944.xml"/><Relationship Id="rId222" Type="http://schemas.openxmlformats.org/officeDocument/2006/relationships/tags" Target="../tags/tag541.xml"/><Relationship Id="rId264" Type="http://schemas.openxmlformats.org/officeDocument/2006/relationships/tags" Target="../tags/tag583.xml"/><Relationship Id="rId471" Type="http://schemas.openxmlformats.org/officeDocument/2006/relationships/tags" Target="../tags/tag790.xml"/><Relationship Id="rId667" Type="http://schemas.openxmlformats.org/officeDocument/2006/relationships/tags" Target="../tags/tag986.xml"/><Relationship Id="rId17" Type="http://schemas.openxmlformats.org/officeDocument/2006/relationships/tags" Target="../tags/tag336.xml"/><Relationship Id="rId59" Type="http://schemas.openxmlformats.org/officeDocument/2006/relationships/tags" Target="../tags/tag378.xml"/><Relationship Id="rId124" Type="http://schemas.openxmlformats.org/officeDocument/2006/relationships/tags" Target="../tags/tag443.xml"/><Relationship Id="rId527" Type="http://schemas.openxmlformats.org/officeDocument/2006/relationships/tags" Target="../tags/tag846.xml"/><Relationship Id="rId569" Type="http://schemas.openxmlformats.org/officeDocument/2006/relationships/tags" Target="../tags/tag888.xml"/><Relationship Id="rId70" Type="http://schemas.openxmlformats.org/officeDocument/2006/relationships/tags" Target="../tags/tag389.xml"/><Relationship Id="rId166" Type="http://schemas.openxmlformats.org/officeDocument/2006/relationships/tags" Target="../tags/tag485.xml"/><Relationship Id="rId331" Type="http://schemas.openxmlformats.org/officeDocument/2006/relationships/tags" Target="../tags/tag650.xml"/><Relationship Id="rId373" Type="http://schemas.openxmlformats.org/officeDocument/2006/relationships/tags" Target="../tags/tag692.xml"/><Relationship Id="rId429" Type="http://schemas.openxmlformats.org/officeDocument/2006/relationships/tags" Target="../tags/tag748.xml"/><Relationship Id="rId580" Type="http://schemas.openxmlformats.org/officeDocument/2006/relationships/tags" Target="../tags/tag899.xml"/><Relationship Id="rId636" Type="http://schemas.openxmlformats.org/officeDocument/2006/relationships/tags" Target="../tags/tag955.xml"/><Relationship Id="rId1" Type="http://schemas.openxmlformats.org/officeDocument/2006/relationships/vmlDrawing" Target="../drawings/vmlDrawing11.vml"/><Relationship Id="rId233" Type="http://schemas.openxmlformats.org/officeDocument/2006/relationships/tags" Target="../tags/tag552.xml"/><Relationship Id="rId440" Type="http://schemas.openxmlformats.org/officeDocument/2006/relationships/tags" Target="../tags/tag759.xml"/><Relationship Id="rId678" Type="http://schemas.openxmlformats.org/officeDocument/2006/relationships/tags" Target="../tags/tag997.xml"/><Relationship Id="rId28" Type="http://schemas.openxmlformats.org/officeDocument/2006/relationships/tags" Target="../tags/tag347.xml"/><Relationship Id="rId275" Type="http://schemas.openxmlformats.org/officeDocument/2006/relationships/tags" Target="../tags/tag594.xml"/><Relationship Id="rId300" Type="http://schemas.openxmlformats.org/officeDocument/2006/relationships/tags" Target="../tags/tag619.xml"/><Relationship Id="rId482" Type="http://schemas.openxmlformats.org/officeDocument/2006/relationships/tags" Target="../tags/tag801.xml"/><Relationship Id="rId538" Type="http://schemas.openxmlformats.org/officeDocument/2006/relationships/tags" Target="../tags/tag857.xml"/><Relationship Id="rId703" Type="http://schemas.openxmlformats.org/officeDocument/2006/relationships/oleObject" Target="../embeddings/oleObject37.bin"/><Relationship Id="rId81" Type="http://schemas.openxmlformats.org/officeDocument/2006/relationships/tags" Target="../tags/tag400.xml"/><Relationship Id="rId135" Type="http://schemas.openxmlformats.org/officeDocument/2006/relationships/tags" Target="../tags/tag454.xml"/><Relationship Id="rId177" Type="http://schemas.openxmlformats.org/officeDocument/2006/relationships/tags" Target="../tags/tag496.xml"/><Relationship Id="rId342" Type="http://schemas.openxmlformats.org/officeDocument/2006/relationships/tags" Target="../tags/tag661.xml"/><Relationship Id="rId384" Type="http://schemas.openxmlformats.org/officeDocument/2006/relationships/tags" Target="../tags/tag703.xml"/><Relationship Id="rId591" Type="http://schemas.openxmlformats.org/officeDocument/2006/relationships/tags" Target="../tags/tag910.xml"/><Relationship Id="rId605" Type="http://schemas.openxmlformats.org/officeDocument/2006/relationships/tags" Target="../tags/tag924.xml"/><Relationship Id="rId202" Type="http://schemas.openxmlformats.org/officeDocument/2006/relationships/tags" Target="../tags/tag521.xml"/><Relationship Id="rId244" Type="http://schemas.openxmlformats.org/officeDocument/2006/relationships/tags" Target="../tags/tag563.xml"/><Relationship Id="rId647" Type="http://schemas.openxmlformats.org/officeDocument/2006/relationships/tags" Target="../tags/tag966.xml"/><Relationship Id="rId689" Type="http://schemas.openxmlformats.org/officeDocument/2006/relationships/oleObject" Target="../embeddings/oleObject30.bin"/><Relationship Id="rId39" Type="http://schemas.openxmlformats.org/officeDocument/2006/relationships/tags" Target="../tags/tag358.xml"/><Relationship Id="rId286" Type="http://schemas.openxmlformats.org/officeDocument/2006/relationships/tags" Target="../tags/tag605.xml"/><Relationship Id="rId451" Type="http://schemas.openxmlformats.org/officeDocument/2006/relationships/tags" Target="../tags/tag770.xml"/><Relationship Id="rId493" Type="http://schemas.openxmlformats.org/officeDocument/2006/relationships/tags" Target="../tags/tag812.xml"/><Relationship Id="rId507" Type="http://schemas.openxmlformats.org/officeDocument/2006/relationships/tags" Target="../tags/tag826.xml"/><Relationship Id="rId549" Type="http://schemas.openxmlformats.org/officeDocument/2006/relationships/tags" Target="../tags/tag868.xml"/><Relationship Id="rId50" Type="http://schemas.openxmlformats.org/officeDocument/2006/relationships/tags" Target="../tags/tag369.xml"/><Relationship Id="rId104" Type="http://schemas.openxmlformats.org/officeDocument/2006/relationships/tags" Target="../tags/tag423.xml"/><Relationship Id="rId146" Type="http://schemas.openxmlformats.org/officeDocument/2006/relationships/tags" Target="../tags/tag465.xml"/><Relationship Id="rId188" Type="http://schemas.openxmlformats.org/officeDocument/2006/relationships/tags" Target="../tags/tag507.xml"/><Relationship Id="rId311" Type="http://schemas.openxmlformats.org/officeDocument/2006/relationships/tags" Target="../tags/tag630.xml"/><Relationship Id="rId353" Type="http://schemas.openxmlformats.org/officeDocument/2006/relationships/tags" Target="../tags/tag672.xml"/><Relationship Id="rId395" Type="http://schemas.openxmlformats.org/officeDocument/2006/relationships/tags" Target="../tags/tag714.xml"/><Relationship Id="rId409" Type="http://schemas.openxmlformats.org/officeDocument/2006/relationships/tags" Target="../tags/tag728.xml"/><Relationship Id="rId560" Type="http://schemas.openxmlformats.org/officeDocument/2006/relationships/tags" Target="../tags/tag879.xml"/><Relationship Id="rId92" Type="http://schemas.openxmlformats.org/officeDocument/2006/relationships/tags" Target="../tags/tag411.xml"/><Relationship Id="rId213" Type="http://schemas.openxmlformats.org/officeDocument/2006/relationships/tags" Target="../tags/tag532.xml"/><Relationship Id="rId420" Type="http://schemas.openxmlformats.org/officeDocument/2006/relationships/tags" Target="../tags/tag739.xml"/><Relationship Id="rId616" Type="http://schemas.openxmlformats.org/officeDocument/2006/relationships/tags" Target="../tags/tag935.xml"/><Relationship Id="rId658" Type="http://schemas.openxmlformats.org/officeDocument/2006/relationships/tags" Target="../tags/tag977.xml"/><Relationship Id="rId255" Type="http://schemas.openxmlformats.org/officeDocument/2006/relationships/tags" Target="../tags/tag574.xml"/><Relationship Id="rId297" Type="http://schemas.openxmlformats.org/officeDocument/2006/relationships/tags" Target="../tags/tag616.xml"/><Relationship Id="rId462" Type="http://schemas.openxmlformats.org/officeDocument/2006/relationships/tags" Target="../tags/tag781.xml"/><Relationship Id="rId518" Type="http://schemas.openxmlformats.org/officeDocument/2006/relationships/tags" Target="../tags/tag837.xml"/><Relationship Id="rId115" Type="http://schemas.openxmlformats.org/officeDocument/2006/relationships/tags" Target="../tags/tag434.xml"/><Relationship Id="rId157" Type="http://schemas.openxmlformats.org/officeDocument/2006/relationships/tags" Target="../tags/tag476.xml"/><Relationship Id="rId322" Type="http://schemas.openxmlformats.org/officeDocument/2006/relationships/tags" Target="../tags/tag641.xml"/><Relationship Id="rId364" Type="http://schemas.openxmlformats.org/officeDocument/2006/relationships/tags" Target="../tags/tag683.xml"/><Relationship Id="rId61" Type="http://schemas.openxmlformats.org/officeDocument/2006/relationships/tags" Target="../tags/tag380.xml"/><Relationship Id="rId199" Type="http://schemas.openxmlformats.org/officeDocument/2006/relationships/tags" Target="../tags/tag518.xml"/><Relationship Id="rId571" Type="http://schemas.openxmlformats.org/officeDocument/2006/relationships/tags" Target="../tags/tag890.xml"/><Relationship Id="rId627" Type="http://schemas.openxmlformats.org/officeDocument/2006/relationships/tags" Target="../tags/tag946.xml"/><Relationship Id="rId669" Type="http://schemas.openxmlformats.org/officeDocument/2006/relationships/tags" Target="../tags/tag988.xml"/><Relationship Id="rId19" Type="http://schemas.openxmlformats.org/officeDocument/2006/relationships/tags" Target="../tags/tag338.xml"/><Relationship Id="rId224" Type="http://schemas.openxmlformats.org/officeDocument/2006/relationships/tags" Target="../tags/tag543.xml"/><Relationship Id="rId266" Type="http://schemas.openxmlformats.org/officeDocument/2006/relationships/tags" Target="../tags/tag585.xml"/><Relationship Id="rId431" Type="http://schemas.openxmlformats.org/officeDocument/2006/relationships/tags" Target="../tags/tag750.xml"/><Relationship Id="rId473" Type="http://schemas.openxmlformats.org/officeDocument/2006/relationships/tags" Target="../tags/tag792.xml"/><Relationship Id="rId529" Type="http://schemas.openxmlformats.org/officeDocument/2006/relationships/tags" Target="../tags/tag848.xml"/><Relationship Id="rId680" Type="http://schemas.openxmlformats.org/officeDocument/2006/relationships/tags" Target="../tags/tag99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05.xml"/><Relationship Id="rId7" Type="http://schemas.openxmlformats.org/officeDocument/2006/relationships/tags" Target="../tags/tag1009.xml"/><Relationship Id="rId2" Type="http://schemas.openxmlformats.org/officeDocument/2006/relationships/tags" Target="../tags/tag100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08.xml"/><Relationship Id="rId5" Type="http://schemas.openxmlformats.org/officeDocument/2006/relationships/tags" Target="../tags/tag1007.xml"/><Relationship Id="rId10" Type="http://schemas.openxmlformats.org/officeDocument/2006/relationships/oleObject" Target="../embeddings/oleObject42.bin"/><Relationship Id="rId4" Type="http://schemas.openxmlformats.org/officeDocument/2006/relationships/tags" Target="../tags/tag1006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emf"/><Relationship Id="rId2" Type="http://schemas.openxmlformats.org/officeDocument/2006/relationships/tags" Target="../tags/tag101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tags" Target="../tags/tag1013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012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5.xml"/><Relationship Id="rId4" Type="http://schemas.openxmlformats.org/officeDocument/2006/relationships/tags" Target="../tags/tag10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tags" Target="../tags/tag1022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1021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4.xml"/><Relationship Id="rId4" Type="http://schemas.openxmlformats.org/officeDocument/2006/relationships/tags" Target="../tags/tag10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vmlDrawing" Target="../drawings/vmlDrawing6.v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9" Type="http://schemas.openxmlformats.org/officeDocument/2006/relationships/tags" Target="../tags/tag140.xml"/><Relationship Id="rId21" Type="http://schemas.openxmlformats.org/officeDocument/2006/relationships/tags" Target="../tags/tag122.xml"/><Relationship Id="rId34" Type="http://schemas.openxmlformats.org/officeDocument/2006/relationships/tags" Target="../tags/tag135.xml"/><Relationship Id="rId42" Type="http://schemas.openxmlformats.org/officeDocument/2006/relationships/tags" Target="../tags/tag143.xml"/><Relationship Id="rId47" Type="http://schemas.openxmlformats.org/officeDocument/2006/relationships/tags" Target="../tags/tag148.xml"/><Relationship Id="rId50" Type="http://schemas.openxmlformats.org/officeDocument/2006/relationships/tags" Target="../tags/tag151.xml"/><Relationship Id="rId55" Type="http://schemas.openxmlformats.org/officeDocument/2006/relationships/tags" Target="../tags/tag156.xml"/><Relationship Id="rId63" Type="http://schemas.openxmlformats.org/officeDocument/2006/relationships/oleObject" Target="../embeddings/oleObject7.bin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9" Type="http://schemas.openxmlformats.org/officeDocument/2006/relationships/tags" Target="../tags/tag130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32" Type="http://schemas.openxmlformats.org/officeDocument/2006/relationships/tags" Target="../tags/tag133.xml"/><Relationship Id="rId37" Type="http://schemas.openxmlformats.org/officeDocument/2006/relationships/tags" Target="../tags/tag138.xml"/><Relationship Id="rId40" Type="http://schemas.openxmlformats.org/officeDocument/2006/relationships/tags" Target="../tags/tag141.xml"/><Relationship Id="rId45" Type="http://schemas.openxmlformats.org/officeDocument/2006/relationships/tags" Target="../tags/tag146.xml"/><Relationship Id="rId53" Type="http://schemas.openxmlformats.org/officeDocument/2006/relationships/tags" Target="../tags/tag154.xml"/><Relationship Id="rId58" Type="http://schemas.openxmlformats.org/officeDocument/2006/relationships/tags" Target="../tags/tag159.xml"/><Relationship Id="rId66" Type="http://schemas.openxmlformats.org/officeDocument/2006/relationships/image" Target="../media/image3.emf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tags" Target="../tags/tag129.xml"/><Relationship Id="rId36" Type="http://schemas.openxmlformats.org/officeDocument/2006/relationships/tags" Target="../tags/tag137.xml"/><Relationship Id="rId49" Type="http://schemas.openxmlformats.org/officeDocument/2006/relationships/tags" Target="../tags/tag150.xml"/><Relationship Id="rId57" Type="http://schemas.openxmlformats.org/officeDocument/2006/relationships/tags" Target="../tags/tag158.xml"/><Relationship Id="rId61" Type="http://schemas.openxmlformats.org/officeDocument/2006/relationships/slideLayout" Target="../slideLayouts/slideLayout6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31" Type="http://schemas.openxmlformats.org/officeDocument/2006/relationships/tags" Target="../tags/tag132.xml"/><Relationship Id="rId44" Type="http://schemas.openxmlformats.org/officeDocument/2006/relationships/tags" Target="../tags/tag145.xml"/><Relationship Id="rId52" Type="http://schemas.openxmlformats.org/officeDocument/2006/relationships/tags" Target="../tags/tag153.xml"/><Relationship Id="rId60" Type="http://schemas.openxmlformats.org/officeDocument/2006/relationships/tags" Target="../tags/tag161.xml"/><Relationship Id="rId65" Type="http://schemas.openxmlformats.org/officeDocument/2006/relationships/oleObject" Target="../embeddings/oleObject8.bin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Relationship Id="rId30" Type="http://schemas.openxmlformats.org/officeDocument/2006/relationships/tags" Target="../tags/tag131.xml"/><Relationship Id="rId35" Type="http://schemas.openxmlformats.org/officeDocument/2006/relationships/tags" Target="../tags/tag136.xml"/><Relationship Id="rId43" Type="http://schemas.openxmlformats.org/officeDocument/2006/relationships/tags" Target="../tags/tag144.xml"/><Relationship Id="rId48" Type="http://schemas.openxmlformats.org/officeDocument/2006/relationships/tags" Target="../tags/tag149.xml"/><Relationship Id="rId56" Type="http://schemas.openxmlformats.org/officeDocument/2006/relationships/tags" Target="../tags/tag157.xml"/><Relationship Id="rId64" Type="http://schemas.openxmlformats.org/officeDocument/2006/relationships/image" Target="../media/image2.emf"/><Relationship Id="rId8" Type="http://schemas.openxmlformats.org/officeDocument/2006/relationships/tags" Target="../tags/tag109.xml"/><Relationship Id="rId51" Type="http://schemas.openxmlformats.org/officeDocument/2006/relationships/tags" Target="../tags/tag152.xml"/><Relationship Id="rId3" Type="http://schemas.openxmlformats.org/officeDocument/2006/relationships/tags" Target="../tags/tag104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33" Type="http://schemas.openxmlformats.org/officeDocument/2006/relationships/tags" Target="../tags/tag134.xml"/><Relationship Id="rId38" Type="http://schemas.openxmlformats.org/officeDocument/2006/relationships/tags" Target="../tags/tag139.xml"/><Relationship Id="rId46" Type="http://schemas.openxmlformats.org/officeDocument/2006/relationships/tags" Target="../tags/tag147.xml"/><Relationship Id="rId59" Type="http://schemas.openxmlformats.org/officeDocument/2006/relationships/tags" Target="../tags/tag160.xml"/><Relationship Id="rId67" Type="http://schemas.openxmlformats.org/officeDocument/2006/relationships/oleObject" Target="../embeddings/oleObject9.bin"/><Relationship Id="rId20" Type="http://schemas.openxmlformats.org/officeDocument/2006/relationships/tags" Target="../tags/tag121.xml"/><Relationship Id="rId41" Type="http://schemas.openxmlformats.org/officeDocument/2006/relationships/tags" Target="../tags/tag142.xml"/><Relationship Id="rId54" Type="http://schemas.openxmlformats.org/officeDocument/2006/relationships/tags" Target="../tags/tag155.xml"/><Relationship Id="rId6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cK Confidential">
            <a:extLst>
              <a:ext uri="{FF2B5EF4-FFF2-40B4-BE49-F238E27FC236}">
                <a16:creationId xmlns:a16="http://schemas.microsoft.com/office/drawing/2014/main" id="{1306FDCC-BFAE-4490-A28B-669D6D8947C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649788" y="1295400"/>
            <a:ext cx="42135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400" b="1" dirty="0">
                <a:solidFill>
                  <a:srgbClr val="676767"/>
                </a:solidFill>
              </a:rPr>
              <a:t>BU7313 Financial Modelling &amp; Scenario Analysis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1848DC62-A128-4408-95E7-938782FE1C51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649788" y="5002213"/>
            <a:ext cx="4078287" cy="775597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Prof Gerhard Kling</a:t>
            </a:r>
            <a:br>
              <a:rPr lang="en-US" altLang="en-US" dirty="0"/>
            </a:br>
            <a:r>
              <a:rPr lang="en-US" altLang="en-US" dirty="0"/>
              <a:t>University of Aberdeen</a:t>
            </a:r>
          </a:p>
          <a:p>
            <a:pPr marL="0" indent="0" eaLnBrk="1" hangingPunct="1"/>
            <a:endParaRPr lang="en-US" altLang="en-US" dirty="0"/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05890F46-9608-4367-870B-1CB63E9B8158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4649788" y="3002776"/>
            <a:ext cx="4122737" cy="553998"/>
          </a:xfrm>
        </p:spPr>
        <p:txBody>
          <a:bodyPr/>
          <a:lstStyle/>
          <a:p>
            <a:pPr eaLnBrk="1" hangingPunct="1"/>
            <a:r>
              <a:rPr lang="en-GB" altLang="en-US" dirty="0"/>
              <a:t>Introduction</a:t>
            </a:r>
            <a:endParaRPr lang="en-US" altLang="en-US" sz="2400" i="1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DEE4F39-D187-4A4C-8767-4A606ED3449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314825" y="1917700"/>
            <a:ext cx="250825" cy="2644775"/>
          </a:xfrm>
          <a:prstGeom prst="rect">
            <a:avLst/>
          </a:prstGeom>
          <a:solidFill>
            <a:srgbClr val="F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Char char="•"/>
            </a:pPr>
            <a:endParaRPr lang="en-GB" altLang="en-US"/>
          </a:p>
        </p:txBody>
      </p:sp>
      <p:graphicFrame>
        <p:nvGraphicFramePr>
          <p:cNvPr id="8198" name="Rectangle 6" hidden="1">
            <a:extLst>
              <a:ext uri="{FF2B5EF4-FFF2-40B4-BE49-F238E27FC236}">
                <a16:creationId xmlns:a16="http://schemas.microsoft.com/office/drawing/2014/main" id="{FD2443B5-E447-4CE5-9BD8-59E4E23DB40E}"/>
              </a:ext>
            </a:extLst>
          </p:cNvPr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0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5">
            <a:extLst>
              <a:ext uri="{FF2B5EF4-FFF2-40B4-BE49-F238E27FC236}">
                <a16:creationId xmlns:a16="http://schemas.microsoft.com/office/drawing/2014/main" id="{8A6D07ED-81E2-4EC8-9768-0B766C8B92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61950" y="723900"/>
            <a:ext cx="3768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/>
                </a:solidFill>
              </a:rPr>
              <a:t>Unit 1</a:t>
            </a:r>
          </a:p>
        </p:txBody>
      </p:sp>
      <p:pic>
        <p:nvPicPr>
          <p:cNvPr id="8200" name="Picture 18" descr="coins">
            <a:extLst>
              <a:ext uri="{FF2B5EF4-FFF2-40B4-BE49-F238E27FC236}">
                <a16:creationId xmlns:a16="http://schemas.microsoft.com/office/drawing/2014/main" id="{4CC4597E-8F2D-4ED5-82FD-1ABF4370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8150" y="1303338"/>
            <a:ext cx="3044825" cy="45672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31C7EE0A-F3C2-4F70-8284-D4850DC566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684" y="6505825"/>
            <a:ext cx="920750" cy="136525"/>
          </a:xfrm>
        </p:spPr>
        <p:txBody>
          <a:bodyPr/>
          <a:lstStyle/>
          <a:p>
            <a:fld id="{D3CE9B9C-35F2-4032-A646-B1D0222504B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5363" name="McK Measure">
            <a:extLst>
              <a:ext uri="{FF2B5EF4-FFF2-40B4-BE49-F238E27FC236}">
                <a16:creationId xmlns:a16="http://schemas.microsoft.com/office/drawing/2014/main" id="{1BC06CA6-2712-4D3D-8613-7BC94F1AC1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556" y="819150"/>
            <a:ext cx="8618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 i="1" dirty="0">
                <a:latin typeface="Arial" panose="020B0604020202020204" pitchFamily="34" charset="0"/>
              </a:rPr>
              <a:t>CAGR annualized continuously compounded, percent, local currency</a:t>
            </a:r>
            <a:endParaRPr lang="en-US" altLang="en-US" sz="1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364" name="McK Footnote">
            <a:extLst>
              <a:ext uri="{FF2B5EF4-FFF2-40B4-BE49-F238E27FC236}">
                <a16:creationId xmlns:a16="http://schemas.microsoft.com/office/drawing/2014/main" id="{6D37872D-212F-47CA-9A09-6B1DD52B2EF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043" y="5727700"/>
            <a:ext cx="81676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75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17613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0">
                <a:solidFill>
                  <a:srgbClr val="000000"/>
                </a:solidFill>
                <a:latin typeface="Arial" panose="020B0604020202020204" pitchFamily="34" charset="0"/>
              </a:rPr>
              <a:t>	*	A&amp;L, Northern Rock, Bradford &amp; Bingley, Lloyds TSB, StdChartered</a:t>
            </a:r>
          </a:p>
          <a:p>
            <a:r>
              <a:rPr lang="en-US" altLang="en-US" sz="1000" b="0">
                <a:solidFill>
                  <a:srgbClr val="000000"/>
                </a:solidFill>
                <a:latin typeface="Arial" panose="020B0604020202020204" pitchFamily="34" charset="0"/>
              </a:rPr>
              <a:t>	**	HBOS, RBS HSCB, UBS, Credit Suisse, BBVA, BNP Paribas, Santander, Unicredito</a:t>
            </a:r>
          </a:p>
          <a:p>
            <a:r>
              <a:rPr lang="en-US" altLang="en-US" sz="1000" b="0">
                <a:solidFill>
                  <a:srgbClr val="000000"/>
                </a:solidFill>
                <a:latin typeface="Arial" panose="020B0604020202020204" pitchFamily="34" charset="0"/>
              </a:rPr>
              <a:t>	***	Citigroup, Deutsche Bank, JP Morgan and Bank of America</a:t>
            </a:r>
          </a:p>
          <a:p>
            <a:r>
              <a:rPr lang="en-US" altLang="en-US" sz="1000" b="0">
                <a:solidFill>
                  <a:srgbClr val="000000"/>
                </a:solidFill>
                <a:latin typeface="Arial" panose="020B0604020202020204" pitchFamily="34" charset="0"/>
              </a:rPr>
              <a:t>	Source:	Datastream</a:t>
            </a:r>
          </a:p>
        </p:txBody>
      </p:sp>
      <p:sp>
        <p:nvSpPr>
          <p:cNvPr id="655365" name="Rectangle 5">
            <a:extLst>
              <a:ext uri="{FF2B5EF4-FFF2-40B4-BE49-F238E27FC236}">
                <a16:creationId xmlns:a16="http://schemas.microsoft.com/office/drawing/2014/main" id="{66F8FD66-E418-4EC2-BD79-1CA376C4E2B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70025" y="1481138"/>
            <a:ext cx="156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Barclays</a:t>
            </a:r>
          </a:p>
          <a:p>
            <a:r>
              <a:rPr lang="en-US" altLang="en-US" sz="1200"/>
              <a:t>Jan 2002-Jan 2007</a:t>
            </a:r>
          </a:p>
        </p:txBody>
      </p:sp>
      <p:sp>
        <p:nvSpPr>
          <p:cNvPr id="655366" name="Line 6">
            <a:extLst>
              <a:ext uri="{FF2B5EF4-FFF2-40B4-BE49-F238E27FC236}">
                <a16:creationId xmlns:a16="http://schemas.microsoft.com/office/drawing/2014/main" id="{FB2EEFC7-214F-4AC5-8AC4-7A1291D3DEF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00238" y="274478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367" name="Line 7">
            <a:extLst>
              <a:ext uri="{FF2B5EF4-FFF2-40B4-BE49-F238E27FC236}">
                <a16:creationId xmlns:a16="http://schemas.microsoft.com/office/drawing/2014/main" id="{12CD668A-2512-43C5-A78D-0F3F0DC26CDD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804988" y="348773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368" name="Line 8">
            <a:extLst>
              <a:ext uri="{FF2B5EF4-FFF2-40B4-BE49-F238E27FC236}">
                <a16:creationId xmlns:a16="http://schemas.microsoft.com/office/drawing/2014/main" id="{5B3C1D3A-0543-4ECF-B425-CBBCCAE0C76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38338" y="4221163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graphicFrame>
        <p:nvGraphicFramePr>
          <p:cNvPr id="655369" name="Object 9">
            <a:extLst>
              <a:ext uri="{FF2B5EF4-FFF2-40B4-BE49-F238E27FC236}">
                <a16:creationId xmlns:a16="http://schemas.microsoft.com/office/drawing/2014/main" id="{40B7AB57-8966-40E4-B1F9-D6E857A75AC0}"/>
              </a:ext>
            </a:extLst>
          </p:cNvPr>
          <p:cNvGraphicFramePr>
            <a:graphicFrameLocks/>
          </p:cNvGraphicFramePr>
          <p:nvPr>
            <p:custDataLst>
              <p:tags r:id="rId8"/>
            </p:custDataLst>
          </p:nvPr>
        </p:nvGraphicFramePr>
        <p:xfrm>
          <a:off x="1385888" y="2011363"/>
          <a:ext cx="1619250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6" name="Chart" r:id="rId51" imgW="1619250" imgH="3162300" progId="MSGraph.Chart.8">
                  <p:embed followColorScheme="full"/>
                </p:oleObj>
              </mc:Choice>
              <mc:Fallback>
                <p:oleObj name="Chart" r:id="rId51" imgW="1619250" imgH="3162300" progId="MSGraph.Chart.8">
                  <p:embed followColorScheme="full"/>
                  <p:pic>
                    <p:nvPicPr>
                      <p:cNvPr id="655369" name="Object 9">
                        <a:extLst>
                          <a:ext uri="{FF2B5EF4-FFF2-40B4-BE49-F238E27FC236}">
                            <a16:creationId xmlns:a16="http://schemas.microsoft.com/office/drawing/2014/main" id="{40B7AB57-8966-40E4-B1F9-D6E857A75A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2011363"/>
                        <a:ext cx="1619250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70" name="Rectangle 10">
            <a:extLst>
              <a:ext uri="{FF2B5EF4-FFF2-40B4-BE49-F238E27FC236}">
                <a16:creationId xmlns:a16="http://schemas.microsoft.com/office/drawing/2014/main" id="{DB8B5A37-BB0D-4ED3-9EAD-A7765C195A4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8975" y="2295525"/>
            <a:ext cx="690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Change in</a:t>
            </a:r>
          </a:p>
          <a:p>
            <a:r>
              <a:rPr lang="en-US" altLang="en-US" sz="1200" b="0"/>
              <a:t>EPS 07E</a:t>
            </a:r>
          </a:p>
        </p:txBody>
      </p:sp>
      <p:sp>
        <p:nvSpPr>
          <p:cNvPr id="655371" name="Rectangle 11">
            <a:extLst>
              <a:ext uri="{FF2B5EF4-FFF2-40B4-BE49-F238E27FC236}">
                <a16:creationId xmlns:a16="http://schemas.microsoft.com/office/drawing/2014/main" id="{6A8F68C3-6EDF-46CE-8750-DA3877078B4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728788" y="3130550"/>
            <a:ext cx="249237" cy="1825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71F9BF0-9393-4D0D-9CEF-70DBECFF24F7}" type="datetime'3''''''''''''''''.''''''''''''''''''''''''''''''''''''''''''3'">
              <a:rPr lang="en-US" altLang="en-US" sz="1200">
                <a:solidFill>
                  <a:schemeClr val="bg1"/>
                </a:solidFill>
              </a:rPr>
              <a:pPr algn="ctr"/>
              <a:t>3.3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72" name="Rectangle 12">
            <a:extLst>
              <a:ext uri="{FF2B5EF4-FFF2-40B4-BE49-F238E27FC236}">
                <a16:creationId xmlns:a16="http://schemas.microsoft.com/office/drawing/2014/main" id="{0CB71621-1EA4-4BB2-89A5-F309C4FFA58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8975" y="3038475"/>
            <a:ext cx="690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Change in</a:t>
            </a:r>
          </a:p>
          <a:p>
            <a:r>
              <a:rPr lang="en-US" altLang="en-US" sz="1200" b="0"/>
              <a:t>P/E 07E</a:t>
            </a:r>
          </a:p>
        </p:txBody>
      </p:sp>
      <p:sp>
        <p:nvSpPr>
          <p:cNvPr id="655373" name="Rectangle 13">
            <a:extLst>
              <a:ext uri="{FF2B5EF4-FFF2-40B4-BE49-F238E27FC236}">
                <a16:creationId xmlns:a16="http://schemas.microsoft.com/office/drawing/2014/main" id="{908461EF-ED4E-4312-BFF2-C6EE83938C5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1747838" y="3868738"/>
            <a:ext cx="249237" cy="182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35702CA-0C83-4718-A1DB-7EE8DD5CC32F}" type="datetime'''''4''''.''4'''''''''''''''''''''''''''''''''''''''''''''''''">
              <a:rPr lang="en-US" altLang="en-US" sz="1200" b="0"/>
              <a:pPr algn="ctr"/>
              <a:t>4.4</a:t>
            </a:fld>
            <a:endParaRPr lang="en-US" altLang="en-US" sz="1200" b="0"/>
          </a:p>
        </p:txBody>
      </p:sp>
      <p:sp>
        <p:nvSpPr>
          <p:cNvPr id="655374" name="Rectangle 14">
            <a:extLst>
              <a:ext uri="{FF2B5EF4-FFF2-40B4-BE49-F238E27FC236}">
                <a16:creationId xmlns:a16="http://schemas.microsoft.com/office/drawing/2014/main" id="{27DC1148-4B9C-469C-8AB4-623971CE322C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8975" y="3868738"/>
            <a:ext cx="6651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Dividends</a:t>
            </a:r>
          </a:p>
        </p:txBody>
      </p:sp>
      <p:sp>
        <p:nvSpPr>
          <p:cNvPr id="655375" name="Rectangle 15">
            <a:extLst>
              <a:ext uri="{FF2B5EF4-FFF2-40B4-BE49-F238E27FC236}">
                <a16:creationId xmlns:a16="http://schemas.microsoft.com/office/drawing/2014/main" id="{4A7FA54F-4CBC-4418-BB74-39C0F6FDDF52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63738" y="4606925"/>
            <a:ext cx="3460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0" rIns="2540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F16A6-E454-4DD3-801A-55AD9856B4FD}" type="datetime'''''''''''''''''''''''''''1''''''''0''''.''3'''''''''''">
              <a:rPr lang="en-US" altLang="en-US" sz="1200" b="0"/>
              <a:pPr/>
              <a:t>10.3</a:t>
            </a:fld>
            <a:endParaRPr lang="en-US" altLang="en-US" sz="1200" b="0"/>
          </a:p>
        </p:txBody>
      </p:sp>
      <p:sp>
        <p:nvSpPr>
          <p:cNvPr id="655376" name="Rectangle 16">
            <a:extLst>
              <a:ext uri="{FF2B5EF4-FFF2-40B4-BE49-F238E27FC236}">
                <a16:creationId xmlns:a16="http://schemas.microsoft.com/office/drawing/2014/main" id="{E2F72D8E-99EC-4B60-9254-E529276743D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8975" y="4606925"/>
            <a:ext cx="3048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B93C25-A2F3-4313-8F99-8A1316C279B9}" type="datetime'T''R''''''''''''''''''''S'''''''''''">
              <a:rPr lang="en-US" altLang="en-US" sz="1200" b="0"/>
              <a:pPr/>
              <a:t>TRS</a:t>
            </a:fld>
            <a:endParaRPr lang="en-US" altLang="en-US" sz="1200" b="0"/>
          </a:p>
        </p:txBody>
      </p:sp>
      <p:sp>
        <p:nvSpPr>
          <p:cNvPr id="655377" name="Line 17">
            <a:extLst>
              <a:ext uri="{FF2B5EF4-FFF2-40B4-BE49-F238E27FC236}">
                <a16:creationId xmlns:a16="http://schemas.microsoft.com/office/drawing/2014/main" id="{60498F03-E200-43D8-9E0F-549AA00F1E0F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1485900" y="1892300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55378" name="Rectangle 18">
            <a:extLst>
              <a:ext uri="{FF2B5EF4-FFF2-40B4-BE49-F238E27FC236}">
                <a16:creationId xmlns:a16="http://schemas.microsoft.com/office/drawing/2014/main" id="{1A9F6878-AD21-4F7A-BEC0-701896082CD9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397250" y="1481138"/>
            <a:ext cx="156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Local peers*</a:t>
            </a:r>
            <a:br>
              <a:rPr lang="en-US" altLang="en-US" sz="1200"/>
            </a:br>
            <a:r>
              <a:rPr lang="en-US" altLang="en-US" sz="1200"/>
              <a:t>Jan 2002-Sep 2007</a:t>
            </a:r>
          </a:p>
        </p:txBody>
      </p:sp>
      <p:sp>
        <p:nvSpPr>
          <p:cNvPr id="655379" name="Line 19">
            <a:extLst>
              <a:ext uri="{FF2B5EF4-FFF2-40B4-BE49-F238E27FC236}">
                <a16:creationId xmlns:a16="http://schemas.microsoft.com/office/drawing/2014/main" id="{AB8A80B4-EBFD-4F8E-877C-2F68BBB1D225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413125" y="1892300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55380" name="Rectangle 20">
            <a:extLst>
              <a:ext uri="{FF2B5EF4-FFF2-40B4-BE49-F238E27FC236}">
                <a16:creationId xmlns:a16="http://schemas.microsoft.com/office/drawing/2014/main" id="{D34CCC01-0D32-4480-9604-6A27950AD2E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75263" y="1481138"/>
            <a:ext cx="156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European peers**</a:t>
            </a:r>
            <a:br>
              <a:rPr lang="en-US" altLang="en-US" sz="1200"/>
            </a:br>
            <a:r>
              <a:rPr lang="en-US" altLang="en-US" sz="1200"/>
              <a:t>Jan 2002-Sep 2007</a:t>
            </a:r>
          </a:p>
        </p:txBody>
      </p:sp>
      <p:sp>
        <p:nvSpPr>
          <p:cNvPr id="655381" name="Line 21">
            <a:extLst>
              <a:ext uri="{FF2B5EF4-FFF2-40B4-BE49-F238E27FC236}">
                <a16:creationId xmlns:a16="http://schemas.microsoft.com/office/drawing/2014/main" id="{CED97E7C-D5F1-4430-8444-9EAB9999283F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291138" y="1892300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55382" name="Line 22">
            <a:extLst>
              <a:ext uri="{FF2B5EF4-FFF2-40B4-BE49-F238E27FC236}">
                <a16:creationId xmlns:a16="http://schemas.microsoft.com/office/drawing/2014/main" id="{85AF84EA-2203-4EB6-BEEF-DE6280BB9A51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727450" y="274478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383" name="Line 23">
            <a:extLst>
              <a:ext uri="{FF2B5EF4-FFF2-40B4-BE49-F238E27FC236}">
                <a16:creationId xmlns:a16="http://schemas.microsoft.com/office/drawing/2014/main" id="{78403BA7-0C39-4BFF-A63F-4F95675A6593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736975" y="348773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384" name="Line 24">
            <a:extLst>
              <a:ext uri="{FF2B5EF4-FFF2-40B4-BE49-F238E27FC236}">
                <a16:creationId xmlns:a16="http://schemas.microsoft.com/office/drawing/2014/main" id="{99EED6F0-8F94-4B5A-8213-529E2FC59998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879850" y="4221163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385" name="Rectangle 25">
            <a:extLst>
              <a:ext uri="{FF2B5EF4-FFF2-40B4-BE49-F238E27FC236}">
                <a16:creationId xmlns:a16="http://schemas.microsoft.com/office/drawing/2014/main" id="{5A644B29-8E61-4644-A5AB-E651EFC43A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727450" y="2954338"/>
            <a:ext cx="9525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655386" name="Object 26">
            <a:extLst>
              <a:ext uri="{FF2B5EF4-FFF2-40B4-BE49-F238E27FC236}">
                <a16:creationId xmlns:a16="http://schemas.microsoft.com/office/drawing/2014/main" id="{0161B239-6FF3-4996-BDCD-12862F76F99A}"/>
              </a:ext>
            </a:extLst>
          </p:cNvPr>
          <p:cNvGraphicFramePr>
            <a:graphicFrameLocks/>
          </p:cNvGraphicFramePr>
          <p:nvPr>
            <p:custDataLst>
              <p:tags r:id="rId25"/>
            </p:custDataLst>
          </p:nvPr>
        </p:nvGraphicFramePr>
        <p:xfrm>
          <a:off x="3279775" y="2011363"/>
          <a:ext cx="1619250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7" name="Chart" r:id="rId53" imgW="1619250" imgH="3162300" progId="MSGraph.Chart.8">
                  <p:embed followColorScheme="full"/>
                </p:oleObj>
              </mc:Choice>
              <mc:Fallback>
                <p:oleObj name="Chart" r:id="rId53" imgW="1619250" imgH="3162300" progId="MSGraph.Chart.8">
                  <p:embed followColorScheme="full"/>
                  <p:pic>
                    <p:nvPicPr>
                      <p:cNvPr id="655386" name="Object 26">
                        <a:extLst>
                          <a:ext uri="{FF2B5EF4-FFF2-40B4-BE49-F238E27FC236}">
                            <a16:creationId xmlns:a16="http://schemas.microsoft.com/office/drawing/2014/main" id="{0161B239-6FF3-4996-BDCD-12862F76F9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011363"/>
                        <a:ext cx="1619250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87" name="Rectangle 27">
            <a:extLst>
              <a:ext uri="{FF2B5EF4-FFF2-40B4-BE49-F238E27FC236}">
                <a16:creationId xmlns:a16="http://schemas.microsoft.com/office/drawing/2014/main" id="{69A1B521-600E-478F-B055-FB3B7AED135C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gray">
          <a:xfrm>
            <a:off x="3608388" y="3130550"/>
            <a:ext cx="249237" cy="1825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5474B24-55B9-4159-9A38-28AB59BC26F8}" type="datetime'''''0''''''.''''''''''''''''3'''''''''''">
              <a:rPr lang="en-US" altLang="en-US" sz="1200">
                <a:solidFill>
                  <a:schemeClr val="bg1"/>
                </a:solidFill>
              </a:rPr>
              <a:pPr algn="ctr"/>
              <a:t>0.3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88" name="Rectangle 28">
            <a:extLst>
              <a:ext uri="{FF2B5EF4-FFF2-40B4-BE49-F238E27FC236}">
                <a16:creationId xmlns:a16="http://schemas.microsoft.com/office/drawing/2014/main" id="{EE3093AA-4C1E-45A7-B85A-B33CBC632A07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gray">
          <a:xfrm>
            <a:off x="3684588" y="3868738"/>
            <a:ext cx="249237" cy="182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CDA6587-30FA-4FF1-A319-74FD3B857393}" type="datetime'''''''''''''4.''''''''''''''''''''''''''''''9'''''">
              <a:rPr lang="en-US" altLang="en-US" sz="1200" b="0"/>
              <a:pPr algn="ctr"/>
              <a:t>4.9</a:t>
            </a:fld>
            <a:endParaRPr lang="en-US" altLang="en-US" sz="1200" b="0"/>
          </a:p>
        </p:txBody>
      </p:sp>
      <p:sp>
        <p:nvSpPr>
          <p:cNvPr id="655389" name="Rectangle 29">
            <a:extLst>
              <a:ext uri="{FF2B5EF4-FFF2-40B4-BE49-F238E27FC236}">
                <a16:creationId xmlns:a16="http://schemas.microsoft.com/office/drawing/2014/main" id="{FC670633-7E55-4D11-85D8-6799AFFF6F8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05250" y="4606925"/>
            <a:ext cx="3460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0" rIns="2540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715F2D-8025-4D16-AD69-5183374A61E7}" type="datetime'''''1''''''''''''''''''2''.''''''''''''''''''''3'''''''''''''">
              <a:rPr lang="en-US" altLang="en-US" sz="1200" b="0"/>
              <a:pPr/>
              <a:t>12.3</a:t>
            </a:fld>
            <a:endParaRPr lang="en-US" altLang="en-US" sz="1200" b="0"/>
          </a:p>
        </p:txBody>
      </p:sp>
      <p:sp>
        <p:nvSpPr>
          <p:cNvPr id="655390" name="Line 30">
            <a:extLst>
              <a:ext uri="{FF2B5EF4-FFF2-40B4-BE49-F238E27FC236}">
                <a16:creationId xmlns:a16="http://schemas.microsoft.com/office/drawing/2014/main" id="{AA2F8CAF-7D30-49C6-8396-9A54C9EC767C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665788" y="274478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391" name="Line 31">
            <a:extLst>
              <a:ext uri="{FF2B5EF4-FFF2-40B4-BE49-F238E27FC236}">
                <a16:creationId xmlns:a16="http://schemas.microsoft.com/office/drawing/2014/main" id="{8654A948-984B-462B-BA00-56280A66885D}"/>
              </a:ext>
            </a:extLst>
          </p:cNvPr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618163" y="348773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392" name="Line 32">
            <a:extLst>
              <a:ext uri="{FF2B5EF4-FFF2-40B4-BE49-F238E27FC236}">
                <a16:creationId xmlns:a16="http://schemas.microsoft.com/office/drawing/2014/main" id="{B5978CC7-0749-41B4-A33B-297AFB96330A}"/>
              </a:ext>
            </a:extLst>
          </p:cNvPr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713413" y="4221163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graphicFrame>
        <p:nvGraphicFramePr>
          <p:cNvPr id="655393" name="Object 33">
            <a:extLst>
              <a:ext uri="{FF2B5EF4-FFF2-40B4-BE49-F238E27FC236}">
                <a16:creationId xmlns:a16="http://schemas.microsoft.com/office/drawing/2014/main" id="{BF9CBEF9-4B78-4AC8-BA13-8C4ACAD6167F}"/>
              </a:ext>
            </a:extLst>
          </p:cNvPr>
          <p:cNvGraphicFramePr>
            <a:graphicFrameLocks/>
          </p:cNvGraphicFramePr>
          <p:nvPr>
            <p:custDataLst>
              <p:tags r:id="rId32"/>
            </p:custDataLst>
          </p:nvPr>
        </p:nvGraphicFramePr>
        <p:xfrm>
          <a:off x="5170488" y="2011363"/>
          <a:ext cx="1581150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8" name="Chart" r:id="rId55" imgW="1581150" imgH="3162300" progId="MSGraph.Chart.8">
                  <p:embed followColorScheme="full"/>
                </p:oleObj>
              </mc:Choice>
              <mc:Fallback>
                <p:oleObj name="Chart" r:id="rId55" imgW="1581150" imgH="3162300" progId="MSGraph.Chart.8">
                  <p:embed followColorScheme="full"/>
                  <p:pic>
                    <p:nvPicPr>
                      <p:cNvPr id="655393" name="Object 33">
                        <a:extLst>
                          <a:ext uri="{FF2B5EF4-FFF2-40B4-BE49-F238E27FC236}">
                            <a16:creationId xmlns:a16="http://schemas.microsoft.com/office/drawing/2014/main" id="{BF9CBEF9-4B78-4AC8-BA13-8C4ACAD616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2011363"/>
                        <a:ext cx="1581150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4" name="Rectangle 34">
            <a:extLst>
              <a:ext uri="{FF2B5EF4-FFF2-40B4-BE49-F238E27FC236}">
                <a16:creationId xmlns:a16="http://schemas.microsoft.com/office/drawing/2014/main" id="{FCF62931-C415-409C-A7A8-E248AB841027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691188" y="2387600"/>
            <a:ext cx="2619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0" rIns="2540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8844DD-1115-40A4-B1CC-91CDFBFA1432}" type="datetime'8''''''''''''''''.''''''''''''''''''''''9'">
              <a:rPr lang="en-US" altLang="en-US" sz="1200" b="0"/>
              <a:pPr/>
              <a:t>8.9</a:t>
            </a:fld>
            <a:endParaRPr lang="en-US" altLang="en-US" sz="1200" b="0"/>
          </a:p>
        </p:txBody>
      </p:sp>
      <p:sp>
        <p:nvSpPr>
          <p:cNvPr id="655395" name="Rectangle 35">
            <a:extLst>
              <a:ext uri="{FF2B5EF4-FFF2-40B4-BE49-F238E27FC236}">
                <a16:creationId xmlns:a16="http://schemas.microsoft.com/office/drawing/2014/main" id="{75D033FE-9200-4787-903E-05763D224AC7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5518150" y="3130550"/>
            <a:ext cx="249238" cy="1825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EEC29951-8A5E-4BBF-AE4B-61597378B4CE}" type="datetime'1''''''''''''''.''''''''''7'''''''''''''''''''''''''''''">
              <a:rPr lang="en-US" altLang="en-US" sz="1200">
                <a:solidFill>
                  <a:schemeClr val="bg1"/>
                </a:solidFill>
              </a:rPr>
              <a:pPr algn="ctr"/>
              <a:t>1.7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96" name="Rectangle 36">
            <a:extLst>
              <a:ext uri="{FF2B5EF4-FFF2-40B4-BE49-F238E27FC236}">
                <a16:creationId xmlns:a16="http://schemas.microsoft.com/office/drawing/2014/main" id="{870A6BBA-F243-4FED-8183-94938AC2D595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gray">
          <a:xfrm>
            <a:off x="5541963" y="3868738"/>
            <a:ext cx="249237" cy="182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FD42E70-CDC3-47BE-90FA-6CC062986132}" type="datetime'''''''3''''.''''''''''''''''''''''''''''3'''''''''''''''''">
              <a:rPr lang="en-US" altLang="en-US" sz="1200" b="0"/>
              <a:pPr algn="ctr"/>
              <a:t>3.3</a:t>
            </a:fld>
            <a:endParaRPr lang="en-US" altLang="en-US" sz="1200" b="0"/>
          </a:p>
        </p:txBody>
      </p:sp>
      <p:sp>
        <p:nvSpPr>
          <p:cNvPr id="655397" name="Rectangle 37">
            <a:extLst>
              <a:ext uri="{FF2B5EF4-FFF2-40B4-BE49-F238E27FC236}">
                <a16:creationId xmlns:a16="http://schemas.microsoft.com/office/drawing/2014/main" id="{1F51827B-CA25-4933-96C9-542576BB7156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738813" y="4606925"/>
            <a:ext cx="3333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5CACD-947C-429D-835C-B94E637A88C2}" type="datetime'''''''''''''''''10''.''''''''''''5'">
              <a:rPr lang="en-US" altLang="en-US" sz="1200" b="0"/>
              <a:pPr/>
              <a:t>10.5</a:t>
            </a:fld>
            <a:endParaRPr lang="en-US" altLang="en-US" sz="1200" b="0"/>
          </a:p>
        </p:txBody>
      </p:sp>
      <p:sp>
        <p:nvSpPr>
          <p:cNvPr id="655398" name="Rectangle 38">
            <a:extLst>
              <a:ext uri="{FF2B5EF4-FFF2-40B4-BE49-F238E27FC236}">
                <a16:creationId xmlns:a16="http://schemas.microsoft.com/office/drawing/2014/main" id="{A597CC6E-2FDD-42DC-9231-EED309C5BD3C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77075" y="1481138"/>
            <a:ext cx="156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IB peers***</a:t>
            </a:r>
            <a:br>
              <a:rPr lang="en-US" altLang="en-US" sz="1200"/>
            </a:br>
            <a:r>
              <a:rPr lang="en-US" altLang="en-US" sz="1200"/>
              <a:t>Jan 2002-Sep 2007</a:t>
            </a:r>
          </a:p>
        </p:txBody>
      </p:sp>
      <p:sp>
        <p:nvSpPr>
          <p:cNvPr id="655399" name="Line 39">
            <a:extLst>
              <a:ext uri="{FF2B5EF4-FFF2-40B4-BE49-F238E27FC236}">
                <a16:creationId xmlns:a16="http://schemas.microsoft.com/office/drawing/2014/main" id="{60348B02-B5D7-46D0-80EC-3B0FCBE61B11}"/>
              </a:ext>
            </a:extLst>
          </p:cNvPr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7092950" y="1892300"/>
            <a:ext cx="141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55400" name="Line 40">
            <a:extLst>
              <a:ext uri="{FF2B5EF4-FFF2-40B4-BE49-F238E27FC236}">
                <a16:creationId xmlns:a16="http://schemas.microsoft.com/office/drawing/2014/main" id="{4EEBE7D7-B390-4046-AEBB-E7DF14B7C62F}"/>
              </a:ext>
            </a:extLst>
          </p:cNvPr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7486650" y="274478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401" name="Line 41">
            <a:extLst>
              <a:ext uri="{FF2B5EF4-FFF2-40B4-BE49-F238E27FC236}">
                <a16:creationId xmlns:a16="http://schemas.microsoft.com/office/drawing/2014/main" id="{6722F8E2-F88E-4437-A4C1-B55D8409DDE9}"/>
              </a:ext>
            </a:extLst>
          </p:cNvPr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7439025" y="3487738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655402" name="Line 42">
            <a:extLst>
              <a:ext uri="{FF2B5EF4-FFF2-40B4-BE49-F238E27FC236}">
                <a16:creationId xmlns:a16="http://schemas.microsoft.com/office/drawing/2014/main" id="{EFAEB58F-54EF-4E8B-97C5-42207F07F893}"/>
              </a:ext>
            </a:extLst>
          </p:cNvPr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7534275" y="4221163"/>
            <a:ext cx="0" cy="20955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graphicFrame>
        <p:nvGraphicFramePr>
          <p:cNvPr id="655403" name="Object 43">
            <a:extLst>
              <a:ext uri="{FF2B5EF4-FFF2-40B4-BE49-F238E27FC236}">
                <a16:creationId xmlns:a16="http://schemas.microsoft.com/office/drawing/2014/main" id="{F4025BB3-1BD7-4BA5-B3AD-9DD6EC3CE945}"/>
              </a:ext>
            </a:extLst>
          </p:cNvPr>
          <p:cNvGraphicFramePr>
            <a:graphicFrameLocks/>
          </p:cNvGraphicFramePr>
          <p:nvPr>
            <p:custDataLst>
              <p:tags r:id="rId42"/>
            </p:custDataLst>
          </p:nvPr>
        </p:nvGraphicFramePr>
        <p:xfrm>
          <a:off x="7029450" y="2011363"/>
          <a:ext cx="1581150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9" name="Chart" r:id="rId57" imgW="1581150" imgH="3162300" progId="MSGraph.Chart.8">
                  <p:embed followColorScheme="full"/>
                </p:oleObj>
              </mc:Choice>
              <mc:Fallback>
                <p:oleObj name="Chart" r:id="rId57" imgW="1581150" imgH="3162300" progId="MSGraph.Chart.8">
                  <p:embed followColorScheme="full"/>
                  <p:pic>
                    <p:nvPicPr>
                      <p:cNvPr id="655403" name="Object 43">
                        <a:extLst>
                          <a:ext uri="{FF2B5EF4-FFF2-40B4-BE49-F238E27FC236}">
                            <a16:creationId xmlns:a16="http://schemas.microsoft.com/office/drawing/2014/main" id="{F4025BB3-1BD7-4BA5-B3AD-9DD6EC3CE9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2011363"/>
                        <a:ext cx="1581150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4" name="Rectangle 44">
            <a:extLst>
              <a:ext uri="{FF2B5EF4-FFF2-40B4-BE49-F238E27FC236}">
                <a16:creationId xmlns:a16="http://schemas.microsoft.com/office/drawing/2014/main" id="{56E5C23E-B577-40AF-915B-DB797ABD24A1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512050" y="2387600"/>
            <a:ext cx="2619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0" rIns="2540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9DF10-1E15-4D27-8E1D-437348B237B8}" type="datetime'''''''7''''''''''''''''''''''''''''''''''''''''.''''''''6'''''">
              <a:rPr lang="en-US" altLang="en-US" sz="1200" b="0"/>
              <a:pPr/>
              <a:t>7.6</a:t>
            </a:fld>
            <a:endParaRPr lang="en-US" altLang="en-US" sz="1200" b="0"/>
          </a:p>
        </p:txBody>
      </p:sp>
      <p:sp>
        <p:nvSpPr>
          <p:cNvPr id="655405" name="Rectangle 45">
            <a:extLst>
              <a:ext uri="{FF2B5EF4-FFF2-40B4-BE49-F238E27FC236}">
                <a16:creationId xmlns:a16="http://schemas.microsoft.com/office/drawing/2014/main" id="{52FFB8CD-F2B5-4E84-A37F-FBA8220E8884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gray">
          <a:xfrm>
            <a:off x="7339013" y="3130550"/>
            <a:ext cx="249237" cy="1825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68B92687-A914-4DA5-8EE4-03453086CE96}" type="datetime'''''''''''''1.''''''''''''6'''''''''''''''''''''''">
              <a:rPr lang="en-US" altLang="en-US" sz="1200">
                <a:solidFill>
                  <a:schemeClr val="bg1"/>
                </a:solidFill>
              </a:rPr>
              <a:pPr algn="ctr"/>
              <a:t>1.6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406" name="Rectangle 46">
            <a:extLst>
              <a:ext uri="{FF2B5EF4-FFF2-40B4-BE49-F238E27FC236}">
                <a16:creationId xmlns:a16="http://schemas.microsoft.com/office/drawing/2014/main" id="{94DF59D4-219C-4C49-9915-6F4B9475C030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gray">
          <a:xfrm>
            <a:off x="7362825" y="3868738"/>
            <a:ext cx="249238" cy="182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967057B6-D283-4D8A-86C0-F2D3969A7E5D}" type="datetime'''''3''''''''''''''''''''''''''''''''.''''''''''''''''''''4'">
              <a:rPr lang="en-US" altLang="en-US" sz="1200" b="0"/>
              <a:pPr algn="ctr"/>
              <a:t>3.4</a:t>
            </a:fld>
            <a:endParaRPr lang="en-US" altLang="en-US" sz="1200" b="0"/>
          </a:p>
        </p:txBody>
      </p:sp>
      <p:sp>
        <p:nvSpPr>
          <p:cNvPr id="655407" name="Rectangle 47">
            <a:extLst>
              <a:ext uri="{FF2B5EF4-FFF2-40B4-BE49-F238E27FC236}">
                <a16:creationId xmlns:a16="http://schemas.microsoft.com/office/drawing/2014/main" id="{416057FD-4DBF-4425-AB6A-60EBDD2BF91D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559675" y="4606925"/>
            <a:ext cx="2492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0" rIns="1905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68CBD2-285D-4975-AA36-F40F833A2E07}" type="datetime'''''9''''''''''''.''''''''3'''''''''''''''">
              <a:rPr lang="en-US" altLang="en-US" sz="1200" b="0"/>
              <a:pPr/>
              <a:t>9.3</a:t>
            </a:fld>
            <a:endParaRPr lang="en-US" altLang="en-US" sz="1200" b="0"/>
          </a:p>
        </p:txBody>
      </p:sp>
      <p:graphicFrame>
        <p:nvGraphicFramePr>
          <p:cNvPr id="655408" name="Rectangle 48" hidden="1">
            <a:extLst>
              <a:ext uri="{FF2B5EF4-FFF2-40B4-BE49-F238E27FC236}">
                <a16:creationId xmlns:a16="http://schemas.microsoft.com/office/drawing/2014/main" id="{7B6E867F-557D-4E23-BB7D-898900CC42DE}"/>
              </a:ext>
            </a:extLst>
          </p:cNvPr>
          <p:cNvGraphicFramePr>
            <a:graphicFrameLocks/>
          </p:cNvGraphicFramePr>
          <p:nvPr>
            <p:custDataLst>
              <p:tags r:id="rId4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0" r:id="rId59" imgW="0" imgH="0" progId="TCLayout.ActiveDocument">
                  <p:embed/>
                </p:oleObj>
              </mc:Choice>
              <mc:Fallback>
                <p:oleObj r:id="rId59" imgW="0" imgH="0" progId="TCLayout.ActiveDocument">
                  <p:embed/>
                  <p:pic>
                    <p:nvPicPr>
                      <p:cNvPr id="655408" name="Rectangle 48" hidden="1">
                        <a:extLst>
                          <a:ext uri="{FF2B5EF4-FFF2-40B4-BE49-F238E27FC236}">
                            <a16:creationId xmlns:a16="http://schemas.microsoft.com/office/drawing/2014/main" id="{7B6E867F-557D-4E23-BB7D-898900CC42DE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9" name="Rectangle 49" hidden="1">
            <a:extLst>
              <a:ext uri="{FF2B5EF4-FFF2-40B4-BE49-F238E27FC236}">
                <a16:creationId xmlns:a16="http://schemas.microsoft.com/office/drawing/2014/main" id="{7859EBAB-4DE7-4447-8F69-307E4BB07471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0" rIns="25400" bIns="0" anchor="ctr"/>
          <a:lstStyle/>
          <a:p>
            <a:pPr algn="ctr"/>
            <a:r>
              <a:rPr lang="en-US" altLang="en-US" sz="1200" b="0">
                <a:cs typeface="Arial" panose="020B0604020202020204" pitchFamily="34" charset="0"/>
              </a:rPr>
              <a:t>7.2</a:t>
            </a:r>
          </a:p>
        </p:txBody>
      </p:sp>
      <p:sp>
        <p:nvSpPr>
          <p:cNvPr id="52" name="AutoShape 12">
            <a:extLst>
              <a:ext uri="{FF2B5EF4-FFF2-40B4-BE49-F238E27FC236}">
                <a16:creationId xmlns:a16="http://schemas.microsoft.com/office/drawing/2014/main" id="{ABAB652F-114A-402F-B9D2-12FD559C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277" y="279400"/>
            <a:ext cx="726161" cy="1846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dirty="0"/>
              <a:t>EXAMPLE</a:t>
            </a:r>
            <a:endParaRPr lang="en-US" altLang="en-US" sz="1200" b="0" dirty="0"/>
          </a:p>
        </p:txBody>
      </p:sp>
      <p:cxnSp>
        <p:nvCxnSpPr>
          <p:cNvPr id="53" name="AutoShape 13">
            <a:extLst>
              <a:ext uri="{FF2B5EF4-FFF2-40B4-BE49-F238E27FC236}">
                <a16:creationId xmlns:a16="http://schemas.microsoft.com/office/drawing/2014/main" id="{B396E4CB-83C1-4D12-9425-736337B36AF6}"/>
              </a:ext>
            </a:extLst>
          </p:cNvPr>
          <p:cNvCxnSpPr>
            <a:cxnSpLocks noChangeShapeType="1"/>
            <a:stCxn id="52" idx="2"/>
            <a:endCxn id="52" idx="0"/>
          </p:cNvCxnSpPr>
          <p:nvPr/>
        </p:nvCxnSpPr>
        <p:spPr bwMode="auto">
          <a:xfrm>
            <a:off x="7981277" y="279400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4">
            <a:extLst>
              <a:ext uri="{FF2B5EF4-FFF2-40B4-BE49-F238E27FC236}">
                <a16:creationId xmlns:a16="http://schemas.microsoft.com/office/drawing/2014/main" id="{B3C25FB1-655D-4351-B1BF-1930313E9470}"/>
              </a:ext>
            </a:extLst>
          </p:cNvPr>
          <p:cNvCxnSpPr>
            <a:cxnSpLocks noChangeShapeType="1"/>
            <a:stCxn id="52" idx="4"/>
            <a:endCxn id="52" idx="6"/>
          </p:cNvCxnSpPr>
          <p:nvPr/>
        </p:nvCxnSpPr>
        <p:spPr bwMode="auto">
          <a:xfrm>
            <a:off x="7981277" y="464066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861C5D-AFFE-4772-8C3E-36D0DC16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r>
              <a:rPr lang="en-US" altLang="en-US" dirty="0"/>
              <a:t>Decomposition of total returns to shareholders</a:t>
            </a:r>
            <a:endParaRPr lang="en-GB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7918D4CC-46B2-4A02-8511-856D6DD2D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8ADD2-19CD-4A4F-BD60-95BB87731FA4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657410" name="Object 2">
            <a:extLst>
              <a:ext uri="{FF2B5EF4-FFF2-40B4-BE49-F238E27FC236}">
                <a16:creationId xmlns:a16="http://schemas.microsoft.com/office/drawing/2014/main" id="{355A3989-55F1-4287-9257-0BC0826F5F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2625" y="1419225"/>
          <a:ext cx="698182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2" name="Chart" r:id="rId40" imgW="7048500" imgH="4552950" progId="MSGraph.Chart.8">
                  <p:embed followColorScheme="full"/>
                </p:oleObj>
              </mc:Choice>
              <mc:Fallback>
                <p:oleObj name="Chart" r:id="rId40" imgW="7048500" imgH="4552950" progId="MSGraph.Chart.8">
                  <p:embed followColorScheme="full"/>
                  <p:pic>
                    <p:nvPicPr>
                      <p:cNvPr id="657410" name="Object 2">
                        <a:extLst>
                          <a:ext uri="{FF2B5EF4-FFF2-40B4-BE49-F238E27FC236}">
                            <a16:creationId xmlns:a16="http://schemas.microsoft.com/office/drawing/2014/main" id="{355A3989-55F1-4287-9257-0BC0826F5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419225"/>
                        <a:ext cx="6981825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1" name="Line 3">
            <a:extLst>
              <a:ext uri="{FF2B5EF4-FFF2-40B4-BE49-F238E27FC236}">
                <a16:creationId xmlns:a16="http://schemas.microsoft.com/office/drawing/2014/main" id="{78B9E159-202F-43F0-8A44-B66FEBA98D3C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871788" y="1316038"/>
            <a:ext cx="0" cy="3125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657412" name="Rectangle 4">
            <a:extLst>
              <a:ext uri="{FF2B5EF4-FFF2-40B4-BE49-F238E27FC236}">
                <a16:creationId xmlns:a16="http://schemas.microsoft.com/office/drawing/2014/main" id="{EF9206A1-1F09-4D02-9EA0-F7B51A8B2A7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363" y="6335713"/>
            <a:ext cx="77565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207963" indent="-207963" defTabSz="833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defTabSz="833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33438" defTabSz="833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9363" defTabSz="833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65288" defTabSz="833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22488" defTabSz="8334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9688" defTabSz="8334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6888" defTabSz="8334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94088" defTabSz="8334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3000"/>
              </a:lnSpc>
            </a:pPr>
            <a:endParaRPr lang="en-US" altLang="en-US" sz="1100" b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93000"/>
              </a:lnSpc>
            </a:pPr>
            <a:r>
              <a:rPr lang="en-US" altLang="en-US" sz="1100" b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57413" name="Text Box 5">
            <a:extLst>
              <a:ext uri="{FF2B5EF4-FFF2-40B4-BE49-F238E27FC236}">
                <a16:creationId xmlns:a16="http://schemas.microsoft.com/office/drawing/2014/main" id="{978A08AF-2C52-40EE-B23A-8D3D7EC7A9B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758825" y="1149350"/>
            <a:ext cx="4714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M/B</a:t>
            </a:r>
            <a:endParaRPr lang="en-US" altLang="en-US" sz="1400" b="0">
              <a:latin typeface="Arial" panose="020B0604020202020204" pitchFamily="34" charset="0"/>
            </a:endParaRPr>
          </a:p>
        </p:txBody>
      </p:sp>
      <p:sp>
        <p:nvSpPr>
          <p:cNvPr id="657414" name="Text Box 6">
            <a:extLst>
              <a:ext uri="{FF2B5EF4-FFF2-40B4-BE49-F238E27FC236}">
                <a16:creationId xmlns:a16="http://schemas.microsoft.com/office/drawing/2014/main" id="{0C470BC9-53B5-45BC-B9F2-7D166E13220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921375" y="5788025"/>
            <a:ext cx="16033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200">
                <a:latin typeface="Arial" panose="020B0604020202020204" pitchFamily="34" charset="0"/>
              </a:rPr>
              <a:t>Book value of equity*</a:t>
            </a:r>
            <a:br>
              <a:rPr lang="en-US" altLang="en-US" sz="1200">
                <a:latin typeface="Arial" panose="020B0604020202020204" pitchFamily="34" charset="0"/>
              </a:rPr>
            </a:br>
            <a:r>
              <a:rPr lang="en-US" altLang="en-US" sz="1200" b="0">
                <a:latin typeface="Arial" panose="020B0604020202020204" pitchFamily="34" charset="0"/>
              </a:rPr>
              <a:t>EUR billions</a:t>
            </a:r>
          </a:p>
        </p:txBody>
      </p:sp>
      <p:sp>
        <p:nvSpPr>
          <p:cNvPr id="657415" name="McK Footnote">
            <a:extLst>
              <a:ext uri="{FF2B5EF4-FFF2-40B4-BE49-F238E27FC236}">
                <a16:creationId xmlns:a16="http://schemas.microsoft.com/office/drawing/2014/main" id="{8A52147F-F567-4C9A-87E5-96E59F6D9E50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9063" y="6119018"/>
            <a:ext cx="816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75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17613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0700" defTabSz="895350"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7900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5100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2300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19500" defTabSz="8953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0" dirty="0">
                <a:solidFill>
                  <a:srgbClr val="000000"/>
                </a:solidFill>
                <a:latin typeface="Arial" panose="020B0604020202020204" pitchFamily="34" charset="0"/>
              </a:rPr>
              <a:t>	*	Book value based on interim company filings 2nd quarter 2006 for UK peers and 3rd quarter 2006 for European peers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r>
              <a:rPr lang="en-US" altLang="en-US" sz="1000" b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altLang="en-US" sz="1000" b="0" dirty="0">
                <a:solidFill>
                  <a:srgbClr val="000000"/>
                </a:solidFill>
                <a:latin typeface="Arial" panose="020B0604020202020204" pitchFamily="34" charset="0"/>
              </a:rPr>
              <a:t>	Source: 	IBES, </a:t>
            </a:r>
            <a:r>
              <a:rPr lang="en-US" altLang="en-US" sz="1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Datastream</a:t>
            </a:r>
            <a:r>
              <a:rPr lang="en-US" altLang="en-US" sz="1000" b="0" dirty="0">
                <a:solidFill>
                  <a:srgbClr val="000000"/>
                </a:solidFill>
                <a:latin typeface="Arial" panose="020B0604020202020204" pitchFamily="34" charset="0"/>
              </a:rPr>
              <a:t>, Bloomberg</a:t>
            </a:r>
          </a:p>
        </p:txBody>
      </p:sp>
      <p:sp>
        <p:nvSpPr>
          <p:cNvPr id="657417" name="Rectangle 9">
            <a:extLst>
              <a:ext uri="{FF2B5EF4-FFF2-40B4-BE49-F238E27FC236}">
                <a16:creationId xmlns:a16="http://schemas.microsoft.com/office/drawing/2014/main" id="{DC1568D5-2E5F-47E6-B8D1-09CC619B120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54950" y="5164138"/>
            <a:ext cx="3762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20</a:t>
            </a:r>
          </a:p>
        </p:txBody>
      </p:sp>
      <p:sp>
        <p:nvSpPr>
          <p:cNvPr id="657418" name="Rectangle 10">
            <a:extLst>
              <a:ext uri="{FF2B5EF4-FFF2-40B4-BE49-F238E27FC236}">
                <a16:creationId xmlns:a16="http://schemas.microsoft.com/office/drawing/2014/main" id="{8779C68C-3D8A-49E5-B28C-69217143687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854950" y="4764088"/>
            <a:ext cx="3762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60</a:t>
            </a:r>
          </a:p>
          <a:p>
            <a:pPr algn="r"/>
            <a:endParaRPr lang="en-US" altLang="en-US" sz="1200" b="0"/>
          </a:p>
        </p:txBody>
      </p:sp>
      <p:sp>
        <p:nvSpPr>
          <p:cNvPr id="657419" name="Rectangle 11">
            <a:extLst>
              <a:ext uri="{FF2B5EF4-FFF2-40B4-BE49-F238E27FC236}">
                <a16:creationId xmlns:a16="http://schemas.microsoft.com/office/drawing/2014/main" id="{52E07C46-D7C9-464F-B8FA-FC4C66FA9E8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86688" y="4364038"/>
            <a:ext cx="4445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100</a:t>
            </a:r>
          </a:p>
        </p:txBody>
      </p:sp>
      <p:sp>
        <p:nvSpPr>
          <p:cNvPr id="657420" name="Rectangle 12">
            <a:extLst>
              <a:ext uri="{FF2B5EF4-FFF2-40B4-BE49-F238E27FC236}">
                <a16:creationId xmlns:a16="http://schemas.microsoft.com/office/drawing/2014/main" id="{3C896C88-93C7-45F6-B12A-51015145309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729538" y="3248025"/>
            <a:ext cx="5016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220</a:t>
            </a:r>
          </a:p>
        </p:txBody>
      </p:sp>
      <p:sp>
        <p:nvSpPr>
          <p:cNvPr id="657421" name="Rectangle 13">
            <a:extLst>
              <a:ext uri="{FF2B5EF4-FFF2-40B4-BE49-F238E27FC236}">
                <a16:creationId xmlns:a16="http://schemas.microsoft.com/office/drawing/2014/main" id="{D1529B6A-48D4-469C-B936-6A243DE2C84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512050" y="1524000"/>
            <a:ext cx="11684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Market value</a:t>
            </a:r>
            <a:br>
              <a:rPr lang="en-US" altLang="en-US" sz="1400"/>
            </a:br>
            <a:r>
              <a:rPr lang="en-US" altLang="en-US" sz="1400" b="0"/>
              <a:t>EUR billions</a:t>
            </a:r>
          </a:p>
        </p:txBody>
      </p:sp>
      <p:sp>
        <p:nvSpPr>
          <p:cNvPr id="657422" name="Line 14">
            <a:extLst>
              <a:ext uri="{FF2B5EF4-FFF2-40B4-BE49-F238E27FC236}">
                <a16:creationId xmlns:a16="http://schemas.microsoft.com/office/drawing/2014/main" id="{BD81E90B-14A8-4A10-9741-12E72CEEEB1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491413" y="19573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57423" name="Group 15">
            <a:extLst>
              <a:ext uri="{FF2B5EF4-FFF2-40B4-BE49-F238E27FC236}">
                <a16:creationId xmlns:a16="http://schemas.microsoft.com/office/drawing/2014/main" id="{3B0ACCB2-0D2B-4C4B-B1CC-69A2BE1238BF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08025" y="3365500"/>
            <a:ext cx="6667500" cy="296863"/>
            <a:chOff x="446" y="2008"/>
            <a:chExt cx="4200" cy="187"/>
          </a:xfrm>
        </p:grpSpPr>
        <p:sp>
          <p:nvSpPr>
            <p:cNvPr id="657424" name="Oval 16">
              <a:extLst>
                <a:ext uri="{FF2B5EF4-FFF2-40B4-BE49-F238E27FC236}">
                  <a16:creationId xmlns:a16="http://schemas.microsoft.com/office/drawing/2014/main" id="{20E2051B-C4D0-4D1D-BF95-696ED50D2331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46" y="2008"/>
              <a:ext cx="285" cy="18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/>
                <a:t>2.0</a:t>
              </a:r>
            </a:p>
          </p:txBody>
        </p:sp>
        <p:sp>
          <p:nvSpPr>
            <p:cNvPr id="657425" name="Line 17">
              <a:extLst>
                <a:ext uri="{FF2B5EF4-FFF2-40B4-BE49-F238E27FC236}">
                  <a16:creationId xmlns:a16="http://schemas.microsoft.com/office/drawing/2014/main" id="{3D11E7F2-3ABC-40B2-8F7F-9A970209C485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748" y="2107"/>
              <a:ext cx="3898" cy="0"/>
            </a:xfrm>
            <a:prstGeom prst="line">
              <a:avLst/>
            </a:prstGeom>
            <a:noFill/>
            <a:ln w="28575" cap="rnd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57426" name="Rectangle 18">
            <a:extLst>
              <a:ext uri="{FF2B5EF4-FFF2-40B4-BE49-F238E27FC236}">
                <a16:creationId xmlns:a16="http://schemas.microsoft.com/office/drawing/2014/main" id="{47E471FF-5976-4FDC-8757-CC6EB22D65F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33800" y="3867150"/>
            <a:ext cx="9064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BNP</a:t>
            </a:r>
          </a:p>
        </p:txBody>
      </p:sp>
      <p:sp>
        <p:nvSpPr>
          <p:cNvPr id="657427" name="Rectangle 19">
            <a:extLst>
              <a:ext uri="{FF2B5EF4-FFF2-40B4-BE49-F238E27FC236}">
                <a16:creationId xmlns:a16="http://schemas.microsoft.com/office/drawing/2014/main" id="{658A9A69-E3DF-4AA2-8125-BAFB8519631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97263" y="3284538"/>
            <a:ext cx="3651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SAN</a:t>
            </a:r>
          </a:p>
        </p:txBody>
      </p:sp>
      <p:sp>
        <p:nvSpPr>
          <p:cNvPr id="657428" name="Rectangle 20">
            <a:extLst>
              <a:ext uri="{FF2B5EF4-FFF2-40B4-BE49-F238E27FC236}">
                <a16:creationId xmlns:a16="http://schemas.microsoft.com/office/drawing/2014/main" id="{50F38C37-7F1C-4780-9845-C5213D62D50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230563" y="3359150"/>
            <a:ext cx="2952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UC</a:t>
            </a:r>
          </a:p>
        </p:txBody>
      </p:sp>
      <p:sp>
        <p:nvSpPr>
          <p:cNvPr id="657429" name="Rectangle 21">
            <a:extLst>
              <a:ext uri="{FF2B5EF4-FFF2-40B4-BE49-F238E27FC236}">
                <a16:creationId xmlns:a16="http://schemas.microsoft.com/office/drawing/2014/main" id="{A349A38C-CAFF-434F-BD7C-20E1930F8630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749550" y="2160588"/>
            <a:ext cx="43338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UBS</a:t>
            </a:r>
          </a:p>
        </p:txBody>
      </p:sp>
      <p:sp>
        <p:nvSpPr>
          <p:cNvPr id="657430" name="Rectangle 22">
            <a:extLst>
              <a:ext uri="{FF2B5EF4-FFF2-40B4-BE49-F238E27FC236}">
                <a16:creationId xmlns:a16="http://schemas.microsoft.com/office/drawing/2014/main" id="{C8C5C5E0-126E-4E70-B0E6-0F818A8E46EB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16188" y="2909888"/>
            <a:ext cx="47783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HBOS</a:t>
            </a:r>
          </a:p>
        </p:txBody>
      </p:sp>
      <p:sp>
        <p:nvSpPr>
          <p:cNvPr id="657431" name="Rectangle 23">
            <a:extLst>
              <a:ext uri="{FF2B5EF4-FFF2-40B4-BE49-F238E27FC236}">
                <a16:creationId xmlns:a16="http://schemas.microsoft.com/office/drawing/2014/main" id="{FDF2F203-AEFC-42BA-8DE6-9261226E1882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33625" y="2492375"/>
            <a:ext cx="7953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Barclays</a:t>
            </a:r>
          </a:p>
        </p:txBody>
      </p:sp>
      <p:sp>
        <p:nvSpPr>
          <p:cNvPr id="657432" name="Rectangle 24">
            <a:extLst>
              <a:ext uri="{FF2B5EF4-FFF2-40B4-BE49-F238E27FC236}">
                <a16:creationId xmlns:a16="http://schemas.microsoft.com/office/drawing/2014/main" id="{F65EA19F-B323-485D-885D-E3E4BC3CECAB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027238" y="1816100"/>
            <a:ext cx="5318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BBVA</a:t>
            </a:r>
          </a:p>
        </p:txBody>
      </p:sp>
      <p:sp>
        <p:nvSpPr>
          <p:cNvPr id="657433" name="Rectangle 25">
            <a:extLst>
              <a:ext uri="{FF2B5EF4-FFF2-40B4-BE49-F238E27FC236}">
                <a16:creationId xmlns:a16="http://schemas.microsoft.com/office/drawing/2014/main" id="{3B19F5CB-4718-44A8-83CA-B0FB8B796699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03963" y="3073400"/>
            <a:ext cx="3508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Citi</a:t>
            </a:r>
          </a:p>
        </p:txBody>
      </p:sp>
      <p:grpSp>
        <p:nvGrpSpPr>
          <p:cNvPr id="657434" name="Group 26">
            <a:extLst>
              <a:ext uri="{FF2B5EF4-FFF2-40B4-BE49-F238E27FC236}">
                <a16:creationId xmlns:a16="http://schemas.microsoft.com/office/drawing/2014/main" id="{F59DC959-85E2-4BB8-9D58-C04A27A99515}"/>
              </a:ext>
            </a:extLst>
          </p:cNvPr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3252788" y="1309688"/>
            <a:ext cx="452437" cy="4068762"/>
            <a:chOff x="1658" y="970"/>
            <a:chExt cx="285" cy="2536"/>
          </a:xfrm>
        </p:grpSpPr>
        <p:sp>
          <p:nvSpPr>
            <p:cNvPr id="657435" name="Line 27">
              <a:extLst>
                <a:ext uri="{FF2B5EF4-FFF2-40B4-BE49-F238E27FC236}">
                  <a16:creationId xmlns:a16="http://schemas.microsoft.com/office/drawing/2014/main" id="{35AAF453-BB9F-41B5-86C6-F047AA99E56B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1800" y="1148"/>
              <a:ext cx="0" cy="2358"/>
            </a:xfrm>
            <a:prstGeom prst="line">
              <a:avLst/>
            </a:prstGeom>
            <a:noFill/>
            <a:ln w="28575" cap="rnd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7436" name="Oval 28">
              <a:extLst>
                <a:ext uri="{FF2B5EF4-FFF2-40B4-BE49-F238E27FC236}">
                  <a16:creationId xmlns:a16="http://schemas.microsoft.com/office/drawing/2014/main" id="{27E6E1C2-85B8-42D4-91BE-5C6DC8549F4A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58" y="970"/>
              <a:ext cx="285" cy="18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/>
                <a:t>40.8</a:t>
              </a:r>
            </a:p>
          </p:txBody>
        </p:sp>
      </p:grpSp>
      <p:grpSp>
        <p:nvGrpSpPr>
          <p:cNvPr id="657437" name="Group 29">
            <a:extLst>
              <a:ext uri="{FF2B5EF4-FFF2-40B4-BE49-F238E27FC236}">
                <a16:creationId xmlns:a16="http://schemas.microsoft.com/office/drawing/2014/main" id="{6C7185D6-09FC-4AB1-AEC4-46102767FA9C}"/>
              </a:ext>
            </a:extLst>
          </p:cNvPr>
          <p:cNvGrpSpPr>
            <a:grpSpLocks/>
          </p:cNvGrpSpPr>
          <p:nvPr/>
        </p:nvGrpSpPr>
        <p:grpSpPr bwMode="auto">
          <a:xfrm>
            <a:off x="7605713" y="595313"/>
            <a:ext cx="1163637" cy="182562"/>
            <a:chOff x="4791" y="591"/>
            <a:chExt cx="733" cy="115"/>
          </a:xfrm>
        </p:grpSpPr>
        <p:sp>
          <p:nvSpPr>
            <p:cNvPr id="657438" name="Oval 30">
              <a:extLst>
                <a:ext uri="{FF2B5EF4-FFF2-40B4-BE49-F238E27FC236}">
                  <a16:creationId xmlns:a16="http://schemas.microsoft.com/office/drawing/2014/main" id="{ED5D27E8-F768-4F96-AC16-F22E9B96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597"/>
              <a:ext cx="210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39" name="Rectangle 31">
              <a:extLst>
                <a:ext uri="{FF2B5EF4-FFF2-40B4-BE49-F238E27FC236}">
                  <a16:creationId xmlns:a16="http://schemas.microsoft.com/office/drawing/2014/main" id="{0B103C97-C743-46EF-994F-3F36794E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591"/>
              <a:ext cx="4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0"/>
                <a:t>Median 07</a:t>
              </a:r>
            </a:p>
          </p:txBody>
        </p:sp>
      </p:grpSp>
      <p:graphicFrame>
        <p:nvGraphicFramePr>
          <p:cNvPr id="657440" name="Rectangle 32" hidden="1">
            <a:extLst>
              <a:ext uri="{FF2B5EF4-FFF2-40B4-BE49-F238E27FC236}">
                <a16:creationId xmlns:a16="http://schemas.microsoft.com/office/drawing/2014/main" id="{1940A32E-0FAE-487B-8D9A-F5CEA24C14D2}"/>
              </a:ext>
            </a:extLst>
          </p:cNvPr>
          <p:cNvGraphicFramePr>
            <a:graphicFrameLocks/>
          </p:cNvGraphicFramePr>
          <p:nvPr>
            <p:custDataLst>
              <p:tags r:id="rId2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3" r:id="rId42" imgW="0" imgH="0" progId="TCLayout.ActiveDocument">
                  <p:embed/>
                </p:oleObj>
              </mc:Choice>
              <mc:Fallback>
                <p:oleObj r:id="rId42" imgW="0" imgH="0" progId="TCLayout.ActiveDocument">
                  <p:embed/>
                  <p:pic>
                    <p:nvPicPr>
                      <p:cNvPr id="657440" name="Rectangle 32" hidden="1">
                        <a:extLst>
                          <a:ext uri="{FF2B5EF4-FFF2-40B4-BE49-F238E27FC236}">
                            <a16:creationId xmlns:a16="http://schemas.microsoft.com/office/drawing/2014/main" id="{1940A32E-0FAE-487B-8D9A-F5CEA24C14D2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41" name="Rectangle 33">
            <a:extLst>
              <a:ext uri="{FF2B5EF4-FFF2-40B4-BE49-F238E27FC236}">
                <a16:creationId xmlns:a16="http://schemas.microsoft.com/office/drawing/2014/main" id="{23287B18-0AE7-4F65-850B-D87640DA51E3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854950" y="4964113"/>
            <a:ext cx="3762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40</a:t>
            </a:r>
          </a:p>
        </p:txBody>
      </p:sp>
      <p:sp>
        <p:nvSpPr>
          <p:cNvPr id="657442" name="Rectangle 34">
            <a:extLst>
              <a:ext uri="{FF2B5EF4-FFF2-40B4-BE49-F238E27FC236}">
                <a16:creationId xmlns:a16="http://schemas.microsoft.com/office/drawing/2014/main" id="{73BE8E90-15D8-4BDF-AFC3-6C0262894CD7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854950" y="4564063"/>
            <a:ext cx="3762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80</a:t>
            </a:r>
          </a:p>
        </p:txBody>
      </p:sp>
      <p:sp>
        <p:nvSpPr>
          <p:cNvPr id="657443" name="Rectangle 35">
            <a:extLst>
              <a:ext uri="{FF2B5EF4-FFF2-40B4-BE49-F238E27FC236}">
                <a16:creationId xmlns:a16="http://schemas.microsoft.com/office/drawing/2014/main" id="{CCC88089-611D-4012-B946-424DE4066847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772400" y="3643313"/>
            <a:ext cx="45878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180</a:t>
            </a:r>
          </a:p>
        </p:txBody>
      </p:sp>
      <p:sp>
        <p:nvSpPr>
          <p:cNvPr id="657444" name="Rectangle 36">
            <a:extLst>
              <a:ext uri="{FF2B5EF4-FFF2-40B4-BE49-F238E27FC236}">
                <a16:creationId xmlns:a16="http://schemas.microsoft.com/office/drawing/2014/main" id="{D2938CE6-2F20-4BF4-AFCE-C3E43571A244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324600" y="3973513"/>
            <a:ext cx="3508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JPM</a:t>
            </a:r>
          </a:p>
        </p:txBody>
      </p:sp>
      <p:sp>
        <p:nvSpPr>
          <p:cNvPr id="657445" name="Rectangle 37">
            <a:extLst>
              <a:ext uri="{FF2B5EF4-FFF2-40B4-BE49-F238E27FC236}">
                <a16:creationId xmlns:a16="http://schemas.microsoft.com/office/drawing/2014/main" id="{B48A6E99-B9EB-4998-9D66-DCDF200FDB5A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007225" y="3730625"/>
            <a:ext cx="4191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BofA</a:t>
            </a:r>
          </a:p>
        </p:txBody>
      </p:sp>
      <p:sp>
        <p:nvSpPr>
          <p:cNvPr id="657446" name="Rectangle 38">
            <a:extLst>
              <a:ext uri="{FF2B5EF4-FFF2-40B4-BE49-F238E27FC236}">
                <a16:creationId xmlns:a16="http://schemas.microsoft.com/office/drawing/2014/main" id="{5502150A-0D52-4E3F-999B-EE9FAC9FC392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235575" y="3314700"/>
            <a:ext cx="5159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HSBC</a:t>
            </a:r>
          </a:p>
        </p:txBody>
      </p:sp>
      <p:sp>
        <p:nvSpPr>
          <p:cNvPr id="657447" name="Line 39">
            <a:extLst>
              <a:ext uri="{FF2B5EF4-FFF2-40B4-BE49-F238E27FC236}">
                <a16:creationId xmlns:a16="http://schemas.microsoft.com/office/drawing/2014/main" id="{EE7882F7-53C2-450A-B7C5-B2DCD9E52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88" y="3338513"/>
            <a:ext cx="528637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48" name="Rectangle 40">
            <a:extLst>
              <a:ext uri="{FF2B5EF4-FFF2-40B4-BE49-F238E27FC236}">
                <a16:creationId xmlns:a16="http://schemas.microsoft.com/office/drawing/2014/main" id="{43A21096-93A1-48A2-97C8-DB1DE30FBA6D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305300" y="3606800"/>
            <a:ext cx="5159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RBS</a:t>
            </a:r>
          </a:p>
        </p:txBody>
      </p:sp>
      <p:sp>
        <p:nvSpPr>
          <p:cNvPr id="657449" name="Line 41">
            <a:extLst>
              <a:ext uri="{FF2B5EF4-FFF2-40B4-BE49-F238E27FC236}">
                <a16:creationId xmlns:a16="http://schemas.microsoft.com/office/drawing/2014/main" id="{35916E84-F253-430B-A176-4CFC6FC29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3505200"/>
            <a:ext cx="167798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50" name="Line 42">
            <a:extLst>
              <a:ext uri="{FF2B5EF4-FFF2-40B4-BE49-F238E27FC236}">
                <a16:creationId xmlns:a16="http://schemas.microsoft.com/office/drawing/2014/main" id="{B1ED160B-5291-4881-AF8D-DF34A095C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50" y="3422650"/>
            <a:ext cx="32131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51" name="Line 43">
            <a:extLst>
              <a:ext uri="{FF2B5EF4-FFF2-40B4-BE49-F238E27FC236}">
                <a16:creationId xmlns:a16="http://schemas.microsoft.com/office/drawing/2014/main" id="{C72F6779-E4E2-4252-B004-CCCBEABC7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8" y="3671888"/>
            <a:ext cx="96837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52" name="Line 44">
            <a:extLst>
              <a:ext uri="{FF2B5EF4-FFF2-40B4-BE49-F238E27FC236}">
                <a16:creationId xmlns:a16="http://schemas.microsoft.com/office/drawing/2014/main" id="{590124CF-FCAE-4A81-A742-395F2D5CB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5350" y="4089400"/>
            <a:ext cx="28003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53" name="Rectangle 45">
            <a:extLst>
              <a:ext uri="{FF2B5EF4-FFF2-40B4-BE49-F238E27FC236}">
                <a16:creationId xmlns:a16="http://schemas.microsoft.com/office/drawing/2014/main" id="{0ED123F4-90F9-42B0-B45B-FF0EC17A84A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833688" y="3575050"/>
            <a:ext cx="25558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/>
              <a:t>DB</a:t>
            </a:r>
          </a:p>
        </p:txBody>
      </p:sp>
      <p:sp>
        <p:nvSpPr>
          <p:cNvPr id="657455" name="Line 47">
            <a:extLst>
              <a:ext uri="{FF2B5EF4-FFF2-40B4-BE49-F238E27FC236}">
                <a16:creationId xmlns:a16="http://schemas.microsoft.com/office/drawing/2014/main" id="{26BBFF4D-3700-42F9-889C-E54044C0A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9163" y="2119313"/>
            <a:ext cx="14287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56" name="Line 48">
            <a:extLst>
              <a:ext uri="{FF2B5EF4-FFF2-40B4-BE49-F238E27FC236}">
                <a16:creationId xmlns:a16="http://schemas.microsoft.com/office/drawing/2014/main" id="{4EAD89FE-E9D3-4F91-B0E9-FCAC2BBC6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5850" y="3186113"/>
            <a:ext cx="360363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59" name="Freeform 51">
            <a:extLst>
              <a:ext uri="{FF2B5EF4-FFF2-40B4-BE49-F238E27FC236}">
                <a16:creationId xmlns:a16="http://schemas.microsoft.com/office/drawing/2014/main" id="{0B130800-90EC-4F20-824A-CF37762C143A}"/>
              </a:ext>
            </a:extLst>
          </p:cNvPr>
          <p:cNvSpPr>
            <a:spLocks/>
          </p:cNvSpPr>
          <p:nvPr/>
        </p:nvSpPr>
        <p:spPr bwMode="auto">
          <a:xfrm>
            <a:off x="2725738" y="2438400"/>
            <a:ext cx="284162" cy="1079500"/>
          </a:xfrm>
          <a:custGeom>
            <a:avLst/>
            <a:gdLst>
              <a:gd name="T0" fmla="*/ 0 w 179"/>
              <a:gd name="T1" fmla="*/ 680 h 680"/>
              <a:gd name="T2" fmla="*/ 157 w 179"/>
              <a:gd name="T3" fmla="*/ 523 h 680"/>
              <a:gd name="T4" fmla="*/ 131 w 179"/>
              <a:gd name="T5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680">
                <a:moveTo>
                  <a:pt x="0" y="680"/>
                </a:moveTo>
                <a:cubicBezTo>
                  <a:pt x="67" y="658"/>
                  <a:pt x="135" y="636"/>
                  <a:pt x="157" y="523"/>
                </a:cubicBezTo>
                <a:cubicBezTo>
                  <a:pt x="179" y="410"/>
                  <a:pt x="155" y="205"/>
                  <a:pt x="13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60" name="Line 52">
            <a:extLst>
              <a:ext uri="{FF2B5EF4-FFF2-40B4-BE49-F238E27FC236}">
                <a16:creationId xmlns:a16="http://schemas.microsoft.com/office/drawing/2014/main" id="{BC42B391-6CDE-4EC8-969C-A6EF3CA26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025" y="3851275"/>
            <a:ext cx="55563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61" name="Line 53">
            <a:extLst>
              <a:ext uri="{FF2B5EF4-FFF2-40B4-BE49-F238E27FC236}">
                <a16:creationId xmlns:a16="http://schemas.microsoft.com/office/drawing/2014/main" id="{76A8C766-71F9-4D09-B48E-D5AA35C1E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2875" y="3797300"/>
            <a:ext cx="106521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57462" name="Group 54">
            <a:extLst>
              <a:ext uri="{FF2B5EF4-FFF2-40B4-BE49-F238E27FC236}">
                <a16:creationId xmlns:a16="http://schemas.microsoft.com/office/drawing/2014/main" id="{423F30ED-1DBC-43F1-8AE8-171FDEA827E0}"/>
              </a:ext>
            </a:extLst>
          </p:cNvPr>
          <p:cNvGrpSpPr>
            <a:grpSpLocks/>
          </p:cNvGrpSpPr>
          <p:nvPr/>
        </p:nvGrpSpPr>
        <p:grpSpPr bwMode="auto">
          <a:xfrm>
            <a:off x="7743825" y="842963"/>
            <a:ext cx="1000125" cy="182562"/>
            <a:chOff x="4878" y="531"/>
            <a:chExt cx="630" cy="115"/>
          </a:xfrm>
        </p:grpSpPr>
        <p:sp>
          <p:nvSpPr>
            <p:cNvPr id="657463" name="Rectangle 55">
              <a:extLst>
                <a:ext uri="{FF2B5EF4-FFF2-40B4-BE49-F238E27FC236}">
                  <a16:creationId xmlns:a16="http://schemas.microsoft.com/office/drawing/2014/main" id="{7F508B02-3B65-40E0-AB91-0CFE00F07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561"/>
              <a:ext cx="47" cy="5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64" name="Rectangle 56">
              <a:extLst>
                <a:ext uri="{FF2B5EF4-FFF2-40B4-BE49-F238E27FC236}">
                  <a16:creationId xmlns:a16="http://schemas.microsoft.com/office/drawing/2014/main" id="{87991CA3-98EA-4C5E-B6A9-37EF8E43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531"/>
              <a:ext cx="46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0"/>
                <a:t>Jan 2007</a:t>
              </a:r>
            </a:p>
          </p:txBody>
        </p:sp>
      </p:grpSp>
      <p:grpSp>
        <p:nvGrpSpPr>
          <p:cNvPr id="657465" name="Group 57">
            <a:extLst>
              <a:ext uri="{FF2B5EF4-FFF2-40B4-BE49-F238E27FC236}">
                <a16:creationId xmlns:a16="http://schemas.microsoft.com/office/drawing/2014/main" id="{51923CD6-1D09-45B6-B217-89AA99B0ACDB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1077913"/>
            <a:ext cx="1025525" cy="182562"/>
            <a:chOff x="4862" y="679"/>
            <a:chExt cx="646" cy="115"/>
          </a:xfrm>
        </p:grpSpPr>
        <p:sp>
          <p:nvSpPr>
            <p:cNvPr id="657466" name="AutoShape 58">
              <a:extLst>
                <a:ext uri="{FF2B5EF4-FFF2-40B4-BE49-F238E27FC236}">
                  <a16:creationId xmlns:a16="http://schemas.microsoft.com/office/drawing/2014/main" id="{B00EEB3D-CFC9-486C-8500-9685EBE2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706"/>
              <a:ext cx="78" cy="6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467" name="Rectangle 59">
              <a:extLst>
                <a:ext uri="{FF2B5EF4-FFF2-40B4-BE49-F238E27FC236}">
                  <a16:creationId xmlns:a16="http://schemas.microsoft.com/office/drawing/2014/main" id="{420F193C-0F3B-4618-805E-A169190D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679"/>
              <a:ext cx="46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0"/>
                <a:t>Dec 2002</a:t>
              </a:r>
            </a:p>
          </p:txBody>
        </p:sp>
      </p:grpSp>
      <p:sp>
        <p:nvSpPr>
          <p:cNvPr id="657468" name="Rectangle 60">
            <a:extLst>
              <a:ext uri="{FF2B5EF4-FFF2-40B4-BE49-F238E27FC236}">
                <a16:creationId xmlns:a16="http://schemas.microsoft.com/office/drawing/2014/main" id="{CF248FC0-95DF-4569-8EE9-61D0616F7E08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772400" y="4030663"/>
            <a:ext cx="45878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0"/>
              <a:t>140</a:t>
            </a:r>
          </a:p>
        </p:txBody>
      </p:sp>
      <p:sp>
        <p:nvSpPr>
          <p:cNvPr id="657469" name="Freeform 61">
            <a:extLst>
              <a:ext uri="{FF2B5EF4-FFF2-40B4-BE49-F238E27FC236}">
                <a16:creationId xmlns:a16="http://schemas.microsoft.com/office/drawing/2014/main" id="{C91E39F7-7A4C-4DDA-A243-660899AAE14A}"/>
              </a:ext>
            </a:extLst>
          </p:cNvPr>
          <p:cNvSpPr>
            <a:spLocks/>
          </p:cNvSpPr>
          <p:nvPr/>
        </p:nvSpPr>
        <p:spPr bwMode="auto">
          <a:xfrm>
            <a:off x="1828800" y="3370263"/>
            <a:ext cx="1412875" cy="190500"/>
          </a:xfrm>
          <a:custGeom>
            <a:avLst/>
            <a:gdLst>
              <a:gd name="T0" fmla="*/ 0 w 890"/>
              <a:gd name="T1" fmla="*/ 85 h 120"/>
              <a:gd name="T2" fmla="*/ 628 w 890"/>
              <a:gd name="T3" fmla="*/ 6 h 120"/>
              <a:gd name="T4" fmla="*/ 890 w 890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0" h="120">
                <a:moveTo>
                  <a:pt x="0" y="85"/>
                </a:moveTo>
                <a:cubicBezTo>
                  <a:pt x="240" y="42"/>
                  <a:pt x="480" y="0"/>
                  <a:pt x="628" y="6"/>
                </a:cubicBezTo>
                <a:cubicBezTo>
                  <a:pt x="776" y="12"/>
                  <a:pt x="833" y="66"/>
                  <a:pt x="890" y="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71" name="Freeform 63">
            <a:extLst>
              <a:ext uri="{FF2B5EF4-FFF2-40B4-BE49-F238E27FC236}">
                <a16:creationId xmlns:a16="http://schemas.microsoft.com/office/drawing/2014/main" id="{509B67FF-4574-4019-9127-141F7CC11FCA}"/>
              </a:ext>
            </a:extLst>
          </p:cNvPr>
          <p:cNvSpPr>
            <a:spLocks/>
          </p:cNvSpPr>
          <p:nvPr/>
        </p:nvSpPr>
        <p:spPr bwMode="auto">
          <a:xfrm>
            <a:off x="2549525" y="3560763"/>
            <a:ext cx="1154113" cy="568325"/>
          </a:xfrm>
          <a:custGeom>
            <a:avLst/>
            <a:gdLst>
              <a:gd name="T0" fmla="*/ 0 w 727"/>
              <a:gd name="T1" fmla="*/ 358 h 358"/>
              <a:gd name="T2" fmla="*/ 611 w 727"/>
              <a:gd name="T3" fmla="*/ 140 h 358"/>
              <a:gd name="T4" fmla="*/ 699 w 727"/>
              <a:gd name="T5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7" h="358">
                <a:moveTo>
                  <a:pt x="0" y="358"/>
                </a:moveTo>
                <a:cubicBezTo>
                  <a:pt x="247" y="279"/>
                  <a:pt x="495" y="200"/>
                  <a:pt x="611" y="140"/>
                </a:cubicBezTo>
                <a:cubicBezTo>
                  <a:pt x="727" y="80"/>
                  <a:pt x="713" y="40"/>
                  <a:pt x="6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7472" name="Freeform 64">
            <a:extLst>
              <a:ext uri="{FF2B5EF4-FFF2-40B4-BE49-F238E27FC236}">
                <a16:creationId xmlns:a16="http://schemas.microsoft.com/office/drawing/2014/main" id="{0FEDBBB0-A8C1-4897-B5C1-CE9842C90E97}"/>
              </a:ext>
            </a:extLst>
          </p:cNvPr>
          <p:cNvSpPr>
            <a:spLocks/>
          </p:cNvSpPr>
          <p:nvPr/>
        </p:nvSpPr>
        <p:spPr bwMode="auto">
          <a:xfrm>
            <a:off x="2447925" y="2765425"/>
            <a:ext cx="142875" cy="1030288"/>
          </a:xfrm>
          <a:custGeom>
            <a:avLst/>
            <a:gdLst>
              <a:gd name="T0" fmla="*/ 20 w 90"/>
              <a:gd name="T1" fmla="*/ 649 h 649"/>
              <a:gd name="T2" fmla="*/ 12 w 90"/>
              <a:gd name="T3" fmla="*/ 108 h 649"/>
              <a:gd name="T4" fmla="*/ 90 w 90"/>
              <a:gd name="T5" fmla="*/ 3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649">
                <a:moveTo>
                  <a:pt x="20" y="649"/>
                </a:moveTo>
                <a:cubicBezTo>
                  <a:pt x="10" y="432"/>
                  <a:pt x="0" y="216"/>
                  <a:pt x="12" y="108"/>
                </a:cubicBezTo>
                <a:cubicBezTo>
                  <a:pt x="24" y="0"/>
                  <a:pt x="57" y="1"/>
                  <a:pt x="90" y="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AutoShape 12">
            <a:extLst>
              <a:ext uri="{FF2B5EF4-FFF2-40B4-BE49-F238E27FC236}">
                <a16:creationId xmlns:a16="http://schemas.microsoft.com/office/drawing/2014/main" id="{24513FF9-3E88-441A-B600-B06CE596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277" y="279400"/>
            <a:ext cx="726161" cy="1846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dirty="0"/>
              <a:t>EXAMPLE</a:t>
            </a:r>
            <a:endParaRPr lang="en-US" altLang="en-US" sz="1200" b="0" dirty="0"/>
          </a:p>
        </p:txBody>
      </p:sp>
      <p:cxnSp>
        <p:nvCxnSpPr>
          <p:cNvPr id="64" name="AutoShape 13">
            <a:extLst>
              <a:ext uri="{FF2B5EF4-FFF2-40B4-BE49-F238E27FC236}">
                <a16:creationId xmlns:a16="http://schemas.microsoft.com/office/drawing/2014/main" id="{0203780B-D50A-4C98-995E-DC6FBE6009CC}"/>
              </a:ext>
            </a:extLst>
          </p:cNvPr>
          <p:cNvCxnSpPr>
            <a:cxnSpLocks noChangeShapeType="1"/>
            <a:stCxn id="63" idx="2"/>
            <a:endCxn id="63" idx="0"/>
          </p:cNvCxnSpPr>
          <p:nvPr/>
        </p:nvCxnSpPr>
        <p:spPr bwMode="auto">
          <a:xfrm>
            <a:off x="7981277" y="279400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4">
            <a:extLst>
              <a:ext uri="{FF2B5EF4-FFF2-40B4-BE49-F238E27FC236}">
                <a16:creationId xmlns:a16="http://schemas.microsoft.com/office/drawing/2014/main" id="{6207C1BB-2E57-4956-B964-AB20E8C4F390}"/>
              </a:ext>
            </a:extLst>
          </p:cNvPr>
          <p:cNvCxnSpPr>
            <a:cxnSpLocks noChangeShapeType="1"/>
            <a:stCxn id="63" idx="4"/>
            <a:endCxn id="63" idx="6"/>
          </p:cNvCxnSpPr>
          <p:nvPr/>
        </p:nvCxnSpPr>
        <p:spPr bwMode="auto">
          <a:xfrm>
            <a:off x="7981277" y="464066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65133A-3BE8-41BE-8B45-C1E1C3D7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r>
              <a:rPr lang="en-GB" dirty="0"/>
              <a:t>Analysis of valuation levels over time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>
            <a:extLst>
              <a:ext uri="{FF2B5EF4-FFF2-40B4-BE49-F238E27FC236}">
                <a16:creationId xmlns:a16="http://schemas.microsoft.com/office/drawing/2014/main" id="{222F99CC-4F74-4E0B-A982-1F5993BD2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FD5D36-80CA-469D-AFD4-58A4D2741B7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5602" name="McK Subtitle">
            <a:extLst>
              <a:ext uri="{FF2B5EF4-FFF2-40B4-BE49-F238E27FC236}">
                <a16:creationId xmlns:a16="http://schemas.microsoft.com/office/drawing/2014/main" id="{A5CF2547-8B14-4A56-B807-CB87192E01D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7644" y="815975"/>
            <a:ext cx="8618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 i="1" dirty="0">
                <a:latin typeface="Arial" panose="020B0604020202020204" pitchFamily="34" charset="0"/>
              </a:rPr>
              <a:t>Percent</a:t>
            </a:r>
          </a:p>
        </p:txBody>
      </p:sp>
      <p:sp>
        <p:nvSpPr>
          <p:cNvPr id="665604" name="Rectangle 4">
            <a:extLst>
              <a:ext uri="{FF2B5EF4-FFF2-40B4-BE49-F238E27FC236}">
                <a16:creationId xmlns:a16="http://schemas.microsoft.com/office/drawing/2014/main" id="{19E1C76E-BBD8-4948-B76B-4F3988F927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298700" y="5013325"/>
            <a:ext cx="1711325" cy="969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05" name="Rectangle 5">
            <a:extLst>
              <a:ext uri="{FF2B5EF4-FFF2-40B4-BE49-F238E27FC236}">
                <a16:creationId xmlns:a16="http://schemas.microsoft.com/office/drawing/2014/main" id="{677631E7-F790-49B3-8084-B2C7554262E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799263" y="5618163"/>
            <a:ext cx="1711325" cy="644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06" name="Rectangle 6">
            <a:extLst>
              <a:ext uri="{FF2B5EF4-FFF2-40B4-BE49-F238E27FC236}">
                <a16:creationId xmlns:a16="http://schemas.microsoft.com/office/drawing/2014/main" id="{FBA5E5B1-E926-4A61-B49A-3F91A8E28BA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799263" y="857250"/>
            <a:ext cx="1711325" cy="644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07" name="Rectangle 7">
            <a:extLst>
              <a:ext uri="{FF2B5EF4-FFF2-40B4-BE49-F238E27FC236}">
                <a16:creationId xmlns:a16="http://schemas.microsoft.com/office/drawing/2014/main" id="{C02566EB-4BC7-4B94-8FB9-37BB33BDF9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799263" y="1803400"/>
            <a:ext cx="1711325" cy="644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08" name="Rectangle 8">
            <a:extLst>
              <a:ext uri="{FF2B5EF4-FFF2-40B4-BE49-F238E27FC236}">
                <a16:creationId xmlns:a16="http://schemas.microsoft.com/office/drawing/2014/main" id="{504D0107-CA12-4111-BBC9-BC4349811FF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799263" y="2724150"/>
            <a:ext cx="1711325" cy="644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09" name="Rectangle 9">
            <a:extLst>
              <a:ext uri="{FF2B5EF4-FFF2-40B4-BE49-F238E27FC236}">
                <a16:creationId xmlns:a16="http://schemas.microsoft.com/office/drawing/2014/main" id="{9CD4EF0C-5AAC-4941-9E0A-02B23ECD542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799263" y="3776663"/>
            <a:ext cx="1711325" cy="644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10" name="Rectangle 10">
            <a:extLst>
              <a:ext uri="{FF2B5EF4-FFF2-40B4-BE49-F238E27FC236}">
                <a16:creationId xmlns:a16="http://schemas.microsoft.com/office/drawing/2014/main" id="{C2CB3CC2-C1A0-4CA3-9D13-21258B9F70E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799263" y="4697413"/>
            <a:ext cx="1711325" cy="644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11" name="Rectangle 11">
            <a:extLst>
              <a:ext uri="{FF2B5EF4-FFF2-40B4-BE49-F238E27FC236}">
                <a16:creationId xmlns:a16="http://schemas.microsoft.com/office/drawing/2014/main" id="{7198B25A-67BF-44E9-823D-43CA7A39D33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4562475" y="4533900"/>
            <a:ext cx="1711325" cy="969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12" name="Rectangle 12">
            <a:extLst>
              <a:ext uri="{FF2B5EF4-FFF2-40B4-BE49-F238E27FC236}">
                <a16:creationId xmlns:a16="http://schemas.microsoft.com/office/drawing/2014/main" id="{C41EC10D-F017-4261-B8C2-9E0D2F7229F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4562475" y="1641475"/>
            <a:ext cx="1711325" cy="968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13" name="Rectangle 13">
            <a:extLst>
              <a:ext uri="{FF2B5EF4-FFF2-40B4-BE49-F238E27FC236}">
                <a16:creationId xmlns:a16="http://schemas.microsoft.com/office/drawing/2014/main" id="{DB22484C-E502-4D01-B19D-E125AD9C1488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98700" y="3086100"/>
            <a:ext cx="1711325" cy="969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14" name="Rectangle 14">
            <a:extLst>
              <a:ext uri="{FF2B5EF4-FFF2-40B4-BE49-F238E27FC236}">
                <a16:creationId xmlns:a16="http://schemas.microsoft.com/office/drawing/2014/main" id="{5A53C0E2-45B7-4517-ACD2-8822FCA56CF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169863" y="4052888"/>
            <a:ext cx="1711325" cy="969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15" name="Rectangle 15">
            <a:extLst>
              <a:ext uri="{FF2B5EF4-FFF2-40B4-BE49-F238E27FC236}">
                <a16:creationId xmlns:a16="http://schemas.microsoft.com/office/drawing/2014/main" id="{3A31F2B7-9D95-442C-8949-5C5216684B2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298700" y="2787650"/>
            <a:ext cx="1738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Operational profit before tax/</a:t>
            </a:r>
          </a:p>
          <a:p>
            <a:r>
              <a:rPr lang="en-US" altLang="en-US" sz="1000"/>
              <a:t>Assets*</a:t>
            </a:r>
          </a:p>
        </p:txBody>
      </p:sp>
      <p:sp>
        <p:nvSpPr>
          <p:cNvPr id="665616" name="Rectangle 16">
            <a:extLst>
              <a:ext uri="{FF2B5EF4-FFF2-40B4-BE49-F238E27FC236}">
                <a16:creationId xmlns:a16="http://schemas.microsoft.com/office/drawing/2014/main" id="{928FC12B-9E67-46B7-B535-229F0942394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169863" y="3881438"/>
            <a:ext cx="13858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Pre-tax operating ROE </a:t>
            </a:r>
            <a:endParaRPr lang="en-US" altLang="en-US" sz="1000" b="0"/>
          </a:p>
        </p:txBody>
      </p:sp>
      <p:sp>
        <p:nvSpPr>
          <p:cNvPr id="665617" name="Rectangle 17">
            <a:extLst>
              <a:ext uri="{FF2B5EF4-FFF2-40B4-BE49-F238E27FC236}">
                <a16:creationId xmlns:a16="http://schemas.microsoft.com/office/drawing/2014/main" id="{65D7E723-D602-44D1-BF8B-3A377AE5E51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4562475" y="1476375"/>
            <a:ext cx="1095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Revenues/Assets*</a:t>
            </a:r>
          </a:p>
        </p:txBody>
      </p:sp>
      <p:sp>
        <p:nvSpPr>
          <p:cNvPr id="665618" name="Rectangle 18">
            <a:extLst>
              <a:ext uri="{FF2B5EF4-FFF2-40B4-BE49-F238E27FC236}">
                <a16:creationId xmlns:a16="http://schemas.microsoft.com/office/drawing/2014/main" id="{304CF862-ADB7-4484-9E5D-B06465AB239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4562475" y="4364038"/>
            <a:ext cx="8509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Costs/Assets*</a:t>
            </a:r>
          </a:p>
        </p:txBody>
      </p:sp>
      <p:sp>
        <p:nvSpPr>
          <p:cNvPr id="665619" name="Rectangle 19">
            <a:extLst>
              <a:ext uri="{FF2B5EF4-FFF2-40B4-BE49-F238E27FC236}">
                <a16:creationId xmlns:a16="http://schemas.microsoft.com/office/drawing/2014/main" id="{279EBE0A-6360-4663-95E0-0E183EDC2D71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298700" y="4845050"/>
            <a:ext cx="1457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Common equity/Assets*</a:t>
            </a:r>
          </a:p>
        </p:txBody>
      </p:sp>
      <p:sp>
        <p:nvSpPr>
          <p:cNvPr id="665620" name="Rectangle 20">
            <a:extLst>
              <a:ext uri="{FF2B5EF4-FFF2-40B4-BE49-F238E27FC236}">
                <a16:creationId xmlns:a16="http://schemas.microsoft.com/office/drawing/2014/main" id="{B6571360-4023-47A5-AA98-3C96F4C8CB47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6799263" y="2554288"/>
            <a:ext cx="164623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Other income**/Assets*</a:t>
            </a:r>
          </a:p>
        </p:txBody>
      </p:sp>
      <p:sp>
        <p:nvSpPr>
          <p:cNvPr id="665621" name="Rectangle 21">
            <a:extLst>
              <a:ext uri="{FF2B5EF4-FFF2-40B4-BE49-F238E27FC236}">
                <a16:creationId xmlns:a16="http://schemas.microsoft.com/office/drawing/2014/main" id="{FED4C64A-81FF-4D67-BBE0-BD88DCA2AA70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6799263" y="688975"/>
            <a:ext cx="16732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Net interest income/Assets*</a:t>
            </a:r>
          </a:p>
        </p:txBody>
      </p:sp>
      <p:sp>
        <p:nvSpPr>
          <p:cNvPr id="665622" name="Rectangle 22">
            <a:extLst>
              <a:ext uri="{FF2B5EF4-FFF2-40B4-BE49-F238E27FC236}">
                <a16:creationId xmlns:a16="http://schemas.microsoft.com/office/drawing/2014/main" id="{04A565C6-6837-4B88-8FE0-113D0D354647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6799263" y="3609975"/>
            <a:ext cx="17573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Personnel costs/Assets*</a:t>
            </a:r>
          </a:p>
        </p:txBody>
      </p:sp>
      <p:sp>
        <p:nvSpPr>
          <p:cNvPr id="665623" name="Rectangle 23">
            <a:extLst>
              <a:ext uri="{FF2B5EF4-FFF2-40B4-BE49-F238E27FC236}">
                <a16:creationId xmlns:a16="http://schemas.microsoft.com/office/drawing/2014/main" id="{3483BBB5-B3DF-43F4-B3A5-EB648CFE1F5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6799263" y="4529138"/>
            <a:ext cx="167163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Other op. expenses/Assets*</a:t>
            </a:r>
          </a:p>
        </p:txBody>
      </p:sp>
      <p:sp>
        <p:nvSpPr>
          <p:cNvPr id="665624" name="Rectangle 24">
            <a:extLst>
              <a:ext uri="{FF2B5EF4-FFF2-40B4-BE49-F238E27FC236}">
                <a16:creationId xmlns:a16="http://schemas.microsoft.com/office/drawing/2014/main" id="{24B1C0F5-D3AC-401B-AC7F-F07DEBD3AC2F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6799263" y="5451475"/>
            <a:ext cx="16938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Loan loss provision/Assets*</a:t>
            </a:r>
          </a:p>
        </p:txBody>
      </p:sp>
      <p:sp>
        <p:nvSpPr>
          <p:cNvPr id="665625" name="Rectangle 25">
            <a:extLst>
              <a:ext uri="{FF2B5EF4-FFF2-40B4-BE49-F238E27FC236}">
                <a16:creationId xmlns:a16="http://schemas.microsoft.com/office/drawing/2014/main" id="{C2A75FC7-CC22-4D1D-92C8-167790F90053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gray">
          <a:xfrm>
            <a:off x="6799263" y="15271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Net commission income/Assets*</a:t>
            </a:r>
          </a:p>
        </p:txBody>
      </p:sp>
      <p:graphicFrame>
        <p:nvGraphicFramePr>
          <p:cNvPr id="665626" name="Object 26">
            <a:extLst>
              <a:ext uri="{FF2B5EF4-FFF2-40B4-BE49-F238E27FC236}">
                <a16:creationId xmlns:a16="http://schemas.microsoft.com/office/drawing/2014/main" id="{F03EDFC5-93C3-497D-AE91-2760C5837DE6}"/>
              </a:ext>
            </a:extLst>
          </p:cNvPr>
          <p:cNvGraphicFramePr>
            <a:graphicFrameLocks/>
          </p:cNvGraphicFramePr>
          <p:nvPr>
            <p:custDataLst>
              <p:tags r:id="rId25"/>
            </p:custDataLst>
          </p:nvPr>
        </p:nvGraphicFramePr>
        <p:xfrm>
          <a:off x="136525" y="3967163"/>
          <a:ext cx="18478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2" name="Chart" r:id="rId80" imgW="1847850" imgH="1028700" progId="MSGraph.Chart.8">
                  <p:embed followColorScheme="full"/>
                </p:oleObj>
              </mc:Choice>
              <mc:Fallback>
                <p:oleObj name="Chart" r:id="rId80" imgW="1847850" imgH="1028700" progId="MSGraph.Chart.8">
                  <p:embed followColorScheme="full"/>
                  <p:pic>
                    <p:nvPicPr>
                      <p:cNvPr id="665626" name="Object 26">
                        <a:extLst>
                          <a:ext uri="{FF2B5EF4-FFF2-40B4-BE49-F238E27FC236}">
                            <a16:creationId xmlns:a16="http://schemas.microsoft.com/office/drawing/2014/main" id="{F03EDFC5-93C3-497D-AE91-2760C5837D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1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36525" y="3967163"/>
                        <a:ext cx="18478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5627" name="AutoShape 27">
            <a:extLst>
              <a:ext uri="{FF2B5EF4-FFF2-40B4-BE49-F238E27FC236}">
                <a16:creationId xmlns:a16="http://schemas.microsoft.com/office/drawing/2014/main" id="{732CD676-1C9F-468A-AC4D-A2005F0DDB11}"/>
              </a:ext>
            </a:extLst>
          </p:cNvPr>
          <p:cNvCxnSpPr>
            <a:cxnSpLocks noChangeShapeType="1"/>
            <a:stCxn id="665613" idx="3"/>
            <a:endCxn id="665611" idx="1"/>
          </p:cNvCxnSpPr>
          <p:nvPr>
            <p:custDataLst>
              <p:tags r:id="rId26"/>
            </p:custDataLst>
          </p:nvPr>
        </p:nvCxnSpPr>
        <p:spPr bwMode="gray">
          <a:xfrm>
            <a:off x="4010025" y="3571875"/>
            <a:ext cx="552450" cy="14478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28" name="AutoShape 28">
            <a:extLst>
              <a:ext uri="{FF2B5EF4-FFF2-40B4-BE49-F238E27FC236}">
                <a16:creationId xmlns:a16="http://schemas.microsoft.com/office/drawing/2014/main" id="{D0AA335B-802D-4E62-8A36-C52C435ED4C6}"/>
              </a:ext>
            </a:extLst>
          </p:cNvPr>
          <p:cNvCxnSpPr>
            <a:cxnSpLocks noChangeShapeType="1"/>
            <a:stCxn id="665613" idx="3"/>
            <a:endCxn id="665612" idx="1"/>
          </p:cNvCxnSpPr>
          <p:nvPr>
            <p:custDataLst>
              <p:tags r:id="rId27"/>
            </p:custDataLst>
          </p:nvPr>
        </p:nvCxnSpPr>
        <p:spPr bwMode="gray">
          <a:xfrm flipV="1">
            <a:off x="4010025" y="2125663"/>
            <a:ext cx="552450" cy="144621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29" name="AutoShape 29">
            <a:extLst>
              <a:ext uri="{FF2B5EF4-FFF2-40B4-BE49-F238E27FC236}">
                <a16:creationId xmlns:a16="http://schemas.microsoft.com/office/drawing/2014/main" id="{299FD012-B145-46B5-964B-BB972E3912D9}"/>
              </a:ext>
            </a:extLst>
          </p:cNvPr>
          <p:cNvCxnSpPr>
            <a:cxnSpLocks noChangeShapeType="1"/>
            <a:stCxn id="665612" idx="3"/>
            <a:endCxn id="665606" idx="1"/>
          </p:cNvCxnSpPr>
          <p:nvPr>
            <p:custDataLst>
              <p:tags r:id="rId28"/>
            </p:custDataLst>
          </p:nvPr>
        </p:nvCxnSpPr>
        <p:spPr bwMode="gray">
          <a:xfrm flipV="1">
            <a:off x="6273800" y="1179513"/>
            <a:ext cx="525463" cy="946150"/>
          </a:xfrm>
          <a:prstGeom prst="bentConnector3">
            <a:avLst>
              <a:gd name="adj1" fmla="val 49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30" name="AutoShape 30">
            <a:extLst>
              <a:ext uri="{FF2B5EF4-FFF2-40B4-BE49-F238E27FC236}">
                <a16:creationId xmlns:a16="http://schemas.microsoft.com/office/drawing/2014/main" id="{CB227747-0BDB-4218-9EE9-37B8395D61D2}"/>
              </a:ext>
            </a:extLst>
          </p:cNvPr>
          <p:cNvCxnSpPr>
            <a:cxnSpLocks noChangeShapeType="1"/>
            <a:stCxn id="665612" idx="3"/>
            <a:endCxn id="665607" idx="1"/>
          </p:cNvCxnSpPr>
          <p:nvPr>
            <p:custDataLst>
              <p:tags r:id="rId29"/>
            </p:custDataLst>
          </p:nvPr>
        </p:nvCxnSpPr>
        <p:spPr bwMode="gray">
          <a:xfrm>
            <a:off x="6273800" y="2125663"/>
            <a:ext cx="525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31" name="AutoShape 31">
            <a:extLst>
              <a:ext uri="{FF2B5EF4-FFF2-40B4-BE49-F238E27FC236}">
                <a16:creationId xmlns:a16="http://schemas.microsoft.com/office/drawing/2014/main" id="{518B704A-B1CC-43F7-B2B2-038B937487AA}"/>
              </a:ext>
            </a:extLst>
          </p:cNvPr>
          <p:cNvCxnSpPr>
            <a:cxnSpLocks noChangeShapeType="1"/>
            <a:stCxn id="665612" idx="3"/>
            <a:endCxn id="665608" idx="1"/>
          </p:cNvCxnSpPr>
          <p:nvPr>
            <p:custDataLst>
              <p:tags r:id="rId30"/>
            </p:custDataLst>
          </p:nvPr>
        </p:nvCxnSpPr>
        <p:spPr bwMode="gray">
          <a:xfrm>
            <a:off x="6273800" y="2125663"/>
            <a:ext cx="525463" cy="920750"/>
          </a:xfrm>
          <a:prstGeom prst="bentConnector3">
            <a:avLst>
              <a:gd name="adj1" fmla="val 49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32" name="AutoShape 32">
            <a:extLst>
              <a:ext uri="{FF2B5EF4-FFF2-40B4-BE49-F238E27FC236}">
                <a16:creationId xmlns:a16="http://schemas.microsoft.com/office/drawing/2014/main" id="{8AE7954E-D627-4D5F-8889-0E7EBAB4F9D8}"/>
              </a:ext>
            </a:extLst>
          </p:cNvPr>
          <p:cNvCxnSpPr>
            <a:cxnSpLocks noChangeShapeType="1"/>
            <a:stCxn id="665611" idx="3"/>
            <a:endCxn id="665609" idx="1"/>
          </p:cNvCxnSpPr>
          <p:nvPr>
            <p:custDataLst>
              <p:tags r:id="rId31"/>
            </p:custDataLst>
          </p:nvPr>
        </p:nvCxnSpPr>
        <p:spPr bwMode="gray">
          <a:xfrm flipV="1">
            <a:off x="6273800" y="4098925"/>
            <a:ext cx="525463" cy="920750"/>
          </a:xfrm>
          <a:prstGeom prst="bentConnector3">
            <a:avLst>
              <a:gd name="adj1" fmla="val 49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33" name="AutoShape 33">
            <a:extLst>
              <a:ext uri="{FF2B5EF4-FFF2-40B4-BE49-F238E27FC236}">
                <a16:creationId xmlns:a16="http://schemas.microsoft.com/office/drawing/2014/main" id="{22CE6B89-F778-49B8-87DD-9553B50DAF00}"/>
              </a:ext>
            </a:extLst>
          </p:cNvPr>
          <p:cNvCxnSpPr>
            <a:cxnSpLocks noChangeShapeType="1"/>
            <a:stCxn id="665611" idx="3"/>
            <a:endCxn id="665605" idx="1"/>
          </p:cNvCxnSpPr>
          <p:nvPr>
            <p:custDataLst>
              <p:tags r:id="rId32"/>
            </p:custDataLst>
          </p:nvPr>
        </p:nvCxnSpPr>
        <p:spPr bwMode="gray">
          <a:xfrm>
            <a:off x="6273800" y="5019675"/>
            <a:ext cx="525463" cy="920750"/>
          </a:xfrm>
          <a:prstGeom prst="bentConnector3">
            <a:avLst>
              <a:gd name="adj1" fmla="val 49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34" name="AutoShape 34">
            <a:extLst>
              <a:ext uri="{FF2B5EF4-FFF2-40B4-BE49-F238E27FC236}">
                <a16:creationId xmlns:a16="http://schemas.microsoft.com/office/drawing/2014/main" id="{83BCD9CF-E0EF-4054-AA2A-E16AF3AC4E6B}"/>
              </a:ext>
            </a:extLst>
          </p:cNvPr>
          <p:cNvCxnSpPr>
            <a:cxnSpLocks noChangeShapeType="1"/>
            <a:stCxn id="665611" idx="3"/>
            <a:endCxn id="665610" idx="1"/>
          </p:cNvCxnSpPr>
          <p:nvPr>
            <p:custDataLst>
              <p:tags r:id="rId33"/>
            </p:custDataLst>
          </p:nvPr>
        </p:nvCxnSpPr>
        <p:spPr bwMode="gray">
          <a:xfrm>
            <a:off x="6273800" y="5019675"/>
            <a:ext cx="525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35" name="AutoShape 35">
            <a:extLst>
              <a:ext uri="{FF2B5EF4-FFF2-40B4-BE49-F238E27FC236}">
                <a16:creationId xmlns:a16="http://schemas.microsoft.com/office/drawing/2014/main" id="{C459097C-9113-48AD-A826-0B359166A536}"/>
              </a:ext>
            </a:extLst>
          </p:cNvPr>
          <p:cNvCxnSpPr>
            <a:cxnSpLocks noChangeShapeType="1"/>
            <a:stCxn id="665614" idx="3"/>
            <a:endCxn id="665613" idx="1"/>
          </p:cNvCxnSpPr>
          <p:nvPr>
            <p:custDataLst>
              <p:tags r:id="rId34"/>
            </p:custDataLst>
          </p:nvPr>
        </p:nvCxnSpPr>
        <p:spPr bwMode="gray">
          <a:xfrm flipV="1">
            <a:off x="1881188" y="3571875"/>
            <a:ext cx="417512" cy="966788"/>
          </a:xfrm>
          <a:prstGeom prst="bentConnector3">
            <a:avLst>
              <a:gd name="adj1" fmla="val 4981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36" name="AutoShape 36">
            <a:extLst>
              <a:ext uri="{FF2B5EF4-FFF2-40B4-BE49-F238E27FC236}">
                <a16:creationId xmlns:a16="http://schemas.microsoft.com/office/drawing/2014/main" id="{FF2A7E14-3058-42E7-A521-3493AF048595}"/>
              </a:ext>
            </a:extLst>
          </p:cNvPr>
          <p:cNvCxnSpPr>
            <a:cxnSpLocks noChangeShapeType="1"/>
            <a:stCxn id="665614" idx="3"/>
            <a:endCxn id="665604" idx="1"/>
          </p:cNvCxnSpPr>
          <p:nvPr>
            <p:custDataLst>
              <p:tags r:id="rId35"/>
            </p:custDataLst>
          </p:nvPr>
        </p:nvCxnSpPr>
        <p:spPr bwMode="gray">
          <a:xfrm>
            <a:off x="1881188" y="4538663"/>
            <a:ext cx="417512" cy="960437"/>
          </a:xfrm>
          <a:prstGeom prst="bentConnector3">
            <a:avLst>
              <a:gd name="adj1" fmla="val 4981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637" name="LegendRectangle1">
            <a:extLst>
              <a:ext uri="{FF2B5EF4-FFF2-40B4-BE49-F238E27FC236}">
                <a16:creationId xmlns:a16="http://schemas.microsoft.com/office/drawing/2014/main" id="{66B76108-5FD2-4352-BAA9-81DA260EDDB2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gray">
          <a:xfrm>
            <a:off x="6259513" y="120650"/>
            <a:ext cx="214312" cy="160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65638" name="McK Footnote">
            <a:extLst>
              <a:ext uri="{FF2B5EF4-FFF2-40B4-BE49-F238E27FC236}">
                <a16:creationId xmlns:a16="http://schemas.microsoft.com/office/drawing/2014/main" id="{33E99CC8-638C-48D1-A9A1-010955DC50F3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76213" y="5950943"/>
            <a:ext cx="8564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441325" indent="-441325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75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17613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1000" b="0" dirty="0">
                <a:solidFill>
                  <a:srgbClr val="676767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000" b="0" dirty="0">
                <a:latin typeface="Arial" panose="020B0604020202020204" pitchFamily="34" charset="0"/>
              </a:rPr>
              <a:t>*	We use RWA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1000" b="0" dirty="0">
                <a:latin typeface="Arial" panose="020B0604020202020204" pitchFamily="34" charset="0"/>
              </a:rPr>
              <a:t>	**	Other operating income includes net trading revenues. Non banking activities like insurance are excluded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1000" b="0" dirty="0">
                <a:latin typeface="Arial" panose="020B0604020202020204" pitchFamily="34" charset="0"/>
              </a:rPr>
              <a:t>	Source:	 Annual reports</a:t>
            </a:r>
          </a:p>
        </p:txBody>
      </p:sp>
      <p:sp>
        <p:nvSpPr>
          <p:cNvPr id="665639" name="LegendRectangle2">
            <a:extLst>
              <a:ext uri="{FF2B5EF4-FFF2-40B4-BE49-F238E27FC236}">
                <a16:creationId xmlns:a16="http://schemas.microsoft.com/office/drawing/2014/main" id="{9C579B5A-C825-4C4C-9B5C-57126DB3FDD9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gray">
          <a:xfrm>
            <a:off x="6259513" y="320675"/>
            <a:ext cx="214312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65640" name="LegendRectangle3">
            <a:extLst>
              <a:ext uri="{FF2B5EF4-FFF2-40B4-BE49-F238E27FC236}">
                <a16:creationId xmlns:a16="http://schemas.microsoft.com/office/drawing/2014/main" id="{805FD3F8-5A11-4F76-BEDA-79621BAC720B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gray">
          <a:xfrm>
            <a:off x="6259513" y="520700"/>
            <a:ext cx="214312" cy="160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65641" name="LegendRectangle4">
            <a:extLst>
              <a:ext uri="{FF2B5EF4-FFF2-40B4-BE49-F238E27FC236}">
                <a16:creationId xmlns:a16="http://schemas.microsoft.com/office/drawing/2014/main" id="{2F1FAB2E-060C-450B-80FF-B8F04348EA4B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gray">
          <a:xfrm>
            <a:off x="7008813" y="320675"/>
            <a:ext cx="214312" cy="160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65642" name="Legend1">
            <a:extLst>
              <a:ext uri="{FF2B5EF4-FFF2-40B4-BE49-F238E27FC236}">
                <a16:creationId xmlns:a16="http://schemas.microsoft.com/office/drawing/2014/main" id="{8FF850A0-3AD0-4DBA-A7F4-991329CD10BB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gray">
          <a:xfrm>
            <a:off x="6580188" y="15240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2001</a:t>
            </a:r>
          </a:p>
        </p:txBody>
      </p:sp>
      <p:sp>
        <p:nvSpPr>
          <p:cNvPr id="665643" name="Legend2">
            <a:extLst>
              <a:ext uri="{FF2B5EF4-FFF2-40B4-BE49-F238E27FC236}">
                <a16:creationId xmlns:a16="http://schemas.microsoft.com/office/drawing/2014/main" id="{9D36BF23-CB1D-4CED-8B35-53F2A29E7DE3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gray">
          <a:xfrm>
            <a:off x="6580188" y="33020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2002</a:t>
            </a:r>
          </a:p>
        </p:txBody>
      </p:sp>
      <p:sp>
        <p:nvSpPr>
          <p:cNvPr id="665644" name="Legend3">
            <a:extLst>
              <a:ext uri="{FF2B5EF4-FFF2-40B4-BE49-F238E27FC236}">
                <a16:creationId xmlns:a16="http://schemas.microsoft.com/office/drawing/2014/main" id="{6788CF70-E67B-4C53-A8C6-FAB13FEED214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gray">
          <a:xfrm>
            <a:off x="6580188" y="50800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2003</a:t>
            </a:r>
          </a:p>
        </p:txBody>
      </p:sp>
      <p:sp>
        <p:nvSpPr>
          <p:cNvPr id="665645" name="Legend4">
            <a:extLst>
              <a:ext uri="{FF2B5EF4-FFF2-40B4-BE49-F238E27FC236}">
                <a16:creationId xmlns:a16="http://schemas.microsoft.com/office/drawing/2014/main" id="{1395A882-3BB7-414C-AEED-F5919EA0B9E1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gray">
          <a:xfrm>
            <a:off x="7291388" y="33020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2005</a:t>
            </a:r>
          </a:p>
        </p:txBody>
      </p:sp>
      <p:sp>
        <p:nvSpPr>
          <p:cNvPr id="665646" name="Oval 46">
            <a:extLst>
              <a:ext uri="{FF2B5EF4-FFF2-40B4-BE49-F238E27FC236}">
                <a16:creationId xmlns:a16="http://schemas.microsoft.com/office/drawing/2014/main" id="{DF7505E3-8BCF-4F7A-A17C-6BCFA0B31CFE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gray">
          <a:xfrm>
            <a:off x="1989138" y="4433888"/>
            <a:ext cx="200025" cy="200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47" name="Rectangle 47">
            <a:extLst>
              <a:ext uri="{FF2B5EF4-FFF2-40B4-BE49-F238E27FC236}">
                <a16:creationId xmlns:a16="http://schemas.microsoft.com/office/drawing/2014/main" id="{1C8350B7-42EE-447F-A679-4B0077F2DE5A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gray">
          <a:xfrm>
            <a:off x="1997075" y="4441825"/>
            <a:ext cx="1841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3810" tIns="0" rIns="381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0">
                <a:cs typeface="Arial" panose="020B0604020202020204" pitchFamily="34" charset="0"/>
              </a:rPr>
              <a:t>÷</a:t>
            </a:r>
          </a:p>
        </p:txBody>
      </p:sp>
      <p:sp>
        <p:nvSpPr>
          <p:cNvPr id="665648" name="Oval 48">
            <a:extLst>
              <a:ext uri="{FF2B5EF4-FFF2-40B4-BE49-F238E27FC236}">
                <a16:creationId xmlns:a16="http://schemas.microsoft.com/office/drawing/2014/main" id="{54DED342-8D77-4041-95F2-5751DC36FCE3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gray">
          <a:xfrm>
            <a:off x="4186238" y="3471863"/>
            <a:ext cx="200025" cy="200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49" name="Rectangle 49">
            <a:extLst>
              <a:ext uri="{FF2B5EF4-FFF2-40B4-BE49-F238E27FC236}">
                <a16:creationId xmlns:a16="http://schemas.microsoft.com/office/drawing/2014/main" id="{250AF3A1-3402-4F17-B3B2-3B243870E60F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gray">
          <a:xfrm>
            <a:off x="4208463" y="3451225"/>
            <a:ext cx="1841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3810" tIns="0" rIns="381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0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665650" name="Oval 50">
            <a:extLst>
              <a:ext uri="{FF2B5EF4-FFF2-40B4-BE49-F238E27FC236}">
                <a16:creationId xmlns:a16="http://schemas.microsoft.com/office/drawing/2014/main" id="{05E9A384-6C80-4234-99DD-3EFD187368E1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gray">
          <a:xfrm>
            <a:off x="6435725" y="2025650"/>
            <a:ext cx="200025" cy="200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51" name="Rectangle 51">
            <a:extLst>
              <a:ext uri="{FF2B5EF4-FFF2-40B4-BE49-F238E27FC236}">
                <a16:creationId xmlns:a16="http://schemas.microsoft.com/office/drawing/2014/main" id="{D61557AB-4E13-4808-88FE-49296CB9A0E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gray">
          <a:xfrm>
            <a:off x="6443663" y="2033588"/>
            <a:ext cx="1841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3810" tIns="0" rIns="381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0">
                <a:cs typeface="Arial" panose="020B0604020202020204" pitchFamily="34" charset="0"/>
              </a:rPr>
              <a:t>+</a:t>
            </a:r>
          </a:p>
        </p:txBody>
      </p:sp>
      <p:sp>
        <p:nvSpPr>
          <p:cNvPr id="665652" name="Oval 52">
            <a:extLst>
              <a:ext uri="{FF2B5EF4-FFF2-40B4-BE49-F238E27FC236}">
                <a16:creationId xmlns:a16="http://schemas.microsoft.com/office/drawing/2014/main" id="{3BD4D2C5-0127-4227-B342-DC55EEABBA26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gray">
          <a:xfrm>
            <a:off x="6435725" y="4918075"/>
            <a:ext cx="200025" cy="200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53" name="Rectangle 53">
            <a:extLst>
              <a:ext uri="{FF2B5EF4-FFF2-40B4-BE49-F238E27FC236}">
                <a16:creationId xmlns:a16="http://schemas.microsoft.com/office/drawing/2014/main" id="{B9D56762-4F46-4908-ADDE-D72CC9974523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gray">
          <a:xfrm>
            <a:off x="6443663" y="4926013"/>
            <a:ext cx="1841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3810" tIns="0" rIns="381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0">
                <a:cs typeface="Arial" panose="020B0604020202020204" pitchFamily="34" charset="0"/>
              </a:rPr>
              <a:t>+</a:t>
            </a:r>
          </a:p>
        </p:txBody>
      </p:sp>
      <p:sp>
        <p:nvSpPr>
          <p:cNvPr id="665654" name="AutoShape 54">
            <a:extLst>
              <a:ext uri="{FF2B5EF4-FFF2-40B4-BE49-F238E27FC236}">
                <a16:creationId xmlns:a16="http://schemas.microsoft.com/office/drawing/2014/main" id="{800EB4DF-6AAE-41F1-AE40-84849D0D2756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gray">
          <a:xfrm>
            <a:off x="5113338" y="3611563"/>
            <a:ext cx="1395412" cy="328612"/>
          </a:xfrm>
          <a:prstGeom prst="roundRect">
            <a:avLst>
              <a:gd name="adj" fmla="val 2222"/>
            </a:avLst>
          </a:prstGeom>
          <a:solidFill>
            <a:schemeClr val="accent2"/>
          </a:solidFill>
          <a:ln w="9525" algn="ctr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55" name="Rectangle 55">
            <a:extLst>
              <a:ext uri="{FF2B5EF4-FFF2-40B4-BE49-F238E27FC236}">
                <a16:creationId xmlns:a16="http://schemas.microsoft.com/office/drawing/2014/main" id="{4FBC3CCF-3567-4E18-9B02-2FC16A9D35DE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gray">
          <a:xfrm>
            <a:off x="5167313" y="3652838"/>
            <a:ext cx="123825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Good cost base</a:t>
            </a:r>
          </a:p>
        </p:txBody>
      </p:sp>
      <p:sp>
        <p:nvSpPr>
          <p:cNvPr id="665656" name="Freeform 56">
            <a:extLst>
              <a:ext uri="{FF2B5EF4-FFF2-40B4-BE49-F238E27FC236}">
                <a16:creationId xmlns:a16="http://schemas.microsoft.com/office/drawing/2014/main" id="{463FA12C-3338-42B5-8BEE-DA8A282976EF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6496050" y="3733800"/>
            <a:ext cx="301625" cy="161925"/>
          </a:xfrm>
          <a:custGeom>
            <a:avLst/>
            <a:gdLst>
              <a:gd name="T0" fmla="*/ 0 w 190"/>
              <a:gd name="T1" fmla="*/ 0 h 102"/>
              <a:gd name="T2" fmla="*/ 190 w 190"/>
              <a:gd name="T3" fmla="*/ 102 h 102"/>
              <a:gd name="T4" fmla="*/ 0 w 190"/>
              <a:gd name="T5" fmla="*/ 5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" h="102">
                <a:moveTo>
                  <a:pt x="0" y="0"/>
                </a:moveTo>
                <a:lnTo>
                  <a:pt x="190" y="102"/>
                </a:lnTo>
                <a:lnTo>
                  <a:pt x="0" y="56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tx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57" name="AutoShape 57">
            <a:extLst>
              <a:ext uri="{FF2B5EF4-FFF2-40B4-BE49-F238E27FC236}">
                <a16:creationId xmlns:a16="http://schemas.microsoft.com/office/drawing/2014/main" id="{FA7E89B8-F988-4F52-9A26-DD9CDA72DA7B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gray">
          <a:xfrm>
            <a:off x="5057775" y="2722563"/>
            <a:ext cx="1392238" cy="515937"/>
          </a:xfrm>
          <a:prstGeom prst="roundRect">
            <a:avLst>
              <a:gd name="adj" fmla="val 2222"/>
            </a:avLst>
          </a:prstGeom>
          <a:solidFill>
            <a:schemeClr val="accent2"/>
          </a:solidFill>
          <a:ln w="9525" algn="ctr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58" name="Rectangle 58">
            <a:extLst>
              <a:ext uri="{FF2B5EF4-FFF2-40B4-BE49-F238E27FC236}">
                <a16:creationId xmlns:a16="http://schemas.microsoft.com/office/drawing/2014/main" id="{7706E0AD-CEE2-4FB2-854E-9434ADF4E6AB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gray">
          <a:xfrm>
            <a:off x="5106988" y="2763838"/>
            <a:ext cx="1293812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Commissions declined slowly</a:t>
            </a:r>
          </a:p>
        </p:txBody>
      </p:sp>
      <p:sp>
        <p:nvSpPr>
          <p:cNvPr id="665659" name="Freeform 59">
            <a:extLst>
              <a:ext uri="{FF2B5EF4-FFF2-40B4-BE49-F238E27FC236}">
                <a16:creationId xmlns:a16="http://schemas.microsoft.com/office/drawing/2014/main" id="{DE1A5B56-E602-4157-B135-0C0659A7367D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6251575" y="2219325"/>
            <a:ext cx="546100" cy="509588"/>
          </a:xfrm>
          <a:custGeom>
            <a:avLst/>
            <a:gdLst>
              <a:gd name="T0" fmla="*/ 0 w 344"/>
              <a:gd name="T1" fmla="*/ 321 h 321"/>
              <a:gd name="T2" fmla="*/ 344 w 344"/>
              <a:gd name="T3" fmla="*/ 0 h 321"/>
              <a:gd name="T4" fmla="*/ 79 w 344"/>
              <a:gd name="T5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21">
                <a:moveTo>
                  <a:pt x="0" y="321"/>
                </a:moveTo>
                <a:lnTo>
                  <a:pt x="344" y="0"/>
                </a:lnTo>
                <a:lnTo>
                  <a:pt x="79" y="321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tx2"/>
            </a:solidFill>
            <a:prstDash val="solid"/>
            <a:round/>
            <a:headEnd/>
            <a:tailEnd/>
          </a:ln>
          <a:effectLst>
            <a:outerShdw dist="28398" dir="20006097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60" name="AutoShape 60">
            <a:extLst>
              <a:ext uri="{FF2B5EF4-FFF2-40B4-BE49-F238E27FC236}">
                <a16:creationId xmlns:a16="http://schemas.microsoft.com/office/drawing/2014/main" id="{D6AA6415-A2D7-4A0B-AABE-FDB0D45FEEB5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gray">
          <a:xfrm>
            <a:off x="5208588" y="768350"/>
            <a:ext cx="1300162" cy="357188"/>
          </a:xfrm>
          <a:prstGeom prst="roundRect">
            <a:avLst>
              <a:gd name="adj" fmla="val 2222"/>
            </a:avLst>
          </a:prstGeom>
          <a:solidFill>
            <a:schemeClr val="accent2"/>
          </a:solidFill>
          <a:ln w="9525" algn="ctr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61" name="Rectangle 61">
            <a:extLst>
              <a:ext uri="{FF2B5EF4-FFF2-40B4-BE49-F238E27FC236}">
                <a16:creationId xmlns:a16="http://schemas.microsoft.com/office/drawing/2014/main" id="{21C914EE-2135-4431-AF55-8FD0504BAACB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gray">
          <a:xfrm>
            <a:off x="5310188" y="809625"/>
            <a:ext cx="1095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Decline in interest margin</a:t>
            </a:r>
          </a:p>
        </p:txBody>
      </p:sp>
      <p:sp>
        <p:nvSpPr>
          <p:cNvPr id="665662" name="Freeform 62">
            <a:extLst>
              <a:ext uri="{FF2B5EF4-FFF2-40B4-BE49-F238E27FC236}">
                <a16:creationId xmlns:a16="http://schemas.microsoft.com/office/drawing/2014/main" id="{D37487F7-470B-4631-88EB-04D08FBC5D2C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gray">
          <a:xfrm>
            <a:off x="6499225" y="798513"/>
            <a:ext cx="293688" cy="168275"/>
          </a:xfrm>
          <a:custGeom>
            <a:avLst/>
            <a:gdLst>
              <a:gd name="T0" fmla="*/ 0 w 185"/>
              <a:gd name="T1" fmla="*/ 0 h 106"/>
              <a:gd name="T2" fmla="*/ 185 w 185"/>
              <a:gd name="T3" fmla="*/ 106 h 106"/>
              <a:gd name="T4" fmla="*/ 0 w 185"/>
              <a:gd name="T5" fmla="*/ 6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106">
                <a:moveTo>
                  <a:pt x="0" y="0"/>
                </a:moveTo>
                <a:lnTo>
                  <a:pt x="185" y="106"/>
                </a:lnTo>
                <a:lnTo>
                  <a:pt x="0" y="6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tx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63" name="Freeform 63">
            <a:extLst>
              <a:ext uri="{FF2B5EF4-FFF2-40B4-BE49-F238E27FC236}">
                <a16:creationId xmlns:a16="http://schemas.microsoft.com/office/drawing/2014/main" id="{3D6C82E2-272B-4758-BA79-4DAF4148DE93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8577263" y="3767138"/>
            <a:ext cx="168275" cy="1582737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152">
                <a:moveTo>
                  <a:pt x="0" y="0"/>
                </a:moveTo>
                <a:lnTo>
                  <a:pt x="65" y="0"/>
                </a:lnTo>
                <a:lnTo>
                  <a:pt x="65" y="528"/>
                </a:lnTo>
                <a:lnTo>
                  <a:pt x="115" y="576"/>
                </a:lnTo>
                <a:lnTo>
                  <a:pt x="65" y="624"/>
                </a:lnTo>
                <a:lnTo>
                  <a:pt x="65" y="1152"/>
                </a:lnTo>
                <a:lnTo>
                  <a:pt x="0" y="1152"/>
                </a:ln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64" name="Rectangle 64">
            <a:extLst>
              <a:ext uri="{FF2B5EF4-FFF2-40B4-BE49-F238E27FC236}">
                <a16:creationId xmlns:a16="http://schemas.microsoft.com/office/drawing/2014/main" id="{E252B6A1-24BB-477B-A026-7A8FB8BAEDF3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gray">
          <a:xfrm rot="16200000">
            <a:off x="8239919" y="4480719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Operating expenses</a:t>
            </a:r>
          </a:p>
        </p:txBody>
      </p:sp>
      <p:graphicFrame>
        <p:nvGraphicFramePr>
          <p:cNvPr id="665665" name="Object 65">
            <a:extLst>
              <a:ext uri="{FF2B5EF4-FFF2-40B4-BE49-F238E27FC236}">
                <a16:creationId xmlns:a16="http://schemas.microsoft.com/office/drawing/2014/main" id="{82A928D8-3622-4267-BB0E-384AB30C05BF}"/>
              </a:ext>
            </a:extLst>
          </p:cNvPr>
          <p:cNvGraphicFramePr>
            <a:graphicFrameLocks/>
          </p:cNvGraphicFramePr>
          <p:nvPr>
            <p:custDataLst>
              <p:tags r:id="rId64"/>
            </p:custDataLst>
          </p:nvPr>
        </p:nvGraphicFramePr>
        <p:xfrm>
          <a:off x="2265363" y="3051175"/>
          <a:ext cx="1847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3" name="Chart" r:id="rId82" imgW="1847850" imgH="942975" progId="MSGraph.Chart.8">
                  <p:embed followColorScheme="full"/>
                </p:oleObj>
              </mc:Choice>
              <mc:Fallback>
                <p:oleObj name="Chart" r:id="rId82" imgW="1847850" imgH="942975" progId="MSGraph.Chart.8">
                  <p:embed followColorScheme="full"/>
                  <p:pic>
                    <p:nvPicPr>
                      <p:cNvPr id="665665" name="Object 65">
                        <a:extLst>
                          <a:ext uri="{FF2B5EF4-FFF2-40B4-BE49-F238E27FC236}">
                            <a16:creationId xmlns:a16="http://schemas.microsoft.com/office/drawing/2014/main" id="{82A928D8-3622-4267-BB0E-384AB30C05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3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265363" y="3051175"/>
                        <a:ext cx="18478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6" name="Object 66">
            <a:extLst>
              <a:ext uri="{FF2B5EF4-FFF2-40B4-BE49-F238E27FC236}">
                <a16:creationId xmlns:a16="http://schemas.microsoft.com/office/drawing/2014/main" id="{359E5893-FF24-4605-BF6C-8999ED38E13C}"/>
              </a:ext>
            </a:extLst>
          </p:cNvPr>
          <p:cNvGraphicFramePr>
            <a:graphicFrameLocks/>
          </p:cNvGraphicFramePr>
          <p:nvPr>
            <p:custDataLst>
              <p:tags r:id="rId65"/>
            </p:custDataLst>
          </p:nvPr>
        </p:nvGraphicFramePr>
        <p:xfrm>
          <a:off x="2265363" y="4899025"/>
          <a:ext cx="18478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4" name="Chart" r:id="rId84" imgW="1847850" imgH="971550" progId="MSGraph.Chart.8">
                  <p:embed followColorScheme="full"/>
                </p:oleObj>
              </mc:Choice>
              <mc:Fallback>
                <p:oleObj name="Chart" r:id="rId84" imgW="1847850" imgH="971550" progId="MSGraph.Chart.8">
                  <p:embed followColorScheme="full"/>
                  <p:pic>
                    <p:nvPicPr>
                      <p:cNvPr id="665666" name="Object 66">
                        <a:extLst>
                          <a:ext uri="{FF2B5EF4-FFF2-40B4-BE49-F238E27FC236}">
                            <a16:creationId xmlns:a16="http://schemas.microsoft.com/office/drawing/2014/main" id="{359E5893-FF24-4605-BF6C-8999ED38E1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265363" y="4899025"/>
                        <a:ext cx="18478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7" name="Object 67">
            <a:extLst>
              <a:ext uri="{FF2B5EF4-FFF2-40B4-BE49-F238E27FC236}">
                <a16:creationId xmlns:a16="http://schemas.microsoft.com/office/drawing/2014/main" id="{4583FCE1-307E-496F-8101-B02C1651C117}"/>
              </a:ext>
            </a:extLst>
          </p:cNvPr>
          <p:cNvGraphicFramePr>
            <a:graphicFrameLocks/>
          </p:cNvGraphicFramePr>
          <p:nvPr>
            <p:custDataLst>
              <p:tags r:id="rId66"/>
            </p:custDataLst>
          </p:nvPr>
        </p:nvGraphicFramePr>
        <p:xfrm>
          <a:off x="4506913" y="4527550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5" name="Chart" r:id="rId86" imgW="1847850" imgH="914400" progId="MSGraph.Chart.8">
                  <p:embed followColorScheme="full"/>
                </p:oleObj>
              </mc:Choice>
              <mc:Fallback>
                <p:oleObj name="Chart" r:id="rId86" imgW="1847850" imgH="914400" progId="MSGraph.Chart.8">
                  <p:embed followColorScheme="full"/>
                  <p:pic>
                    <p:nvPicPr>
                      <p:cNvPr id="665667" name="Object 67">
                        <a:extLst>
                          <a:ext uri="{FF2B5EF4-FFF2-40B4-BE49-F238E27FC236}">
                            <a16:creationId xmlns:a16="http://schemas.microsoft.com/office/drawing/2014/main" id="{4583FCE1-307E-496F-8101-B02C1651C1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7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506913" y="4527550"/>
                        <a:ext cx="1847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8" name="Object 68">
            <a:extLst>
              <a:ext uri="{FF2B5EF4-FFF2-40B4-BE49-F238E27FC236}">
                <a16:creationId xmlns:a16="http://schemas.microsoft.com/office/drawing/2014/main" id="{46F6DDBA-C268-410C-AAD3-72C2B04EAE4C}"/>
              </a:ext>
            </a:extLst>
          </p:cNvPr>
          <p:cNvGraphicFramePr>
            <a:graphicFrameLocks/>
          </p:cNvGraphicFramePr>
          <p:nvPr>
            <p:custDataLst>
              <p:tags r:id="rId67"/>
            </p:custDataLst>
          </p:nvPr>
        </p:nvGraphicFramePr>
        <p:xfrm>
          <a:off x="4506913" y="1606550"/>
          <a:ext cx="1857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6" name="Chart" r:id="rId88" imgW="1857375" imgH="942975" progId="MSGraph.Chart.8">
                  <p:embed followColorScheme="full"/>
                </p:oleObj>
              </mc:Choice>
              <mc:Fallback>
                <p:oleObj name="Chart" r:id="rId88" imgW="1857375" imgH="942975" progId="MSGraph.Chart.8">
                  <p:embed followColorScheme="full"/>
                  <p:pic>
                    <p:nvPicPr>
                      <p:cNvPr id="665668" name="Object 68">
                        <a:extLst>
                          <a:ext uri="{FF2B5EF4-FFF2-40B4-BE49-F238E27FC236}">
                            <a16:creationId xmlns:a16="http://schemas.microsoft.com/office/drawing/2014/main" id="{46F6DDBA-C268-410C-AAD3-72C2B04EAE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9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506913" y="1606550"/>
                        <a:ext cx="18573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9" name="Object 69">
            <a:extLst>
              <a:ext uri="{FF2B5EF4-FFF2-40B4-BE49-F238E27FC236}">
                <a16:creationId xmlns:a16="http://schemas.microsoft.com/office/drawing/2014/main" id="{DC953569-4BD3-4E44-B1BA-151EA7373FEE}"/>
              </a:ext>
            </a:extLst>
          </p:cNvPr>
          <p:cNvGraphicFramePr>
            <a:graphicFrameLocks/>
          </p:cNvGraphicFramePr>
          <p:nvPr>
            <p:custDataLst>
              <p:tags r:id="rId68"/>
            </p:custDataLst>
          </p:nvPr>
        </p:nvGraphicFramePr>
        <p:xfrm>
          <a:off x="6748463" y="5556250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7" name="Chart" r:id="rId90" imgW="1847850" imgH="914400" progId="MSGraph.Chart.8">
                  <p:embed followColorScheme="full"/>
                </p:oleObj>
              </mc:Choice>
              <mc:Fallback>
                <p:oleObj name="Chart" r:id="rId90" imgW="1847850" imgH="914400" progId="MSGraph.Chart.8">
                  <p:embed followColorScheme="full"/>
                  <p:pic>
                    <p:nvPicPr>
                      <p:cNvPr id="665669" name="Object 69">
                        <a:extLst>
                          <a:ext uri="{FF2B5EF4-FFF2-40B4-BE49-F238E27FC236}">
                            <a16:creationId xmlns:a16="http://schemas.microsoft.com/office/drawing/2014/main" id="{DC953569-4BD3-4E44-B1BA-151EA7373F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1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748463" y="5556250"/>
                        <a:ext cx="1847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0" name="Object 70">
            <a:extLst>
              <a:ext uri="{FF2B5EF4-FFF2-40B4-BE49-F238E27FC236}">
                <a16:creationId xmlns:a16="http://schemas.microsoft.com/office/drawing/2014/main" id="{8E7F2234-4B9A-425C-85C4-BA780282F1CE}"/>
              </a:ext>
            </a:extLst>
          </p:cNvPr>
          <p:cNvGraphicFramePr>
            <a:graphicFrameLocks/>
          </p:cNvGraphicFramePr>
          <p:nvPr>
            <p:custDataLst>
              <p:tags r:id="rId69"/>
            </p:custDataLst>
          </p:nvPr>
        </p:nvGraphicFramePr>
        <p:xfrm>
          <a:off x="6748463" y="4576763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8" name="Chart" r:id="rId92" imgW="1847850" imgH="914400" progId="MSGraph.Chart.8">
                  <p:embed followColorScheme="full"/>
                </p:oleObj>
              </mc:Choice>
              <mc:Fallback>
                <p:oleObj name="Chart" r:id="rId92" imgW="1847850" imgH="914400" progId="MSGraph.Chart.8">
                  <p:embed followColorScheme="full"/>
                  <p:pic>
                    <p:nvPicPr>
                      <p:cNvPr id="665670" name="Object 70">
                        <a:extLst>
                          <a:ext uri="{FF2B5EF4-FFF2-40B4-BE49-F238E27FC236}">
                            <a16:creationId xmlns:a16="http://schemas.microsoft.com/office/drawing/2014/main" id="{8E7F2234-4B9A-425C-85C4-BA780282F1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3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748463" y="4576763"/>
                        <a:ext cx="1847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1" name="Object 71">
            <a:extLst>
              <a:ext uri="{FF2B5EF4-FFF2-40B4-BE49-F238E27FC236}">
                <a16:creationId xmlns:a16="http://schemas.microsoft.com/office/drawing/2014/main" id="{B31B306B-1469-4F6B-8B22-74AF7501DF79}"/>
              </a:ext>
            </a:extLst>
          </p:cNvPr>
          <p:cNvGraphicFramePr>
            <a:graphicFrameLocks/>
          </p:cNvGraphicFramePr>
          <p:nvPr>
            <p:custDataLst>
              <p:tags r:id="rId70"/>
            </p:custDataLst>
          </p:nvPr>
        </p:nvGraphicFramePr>
        <p:xfrm>
          <a:off x="6748463" y="3700463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9" name="Chart" r:id="rId94" imgW="1847850" imgH="914400" progId="MSGraph.Chart.8">
                  <p:embed followColorScheme="full"/>
                </p:oleObj>
              </mc:Choice>
              <mc:Fallback>
                <p:oleObj name="Chart" r:id="rId94" imgW="1847850" imgH="914400" progId="MSGraph.Chart.8">
                  <p:embed followColorScheme="full"/>
                  <p:pic>
                    <p:nvPicPr>
                      <p:cNvPr id="665671" name="Object 71">
                        <a:extLst>
                          <a:ext uri="{FF2B5EF4-FFF2-40B4-BE49-F238E27FC236}">
                            <a16:creationId xmlns:a16="http://schemas.microsoft.com/office/drawing/2014/main" id="{B31B306B-1469-4F6B-8B22-74AF7501DF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748463" y="3700463"/>
                        <a:ext cx="1847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2" name="Object 72">
            <a:extLst>
              <a:ext uri="{FF2B5EF4-FFF2-40B4-BE49-F238E27FC236}">
                <a16:creationId xmlns:a16="http://schemas.microsoft.com/office/drawing/2014/main" id="{CEC0FD28-8964-4C0F-B71B-C2DA395C073E}"/>
              </a:ext>
            </a:extLst>
          </p:cNvPr>
          <p:cNvGraphicFramePr>
            <a:graphicFrameLocks/>
          </p:cNvGraphicFramePr>
          <p:nvPr>
            <p:custDataLst>
              <p:tags r:id="rId71"/>
            </p:custDataLst>
          </p:nvPr>
        </p:nvGraphicFramePr>
        <p:xfrm>
          <a:off x="6748463" y="2646363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0" name="Chart" r:id="rId96" imgW="1847850" imgH="914400" progId="MSGraph.Chart.8">
                  <p:embed followColorScheme="full"/>
                </p:oleObj>
              </mc:Choice>
              <mc:Fallback>
                <p:oleObj name="Chart" r:id="rId96" imgW="1847850" imgH="914400" progId="MSGraph.Chart.8">
                  <p:embed followColorScheme="full"/>
                  <p:pic>
                    <p:nvPicPr>
                      <p:cNvPr id="665672" name="Object 72">
                        <a:extLst>
                          <a:ext uri="{FF2B5EF4-FFF2-40B4-BE49-F238E27FC236}">
                            <a16:creationId xmlns:a16="http://schemas.microsoft.com/office/drawing/2014/main" id="{CEC0FD28-8964-4C0F-B71B-C2DA395C07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7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748463" y="2646363"/>
                        <a:ext cx="1847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3" name="Object 73">
            <a:extLst>
              <a:ext uri="{FF2B5EF4-FFF2-40B4-BE49-F238E27FC236}">
                <a16:creationId xmlns:a16="http://schemas.microsoft.com/office/drawing/2014/main" id="{F3CDF9A2-C591-41F9-AFD6-63E8D98DEF97}"/>
              </a:ext>
            </a:extLst>
          </p:cNvPr>
          <p:cNvGraphicFramePr>
            <a:graphicFrameLocks/>
          </p:cNvGraphicFramePr>
          <p:nvPr>
            <p:custDataLst>
              <p:tags r:id="rId72"/>
            </p:custDataLst>
          </p:nvPr>
        </p:nvGraphicFramePr>
        <p:xfrm>
          <a:off x="6748463" y="1708150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1" name="Chart" r:id="rId98" imgW="1847850" imgH="914400" progId="MSGraph.Chart.8">
                  <p:embed followColorScheme="full"/>
                </p:oleObj>
              </mc:Choice>
              <mc:Fallback>
                <p:oleObj name="Chart" r:id="rId98" imgW="1847850" imgH="914400" progId="MSGraph.Chart.8">
                  <p:embed followColorScheme="full"/>
                  <p:pic>
                    <p:nvPicPr>
                      <p:cNvPr id="665673" name="Object 73">
                        <a:extLst>
                          <a:ext uri="{FF2B5EF4-FFF2-40B4-BE49-F238E27FC236}">
                            <a16:creationId xmlns:a16="http://schemas.microsoft.com/office/drawing/2014/main" id="{F3CDF9A2-C591-41F9-AFD6-63E8D98DEF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9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748463" y="1708150"/>
                        <a:ext cx="1847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4" name="Object 74">
            <a:extLst>
              <a:ext uri="{FF2B5EF4-FFF2-40B4-BE49-F238E27FC236}">
                <a16:creationId xmlns:a16="http://schemas.microsoft.com/office/drawing/2014/main" id="{A6A1CBEC-5045-4BD5-BBA4-C6321F1AEC45}"/>
              </a:ext>
            </a:extLst>
          </p:cNvPr>
          <p:cNvGraphicFramePr>
            <a:graphicFrameLocks/>
          </p:cNvGraphicFramePr>
          <p:nvPr>
            <p:custDataLst>
              <p:tags r:id="rId73"/>
            </p:custDataLst>
          </p:nvPr>
        </p:nvGraphicFramePr>
        <p:xfrm>
          <a:off x="6748463" y="736600"/>
          <a:ext cx="1847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2" name="Chart" r:id="rId100" imgW="1847850" imgH="914400" progId="MSGraph.Chart.8">
                  <p:embed followColorScheme="full"/>
                </p:oleObj>
              </mc:Choice>
              <mc:Fallback>
                <p:oleObj name="Chart" r:id="rId100" imgW="1847850" imgH="914400" progId="MSGraph.Chart.8">
                  <p:embed followColorScheme="full"/>
                  <p:pic>
                    <p:nvPicPr>
                      <p:cNvPr id="665674" name="Object 74">
                        <a:extLst>
                          <a:ext uri="{FF2B5EF4-FFF2-40B4-BE49-F238E27FC236}">
                            <a16:creationId xmlns:a16="http://schemas.microsoft.com/office/drawing/2014/main" id="{A6A1CBEC-5045-4BD5-BBA4-C6321F1AEC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1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748463" y="736600"/>
                        <a:ext cx="1847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5" name="LegendRectangle3">
            <a:extLst>
              <a:ext uri="{FF2B5EF4-FFF2-40B4-BE49-F238E27FC236}">
                <a16:creationId xmlns:a16="http://schemas.microsoft.com/office/drawing/2014/main" id="{A4959060-2240-4621-BDA0-C845E71967A5}"/>
              </a:ext>
            </a:extLst>
          </p:cNvPr>
          <p:cNvSpPr>
            <a:spLocks noChangeArrowheads="1"/>
          </p:cNvSpPr>
          <p:nvPr>
            <p:custDataLst>
              <p:tags r:id="rId74"/>
            </p:custDataLst>
          </p:nvPr>
        </p:nvSpPr>
        <p:spPr bwMode="gray">
          <a:xfrm>
            <a:off x="7008813" y="120650"/>
            <a:ext cx="214312" cy="160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65676" name="Legend3">
            <a:extLst>
              <a:ext uri="{FF2B5EF4-FFF2-40B4-BE49-F238E27FC236}">
                <a16:creationId xmlns:a16="http://schemas.microsoft.com/office/drawing/2014/main" id="{78CF57DB-FD28-44C3-B760-D5C16B3BE757}"/>
              </a:ext>
            </a:extLst>
          </p:cNvPr>
          <p:cNvSpPr>
            <a:spLocks noChangeArrowheads="1"/>
          </p:cNvSpPr>
          <p:nvPr>
            <p:custDataLst>
              <p:tags r:id="rId75"/>
            </p:custDataLst>
          </p:nvPr>
        </p:nvSpPr>
        <p:spPr bwMode="gray">
          <a:xfrm>
            <a:off x="7291388" y="15240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2004</a:t>
            </a:r>
          </a:p>
        </p:txBody>
      </p:sp>
      <p:graphicFrame>
        <p:nvGraphicFramePr>
          <p:cNvPr id="665677" name="Rectangle 77" hidden="1">
            <a:extLst>
              <a:ext uri="{FF2B5EF4-FFF2-40B4-BE49-F238E27FC236}">
                <a16:creationId xmlns:a16="http://schemas.microsoft.com/office/drawing/2014/main" id="{AE70E51A-7E99-4B92-8905-0E7790487E6A}"/>
              </a:ext>
            </a:extLst>
          </p:cNvPr>
          <p:cNvGraphicFramePr>
            <a:graphicFrameLocks/>
          </p:cNvGraphicFramePr>
          <p:nvPr>
            <p:custDataLst>
              <p:tags r:id="rId7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3" r:id="rId102" imgW="0" imgH="0" progId="TCLayout.ActiveDocument">
                  <p:embed/>
                </p:oleObj>
              </mc:Choice>
              <mc:Fallback>
                <p:oleObj r:id="rId102" imgW="0" imgH="0" progId="TCLayout.ActiveDocument">
                  <p:embed/>
                  <p:pic>
                    <p:nvPicPr>
                      <p:cNvPr id="665677" name="Rectangle 77" hidden="1">
                        <a:extLst>
                          <a:ext uri="{FF2B5EF4-FFF2-40B4-BE49-F238E27FC236}">
                            <a16:creationId xmlns:a16="http://schemas.microsoft.com/office/drawing/2014/main" id="{AE70E51A-7E99-4B92-8905-0E7790487E6A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8" name="Rectangle 78" hidden="1">
            <a:extLst>
              <a:ext uri="{FF2B5EF4-FFF2-40B4-BE49-F238E27FC236}">
                <a16:creationId xmlns:a16="http://schemas.microsoft.com/office/drawing/2014/main" id="{D63517FD-A2D7-4DF9-A4A8-2B1F7A0D22C7}"/>
              </a:ext>
            </a:extLst>
          </p:cNvPr>
          <p:cNvSpPr>
            <a:spLocks noChangeArrowheads="1"/>
          </p:cNvSpPr>
          <p:nvPr>
            <p:custDataLst>
              <p:tags r:id="rId77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ctr"/>
          <a:lstStyle/>
          <a:p>
            <a:pPr algn="ctr"/>
            <a:r>
              <a:rPr lang="en-US" altLang="en-US" sz="1000" b="0"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1" name="AutoShape 12">
            <a:extLst>
              <a:ext uri="{FF2B5EF4-FFF2-40B4-BE49-F238E27FC236}">
                <a16:creationId xmlns:a16="http://schemas.microsoft.com/office/drawing/2014/main" id="{3EA12929-2C1B-475D-A8A3-698260E5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277" y="279400"/>
            <a:ext cx="726161" cy="1846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dirty="0"/>
              <a:t>EXAMPLE</a:t>
            </a:r>
            <a:endParaRPr lang="en-US" altLang="en-US" sz="1200" b="0" dirty="0"/>
          </a:p>
        </p:txBody>
      </p:sp>
      <p:cxnSp>
        <p:nvCxnSpPr>
          <p:cNvPr id="82" name="AutoShape 13">
            <a:extLst>
              <a:ext uri="{FF2B5EF4-FFF2-40B4-BE49-F238E27FC236}">
                <a16:creationId xmlns:a16="http://schemas.microsoft.com/office/drawing/2014/main" id="{F0E57AD8-22AF-450C-914D-E95D7BA51191}"/>
              </a:ext>
            </a:extLst>
          </p:cNvPr>
          <p:cNvCxnSpPr>
            <a:cxnSpLocks noChangeShapeType="1"/>
            <a:stCxn id="81" idx="2"/>
            <a:endCxn id="81" idx="0"/>
          </p:cNvCxnSpPr>
          <p:nvPr/>
        </p:nvCxnSpPr>
        <p:spPr bwMode="auto">
          <a:xfrm>
            <a:off x="7981277" y="279400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4">
            <a:extLst>
              <a:ext uri="{FF2B5EF4-FFF2-40B4-BE49-F238E27FC236}">
                <a16:creationId xmlns:a16="http://schemas.microsoft.com/office/drawing/2014/main" id="{3381A0ED-5F08-4C04-A80A-16EEECF3BC31}"/>
              </a:ext>
            </a:extLst>
          </p:cNvPr>
          <p:cNvCxnSpPr>
            <a:cxnSpLocks noChangeShapeType="1"/>
            <a:stCxn id="81" idx="4"/>
            <a:endCxn id="81" idx="6"/>
          </p:cNvCxnSpPr>
          <p:nvPr/>
        </p:nvCxnSpPr>
        <p:spPr bwMode="auto">
          <a:xfrm>
            <a:off x="7981277" y="464066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189688-44D1-48BC-8FDE-09856241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r>
              <a:rPr lang="en-GB" dirty="0"/>
              <a:t>Analysis of profitability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lide Number Placeholder 3">
            <a:extLst>
              <a:ext uri="{FF2B5EF4-FFF2-40B4-BE49-F238E27FC236}">
                <a16:creationId xmlns:a16="http://schemas.microsoft.com/office/drawing/2014/main" id="{F9D188B0-5B10-4725-9D73-85CFBFFCF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6215D-F2EF-4A2A-A6F1-7E55407726CA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723970" name="Group 2">
            <a:extLst>
              <a:ext uri="{FF2B5EF4-FFF2-40B4-BE49-F238E27FC236}">
                <a16:creationId xmlns:a16="http://schemas.microsoft.com/office/drawing/2014/main" id="{1085B8F9-9132-407B-BE8A-34EF96C978C1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6363" y="2020888"/>
            <a:ext cx="8783637" cy="4343400"/>
            <a:chOff x="67" y="1273"/>
            <a:chExt cx="5533" cy="2736"/>
          </a:xfrm>
        </p:grpSpPr>
        <p:sp>
          <p:nvSpPr>
            <p:cNvPr id="723971" name="Freeform 3">
              <a:extLst>
                <a:ext uri="{FF2B5EF4-FFF2-40B4-BE49-F238E27FC236}">
                  <a16:creationId xmlns:a16="http://schemas.microsoft.com/office/drawing/2014/main" id="{6CB74B21-5340-457E-B866-A11B5F541F95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gray">
            <a:xfrm>
              <a:off x="1515" y="3930"/>
              <a:ext cx="81" cy="67"/>
            </a:xfrm>
            <a:custGeom>
              <a:avLst/>
              <a:gdLst>
                <a:gd name="T0" fmla="*/ 66 w 67"/>
                <a:gd name="T1" fmla="*/ 48 h 64"/>
                <a:gd name="T2" fmla="*/ 66 w 67"/>
                <a:gd name="T3" fmla="*/ 0 h 64"/>
                <a:gd name="T4" fmla="*/ 49 w 67"/>
                <a:gd name="T5" fmla="*/ 7 h 64"/>
                <a:gd name="T6" fmla="*/ 49 w 67"/>
                <a:gd name="T7" fmla="*/ 23 h 64"/>
                <a:gd name="T8" fmla="*/ 43 w 67"/>
                <a:gd name="T9" fmla="*/ 32 h 64"/>
                <a:gd name="T10" fmla="*/ 34 w 67"/>
                <a:gd name="T11" fmla="*/ 32 h 64"/>
                <a:gd name="T12" fmla="*/ 9 w 67"/>
                <a:gd name="T13" fmla="*/ 16 h 64"/>
                <a:gd name="T14" fmla="*/ 0 w 67"/>
                <a:gd name="T15" fmla="*/ 23 h 64"/>
                <a:gd name="T16" fmla="*/ 9 w 67"/>
                <a:gd name="T17" fmla="*/ 32 h 64"/>
                <a:gd name="T18" fmla="*/ 18 w 67"/>
                <a:gd name="T19" fmla="*/ 32 h 64"/>
                <a:gd name="T20" fmla="*/ 18 w 67"/>
                <a:gd name="T21" fmla="*/ 40 h 64"/>
                <a:gd name="T22" fmla="*/ 25 w 67"/>
                <a:gd name="T23" fmla="*/ 40 h 64"/>
                <a:gd name="T24" fmla="*/ 25 w 67"/>
                <a:gd name="T25" fmla="*/ 48 h 64"/>
                <a:gd name="T26" fmla="*/ 43 w 67"/>
                <a:gd name="T27" fmla="*/ 57 h 64"/>
                <a:gd name="T28" fmla="*/ 49 w 67"/>
                <a:gd name="T29" fmla="*/ 57 h 64"/>
                <a:gd name="T30" fmla="*/ 59 w 67"/>
                <a:gd name="T31" fmla="*/ 63 h 64"/>
                <a:gd name="T32" fmla="*/ 66 w 67"/>
                <a:gd name="T3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4">
                  <a:moveTo>
                    <a:pt x="66" y="48"/>
                  </a:moveTo>
                  <a:lnTo>
                    <a:pt x="66" y="0"/>
                  </a:lnTo>
                  <a:lnTo>
                    <a:pt x="49" y="7"/>
                  </a:lnTo>
                  <a:lnTo>
                    <a:pt x="49" y="23"/>
                  </a:lnTo>
                  <a:lnTo>
                    <a:pt x="43" y="32"/>
                  </a:lnTo>
                  <a:lnTo>
                    <a:pt x="34" y="32"/>
                  </a:lnTo>
                  <a:lnTo>
                    <a:pt x="9" y="16"/>
                  </a:lnTo>
                  <a:lnTo>
                    <a:pt x="0" y="23"/>
                  </a:lnTo>
                  <a:lnTo>
                    <a:pt x="9" y="32"/>
                  </a:lnTo>
                  <a:lnTo>
                    <a:pt x="18" y="32"/>
                  </a:lnTo>
                  <a:lnTo>
                    <a:pt x="18" y="40"/>
                  </a:lnTo>
                  <a:lnTo>
                    <a:pt x="25" y="40"/>
                  </a:lnTo>
                  <a:lnTo>
                    <a:pt x="25" y="48"/>
                  </a:lnTo>
                  <a:lnTo>
                    <a:pt x="43" y="57"/>
                  </a:lnTo>
                  <a:lnTo>
                    <a:pt x="49" y="57"/>
                  </a:lnTo>
                  <a:lnTo>
                    <a:pt x="59" y="63"/>
                  </a:lnTo>
                  <a:lnTo>
                    <a:pt x="66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2" name="Freeform 4">
              <a:extLst>
                <a:ext uri="{FF2B5EF4-FFF2-40B4-BE49-F238E27FC236}">
                  <a16:creationId xmlns:a16="http://schemas.microsoft.com/office/drawing/2014/main" id="{197E6428-0077-42C2-B83F-A00886EA2BC9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gray">
            <a:xfrm>
              <a:off x="1594" y="3930"/>
              <a:ext cx="61" cy="79"/>
            </a:xfrm>
            <a:custGeom>
              <a:avLst/>
              <a:gdLst>
                <a:gd name="T0" fmla="*/ 0 w 50"/>
                <a:gd name="T1" fmla="*/ 48 h 73"/>
                <a:gd name="T2" fmla="*/ 0 w 50"/>
                <a:gd name="T3" fmla="*/ 0 h 73"/>
                <a:gd name="T4" fmla="*/ 8 w 50"/>
                <a:gd name="T5" fmla="*/ 23 h 73"/>
                <a:gd name="T6" fmla="*/ 33 w 50"/>
                <a:gd name="T7" fmla="*/ 40 h 73"/>
                <a:gd name="T8" fmla="*/ 49 w 50"/>
                <a:gd name="T9" fmla="*/ 48 h 73"/>
                <a:gd name="T10" fmla="*/ 42 w 50"/>
                <a:gd name="T11" fmla="*/ 57 h 73"/>
                <a:gd name="T12" fmla="*/ 17 w 50"/>
                <a:gd name="T13" fmla="*/ 63 h 73"/>
                <a:gd name="T14" fmla="*/ 8 w 50"/>
                <a:gd name="T15" fmla="*/ 72 h 73"/>
                <a:gd name="T16" fmla="*/ 0 w 50"/>
                <a:gd name="T17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3">
                  <a:moveTo>
                    <a:pt x="0" y="48"/>
                  </a:moveTo>
                  <a:lnTo>
                    <a:pt x="0" y="0"/>
                  </a:lnTo>
                  <a:lnTo>
                    <a:pt x="8" y="23"/>
                  </a:lnTo>
                  <a:lnTo>
                    <a:pt x="33" y="40"/>
                  </a:lnTo>
                  <a:lnTo>
                    <a:pt x="49" y="48"/>
                  </a:lnTo>
                  <a:lnTo>
                    <a:pt x="42" y="57"/>
                  </a:lnTo>
                  <a:lnTo>
                    <a:pt x="17" y="63"/>
                  </a:lnTo>
                  <a:lnTo>
                    <a:pt x="8" y="72"/>
                  </a:lnTo>
                  <a:lnTo>
                    <a:pt x="0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3" name="Freeform 5">
              <a:extLst>
                <a:ext uri="{FF2B5EF4-FFF2-40B4-BE49-F238E27FC236}">
                  <a16:creationId xmlns:a16="http://schemas.microsoft.com/office/drawing/2014/main" id="{BA9E29FA-B515-4FC9-A6D1-2A4203C17694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gray">
            <a:xfrm>
              <a:off x="1594" y="3924"/>
              <a:ext cx="61" cy="79"/>
            </a:xfrm>
            <a:custGeom>
              <a:avLst/>
              <a:gdLst>
                <a:gd name="T0" fmla="*/ 0 w 50"/>
                <a:gd name="T1" fmla="*/ 48 h 73"/>
                <a:gd name="T2" fmla="*/ 0 w 50"/>
                <a:gd name="T3" fmla="*/ 0 h 73"/>
                <a:gd name="T4" fmla="*/ 8 w 50"/>
                <a:gd name="T5" fmla="*/ 23 h 73"/>
                <a:gd name="T6" fmla="*/ 33 w 50"/>
                <a:gd name="T7" fmla="*/ 40 h 73"/>
                <a:gd name="T8" fmla="*/ 49 w 50"/>
                <a:gd name="T9" fmla="*/ 48 h 73"/>
                <a:gd name="T10" fmla="*/ 42 w 50"/>
                <a:gd name="T11" fmla="*/ 57 h 73"/>
                <a:gd name="T12" fmla="*/ 17 w 50"/>
                <a:gd name="T13" fmla="*/ 63 h 73"/>
                <a:gd name="T14" fmla="*/ 8 w 50"/>
                <a:gd name="T15" fmla="*/ 72 h 73"/>
                <a:gd name="T16" fmla="*/ 0 w 50"/>
                <a:gd name="T17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3">
                  <a:moveTo>
                    <a:pt x="0" y="48"/>
                  </a:moveTo>
                  <a:lnTo>
                    <a:pt x="0" y="0"/>
                  </a:lnTo>
                  <a:lnTo>
                    <a:pt x="8" y="23"/>
                  </a:lnTo>
                  <a:lnTo>
                    <a:pt x="33" y="40"/>
                  </a:lnTo>
                  <a:lnTo>
                    <a:pt x="49" y="48"/>
                  </a:lnTo>
                  <a:lnTo>
                    <a:pt x="42" y="57"/>
                  </a:lnTo>
                  <a:lnTo>
                    <a:pt x="17" y="63"/>
                  </a:lnTo>
                  <a:lnTo>
                    <a:pt x="8" y="72"/>
                  </a:lnTo>
                  <a:lnTo>
                    <a:pt x="0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4" name="Freeform 6">
              <a:extLst>
                <a:ext uri="{FF2B5EF4-FFF2-40B4-BE49-F238E27FC236}">
                  <a16:creationId xmlns:a16="http://schemas.microsoft.com/office/drawing/2014/main" id="{E3B07EA4-215E-483F-AEC6-534586D2E879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1719" y="1338"/>
              <a:ext cx="736" cy="411"/>
            </a:xfrm>
            <a:custGeom>
              <a:avLst/>
              <a:gdLst>
                <a:gd name="T0" fmla="*/ 15 w 736"/>
                <a:gd name="T1" fmla="*/ 86 h 411"/>
                <a:gd name="T2" fmla="*/ 24 w 736"/>
                <a:gd name="T3" fmla="*/ 117 h 411"/>
                <a:gd name="T4" fmla="*/ 62 w 736"/>
                <a:gd name="T5" fmla="*/ 131 h 411"/>
                <a:gd name="T6" fmla="*/ 126 w 736"/>
                <a:gd name="T7" fmla="*/ 129 h 411"/>
                <a:gd name="T8" fmla="*/ 155 w 736"/>
                <a:gd name="T9" fmla="*/ 152 h 411"/>
                <a:gd name="T10" fmla="*/ 141 w 736"/>
                <a:gd name="T11" fmla="*/ 185 h 411"/>
                <a:gd name="T12" fmla="*/ 158 w 736"/>
                <a:gd name="T13" fmla="*/ 203 h 411"/>
                <a:gd name="T14" fmla="*/ 162 w 736"/>
                <a:gd name="T15" fmla="*/ 218 h 411"/>
                <a:gd name="T16" fmla="*/ 155 w 736"/>
                <a:gd name="T17" fmla="*/ 237 h 411"/>
                <a:gd name="T18" fmla="*/ 174 w 736"/>
                <a:gd name="T19" fmla="*/ 236 h 411"/>
                <a:gd name="T20" fmla="*/ 135 w 736"/>
                <a:gd name="T21" fmla="*/ 251 h 411"/>
                <a:gd name="T22" fmla="*/ 116 w 736"/>
                <a:gd name="T23" fmla="*/ 272 h 411"/>
                <a:gd name="T24" fmla="*/ 107 w 736"/>
                <a:gd name="T25" fmla="*/ 299 h 411"/>
                <a:gd name="T26" fmla="*/ 119 w 736"/>
                <a:gd name="T27" fmla="*/ 341 h 411"/>
                <a:gd name="T28" fmla="*/ 132 w 736"/>
                <a:gd name="T29" fmla="*/ 377 h 411"/>
                <a:gd name="T30" fmla="*/ 201 w 736"/>
                <a:gd name="T31" fmla="*/ 411 h 411"/>
                <a:gd name="T32" fmla="*/ 227 w 736"/>
                <a:gd name="T33" fmla="*/ 381 h 411"/>
                <a:gd name="T34" fmla="*/ 272 w 736"/>
                <a:gd name="T35" fmla="*/ 341 h 411"/>
                <a:gd name="T36" fmla="*/ 302 w 736"/>
                <a:gd name="T37" fmla="*/ 305 h 411"/>
                <a:gd name="T38" fmla="*/ 344 w 736"/>
                <a:gd name="T39" fmla="*/ 302 h 411"/>
                <a:gd name="T40" fmla="*/ 368 w 736"/>
                <a:gd name="T41" fmla="*/ 293 h 411"/>
                <a:gd name="T42" fmla="*/ 420 w 736"/>
                <a:gd name="T43" fmla="*/ 255 h 411"/>
                <a:gd name="T44" fmla="*/ 488 w 736"/>
                <a:gd name="T45" fmla="*/ 260 h 411"/>
                <a:gd name="T46" fmla="*/ 545 w 736"/>
                <a:gd name="T47" fmla="*/ 236 h 411"/>
                <a:gd name="T48" fmla="*/ 497 w 736"/>
                <a:gd name="T49" fmla="*/ 221 h 411"/>
                <a:gd name="T50" fmla="*/ 519 w 736"/>
                <a:gd name="T51" fmla="*/ 201 h 411"/>
                <a:gd name="T52" fmla="*/ 564 w 736"/>
                <a:gd name="T53" fmla="*/ 216 h 411"/>
                <a:gd name="T54" fmla="*/ 551 w 736"/>
                <a:gd name="T55" fmla="*/ 191 h 411"/>
                <a:gd name="T56" fmla="*/ 513 w 736"/>
                <a:gd name="T57" fmla="*/ 177 h 411"/>
                <a:gd name="T58" fmla="*/ 599 w 736"/>
                <a:gd name="T59" fmla="*/ 173 h 411"/>
                <a:gd name="T60" fmla="*/ 612 w 736"/>
                <a:gd name="T61" fmla="*/ 155 h 411"/>
                <a:gd name="T62" fmla="*/ 624 w 736"/>
                <a:gd name="T63" fmla="*/ 129 h 411"/>
                <a:gd name="T64" fmla="*/ 648 w 736"/>
                <a:gd name="T65" fmla="*/ 113 h 411"/>
                <a:gd name="T66" fmla="*/ 618 w 736"/>
                <a:gd name="T67" fmla="*/ 92 h 411"/>
                <a:gd name="T68" fmla="*/ 636 w 736"/>
                <a:gd name="T69" fmla="*/ 86 h 411"/>
                <a:gd name="T70" fmla="*/ 734 w 736"/>
                <a:gd name="T71" fmla="*/ 51 h 411"/>
                <a:gd name="T72" fmla="*/ 702 w 736"/>
                <a:gd name="T73" fmla="*/ 35 h 411"/>
                <a:gd name="T74" fmla="*/ 662 w 736"/>
                <a:gd name="T75" fmla="*/ 44 h 411"/>
                <a:gd name="T76" fmla="*/ 632 w 736"/>
                <a:gd name="T77" fmla="*/ 33 h 411"/>
                <a:gd name="T78" fmla="*/ 470 w 736"/>
                <a:gd name="T79" fmla="*/ 24 h 411"/>
                <a:gd name="T80" fmla="*/ 429 w 736"/>
                <a:gd name="T81" fmla="*/ 29 h 411"/>
                <a:gd name="T82" fmla="*/ 383 w 736"/>
                <a:gd name="T83" fmla="*/ 27 h 411"/>
                <a:gd name="T84" fmla="*/ 321 w 736"/>
                <a:gd name="T85" fmla="*/ 29 h 411"/>
                <a:gd name="T86" fmla="*/ 291 w 736"/>
                <a:gd name="T87" fmla="*/ 35 h 411"/>
                <a:gd name="T88" fmla="*/ 266 w 736"/>
                <a:gd name="T89" fmla="*/ 32 h 411"/>
                <a:gd name="T90" fmla="*/ 201 w 736"/>
                <a:gd name="T91" fmla="*/ 39 h 411"/>
                <a:gd name="T92" fmla="*/ 155 w 736"/>
                <a:gd name="T93" fmla="*/ 51 h 411"/>
                <a:gd name="T94" fmla="*/ 105 w 736"/>
                <a:gd name="T95" fmla="*/ 59 h 411"/>
                <a:gd name="T96" fmla="*/ 108 w 736"/>
                <a:gd name="T97" fmla="*/ 77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411">
                  <a:moveTo>
                    <a:pt x="110" y="78"/>
                  </a:moveTo>
                  <a:cubicBezTo>
                    <a:pt x="90" y="98"/>
                    <a:pt x="44" y="83"/>
                    <a:pt x="15" y="86"/>
                  </a:cubicBezTo>
                  <a:cubicBezTo>
                    <a:pt x="0" y="97"/>
                    <a:pt x="33" y="103"/>
                    <a:pt x="38" y="104"/>
                  </a:cubicBezTo>
                  <a:cubicBezTo>
                    <a:pt x="35" y="113"/>
                    <a:pt x="33" y="115"/>
                    <a:pt x="24" y="117"/>
                  </a:cubicBezTo>
                  <a:cubicBezTo>
                    <a:pt x="18" y="121"/>
                    <a:pt x="21" y="125"/>
                    <a:pt x="27" y="128"/>
                  </a:cubicBezTo>
                  <a:cubicBezTo>
                    <a:pt x="38" y="133"/>
                    <a:pt x="50" y="130"/>
                    <a:pt x="62" y="131"/>
                  </a:cubicBezTo>
                  <a:cubicBezTo>
                    <a:pt x="69" y="129"/>
                    <a:pt x="76" y="126"/>
                    <a:pt x="83" y="125"/>
                  </a:cubicBezTo>
                  <a:cubicBezTo>
                    <a:pt x="99" y="126"/>
                    <a:pt x="109" y="128"/>
                    <a:pt x="126" y="129"/>
                  </a:cubicBezTo>
                  <a:cubicBezTo>
                    <a:pt x="134" y="130"/>
                    <a:pt x="141" y="130"/>
                    <a:pt x="147" y="135"/>
                  </a:cubicBezTo>
                  <a:cubicBezTo>
                    <a:pt x="142" y="143"/>
                    <a:pt x="147" y="147"/>
                    <a:pt x="155" y="152"/>
                  </a:cubicBezTo>
                  <a:cubicBezTo>
                    <a:pt x="162" y="161"/>
                    <a:pt x="156" y="150"/>
                    <a:pt x="153" y="161"/>
                  </a:cubicBezTo>
                  <a:cubicBezTo>
                    <a:pt x="148" y="178"/>
                    <a:pt x="157" y="180"/>
                    <a:pt x="141" y="185"/>
                  </a:cubicBezTo>
                  <a:cubicBezTo>
                    <a:pt x="138" y="189"/>
                    <a:pt x="131" y="198"/>
                    <a:pt x="131" y="198"/>
                  </a:cubicBezTo>
                  <a:cubicBezTo>
                    <a:pt x="134" y="211"/>
                    <a:pt x="147" y="205"/>
                    <a:pt x="158" y="203"/>
                  </a:cubicBezTo>
                  <a:cubicBezTo>
                    <a:pt x="166" y="199"/>
                    <a:pt x="172" y="209"/>
                    <a:pt x="179" y="213"/>
                  </a:cubicBezTo>
                  <a:cubicBezTo>
                    <a:pt x="182" y="230"/>
                    <a:pt x="172" y="220"/>
                    <a:pt x="162" y="218"/>
                  </a:cubicBezTo>
                  <a:cubicBezTo>
                    <a:pt x="148" y="211"/>
                    <a:pt x="140" y="220"/>
                    <a:pt x="129" y="224"/>
                  </a:cubicBezTo>
                  <a:cubicBezTo>
                    <a:pt x="113" y="245"/>
                    <a:pt x="146" y="238"/>
                    <a:pt x="155" y="237"/>
                  </a:cubicBezTo>
                  <a:cubicBezTo>
                    <a:pt x="151" y="229"/>
                    <a:pt x="158" y="230"/>
                    <a:pt x="164" y="231"/>
                  </a:cubicBezTo>
                  <a:cubicBezTo>
                    <a:pt x="167" y="233"/>
                    <a:pt x="173" y="233"/>
                    <a:pt x="174" y="236"/>
                  </a:cubicBezTo>
                  <a:cubicBezTo>
                    <a:pt x="175" y="240"/>
                    <a:pt x="161" y="255"/>
                    <a:pt x="156" y="258"/>
                  </a:cubicBezTo>
                  <a:cubicBezTo>
                    <a:pt x="142" y="257"/>
                    <a:pt x="146" y="253"/>
                    <a:pt x="135" y="251"/>
                  </a:cubicBezTo>
                  <a:cubicBezTo>
                    <a:pt x="131" y="254"/>
                    <a:pt x="127" y="259"/>
                    <a:pt x="123" y="263"/>
                  </a:cubicBezTo>
                  <a:cubicBezTo>
                    <a:pt x="121" y="266"/>
                    <a:pt x="118" y="269"/>
                    <a:pt x="116" y="272"/>
                  </a:cubicBezTo>
                  <a:cubicBezTo>
                    <a:pt x="115" y="273"/>
                    <a:pt x="113" y="276"/>
                    <a:pt x="113" y="276"/>
                  </a:cubicBezTo>
                  <a:cubicBezTo>
                    <a:pt x="111" y="287"/>
                    <a:pt x="109" y="290"/>
                    <a:pt x="107" y="299"/>
                  </a:cubicBezTo>
                  <a:cubicBezTo>
                    <a:pt x="108" y="312"/>
                    <a:pt x="111" y="322"/>
                    <a:pt x="125" y="324"/>
                  </a:cubicBezTo>
                  <a:cubicBezTo>
                    <a:pt x="135" y="329"/>
                    <a:pt x="125" y="337"/>
                    <a:pt x="119" y="341"/>
                  </a:cubicBezTo>
                  <a:cubicBezTo>
                    <a:pt x="115" y="348"/>
                    <a:pt x="120" y="353"/>
                    <a:pt x="126" y="357"/>
                  </a:cubicBezTo>
                  <a:cubicBezTo>
                    <a:pt x="129" y="365"/>
                    <a:pt x="122" y="372"/>
                    <a:pt x="132" y="377"/>
                  </a:cubicBezTo>
                  <a:cubicBezTo>
                    <a:pt x="143" y="399"/>
                    <a:pt x="143" y="395"/>
                    <a:pt x="174" y="396"/>
                  </a:cubicBezTo>
                  <a:cubicBezTo>
                    <a:pt x="172" y="408"/>
                    <a:pt x="192" y="410"/>
                    <a:pt x="201" y="411"/>
                  </a:cubicBezTo>
                  <a:cubicBezTo>
                    <a:pt x="209" y="406"/>
                    <a:pt x="204" y="400"/>
                    <a:pt x="209" y="393"/>
                  </a:cubicBezTo>
                  <a:cubicBezTo>
                    <a:pt x="213" y="387"/>
                    <a:pt x="221" y="384"/>
                    <a:pt x="227" y="381"/>
                  </a:cubicBezTo>
                  <a:cubicBezTo>
                    <a:pt x="235" y="370"/>
                    <a:pt x="223" y="388"/>
                    <a:pt x="231" y="365"/>
                  </a:cubicBezTo>
                  <a:cubicBezTo>
                    <a:pt x="233" y="359"/>
                    <a:pt x="265" y="342"/>
                    <a:pt x="272" y="341"/>
                  </a:cubicBezTo>
                  <a:cubicBezTo>
                    <a:pt x="283" y="335"/>
                    <a:pt x="282" y="334"/>
                    <a:pt x="276" y="324"/>
                  </a:cubicBezTo>
                  <a:cubicBezTo>
                    <a:pt x="279" y="310"/>
                    <a:pt x="288" y="306"/>
                    <a:pt x="302" y="305"/>
                  </a:cubicBezTo>
                  <a:cubicBezTo>
                    <a:pt x="308" y="302"/>
                    <a:pt x="313" y="302"/>
                    <a:pt x="320" y="303"/>
                  </a:cubicBezTo>
                  <a:cubicBezTo>
                    <a:pt x="328" y="303"/>
                    <a:pt x="336" y="304"/>
                    <a:pt x="344" y="302"/>
                  </a:cubicBezTo>
                  <a:cubicBezTo>
                    <a:pt x="346" y="302"/>
                    <a:pt x="346" y="298"/>
                    <a:pt x="348" y="297"/>
                  </a:cubicBezTo>
                  <a:cubicBezTo>
                    <a:pt x="354" y="294"/>
                    <a:pt x="368" y="293"/>
                    <a:pt x="368" y="293"/>
                  </a:cubicBezTo>
                  <a:cubicBezTo>
                    <a:pt x="380" y="284"/>
                    <a:pt x="395" y="269"/>
                    <a:pt x="410" y="266"/>
                  </a:cubicBezTo>
                  <a:cubicBezTo>
                    <a:pt x="415" y="262"/>
                    <a:pt x="414" y="258"/>
                    <a:pt x="420" y="255"/>
                  </a:cubicBezTo>
                  <a:cubicBezTo>
                    <a:pt x="427" y="258"/>
                    <a:pt x="430" y="263"/>
                    <a:pt x="437" y="266"/>
                  </a:cubicBezTo>
                  <a:cubicBezTo>
                    <a:pt x="455" y="265"/>
                    <a:pt x="471" y="262"/>
                    <a:pt x="488" y="260"/>
                  </a:cubicBezTo>
                  <a:cubicBezTo>
                    <a:pt x="505" y="251"/>
                    <a:pt x="514" y="242"/>
                    <a:pt x="534" y="239"/>
                  </a:cubicBezTo>
                  <a:cubicBezTo>
                    <a:pt x="538" y="238"/>
                    <a:pt x="542" y="238"/>
                    <a:pt x="545" y="236"/>
                  </a:cubicBezTo>
                  <a:cubicBezTo>
                    <a:pt x="548" y="234"/>
                    <a:pt x="552" y="227"/>
                    <a:pt x="552" y="227"/>
                  </a:cubicBezTo>
                  <a:cubicBezTo>
                    <a:pt x="540" y="221"/>
                    <a:pt x="512" y="222"/>
                    <a:pt x="497" y="221"/>
                  </a:cubicBezTo>
                  <a:cubicBezTo>
                    <a:pt x="501" y="214"/>
                    <a:pt x="502" y="213"/>
                    <a:pt x="510" y="212"/>
                  </a:cubicBezTo>
                  <a:cubicBezTo>
                    <a:pt x="516" y="209"/>
                    <a:pt x="518" y="208"/>
                    <a:pt x="519" y="201"/>
                  </a:cubicBezTo>
                  <a:cubicBezTo>
                    <a:pt x="528" y="203"/>
                    <a:pt x="538" y="215"/>
                    <a:pt x="539" y="215"/>
                  </a:cubicBezTo>
                  <a:cubicBezTo>
                    <a:pt x="547" y="217"/>
                    <a:pt x="556" y="216"/>
                    <a:pt x="564" y="216"/>
                  </a:cubicBezTo>
                  <a:cubicBezTo>
                    <a:pt x="578" y="224"/>
                    <a:pt x="571" y="200"/>
                    <a:pt x="566" y="195"/>
                  </a:cubicBezTo>
                  <a:cubicBezTo>
                    <a:pt x="562" y="191"/>
                    <a:pt x="557" y="192"/>
                    <a:pt x="551" y="191"/>
                  </a:cubicBezTo>
                  <a:cubicBezTo>
                    <a:pt x="545" y="188"/>
                    <a:pt x="541" y="186"/>
                    <a:pt x="534" y="185"/>
                  </a:cubicBezTo>
                  <a:cubicBezTo>
                    <a:pt x="538" y="175"/>
                    <a:pt x="522" y="178"/>
                    <a:pt x="513" y="177"/>
                  </a:cubicBezTo>
                  <a:cubicBezTo>
                    <a:pt x="520" y="156"/>
                    <a:pt x="552" y="169"/>
                    <a:pt x="567" y="170"/>
                  </a:cubicBezTo>
                  <a:cubicBezTo>
                    <a:pt x="578" y="177"/>
                    <a:pt x="585" y="176"/>
                    <a:pt x="599" y="173"/>
                  </a:cubicBezTo>
                  <a:cubicBezTo>
                    <a:pt x="596" y="166"/>
                    <a:pt x="594" y="163"/>
                    <a:pt x="588" y="159"/>
                  </a:cubicBezTo>
                  <a:cubicBezTo>
                    <a:pt x="587" y="150"/>
                    <a:pt x="598" y="156"/>
                    <a:pt x="612" y="155"/>
                  </a:cubicBezTo>
                  <a:cubicBezTo>
                    <a:pt x="620" y="152"/>
                    <a:pt x="628" y="150"/>
                    <a:pt x="618" y="144"/>
                  </a:cubicBezTo>
                  <a:cubicBezTo>
                    <a:pt x="616" y="134"/>
                    <a:pt x="622" y="138"/>
                    <a:pt x="624" y="129"/>
                  </a:cubicBezTo>
                  <a:cubicBezTo>
                    <a:pt x="622" y="117"/>
                    <a:pt x="617" y="123"/>
                    <a:pt x="620" y="111"/>
                  </a:cubicBezTo>
                  <a:cubicBezTo>
                    <a:pt x="630" y="112"/>
                    <a:pt x="638" y="114"/>
                    <a:pt x="648" y="113"/>
                  </a:cubicBezTo>
                  <a:cubicBezTo>
                    <a:pt x="654" y="103"/>
                    <a:pt x="637" y="106"/>
                    <a:pt x="629" y="105"/>
                  </a:cubicBezTo>
                  <a:cubicBezTo>
                    <a:pt x="624" y="101"/>
                    <a:pt x="622" y="97"/>
                    <a:pt x="618" y="92"/>
                  </a:cubicBezTo>
                  <a:cubicBezTo>
                    <a:pt x="623" y="84"/>
                    <a:pt x="636" y="83"/>
                    <a:pt x="644" y="78"/>
                  </a:cubicBezTo>
                  <a:cubicBezTo>
                    <a:pt x="641" y="71"/>
                    <a:pt x="640" y="81"/>
                    <a:pt x="636" y="86"/>
                  </a:cubicBezTo>
                  <a:cubicBezTo>
                    <a:pt x="642" y="72"/>
                    <a:pt x="658" y="69"/>
                    <a:pt x="672" y="68"/>
                  </a:cubicBezTo>
                  <a:cubicBezTo>
                    <a:pt x="695" y="54"/>
                    <a:pt x="703" y="53"/>
                    <a:pt x="734" y="51"/>
                  </a:cubicBezTo>
                  <a:cubicBezTo>
                    <a:pt x="736" y="42"/>
                    <a:pt x="731" y="42"/>
                    <a:pt x="723" y="41"/>
                  </a:cubicBezTo>
                  <a:cubicBezTo>
                    <a:pt x="716" y="38"/>
                    <a:pt x="709" y="36"/>
                    <a:pt x="702" y="35"/>
                  </a:cubicBezTo>
                  <a:cubicBezTo>
                    <a:pt x="684" y="36"/>
                    <a:pt x="691" y="39"/>
                    <a:pt x="678" y="42"/>
                  </a:cubicBezTo>
                  <a:cubicBezTo>
                    <a:pt x="672" y="45"/>
                    <a:pt x="669" y="45"/>
                    <a:pt x="662" y="44"/>
                  </a:cubicBezTo>
                  <a:cubicBezTo>
                    <a:pt x="653" y="37"/>
                    <a:pt x="647" y="40"/>
                    <a:pt x="636" y="42"/>
                  </a:cubicBezTo>
                  <a:cubicBezTo>
                    <a:pt x="620" y="34"/>
                    <a:pt x="637" y="45"/>
                    <a:pt x="632" y="33"/>
                  </a:cubicBezTo>
                  <a:cubicBezTo>
                    <a:pt x="629" y="27"/>
                    <a:pt x="612" y="27"/>
                    <a:pt x="606" y="26"/>
                  </a:cubicBezTo>
                  <a:cubicBezTo>
                    <a:pt x="571" y="0"/>
                    <a:pt x="513" y="22"/>
                    <a:pt x="470" y="24"/>
                  </a:cubicBezTo>
                  <a:cubicBezTo>
                    <a:pt x="460" y="28"/>
                    <a:pt x="448" y="23"/>
                    <a:pt x="438" y="21"/>
                  </a:cubicBezTo>
                  <a:cubicBezTo>
                    <a:pt x="435" y="23"/>
                    <a:pt x="433" y="29"/>
                    <a:pt x="429" y="29"/>
                  </a:cubicBezTo>
                  <a:cubicBezTo>
                    <a:pt x="423" y="30"/>
                    <a:pt x="411" y="26"/>
                    <a:pt x="411" y="26"/>
                  </a:cubicBezTo>
                  <a:cubicBezTo>
                    <a:pt x="402" y="26"/>
                    <a:pt x="392" y="26"/>
                    <a:pt x="383" y="27"/>
                  </a:cubicBezTo>
                  <a:cubicBezTo>
                    <a:pt x="376" y="28"/>
                    <a:pt x="377" y="35"/>
                    <a:pt x="369" y="36"/>
                  </a:cubicBezTo>
                  <a:cubicBezTo>
                    <a:pt x="352" y="34"/>
                    <a:pt x="337" y="32"/>
                    <a:pt x="321" y="29"/>
                  </a:cubicBezTo>
                  <a:cubicBezTo>
                    <a:pt x="306" y="31"/>
                    <a:pt x="317" y="35"/>
                    <a:pt x="306" y="41"/>
                  </a:cubicBezTo>
                  <a:cubicBezTo>
                    <a:pt x="300" y="39"/>
                    <a:pt x="297" y="36"/>
                    <a:pt x="291" y="35"/>
                  </a:cubicBezTo>
                  <a:cubicBezTo>
                    <a:pt x="283" y="36"/>
                    <a:pt x="284" y="40"/>
                    <a:pt x="278" y="44"/>
                  </a:cubicBezTo>
                  <a:cubicBezTo>
                    <a:pt x="271" y="40"/>
                    <a:pt x="273" y="37"/>
                    <a:pt x="266" y="32"/>
                  </a:cubicBezTo>
                  <a:cubicBezTo>
                    <a:pt x="217" y="35"/>
                    <a:pt x="232" y="26"/>
                    <a:pt x="215" y="38"/>
                  </a:cubicBezTo>
                  <a:cubicBezTo>
                    <a:pt x="226" y="52"/>
                    <a:pt x="206" y="41"/>
                    <a:pt x="201" y="39"/>
                  </a:cubicBezTo>
                  <a:cubicBezTo>
                    <a:pt x="195" y="42"/>
                    <a:pt x="189" y="44"/>
                    <a:pt x="183" y="48"/>
                  </a:cubicBezTo>
                  <a:cubicBezTo>
                    <a:pt x="172" y="47"/>
                    <a:pt x="164" y="48"/>
                    <a:pt x="155" y="51"/>
                  </a:cubicBezTo>
                  <a:cubicBezTo>
                    <a:pt x="149" y="53"/>
                    <a:pt x="137" y="54"/>
                    <a:pt x="137" y="54"/>
                  </a:cubicBezTo>
                  <a:cubicBezTo>
                    <a:pt x="127" y="58"/>
                    <a:pt x="116" y="58"/>
                    <a:pt x="105" y="59"/>
                  </a:cubicBezTo>
                  <a:cubicBezTo>
                    <a:pt x="113" y="64"/>
                    <a:pt x="137" y="57"/>
                    <a:pt x="125" y="66"/>
                  </a:cubicBezTo>
                  <a:cubicBezTo>
                    <a:pt x="121" y="76"/>
                    <a:pt x="116" y="71"/>
                    <a:pt x="108" y="77"/>
                  </a:cubicBezTo>
                  <a:cubicBezTo>
                    <a:pt x="107" y="77"/>
                    <a:pt x="109" y="78"/>
                    <a:pt x="110" y="7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5" name="Freeform 7">
              <a:extLst>
                <a:ext uri="{FF2B5EF4-FFF2-40B4-BE49-F238E27FC236}">
                  <a16:creationId xmlns:a16="http://schemas.microsoft.com/office/drawing/2014/main" id="{92D3E07B-0E87-4D42-8C86-6BBDE4797F94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4774" y="3530"/>
              <a:ext cx="20" cy="18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8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6" name="Freeform 8">
              <a:extLst>
                <a:ext uri="{FF2B5EF4-FFF2-40B4-BE49-F238E27FC236}">
                  <a16:creationId xmlns:a16="http://schemas.microsoft.com/office/drawing/2014/main" id="{E9AE9C4B-714B-498D-9C73-31B87286B28C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gray">
            <a:xfrm>
              <a:off x="2280" y="1793"/>
              <a:ext cx="166" cy="108"/>
            </a:xfrm>
            <a:custGeom>
              <a:avLst/>
              <a:gdLst>
                <a:gd name="T0" fmla="*/ 0 w 138"/>
                <a:gd name="T1" fmla="*/ 32 h 98"/>
                <a:gd name="T2" fmla="*/ 9 w 138"/>
                <a:gd name="T3" fmla="*/ 41 h 98"/>
                <a:gd name="T4" fmla="*/ 25 w 138"/>
                <a:gd name="T5" fmla="*/ 32 h 98"/>
                <a:gd name="T6" fmla="*/ 34 w 138"/>
                <a:gd name="T7" fmla="*/ 41 h 98"/>
                <a:gd name="T8" fmla="*/ 9 w 138"/>
                <a:gd name="T9" fmla="*/ 56 h 98"/>
                <a:gd name="T10" fmla="*/ 25 w 138"/>
                <a:gd name="T11" fmla="*/ 56 h 98"/>
                <a:gd name="T12" fmla="*/ 34 w 138"/>
                <a:gd name="T13" fmla="*/ 74 h 98"/>
                <a:gd name="T14" fmla="*/ 25 w 138"/>
                <a:gd name="T15" fmla="*/ 81 h 98"/>
                <a:gd name="T16" fmla="*/ 41 w 138"/>
                <a:gd name="T17" fmla="*/ 81 h 98"/>
                <a:gd name="T18" fmla="*/ 74 w 138"/>
                <a:gd name="T19" fmla="*/ 97 h 98"/>
                <a:gd name="T20" fmla="*/ 131 w 138"/>
                <a:gd name="T21" fmla="*/ 65 h 98"/>
                <a:gd name="T22" fmla="*/ 137 w 138"/>
                <a:gd name="T23" fmla="*/ 56 h 98"/>
                <a:gd name="T24" fmla="*/ 137 w 138"/>
                <a:gd name="T25" fmla="*/ 32 h 98"/>
                <a:gd name="T26" fmla="*/ 121 w 138"/>
                <a:gd name="T27" fmla="*/ 24 h 98"/>
                <a:gd name="T28" fmla="*/ 121 w 138"/>
                <a:gd name="T29" fmla="*/ 9 h 98"/>
                <a:gd name="T30" fmla="*/ 114 w 138"/>
                <a:gd name="T31" fmla="*/ 9 h 98"/>
                <a:gd name="T32" fmla="*/ 106 w 138"/>
                <a:gd name="T33" fmla="*/ 0 h 98"/>
                <a:gd name="T34" fmla="*/ 89 w 138"/>
                <a:gd name="T35" fmla="*/ 16 h 98"/>
                <a:gd name="T36" fmla="*/ 81 w 138"/>
                <a:gd name="T37" fmla="*/ 16 h 98"/>
                <a:gd name="T38" fmla="*/ 65 w 138"/>
                <a:gd name="T39" fmla="*/ 16 h 98"/>
                <a:gd name="T40" fmla="*/ 57 w 138"/>
                <a:gd name="T41" fmla="*/ 24 h 98"/>
                <a:gd name="T42" fmla="*/ 57 w 138"/>
                <a:gd name="T43" fmla="*/ 16 h 98"/>
                <a:gd name="T44" fmla="*/ 49 w 138"/>
                <a:gd name="T45" fmla="*/ 32 h 98"/>
                <a:gd name="T46" fmla="*/ 41 w 138"/>
                <a:gd name="T47" fmla="*/ 41 h 98"/>
                <a:gd name="T48" fmla="*/ 41 w 138"/>
                <a:gd name="T49" fmla="*/ 16 h 98"/>
                <a:gd name="T50" fmla="*/ 25 w 138"/>
                <a:gd name="T51" fmla="*/ 9 h 98"/>
                <a:gd name="T52" fmla="*/ 16 w 138"/>
                <a:gd name="T53" fmla="*/ 9 h 98"/>
                <a:gd name="T54" fmla="*/ 16 w 138"/>
                <a:gd name="T55" fmla="*/ 16 h 98"/>
                <a:gd name="T56" fmla="*/ 9 w 138"/>
                <a:gd name="T57" fmla="*/ 16 h 98"/>
                <a:gd name="T58" fmla="*/ 9 w 138"/>
                <a:gd name="T59" fmla="*/ 24 h 98"/>
                <a:gd name="T60" fmla="*/ 0 w 138"/>
                <a:gd name="T61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98">
                  <a:moveTo>
                    <a:pt x="0" y="32"/>
                  </a:moveTo>
                  <a:lnTo>
                    <a:pt x="9" y="41"/>
                  </a:lnTo>
                  <a:lnTo>
                    <a:pt x="25" y="32"/>
                  </a:lnTo>
                  <a:lnTo>
                    <a:pt x="34" y="41"/>
                  </a:lnTo>
                  <a:lnTo>
                    <a:pt x="9" y="56"/>
                  </a:lnTo>
                  <a:lnTo>
                    <a:pt x="25" y="56"/>
                  </a:lnTo>
                  <a:lnTo>
                    <a:pt x="34" y="74"/>
                  </a:lnTo>
                  <a:lnTo>
                    <a:pt x="25" y="81"/>
                  </a:lnTo>
                  <a:lnTo>
                    <a:pt x="41" y="81"/>
                  </a:lnTo>
                  <a:lnTo>
                    <a:pt x="74" y="97"/>
                  </a:lnTo>
                  <a:lnTo>
                    <a:pt x="131" y="65"/>
                  </a:lnTo>
                  <a:lnTo>
                    <a:pt x="137" y="56"/>
                  </a:lnTo>
                  <a:lnTo>
                    <a:pt x="137" y="32"/>
                  </a:lnTo>
                  <a:lnTo>
                    <a:pt x="121" y="24"/>
                  </a:lnTo>
                  <a:lnTo>
                    <a:pt x="121" y="9"/>
                  </a:lnTo>
                  <a:lnTo>
                    <a:pt x="114" y="9"/>
                  </a:lnTo>
                  <a:lnTo>
                    <a:pt x="106" y="0"/>
                  </a:lnTo>
                  <a:lnTo>
                    <a:pt x="89" y="16"/>
                  </a:lnTo>
                  <a:lnTo>
                    <a:pt x="81" y="16"/>
                  </a:lnTo>
                  <a:lnTo>
                    <a:pt x="65" y="16"/>
                  </a:lnTo>
                  <a:lnTo>
                    <a:pt x="57" y="24"/>
                  </a:lnTo>
                  <a:lnTo>
                    <a:pt x="57" y="16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41" y="16"/>
                  </a:lnTo>
                  <a:lnTo>
                    <a:pt x="25" y="9"/>
                  </a:lnTo>
                  <a:lnTo>
                    <a:pt x="16" y="9"/>
                  </a:lnTo>
                  <a:lnTo>
                    <a:pt x="16" y="16"/>
                  </a:lnTo>
                  <a:lnTo>
                    <a:pt x="9" y="16"/>
                  </a:lnTo>
                  <a:lnTo>
                    <a:pt x="9" y="24"/>
                  </a:lnTo>
                  <a:lnTo>
                    <a:pt x="0" y="3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7" name="Freeform 9">
              <a:extLst>
                <a:ext uri="{FF2B5EF4-FFF2-40B4-BE49-F238E27FC236}">
                  <a16:creationId xmlns:a16="http://schemas.microsoft.com/office/drawing/2014/main" id="{0F423C08-D15B-4D25-8271-D29C2282E368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gray">
            <a:xfrm>
              <a:off x="822" y="1505"/>
              <a:ext cx="284" cy="224"/>
            </a:xfrm>
            <a:custGeom>
              <a:avLst/>
              <a:gdLst>
                <a:gd name="T0" fmla="*/ 0 w 237"/>
                <a:gd name="T1" fmla="*/ 89 h 203"/>
                <a:gd name="T2" fmla="*/ 16 w 237"/>
                <a:gd name="T3" fmla="*/ 97 h 203"/>
                <a:gd name="T4" fmla="*/ 9 w 237"/>
                <a:gd name="T5" fmla="*/ 114 h 203"/>
                <a:gd name="T6" fmla="*/ 25 w 237"/>
                <a:gd name="T7" fmla="*/ 121 h 203"/>
                <a:gd name="T8" fmla="*/ 65 w 237"/>
                <a:gd name="T9" fmla="*/ 121 h 203"/>
                <a:gd name="T10" fmla="*/ 81 w 237"/>
                <a:gd name="T11" fmla="*/ 139 h 203"/>
                <a:gd name="T12" fmla="*/ 65 w 237"/>
                <a:gd name="T13" fmla="*/ 146 h 203"/>
                <a:gd name="T14" fmla="*/ 25 w 237"/>
                <a:gd name="T15" fmla="*/ 146 h 203"/>
                <a:gd name="T16" fmla="*/ 34 w 237"/>
                <a:gd name="T17" fmla="*/ 170 h 203"/>
                <a:gd name="T18" fmla="*/ 49 w 237"/>
                <a:gd name="T19" fmla="*/ 177 h 203"/>
                <a:gd name="T20" fmla="*/ 65 w 237"/>
                <a:gd name="T21" fmla="*/ 177 h 203"/>
                <a:gd name="T22" fmla="*/ 74 w 237"/>
                <a:gd name="T23" fmla="*/ 202 h 203"/>
                <a:gd name="T24" fmla="*/ 114 w 237"/>
                <a:gd name="T25" fmla="*/ 195 h 203"/>
                <a:gd name="T26" fmla="*/ 155 w 237"/>
                <a:gd name="T27" fmla="*/ 177 h 203"/>
                <a:gd name="T28" fmla="*/ 162 w 237"/>
                <a:gd name="T29" fmla="*/ 170 h 203"/>
                <a:gd name="T30" fmla="*/ 196 w 237"/>
                <a:gd name="T31" fmla="*/ 195 h 203"/>
                <a:gd name="T32" fmla="*/ 211 w 237"/>
                <a:gd name="T33" fmla="*/ 186 h 203"/>
                <a:gd name="T34" fmla="*/ 220 w 237"/>
                <a:gd name="T35" fmla="*/ 177 h 203"/>
                <a:gd name="T36" fmla="*/ 220 w 237"/>
                <a:gd name="T37" fmla="*/ 162 h 203"/>
                <a:gd name="T38" fmla="*/ 227 w 237"/>
                <a:gd name="T39" fmla="*/ 162 h 203"/>
                <a:gd name="T40" fmla="*/ 236 w 237"/>
                <a:gd name="T41" fmla="*/ 146 h 203"/>
                <a:gd name="T42" fmla="*/ 196 w 237"/>
                <a:gd name="T43" fmla="*/ 121 h 203"/>
                <a:gd name="T44" fmla="*/ 180 w 237"/>
                <a:gd name="T45" fmla="*/ 114 h 203"/>
                <a:gd name="T46" fmla="*/ 180 w 237"/>
                <a:gd name="T47" fmla="*/ 89 h 203"/>
                <a:gd name="T48" fmla="*/ 171 w 237"/>
                <a:gd name="T49" fmla="*/ 49 h 203"/>
                <a:gd name="T50" fmla="*/ 186 w 237"/>
                <a:gd name="T51" fmla="*/ 8 h 203"/>
                <a:gd name="T52" fmla="*/ 180 w 237"/>
                <a:gd name="T53" fmla="*/ 0 h 203"/>
                <a:gd name="T54" fmla="*/ 155 w 237"/>
                <a:gd name="T55" fmla="*/ 0 h 203"/>
                <a:gd name="T56" fmla="*/ 139 w 237"/>
                <a:gd name="T57" fmla="*/ 40 h 203"/>
                <a:gd name="T58" fmla="*/ 121 w 237"/>
                <a:gd name="T59" fmla="*/ 33 h 203"/>
                <a:gd name="T60" fmla="*/ 106 w 237"/>
                <a:gd name="T61" fmla="*/ 33 h 203"/>
                <a:gd name="T62" fmla="*/ 89 w 237"/>
                <a:gd name="T63" fmla="*/ 25 h 203"/>
                <a:gd name="T64" fmla="*/ 74 w 237"/>
                <a:gd name="T65" fmla="*/ 40 h 203"/>
                <a:gd name="T66" fmla="*/ 65 w 237"/>
                <a:gd name="T67" fmla="*/ 15 h 203"/>
                <a:gd name="T68" fmla="*/ 49 w 237"/>
                <a:gd name="T69" fmla="*/ 15 h 203"/>
                <a:gd name="T70" fmla="*/ 9 w 237"/>
                <a:gd name="T71" fmla="*/ 49 h 203"/>
                <a:gd name="T72" fmla="*/ 9 w 237"/>
                <a:gd name="T73" fmla="*/ 56 h 203"/>
                <a:gd name="T74" fmla="*/ 0 w 237"/>
                <a:gd name="T75" fmla="*/ 74 h 203"/>
                <a:gd name="T76" fmla="*/ 0 w 237"/>
                <a:gd name="T77" fmla="*/ 8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03">
                  <a:moveTo>
                    <a:pt x="0" y="89"/>
                  </a:moveTo>
                  <a:lnTo>
                    <a:pt x="16" y="97"/>
                  </a:lnTo>
                  <a:lnTo>
                    <a:pt x="9" y="114"/>
                  </a:lnTo>
                  <a:lnTo>
                    <a:pt x="25" y="121"/>
                  </a:lnTo>
                  <a:lnTo>
                    <a:pt x="65" y="121"/>
                  </a:lnTo>
                  <a:lnTo>
                    <a:pt x="81" y="139"/>
                  </a:lnTo>
                  <a:lnTo>
                    <a:pt x="65" y="146"/>
                  </a:lnTo>
                  <a:lnTo>
                    <a:pt x="25" y="146"/>
                  </a:lnTo>
                  <a:lnTo>
                    <a:pt x="34" y="170"/>
                  </a:lnTo>
                  <a:lnTo>
                    <a:pt x="49" y="177"/>
                  </a:lnTo>
                  <a:lnTo>
                    <a:pt x="65" y="177"/>
                  </a:lnTo>
                  <a:lnTo>
                    <a:pt x="74" y="202"/>
                  </a:lnTo>
                  <a:lnTo>
                    <a:pt x="114" y="195"/>
                  </a:lnTo>
                  <a:lnTo>
                    <a:pt x="155" y="177"/>
                  </a:lnTo>
                  <a:lnTo>
                    <a:pt x="162" y="170"/>
                  </a:lnTo>
                  <a:lnTo>
                    <a:pt x="196" y="195"/>
                  </a:lnTo>
                  <a:lnTo>
                    <a:pt x="211" y="186"/>
                  </a:lnTo>
                  <a:lnTo>
                    <a:pt x="220" y="177"/>
                  </a:lnTo>
                  <a:lnTo>
                    <a:pt x="220" y="162"/>
                  </a:lnTo>
                  <a:lnTo>
                    <a:pt x="227" y="162"/>
                  </a:lnTo>
                  <a:lnTo>
                    <a:pt x="236" y="146"/>
                  </a:lnTo>
                  <a:lnTo>
                    <a:pt x="196" y="121"/>
                  </a:lnTo>
                  <a:lnTo>
                    <a:pt x="180" y="114"/>
                  </a:lnTo>
                  <a:lnTo>
                    <a:pt x="180" y="89"/>
                  </a:lnTo>
                  <a:lnTo>
                    <a:pt x="171" y="49"/>
                  </a:lnTo>
                  <a:lnTo>
                    <a:pt x="186" y="8"/>
                  </a:lnTo>
                  <a:lnTo>
                    <a:pt x="180" y="0"/>
                  </a:lnTo>
                  <a:lnTo>
                    <a:pt x="155" y="0"/>
                  </a:lnTo>
                  <a:lnTo>
                    <a:pt x="139" y="40"/>
                  </a:lnTo>
                  <a:lnTo>
                    <a:pt x="121" y="33"/>
                  </a:lnTo>
                  <a:lnTo>
                    <a:pt x="106" y="33"/>
                  </a:lnTo>
                  <a:lnTo>
                    <a:pt x="89" y="25"/>
                  </a:lnTo>
                  <a:lnTo>
                    <a:pt x="74" y="40"/>
                  </a:lnTo>
                  <a:lnTo>
                    <a:pt x="65" y="15"/>
                  </a:lnTo>
                  <a:lnTo>
                    <a:pt x="49" y="15"/>
                  </a:lnTo>
                  <a:lnTo>
                    <a:pt x="9" y="49"/>
                  </a:lnTo>
                  <a:lnTo>
                    <a:pt x="9" y="56"/>
                  </a:lnTo>
                  <a:lnTo>
                    <a:pt x="0" y="74"/>
                  </a:lnTo>
                  <a:lnTo>
                    <a:pt x="0" y="8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8" name="Freeform 10">
              <a:extLst>
                <a:ext uri="{FF2B5EF4-FFF2-40B4-BE49-F238E27FC236}">
                  <a16:creationId xmlns:a16="http://schemas.microsoft.com/office/drawing/2014/main" id="{CC7C0673-325C-4554-953D-9497E9DE0CED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gray">
            <a:xfrm>
              <a:off x="1272" y="1495"/>
              <a:ext cx="442" cy="454"/>
            </a:xfrm>
            <a:custGeom>
              <a:avLst/>
              <a:gdLst>
                <a:gd name="T0" fmla="*/ 34 w 367"/>
                <a:gd name="T1" fmla="*/ 148 h 414"/>
                <a:gd name="T2" fmla="*/ 99 w 367"/>
                <a:gd name="T3" fmla="*/ 163 h 414"/>
                <a:gd name="T4" fmla="*/ 131 w 367"/>
                <a:gd name="T5" fmla="*/ 171 h 414"/>
                <a:gd name="T6" fmla="*/ 146 w 367"/>
                <a:gd name="T7" fmla="*/ 148 h 414"/>
                <a:gd name="T8" fmla="*/ 179 w 367"/>
                <a:gd name="T9" fmla="*/ 186 h 414"/>
                <a:gd name="T10" fmla="*/ 187 w 367"/>
                <a:gd name="T11" fmla="*/ 195 h 414"/>
                <a:gd name="T12" fmla="*/ 211 w 367"/>
                <a:gd name="T13" fmla="*/ 226 h 414"/>
                <a:gd name="T14" fmla="*/ 196 w 367"/>
                <a:gd name="T15" fmla="*/ 292 h 414"/>
                <a:gd name="T16" fmla="*/ 196 w 367"/>
                <a:gd name="T17" fmla="*/ 317 h 414"/>
                <a:gd name="T18" fmla="*/ 155 w 367"/>
                <a:gd name="T19" fmla="*/ 325 h 414"/>
                <a:gd name="T20" fmla="*/ 146 w 367"/>
                <a:gd name="T21" fmla="*/ 350 h 414"/>
                <a:gd name="T22" fmla="*/ 179 w 367"/>
                <a:gd name="T23" fmla="*/ 341 h 414"/>
                <a:gd name="T24" fmla="*/ 227 w 367"/>
                <a:gd name="T25" fmla="*/ 365 h 414"/>
                <a:gd name="T26" fmla="*/ 261 w 367"/>
                <a:gd name="T27" fmla="*/ 397 h 414"/>
                <a:gd name="T28" fmla="*/ 301 w 367"/>
                <a:gd name="T29" fmla="*/ 413 h 414"/>
                <a:gd name="T30" fmla="*/ 268 w 367"/>
                <a:gd name="T31" fmla="*/ 373 h 414"/>
                <a:gd name="T32" fmla="*/ 310 w 367"/>
                <a:gd name="T33" fmla="*/ 390 h 414"/>
                <a:gd name="T34" fmla="*/ 326 w 367"/>
                <a:gd name="T35" fmla="*/ 365 h 414"/>
                <a:gd name="T36" fmla="*/ 317 w 367"/>
                <a:gd name="T37" fmla="*/ 341 h 414"/>
                <a:gd name="T38" fmla="*/ 285 w 367"/>
                <a:gd name="T39" fmla="*/ 300 h 414"/>
                <a:gd name="T40" fmla="*/ 310 w 367"/>
                <a:gd name="T41" fmla="*/ 300 h 414"/>
                <a:gd name="T42" fmla="*/ 333 w 367"/>
                <a:gd name="T43" fmla="*/ 325 h 414"/>
                <a:gd name="T44" fmla="*/ 350 w 367"/>
                <a:gd name="T45" fmla="*/ 308 h 414"/>
                <a:gd name="T46" fmla="*/ 317 w 367"/>
                <a:gd name="T47" fmla="*/ 226 h 414"/>
                <a:gd name="T48" fmla="*/ 276 w 367"/>
                <a:gd name="T49" fmla="*/ 211 h 414"/>
                <a:gd name="T50" fmla="*/ 293 w 367"/>
                <a:gd name="T51" fmla="*/ 186 h 414"/>
                <a:gd name="T52" fmla="*/ 285 w 367"/>
                <a:gd name="T53" fmla="*/ 163 h 414"/>
                <a:gd name="T54" fmla="*/ 251 w 367"/>
                <a:gd name="T55" fmla="*/ 130 h 414"/>
                <a:gd name="T56" fmla="*/ 220 w 367"/>
                <a:gd name="T57" fmla="*/ 98 h 414"/>
                <a:gd name="T58" fmla="*/ 196 w 367"/>
                <a:gd name="T59" fmla="*/ 58 h 414"/>
                <a:gd name="T60" fmla="*/ 155 w 367"/>
                <a:gd name="T61" fmla="*/ 49 h 414"/>
                <a:gd name="T62" fmla="*/ 122 w 367"/>
                <a:gd name="T63" fmla="*/ 58 h 414"/>
                <a:gd name="T64" fmla="*/ 114 w 367"/>
                <a:gd name="T65" fmla="*/ 49 h 414"/>
                <a:gd name="T66" fmla="*/ 106 w 367"/>
                <a:gd name="T67" fmla="*/ 9 h 414"/>
                <a:gd name="T68" fmla="*/ 90 w 367"/>
                <a:gd name="T69" fmla="*/ 0 h 414"/>
                <a:gd name="T70" fmla="*/ 49 w 367"/>
                <a:gd name="T71" fmla="*/ 74 h 414"/>
                <a:gd name="T72" fmla="*/ 40 w 367"/>
                <a:gd name="T73" fmla="*/ 83 h 414"/>
                <a:gd name="T74" fmla="*/ 59 w 367"/>
                <a:gd name="T75" fmla="*/ 17 h 414"/>
                <a:gd name="T76" fmla="*/ 34 w 367"/>
                <a:gd name="T77" fmla="*/ 0 h 414"/>
                <a:gd name="T78" fmla="*/ 0 w 367"/>
                <a:gd name="T79" fmla="*/ 6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7" h="414">
                  <a:moveTo>
                    <a:pt x="0" y="89"/>
                  </a:moveTo>
                  <a:lnTo>
                    <a:pt x="34" y="148"/>
                  </a:lnTo>
                  <a:lnTo>
                    <a:pt x="49" y="155"/>
                  </a:lnTo>
                  <a:lnTo>
                    <a:pt x="99" y="163"/>
                  </a:lnTo>
                  <a:lnTo>
                    <a:pt x="106" y="163"/>
                  </a:lnTo>
                  <a:lnTo>
                    <a:pt x="131" y="171"/>
                  </a:lnTo>
                  <a:lnTo>
                    <a:pt x="139" y="171"/>
                  </a:lnTo>
                  <a:lnTo>
                    <a:pt x="146" y="148"/>
                  </a:lnTo>
                  <a:lnTo>
                    <a:pt x="155" y="163"/>
                  </a:lnTo>
                  <a:lnTo>
                    <a:pt x="179" y="186"/>
                  </a:lnTo>
                  <a:lnTo>
                    <a:pt x="171" y="204"/>
                  </a:lnTo>
                  <a:lnTo>
                    <a:pt x="187" y="195"/>
                  </a:lnTo>
                  <a:lnTo>
                    <a:pt x="196" y="211"/>
                  </a:lnTo>
                  <a:lnTo>
                    <a:pt x="211" y="226"/>
                  </a:lnTo>
                  <a:lnTo>
                    <a:pt x="220" y="251"/>
                  </a:lnTo>
                  <a:lnTo>
                    <a:pt x="196" y="292"/>
                  </a:lnTo>
                  <a:lnTo>
                    <a:pt x="202" y="308"/>
                  </a:lnTo>
                  <a:lnTo>
                    <a:pt x="196" y="317"/>
                  </a:lnTo>
                  <a:lnTo>
                    <a:pt x="155" y="308"/>
                  </a:lnTo>
                  <a:lnTo>
                    <a:pt x="155" y="325"/>
                  </a:lnTo>
                  <a:lnTo>
                    <a:pt x="146" y="325"/>
                  </a:lnTo>
                  <a:lnTo>
                    <a:pt x="146" y="350"/>
                  </a:lnTo>
                  <a:lnTo>
                    <a:pt x="171" y="350"/>
                  </a:lnTo>
                  <a:lnTo>
                    <a:pt x="179" y="341"/>
                  </a:lnTo>
                  <a:lnTo>
                    <a:pt x="196" y="341"/>
                  </a:lnTo>
                  <a:lnTo>
                    <a:pt x="227" y="365"/>
                  </a:lnTo>
                  <a:lnTo>
                    <a:pt x="227" y="373"/>
                  </a:lnTo>
                  <a:lnTo>
                    <a:pt x="261" y="397"/>
                  </a:lnTo>
                  <a:lnTo>
                    <a:pt x="276" y="407"/>
                  </a:lnTo>
                  <a:lnTo>
                    <a:pt x="301" y="413"/>
                  </a:lnTo>
                  <a:lnTo>
                    <a:pt x="301" y="407"/>
                  </a:lnTo>
                  <a:lnTo>
                    <a:pt x="268" y="373"/>
                  </a:lnTo>
                  <a:lnTo>
                    <a:pt x="268" y="357"/>
                  </a:lnTo>
                  <a:lnTo>
                    <a:pt x="310" y="390"/>
                  </a:lnTo>
                  <a:lnTo>
                    <a:pt x="326" y="390"/>
                  </a:lnTo>
                  <a:lnTo>
                    <a:pt x="326" y="365"/>
                  </a:lnTo>
                  <a:lnTo>
                    <a:pt x="317" y="357"/>
                  </a:lnTo>
                  <a:lnTo>
                    <a:pt x="317" y="341"/>
                  </a:lnTo>
                  <a:lnTo>
                    <a:pt x="293" y="317"/>
                  </a:lnTo>
                  <a:lnTo>
                    <a:pt x="285" y="300"/>
                  </a:lnTo>
                  <a:lnTo>
                    <a:pt x="293" y="285"/>
                  </a:lnTo>
                  <a:lnTo>
                    <a:pt x="310" y="300"/>
                  </a:lnTo>
                  <a:lnTo>
                    <a:pt x="317" y="317"/>
                  </a:lnTo>
                  <a:lnTo>
                    <a:pt x="333" y="325"/>
                  </a:lnTo>
                  <a:lnTo>
                    <a:pt x="333" y="308"/>
                  </a:lnTo>
                  <a:lnTo>
                    <a:pt x="350" y="308"/>
                  </a:lnTo>
                  <a:lnTo>
                    <a:pt x="366" y="276"/>
                  </a:lnTo>
                  <a:lnTo>
                    <a:pt x="317" y="226"/>
                  </a:lnTo>
                  <a:lnTo>
                    <a:pt x="293" y="226"/>
                  </a:lnTo>
                  <a:lnTo>
                    <a:pt x="276" y="211"/>
                  </a:lnTo>
                  <a:lnTo>
                    <a:pt x="276" y="195"/>
                  </a:lnTo>
                  <a:lnTo>
                    <a:pt x="293" y="186"/>
                  </a:lnTo>
                  <a:lnTo>
                    <a:pt x="276" y="171"/>
                  </a:lnTo>
                  <a:lnTo>
                    <a:pt x="285" y="163"/>
                  </a:lnTo>
                  <a:lnTo>
                    <a:pt x="276" y="139"/>
                  </a:lnTo>
                  <a:lnTo>
                    <a:pt x="251" y="130"/>
                  </a:lnTo>
                  <a:lnTo>
                    <a:pt x="236" y="106"/>
                  </a:lnTo>
                  <a:lnTo>
                    <a:pt x="220" y="98"/>
                  </a:lnTo>
                  <a:lnTo>
                    <a:pt x="202" y="89"/>
                  </a:lnTo>
                  <a:lnTo>
                    <a:pt x="196" y="58"/>
                  </a:lnTo>
                  <a:lnTo>
                    <a:pt x="179" y="58"/>
                  </a:lnTo>
                  <a:lnTo>
                    <a:pt x="155" y="49"/>
                  </a:lnTo>
                  <a:lnTo>
                    <a:pt x="139" y="58"/>
                  </a:lnTo>
                  <a:lnTo>
                    <a:pt x="122" y="58"/>
                  </a:lnTo>
                  <a:lnTo>
                    <a:pt x="106" y="74"/>
                  </a:lnTo>
                  <a:lnTo>
                    <a:pt x="114" y="49"/>
                  </a:lnTo>
                  <a:lnTo>
                    <a:pt x="106" y="34"/>
                  </a:lnTo>
                  <a:lnTo>
                    <a:pt x="106" y="9"/>
                  </a:lnTo>
                  <a:lnTo>
                    <a:pt x="106" y="0"/>
                  </a:lnTo>
                  <a:lnTo>
                    <a:pt x="90" y="0"/>
                  </a:lnTo>
                  <a:lnTo>
                    <a:pt x="59" y="42"/>
                  </a:lnTo>
                  <a:lnTo>
                    <a:pt x="49" y="74"/>
                  </a:lnTo>
                  <a:lnTo>
                    <a:pt x="59" y="98"/>
                  </a:lnTo>
                  <a:lnTo>
                    <a:pt x="40" y="83"/>
                  </a:lnTo>
                  <a:lnTo>
                    <a:pt x="40" y="42"/>
                  </a:lnTo>
                  <a:lnTo>
                    <a:pt x="59" y="17"/>
                  </a:lnTo>
                  <a:lnTo>
                    <a:pt x="74" y="0"/>
                  </a:lnTo>
                  <a:lnTo>
                    <a:pt x="34" y="0"/>
                  </a:lnTo>
                  <a:lnTo>
                    <a:pt x="9" y="34"/>
                  </a:lnTo>
                  <a:lnTo>
                    <a:pt x="0" y="65"/>
                  </a:lnTo>
                  <a:lnTo>
                    <a:pt x="0" y="8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79" name="Freeform 11">
              <a:extLst>
                <a:ext uri="{FF2B5EF4-FFF2-40B4-BE49-F238E27FC236}">
                  <a16:creationId xmlns:a16="http://schemas.microsoft.com/office/drawing/2014/main" id="{7A0A789A-7D5B-4664-A5C1-B43625C26B00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gray">
            <a:xfrm>
              <a:off x="735" y="2253"/>
              <a:ext cx="889" cy="434"/>
            </a:xfrm>
            <a:custGeom>
              <a:avLst/>
              <a:gdLst>
                <a:gd name="T0" fmla="*/ 380 w 738"/>
                <a:gd name="T1" fmla="*/ 0 h 396"/>
                <a:gd name="T2" fmla="*/ 420 w 738"/>
                <a:gd name="T3" fmla="*/ 32 h 396"/>
                <a:gd name="T4" fmla="*/ 429 w 738"/>
                <a:gd name="T5" fmla="*/ 48 h 396"/>
                <a:gd name="T6" fmla="*/ 461 w 738"/>
                <a:gd name="T7" fmla="*/ 56 h 396"/>
                <a:gd name="T8" fmla="*/ 504 w 738"/>
                <a:gd name="T9" fmla="*/ 56 h 396"/>
                <a:gd name="T10" fmla="*/ 519 w 738"/>
                <a:gd name="T11" fmla="*/ 72 h 396"/>
                <a:gd name="T12" fmla="*/ 479 w 738"/>
                <a:gd name="T13" fmla="*/ 88 h 396"/>
                <a:gd name="T14" fmla="*/ 470 w 738"/>
                <a:gd name="T15" fmla="*/ 145 h 396"/>
                <a:gd name="T16" fmla="*/ 485 w 738"/>
                <a:gd name="T17" fmla="*/ 103 h 396"/>
                <a:gd name="T18" fmla="*/ 504 w 738"/>
                <a:gd name="T19" fmla="*/ 72 h 396"/>
                <a:gd name="T20" fmla="*/ 519 w 738"/>
                <a:gd name="T21" fmla="*/ 113 h 396"/>
                <a:gd name="T22" fmla="*/ 544 w 738"/>
                <a:gd name="T23" fmla="*/ 122 h 396"/>
                <a:gd name="T24" fmla="*/ 551 w 738"/>
                <a:gd name="T25" fmla="*/ 145 h 396"/>
                <a:gd name="T26" fmla="*/ 616 w 738"/>
                <a:gd name="T27" fmla="*/ 113 h 396"/>
                <a:gd name="T28" fmla="*/ 672 w 738"/>
                <a:gd name="T29" fmla="*/ 88 h 396"/>
                <a:gd name="T30" fmla="*/ 713 w 738"/>
                <a:gd name="T31" fmla="*/ 48 h 396"/>
                <a:gd name="T32" fmla="*/ 730 w 738"/>
                <a:gd name="T33" fmla="*/ 72 h 396"/>
                <a:gd name="T34" fmla="*/ 730 w 738"/>
                <a:gd name="T35" fmla="*/ 97 h 396"/>
                <a:gd name="T36" fmla="*/ 690 w 738"/>
                <a:gd name="T37" fmla="*/ 145 h 396"/>
                <a:gd name="T38" fmla="*/ 672 w 738"/>
                <a:gd name="T39" fmla="*/ 145 h 396"/>
                <a:gd name="T40" fmla="*/ 641 w 738"/>
                <a:gd name="T41" fmla="*/ 194 h 396"/>
                <a:gd name="T42" fmla="*/ 624 w 738"/>
                <a:gd name="T43" fmla="*/ 218 h 396"/>
                <a:gd name="T44" fmla="*/ 616 w 738"/>
                <a:gd name="T45" fmla="*/ 178 h 396"/>
                <a:gd name="T46" fmla="*/ 624 w 738"/>
                <a:gd name="T47" fmla="*/ 242 h 396"/>
                <a:gd name="T48" fmla="*/ 559 w 738"/>
                <a:gd name="T49" fmla="*/ 299 h 396"/>
                <a:gd name="T50" fmla="*/ 567 w 738"/>
                <a:gd name="T51" fmla="*/ 396 h 396"/>
                <a:gd name="T52" fmla="*/ 535 w 738"/>
                <a:gd name="T53" fmla="*/ 371 h 396"/>
                <a:gd name="T54" fmla="*/ 504 w 738"/>
                <a:gd name="T55" fmla="*/ 331 h 396"/>
                <a:gd name="T56" fmla="*/ 445 w 738"/>
                <a:gd name="T57" fmla="*/ 331 h 396"/>
                <a:gd name="T58" fmla="*/ 420 w 738"/>
                <a:gd name="T59" fmla="*/ 331 h 396"/>
                <a:gd name="T60" fmla="*/ 348 w 738"/>
                <a:gd name="T61" fmla="*/ 364 h 396"/>
                <a:gd name="T62" fmla="*/ 292 w 738"/>
                <a:gd name="T63" fmla="*/ 331 h 396"/>
                <a:gd name="T64" fmla="*/ 268 w 738"/>
                <a:gd name="T65" fmla="*/ 339 h 396"/>
                <a:gd name="T66" fmla="*/ 234 w 738"/>
                <a:gd name="T67" fmla="*/ 299 h 396"/>
                <a:gd name="T68" fmla="*/ 97 w 738"/>
                <a:gd name="T69" fmla="*/ 290 h 396"/>
                <a:gd name="T70" fmla="*/ 81 w 738"/>
                <a:gd name="T71" fmla="*/ 267 h 396"/>
                <a:gd name="T72" fmla="*/ 32 w 738"/>
                <a:gd name="T73" fmla="*/ 234 h 396"/>
                <a:gd name="T74" fmla="*/ 24 w 738"/>
                <a:gd name="T75" fmla="*/ 210 h 396"/>
                <a:gd name="T76" fmla="*/ 24 w 738"/>
                <a:gd name="T77" fmla="*/ 202 h 396"/>
                <a:gd name="T78" fmla="*/ 0 w 738"/>
                <a:gd name="T79" fmla="*/ 169 h 396"/>
                <a:gd name="T80" fmla="*/ 7 w 738"/>
                <a:gd name="T81" fmla="*/ 63 h 396"/>
                <a:gd name="T82" fmla="*/ 16 w 738"/>
                <a:gd name="T83" fmla="*/ 4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396">
                  <a:moveTo>
                    <a:pt x="24" y="8"/>
                  </a:moveTo>
                  <a:lnTo>
                    <a:pt x="373" y="8"/>
                  </a:lnTo>
                  <a:lnTo>
                    <a:pt x="380" y="0"/>
                  </a:lnTo>
                  <a:lnTo>
                    <a:pt x="389" y="16"/>
                  </a:lnTo>
                  <a:lnTo>
                    <a:pt x="405" y="16"/>
                  </a:lnTo>
                  <a:lnTo>
                    <a:pt x="420" y="32"/>
                  </a:lnTo>
                  <a:lnTo>
                    <a:pt x="445" y="32"/>
                  </a:lnTo>
                  <a:lnTo>
                    <a:pt x="414" y="56"/>
                  </a:lnTo>
                  <a:lnTo>
                    <a:pt x="429" y="48"/>
                  </a:lnTo>
                  <a:lnTo>
                    <a:pt x="438" y="56"/>
                  </a:lnTo>
                  <a:lnTo>
                    <a:pt x="461" y="48"/>
                  </a:lnTo>
                  <a:lnTo>
                    <a:pt x="461" y="56"/>
                  </a:lnTo>
                  <a:lnTo>
                    <a:pt x="470" y="48"/>
                  </a:lnTo>
                  <a:lnTo>
                    <a:pt x="479" y="56"/>
                  </a:lnTo>
                  <a:lnTo>
                    <a:pt x="504" y="56"/>
                  </a:lnTo>
                  <a:lnTo>
                    <a:pt x="510" y="56"/>
                  </a:lnTo>
                  <a:lnTo>
                    <a:pt x="519" y="63"/>
                  </a:lnTo>
                  <a:lnTo>
                    <a:pt x="519" y="72"/>
                  </a:lnTo>
                  <a:lnTo>
                    <a:pt x="479" y="72"/>
                  </a:lnTo>
                  <a:lnTo>
                    <a:pt x="470" y="97"/>
                  </a:lnTo>
                  <a:lnTo>
                    <a:pt x="479" y="88"/>
                  </a:lnTo>
                  <a:lnTo>
                    <a:pt x="470" y="122"/>
                  </a:lnTo>
                  <a:lnTo>
                    <a:pt x="470" y="137"/>
                  </a:lnTo>
                  <a:lnTo>
                    <a:pt x="470" y="145"/>
                  </a:lnTo>
                  <a:lnTo>
                    <a:pt x="479" y="145"/>
                  </a:lnTo>
                  <a:lnTo>
                    <a:pt x="485" y="137"/>
                  </a:lnTo>
                  <a:lnTo>
                    <a:pt x="485" y="103"/>
                  </a:lnTo>
                  <a:lnTo>
                    <a:pt x="494" y="88"/>
                  </a:lnTo>
                  <a:lnTo>
                    <a:pt x="504" y="81"/>
                  </a:lnTo>
                  <a:lnTo>
                    <a:pt x="504" y="72"/>
                  </a:lnTo>
                  <a:lnTo>
                    <a:pt x="526" y="81"/>
                  </a:lnTo>
                  <a:lnTo>
                    <a:pt x="526" y="97"/>
                  </a:lnTo>
                  <a:lnTo>
                    <a:pt x="519" y="113"/>
                  </a:lnTo>
                  <a:lnTo>
                    <a:pt x="535" y="103"/>
                  </a:lnTo>
                  <a:lnTo>
                    <a:pt x="535" y="122"/>
                  </a:lnTo>
                  <a:lnTo>
                    <a:pt x="544" y="122"/>
                  </a:lnTo>
                  <a:lnTo>
                    <a:pt x="526" y="145"/>
                  </a:lnTo>
                  <a:lnTo>
                    <a:pt x="535" y="145"/>
                  </a:lnTo>
                  <a:lnTo>
                    <a:pt x="551" y="145"/>
                  </a:lnTo>
                  <a:lnTo>
                    <a:pt x="584" y="122"/>
                  </a:lnTo>
                  <a:lnTo>
                    <a:pt x="584" y="113"/>
                  </a:lnTo>
                  <a:lnTo>
                    <a:pt x="616" y="113"/>
                  </a:lnTo>
                  <a:lnTo>
                    <a:pt x="616" y="97"/>
                  </a:lnTo>
                  <a:lnTo>
                    <a:pt x="632" y="88"/>
                  </a:lnTo>
                  <a:lnTo>
                    <a:pt x="672" y="88"/>
                  </a:lnTo>
                  <a:lnTo>
                    <a:pt x="690" y="81"/>
                  </a:lnTo>
                  <a:lnTo>
                    <a:pt x="706" y="40"/>
                  </a:lnTo>
                  <a:lnTo>
                    <a:pt x="713" y="48"/>
                  </a:lnTo>
                  <a:lnTo>
                    <a:pt x="721" y="40"/>
                  </a:lnTo>
                  <a:lnTo>
                    <a:pt x="721" y="48"/>
                  </a:lnTo>
                  <a:lnTo>
                    <a:pt x="730" y="72"/>
                  </a:lnTo>
                  <a:lnTo>
                    <a:pt x="738" y="81"/>
                  </a:lnTo>
                  <a:lnTo>
                    <a:pt x="738" y="88"/>
                  </a:lnTo>
                  <a:lnTo>
                    <a:pt x="730" y="97"/>
                  </a:lnTo>
                  <a:lnTo>
                    <a:pt x="713" y="97"/>
                  </a:lnTo>
                  <a:lnTo>
                    <a:pt x="681" y="128"/>
                  </a:lnTo>
                  <a:lnTo>
                    <a:pt x="690" y="145"/>
                  </a:lnTo>
                  <a:lnTo>
                    <a:pt x="696" y="137"/>
                  </a:lnTo>
                  <a:lnTo>
                    <a:pt x="696" y="153"/>
                  </a:lnTo>
                  <a:lnTo>
                    <a:pt x="672" y="145"/>
                  </a:lnTo>
                  <a:lnTo>
                    <a:pt x="656" y="153"/>
                  </a:lnTo>
                  <a:lnTo>
                    <a:pt x="647" y="162"/>
                  </a:lnTo>
                  <a:lnTo>
                    <a:pt x="641" y="194"/>
                  </a:lnTo>
                  <a:lnTo>
                    <a:pt x="632" y="185"/>
                  </a:lnTo>
                  <a:lnTo>
                    <a:pt x="632" y="194"/>
                  </a:lnTo>
                  <a:lnTo>
                    <a:pt x="624" y="218"/>
                  </a:lnTo>
                  <a:lnTo>
                    <a:pt x="624" y="202"/>
                  </a:lnTo>
                  <a:lnTo>
                    <a:pt x="616" y="194"/>
                  </a:lnTo>
                  <a:lnTo>
                    <a:pt x="616" y="178"/>
                  </a:lnTo>
                  <a:lnTo>
                    <a:pt x="607" y="194"/>
                  </a:lnTo>
                  <a:lnTo>
                    <a:pt x="616" y="218"/>
                  </a:lnTo>
                  <a:lnTo>
                    <a:pt x="624" y="242"/>
                  </a:lnTo>
                  <a:lnTo>
                    <a:pt x="616" y="259"/>
                  </a:lnTo>
                  <a:lnTo>
                    <a:pt x="584" y="274"/>
                  </a:lnTo>
                  <a:lnTo>
                    <a:pt x="559" y="299"/>
                  </a:lnTo>
                  <a:lnTo>
                    <a:pt x="551" y="315"/>
                  </a:lnTo>
                  <a:lnTo>
                    <a:pt x="567" y="371"/>
                  </a:lnTo>
                  <a:lnTo>
                    <a:pt x="567" y="396"/>
                  </a:lnTo>
                  <a:lnTo>
                    <a:pt x="559" y="396"/>
                  </a:lnTo>
                  <a:lnTo>
                    <a:pt x="551" y="387"/>
                  </a:lnTo>
                  <a:lnTo>
                    <a:pt x="535" y="371"/>
                  </a:lnTo>
                  <a:lnTo>
                    <a:pt x="535" y="339"/>
                  </a:lnTo>
                  <a:lnTo>
                    <a:pt x="519" y="324"/>
                  </a:lnTo>
                  <a:lnTo>
                    <a:pt x="504" y="331"/>
                  </a:lnTo>
                  <a:lnTo>
                    <a:pt x="504" y="324"/>
                  </a:lnTo>
                  <a:lnTo>
                    <a:pt x="454" y="324"/>
                  </a:lnTo>
                  <a:lnTo>
                    <a:pt x="445" y="331"/>
                  </a:lnTo>
                  <a:lnTo>
                    <a:pt x="454" y="339"/>
                  </a:lnTo>
                  <a:lnTo>
                    <a:pt x="429" y="339"/>
                  </a:lnTo>
                  <a:lnTo>
                    <a:pt x="420" y="331"/>
                  </a:lnTo>
                  <a:lnTo>
                    <a:pt x="397" y="331"/>
                  </a:lnTo>
                  <a:lnTo>
                    <a:pt x="380" y="339"/>
                  </a:lnTo>
                  <a:lnTo>
                    <a:pt x="348" y="364"/>
                  </a:lnTo>
                  <a:lnTo>
                    <a:pt x="348" y="387"/>
                  </a:lnTo>
                  <a:lnTo>
                    <a:pt x="323" y="380"/>
                  </a:lnTo>
                  <a:lnTo>
                    <a:pt x="292" y="331"/>
                  </a:lnTo>
                  <a:lnTo>
                    <a:pt x="283" y="331"/>
                  </a:lnTo>
                  <a:lnTo>
                    <a:pt x="276" y="339"/>
                  </a:lnTo>
                  <a:lnTo>
                    <a:pt x="268" y="339"/>
                  </a:lnTo>
                  <a:lnTo>
                    <a:pt x="252" y="331"/>
                  </a:lnTo>
                  <a:lnTo>
                    <a:pt x="252" y="315"/>
                  </a:lnTo>
                  <a:lnTo>
                    <a:pt x="234" y="299"/>
                  </a:lnTo>
                  <a:lnTo>
                    <a:pt x="169" y="308"/>
                  </a:lnTo>
                  <a:lnTo>
                    <a:pt x="121" y="290"/>
                  </a:lnTo>
                  <a:lnTo>
                    <a:pt x="97" y="290"/>
                  </a:lnTo>
                  <a:lnTo>
                    <a:pt x="88" y="274"/>
                  </a:lnTo>
                  <a:lnTo>
                    <a:pt x="81" y="274"/>
                  </a:lnTo>
                  <a:lnTo>
                    <a:pt x="81" y="267"/>
                  </a:lnTo>
                  <a:lnTo>
                    <a:pt x="47" y="259"/>
                  </a:lnTo>
                  <a:lnTo>
                    <a:pt x="47" y="250"/>
                  </a:lnTo>
                  <a:lnTo>
                    <a:pt x="32" y="234"/>
                  </a:lnTo>
                  <a:lnTo>
                    <a:pt x="32" y="218"/>
                  </a:lnTo>
                  <a:lnTo>
                    <a:pt x="24" y="218"/>
                  </a:lnTo>
                  <a:lnTo>
                    <a:pt x="24" y="210"/>
                  </a:lnTo>
                  <a:lnTo>
                    <a:pt x="32" y="210"/>
                  </a:lnTo>
                  <a:lnTo>
                    <a:pt x="32" y="202"/>
                  </a:lnTo>
                  <a:lnTo>
                    <a:pt x="24" y="202"/>
                  </a:lnTo>
                  <a:lnTo>
                    <a:pt x="7" y="185"/>
                  </a:lnTo>
                  <a:lnTo>
                    <a:pt x="7" y="178"/>
                  </a:lnTo>
                  <a:lnTo>
                    <a:pt x="0" y="169"/>
                  </a:lnTo>
                  <a:lnTo>
                    <a:pt x="7" y="145"/>
                  </a:lnTo>
                  <a:lnTo>
                    <a:pt x="0" y="122"/>
                  </a:lnTo>
                  <a:lnTo>
                    <a:pt x="7" y="63"/>
                  </a:lnTo>
                  <a:lnTo>
                    <a:pt x="0" y="23"/>
                  </a:lnTo>
                  <a:lnTo>
                    <a:pt x="16" y="23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24" y="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0" name="Freeform 12">
              <a:extLst>
                <a:ext uri="{FF2B5EF4-FFF2-40B4-BE49-F238E27FC236}">
                  <a16:creationId xmlns:a16="http://schemas.microsoft.com/office/drawing/2014/main" id="{FF54CBDC-D4FE-4896-AAF7-74B38311EAE7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gray">
            <a:xfrm>
              <a:off x="67" y="1612"/>
              <a:ext cx="580" cy="544"/>
            </a:xfrm>
            <a:custGeom>
              <a:avLst/>
              <a:gdLst>
                <a:gd name="T0" fmla="*/ 479 w 480"/>
                <a:gd name="T1" fmla="*/ 453 h 494"/>
                <a:gd name="T2" fmla="*/ 432 w 480"/>
                <a:gd name="T3" fmla="*/ 388 h 494"/>
                <a:gd name="T4" fmla="*/ 414 w 480"/>
                <a:gd name="T5" fmla="*/ 365 h 494"/>
                <a:gd name="T6" fmla="*/ 389 w 480"/>
                <a:gd name="T7" fmla="*/ 381 h 494"/>
                <a:gd name="T8" fmla="*/ 366 w 480"/>
                <a:gd name="T9" fmla="*/ 348 h 494"/>
                <a:gd name="T10" fmla="*/ 341 w 480"/>
                <a:gd name="T11" fmla="*/ 348 h 494"/>
                <a:gd name="T12" fmla="*/ 317 w 480"/>
                <a:gd name="T13" fmla="*/ 49 h 494"/>
                <a:gd name="T14" fmla="*/ 276 w 480"/>
                <a:gd name="T15" fmla="*/ 49 h 494"/>
                <a:gd name="T16" fmla="*/ 236 w 480"/>
                <a:gd name="T17" fmla="*/ 33 h 494"/>
                <a:gd name="T18" fmla="*/ 196 w 480"/>
                <a:gd name="T19" fmla="*/ 17 h 494"/>
                <a:gd name="T20" fmla="*/ 162 w 480"/>
                <a:gd name="T21" fmla="*/ 8 h 494"/>
                <a:gd name="T22" fmla="*/ 131 w 480"/>
                <a:gd name="T23" fmla="*/ 17 h 494"/>
                <a:gd name="T24" fmla="*/ 90 w 480"/>
                <a:gd name="T25" fmla="*/ 42 h 494"/>
                <a:gd name="T26" fmla="*/ 65 w 480"/>
                <a:gd name="T27" fmla="*/ 57 h 494"/>
                <a:gd name="T28" fmla="*/ 25 w 480"/>
                <a:gd name="T29" fmla="*/ 98 h 494"/>
                <a:gd name="T30" fmla="*/ 50 w 480"/>
                <a:gd name="T31" fmla="*/ 139 h 494"/>
                <a:gd name="T32" fmla="*/ 74 w 480"/>
                <a:gd name="T33" fmla="*/ 179 h 494"/>
                <a:gd name="T34" fmla="*/ 50 w 480"/>
                <a:gd name="T35" fmla="*/ 186 h 494"/>
                <a:gd name="T36" fmla="*/ 40 w 480"/>
                <a:gd name="T37" fmla="*/ 170 h 494"/>
                <a:gd name="T38" fmla="*/ 0 w 480"/>
                <a:gd name="T39" fmla="*/ 202 h 494"/>
                <a:gd name="T40" fmla="*/ 18 w 480"/>
                <a:gd name="T41" fmla="*/ 219 h 494"/>
                <a:gd name="T42" fmla="*/ 34 w 480"/>
                <a:gd name="T43" fmla="*/ 235 h 494"/>
                <a:gd name="T44" fmla="*/ 65 w 480"/>
                <a:gd name="T45" fmla="*/ 235 h 494"/>
                <a:gd name="T46" fmla="*/ 82 w 480"/>
                <a:gd name="T47" fmla="*/ 235 h 494"/>
                <a:gd name="T48" fmla="*/ 82 w 480"/>
                <a:gd name="T49" fmla="*/ 267 h 494"/>
                <a:gd name="T50" fmla="*/ 59 w 480"/>
                <a:gd name="T51" fmla="*/ 276 h 494"/>
                <a:gd name="T52" fmla="*/ 40 w 480"/>
                <a:gd name="T53" fmla="*/ 276 h 494"/>
                <a:gd name="T54" fmla="*/ 50 w 480"/>
                <a:gd name="T55" fmla="*/ 365 h 494"/>
                <a:gd name="T56" fmla="*/ 74 w 480"/>
                <a:gd name="T57" fmla="*/ 356 h 494"/>
                <a:gd name="T58" fmla="*/ 74 w 480"/>
                <a:gd name="T59" fmla="*/ 381 h 494"/>
                <a:gd name="T60" fmla="*/ 106 w 480"/>
                <a:gd name="T61" fmla="*/ 388 h 494"/>
                <a:gd name="T62" fmla="*/ 114 w 480"/>
                <a:gd name="T63" fmla="*/ 388 h 494"/>
                <a:gd name="T64" fmla="*/ 131 w 480"/>
                <a:gd name="T65" fmla="*/ 406 h 494"/>
                <a:gd name="T66" fmla="*/ 90 w 480"/>
                <a:gd name="T67" fmla="*/ 453 h 494"/>
                <a:gd name="T68" fmla="*/ 59 w 480"/>
                <a:gd name="T69" fmla="*/ 471 h 494"/>
                <a:gd name="T70" fmla="*/ 40 w 480"/>
                <a:gd name="T71" fmla="*/ 493 h 494"/>
                <a:gd name="T72" fmla="*/ 114 w 480"/>
                <a:gd name="T73" fmla="*/ 453 h 494"/>
                <a:gd name="T74" fmla="*/ 139 w 480"/>
                <a:gd name="T75" fmla="*/ 429 h 494"/>
                <a:gd name="T76" fmla="*/ 187 w 480"/>
                <a:gd name="T77" fmla="*/ 388 h 494"/>
                <a:gd name="T78" fmla="*/ 179 w 480"/>
                <a:gd name="T79" fmla="*/ 372 h 494"/>
                <a:gd name="T80" fmla="*/ 196 w 480"/>
                <a:gd name="T81" fmla="*/ 341 h 494"/>
                <a:gd name="T82" fmla="*/ 227 w 480"/>
                <a:gd name="T83" fmla="*/ 325 h 494"/>
                <a:gd name="T84" fmla="*/ 211 w 480"/>
                <a:gd name="T85" fmla="*/ 341 h 494"/>
                <a:gd name="T86" fmla="*/ 211 w 480"/>
                <a:gd name="T87" fmla="*/ 372 h 494"/>
                <a:gd name="T88" fmla="*/ 211 w 480"/>
                <a:gd name="T89" fmla="*/ 381 h 494"/>
                <a:gd name="T90" fmla="*/ 243 w 480"/>
                <a:gd name="T91" fmla="*/ 365 h 494"/>
                <a:gd name="T92" fmla="*/ 243 w 480"/>
                <a:gd name="T93" fmla="*/ 332 h 494"/>
                <a:gd name="T94" fmla="*/ 301 w 480"/>
                <a:gd name="T95" fmla="*/ 356 h 494"/>
                <a:gd name="T96" fmla="*/ 349 w 480"/>
                <a:gd name="T97" fmla="*/ 365 h 494"/>
                <a:gd name="T98" fmla="*/ 358 w 480"/>
                <a:gd name="T99" fmla="*/ 372 h 494"/>
                <a:gd name="T100" fmla="*/ 423 w 480"/>
                <a:gd name="T101" fmla="*/ 453 h 494"/>
                <a:gd name="T102" fmla="*/ 407 w 480"/>
                <a:gd name="T103" fmla="*/ 406 h 494"/>
                <a:gd name="T104" fmla="*/ 414 w 480"/>
                <a:gd name="T105" fmla="*/ 388 h 494"/>
                <a:gd name="T106" fmla="*/ 432 w 480"/>
                <a:gd name="T107" fmla="*/ 421 h 494"/>
                <a:gd name="T108" fmla="*/ 432 w 480"/>
                <a:gd name="T109" fmla="*/ 429 h 494"/>
                <a:gd name="T110" fmla="*/ 432 w 480"/>
                <a:gd name="T111" fmla="*/ 453 h 494"/>
                <a:gd name="T112" fmla="*/ 438 w 480"/>
                <a:gd name="T113" fmla="*/ 462 h 494"/>
                <a:gd name="T114" fmla="*/ 455 w 480"/>
                <a:gd name="T115" fmla="*/ 471 h 494"/>
                <a:gd name="T116" fmla="*/ 455 w 480"/>
                <a:gd name="T117" fmla="*/ 453 h 494"/>
                <a:gd name="T118" fmla="*/ 463 w 480"/>
                <a:gd name="T119" fmla="*/ 478 h 494"/>
                <a:gd name="T120" fmla="*/ 479 w 480"/>
                <a:gd name="T121" fmla="*/ 47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0" h="494">
                  <a:moveTo>
                    <a:pt x="479" y="478"/>
                  </a:moveTo>
                  <a:lnTo>
                    <a:pt x="479" y="453"/>
                  </a:lnTo>
                  <a:lnTo>
                    <a:pt x="455" y="438"/>
                  </a:lnTo>
                  <a:lnTo>
                    <a:pt x="432" y="388"/>
                  </a:lnTo>
                  <a:lnTo>
                    <a:pt x="423" y="388"/>
                  </a:lnTo>
                  <a:lnTo>
                    <a:pt x="414" y="365"/>
                  </a:lnTo>
                  <a:lnTo>
                    <a:pt x="398" y="372"/>
                  </a:lnTo>
                  <a:lnTo>
                    <a:pt x="389" y="381"/>
                  </a:lnTo>
                  <a:lnTo>
                    <a:pt x="366" y="356"/>
                  </a:lnTo>
                  <a:lnTo>
                    <a:pt x="366" y="348"/>
                  </a:lnTo>
                  <a:lnTo>
                    <a:pt x="341" y="356"/>
                  </a:lnTo>
                  <a:lnTo>
                    <a:pt x="341" y="348"/>
                  </a:lnTo>
                  <a:lnTo>
                    <a:pt x="341" y="65"/>
                  </a:lnTo>
                  <a:lnTo>
                    <a:pt x="317" y="49"/>
                  </a:lnTo>
                  <a:lnTo>
                    <a:pt x="293" y="57"/>
                  </a:lnTo>
                  <a:lnTo>
                    <a:pt x="276" y="49"/>
                  </a:lnTo>
                  <a:lnTo>
                    <a:pt x="261" y="49"/>
                  </a:lnTo>
                  <a:lnTo>
                    <a:pt x="236" y="33"/>
                  </a:lnTo>
                  <a:lnTo>
                    <a:pt x="202" y="33"/>
                  </a:lnTo>
                  <a:lnTo>
                    <a:pt x="196" y="17"/>
                  </a:lnTo>
                  <a:lnTo>
                    <a:pt x="171" y="17"/>
                  </a:lnTo>
                  <a:lnTo>
                    <a:pt x="162" y="8"/>
                  </a:lnTo>
                  <a:lnTo>
                    <a:pt x="147" y="0"/>
                  </a:lnTo>
                  <a:lnTo>
                    <a:pt x="131" y="17"/>
                  </a:lnTo>
                  <a:lnTo>
                    <a:pt x="114" y="24"/>
                  </a:lnTo>
                  <a:lnTo>
                    <a:pt x="90" y="42"/>
                  </a:lnTo>
                  <a:lnTo>
                    <a:pt x="82" y="42"/>
                  </a:lnTo>
                  <a:lnTo>
                    <a:pt x="65" y="57"/>
                  </a:lnTo>
                  <a:lnTo>
                    <a:pt x="59" y="89"/>
                  </a:lnTo>
                  <a:lnTo>
                    <a:pt x="25" y="98"/>
                  </a:lnTo>
                  <a:lnTo>
                    <a:pt x="18" y="114"/>
                  </a:lnTo>
                  <a:lnTo>
                    <a:pt x="50" y="139"/>
                  </a:lnTo>
                  <a:lnTo>
                    <a:pt x="59" y="154"/>
                  </a:lnTo>
                  <a:lnTo>
                    <a:pt x="74" y="179"/>
                  </a:lnTo>
                  <a:lnTo>
                    <a:pt x="74" y="186"/>
                  </a:lnTo>
                  <a:lnTo>
                    <a:pt x="50" y="186"/>
                  </a:lnTo>
                  <a:lnTo>
                    <a:pt x="50" y="170"/>
                  </a:lnTo>
                  <a:lnTo>
                    <a:pt x="40" y="170"/>
                  </a:lnTo>
                  <a:lnTo>
                    <a:pt x="9" y="186"/>
                  </a:lnTo>
                  <a:lnTo>
                    <a:pt x="0" y="202"/>
                  </a:lnTo>
                  <a:lnTo>
                    <a:pt x="18" y="211"/>
                  </a:lnTo>
                  <a:lnTo>
                    <a:pt x="18" y="219"/>
                  </a:lnTo>
                  <a:lnTo>
                    <a:pt x="18" y="226"/>
                  </a:lnTo>
                  <a:lnTo>
                    <a:pt x="34" y="235"/>
                  </a:lnTo>
                  <a:lnTo>
                    <a:pt x="50" y="235"/>
                  </a:lnTo>
                  <a:lnTo>
                    <a:pt x="65" y="235"/>
                  </a:lnTo>
                  <a:lnTo>
                    <a:pt x="82" y="226"/>
                  </a:lnTo>
                  <a:lnTo>
                    <a:pt x="82" y="235"/>
                  </a:lnTo>
                  <a:lnTo>
                    <a:pt x="90" y="251"/>
                  </a:lnTo>
                  <a:lnTo>
                    <a:pt x="82" y="267"/>
                  </a:lnTo>
                  <a:lnTo>
                    <a:pt x="65" y="267"/>
                  </a:lnTo>
                  <a:lnTo>
                    <a:pt x="59" y="276"/>
                  </a:lnTo>
                  <a:lnTo>
                    <a:pt x="50" y="276"/>
                  </a:lnTo>
                  <a:lnTo>
                    <a:pt x="40" y="276"/>
                  </a:lnTo>
                  <a:lnTo>
                    <a:pt x="25" y="316"/>
                  </a:lnTo>
                  <a:lnTo>
                    <a:pt x="50" y="365"/>
                  </a:lnTo>
                  <a:lnTo>
                    <a:pt x="59" y="365"/>
                  </a:lnTo>
                  <a:lnTo>
                    <a:pt x="74" y="356"/>
                  </a:lnTo>
                  <a:lnTo>
                    <a:pt x="74" y="372"/>
                  </a:lnTo>
                  <a:lnTo>
                    <a:pt x="74" y="381"/>
                  </a:lnTo>
                  <a:lnTo>
                    <a:pt x="82" y="388"/>
                  </a:lnTo>
                  <a:lnTo>
                    <a:pt x="106" y="388"/>
                  </a:lnTo>
                  <a:lnTo>
                    <a:pt x="114" y="396"/>
                  </a:lnTo>
                  <a:lnTo>
                    <a:pt x="114" y="388"/>
                  </a:lnTo>
                  <a:lnTo>
                    <a:pt x="131" y="388"/>
                  </a:lnTo>
                  <a:lnTo>
                    <a:pt x="131" y="406"/>
                  </a:lnTo>
                  <a:lnTo>
                    <a:pt x="131" y="421"/>
                  </a:lnTo>
                  <a:lnTo>
                    <a:pt x="90" y="453"/>
                  </a:lnTo>
                  <a:lnTo>
                    <a:pt x="65" y="462"/>
                  </a:lnTo>
                  <a:lnTo>
                    <a:pt x="59" y="471"/>
                  </a:lnTo>
                  <a:lnTo>
                    <a:pt x="34" y="487"/>
                  </a:lnTo>
                  <a:lnTo>
                    <a:pt x="40" y="493"/>
                  </a:lnTo>
                  <a:lnTo>
                    <a:pt x="82" y="471"/>
                  </a:lnTo>
                  <a:lnTo>
                    <a:pt x="114" y="453"/>
                  </a:lnTo>
                  <a:lnTo>
                    <a:pt x="122" y="446"/>
                  </a:lnTo>
                  <a:lnTo>
                    <a:pt x="139" y="429"/>
                  </a:lnTo>
                  <a:lnTo>
                    <a:pt x="179" y="396"/>
                  </a:lnTo>
                  <a:lnTo>
                    <a:pt x="187" y="388"/>
                  </a:lnTo>
                  <a:lnTo>
                    <a:pt x="171" y="381"/>
                  </a:lnTo>
                  <a:lnTo>
                    <a:pt x="179" y="372"/>
                  </a:lnTo>
                  <a:lnTo>
                    <a:pt x="196" y="356"/>
                  </a:lnTo>
                  <a:lnTo>
                    <a:pt x="196" y="341"/>
                  </a:lnTo>
                  <a:lnTo>
                    <a:pt x="221" y="325"/>
                  </a:lnTo>
                  <a:lnTo>
                    <a:pt x="227" y="325"/>
                  </a:lnTo>
                  <a:lnTo>
                    <a:pt x="221" y="332"/>
                  </a:lnTo>
                  <a:lnTo>
                    <a:pt x="211" y="341"/>
                  </a:lnTo>
                  <a:lnTo>
                    <a:pt x="202" y="365"/>
                  </a:lnTo>
                  <a:lnTo>
                    <a:pt x="211" y="372"/>
                  </a:lnTo>
                  <a:lnTo>
                    <a:pt x="202" y="381"/>
                  </a:lnTo>
                  <a:lnTo>
                    <a:pt x="211" y="381"/>
                  </a:lnTo>
                  <a:lnTo>
                    <a:pt x="236" y="365"/>
                  </a:lnTo>
                  <a:lnTo>
                    <a:pt x="243" y="365"/>
                  </a:lnTo>
                  <a:lnTo>
                    <a:pt x="252" y="348"/>
                  </a:lnTo>
                  <a:lnTo>
                    <a:pt x="243" y="332"/>
                  </a:lnTo>
                  <a:lnTo>
                    <a:pt x="268" y="341"/>
                  </a:lnTo>
                  <a:lnTo>
                    <a:pt x="301" y="356"/>
                  </a:lnTo>
                  <a:lnTo>
                    <a:pt x="324" y="356"/>
                  </a:lnTo>
                  <a:lnTo>
                    <a:pt x="349" y="365"/>
                  </a:lnTo>
                  <a:lnTo>
                    <a:pt x="358" y="365"/>
                  </a:lnTo>
                  <a:lnTo>
                    <a:pt x="358" y="372"/>
                  </a:lnTo>
                  <a:lnTo>
                    <a:pt x="398" y="406"/>
                  </a:lnTo>
                  <a:lnTo>
                    <a:pt x="423" y="453"/>
                  </a:lnTo>
                  <a:lnTo>
                    <a:pt x="414" y="413"/>
                  </a:lnTo>
                  <a:lnTo>
                    <a:pt x="407" y="406"/>
                  </a:lnTo>
                  <a:lnTo>
                    <a:pt x="414" y="406"/>
                  </a:lnTo>
                  <a:lnTo>
                    <a:pt x="414" y="388"/>
                  </a:lnTo>
                  <a:lnTo>
                    <a:pt x="423" y="429"/>
                  </a:lnTo>
                  <a:lnTo>
                    <a:pt x="432" y="421"/>
                  </a:lnTo>
                  <a:lnTo>
                    <a:pt x="447" y="438"/>
                  </a:lnTo>
                  <a:lnTo>
                    <a:pt x="432" y="429"/>
                  </a:lnTo>
                  <a:lnTo>
                    <a:pt x="432" y="438"/>
                  </a:lnTo>
                  <a:lnTo>
                    <a:pt x="432" y="453"/>
                  </a:lnTo>
                  <a:lnTo>
                    <a:pt x="438" y="446"/>
                  </a:lnTo>
                  <a:lnTo>
                    <a:pt x="438" y="462"/>
                  </a:lnTo>
                  <a:lnTo>
                    <a:pt x="455" y="487"/>
                  </a:lnTo>
                  <a:lnTo>
                    <a:pt x="455" y="471"/>
                  </a:lnTo>
                  <a:lnTo>
                    <a:pt x="447" y="453"/>
                  </a:lnTo>
                  <a:lnTo>
                    <a:pt x="455" y="453"/>
                  </a:lnTo>
                  <a:lnTo>
                    <a:pt x="455" y="462"/>
                  </a:lnTo>
                  <a:lnTo>
                    <a:pt x="463" y="478"/>
                  </a:lnTo>
                  <a:lnTo>
                    <a:pt x="472" y="487"/>
                  </a:lnTo>
                  <a:lnTo>
                    <a:pt x="479" y="47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1" name="Freeform 13">
              <a:extLst>
                <a:ext uri="{FF2B5EF4-FFF2-40B4-BE49-F238E27FC236}">
                  <a16:creationId xmlns:a16="http://schemas.microsoft.com/office/drawing/2014/main" id="{0601BA4B-1539-4B7A-96A9-EC4E5B35212F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gray">
            <a:xfrm>
              <a:off x="478" y="1477"/>
              <a:ext cx="1322" cy="945"/>
            </a:xfrm>
            <a:custGeom>
              <a:avLst/>
              <a:gdLst>
                <a:gd name="T0" fmla="*/ 756 w 1096"/>
                <a:gd name="T1" fmla="*/ 851 h 860"/>
                <a:gd name="T2" fmla="*/ 763 w 1096"/>
                <a:gd name="T3" fmla="*/ 827 h 860"/>
                <a:gd name="T4" fmla="*/ 771 w 1096"/>
                <a:gd name="T5" fmla="*/ 786 h 860"/>
                <a:gd name="T6" fmla="*/ 706 w 1096"/>
                <a:gd name="T7" fmla="*/ 746 h 860"/>
                <a:gd name="T8" fmla="*/ 632 w 1096"/>
                <a:gd name="T9" fmla="*/ 746 h 860"/>
                <a:gd name="T10" fmla="*/ 585 w 1096"/>
                <a:gd name="T11" fmla="*/ 722 h 860"/>
                <a:gd name="T12" fmla="*/ 171 w 1096"/>
                <a:gd name="T13" fmla="*/ 680 h 860"/>
                <a:gd name="T14" fmla="*/ 138 w 1096"/>
                <a:gd name="T15" fmla="*/ 615 h 860"/>
                <a:gd name="T16" fmla="*/ 91 w 1096"/>
                <a:gd name="T17" fmla="*/ 510 h 860"/>
                <a:gd name="T18" fmla="*/ 48 w 1096"/>
                <a:gd name="T19" fmla="*/ 503 h 860"/>
                <a:gd name="T20" fmla="*/ 0 w 1096"/>
                <a:gd name="T21" fmla="*/ 470 h 860"/>
                <a:gd name="T22" fmla="*/ 66 w 1096"/>
                <a:gd name="T23" fmla="*/ 202 h 860"/>
                <a:gd name="T24" fmla="*/ 147 w 1096"/>
                <a:gd name="T25" fmla="*/ 164 h 860"/>
                <a:gd name="T26" fmla="*/ 187 w 1096"/>
                <a:gd name="T27" fmla="*/ 171 h 860"/>
                <a:gd name="T28" fmla="*/ 212 w 1096"/>
                <a:gd name="T29" fmla="*/ 195 h 860"/>
                <a:gd name="T30" fmla="*/ 268 w 1096"/>
                <a:gd name="T31" fmla="*/ 195 h 860"/>
                <a:gd name="T32" fmla="*/ 341 w 1096"/>
                <a:gd name="T33" fmla="*/ 220 h 860"/>
                <a:gd name="T34" fmla="*/ 358 w 1096"/>
                <a:gd name="T35" fmla="*/ 261 h 860"/>
                <a:gd name="T36" fmla="*/ 415 w 1096"/>
                <a:gd name="T37" fmla="*/ 236 h 860"/>
                <a:gd name="T38" fmla="*/ 504 w 1096"/>
                <a:gd name="T39" fmla="*/ 252 h 860"/>
                <a:gd name="T40" fmla="*/ 552 w 1096"/>
                <a:gd name="T41" fmla="*/ 227 h 860"/>
                <a:gd name="T42" fmla="*/ 569 w 1096"/>
                <a:gd name="T43" fmla="*/ 202 h 860"/>
                <a:gd name="T44" fmla="*/ 577 w 1096"/>
                <a:gd name="T45" fmla="*/ 261 h 860"/>
                <a:gd name="T46" fmla="*/ 601 w 1096"/>
                <a:gd name="T47" fmla="*/ 195 h 860"/>
                <a:gd name="T48" fmla="*/ 592 w 1096"/>
                <a:gd name="T49" fmla="*/ 105 h 860"/>
                <a:gd name="T50" fmla="*/ 617 w 1096"/>
                <a:gd name="T51" fmla="*/ 0 h 860"/>
                <a:gd name="T52" fmla="*/ 617 w 1096"/>
                <a:gd name="T53" fmla="*/ 65 h 860"/>
                <a:gd name="T54" fmla="*/ 632 w 1096"/>
                <a:gd name="T55" fmla="*/ 171 h 860"/>
                <a:gd name="T56" fmla="*/ 666 w 1096"/>
                <a:gd name="T57" fmla="*/ 202 h 860"/>
                <a:gd name="T58" fmla="*/ 697 w 1096"/>
                <a:gd name="T59" fmla="*/ 267 h 860"/>
                <a:gd name="T60" fmla="*/ 731 w 1096"/>
                <a:gd name="T61" fmla="*/ 179 h 860"/>
                <a:gd name="T62" fmla="*/ 763 w 1096"/>
                <a:gd name="T63" fmla="*/ 227 h 860"/>
                <a:gd name="T64" fmla="*/ 763 w 1096"/>
                <a:gd name="T65" fmla="*/ 276 h 860"/>
                <a:gd name="T66" fmla="*/ 697 w 1096"/>
                <a:gd name="T67" fmla="*/ 292 h 860"/>
                <a:gd name="T68" fmla="*/ 673 w 1096"/>
                <a:gd name="T69" fmla="*/ 373 h 860"/>
                <a:gd name="T70" fmla="*/ 626 w 1096"/>
                <a:gd name="T71" fmla="*/ 413 h 860"/>
                <a:gd name="T72" fmla="*/ 592 w 1096"/>
                <a:gd name="T73" fmla="*/ 478 h 860"/>
                <a:gd name="T74" fmla="*/ 626 w 1096"/>
                <a:gd name="T75" fmla="*/ 560 h 860"/>
                <a:gd name="T76" fmla="*/ 716 w 1096"/>
                <a:gd name="T77" fmla="*/ 593 h 860"/>
                <a:gd name="T78" fmla="*/ 788 w 1096"/>
                <a:gd name="T79" fmla="*/ 680 h 860"/>
                <a:gd name="T80" fmla="*/ 819 w 1096"/>
                <a:gd name="T81" fmla="*/ 575 h 860"/>
                <a:gd name="T82" fmla="*/ 812 w 1096"/>
                <a:gd name="T83" fmla="*/ 503 h 860"/>
                <a:gd name="T84" fmla="*/ 803 w 1096"/>
                <a:gd name="T85" fmla="*/ 429 h 860"/>
                <a:gd name="T86" fmla="*/ 859 w 1096"/>
                <a:gd name="T87" fmla="*/ 413 h 860"/>
                <a:gd name="T88" fmla="*/ 918 w 1096"/>
                <a:gd name="T89" fmla="*/ 454 h 860"/>
                <a:gd name="T90" fmla="*/ 967 w 1096"/>
                <a:gd name="T91" fmla="*/ 487 h 860"/>
                <a:gd name="T92" fmla="*/ 1015 w 1096"/>
                <a:gd name="T93" fmla="*/ 575 h 860"/>
                <a:gd name="T94" fmla="*/ 1055 w 1096"/>
                <a:gd name="T95" fmla="*/ 600 h 860"/>
                <a:gd name="T96" fmla="*/ 1070 w 1096"/>
                <a:gd name="T97" fmla="*/ 633 h 860"/>
                <a:gd name="T98" fmla="*/ 1095 w 1096"/>
                <a:gd name="T99" fmla="*/ 665 h 860"/>
                <a:gd name="T100" fmla="*/ 1015 w 1096"/>
                <a:gd name="T101" fmla="*/ 705 h 860"/>
                <a:gd name="T102" fmla="*/ 933 w 1096"/>
                <a:gd name="T103" fmla="*/ 722 h 860"/>
                <a:gd name="T104" fmla="*/ 925 w 1096"/>
                <a:gd name="T105" fmla="*/ 737 h 860"/>
                <a:gd name="T106" fmla="*/ 983 w 1096"/>
                <a:gd name="T107" fmla="*/ 737 h 860"/>
                <a:gd name="T108" fmla="*/ 974 w 1096"/>
                <a:gd name="T109" fmla="*/ 746 h 860"/>
                <a:gd name="T110" fmla="*/ 1015 w 1096"/>
                <a:gd name="T111" fmla="*/ 786 h 860"/>
                <a:gd name="T112" fmla="*/ 1039 w 1096"/>
                <a:gd name="T113" fmla="*/ 777 h 860"/>
                <a:gd name="T114" fmla="*/ 967 w 1096"/>
                <a:gd name="T115" fmla="*/ 827 h 860"/>
                <a:gd name="T116" fmla="*/ 974 w 1096"/>
                <a:gd name="T117" fmla="*/ 786 h 860"/>
                <a:gd name="T118" fmla="*/ 933 w 1096"/>
                <a:gd name="T119" fmla="*/ 762 h 860"/>
                <a:gd name="T120" fmla="*/ 902 w 1096"/>
                <a:gd name="T121" fmla="*/ 795 h 860"/>
                <a:gd name="T122" fmla="*/ 819 w 1096"/>
                <a:gd name="T123" fmla="*/ 817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6" h="860">
                  <a:moveTo>
                    <a:pt x="796" y="817"/>
                  </a:moveTo>
                  <a:lnTo>
                    <a:pt x="796" y="836"/>
                  </a:lnTo>
                  <a:lnTo>
                    <a:pt x="763" y="842"/>
                  </a:lnTo>
                  <a:lnTo>
                    <a:pt x="756" y="851"/>
                  </a:lnTo>
                  <a:lnTo>
                    <a:pt x="738" y="859"/>
                  </a:lnTo>
                  <a:lnTo>
                    <a:pt x="756" y="836"/>
                  </a:lnTo>
                  <a:lnTo>
                    <a:pt x="747" y="836"/>
                  </a:lnTo>
                  <a:lnTo>
                    <a:pt x="763" y="827"/>
                  </a:lnTo>
                  <a:lnTo>
                    <a:pt x="763" y="795"/>
                  </a:lnTo>
                  <a:lnTo>
                    <a:pt x="779" y="811"/>
                  </a:lnTo>
                  <a:lnTo>
                    <a:pt x="788" y="802"/>
                  </a:lnTo>
                  <a:lnTo>
                    <a:pt x="771" y="786"/>
                  </a:lnTo>
                  <a:lnTo>
                    <a:pt x="731" y="777"/>
                  </a:lnTo>
                  <a:lnTo>
                    <a:pt x="722" y="770"/>
                  </a:lnTo>
                  <a:lnTo>
                    <a:pt x="716" y="746"/>
                  </a:lnTo>
                  <a:lnTo>
                    <a:pt x="706" y="746"/>
                  </a:lnTo>
                  <a:lnTo>
                    <a:pt x="697" y="730"/>
                  </a:lnTo>
                  <a:lnTo>
                    <a:pt x="682" y="722"/>
                  </a:lnTo>
                  <a:lnTo>
                    <a:pt x="657" y="746"/>
                  </a:lnTo>
                  <a:lnTo>
                    <a:pt x="632" y="746"/>
                  </a:lnTo>
                  <a:lnTo>
                    <a:pt x="617" y="730"/>
                  </a:lnTo>
                  <a:lnTo>
                    <a:pt x="601" y="730"/>
                  </a:lnTo>
                  <a:lnTo>
                    <a:pt x="592" y="714"/>
                  </a:lnTo>
                  <a:lnTo>
                    <a:pt x="585" y="722"/>
                  </a:lnTo>
                  <a:lnTo>
                    <a:pt x="236" y="722"/>
                  </a:lnTo>
                  <a:lnTo>
                    <a:pt x="228" y="722"/>
                  </a:lnTo>
                  <a:lnTo>
                    <a:pt x="219" y="714"/>
                  </a:lnTo>
                  <a:lnTo>
                    <a:pt x="171" y="680"/>
                  </a:lnTo>
                  <a:lnTo>
                    <a:pt x="162" y="656"/>
                  </a:lnTo>
                  <a:lnTo>
                    <a:pt x="154" y="649"/>
                  </a:lnTo>
                  <a:lnTo>
                    <a:pt x="131" y="625"/>
                  </a:lnTo>
                  <a:lnTo>
                    <a:pt x="138" y="615"/>
                  </a:lnTo>
                  <a:lnTo>
                    <a:pt x="138" y="600"/>
                  </a:lnTo>
                  <a:lnTo>
                    <a:pt x="138" y="575"/>
                  </a:lnTo>
                  <a:lnTo>
                    <a:pt x="114" y="560"/>
                  </a:lnTo>
                  <a:lnTo>
                    <a:pt x="91" y="510"/>
                  </a:lnTo>
                  <a:lnTo>
                    <a:pt x="82" y="510"/>
                  </a:lnTo>
                  <a:lnTo>
                    <a:pt x="73" y="487"/>
                  </a:lnTo>
                  <a:lnTo>
                    <a:pt x="57" y="494"/>
                  </a:lnTo>
                  <a:lnTo>
                    <a:pt x="48" y="503"/>
                  </a:lnTo>
                  <a:lnTo>
                    <a:pt x="25" y="478"/>
                  </a:lnTo>
                  <a:lnTo>
                    <a:pt x="25" y="470"/>
                  </a:lnTo>
                  <a:lnTo>
                    <a:pt x="0" y="478"/>
                  </a:lnTo>
                  <a:lnTo>
                    <a:pt x="0" y="470"/>
                  </a:lnTo>
                  <a:lnTo>
                    <a:pt x="0" y="187"/>
                  </a:lnTo>
                  <a:lnTo>
                    <a:pt x="17" y="187"/>
                  </a:lnTo>
                  <a:lnTo>
                    <a:pt x="66" y="220"/>
                  </a:lnTo>
                  <a:lnTo>
                    <a:pt x="66" y="202"/>
                  </a:lnTo>
                  <a:lnTo>
                    <a:pt x="73" y="195"/>
                  </a:lnTo>
                  <a:lnTo>
                    <a:pt x="91" y="187"/>
                  </a:lnTo>
                  <a:lnTo>
                    <a:pt x="97" y="195"/>
                  </a:lnTo>
                  <a:lnTo>
                    <a:pt x="147" y="164"/>
                  </a:lnTo>
                  <a:lnTo>
                    <a:pt x="147" y="179"/>
                  </a:lnTo>
                  <a:lnTo>
                    <a:pt x="162" y="179"/>
                  </a:lnTo>
                  <a:lnTo>
                    <a:pt x="171" y="155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03" y="195"/>
                  </a:lnTo>
                  <a:lnTo>
                    <a:pt x="212" y="179"/>
                  </a:lnTo>
                  <a:lnTo>
                    <a:pt x="212" y="195"/>
                  </a:lnTo>
                  <a:lnTo>
                    <a:pt x="228" y="195"/>
                  </a:lnTo>
                  <a:lnTo>
                    <a:pt x="228" y="179"/>
                  </a:lnTo>
                  <a:lnTo>
                    <a:pt x="253" y="179"/>
                  </a:lnTo>
                  <a:lnTo>
                    <a:pt x="268" y="195"/>
                  </a:lnTo>
                  <a:lnTo>
                    <a:pt x="284" y="202"/>
                  </a:lnTo>
                  <a:lnTo>
                    <a:pt x="300" y="211"/>
                  </a:lnTo>
                  <a:lnTo>
                    <a:pt x="318" y="211"/>
                  </a:lnTo>
                  <a:lnTo>
                    <a:pt x="341" y="220"/>
                  </a:lnTo>
                  <a:lnTo>
                    <a:pt x="341" y="236"/>
                  </a:lnTo>
                  <a:lnTo>
                    <a:pt x="333" y="242"/>
                  </a:lnTo>
                  <a:lnTo>
                    <a:pt x="333" y="252"/>
                  </a:lnTo>
                  <a:lnTo>
                    <a:pt x="358" y="261"/>
                  </a:lnTo>
                  <a:lnTo>
                    <a:pt x="398" y="242"/>
                  </a:lnTo>
                  <a:lnTo>
                    <a:pt x="423" y="261"/>
                  </a:lnTo>
                  <a:lnTo>
                    <a:pt x="423" y="242"/>
                  </a:lnTo>
                  <a:lnTo>
                    <a:pt x="415" y="236"/>
                  </a:lnTo>
                  <a:lnTo>
                    <a:pt x="423" y="227"/>
                  </a:lnTo>
                  <a:lnTo>
                    <a:pt x="455" y="211"/>
                  </a:lnTo>
                  <a:lnTo>
                    <a:pt x="464" y="236"/>
                  </a:lnTo>
                  <a:lnTo>
                    <a:pt x="504" y="252"/>
                  </a:lnTo>
                  <a:lnTo>
                    <a:pt x="529" y="261"/>
                  </a:lnTo>
                  <a:lnTo>
                    <a:pt x="544" y="261"/>
                  </a:lnTo>
                  <a:lnTo>
                    <a:pt x="544" y="236"/>
                  </a:lnTo>
                  <a:lnTo>
                    <a:pt x="552" y="227"/>
                  </a:lnTo>
                  <a:lnTo>
                    <a:pt x="529" y="211"/>
                  </a:lnTo>
                  <a:lnTo>
                    <a:pt x="544" y="202"/>
                  </a:lnTo>
                  <a:lnTo>
                    <a:pt x="552" y="179"/>
                  </a:lnTo>
                  <a:lnTo>
                    <a:pt x="569" y="202"/>
                  </a:lnTo>
                  <a:lnTo>
                    <a:pt x="585" y="220"/>
                  </a:lnTo>
                  <a:lnTo>
                    <a:pt x="569" y="236"/>
                  </a:lnTo>
                  <a:lnTo>
                    <a:pt x="569" y="252"/>
                  </a:lnTo>
                  <a:lnTo>
                    <a:pt x="577" y="261"/>
                  </a:lnTo>
                  <a:lnTo>
                    <a:pt x="585" y="242"/>
                  </a:lnTo>
                  <a:lnTo>
                    <a:pt x="601" y="227"/>
                  </a:lnTo>
                  <a:lnTo>
                    <a:pt x="592" y="211"/>
                  </a:lnTo>
                  <a:lnTo>
                    <a:pt x="601" y="195"/>
                  </a:lnTo>
                  <a:lnTo>
                    <a:pt x="585" y="179"/>
                  </a:lnTo>
                  <a:lnTo>
                    <a:pt x="569" y="164"/>
                  </a:lnTo>
                  <a:lnTo>
                    <a:pt x="577" y="114"/>
                  </a:lnTo>
                  <a:lnTo>
                    <a:pt x="592" y="105"/>
                  </a:lnTo>
                  <a:lnTo>
                    <a:pt x="592" y="65"/>
                  </a:lnTo>
                  <a:lnTo>
                    <a:pt x="585" y="25"/>
                  </a:lnTo>
                  <a:lnTo>
                    <a:pt x="585" y="9"/>
                  </a:lnTo>
                  <a:lnTo>
                    <a:pt x="617" y="0"/>
                  </a:lnTo>
                  <a:lnTo>
                    <a:pt x="641" y="9"/>
                  </a:lnTo>
                  <a:lnTo>
                    <a:pt x="650" y="16"/>
                  </a:lnTo>
                  <a:lnTo>
                    <a:pt x="626" y="65"/>
                  </a:lnTo>
                  <a:lnTo>
                    <a:pt x="617" y="65"/>
                  </a:lnTo>
                  <a:lnTo>
                    <a:pt x="601" y="74"/>
                  </a:lnTo>
                  <a:lnTo>
                    <a:pt x="609" y="90"/>
                  </a:lnTo>
                  <a:lnTo>
                    <a:pt x="601" y="99"/>
                  </a:lnTo>
                  <a:lnTo>
                    <a:pt x="632" y="171"/>
                  </a:lnTo>
                  <a:lnTo>
                    <a:pt x="626" y="187"/>
                  </a:lnTo>
                  <a:lnTo>
                    <a:pt x="632" y="195"/>
                  </a:lnTo>
                  <a:lnTo>
                    <a:pt x="657" y="227"/>
                  </a:lnTo>
                  <a:lnTo>
                    <a:pt x="666" y="202"/>
                  </a:lnTo>
                  <a:lnTo>
                    <a:pt x="682" y="220"/>
                  </a:lnTo>
                  <a:lnTo>
                    <a:pt x="673" y="252"/>
                  </a:lnTo>
                  <a:lnTo>
                    <a:pt x="691" y="267"/>
                  </a:lnTo>
                  <a:lnTo>
                    <a:pt x="697" y="267"/>
                  </a:lnTo>
                  <a:lnTo>
                    <a:pt x="697" y="252"/>
                  </a:lnTo>
                  <a:lnTo>
                    <a:pt x="716" y="242"/>
                  </a:lnTo>
                  <a:lnTo>
                    <a:pt x="716" y="179"/>
                  </a:lnTo>
                  <a:lnTo>
                    <a:pt x="731" y="179"/>
                  </a:lnTo>
                  <a:lnTo>
                    <a:pt x="747" y="187"/>
                  </a:lnTo>
                  <a:lnTo>
                    <a:pt x="747" y="202"/>
                  </a:lnTo>
                  <a:lnTo>
                    <a:pt x="763" y="202"/>
                  </a:lnTo>
                  <a:lnTo>
                    <a:pt x="763" y="227"/>
                  </a:lnTo>
                  <a:lnTo>
                    <a:pt x="747" y="236"/>
                  </a:lnTo>
                  <a:lnTo>
                    <a:pt x="747" y="252"/>
                  </a:lnTo>
                  <a:lnTo>
                    <a:pt x="763" y="261"/>
                  </a:lnTo>
                  <a:lnTo>
                    <a:pt x="763" y="276"/>
                  </a:lnTo>
                  <a:lnTo>
                    <a:pt x="731" y="308"/>
                  </a:lnTo>
                  <a:lnTo>
                    <a:pt x="716" y="301"/>
                  </a:lnTo>
                  <a:lnTo>
                    <a:pt x="716" y="292"/>
                  </a:lnTo>
                  <a:lnTo>
                    <a:pt x="697" y="292"/>
                  </a:lnTo>
                  <a:lnTo>
                    <a:pt x="706" y="308"/>
                  </a:lnTo>
                  <a:lnTo>
                    <a:pt x="691" y="324"/>
                  </a:lnTo>
                  <a:lnTo>
                    <a:pt x="691" y="341"/>
                  </a:lnTo>
                  <a:lnTo>
                    <a:pt x="673" y="373"/>
                  </a:lnTo>
                  <a:lnTo>
                    <a:pt x="657" y="373"/>
                  </a:lnTo>
                  <a:lnTo>
                    <a:pt x="641" y="389"/>
                  </a:lnTo>
                  <a:lnTo>
                    <a:pt x="650" y="406"/>
                  </a:lnTo>
                  <a:lnTo>
                    <a:pt x="626" y="413"/>
                  </a:lnTo>
                  <a:lnTo>
                    <a:pt x="626" y="429"/>
                  </a:lnTo>
                  <a:lnTo>
                    <a:pt x="617" y="429"/>
                  </a:lnTo>
                  <a:lnTo>
                    <a:pt x="609" y="438"/>
                  </a:lnTo>
                  <a:lnTo>
                    <a:pt x="592" y="478"/>
                  </a:lnTo>
                  <a:lnTo>
                    <a:pt x="592" y="503"/>
                  </a:lnTo>
                  <a:lnTo>
                    <a:pt x="601" y="510"/>
                  </a:lnTo>
                  <a:lnTo>
                    <a:pt x="617" y="510"/>
                  </a:lnTo>
                  <a:lnTo>
                    <a:pt x="626" y="560"/>
                  </a:lnTo>
                  <a:lnTo>
                    <a:pt x="641" y="551"/>
                  </a:lnTo>
                  <a:lnTo>
                    <a:pt x="666" y="560"/>
                  </a:lnTo>
                  <a:lnTo>
                    <a:pt x="682" y="575"/>
                  </a:lnTo>
                  <a:lnTo>
                    <a:pt x="716" y="593"/>
                  </a:lnTo>
                  <a:lnTo>
                    <a:pt x="747" y="593"/>
                  </a:lnTo>
                  <a:lnTo>
                    <a:pt x="756" y="600"/>
                  </a:lnTo>
                  <a:lnTo>
                    <a:pt x="756" y="649"/>
                  </a:lnTo>
                  <a:lnTo>
                    <a:pt x="788" y="680"/>
                  </a:lnTo>
                  <a:lnTo>
                    <a:pt x="803" y="665"/>
                  </a:lnTo>
                  <a:lnTo>
                    <a:pt x="788" y="609"/>
                  </a:lnTo>
                  <a:lnTo>
                    <a:pt x="803" y="600"/>
                  </a:lnTo>
                  <a:lnTo>
                    <a:pt x="819" y="575"/>
                  </a:lnTo>
                  <a:lnTo>
                    <a:pt x="812" y="528"/>
                  </a:lnTo>
                  <a:lnTo>
                    <a:pt x="796" y="510"/>
                  </a:lnTo>
                  <a:lnTo>
                    <a:pt x="803" y="503"/>
                  </a:lnTo>
                  <a:lnTo>
                    <a:pt x="812" y="503"/>
                  </a:lnTo>
                  <a:lnTo>
                    <a:pt x="812" y="470"/>
                  </a:lnTo>
                  <a:lnTo>
                    <a:pt x="803" y="463"/>
                  </a:lnTo>
                  <a:lnTo>
                    <a:pt x="812" y="438"/>
                  </a:lnTo>
                  <a:lnTo>
                    <a:pt x="803" y="429"/>
                  </a:lnTo>
                  <a:lnTo>
                    <a:pt x="803" y="423"/>
                  </a:lnTo>
                  <a:lnTo>
                    <a:pt x="812" y="413"/>
                  </a:lnTo>
                  <a:lnTo>
                    <a:pt x="836" y="423"/>
                  </a:lnTo>
                  <a:lnTo>
                    <a:pt x="859" y="413"/>
                  </a:lnTo>
                  <a:lnTo>
                    <a:pt x="893" y="438"/>
                  </a:lnTo>
                  <a:lnTo>
                    <a:pt x="884" y="447"/>
                  </a:lnTo>
                  <a:lnTo>
                    <a:pt x="893" y="454"/>
                  </a:lnTo>
                  <a:lnTo>
                    <a:pt x="918" y="454"/>
                  </a:lnTo>
                  <a:lnTo>
                    <a:pt x="918" y="503"/>
                  </a:lnTo>
                  <a:lnTo>
                    <a:pt x="942" y="528"/>
                  </a:lnTo>
                  <a:lnTo>
                    <a:pt x="974" y="494"/>
                  </a:lnTo>
                  <a:lnTo>
                    <a:pt x="967" y="487"/>
                  </a:lnTo>
                  <a:lnTo>
                    <a:pt x="974" y="470"/>
                  </a:lnTo>
                  <a:lnTo>
                    <a:pt x="1023" y="551"/>
                  </a:lnTo>
                  <a:lnTo>
                    <a:pt x="1015" y="560"/>
                  </a:lnTo>
                  <a:lnTo>
                    <a:pt x="1015" y="575"/>
                  </a:lnTo>
                  <a:lnTo>
                    <a:pt x="1030" y="584"/>
                  </a:lnTo>
                  <a:lnTo>
                    <a:pt x="1030" y="593"/>
                  </a:lnTo>
                  <a:lnTo>
                    <a:pt x="1047" y="600"/>
                  </a:lnTo>
                  <a:lnTo>
                    <a:pt x="1055" y="600"/>
                  </a:lnTo>
                  <a:lnTo>
                    <a:pt x="1070" y="609"/>
                  </a:lnTo>
                  <a:lnTo>
                    <a:pt x="1055" y="615"/>
                  </a:lnTo>
                  <a:lnTo>
                    <a:pt x="1070" y="615"/>
                  </a:lnTo>
                  <a:lnTo>
                    <a:pt x="1070" y="633"/>
                  </a:lnTo>
                  <a:lnTo>
                    <a:pt x="1079" y="633"/>
                  </a:lnTo>
                  <a:lnTo>
                    <a:pt x="1089" y="640"/>
                  </a:lnTo>
                  <a:lnTo>
                    <a:pt x="1089" y="649"/>
                  </a:lnTo>
                  <a:lnTo>
                    <a:pt x="1095" y="665"/>
                  </a:lnTo>
                  <a:lnTo>
                    <a:pt x="1079" y="674"/>
                  </a:lnTo>
                  <a:lnTo>
                    <a:pt x="1055" y="680"/>
                  </a:lnTo>
                  <a:lnTo>
                    <a:pt x="1039" y="705"/>
                  </a:lnTo>
                  <a:lnTo>
                    <a:pt x="1015" y="705"/>
                  </a:lnTo>
                  <a:lnTo>
                    <a:pt x="990" y="697"/>
                  </a:lnTo>
                  <a:lnTo>
                    <a:pt x="950" y="705"/>
                  </a:lnTo>
                  <a:lnTo>
                    <a:pt x="942" y="722"/>
                  </a:lnTo>
                  <a:lnTo>
                    <a:pt x="933" y="722"/>
                  </a:lnTo>
                  <a:lnTo>
                    <a:pt x="918" y="730"/>
                  </a:lnTo>
                  <a:lnTo>
                    <a:pt x="893" y="762"/>
                  </a:lnTo>
                  <a:lnTo>
                    <a:pt x="902" y="762"/>
                  </a:lnTo>
                  <a:lnTo>
                    <a:pt x="925" y="737"/>
                  </a:lnTo>
                  <a:lnTo>
                    <a:pt x="950" y="722"/>
                  </a:lnTo>
                  <a:lnTo>
                    <a:pt x="974" y="722"/>
                  </a:lnTo>
                  <a:lnTo>
                    <a:pt x="983" y="722"/>
                  </a:lnTo>
                  <a:lnTo>
                    <a:pt x="983" y="737"/>
                  </a:lnTo>
                  <a:lnTo>
                    <a:pt x="967" y="746"/>
                  </a:lnTo>
                  <a:lnTo>
                    <a:pt x="958" y="746"/>
                  </a:lnTo>
                  <a:lnTo>
                    <a:pt x="967" y="754"/>
                  </a:lnTo>
                  <a:lnTo>
                    <a:pt x="974" y="746"/>
                  </a:lnTo>
                  <a:lnTo>
                    <a:pt x="974" y="770"/>
                  </a:lnTo>
                  <a:lnTo>
                    <a:pt x="983" y="777"/>
                  </a:lnTo>
                  <a:lnTo>
                    <a:pt x="999" y="786"/>
                  </a:lnTo>
                  <a:lnTo>
                    <a:pt x="1015" y="786"/>
                  </a:lnTo>
                  <a:lnTo>
                    <a:pt x="1015" y="777"/>
                  </a:lnTo>
                  <a:lnTo>
                    <a:pt x="1030" y="762"/>
                  </a:lnTo>
                  <a:lnTo>
                    <a:pt x="1030" y="777"/>
                  </a:lnTo>
                  <a:lnTo>
                    <a:pt x="1039" y="777"/>
                  </a:lnTo>
                  <a:lnTo>
                    <a:pt x="1030" y="786"/>
                  </a:lnTo>
                  <a:lnTo>
                    <a:pt x="1023" y="795"/>
                  </a:lnTo>
                  <a:lnTo>
                    <a:pt x="983" y="811"/>
                  </a:lnTo>
                  <a:lnTo>
                    <a:pt x="967" y="827"/>
                  </a:lnTo>
                  <a:lnTo>
                    <a:pt x="958" y="811"/>
                  </a:lnTo>
                  <a:lnTo>
                    <a:pt x="983" y="795"/>
                  </a:lnTo>
                  <a:lnTo>
                    <a:pt x="974" y="795"/>
                  </a:lnTo>
                  <a:lnTo>
                    <a:pt x="974" y="786"/>
                  </a:lnTo>
                  <a:lnTo>
                    <a:pt x="958" y="795"/>
                  </a:lnTo>
                  <a:lnTo>
                    <a:pt x="950" y="795"/>
                  </a:lnTo>
                  <a:lnTo>
                    <a:pt x="942" y="786"/>
                  </a:lnTo>
                  <a:lnTo>
                    <a:pt x="933" y="762"/>
                  </a:lnTo>
                  <a:lnTo>
                    <a:pt x="933" y="754"/>
                  </a:lnTo>
                  <a:lnTo>
                    <a:pt x="925" y="762"/>
                  </a:lnTo>
                  <a:lnTo>
                    <a:pt x="918" y="754"/>
                  </a:lnTo>
                  <a:lnTo>
                    <a:pt x="902" y="795"/>
                  </a:lnTo>
                  <a:lnTo>
                    <a:pt x="884" y="802"/>
                  </a:lnTo>
                  <a:lnTo>
                    <a:pt x="844" y="802"/>
                  </a:lnTo>
                  <a:lnTo>
                    <a:pt x="828" y="811"/>
                  </a:lnTo>
                  <a:lnTo>
                    <a:pt x="819" y="817"/>
                  </a:lnTo>
                  <a:lnTo>
                    <a:pt x="796" y="81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2" name="Freeform 14">
              <a:extLst>
                <a:ext uri="{FF2B5EF4-FFF2-40B4-BE49-F238E27FC236}">
                  <a16:creationId xmlns:a16="http://schemas.microsoft.com/office/drawing/2014/main" id="{E131DF97-9C83-4C34-B8F7-E67BBCD3D9F6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gray">
            <a:xfrm>
              <a:off x="3797" y="2174"/>
              <a:ext cx="942" cy="598"/>
            </a:xfrm>
            <a:custGeom>
              <a:avLst/>
              <a:gdLst>
                <a:gd name="T0" fmla="*/ 194 w 780"/>
                <a:gd name="T1" fmla="*/ 113 h 543"/>
                <a:gd name="T2" fmla="*/ 219 w 780"/>
                <a:gd name="T3" fmla="*/ 162 h 543"/>
                <a:gd name="T4" fmla="*/ 340 w 780"/>
                <a:gd name="T5" fmla="*/ 203 h 543"/>
                <a:gd name="T6" fmla="*/ 430 w 780"/>
                <a:gd name="T7" fmla="*/ 209 h 543"/>
                <a:gd name="T8" fmla="*/ 480 w 780"/>
                <a:gd name="T9" fmla="*/ 178 h 543"/>
                <a:gd name="T10" fmla="*/ 535 w 780"/>
                <a:gd name="T11" fmla="*/ 153 h 543"/>
                <a:gd name="T12" fmla="*/ 575 w 780"/>
                <a:gd name="T13" fmla="*/ 121 h 543"/>
                <a:gd name="T14" fmla="*/ 535 w 780"/>
                <a:gd name="T15" fmla="*/ 121 h 543"/>
                <a:gd name="T16" fmla="*/ 560 w 780"/>
                <a:gd name="T17" fmla="*/ 81 h 543"/>
                <a:gd name="T18" fmla="*/ 600 w 780"/>
                <a:gd name="T19" fmla="*/ 32 h 543"/>
                <a:gd name="T20" fmla="*/ 600 w 780"/>
                <a:gd name="T21" fmla="*/ 7 h 543"/>
                <a:gd name="T22" fmla="*/ 672 w 780"/>
                <a:gd name="T23" fmla="*/ 23 h 543"/>
                <a:gd name="T24" fmla="*/ 731 w 780"/>
                <a:gd name="T25" fmla="*/ 97 h 543"/>
                <a:gd name="T26" fmla="*/ 779 w 780"/>
                <a:gd name="T27" fmla="*/ 104 h 543"/>
                <a:gd name="T28" fmla="*/ 747 w 780"/>
                <a:gd name="T29" fmla="*/ 162 h 543"/>
                <a:gd name="T30" fmla="*/ 731 w 780"/>
                <a:gd name="T31" fmla="*/ 209 h 543"/>
                <a:gd name="T32" fmla="*/ 697 w 780"/>
                <a:gd name="T33" fmla="*/ 218 h 543"/>
                <a:gd name="T34" fmla="*/ 650 w 780"/>
                <a:gd name="T35" fmla="*/ 250 h 543"/>
                <a:gd name="T36" fmla="*/ 609 w 780"/>
                <a:gd name="T37" fmla="*/ 275 h 543"/>
                <a:gd name="T38" fmla="*/ 617 w 780"/>
                <a:gd name="T39" fmla="*/ 243 h 543"/>
                <a:gd name="T40" fmla="*/ 575 w 780"/>
                <a:gd name="T41" fmla="*/ 266 h 543"/>
                <a:gd name="T42" fmla="*/ 585 w 780"/>
                <a:gd name="T43" fmla="*/ 299 h 543"/>
                <a:gd name="T44" fmla="*/ 625 w 780"/>
                <a:gd name="T45" fmla="*/ 308 h 543"/>
                <a:gd name="T46" fmla="*/ 585 w 780"/>
                <a:gd name="T47" fmla="*/ 331 h 543"/>
                <a:gd name="T48" fmla="*/ 617 w 780"/>
                <a:gd name="T49" fmla="*/ 380 h 543"/>
                <a:gd name="T50" fmla="*/ 592 w 780"/>
                <a:gd name="T51" fmla="*/ 405 h 543"/>
                <a:gd name="T52" fmla="*/ 592 w 780"/>
                <a:gd name="T53" fmla="*/ 452 h 543"/>
                <a:gd name="T54" fmla="*/ 575 w 780"/>
                <a:gd name="T55" fmla="*/ 485 h 543"/>
                <a:gd name="T56" fmla="*/ 544 w 780"/>
                <a:gd name="T57" fmla="*/ 510 h 543"/>
                <a:gd name="T58" fmla="*/ 511 w 780"/>
                <a:gd name="T59" fmla="*/ 510 h 543"/>
                <a:gd name="T60" fmla="*/ 470 w 780"/>
                <a:gd name="T61" fmla="*/ 533 h 543"/>
                <a:gd name="T62" fmla="*/ 446 w 780"/>
                <a:gd name="T63" fmla="*/ 526 h 543"/>
                <a:gd name="T64" fmla="*/ 423 w 780"/>
                <a:gd name="T65" fmla="*/ 510 h 543"/>
                <a:gd name="T66" fmla="*/ 364 w 780"/>
                <a:gd name="T67" fmla="*/ 510 h 543"/>
                <a:gd name="T68" fmla="*/ 358 w 780"/>
                <a:gd name="T69" fmla="*/ 533 h 543"/>
                <a:gd name="T70" fmla="*/ 340 w 780"/>
                <a:gd name="T71" fmla="*/ 526 h 543"/>
                <a:gd name="T72" fmla="*/ 324 w 780"/>
                <a:gd name="T73" fmla="*/ 502 h 543"/>
                <a:gd name="T74" fmla="*/ 317 w 780"/>
                <a:gd name="T75" fmla="*/ 452 h 543"/>
                <a:gd name="T76" fmla="*/ 284 w 780"/>
                <a:gd name="T77" fmla="*/ 420 h 543"/>
                <a:gd name="T78" fmla="*/ 202 w 780"/>
                <a:gd name="T79" fmla="*/ 436 h 543"/>
                <a:gd name="T80" fmla="*/ 178 w 780"/>
                <a:gd name="T81" fmla="*/ 436 h 543"/>
                <a:gd name="T82" fmla="*/ 129 w 780"/>
                <a:gd name="T83" fmla="*/ 420 h 543"/>
                <a:gd name="T84" fmla="*/ 88 w 780"/>
                <a:gd name="T85" fmla="*/ 405 h 543"/>
                <a:gd name="T86" fmla="*/ 73 w 780"/>
                <a:gd name="T87" fmla="*/ 371 h 543"/>
                <a:gd name="T88" fmla="*/ 82 w 780"/>
                <a:gd name="T89" fmla="*/ 323 h 543"/>
                <a:gd name="T90" fmla="*/ 32 w 780"/>
                <a:gd name="T91" fmla="*/ 315 h 543"/>
                <a:gd name="T92" fmla="*/ 16 w 780"/>
                <a:gd name="T93" fmla="*/ 299 h 543"/>
                <a:gd name="T94" fmla="*/ 0 w 780"/>
                <a:gd name="T95" fmla="*/ 250 h 543"/>
                <a:gd name="T96" fmla="*/ 40 w 780"/>
                <a:gd name="T97" fmla="*/ 234 h 543"/>
                <a:gd name="T98" fmla="*/ 88 w 780"/>
                <a:gd name="T99" fmla="*/ 203 h 543"/>
                <a:gd name="T100" fmla="*/ 106 w 780"/>
                <a:gd name="T101" fmla="*/ 162 h 543"/>
                <a:gd name="T102" fmla="*/ 147 w 780"/>
                <a:gd name="T103" fmla="*/ 12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0" h="543">
                  <a:moveTo>
                    <a:pt x="162" y="97"/>
                  </a:moveTo>
                  <a:lnTo>
                    <a:pt x="178" y="89"/>
                  </a:lnTo>
                  <a:lnTo>
                    <a:pt x="194" y="113"/>
                  </a:lnTo>
                  <a:lnTo>
                    <a:pt x="212" y="113"/>
                  </a:lnTo>
                  <a:lnTo>
                    <a:pt x="219" y="129"/>
                  </a:lnTo>
                  <a:lnTo>
                    <a:pt x="219" y="162"/>
                  </a:lnTo>
                  <a:lnTo>
                    <a:pt x="268" y="178"/>
                  </a:lnTo>
                  <a:lnTo>
                    <a:pt x="293" y="203"/>
                  </a:lnTo>
                  <a:lnTo>
                    <a:pt x="340" y="203"/>
                  </a:lnTo>
                  <a:lnTo>
                    <a:pt x="364" y="218"/>
                  </a:lnTo>
                  <a:lnTo>
                    <a:pt x="398" y="226"/>
                  </a:lnTo>
                  <a:lnTo>
                    <a:pt x="430" y="209"/>
                  </a:lnTo>
                  <a:lnTo>
                    <a:pt x="463" y="209"/>
                  </a:lnTo>
                  <a:lnTo>
                    <a:pt x="486" y="184"/>
                  </a:lnTo>
                  <a:lnTo>
                    <a:pt x="480" y="178"/>
                  </a:lnTo>
                  <a:lnTo>
                    <a:pt x="495" y="162"/>
                  </a:lnTo>
                  <a:lnTo>
                    <a:pt x="511" y="169"/>
                  </a:lnTo>
                  <a:lnTo>
                    <a:pt x="535" y="153"/>
                  </a:lnTo>
                  <a:lnTo>
                    <a:pt x="551" y="137"/>
                  </a:lnTo>
                  <a:lnTo>
                    <a:pt x="585" y="137"/>
                  </a:lnTo>
                  <a:lnTo>
                    <a:pt x="575" y="121"/>
                  </a:lnTo>
                  <a:lnTo>
                    <a:pt x="567" y="113"/>
                  </a:lnTo>
                  <a:lnTo>
                    <a:pt x="551" y="121"/>
                  </a:lnTo>
                  <a:lnTo>
                    <a:pt x="535" y="121"/>
                  </a:lnTo>
                  <a:lnTo>
                    <a:pt x="535" y="89"/>
                  </a:lnTo>
                  <a:lnTo>
                    <a:pt x="544" y="72"/>
                  </a:lnTo>
                  <a:lnTo>
                    <a:pt x="560" y="81"/>
                  </a:lnTo>
                  <a:lnTo>
                    <a:pt x="585" y="72"/>
                  </a:lnTo>
                  <a:lnTo>
                    <a:pt x="592" y="41"/>
                  </a:lnTo>
                  <a:lnTo>
                    <a:pt x="600" y="32"/>
                  </a:lnTo>
                  <a:lnTo>
                    <a:pt x="600" y="23"/>
                  </a:lnTo>
                  <a:lnTo>
                    <a:pt x="592" y="23"/>
                  </a:lnTo>
                  <a:lnTo>
                    <a:pt x="600" y="7"/>
                  </a:lnTo>
                  <a:lnTo>
                    <a:pt x="632" y="0"/>
                  </a:lnTo>
                  <a:lnTo>
                    <a:pt x="657" y="7"/>
                  </a:lnTo>
                  <a:lnTo>
                    <a:pt x="672" y="23"/>
                  </a:lnTo>
                  <a:lnTo>
                    <a:pt x="690" y="81"/>
                  </a:lnTo>
                  <a:lnTo>
                    <a:pt x="706" y="81"/>
                  </a:lnTo>
                  <a:lnTo>
                    <a:pt x="731" y="97"/>
                  </a:lnTo>
                  <a:lnTo>
                    <a:pt x="731" y="113"/>
                  </a:lnTo>
                  <a:lnTo>
                    <a:pt x="747" y="113"/>
                  </a:lnTo>
                  <a:lnTo>
                    <a:pt x="779" y="104"/>
                  </a:lnTo>
                  <a:lnTo>
                    <a:pt x="779" y="121"/>
                  </a:lnTo>
                  <a:lnTo>
                    <a:pt x="756" y="169"/>
                  </a:lnTo>
                  <a:lnTo>
                    <a:pt x="747" y="162"/>
                  </a:lnTo>
                  <a:lnTo>
                    <a:pt x="731" y="169"/>
                  </a:lnTo>
                  <a:lnTo>
                    <a:pt x="737" y="194"/>
                  </a:lnTo>
                  <a:lnTo>
                    <a:pt x="731" y="209"/>
                  </a:lnTo>
                  <a:lnTo>
                    <a:pt x="722" y="209"/>
                  </a:lnTo>
                  <a:lnTo>
                    <a:pt x="706" y="218"/>
                  </a:lnTo>
                  <a:lnTo>
                    <a:pt x="697" y="218"/>
                  </a:lnTo>
                  <a:lnTo>
                    <a:pt x="690" y="226"/>
                  </a:lnTo>
                  <a:lnTo>
                    <a:pt x="682" y="226"/>
                  </a:lnTo>
                  <a:lnTo>
                    <a:pt x="650" y="250"/>
                  </a:lnTo>
                  <a:lnTo>
                    <a:pt x="650" y="259"/>
                  </a:lnTo>
                  <a:lnTo>
                    <a:pt x="632" y="259"/>
                  </a:lnTo>
                  <a:lnTo>
                    <a:pt x="609" y="275"/>
                  </a:lnTo>
                  <a:lnTo>
                    <a:pt x="609" y="266"/>
                  </a:lnTo>
                  <a:lnTo>
                    <a:pt x="609" y="259"/>
                  </a:lnTo>
                  <a:lnTo>
                    <a:pt x="617" y="243"/>
                  </a:lnTo>
                  <a:lnTo>
                    <a:pt x="609" y="234"/>
                  </a:lnTo>
                  <a:lnTo>
                    <a:pt x="585" y="259"/>
                  </a:lnTo>
                  <a:lnTo>
                    <a:pt x="575" y="266"/>
                  </a:lnTo>
                  <a:lnTo>
                    <a:pt x="567" y="266"/>
                  </a:lnTo>
                  <a:lnTo>
                    <a:pt x="560" y="275"/>
                  </a:lnTo>
                  <a:lnTo>
                    <a:pt x="585" y="299"/>
                  </a:lnTo>
                  <a:lnTo>
                    <a:pt x="600" y="291"/>
                  </a:lnTo>
                  <a:lnTo>
                    <a:pt x="625" y="299"/>
                  </a:lnTo>
                  <a:lnTo>
                    <a:pt x="625" y="308"/>
                  </a:lnTo>
                  <a:lnTo>
                    <a:pt x="617" y="299"/>
                  </a:lnTo>
                  <a:lnTo>
                    <a:pt x="600" y="308"/>
                  </a:lnTo>
                  <a:lnTo>
                    <a:pt x="585" y="331"/>
                  </a:lnTo>
                  <a:lnTo>
                    <a:pt x="592" y="340"/>
                  </a:lnTo>
                  <a:lnTo>
                    <a:pt x="600" y="371"/>
                  </a:lnTo>
                  <a:lnTo>
                    <a:pt x="617" y="380"/>
                  </a:lnTo>
                  <a:lnTo>
                    <a:pt x="609" y="380"/>
                  </a:lnTo>
                  <a:lnTo>
                    <a:pt x="617" y="396"/>
                  </a:lnTo>
                  <a:lnTo>
                    <a:pt x="592" y="405"/>
                  </a:lnTo>
                  <a:lnTo>
                    <a:pt x="617" y="405"/>
                  </a:lnTo>
                  <a:lnTo>
                    <a:pt x="609" y="436"/>
                  </a:lnTo>
                  <a:lnTo>
                    <a:pt x="592" y="452"/>
                  </a:lnTo>
                  <a:lnTo>
                    <a:pt x="585" y="452"/>
                  </a:lnTo>
                  <a:lnTo>
                    <a:pt x="585" y="468"/>
                  </a:lnTo>
                  <a:lnTo>
                    <a:pt x="575" y="485"/>
                  </a:lnTo>
                  <a:lnTo>
                    <a:pt x="567" y="485"/>
                  </a:lnTo>
                  <a:lnTo>
                    <a:pt x="567" y="493"/>
                  </a:lnTo>
                  <a:lnTo>
                    <a:pt x="544" y="510"/>
                  </a:lnTo>
                  <a:lnTo>
                    <a:pt x="520" y="510"/>
                  </a:lnTo>
                  <a:lnTo>
                    <a:pt x="520" y="517"/>
                  </a:lnTo>
                  <a:lnTo>
                    <a:pt x="511" y="510"/>
                  </a:lnTo>
                  <a:lnTo>
                    <a:pt x="511" y="517"/>
                  </a:lnTo>
                  <a:lnTo>
                    <a:pt x="503" y="517"/>
                  </a:lnTo>
                  <a:lnTo>
                    <a:pt x="470" y="533"/>
                  </a:lnTo>
                  <a:lnTo>
                    <a:pt x="463" y="542"/>
                  </a:lnTo>
                  <a:lnTo>
                    <a:pt x="463" y="526"/>
                  </a:lnTo>
                  <a:lnTo>
                    <a:pt x="446" y="526"/>
                  </a:lnTo>
                  <a:lnTo>
                    <a:pt x="438" y="526"/>
                  </a:lnTo>
                  <a:lnTo>
                    <a:pt x="423" y="526"/>
                  </a:lnTo>
                  <a:lnTo>
                    <a:pt x="423" y="510"/>
                  </a:lnTo>
                  <a:lnTo>
                    <a:pt x="405" y="510"/>
                  </a:lnTo>
                  <a:lnTo>
                    <a:pt x="373" y="517"/>
                  </a:lnTo>
                  <a:lnTo>
                    <a:pt x="364" y="510"/>
                  </a:lnTo>
                  <a:lnTo>
                    <a:pt x="364" y="517"/>
                  </a:lnTo>
                  <a:lnTo>
                    <a:pt x="358" y="517"/>
                  </a:lnTo>
                  <a:lnTo>
                    <a:pt x="358" y="533"/>
                  </a:lnTo>
                  <a:lnTo>
                    <a:pt x="349" y="533"/>
                  </a:lnTo>
                  <a:lnTo>
                    <a:pt x="349" y="526"/>
                  </a:lnTo>
                  <a:lnTo>
                    <a:pt x="340" y="526"/>
                  </a:lnTo>
                  <a:lnTo>
                    <a:pt x="324" y="517"/>
                  </a:lnTo>
                  <a:lnTo>
                    <a:pt x="324" y="510"/>
                  </a:lnTo>
                  <a:lnTo>
                    <a:pt x="324" y="502"/>
                  </a:lnTo>
                  <a:lnTo>
                    <a:pt x="317" y="493"/>
                  </a:lnTo>
                  <a:lnTo>
                    <a:pt x="308" y="493"/>
                  </a:lnTo>
                  <a:lnTo>
                    <a:pt x="317" y="452"/>
                  </a:lnTo>
                  <a:lnTo>
                    <a:pt x="308" y="436"/>
                  </a:lnTo>
                  <a:lnTo>
                    <a:pt x="299" y="436"/>
                  </a:lnTo>
                  <a:lnTo>
                    <a:pt x="284" y="420"/>
                  </a:lnTo>
                  <a:lnTo>
                    <a:pt x="268" y="420"/>
                  </a:lnTo>
                  <a:lnTo>
                    <a:pt x="227" y="436"/>
                  </a:lnTo>
                  <a:lnTo>
                    <a:pt x="202" y="436"/>
                  </a:lnTo>
                  <a:lnTo>
                    <a:pt x="194" y="445"/>
                  </a:lnTo>
                  <a:lnTo>
                    <a:pt x="187" y="436"/>
                  </a:lnTo>
                  <a:lnTo>
                    <a:pt x="178" y="436"/>
                  </a:lnTo>
                  <a:lnTo>
                    <a:pt x="154" y="436"/>
                  </a:lnTo>
                  <a:lnTo>
                    <a:pt x="137" y="428"/>
                  </a:lnTo>
                  <a:lnTo>
                    <a:pt x="129" y="420"/>
                  </a:lnTo>
                  <a:lnTo>
                    <a:pt x="122" y="420"/>
                  </a:lnTo>
                  <a:lnTo>
                    <a:pt x="106" y="405"/>
                  </a:lnTo>
                  <a:lnTo>
                    <a:pt x="88" y="405"/>
                  </a:lnTo>
                  <a:lnTo>
                    <a:pt x="65" y="396"/>
                  </a:lnTo>
                  <a:lnTo>
                    <a:pt x="57" y="371"/>
                  </a:lnTo>
                  <a:lnTo>
                    <a:pt x="73" y="371"/>
                  </a:lnTo>
                  <a:lnTo>
                    <a:pt x="65" y="355"/>
                  </a:lnTo>
                  <a:lnTo>
                    <a:pt x="82" y="340"/>
                  </a:lnTo>
                  <a:lnTo>
                    <a:pt x="82" y="323"/>
                  </a:lnTo>
                  <a:lnTo>
                    <a:pt x="73" y="315"/>
                  </a:lnTo>
                  <a:lnTo>
                    <a:pt x="48" y="323"/>
                  </a:lnTo>
                  <a:lnTo>
                    <a:pt x="32" y="315"/>
                  </a:lnTo>
                  <a:lnTo>
                    <a:pt x="25" y="308"/>
                  </a:lnTo>
                  <a:lnTo>
                    <a:pt x="8" y="299"/>
                  </a:lnTo>
                  <a:lnTo>
                    <a:pt x="16" y="299"/>
                  </a:lnTo>
                  <a:lnTo>
                    <a:pt x="16" y="275"/>
                  </a:lnTo>
                  <a:lnTo>
                    <a:pt x="0" y="275"/>
                  </a:lnTo>
                  <a:lnTo>
                    <a:pt x="0" y="250"/>
                  </a:lnTo>
                  <a:lnTo>
                    <a:pt x="16" y="243"/>
                  </a:lnTo>
                  <a:lnTo>
                    <a:pt x="32" y="243"/>
                  </a:lnTo>
                  <a:lnTo>
                    <a:pt x="40" y="234"/>
                  </a:lnTo>
                  <a:lnTo>
                    <a:pt x="57" y="234"/>
                  </a:lnTo>
                  <a:lnTo>
                    <a:pt x="82" y="218"/>
                  </a:lnTo>
                  <a:lnTo>
                    <a:pt x="88" y="203"/>
                  </a:lnTo>
                  <a:lnTo>
                    <a:pt x="82" y="169"/>
                  </a:lnTo>
                  <a:lnTo>
                    <a:pt x="82" y="162"/>
                  </a:lnTo>
                  <a:lnTo>
                    <a:pt x="106" y="162"/>
                  </a:lnTo>
                  <a:lnTo>
                    <a:pt x="113" y="129"/>
                  </a:lnTo>
                  <a:lnTo>
                    <a:pt x="137" y="129"/>
                  </a:lnTo>
                  <a:lnTo>
                    <a:pt x="147" y="129"/>
                  </a:lnTo>
                  <a:lnTo>
                    <a:pt x="154" y="104"/>
                  </a:lnTo>
                  <a:lnTo>
                    <a:pt x="162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3" name="Freeform 15">
              <a:extLst>
                <a:ext uri="{FF2B5EF4-FFF2-40B4-BE49-F238E27FC236}">
                  <a16:creationId xmlns:a16="http://schemas.microsoft.com/office/drawing/2014/main" id="{702306ED-C6B3-4BF4-ABC9-442E6A51754C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gray">
            <a:xfrm>
              <a:off x="3602" y="2502"/>
              <a:ext cx="256" cy="225"/>
            </a:xfrm>
            <a:custGeom>
              <a:avLst/>
              <a:gdLst>
                <a:gd name="T0" fmla="*/ 8 w 211"/>
                <a:gd name="T1" fmla="*/ 178 h 204"/>
                <a:gd name="T2" fmla="*/ 8 w 211"/>
                <a:gd name="T3" fmla="*/ 162 h 204"/>
                <a:gd name="T4" fmla="*/ 23 w 211"/>
                <a:gd name="T5" fmla="*/ 153 h 204"/>
                <a:gd name="T6" fmla="*/ 16 w 211"/>
                <a:gd name="T7" fmla="*/ 137 h 204"/>
                <a:gd name="T8" fmla="*/ 8 w 211"/>
                <a:gd name="T9" fmla="*/ 129 h 204"/>
                <a:gd name="T10" fmla="*/ 0 w 211"/>
                <a:gd name="T11" fmla="*/ 113 h 204"/>
                <a:gd name="T12" fmla="*/ 16 w 211"/>
                <a:gd name="T13" fmla="*/ 121 h 204"/>
                <a:gd name="T14" fmla="*/ 65 w 211"/>
                <a:gd name="T15" fmla="*/ 113 h 204"/>
                <a:gd name="T16" fmla="*/ 65 w 211"/>
                <a:gd name="T17" fmla="*/ 97 h 204"/>
                <a:gd name="T18" fmla="*/ 73 w 211"/>
                <a:gd name="T19" fmla="*/ 90 h 204"/>
                <a:gd name="T20" fmla="*/ 107 w 211"/>
                <a:gd name="T21" fmla="*/ 81 h 204"/>
                <a:gd name="T22" fmla="*/ 107 w 211"/>
                <a:gd name="T23" fmla="*/ 66 h 204"/>
                <a:gd name="T24" fmla="*/ 113 w 211"/>
                <a:gd name="T25" fmla="*/ 56 h 204"/>
                <a:gd name="T26" fmla="*/ 113 w 211"/>
                <a:gd name="T27" fmla="*/ 49 h 204"/>
                <a:gd name="T28" fmla="*/ 122 w 211"/>
                <a:gd name="T29" fmla="*/ 49 h 204"/>
                <a:gd name="T30" fmla="*/ 129 w 211"/>
                <a:gd name="T31" fmla="*/ 32 h 204"/>
                <a:gd name="T32" fmla="*/ 129 w 211"/>
                <a:gd name="T33" fmla="*/ 16 h 204"/>
                <a:gd name="T34" fmla="*/ 147 w 211"/>
                <a:gd name="T35" fmla="*/ 9 h 204"/>
                <a:gd name="T36" fmla="*/ 162 w 211"/>
                <a:gd name="T37" fmla="*/ 0 h 204"/>
                <a:gd name="T38" fmla="*/ 170 w 211"/>
                <a:gd name="T39" fmla="*/ 0 h 204"/>
                <a:gd name="T40" fmla="*/ 187 w 211"/>
                <a:gd name="T41" fmla="*/ 9 h 204"/>
                <a:gd name="T42" fmla="*/ 194 w 211"/>
                <a:gd name="T43" fmla="*/ 16 h 204"/>
                <a:gd name="T44" fmla="*/ 210 w 211"/>
                <a:gd name="T45" fmla="*/ 24 h 204"/>
                <a:gd name="T46" fmla="*/ 202 w 211"/>
                <a:gd name="T47" fmla="*/ 32 h 204"/>
                <a:gd name="T48" fmla="*/ 187 w 211"/>
                <a:gd name="T49" fmla="*/ 41 h 204"/>
                <a:gd name="T50" fmla="*/ 170 w 211"/>
                <a:gd name="T51" fmla="*/ 32 h 204"/>
                <a:gd name="T52" fmla="*/ 162 w 211"/>
                <a:gd name="T53" fmla="*/ 41 h 204"/>
                <a:gd name="T54" fmla="*/ 170 w 211"/>
                <a:gd name="T55" fmla="*/ 49 h 204"/>
                <a:gd name="T56" fmla="*/ 162 w 211"/>
                <a:gd name="T57" fmla="*/ 66 h 204"/>
                <a:gd name="T58" fmla="*/ 178 w 211"/>
                <a:gd name="T59" fmla="*/ 72 h 204"/>
                <a:gd name="T60" fmla="*/ 178 w 211"/>
                <a:gd name="T61" fmla="*/ 81 h 204"/>
                <a:gd name="T62" fmla="*/ 170 w 211"/>
                <a:gd name="T63" fmla="*/ 81 h 204"/>
                <a:gd name="T64" fmla="*/ 178 w 211"/>
                <a:gd name="T65" fmla="*/ 90 h 204"/>
                <a:gd name="T66" fmla="*/ 138 w 211"/>
                <a:gd name="T67" fmla="*/ 137 h 204"/>
                <a:gd name="T68" fmla="*/ 122 w 211"/>
                <a:gd name="T69" fmla="*/ 146 h 204"/>
                <a:gd name="T70" fmla="*/ 113 w 211"/>
                <a:gd name="T71" fmla="*/ 137 h 204"/>
                <a:gd name="T72" fmla="*/ 107 w 211"/>
                <a:gd name="T73" fmla="*/ 146 h 204"/>
                <a:gd name="T74" fmla="*/ 107 w 211"/>
                <a:gd name="T75" fmla="*/ 162 h 204"/>
                <a:gd name="T76" fmla="*/ 113 w 211"/>
                <a:gd name="T77" fmla="*/ 162 h 204"/>
                <a:gd name="T78" fmla="*/ 113 w 211"/>
                <a:gd name="T79" fmla="*/ 169 h 204"/>
                <a:gd name="T80" fmla="*/ 122 w 211"/>
                <a:gd name="T81" fmla="*/ 169 h 204"/>
                <a:gd name="T82" fmla="*/ 122 w 211"/>
                <a:gd name="T83" fmla="*/ 186 h 204"/>
                <a:gd name="T84" fmla="*/ 122 w 211"/>
                <a:gd name="T85" fmla="*/ 194 h 204"/>
                <a:gd name="T86" fmla="*/ 97 w 211"/>
                <a:gd name="T87" fmla="*/ 194 h 204"/>
                <a:gd name="T88" fmla="*/ 88 w 211"/>
                <a:gd name="T89" fmla="*/ 203 h 204"/>
                <a:gd name="T90" fmla="*/ 82 w 211"/>
                <a:gd name="T91" fmla="*/ 194 h 204"/>
                <a:gd name="T92" fmla="*/ 73 w 211"/>
                <a:gd name="T93" fmla="*/ 178 h 204"/>
                <a:gd name="T94" fmla="*/ 48 w 211"/>
                <a:gd name="T95" fmla="*/ 178 h 204"/>
                <a:gd name="T96" fmla="*/ 32 w 211"/>
                <a:gd name="T97" fmla="*/ 178 h 204"/>
                <a:gd name="T98" fmla="*/ 8 w 211"/>
                <a:gd name="T99" fmla="*/ 1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" h="204">
                  <a:moveTo>
                    <a:pt x="8" y="178"/>
                  </a:moveTo>
                  <a:lnTo>
                    <a:pt x="8" y="162"/>
                  </a:lnTo>
                  <a:lnTo>
                    <a:pt x="23" y="153"/>
                  </a:lnTo>
                  <a:lnTo>
                    <a:pt x="16" y="137"/>
                  </a:lnTo>
                  <a:lnTo>
                    <a:pt x="8" y="129"/>
                  </a:lnTo>
                  <a:lnTo>
                    <a:pt x="0" y="113"/>
                  </a:lnTo>
                  <a:lnTo>
                    <a:pt x="16" y="121"/>
                  </a:lnTo>
                  <a:lnTo>
                    <a:pt x="65" y="113"/>
                  </a:lnTo>
                  <a:lnTo>
                    <a:pt x="65" y="97"/>
                  </a:lnTo>
                  <a:lnTo>
                    <a:pt x="73" y="90"/>
                  </a:lnTo>
                  <a:lnTo>
                    <a:pt x="107" y="81"/>
                  </a:lnTo>
                  <a:lnTo>
                    <a:pt x="107" y="66"/>
                  </a:lnTo>
                  <a:lnTo>
                    <a:pt x="113" y="56"/>
                  </a:lnTo>
                  <a:lnTo>
                    <a:pt x="113" y="49"/>
                  </a:lnTo>
                  <a:lnTo>
                    <a:pt x="122" y="49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7" y="9"/>
                  </a:lnTo>
                  <a:lnTo>
                    <a:pt x="162" y="0"/>
                  </a:lnTo>
                  <a:lnTo>
                    <a:pt x="170" y="0"/>
                  </a:lnTo>
                  <a:lnTo>
                    <a:pt x="187" y="9"/>
                  </a:lnTo>
                  <a:lnTo>
                    <a:pt x="194" y="16"/>
                  </a:lnTo>
                  <a:lnTo>
                    <a:pt x="210" y="24"/>
                  </a:lnTo>
                  <a:lnTo>
                    <a:pt x="202" y="32"/>
                  </a:lnTo>
                  <a:lnTo>
                    <a:pt x="187" y="41"/>
                  </a:lnTo>
                  <a:lnTo>
                    <a:pt x="170" y="32"/>
                  </a:lnTo>
                  <a:lnTo>
                    <a:pt x="162" y="41"/>
                  </a:lnTo>
                  <a:lnTo>
                    <a:pt x="170" y="49"/>
                  </a:lnTo>
                  <a:lnTo>
                    <a:pt x="162" y="66"/>
                  </a:lnTo>
                  <a:lnTo>
                    <a:pt x="178" y="72"/>
                  </a:lnTo>
                  <a:lnTo>
                    <a:pt x="178" y="81"/>
                  </a:lnTo>
                  <a:lnTo>
                    <a:pt x="170" y="81"/>
                  </a:lnTo>
                  <a:lnTo>
                    <a:pt x="178" y="90"/>
                  </a:lnTo>
                  <a:lnTo>
                    <a:pt x="138" y="137"/>
                  </a:lnTo>
                  <a:lnTo>
                    <a:pt x="122" y="146"/>
                  </a:lnTo>
                  <a:lnTo>
                    <a:pt x="113" y="137"/>
                  </a:lnTo>
                  <a:lnTo>
                    <a:pt x="107" y="146"/>
                  </a:lnTo>
                  <a:lnTo>
                    <a:pt x="107" y="162"/>
                  </a:lnTo>
                  <a:lnTo>
                    <a:pt x="113" y="162"/>
                  </a:lnTo>
                  <a:lnTo>
                    <a:pt x="113" y="169"/>
                  </a:lnTo>
                  <a:lnTo>
                    <a:pt x="122" y="169"/>
                  </a:lnTo>
                  <a:lnTo>
                    <a:pt x="122" y="186"/>
                  </a:lnTo>
                  <a:lnTo>
                    <a:pt x="122" y="194"/>
                  </a:lnTo>
                  <a:lnTo>
                    <a:pt x="97" y="194"/>
                  </a:lnTo>
                  <a:lnTo>
                    <a:pt x="88" y="203"/>
                  </a:lnTo>
                  <a:lnTo>
                    <a:pt x="82" y="194"/>
                  </a:lnTo>
                  <a:lnTo>
                    <a:pt x="73" y="178"/>
                  </a:lnTo>
                  <a:lnTo>
                    <a:pt x="48" y="178"/>
                  </a:lnTo>
                  <a:lnTo>
                    <a:pt x="32" y="178"/>
                  </a:lnTo>
                  <a:lnTo>
                    <a:pt x="8" y="17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4" name="Freeform 16">
              <a:extLst>
                <a:ext uri="{FF2B5EF4-FFF2-40B4-BE49-F238E27FC236}">
                  <a16:creationId xmlns:a16="http://schemas.microsoft.com/office/drawing/2014/main" id="{FA739E6D-893F-47DE-8AB3-51B9653680DA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gray">
            <a:xfrm>
              <a:off x="3591" y="2476"/>
              <a:ext cx="226" cy="161"/>
            </a:xfrm>
            <a:custGeom>
              <a:avLst/>
              <a:gdLst>
                <a:gd name="T0" fmla="*/ 179 w 188"/>
                <a:gd name="T1" fmla="*/ 24 h 146"/>
                <a:gd name="T2" fmla="*/ 171 w 188"/>
                <a:gd name="T3" fmla="*/ 24 h 146"/>
                <a:gd name="T4" fmla="*/ 156 w 188"/>
                <a:gd name="T5" fmla="*/ 33 h 146"/>
                <a:gd name="T6" fmla="*/ 138 w 188"/>
                <a:gd name="T7" fmla="*/ 40 h 146"/>
                <a:gd name="T8" fmla="*/ 138 w 188"/>
                <a:gd name="T9" fmla="*/ 56 h 146"/>
                <a:gd name="T10" fmla="*/ 131 w 188"/>
                <a:gd name="T11" fmla="*/ 73 h 146"/>
                <a:gd name="T12" fmla="*/ 122 w 188"/>
                <a:gd name="T13" fmla="*/ 73 h 146"/>
                <a:gd name="T14" fmla="*/ 122 w 188"/>
                <a:gd name="T15" fmla="*/ 80 h 146"/>
                <a:gd name="T16" fmla="*/ 116 w 188"/>
                <a:gd name="T17" fmla="*/ 90 h 146"/>
                <a:gd name="T18" fmla="*/ 116 w 188"/>
                <a:gd name="T19" fmla="*/ 105 h 146"/>
                <a:gd name="T20" fmla="*/ 82 w 188"/>
                <a:gd name="T21" fmla="*/ 114 h 146"/>
                <a:gd name="T22" fmla="*/ 74 w 188"/>
                <a:gd name="T23" fmla="*/ 121 h 146"/>
                <a:gd name="T24" fmla="*/ 74 w 188"/>
                <a:gd name="T25" fmla="*/ 137 h 146"/>
                <a:gd name="T26" fmla="*/ 25 w 188"/>
                <a:gd name="T27" fmla="*/ 145 h 146"/>
                <a:gd name="T28" fmla="*/ 9 w 188"/>
                <a:gd name="T29" fmla="*/ 137 h 146"/>
                <a:gd name="T30" fmla="*/ 17 w 188"/>
                <a:gd name="T31" fmla="*/ 121 h 146"/>
                <a:gd name="T32" fmla="*/ 17 w 188"/>
                <a:gd name="T33" fmla="*/ 114 h 146"/>
                <a:gd name="T34" fmla="*/ 0 w 188"/>
                <a:gd name="T35" fmla="*/ 105 h 146"/>
                <a:gd name="T36" fmla="*/ 0 w 188"/>
                <a:gd name="T37" fmla="*/ 73 h 146"/>
                <a:gd name="T38" fmla="*/ 9 w 188"/>
                <a:gd name="T39" fmla="*/ 56 h 146"/>
                <a:gd name="T40" fmla="*/ 9 w 188"/>
                <a:gd name="T41" fmla="*/ 48 h 146"/>
                <a:gd name="T42" fmla="*/ 32 w 188"/>
                <a:gd name="T43" fmla="*/ 48 h 146"/>
                <a:gd name="T44" fmla="*/ 32 w 188"/>
                <a:gd name="T45" fmla="*/ 40 h 146"/>
                <a:gd name="T46" fmla="*/ 50 w 188"/>
                <a:gd name="T47" fmla="*/ 40 h 146"/>
                <a:gd name="T48" fmla="*/ 57 w 188"/>
                <a:gd name="T49" fmla="*/ 24 h 146"/>
                <a:gd name="T50" fmla="*/ 66 w 188"/>
                <a:gd name="T51" fmla="*/ 24 h 146"/>
                <a:gd name="T52" fmla="*/ 66 w 188"/>
                <a:gd name="T53" fmla="*/ 16 h 146"/>
                <a:gd name="T54" fmla="*/ 97 w 188"/>
                <a:gd name="T55" fmla="*/ 24 h 146"/>
                <a:gd name="T56" fmla="*/ 116 w 188"/>
                <a:gd name="T57" fmla="*/ 24 h 146"/>
                <a:gd name="T58" fmla="*/ 116 w 188"/>
                <a:gd name="T59" fmla="*/ 16 h 146"/>
                <a:gd name="T60" fmla="*/ 122 w 188"/>
                <a:gd name="T61" fmla="*/ 16 h 146"/>
                <a:gd name="T62" fmla="*/ 131 w 188"/>
                <a:gd name="T63" fmla="*/ 0 h 146"/>
                <a:gd name="T64" fmla="*/ 138 w 188"/>
                <a:gd name="T65" fmla="*/ 8 h 146"/>
                <a:gd name="T66" fmla="*/ 147 w 188"/>
                <a:gd name="T67" fmla="*/ 33 h 146"/>
                <a:gd name="T68" fmla="*/ 162 w 188"/>
                <a:gd name="T69" fmla="*/ 16 h 146"/>
                <a:gd name="T70" fmla="*/ 187 w 188"/>
                <a:gd name="T71" fmla="*/ 24 h 146"/>
                <a:gd name="T72" fmla="*/ 179 w 188"/>
                <a:gd name="T73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8" h="146">
                  <a:moveTo>
                    <a:pt x="179" y="24"/>
                  </a:moveTo>
                  <a:lnTo>
                    <a:pt x="171" y="24"/>
                  </a:lnTo>
                  <a:lnTo>
                    <a:pt x="156" y="33"/>
                  </a:lnTo>
                  <a:lnTo>
                    <a:pt x="138" y="40"/>
                  </a:lnTo>
                  <a:lnTo>
                    <a:pt x="138" y="56"/>
                  </a:lnTo>
                  <a:lnTo>
                    <a:pt x="131" y="73"/>
                  </a:lnTo>
                  <a:lnTo>
                    <a:pt x="122" y="73"/>
                  </a:lnTo>
                  <a:lnTo>
                    <a:pt x="122" y="80"/>
                  </a:lnTo>
                  <a:lnTo>
                    <a:pt x="116" y="90"/>
                  </a:lnTo>
                  <a:lnTo>
                    <a:pt x="116" y="105"/>
                  </a:lnTo>
                  <a:lnTo>
                    <a:pt x="82" y="114"/>
                  </a:lnTo>
                  <a:lnTo>
                    <a:pt x="74" y="121"/>
                  </a:lnTo>
                  <a:lnTo>
                    <a:pt x="74" y="137"/>
                  </a:lnTo>
                  <a:lnTo>
                    <a:pt x="25" y="145"/>
                  </a:lnTo>
                  <a:lnTo>
                    <a:pt x="9" y="137"/>
                  </a:lnTo>
                  <a:lnTo>
                    <a:pt x="17" y="121"/>
                  </a:lnTo>
                  <a:lnTo>
                    <a:pt x="17" y="114"/>
                  </a:lnTo>
                  <a:lnTo>
                    <a:pt x="0" y="105"/>
                  </a:lnTo>
                  <a:lnTo>
                    <a:pt x="0" y="73"/>
                  </a:lnTo>
                  <a:lnTo>
                    <a:pt x="9" y="56"/>
                  </a:lnTo>
                  <a:lnTo>
                    <a:pt x="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50" y="40"/>
                  </a:lnTo>
                  <a:lnTo>
                    <a:pt x="57" y="24"/>
                  </a:lnTo>
                  <a:lnTo>
                    <a:pt x="66" y="24"/>
                  </a:lnTo>
                  <a:lnTo>
                    <a:pt x="66" y="16"/>
                  </a:lnTo>
                  <a:lnTo>
                    <a:pt x="97" y="24"/>
                  </a:lnTo>
                  <a:lnTo>
                    <a:pt x="116" y="24"/>
                  </a:lnTo>
                  <a:lnTo>
                    <a:pt x="116" y="16"/>
                  </a:lnTo>
                  <a:lnTo>
                    <a:pt x="122" y="16"/>
                  </a:lnTo>
                  <a:lnTo>
                    <a:pt x="131" y="0"/>
                  </a:lnTo>
                  <a:lnTo>
                    <a:pt x="138" y="8"/>
                  </a:lnTo>
                  <a:lnTo>
                    <a:pt x="147" y="33"/>
                  </a:lnTo>
                  <a:lnTo>
                    <a:pt x="162" y="16"/>
                  </a:lnTo>
                  <a:lnTo>
                    <a:pt x="187" y="24"/>
                  </a:lnTo>
                  <a:lnTo>
                    <a:pt x="179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5" name="Freeform 17">
              <a:extLst>
                <a:ext uri="{FF2B5EF4-FFF2-40B4-BE49-F238E27FC236}">
                  <a16:creationId xmlns:a16="http://schemas.microsoft.com/office/drawing/2014/main" id="{B8D82B7B-C417-42E8-8E5D-691FCC751563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gray">
            <a:xfrm>
              <a:off x="3337" y="2450"/>
              <a:ext cx="295" cy="249"/>
            </a:xfrm>
            <a:custGeom>
              <a:avLst/>
              <a:gdLst>
                <a:gd name="T0" fmla="*/ 227 w 243"/>
                <a:gd name="T1" fmla="*/ 227 h 228"/>
                <a:gd name="T2" fmla="*/ 170 w 243"/>
                <a:gd name="T3" fmla="*/ 218 h 228"/>
                <a:gd name="T4" fmla="*/ 162 w 243"/>
                <a:gd name="T5" fmla="*/ 202 h 228"/>
                <a:gd name="T6" fmla="*/ 137 w 243"/>
                <a:gd name="T7" fmla="*/ 211 h 228"/>
                <a:gd name="T8" fmla="*/ 121 w 243"/>
                <a:gd name="T9" fmla="*/ 211 h 228"/>
                <a:gd name="T10" fmla="*/ 96 w 243"/>
                <a:gd name="T11" fmla="*/ 186 h 228"/>
                <a:gd name="T12" fmla="*/ 80 w 243"/>
                <a:gd name="T13" fmla="*/ 162 h 228"/>
                <a:gd name="T14" fmla="*/ 65 w 243"/>
                <a:gd name="T15" fmla="*/ 155 h 228"/>
                <a:gd name="T16" fmla="*/ 56 w 243"/>
                <a:gd name="T17" fmla="*/ 155 h 228"/>
                <a:gd name="T18" fmla="*/ 48 w 243"/>
                <a:gd name="T19" fmla="*/ 146 h 228"/>
                <a:gd name="T20" fmla="*/ 40 w 243"/>
                <a:gd name="T21" fmla="*/ 121 h 228"/>
                <a:gd name="T22" fmla="*/ 24 w 243"/>
                <a:gd name="T23" fmla="*/ 115 h 228"/>
                <a:gd name="T24" fmla="*/ 15 w 243"/>
                <a:gd name="T25" fmla="*/ 98 h 228"/>
                <a:gd name="T26" fmla="*/ 24 w 243"/>
                <a:gd name="T27" fmla="*/ 81 h 228"/>
                <a:gd name="T28" fmla="*/ 24 w 243"/>
                <a:gd name="T29" fmla="*/ 65 h 228"/>
                <a:gd name="T30" fmla="*/ 15 w 243"/>
                <a:gd name="T31" fmla="*/ 65 h 228"/>
                <a:gd name="T32" fmla="*/ 8 w 243"/>
                <a:gd name="T33" fmla="*/ 49 h 228"/>
                <a:gd name="T34" fmla="*/ 0 w 243"/>
                <a:gd name="T35" fmla="*/ 9 h 228"/>
                <a:gd name="T36" fmla="*/ 8 w 243"/>
                <a:gd name="T37" fmla="*/ 0 h 228"/>
                <a:gd name="T38" fmla="*/ 15 w 243"/>
                <a:gd name="T39" fmla="*/ 16 h 228"/>
                <a:gd name="T40" fmla="*/ 24 w 243"/>
                <a:gd name="T41" fmla="*/ 16 h 228"/>
                <a:gd name="T42" fmla="*/ 31 w 243"/>
                <a:gd name="T43" fmla="*/ 16 h 228"/>
                <a:gd name="T44" fmla="*/ 48 w 243"/>
                <a:gd name="T45" fmla="*/ 9 h 228"/>
                <a:gd name="T46" fmla="*/ 56 w 243"/>
                <a:gd name="T47" fmla="*/ 9 h 228"/>
                <a:gd name="T48" fmla="*/ 48 w 243"/>
                <a:gd name="T49" fmla="*/ 16 h 228"/>
                <a:gd name="T50" fmla="*/ 65 w 243"/>
                <a:gd name="T51" fmla="*/ 25 h 228"/>
                <a:gd name="T52" fmla="*/ 65 w 243"/>
                <a:gd name="T53" fmla="*/ 41 h 228"/>
                <a:gd name="T54" fmla="*/ 96 w 243"/>
                <a:gd name="T55" fmla="*/ 58 h 228"/>
                <a:gd name="T56" fmla="*/ 130 w 243"/>
                <a:gd name="T57" fmla="*/ 58 h 228"/>
                <a:gd name="T58" fmla="*/ 130 w 243"/>
                <a:gd name="T59" fmla="*/ 41 h 228"/>
                <a:gd name="T60" fmla="*/ 145 w 243"/>
                <a:gd name="T61" fmla="*/ 33 h 228"/>
                <a:gd name="T62" fmla="*/ 170 w 243"/>
                <a:gd name="T63" fmla="*/ 33 h 228"/>
                <a:gd name="T64" fmla="*/ 219 w 243"/>
                <a:gd name="T65" fmla="*/ 58 h 228"/>
                <a:gd name="T66" fmla="*/ 219 w 243"/>
                <a:gd name="T67" fmla="*/ 65 h 228"/>
                <a:gd name="T68" fmla="*/ 219 w 243"/>
                <a:gd name="T69" fmla="*/ 73 h 228"/>
                <a:gd name="T70" fmla="*/ 219 w 243"/>
                <a:gd name="T71" fmla="*/ 81 h 228"/>
                <a:gd name="T72" fmla="*/ 210 w 243"/>
                <a:gd name="T73" fmla="*/ 98 h 228"/>
                <a:gd name="T74" fmla="*/ 210 w 243"/>
                <a:gd name="T75" fmla="*/ 130 h 228"/>
                <a:gd name="T76" fmla="*/ 227 w 243"/>
                <a:gd name="T77" fmla="*/ 139 h 228"/>
                <a:gd name="T78" fmla="*/ 227 w 243"/>
                <a:gd name="T79" fmla="*/ 146 h 228"/>
                <a:gd name="T80" fmla="*/ 219 w 243"/>
                <a:gd name="T81" fmla="*/ 162 h 228"/>
                <a:gd name="T82" fmla="*/ 227 w 243"/>
                <a:gd name="T83" fmla="*/ 178 h 228"/>
                <a:gd name="T84" fmla="*/ 235 w 243"/>
                <a:gd name="T85" fmla="*/ 186 h 228"/>
                <a:gd name="T86" fmla="*/ 242 w 243"/>
                <a:gd name="T87" fmla="*/ 202 h 228"/>
                <a:gd name="T88" fmla="*/ 227 w 243"/>
                <a:gd name="T89" fmla="*/ 211 h 228"/>
                <a:gd name="T90" fmla="*/ 227 w 243"/>
                <a:gd name="T91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28">
                  <a:moveTo>
                    <a:pt x="227" y="227"/>
                  </a:moveTo>
                  <a:lnTo>
                    <a:pt x="170" y="218"/>
                  </a:lnTo>
                  <a:lnTo>
                    <a:pt x="162" y="202"/>
                  </a:lnTo>
                  <a:lnTo>
                    <a:pt x="137" y="211"/>
                  </a:lnTo>
                  <a:lnTo>
                    <a:pt x="121" y="211"/>
                  </a:lnTo>
                  <a:lnTo>
                    <a:pt x="96" y="186"/>
                  </a:lnTo>
                  <a:lnTo>
                    <a:pt x="80" y="162"/>
                  </a:lnTo>
                  <a:lnTo>
                    <a:pt x="65" y="155"/>
                  </a:lnTo>
                  <a:lnTo>
                    <a:pt x="56" y="155"/>
                  </a:lnTo>
                  <a:lnTo>
                    <a:pt x="48" y="146"/>
                  </a:lnTo>
                  <a:lnTo>
                    <a:pt x="40" y="121"/>
                  </a:lnTo>
                  <a:lnTo>
                    <a:pt x="24" y="115"/>
                  </a:lnTo>
                  <a:lnTo>
                    <a:pt x="15" y="98"/>
                  </a:lnTo>
                  <a:lnTo>
                    <a:pt x="24" y="81"/>
                  </a:lnTo>
                  <a:lnTo>
                    <a:pt x="24" y="65"/>
                  </a:lnTo>
                  <a:lnTo>
                    <a:pt x="15" y="65"/>
                  </a:lnTo>
                  <a:lnTo>
                    <a:pt x="8" y="49"/>
                  </a:lnTo>
                  <a:lnTo>
                    <a:pt x="0" y="9"/>
                  </a:lnTo>
                  <a:lnTo>
                    <a:pt x="8" y="0"/>
                  </a:lnTo>
                  <a:lnTo>
                    <a:pt x="15" y="16"/>
                  </a:lnTo>
                  <a:lnTo>
                    <a:pt x="24" y="16"/>
                  </a:lnTo>
                  <a:lnTo>
                    <a:pt x="31" y="16"/>
                  </a:lnTo>
                  <a:lnTo>
                    <a:pt x="48" y="9"/>
                  </a:lnTo>
                  <a:lnTo>
                    <a:pt x="56" y="9"/>
                  </a:lnTo>
                  <a:lnTo>
                    <a:pt x="48" y="16"/>
                  </a:lnTo>
                  <a:lnTo>
                    <a:pt x="65" y="25"/>
                  </a:lnTo>
                  <a:lnTo>
                    <a:pt x="65" y="41"/>
                  </a:lnTo>
                  <a:lnTo>
                    <a:pt x="96" y="58"/>
                  </a:lnTo>
                  <a:lnTo>
                    <a:pt x="130" y="58"/>
                  </a:lnTo>
                  <a:lnTo>
                    <a:pt x="130" y="41"/>
                  </a:lnTo>
                  <a:lnTo>
                    <a:pt x="145" y="33"/>
                  </a:lnTo>
                  <a:lnTo>
                    <a:pt x="170" y="33"/>
                  </a:lnTo>
                  <a:lnTo>
                    <a:pt x="219" y="58"/>
                  </a:lnTo>
                  <a:lnTo>
                    <a:pt x="219" y="65"/>
                  </a:lnTo>
                  <a:lnTo>
                    <a:pt x="219" y="73"/>
                  </a:lnTo>
                  <a:lnTo>
                    <a:pt x="219" y="81"/>
                  </a:lnTo>
                  <a:lnTo>
                    <a:pt x="210" y="98"/>
                  </a:lnTo>
                  <a:lnTo>
                    <a:pt x="210" y="130"/>
                  </a:lnTo>
                  <a:lnTo>
                    <a:pt x="227" y="139"/>
                  </a:lnTo>
                  <a:lnTo>
                    <a:pt x="227" y="146"/>
                  </a:lnTo>
                  <a:lnTo>
                    <a:pt x="219" y="162"/>
                  </a:lnTo>
                  <a:lnTo>
                    <a:pt x="227" y="178"/>
                  </a:lnTo>
                  <a:lnTo>
                    <a:pt x="235" y="186"/>
                  </a:lnTo>
                  <a:lnTo>
                    <a:pt x="242" y="202"/>
                  </a:lnTo>
                  <a:lnTo>
                    <a:pt x="227" y="211"/>
                  </a:lnTo>
                  <a:lnTo>
                    <a:pt x="227" y="22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6" name="Freeform 18">
              <a:extLst>
                <a:ext uri="{FF2B5EF4-FFF2-40B4-BE49-F238E27FC236}">
                  <a16:creationId xmlns:a16="http://schemas.microsoft.com/office/drawing/2014/main" id="{B47806F2-A43B-401F-A8C1-063D4462B454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gray">
            <a:xfrm>
              <a:off x="3731" y="2388"/>
              <a:ext cx="166" cy="72"/>
            </a:xfrm>
            <a:custGeom>
              <a:avLst/>
              <a:gdLst>
                <a:gd name="T0" fmla="*/ 137 w 138"/>
                <a:gd name="T1" fmla="*/ 15 h 66"/>
                <a:gd name="T2" fmla="*/ 137 w 138"/>
                <a:gd name="T3" fmla="*/ 24 h 66"/>
                <a:gd name="T4" fmla="*/ 112 w 138"/>
                <a:gd name="T5" fmla="*/ 40 h 66"/>
                <a:gd name="T6" fmla="*/ 95 w 138"/>
                <a:gd name="T7" fmla="*/ 40 h 66"/>
                <a:gd name="T8" fmla="*/ 87 w 138"/>
                <a:gd name="T9" fmla="*/ 49 h 66"/>
                <a:gd name="T10" fmla="*/ 71 w 138"/>
                <a:gd name="T11" fmla="*/ 49 h 66"/>
                <a:gd name="T12" fmla="*/ 55 w 138"/>
                <a:gd name="T13" fmla="*/ 56 h 66"/>
                <a:gd name="T14" fmla="*/ 55 w 138"/>
                <a:gd name="T15" fmla="*/ 65 h 66"/>
                <a:gd name="T16" fmla="*/ 31 w 138"/>
                <a:gd name="T17" fmla="*/ 65 h 66"/>
                <a:gd name="T18" fmla="*/ 22 w 138"/>
                <a:gd name="T19" fmla="*/ 65 h 66"/>
                <a:gd name="T20" fmla="*/ 0 w 138"/>
                <a:gd name="T21" fmla="*/ 65 h 66"/>
                <a:gd name="T22" fmla="*/ 0 w 138"/>
                <a:gd name="T23" fmla="*/ 56 h 66"/>
                <a:gd name="T24" fmla="*/ 15 w 138"/>
                <a:gd name="T25" fmla="*/ 56 h 66"/>
                <a:gd name="T26" fmla="*/ 15 w 138"/>
                <a:gd name="T27" fmla="*/ 49 h 66"/>
                <a:gd name="T28" fmla="*/ 31 w 138"/>
                <a:gd name="T29" fmla="*/ 49 h 66"/>
                <a:gd name="T30" fmla="*/ 46 w 138"/>
                <a:gd name="T31" fmla="*/ 40 h 66"/>
                <a:gd name="T32" fmla="*/ 31 w 138"/>
                <a:gd name="T33" fmla="*/ 32 h 66"/>
                <a:gd name="T34" fmla="*/ 22 w 138"/>
                <a:gd name="T35" fmla="*/ 32 h 66"/>
                <a:gd name="T36" fmla="*/ 6 w 138"/>
                <a:gd name="T37" fmla="*/ 32 h 66"/>
                <a:gd name="T38" fmla="*/ 22 w 138"/>
                <a:gd name="T39" fmla="*/ 15 h 66"/>
                <a:gd name="T40" fmla="*/ 15 w 138"/>
                <a:gd name="T41" fmla="*/ 15 h 66"/>
                <a:gd name="T42" fmla="*/ 22 w 138"/>
                <a:gd name="T43" fmla="*/ 9 h 66"/>
                <a:gd name="T44" fmla="*/ 46 w 138"/>
                <a:gd name="T45" fmla="*/ 15 h 66"/>
                <a:gd name="T46" fmla="*/ 46 w 138"/>
                <a:gd name="T47" fmla="*/ 9 h 66"/>
                <a:gd name="T48" fmla="*/ 55 w 138"/>
                <a:gd name="T49" fmla="*/ 0 h 66"/>
                <a:gd name="T50" fmla="*/ 71 w 138"/>
                <a:gd name="T51" fmla="*/ 9 h 66"/>
                <a:gd name="T52" fmla="*/ 120 w 138"/>
                <a:gd name="T53" fmla="*/ 9 h 66"/>
                <a:gd name="T54" fmla="*/ 137 w 138"/>
                <a:gd name="T5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66">
                  <a:moveTo>
                    <a:pt x="137" y="15"/>
                  </a:moveTo>
                  <a:lnTo>
                    <a:pt x="137" y="24"/>
                  </a:lnTo>
                  <a:lnTo>
                    <a:pt x="112" y="40"/>
                  </a:lnTo>
                  <a:lnTo>
                    <a:pt x="95" y="40"/>
                  </a:lnTo>
                  <a:lnTo>
                    <a:pt x="87" y="49"/>
                  </a:lnTo>
                  <a:lnTo>
                    <a:pt x="71" y="49"/>
                  </a:lnTo>
                  <a:lnTo>
                    <a:pt x="55" y="56"/>
                  </a:lnTo>
                  <a:lnTo>
                    <a:pt x="55" y="65"/>
                  </a:lnTo>
                  <a:lnTo>
                    <a:pt x="31" y="65"/>
                  </a:lnTo>
                  <a:lnTo>
                    <a:pt x="22" y="65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15" y="56"/>
                  </a:lnTo>
                  <a:lnTo>
                    <a:pt x="15" y="49"/>
                  </a:lnTo>
                  <a:lnTo>
                    <a:pt x="31" y="49"/>
                  </a:lnTo>
                  <a:lnTo>
                    <a:pt x="46" y="40"/>
                  </a:lnTo>
                  <a:lnTo>
                    <a:pt x="31" y="32"/>
                  </a:lnTo>
                  <a:lnTo>
                    <a:pt x="22" y="32"/>
                  </a:lnTo>
                  <a:lnTo>
                    <a:pt x="6" y="32"/>
                  </a:lnTo>
                  <a:lnTo>
                    <a:pt x="22" y="15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46" y="15"/>
                  </a:lnTo>
                  <a:lnTo>
                    <a:pt x="46" y="9"/>
                  </a:lnTo>
                  <a:lnTo>
                    <a:pt x="55" y="0"/>
                  </a:lnTo>
                  <a:lnTo>
                    <a:pt x="71" y="9"/>
                  </a:lnTo>
                  <a:lnTo>
                    <a:pt x="120" y="9"/>
                  </a:lnTo>
                  <a:lnTo>
                    <a:pt x="137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7" name="Freeform 19">
              <a:extLst>
                <a:ext uri="{FF2B5EF4-FFF2-40B4-BE49-F238E27FC236}">
                  <a16:creationId xmlns:a16="http://schemas.microsoft.com/office/drawing/2014/main" id="{F1E054C7-F5FF-4CA1-AFA6-B434E5D35FBD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gray">
            <a:xfrm>
              <a:off x="3464" y="2397"/>
              <a:ext cx="227" cy="133"/>
            </a:xfrm>
            <a:custGeom>
              <a:avLst/>
              <a:gdLst>
                <a:gd name="T0" fmla="*/ 179 w 188"/>
                <a:gd name="T1" fmla="*/ 96 h 121"/>
                <a:gd name="T2" fmla="*/ 171 w 188"/>
                <a:gd name="T3" fmla="*/ 88 h 121"/>
                <a:gd name="T4" fmla="*/ 171 w 188"/>
                <a:gd name="T5" fmla="*/ 96 h 121"/>
                <a:gd name="T6" fmla="*/ 162 w 188"/>
                <a:gd name="T7" fmla="*/ 96 h 121"/>
                <a:gd name="T8" fmla="*/ 155 w 188"/>
                <a:gd name="T9" fmla="*/ 112 h 121"/>
                <a:gd name="T10" fmla="*/ 137 w 188"/>
                <a:gd name="T11" fmla="*/ 112 h 121"/>
                <a:gd name="T12" fmla="*/ 137 w 188"/>
                <a:gd name="T13" fmla="*/ 120 h 121"/>
                <a:gd name="T14" fmla="*/ 114 w 188"/>
                <a:gd name="T15" fmla="*/ 120 h 121"/>
                <a:gd name="T16" fmla="*/ 114 w 188"/>
                <a:gd name="T17" fmla="*/ 112 h 121"/>
                <a:gd name="T18" fmla="*/ 114 w 188"/>
                <a:gd name="T19" fmla="*/ 105 h 121"/>
                <a:gd name="T20" fmla="*/ 65 w 188"/>
                <a:gd name="T21" fmla="*/ 80 h 121"/>
                <a:gd name="T22" fmla="*/ 40 w 188"/>
                <a:gd name="T23" fmla="*/ 80 h 121"/>
                <a:gd name="T24" fmla="*/ 25 w 188"/>
                <a:gd name="T25" fmla="*/ 88 h 121"/>
                <a:gd name="T26" fmla="*/ 25 w 188"/>
                <a:gd name="T27" fmla="*/ 63 h 121"/>
                <a:gd name="T28" fmla="*/ 16 w 188"/>
                <a:gd name="T29" fmla="*/ 63 h 121"/>
                <a:gd name="T30" fmla="*/ 16 w 188"/>
                <a:gd name="T31" fmla="*/ 47 h 121"/>
                <a:gd name="T32" fmla="*/ 9 w 188"/>
                <a:gd name="T33" fmla="*/ 47 h 121"/>
                <a:gd name="T34" fmla="*/ 9 w 188"/>
                <a:gd name="T35" fmla="*/ 40 h 121"/>
                <a:gd name="T36" fmla="*/ 25 w 188"/>
                <a:gd name="T37" fmla="*/ 40 h 121"/>
                <a:gd name="T38" fmla="*/ 32 w 188"/>
                <a:gd name="T39" fmla="*/ 31 h 121"/>
                <a:gd name="T40" fmla="*/ 16 w 188"/>
                <a:gd name="T41" fmla="*/ 15 h 121"/>
                <a:gd name="T42" fmla="*/ 9 w 188"/>
                <a:gd name="T43" fmla="*/ 15 h 121"/>
                <a:gd name="T44" fmla="*/ 9 w 188"/>
                <a:gd name="T45" fmla="*/ 31 h 121"/>
                <a:gd name="T46" fmla="*/ 0 w 188"/>
                <a:gd name="T47" fmla="*/ 15 h 121"/>
                <a:gd name="T48" fmla="*/ 25 w 188"/>
                <a:gd name="T49" fmla="*/ 6 h 121"/>
                <a:gd name="T50" fmla="*/ 40 w 188"/>
                <a:gd name="T51" fmla="*/ 23 h 121"/>
                <a:gd name="T52" fmla="*/ 49 w 188"/>
                <a:gd name="T53" fmla="*/ 23 h 121"/>
                <a:gd name="T54" fmla="*/ 57 w 188"/>
                <a:gd name="T55" fmla="*/ 23 h 121"/>
                <a:gd name="T56" fmla="*/ 57 w 188"/>
                <a:gd name="T57" fmla="*/ 15 h 121"/>
                <a:gd name="T58" fmla="*/ 74 w 188"/>
                <a:gd name="T59" fmla="*/ 6 h 121"/>
                <a:gd name="T60" fmla="*/ 81 w 188"/>
                <a:gd name="T61" fmla="*/ 6 h 121"/>
                <a:gd name="T62" fmla="*/ 74 w 188"/>
                <a:gd name="T63" fmla="*/ 0 h 121"/>
                <a:gd name="T64" fmla="*/ 81 w 188"/>
                <a:gd name="T65" fmla="*/ 0 h 121"/>
                <a:gd name="T66" fmla="*/ 97 w 188"/>
                <a:gd name="T67" fmla="*/ 6 h 121"/>
                <a:gd name="T68" fmla="*/ 97 w 188"/>
                <a:gd name="T69" fmla="*/ 23 h 121"/>
                <a:gd name="T70" fmla="*/ 122 w 188"/>
                <a:gd name="T71" fmla="*/ 23 h 121"/>
                <a:gd name="T72" fmla="*/ 130 w 188"/>
                <a:gd name="T73" fmla="*/ 47 h 121"/>
                <a:gd name="T74" fmla="*/ 171 w 188"/>
                <a:gd name="T75" fmla="*/ 72 h 121"/>
                <a:gd name="T76" fmla="*/ 187 w 188"/>
                <a:gd name="T77" fmla="*/ 80 h 121"/>
                <a:gd name="T78" fmla="*/ 179 w 188"/>
                <a:gd name="T79" fmla="*/ 9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21">
                  <a:moveTo>
                    <a:pt x="179" y="96"/>
                  </a:moveTo>
                  <a:lnTo>
                    <a:pt x="171" y="88"/>
                  </a:lnTo>
                  <a:lnTo>
                    <a:pt x="171" y="96"/>
                  </a:lnTo>
                  <a:lnTo>
                    <a:pt x="162" y="96"/>
                  </a:lnTo>
                  <a:lnTo>
                    <a:pt x="155" y="112"/>
                  </a:lnTo>
                  <a:lnTo>
                    <a:pt x="137" y="112"/>
                  </a:lnTo>
                  <a:lnTo>
                    <a:pt x="137" y="120"/>
                  </a:lnTo>
                  <a:lnTo>
                    <a:pt x="114" y="120"/>
                  </a:lnTo>
                  <a:lnTo>
                    <a:pt x="114" y="112"/>
                  </a:lnTo>
                  <a:lnTo>
                    <a:pt x="114" y="105"/>
                  </a:lnTo>
                  <a:lnTo>
                    <a:pt x="65" y="80"/>
                  </a:lnTo>
                  <a:lnTo>
                    <a:pt x="40" y="80"/>
                  </a:lnTo>
                  <a:lnTo>
                    <a:pt x="25" y="88"/>
                  </a:lnTo>
                  <a:lnTo>
                    <a:pt x="25" y="63"/>
                  </a:lnTo>
                  <a:lnTo>
                    <a:pt x="16" y="63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9" y="40"/>
                  </a:lnTo>
                  <a:lnTo>
                    <a:pt x="25" y="40"/>
                  </a:lnTo>
                  <a:lnTo>
                    <a:pt x="32" y="31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9" y="31"/>
                  </a:lnTo>
                  <a:lnTo>
                    <a:pt x="0" y="15"/>
                  </a:lnTo>
                  <a:lnTo>
                    <a:pt x="25" y="6"/>
                  </a:lnTo>
                  <a:lnTo>
                    <a:pt x="40" y="23"/>
                  </a:lnTo>
                  <a:lnTo>
                    <a:pt x="49" y="23"/>
                  </a:lnTo>
                  <a:lnTo>
                    <a:pt x="57" y="23"/>
                  </a:lnTo>
                  <a:lnTo>
                    <a:pt x="57" y="15"/>
                  </a:lnTo>
                  <a:lnTo>
                    <a:pt x="74" y="6"/>
                  </a:lnTo>
                  <a:lnTo>
                    <a:pt x="81" y="6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97" y="6"/>
                  </a:lnTo>
                  <a:lnTo>
                    <a:pt x="97" y="23"/>
                  </a:lnTo>
                  <a:lnTo>
                    <a:pt x="122" y="23"/>
                  </a:lnTo>
                  <a:lnTo>
                    <a:pt x="130" y="47"/>
                  </a:lnTo>
                  <a:lnTo>
                    <a:pt x="171" y="72"/>
                  </a:lnTo>
                  <a:lnTo>
                    <a:pt x="187" y="80"/>
                  </a:lnTo>
                  <a:lnTo>
                    <a:pt x="179" y="9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8" name="Freeform 20">
              <a:extLst>
                <a:ext uri="{FF2B5EF4-FFF2-40B4-BE49-F238E27FC236}">
                  <a16:creationId xmlns:a16="http://schemas.microsoft.com/office/drawing/2014/main" id="{D77223C7-ED83-4EAF-94FF-27DF75B32430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gray">
            <a:xfrm>
              <a:off x="3524" y="2342"/>
              <a:ext cx="264" cy="162"/>
            </a:xfrm>
            <a:custGeom>
              <a:avLst/>
              <a:gdLst>
                <a:gd name="T0" fmla="*/ 130 w 219"/>
                <a:gd name="T1" fmla="*/ 146 h 147"/>
                <a:gd name="T2" fmla="*/ 147 w 219"/>
                <a:gd name="T3" fmla="*/ 146 h 147"/>
                <a:gd name="T4" fmla="*/ 153 w 219"/>
                <a:gd name="T5" fmla="*/ 130 h 147"/>
                <a:gd name="T6" fmla="*/ 153 w 219"/>
                <a:gd name="T7" fmla="*/ 113 h 147"/>
                <a:gd name="T8" fmla="*/ 147 w 219"/>
                <a:gd name="T9" fmla="*/ 106 h 147"/>
                <a:gd name="T10" fmla="*/ 162 w 219"/>
                <a:gd name="T11" fmla="*/ 106 h 147"/>
                <a:gd name="T12" fmla="*/ 172 w 219"/>
                <a:gd name="T13" fmla="*/ 90 h 147"/>
                <a:gd name="T14" fmla="*/ 172 w 219"/>
                <a:gd name="T15" fmla="*/ 81 h 147"/>
                <a:gd name="T16" fmla="*/ 187 w 219"/>
                <a:gd name="T17" fmla="*/ 81 h 147"/>
                <a:gd name="T18" fmla="*/ 187 w 219"/>
                <a:gd name="T19" fmla="*/ 90 h 147"/>
                <a:gd name="T20" fmla="*/ 203 w 219"/>
                <a:gd name="T21" fmla="*/ 90 h 147"/>
                <a:gd name="T22" fmla="*/ 218 w 219"/>
                <a:gd name="T23" fmla="*/ 81 h 147"/>
                <a:gd name="T24" fmla="*/ 203 w 219"/>
                <a:gd name="T25" fmla="*/ 73 h 147"/>
                <a:gd name="T26" fmla="*/ 194 w 219"/>
                <a:gd name="T27" fmla="*/ 73 h 147"/>
                <a:gd name="T28" fmla="*/ 178 w 219"/>
                <a:gd name="T29" fmla="*/ 73 h 147"/>
                <a:gd name="T30" fmla="*/ 194 w 219"/>
                <a:gd name="T31" fmla="*/ 56 h 147"/>
                <a:gd name="T32" fmla="*/ 187 w 219"/>
                <a:gd name="T33" fmla="*/ 56 h 147"/>
                <a:gd name="T34" fmla="*/ 162 w 219"/>
                <a:gd name="T35" fmla="*/ 81 h 147"/>
                <a:gd name="T36" fmla="*/ 153 w 219"/>
                <a:gd name="T37" fmla="*/ 73 h 147"/>
                <a:gd name="T38" fmla="*/ 138 w 219"/>
                <a:gd name="T39" fmla="*/ 73 h 147"/>
                <a:gd name="T40" fmla="*/ 138 w 219"/>
                <a:gd name="T41" fmla="*/ 65 h 147"/>
                <a:gd name="T42" fmla="*/ 130 w 219"/>
                <a:gd name="T43" fmla="*/ 65 h 147"/>
                <a:gd name="T44" fmla="*/ 130 w 219"/>
                <a:gd name="T45" fmla="*/ 50 h 147"/>
                <a:gd name="T46" fmla="*/ 113 w 219"/>
                <a:gd name="T47" fmla="*/ 31 h 147"/>
                <a:gd name="T48" fmla="*/ 73 w 219"/>
                <a:gd name="T49" fmla="*/ 31 h 147"/>
                <a:gd name="T50" fmla="*/ 48 w 219"/>
                <a:gd name="T51" fmla="*/ 9 h 147"/>
                <a:gd name="T52" fmla="*/ 32 w 219"/>
                <a:gd name="T53" fmla="*/ 0 h 147"/>
                <a:gd name="T54" fmla="*/ 0 w 219"/>
                <a:gd name="T55" fmla="*/ 9 h 147"/>
                <a:gd name="T56" fmla="*/ 0 w 219"/>
                <a:gd name="T57" fmla="*/ 73 h 147"/>
                <a:gd name="T58" fmla="*/ 8 w 219"/>
                <a:gd name="T59" fmla="*/ 73 h 147"/>
                <a:gd name="T60" fmla="*/ 8 w 219"/>
                <a:gd name="T61" fmla="*/ 65 h 147"/>
                <a:gd name="T62" fmla="*/ 25 w 219"/>
                <a:gd name="T63" fmla="*/ 56 h 147"/>
                <a:gd name="T64" fmla="*/ 32 w 219"/>
                <a:gd name="T65" fmla="*/ 56 h 147"/>
                <a:gd name="T66" fmla="*/ 25 w 219"/>
                <a:gd name="T67" fmla="*/ 50 h 147"/>
                <a:gd name="T68" fmla="*/ 32 w 219"/>
                <a:gd name="T69" fmla="*/ 50 h 147"/>
                <a:gd name="T70" fmla="*/ 48 w 219"/>
                <a:gd name="T71" fmla="*/ 56 h 147"/>
                <a:gd name="T72" fmla="*/ 48 w 219"/>
                <a:gd name="T73" fmla="*/ 73 h 147"/>
                <a:gd name="T74" fmla="*/ 73 w 219"/>
                <a:gd name="T75" fmla="*/ 73 h 147"/>
                <a:gd name="T76" fmla="*/ 81 w 219"/>
                <a:gd name="T77" fmla="*/ 97 h 147"/>
                <a:gd name="T78" fmla="*/ 122 w 219"/>
                <a:gd name="T79" fmla="*/ 122 h 147"/>
                <a:gd name="T80" fmla="*/ 138 w 219"/>
                <a:gd name="T81" fmla="*/ 130 h 147"/>
                <a:gd name="T82" fmla="*/ 130 w 219"/>
                <a:gd name="T83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9" h="147">
                  <a:moveTo>
                    <a:pt x="130" y="146"/>
                  </a:moveTo>
                  <a:lnTo>
                    <a:pt x="147" y="146"/>
                  </a:lnTo>
                  <a:lnTo>
                    <a:pt x="153" y="130"/>
                  </a:lnTo>
                  <a:lnTo>
                    <a:pt x="153" y="113"/>
                  </a:lnTo>
                  <a:lnTo>
                    <a:pt x="147" y="106"/>
                  </a:lnTo>
                  <a:lnTo>
                    <a:pt x="162" y="106"/>
                  </a:lnTo>
                  <a:lnTo>
                    <a:pt x="172" y="90"/>
                  </a:lnTo>
                  <a:lnTo>
                    <a:pt x="172" y="81"/>
                  </a:lnTo>
                  <a:lnTo>
                    <a:pt x="187" y="81"/>
                  </a:lnTo>
                  <a:lnTo>
                    <a:pt x="187" y="90"/>
                  </a:lnTo>
                  <a:lnTo>
                    <a:pt x="203" y="90"/>
                  </a:lnTo>
                  <a:lnTo>
                    <a:pt x="218" y="81"/>
                  </a:lnTo>
                  <a:lnTo>
                    <a:pt x="203" y="73"/>
                  </a:lnTo>
                  <a:lnTo>
                    <a:pt x="194" y="73"/>
                  </a:lnTo>
                  <a:lnTo>
                    <a:pt x="178" y="73"/>
                  </a:lnTo>
                  <a:lnTo>
                    <a:pt x="194" y="56"/>
                  </a:lnTo>
                  <a:lnTo>
                    <a:pt x="187" y="56"/>
                  </a:lnTo>
                  <a:lnTo>
                    <a:pt x="162" y="81"/>
                  </a:lnTo>
                  <a:lnTo>
                    <a:pt x="153" y="73"/>
                  </a:lnTo>
                  <a:lnTo>
                    <a:pt x="138" y="73"/>
                  </a:lnTo>
                  <a:lnTo>
                    <a:pt x="138" y="65"/>
                  </a:lnTo>
                  <a:lnTo>
                    <a:pt x="130" y="65"/>
                  </a:lnTo>
                  <a:lnTo>
                    <a:pt x="130" y="50"/>
                  </a:lnTo>
                  <a:lnTo>
                    <a:pt x="113" y="31"/>
                  </a:lnTo>
                  <a:lnTo>
                    <a:pt x="73" y="31"/>
                  </a:lnTo>
                  <a:lnTo>
                    <a:pt x="48" y="9"/>
                  </a:lnTo>
                  <a:lnTo>
                    <a:pt x="32" y="0"/>
                  </a:lnTo>
                  <a:lnTo>
                    <a:pt x="0" y="9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65"/>
                  </a:lnTo>
                  <a:lnTo>
                    <a:pt x="25" y="56"/>
                  </a:lnTo>
                  <a:lnTo>
                    <a:pt x="32" y="56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48" y="56"/>
                  </a:lnTo>
                  <a:lnTo>
                    <a:pt x="48" y="73"/>
                  </a:lnTo>
                  <a:lnTo>
                    <a:pt x="73" y="73"/>
                  </a:lnTo>
                  <a:lnTo>
                    <a:pt x="81" y="97"/>
                  </a:lnTo>
                  <a:lnTo>
                    <a:pt x="122" y="122"/>
                  </a:lnTo>
                  <a:lnTo>
                    <a:pt x="138" y="130"/>
                  </a:lnTo>
                  <a:lnTo>
                    <a:pt x="130" y="14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89" name="Freeform 21">
              <a:extLst>
                <a:ext uri="{FF2B5EF4-FFF2-40B4-BE49-F238E27FC236}">
                  <a16:creationId xmlns:a16="http://schemas.microsoft.com/office/drawing/2014/main" id="{991A6885-5610-4278-89E7-A78A144F1855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gray">
            <a:xfrm>
              <a:off x="3376" y="2130"/>
              <a:ext cx="638" cy="302"/>
            </a:xfrm>
            <a:custGeom>
              <a:avLst/>
              <a:gdLst>
                <a:gd name="T0" fmla="*/ 504 w 529"/>
                <a:gd name="T1" fmla="*/ 144 h 275"/>
                <a:gd name="T2" fmla="*/ 487 w 529"/>
                <a:gd name="T3" fmla="*/ 169 h 275"/>
                <a:gd name="T4" fmla="*/ 456 w 529"/>
                <a:gd name="T5" fmla="*/ 202 h 275"/>
                <a:gd name="T6" fmla="*/ 432 w 529"/>
                <a:gd name="T7" fmla="*/ 209 h 275"/>
                <a:gd name="T8" fmla="*/ 432 w 529"/>
                <a:gd name="T9" fmla="*/ 249 h 275"/>
                <a:gd name="T10" fmla="*/ 366 w 529"/>
                <a:gd name="T11" fmla="*/ 243 h 275"/>
                <a:gd name="T12" fmla="*/ 341 w 529"/>
                <a:gd name="T13" fmla="*/ 243 h 275"/>
                <a:gd name="T14" fmla="*/ 317 w 529"/>
                <a:gd name="T15" fmla="*/ 243 h 275"/>
                <a:gd name="T16" fmla="*/ 285 w 529"/>
                <a:gd name="T17" fmla="*/ 274 h 275"/>
                <a:gd name="T18" fmla="*/ 261 w 529"/>
                <a:gd name="T19" fmla="*/ 266 h 275"/>
                <a:gd name="T20" fmla="*/ 253 w 529"/>
                <a:gd name="T21" fmla="*/ 258 h 275"/>
                <a:gd name="T22" fmla="*/ 236 w 529"/>
                <a:gd name="T23" fmla="*/ 224 h 275"/>
                <a:gd name="T24" fmla="*/ 171 w 529"/>
                <a:gd name="T25" fmla="*/ 202 h 275"/>
                <a:gd name="T26" fmla="*/ 123 w 529"/>
                <a:gd name="T27" fmla="*/ 202 h 275"/>
                <a:gd name="T28" fmla="*/ 114 w 529"/>
                <a:gd name="T29" fmla="*/ 266 h 275"/>
                <a:gd name="T30" fmla="*/ 74 w 529"/>
                <a:gd name="T31" fmla="*/ 258 h 275"/>
                <a:gd name="T32" fmla="*/ 65 w 529"/>
                <a:gd name="T33" fmla="*/ 243 h 275"/>
                <a:gd name="T34" fmla="*/ 49 w 529"/>
                <a:gd name="T35" fmla="*/ 218 h 275"/>
                <a:gd name="T36" fmla="*/ 59 w 529"/>
                <a:gd name="T37" fmla="*/ 209 h 275"/>
                <a:gd name="T38" fmla="*/ 99 w 529"/>
                <a:gd name="T39" fmla="*/ 202 h 275"/>
                <a:gd name="T40" fmla="*/ 74 w 529"/>
                <a:gd name="T41" fmla="*/ 169 h 275"/>
                <a:gd name="T42" fmla="*/ 34 w 529"/>
                <a:gd name="T43" fmla="*/ 177 h 275"/>
                <a:gd name="T44" fmla="*/ 34 w 529"/>
                <a:gd name="T45" fmla="*/ 169 h 275"/>
                <a:gd name="T46" fmla="*/ 9 w 529"/>
                <a:gd name="T47" fmla="*/ 153 h 275"/>
                <a:gd name="T48" fmla="*/ 9 w 529"/>
                <a:gd name="T49" fmla="*/ 96 h 275"/>
                <a:gd name="T50" fmla="*/ 34 w 529"/>
                <a:gd name="T51" fmla="*/ 112 h 275"/>
                <a:gd name="T52" fmla="*/ 49 w 529"/>
                <a:gd name="T53" fmla="*/ 72 h 275"/>
                <a:gd name="T54" fmla="*/ 74 w 529"/>
                <a:gd name="T55" fmla="*/ 72 h 275"/>
                <a:gd name="T56" fmla="*/ 114 w 529"/>
                <a:gd name="T57" fmla="*/ 96 h 275"/>
                <a:gd name="T58" fmla="*/ 148 w 529"/>
                <a:gd name="T59" fmla="*/ 87 h 275"/>
                <a:gd name="T60" fmla="*/ 188 w 529"/>
                <a:gd name="T61" fmla="*/ 96 h 275"/>
                <a:gd name="T62" fmla="*/ 171 w 529"/>
                <a:gd name="T63" fmla="*/ 72 h 275"/>
                <a:gd name="T64" fmla="*/ 179 w 529"/>
                <a:gd name="T65" fmla="*/ 56 h 275"/>
                <a:gd name="T66" fmla="*/ 188 w 529"/>
                <a:gd name="T67" fmla="*/ 22 h 275"/>
                <a:gd name="T68" fmla="*/ 276 w 529"/>
                <a:gd name="T69" fmla="*/ 7 h 275"/>
                <a:gd name="T70" fmla="*/ 285 w 529"/>
                <a:gd name="T71" fmla="*/ 0 h 275"/>
                <a:gd name="T72" fmla="*/ 317 w 529"/>
                <a:gd name="T73" fmla="*/ 16 h 275"/>
                <a:gd name="T74" fmla="*/ 326 w 529"/>
                <a:gd name="T75" fmla="*/ 22 h 275"/>
                <a:gd name="T76" fmla="*/ 341 w 529"/>
                <a:gd name="T77" fmla="*/ 40 h 275"/>
                <a:gd name="T78" fmla="*/ 375 w 529"/>
                <a:gd name="T79" fmla="*/ 22 h 275"/>
                <a:gd name="T80" fmla="*/ 398 w 529"/>
                <a:gd name="T81" fmla="*/ 40 h 275"/>
                <a:gd name="T82" fmla="*/ 438 w 529"/>
                <a:gd name="T83" fmla="*/ 81 h 275"/>
                <a:gd name="T84" fmla="*/ 472 w 529"/>
                <a:gd name="T85" fmla="*/ 87 h 275"/>
                <a:gd name="T86" fmla="*/ 512 w 529"/>
                <a:gd name="T87" fmla="*/ 121 h 275"/>
                <a:gd name="T88" fmla="*/ 528 w 529"/>
                <a:gd name="T89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9" h="275">
                  <a:moveTo>
                    <a:pt x="512" y="137"/>
                  </a:moveTo>
                  <a:lnTo>
                    <a:pt x="504" y="144"/>
                  </a:lnTo>
                  <a:lnTo>
                    <a:pt x="497" y="169"/>
                  </a:lnTo>
                  <a:lnTo>
                    <a:pt x="487" y="169"/>
                  </a:lnTo>
                  <a:lnTo>
                    <a:pt x="463" y="169"/>
                  </a:lnTo>
                  <a:lnTo>
                    <a:pt x="456" y="202"/>
                  </a:lnTo>
                  <a:lnTo>
                    <a:pt x="432" y="202"/>
                  </a:lnTo>
                  <a:lnTo>
                    <a:pt x="432" y="209"/>
                  </a:lnTo>
                  <a:lnTo>
                    <a:pt x="438" y="243"/>
                  </a:lnTo>
                  <a:lnTo>
                    <a:pt x="432" y="249"/>
                  </a:lnTo>
                  <a:lnTo>
                    <a:pt x="415" y="243"/>
                  </a:lnTo>
                  <a:lnTo>
                    <a:pt x="366" y="243"/>
                  </a:lnTo>
                  <a:lnTo>
                    <a:pt x="350" y="234"/>
                  </a:lnTo>
                  <a:lnTo>
                    <a:pt x="341" y="243"/>
                  </a:lnTo>
                  <a:lnTo>
                    <a:pt x="341" y="249"/>
                  </a:lnTo>
                  <a:lnTo>
                    <a:pt x="317" y="243"/>
                  </a:lnTo>
                  <a:lnTo>
                    <a:pt x="310" y="249"/>
                  </a:lnTo>
                  <a:lnTo>
                    <a:pt x="285" y="274"/>
                  </a:lnTo>
                  <a:lnTo>
                    <a:pt x="276" y="266"/>
                  </a:lnTo>
                  <a:lnTo>
                    <a:pt x="261" y="266"/>
                  </a:lnTo>
                  <a:lnTo>
                    <a:pt x="261" y="258"/>
                  </a:lnTo>
                  <a:lnTo>
                    <a:pt x="253" y="258"/>
                  </a:lnTo>
                  <a:lnTo>
                    <a:pt x="253" y="243"/>
                  </a:lnTo>
                  <a:lnTo>
                    <a:pt x="236" y="224"/>
                  </a:lnTo>
                  <a:lnTo>
                    <a:pt x="196" y="224"/>
                  </a:lnTo>
                  <a:lnTo>
                    <a:pt x="171" y="202"/>
                  </a:lnTo>
                  <a:lnTo>
                    <a:pt x="155" y="193"/>
                  </a:lnTo>
                  <a:lnTo>
                    <a:pt x="123" y="202"/>
                  </a:lnTo>
                  <a:lnTo>
                    <a:pt x="123" y="266"/>
                  </a:lnTo>
                  <a:lnTo>
                    <a:pt x="114" y="266"/>
                  </a:lnTo>
                  <a:lnTo>
                    <a:pt x="99" y="249"/>
                  </a:lnTo>
                  <a:lnTo>
                    <a:pt x="74" y="258"/>
                  </a:lnTo>
                  <a:lnTo>
                    <a:pt x="74" y="243"/>
                  </a:lnTo>
                  <a:lnTo>
                    <a:pt x="65" y="243"/>
                  </a:lnTo>
                  <a:lnTo>
                    <a:pt x="59" y="218"/>
                  </a:lnTo>
                  <a:lnTo>
                    <a:pt x="49" y="218"/>
                  </a:lnTo>
                  <a:lnTo>
                    <a:pt x="65" y="218"/>
                  </a:lnTo>
                  <a:lnTo>
                    <a:pt x="59" y="209"/>
                  </a:lnTo>
                  <a:lnTo>
                    <a:pt x="65" y="202"/>
                  </a:lnTo>
                  <a:lnTo>
                    <a:pt x="99" y="202"/>
                  </a:lnTo>
                  <a:lnTo>
                    <a:pt x="90" y="177"/>
                  </a:lnTo>
                  <a:lnTo>
                    <a:pt x="74" y="169"/>
                  </a:lnTo>
                  <a:lnTo>
                    <a:pt x="59" y="161"/>
                  </a:lnTo>
                  <a:lnTo>
                    <a:pt x="34" y="177"/>
                  </a:lnTo>
                  <a:lnTo>
                    <a:pt x="25" y="177"/>
                  </a:lnTo>
                  <a:lnTo>
                    <a:pt x="34" y="169"/>
                  </a:lnTo>
                  <a:lnTo>
                    <a:pt x="25" y="153"/>
                  </a:lnTo>
                  <a:lnTo>
                    <a:pt x="9" y="153"/>
                  </a:lnTo>
                  <a:lnTo>
                    <a:pt x="0" y="137"/>
                  </a:lnTo>
                  <a:lnTo>
                    <a:pt x="9" y="96"/>
                  </a:lnTo>
                  <a:lnTo>
                    <a:pt x="25" y="112"/>
                  </a:lnTo>
                  <a:lnTo>
                    <a:pt x="34" y="112"/>
                  </a:lnTo>
                  <a:lnTo>
                    <a:pt x="25" y="96"/>
                  </a:lnTo>
                  <a:lnTo>
                    <a:pt x="49" y="72"/>
                  </a:lnTo>
                  <a:lnTo>
                    <a:pt x="65" y="81"/>
                  </a:lnTo>
                  <a:lnTo>
                    <a:pt x="74" y="72"/>
                  </a:lnTo>
                  <a:lnTo>
                    <a:pt x="90" y="81"/>
                  </a:lnTo>
                  <a:lnTo>
                    <a:pt x="114" y="96"/>
                  </a:lnTo>
                  <a:lnTo>
                    <a:pt x="131" y="87"/>
                  </a:lnTo>
                  <a:lnTo>
                    <a:pt x="148" y="87"/>
                  </a:lnTo>
                  <a:lnTo>
                    <a:pt x="155" y="96"/>
                  </a:lnTo>
                  <a:lnTo>
                    <a:pt x="188" y="96"/>
                  </a:lnTo>
                  <a:lnTo>
                    <a:pt x="196" y="81"/>
                  </a:lnTo>
                  <a:lnTo>
                    <a:pt x="171" y="72"/>
                  </a:lnTo>
                  <a:lnTo>
                    <a:pt x="188" y="63"/>
                  </a:lnTo>
                  <a:lnTo>
                    <a:pt x="179" y="56"/>
                  </a:lnTo>
                  <a:lnTo>
                    <a:pt x="188" y="47"/>
                  </a:lnTo>
                  <a:lnTo>
                    <a:pt x="188" y="22"/>
                  </a:lnTo>
                  <a:lnTo>
                    <a:pt x="204" y="32"/>
                  </a:lnTo>
                  <a:lnTo>
                    <a:pt x="276" y="7"/>
                  </a:lnTo>
                  <a:lnTo>
                    <a:pt x="276" y="0"/>
                  </a:lnTo>
                  <a:lnTo>
                    <a:pt x="285" y="0"/>
                  </a:lnTo>
                  <a:lnTo>
                    <a:pt x="310" y="0"/>
                  </a:lnTo>
                  <a:lnTo>
                    <a:pt x="317" y="16"/>
                  </a:lnTo>
                  <a:lnTo>
                    <a:pt x="317" y="22"/>
                  </a:lnTo>
                  <a:lnTo>
                    <a:pt x="326" y="22"/>
                  </a:lnTo>
                  <a:lnTo>
                    <a:pt x="341" y="32"/>
                  </a:lnTo>
                  <a:lnTo>
                    <a:pt x="341" y="40"/>
                  </a:lnTo>
                  <a:lnTo>
                    <a:pt x="358" y="40"/>
                  </a:lnTo>
                  <a:lnTo>
                    <a:pt x="375" y="22"/>
                  </a:lnTo>
                  <a:lnTo>
                    <a:pt x="390" y="16"/>
                  </a:lnTo>
                  <a:lnTo>
                    <a:pt x="398" y="40"/>
                  </a:lnTo>
                  <a:lnTo>
                    <a:pt x="432" y="96"/>
                  </a:lnTo>
                  <a:lnTo>
                    <a:pt x="438" y="81"/>
                  </a:lnTo>
                  <a:lnTo>
                    <a:pt x="447" y="96"/>
                  </a:lnTo>
                  <a:lnTo>
                    <a:pt x="472" y="87"/>
                  </a:lnTo>
                  <a:lnTo>
                    <a:pt x="497" y="112"/>
                  </a:lnTo>
                  <a:lnTo>
                    <a:pt x="512" y="121"/>
                  </a:lnTo>
                  <a:lnTo>
                    <a:pt x="512" y="112"/>
                  </a:lnTo>
                  <a:lnTo>
                    <a:pt x="528" y="129"/>
                  </a:lnTo>
                  <a:lnTo>
                    <a:pt x="512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0" name="Freeform 22">
              <a:extLst>
                <a:ext uri="{FF2B5EF4-FFF2-40B4-BE49-F238E27FC236}">
                  <a16:creationId xmlns:a16="http://schemas.microsoft.com/office/drawing/2014/main" id="{FDFF77CB-FDE3-456B-B968-123EF8F824CE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gray">
            <a:xfrm>
              <a:off x="3033" y="2592"/>
              <a:ext cx="178" cy="162"/>
            </a:xfrm>
            <a:custGeom>
              <a:avLst/>
              <a:gdLst>
                <a:gd name="T0" fmla="*/ 147 w 148"/>
                <a:gd name="T1" fmla="*/ 130 h 147"/>
                <a:gd name="T2" fmla="*/ 122 w 148"/>
                <a:gd name="T3" fmla="*/ 146 h 147"/>
                <a:gd name="T4" fmla="*/ 115 w 148"/>
                <a:gd name="T5" fmla="*/ 137 h 147"/>
                <a:gd name="T6" fmla="*/ 10 w 148"/>
                <a:gd name="T7" fmla="*/ 137 h 147"/>
                <a:gd name="T8" fmla="*/ 10 w 148"/>
                <a:gd name="T9" fmla="*/ 48 h 147"/>
                <a:gd name="T10" fmla="*/ 0 w 148"/>
                <a:gd name="T11" fmla="*/ 32 h 147"/>
                <a:gd name="T12" fmla="*/ 10 w 148"/>
                <a:gd name="T13" fmla="*/ 0 h 147"/>
                <a:gd name="T14" fmla="*/ 10 w 148"/>
                <a:gd name="T15" fmla="*/ 9 h 147"/>
                <a:gd name="T16" fmla="*/ 34 w 148"/>
                <a:gd name="T17" fmla="*/ 9 h 147"/>
                <a:gd name="T18" fmla="*/ 57 w 148"/>
                <a:gd name="T19" fmla="*/ 16 h 147"/>
                <a:gd name="T20" fmla="*/ 91 w 148"/>
                <a:gd name="T21" fmla="*/ 9 h 147"/>
                <a:gd name="T22" fmla="*/ 97 w 148"/>
                <a:gd name="T23" fmla="*/ 9 h 147"/>
                <a:gd name="T24" fmla="*/ 97 w 148"/>
                <a:gd name="T25" fmla="*/ 16 h 147"/>
                <a:gd name="T26" fmla="*/ 107 w 148"/>
                <a:gd name="T27" fmla="*/ 9 h 147"/>
                <a:gd name="T28" fmla="*/ 107 w 148"/>
                <a:gd name="T29" fmla="*/ 16 h 147"/>
                <a:gd name="T30" fmla="*/ 122 w 148"/>
                <a:gd name="T31" fmla="*/ 9 h 147"/>
                <a:gd name="T32" fmla="*/ 131 w 148"/>
                <a:gd name="T33" fmla="*/ 40 h 147"/>
                <a:gd name="T34" fmla="*/ 122 w 148"/>
                <a:gd name="T35" fmla="*/ 65 h 147"/>
                <a:gd name="T36" fmla="*/ 115 w 148"/>
                <a:gd name="T37" fmla="*/ 48 h 147"/>
                <a:gd name="T38" fmla="*/ 107 w 148"/>
                <a:gd name="T39" fmla="*/ 25 h 147"/>
                <a:gd name="T40" fmla="*/ 107 w 148"/>
                <a:gd name="T41" fmla="*/ 32 h 147"/>
                <a:gd name="T42" fmla="*/ 107 w 148"/>
                <a:gd name="T43" fmla="*/ 40 h 147"/>
                <a:gd name="T44" fmla="*/ 147 w 148"/>
                <a:gd name="T45" fmla="*/ 1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8" h="147">
                  <a:moveTo>
                    <a:pt x="147" y="130"/>
                  </a:moveTo>
                  <a:lnTo>
                    <a:pt x="122" y="146"/>
                  </a:lnTo>
                  <a:lnTo>
                    <a:pt x="115" y="137"/>
                  </a:lnTo>
                  <a:lnTo>
                    <a:pt x="10" y="137"/>
                  </a:lnTo>
                  <a:lnTo>
                    <a:pt x="10" y="4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34" y="9"/>
                  </a:lnTo>
                  <a:lnTo>
                    <a:pt x="57" y="16"/>
                  </a:lnTo>
                  <a:lnTo>
                    <a:pt x="91" y="9"/>
                  </a:lnTo>
                  <a:lnTo>
                    <a:pt x="97" y="9"/>
                  </a:lnTo>
                  <a:lnTo>
                    <a:pt x="97" y="16"/>
                  </a:lnTo>
                  <a:lnTo>
                    <a:pt x="107" y="9"/>
                  </a:lnTo>
                  <a:lnTo>
                    <a:pt x="107" y="16"/>
                  </a:lnTo>
                  <a:lnTo>
                    <a:pt x="122" y="9"/>
                  </a:lnTo>
                  <a:lnTo>
                    <a:pt x="131" y="40"/>
                  </a:lnTo>
                  <a:lnTo>
                    <a:pt x="122" y="65"/>
                  </a:lnTo>
                  <a:lnTo>
                    <a:pt x="115" y="48"/>
                  </a:lnTo>
                  <a:lnTo>
                    <a:pt x="107" y="25"/>
                  </a:lnTo>
                  <a:lnTo>
                    <a:pt x="107" y="32"/>
                  </a:lnTo>
                  <a:lnTo>
                    <a:pt x="107" y="40"/>
                  </a:lnTo>
                  <a:lnTo>
                    <a:pt x="147" y="13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1" name="Freeform 23">
              <a:extLst>
                <a:ext uri="{FF2B5EF4-FFF2-40B4-BE49-F238E27FC236}">
                  <a16:creationId xmlns:a16="http://schemas.microsoft.com/office/drawing/2014/main" id="{C474F01F-1380-438E-8C47-8C628CD0551B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gray">
            <a:xfrm>
              <a:off x="2802" y="2575"/>
              <a:ext cx="243" cy="213"/>
            </a:xfrm>
            <a:custGeom>
              <a:avLst/>
              <a:gdLst>
                <a:gd name="T0" fmla="*/ 31 w 203"/>
                <a:gd name="T1" fmla="*/ 137 h 193"/>
                <a:gd name="T2" fmla="*/ 22 w 203"/>
                <a:gd name="T3" fmla="*/ 120 h 193"/>
                <a:gd name="T4" fmla="*/ 15 w 203"/>
                <a:gd name="T5" fmla="*/ 120 h 193"/>
                <a:gd name="T6" fmla="*/ 0 w 203"/>
                <a:gd name="T7" fmla="*/ 96 h 193"/>
                <a:gd name="T8" fmla="*/ 6 w 203"/>
                <a:gd name="T9" fmla="*/ 87 h 193"/>
                <a:gd name="T10" fmla="*/ 6 w 203"/>
                <a:gd name="T11" fmla="*/ 71 h 193"/>
                <a:gd name="T12" fmla="*/ 6 w 203"/>
                <a:gd name="T13" fmla="*/ 55 h 193"/>
                <a:gd name="T14" fmla="*/ 0 w 203"/>
                <a:gd name="T15" fmla="*/ 47 h 193"/>
                <a:gd name="T16" fmla="*/ 0 w 203"/>
                <a:gd name="T17" fmla="*/ 40 h 193"/>
                <a:gd name="T18" fmla="*/ 6 w 203"/>
                <a:gd name="T19" fmla="*/ 31 h 193"/>
                <a:gd name="T20" fmla="*/ 6 w 203"/>
                <a:gd name="T21" fmla="*/ 24 h 193"/>
                <a:gd name="T22" fmla="*/ 22 w 203"/>
                <a:gd name="T23" fmla="*/ 6 h 193"/>
                <a:gd name="T24" fmla="*/ 22 w 203"/>
                <a:gd name="T25" fmla="*/ 0 h 193"/>
                <a:gd name="T26" fmla="*/ 40 w 203"/>
                <a:gd name="T27" fmla="*/ 0 h 193"/>
                <a:gd name="T28" fmla="*/ 63 w 203"/>
                <a:gd name="T29" fmla="*/ 6 h 193"/>
                <a:gd name="T30" fmla="*/ 80 w 203"/>
                <a:gd name="T31" fmla="*/ 6 h 193"/>
                <a:gd name="T32" fmla="*/ 80 w 203"/>
                <a:gd name="T33" fmla="*/ 24 h 193"/>
                <a:gd name="T34" fmla="*/ 128 w 203"/>
                <a:gd name="T35" fmla="*/ 40 h 193"/>
                <a:gd name="T36" fmla="*/ 137 w 203"/>
                <a:gd name="T37" fmla="*/ 31 h 193"/>
                <a:gd name="T38" fmla="*/ 137 w 203"/>
                <a:gd name="T39" fmla="*/ 15 h 193"/>
                <a:gd name="T40" fmla="*/ 161 w 203"/>
                <a:gd name="T41" fmla="*/ 0 h 193"/>
                <a:gd name="T42" fmla="*/ 177 w 203"/>
                <a:gd name="T43" fmla="*/ 6 h 193"/>
                <a:gd name="T44" fmla="*/ 177 w 203"/>
                <a:gd name="T45" fmla="*/ 15 h 193"/>
                <a:gd name="T46" fmla="*/ 202 w 203"/>
                <a:gd name="T47" fmla="*/ 15 h 193"/>
                <a:gd name="T48" fmla="*/ 192 w 203"/>
                <a:gd name="T49" fmla="*/ 47 h 193"/>
                <a:gd name="T50" fmla="*/ 202 w 203"/>
                <a:gd name="T51" fmla="*/ 63 h 193"/>
                <a:gd name="T52" fmla="*/ 202 w 203"/>
                <a:gd name="T53" fmla="*/ 152 h 193"/>
                <a:gd name="T54" fmla="*/ 202 w 203"/>
                <a:gd name="T55" fmla="*/ 177 h 193"/>
                <a:gd name="T56" fmla="*/ 192 w 203"/>
                <a:gd name="T57" fmla="*/ 186 h 193"/>
                <a:gd name="T58" fmla="*/ 184 w 203"/>
                <a:gd name="T59" fmla="*/ 192 h 193"/>
                <a:gd name="T60" fmla="*/ 87 w 203"/>
                <a:gd name="T61" fmla="*/ 137 h 193"/>
                <a:gd name="T62" fmla="*/ 72 w 203"/>
                <a:gd name="T63" fmla="*/ 145 h 193"/>
                <a:gd name="T64" fmla="*/ 63 w 203"/>
                <a:gd name="T65" fmla="*/ 137 h 193"/>
                <a:gd name="T66" fmla="*/ 31 w 203"/>
                <a:gd name="T67" fmla="*/ 13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3" h="193">
                  <a:moveTo>
                    <a:pt x="31" y="137"/>
                  </a:moveTo>
                  <a:lnTo>
                    <a:pt x="22" y="120"/>
                  </a:lnTo>
                  <a:lnTo>
                    <a:pt x="15" y="120"/>
                  </a:lnTo>
                  <a:lnTo>
                    <a:pt x="0" y="96"/>
                  </a:lnTo>
                  <a:lnTo>
                    <a:pt x="6" y="87"/>
                  </a:lnTo>
                  <a:lnTo>
                    <a:pt x="6" y="71"/>
                  </a:lnTo>
                  <a:lnTo>
                    <a:pt x="6" y="55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22" y="6"/>
                  </a:lnTo>
                  <a:lnTo>
                    <a:pt x="22" y="0"/>
                  </a:lnTo>
                  <a:lnTo>
                    <a:pt x="40" y="0"/>
                  </a:lnTo>
                  <a:lnTo>
                    <a:pt x="63" y="6"/>
                  </a:lnTo>
                  <a:lnTo>
                    <a:pt x="80" y="6"/>
                  </a:lnTo>
                  <a:lnTo>
                    <a:pt x="80" y="24"/>
                  </a:lnTo>
                  <a:lnTo>
                    <a:pt x="128" y="40"/>
                  </a:lnTo>
                  <a:lnTo>
                    <a:pt x="137" y="31"/>
                  </a:lnTo>
                  <a:lnTo>
                    <a:pt x="137" y="15"/>
                  </a:lnTo>
                  <a:lnTo>
                    <a:pt x="161" y="0"/>
                  </a:lnTo>
                  <a:lnTo>
                    <a:pt x="177" y="6"/>
                  </a:lnTo>
                  <a:lnTo>
                    <a:pt x="177" y="15"/>
                  </a:lnTo>
                  <a:lnTo>
                    <a:pt x="202" y="15"/>
                  </a:lnTo>
                  <a:lnTo>
                    <a:pt x="192" y="47"/>
                  </a:lnTo>
                  <a:lnTo>
                    <a:pt x="202" y="63"/>
                  </a:lnTo>
                  <a:lnTo>
                    <a:pt x="202" y="152"/>
                  </a:lnTo>
                  <a:lnTo>
                    <a:pt x="202" y="177"/>
                  </a:lnTo>
                  <a:lnTo>
                    <a:pt x="192" y="186"/>
                  </a:lnTo>
                  <a:lnTo>
                    <a:pt x="184" y="192"/>
                  </a:lnTo>
                  <a:lnTo>
                    <a:pt x="87" y="137"/>
                  </a:lnTo>
                  <a:lnTo>
                    <a:pt x="72" y="145"/>
                  </a:lnTo>
                  <a:lnTo>
                    <a:pt x="63" y="137"/>
                  </a:lnTo>
                  <a:lnTo>
                    <a:pt x="31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2" name="Freeform 24">
              <a:extLst>
                <a:ext uri="{FF2B5EF4-FFF2-40B4-BE49-F238E27FC236}">
                  <a16:creationId xmlns:a16="http://schemas.microsoft.com/office/drawing/2014/main" id="{A082DAF5-338B-4BC6-82CE-4A8574393BCD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gray">
            <a:xfrm>
              <a:off x="2524" y="2502"/>
              <a:ext cx="314" cy="286"/>
            </a:xfrm>
            <a:custGeom>
              <a:avLst/>
              <a:gdLst>
                <a:gd name="T0" fmla="*/ 82 w 261"/>
                <a:gd name="T1" fmla="*/ 32 h 259"/>
                <a:gd name="T2" fmla="*/ 90 w 261"/>
                <a:gd name="T3" fmla="*/ 32 h 259"/>
                <a:gd name="T4" fmla="*/ 98 w 261"/>
                <a:gd name="T5" fmla="*/ 72 h 259"/>
                <a:gd name="T6" fmla="*/ 65 w 261"/>
                <a:gd name="T7" fmla="*/ 81 h 259"/>
                <a:gd name="T8" fmla="*/ 65 w 261"/>
                <a:gd name="T9" fmla="*/ 90 h 259"/>
                <a:gd name="T10" fmla="*/ 42 w 261"/>
                <a:gd name="T11" fmla="*/ 106 h 259"/>
                <a:gd name="T12" fmla="*/ 8 w 261"/>
                <a:gd name="T13" fmla="*/ 121 h 259"/>
                <a:gd name="T14" fmla="*/ 0 w 261"/>
                <a:gd name="T15" fmla="*/ 129 h 259"/>
                <a:gd name="T16" fmla="*/ 0 w 261"/>
                <a:gd name="T17" fmla="*/ 146 h 259"/>
                <a:gd name="T18" fmla="*/ 48 w 261"/>
                <a:gd name="T19" fmla="*/ 178 h 259"/>
                <a:gd name="T20" fmla="*/ 122 w 261"/>
                <a:gd name="T21" fmla="*/ 234 h 259"/>
                <a:gd name="T22" fmla="*/ 130 w 261"/>
                <a:gd name="T23" fmla="*/ 243 h 259"/>
                <a:gd name="T24" fmla="*/ 145 w 261"/>
                <a:gd name="T25" fmla="*/ 252 h 259"/>
                <a:gd name="T26" fmla="*/ 154 w 261"/>
                <a:gd name="T27" fmla="*/ 258 h 259"/>
                <a:gd name="T28" fmla="*/ 163 w 261"/>
                <a:gd name="T29" fmla="*/ 258 h 259"/>
                <a:gd name="T30" fmla="*/ 179 w 261"/>
                <a:gd name="T31" fmla="*/ 258 h 259"/>
                <a:gd name="T32" fmla="*/ 260 w 261"/>
                <a:gd name="T33" fmla="*/ 203 h 259"/>
                <a:gd name="T34" fmla="*/ 251 w 261"/>
                <a:gd name="T35" fmla="*/ 186 h 259"/>
                <a:gd name="T36" fmla="*/ 244 w 261"/>
                <a:gd name="T37" fmla="*/ 186 h 259"/>
                <a:gd name="T38" fmla="*/ 229 w 261"/>
                <a:gd name="T39" fmla="*/ 162 h 259"/>
                <a:gd name="T40" fmla="*/ 235 w 261"/>
                <a:gd name="T41" fmla="*/ 153 h 259"/>
                <a:gd name="T42" fmla="*/ 235 w 261"/>
                <a:gd name="T43" fmla="*/ 137 h 259"/>
                <a:gd name="T44" fmla="*/ 235 w 261"/>
                <a:gd name="T45" fmla="*/ 121 h 259"/>
                <a:gd name="T46" fmla="*/ 229 w 261"/>
                <a:gd name="T47" fmla="*/ 113 h 259"/>
                <a:gd name="T48" fmla="*/ 229 w 261"/>
                <a:gd name="T49" fmla="*/ 106 h 259"/>
                <a:gd name="T50" fmla="*/ 229 w 261"/>
                <a:gd name="T51" fmla="*/ 81 h 259"/>
                <a:gd name="T52" fmla="*/ 210 w 261"/>
                <a:gd name="T53" fmla="*/ 72 h 259"/>
                <a:gd name="T54" fmla="*/ 204 w 261"/>
                <a:gd name="T55" fmla="*/ 56 h 259"/>
                <a:gd name="T56" fmla="*/ 219 w 261"/>
                <a:gd name="T57" fmla="*/ 41 h 259"/>
                <a:gd name="T58" fmla="*/ 210 w 261"/>
                <a:gd name="T59" fmla="*/ 9 h 259"/>
                <a:gd name="T60" fmla="*/ 219 w 261"/>
                <a:gd name="T61" fmla="*/ 0 h 259"/>
                <a:gd name="T62" fmla="*/ 210 w 261"/>
                <a:gd name="T63" fmla="*/ 9 h 259"/>
                <a:gd name="T64" fmla="*/ 187 w 261"/>
                <a:gd name="T65" fmla="*/ 0 h 259"/>
                <a:gd name="T66" fmla="*/ 179 w 261"/>
                <a:gd name="T67" fmla="*/ 9 h 259"/>
                <a:gd name="T68" fmla="*/ 163 w 261"/>
                <a:gd name="T69" fmla="*/ 0 h 259"/>
                <a:gd name="T70" fmla="*/ 145 w 261"/>
                <a:gd name="T71" fmla="*/ 9 h 259"/>
                <a:gd name="T72" fmla="*/ 122 w 261"/>
                <a:gd name="T73" fmla="*/ 9 h 259"/>
                <a:gd name="T74" fmla="*/ 82 w 261"/>
                <a:gd name="T75" fmla="*/ 3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1" h="259">
                  <a:moveTo>
                    <a:pt x="82" y="32"/>
                  </a:moveTo>
                  <a:lnTo>
                    <a:pt x="90" y="32"/>
                  </a:lnTo>
                  <a:lnTo>
                    <a:pt x="98" y="72"/>
                  </a:lnTo>
                  <a:lnTo>
                    <a:pt x="65" y="81"/>
                  </a:lnTo>
                  <a:lnTo>
                    <a:pt x="65" y="90"/>
                  </a:lnTo>
                  <a:lnTo>
                    <a:pt x="42" y="106"/>
                  </a:lnTo>
                  <a:lnTo>
                    <a:pt x="8" y="121"/>
                  </a:lnTo>
                  <a:lnTo>
                    <a:pt x="0" y="129"/>
                  </a:lnTo>
                  <a:lnTo>
                    <a:pt x="0" y="146"/>
                  </a:lnTo>
                  <a:lnTo>
                    <a:pt x="48" y="178"/>
                  </a:lnTo>
                  <a:lnTo>
                    <a:pt x="122" y="234"/>
                  </a:lnTo>
                  <a:lnTo>
                    <a:pt x="130" y="243"/>
                  </a:lnTo>
                  <a:lnTo>
                    <a:pt x="145" y="252"/>
                  </a:lnTo>
                  <a:lnTo>
                    <a:pt x="154" y="258"/>
                  </a:lnTo>
                  <a:lnTo>
                    <a:pt x="163" y="258"/>
                  </a:lnTo>
                  <a:lnTo>
                    <a:pt x="179" y="258"/>
                  </a:lnTo>
                  <a:lnTo>
                    <a:pt x="260" y="203"/>
                  </a:lnTo>
                  <a:lnTo>
                    <a:pt x="251" y="186"/>
                  </a:lnTo>
                  <a:lnTo>
                    <a:pt x="244" y="186"/>
                  </a:lnTo>
                  <a:lnTo>
                    <a:pt x="229" y="162"/>
                  </a:lnTo>
                  <a:lnTo>
                    <a:pt x="235" y="153"/>
                  </a:lnTo>
                  <a:lnTo>
                    <a:pt x="235" y="137"/>
                  </a:lnTo>
                  <a:lnTo>
                    <a:pt x="235" y="121"/>
                  </a:lnTo>
                  <a:lnTo>
                    <a:pt x="229" y="113"/>
                  </a:lnTo>
                  <a:lnTo>
                    <a:pt x="229" y="106"/>
                  </a:lnTo>
                  <a:lnTo>
                    <a:pt x="229" y="81"/>
                  </a:lnTo>
                  <a:lnTo>
                    <a:pt x="210" y="72"/>
                  </a:lnTo>
                  <a:lnTo>
                    <a:pt x="204" y="56"/>
                  </a:lnTo>
                  <a:lnTo>
                    <a:pt x="219" y="41"/>
                  </a:lnTo>
                  <a:lnTo>
                    <a:pt x="210" y="9"/>
                  </a:lnTo>
                  <a:lnTo>
                    <a:pt x="219" y="0"/>
                  </a:lnTo>
                  <a:lnTo>
                    <a:pt x="210" y="9"/>
                  </a:lnTo>
                  <a:lnTo>
                    <a:pt x="187" y="0"/>
                  </a:lnTo>
                  <a:lnTo>
                    <a:pt x="179" y="9"/>
                  </a:lnTo>
                  <a:lnTo>
                    <a:pt x="163" y="0"/>
                  </a:lnTo>
                  <a:lnTo>
                    <a:pt x="145" y="9"/>
                  </a:lnTo>
                  <a:lnTo>
                    <a:pt x="122" y="9"/>
                  </a:lnTo>
                  <a:lnTo>
                    <a:pt x="82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3" name="Freeform 25">
              <a:extLst>
                <a:ext uri="{FF2B5EF4-FFF2-40B4-BE49-F238E27FC236}">
                  <a16:creationId xmlns:a16="http://schemas.microsoft.com/office/drawing/2014/main" id="{3C15AB0D-87A4-4235-80A2-DCCD9DE5A985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gray">
            <a:xfrm>
              <a:off x="2467" y="2699"/>
              <a:ext cx="255" cy="223"/>
            </a:xfrm>
            <a:custGeom>
              <a:avLst/>
              <a:gdLst>
                <a:gd name="T0" fmla="*/ 96 w 212"/>
                <a:gd name="T1" fmla="*/ 0 h 203"/>
                <a:gd name="T2" fmla="*/ 170 w 212"/>
                <a:gd name="T3" fmla="*/ 56 h 203"/>
                <a:gd name="T4" fmla="*/ 178 w 212"/>
                <a:gd name="T5" fmla="*/ 65 h 203"/>
                <a:gd name="T6" fmla="*/ 193 w 212"/>
                <a:gd name="T7" fmla="*/ 74 h 203"/>
                <a:gd name="T8" fmla="*/ 202 w 212"/>
                <a:gd name="T9" fmla="*/ 80 h 203"/>
                <a:gd name="T10" fmla="*/ 211 w 212"/>
                <a:gd name="T11" fmla="*/ 80 h 203"/>
                <a:gd name="T12" fmla="*/ 211 w 212"/>
                <a:gd name="T13" fmla="*/ 121 h 203"/>
                <a:gd name="T14" fmla="*/ 202 w 212"/>
                <a:gd name="T15" fmla="*/ 130 h 203"/>
                <a:gd name="T16" fmla="*/ 162 w 212"/>
                <a:gd name="T17" fmla="*/ 137 h 203"/>
                <a:gd name="T18" fmla="*/ 146 w 212"/>
                <a:gd name="T19" fmla="*/ 137 h 203"/>
                <a:gd name="T20" fmla="*/ 130 w 212"/>
                <a:gd name="T21" fmla="*/ 155 h 203"/>
                <a:gd name="T22" fmla="*/ 113 w 212"/>
                <a:gd name="T23" fmla="*/ 162 h 203"/>
                <a:gd name="T24" fmla="*/ 96 w 212"/>
                <a:gd name="T25" fmla="*/ 187 h 203"/>
                <a:gd name="T26" fmla="*/ 90 w 212"/>
                <a:gd name="T27" fmla="*/ 195 h 203"/>
                <a:gd name="T28" fmla="*/ 81 w 212"/>
                <a:gd name="T29" fmla="*/ 202 h 203"/>
                <a:gd name="T30" fmla="*/ 72 w 212"/>
                <a:gd name="T31" fmla="*/ 195 h 203"/>
                <a:gd name="T32" fmla="*/ 65 w 212"/>
                <a:gd name="T33" fmla="*/ 202 h 203"/>
                <a:gd name="T34" fmla="*/ 56 w 212"/>
                <a:gd name="T35" fmla="*/ 202 h 203"/>
                <a:gd name="T36" fmla="*/ 41 w 212"/>
                <a:gd name="T37" fmla="*/ 170 h 203"/>
                <a:gd name="T38" fmla="*/ 23 w 212"/>
                <a:gd name="T39" fmla="*/ 177 h 203"/>
                <a:gd name="T40" fmla="*/ 7 w 212"/>
                <a:gd name="T41" fmla="*/ 177 h 203"/>
                <a:gd name="T42" fmla="*/ 16 w 212"/>
                <a:gd name="T43" fmla="*/ 170 h 203"/>
                <a:gd name="T44" fmla="*/ 0 w 212"/>
                <a:gd name="T45" fmla="*/ 137 h 203"/>
                <a:gd name="T46" fmla="*/ 16 w 212"/>
                <a:gd name="T47" fmla="*/ 130 h 203"/>
                <a:gd name="T48" fmla="*/ 23 w 212"/>
                <a:gd name="T49" fmla="*/ 137 h 203"/>
                <a:gd name="T50" fmla="*/ 31 w 212"/>
                <a:gd name="T51" fmla="*/ 130 h 203"/>
                <a:gd name="T52" fmla="*/ 90 w 212"/>
                <a:gd name="T53" fmla="*/ 130 h 203"/>
                <a:gd name="T54" fmla="*/ 72 w 212"/>
                <a:gd name="T55" fmla="*/ 0 h 203"/>
                <a:gd name="T56" fmla="*/ 96 w 212"/>
                <a:gd name="T5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203">
                  <a:moveTo>
                    <a:pt x="96" y="0"/>
                  </a:moveTo>
                  <a:lnTo>
                    <a:pt x="170" y="56"/>
                  </a:lnTo>
                  <a:lnTo>
                    <a:pt x="178" y="65"/>
                  </a:lnTo>
                  <a:lnTo>
                    <a:pt x="193" y="74"/>
                  </a:lnTo>
                  <a:lnTo>
                    <a:pt x="202" y="80"/>
                  </a:lnTo>
                  <a:lnTo>
                    <a:pt x="211" y="80"/>
                  </a:lnTo>
                  <a:lnTo>
                    <a:pt x="211" y="121"/>
                  </a:lnTo>
                  <a:lnTo>
                    <a:pt x="202" y="130"/>
                  </a:lnTo>
                  <a:lnTo>
                    <a:pt x="162" y="137"/>
                  </a:lnTo>
                  <a:lnTo>
                    <a:pt x="146" y="137"/>
                  </a:lnTo>
                  <a:lnTo>
                    <a:pt x="130" y="155"/>
                  </a:lnTo>
                  <a:lnTo>
                    <a:pt x="113" y="162"/>
                  </a:lnTo>
                  <a:lnTo>
                    <a:pt x="96" y="187"/>
                  </a:lnTo>
                  <a:lnTo>
                    <a:pt x="90" y="195"/>
                  </a:lnTo>
                  <a:lnTo>
                    <a:pt x="81" y="202"/>
                  </a:lnTo>
                  <a:lnTo>
                    <a:pt x="72" y="195"/>
                  </a:lnTo>
                  <a:lnTo>
                    <a:pt x="65" y="202"/>
                  </a:lnTo>
                  <a:lnTo>
                    <a:pt x="56" y="202"/>
                  </a:lnTo>
                  <a:lnTo>
                    <a:pt x="41" y="170"/>
                  </a:lnTo>
                  <a:lnTo>
                    <a:pt x="23" y="177"/>
                  </a:lnTo>
                  <a:lnTo>
                    <a:pt x="7" y="177"/>
                  </a:lnTo>
                  <a:lnTo>
                    <a:pt x="16" y="170"/>
                  </a:lnTo>
                  <a:lnTo>
                    <a:pt x="0" y="137"/>
                  </a:lnTo>
                  <a:lnTo>
                    <a:pt x="16" y="130"/>
                  </a:lnTo>
                  <a:lnTo>
                    <a:pt x="23" y="137"/>
                  </a:lnTo>
                  <a:lnTo>
                    <a:pt x="31" y="130"/>
                  </a:lnTo>
                  <a:lnTo>
                    <a:pt x="90" y="130"/>
                  </a:lnTo>
                  <a:lnTo>
                    <a:pt x="72" y="0"/>
                  </a:lnTo>
                  <a:lnTo>
                    <a:pt x="9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4" name="Freeform 26">
              <a:extLst>
                <a:ext uri="{FF2B5EF4-FFF2-40B4-BE49-F238E27FC236}">
                  <a16:creationId xmlns:a16="http://schemas.microsoft.com/office/drawing/2014/main" id="{D4FEC31E-157E-44D2-8B2C-786E3D32ABCB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gray">
            <a:xfrm>
              <a:off x="2789" y="3030"/>
              <a:ext cx="89" cy="89"/>
            </a:xfrm>
            <a:custGeom>
              <a:avLst/>
              <a:gdLst>
                <a:gd name="T0" fmla="*/ 16 w 74"/>
                <a:gd name="T1" fmla="*/ 15 h 81"/>
                <a:gd name="T2" fmla="*/ 32 w 74"/>
                <a:gd name="T3" fmla="*/ 15 h 81"/>
                <a:gd name="T4" fmla="*/ 32 w 74"/>
                <a:gd name="T5" fmla="*/ 0 h 81"/>
                <a:gd name="T6" fmla="*/ 57 w 74"/>
                <a:gd name="T7" fmla="*/ 0 h 81"/>
                <a:gd name="T8" fmla="*/ 57 w 74"/>
                <a:gd name="T9" fmla="*/ 15 h 81"/>
                <a:gd name="T10" fmla="*/ 65 w 74"/>
                <a:gd name="T11" fmla="*/ 6 h 81"/>
                <a:gd name="T12" fmla="*/ 73 w 74"/>
                <a:gd name="T13" fmla="*/ 15 h 81"/>
                <a:gd name="T14" fmla="*/ 73 w 74"/>
                <a:gd name="T15" fmla="*/ 23 h 81"/>
                <a:gd name="T16" fmla="*/ 73 w 74"/>
                <a:gd name="T17" fmla="*/ 56 h 81"/>
                <a:gd name="T18" fmla="*/ 50 w 74"/>
                <a:gd name="T19" fmla="*/ 56 h 81"/>
                <a:gd name="T20" fmla="*/ 41 w 74"/>
                <a:gd name="T21" fmla="*/ 63 h 81"/>
                <a:gd name="T22" fmla="*/ 41 w 74"/>
                <a:gd name="T23" fmla="*/ 72 h 81"/>
                <a:gd name="T24" fmla="*/ 32 w 74"/>
                <a:gd name="T25" fmla="*/ 72 h 81"/>
                <a:gd name="T26" fmla="*/ 32 w 74"/>
                <a:gd name="T27" fmla="*/ 80 h 81"/>
                <a:gd name="T28" fmla="*/ 16 w 74"/>
                <a:gd name="T29" fmla="*/ 63 h 81"/>
                <a:gd name="T30" fmla="*/ 0 w 74"/>
                <a:gd name="T31" fmla="*/ 40 h 81"/>
                <a:gd name="T32" fmla="*/ 10 w 74"/>
                <a:gd name="T33" fmla="*/ 31 h 81"/>
                <a:gd name="T34" fmla="*/ 10 w 74"/>
                <a:gd name="T35" fmla="*/ 23 h 81"/>
                <a:gd name="T36" fmla="*/ 16 w 74"/>
                <a:gd name="T37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81">
                  <a:moveTo>
                    <a:pt x="16" y="15"/>
                  </a:moveTo>
                  <a:lnTo>
                    <a:pt x="32" y="15"/>
                  </a:lnTo>
                  <a:lnTo>
                    <a:pt x="32" y="0"/>
                  </a:lnTo>
                  <a:lnTo>
                    <a:pt x="57" y="0"/>
                  </a:lnTo>
                  <a:lnTo>
                    <a:pt x="57" y="15"/>
                  </a:lnTo>
                  <a:lnTo>
                    <a:pt x="65" y="6"/>
                  </a:lnTo>
                  <a:lnTo>
                    <a:pt x="73" y="15"/>
                  </a:lnTo>
                  <a:lnTo>
                    <a:pt x="73" y="23"/>
                  </a:lnTo>
                  <a:lnTo>
                    <a:pt x="73" y="56"/>
                  </a:lnTo>
                  <a:lnTo>
                    <a:pt x="50" y="56"/>
                  </a:lnTo>
                  <a:lnTo>
                    <a:pt x="41" y="63"/>
                  </a:lnTo>
                  <a:lnTo>
                    <a:pt x="41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16" y="63"/>
                  </a:lnTo>
                  <a:lnTo>
                    <a:pt x="0" y="40"/>
                  </a:lnTo>
                  <a:lnTo>
                    <a:pt x="10" y="31"/>
                  </a:lnTo>
                  <a:lnTo>
                    <a:pt x="10" y="23"/>
                  </a:lnTo>
                  <a:lnTo>
                    <a:pt x="16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5" name="Freeform 27">
              <a:extLst>
                <a:ext uri="{FF2B5EF4-FFF2-40B4-BE49-F238E27FC236}">
                  <a16:creationId xmlns:a16="http://schemas.microsoft.com/office/drawing/2014/main" id="{21B9A87E-6AC3-40A6-BADF-8CBCCE5063B0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gray">
            <a:xfrm>
              <a:off x="2789" y="2877"/>
              <a:ext cx="118" cy="159"/>
            </a:xfrm>
            <a:custGeom>
              <a:avLst/>
              <a:gdLst>
                <a:gd name="T0" fmla="*/ 0 w 98"/>
                <a:gd name="T1" fmla="*/ 105 h 146"/>
                <a:gd name="T2" fmla="*/ 16 w 98"/>
                <a:gd name="T3" fmla="*/ 80 h 146"/>
                <a:gd name="T4" fmla="*/ 25 w 98"/>
                <a:gd name="T5" fmla="*/ 80 h 146"/>
                <a:gd name="T6" fmla="*/ 32 w 98"/>
                <a:gd name="T7" fmla="*/ 89 h 146"/>
                <a:gd name="T8" fmla="*/ 41 w 98"/>
                <a:gd name="T9" fmla="*/ 80 h 146"/>
                <a:gd name="T10" fmla="*/ 57 w 98"/>
                <a:gd name="T11" fmla="*/ 56 h 146"/>
                <a:gd name="T12" fmla="*/ 65 w 98"/>
                <a:gd name="T13" fmla="*/ 33 h 146"/>
                <a:gd name="T14" fmla="*/ 73 w 98"/>
                <a:gd name="T15" fmla="*/ 15 h 146"/>
                <a:gd name="T16" fmla="*/ 73 w 98"/>
                <a:gd name="T17" fmla="*/ 8 h 146"/>
                <a:gd name="T18" fmla="*/ 73 w 98"/>
                <a:gd name="T19" fmla="*/ 0 h 146"/>
                <a:gd name="T20" fmla="*/ 73 w 98"/>
                <a:gd name="T21" fmla="*/ 8 h 146"/>
                <a:gd name="T22" fmla="*/ 90 w 98"/>
                <a:gd name="T23" fmla="*/ 40 h 146"/>
                <a:gd name="T24" fmla="*/ 73 w 98"/>
                <a:gd name="T25" fmla="*/ 40 h 146"/>
                <a:gd name="T26" fmla="*/ 73 w 98"/>
                <a:gd name="T27" fmla="*/ 49 h 146"/>
                <a:gd name="T28" fmla="*/ 82 w 98"/>
                <a:gd name="T29" fmla="*/ 56 h 146"/>
                <a:gd name="T30" fmla="*/ 90 w 98"/>
                <a:gd name="T31" fmla="*/ 74 h 146"/>
                <a:gd name="T32" fmla="*/ 73 w 98"/>
                <a:gd name="T33" fmla="*/ 98 h 146"/>
                <a:gd name="T34" fmla="*/ 82 w 98"/>
                <a:gd name="T35" fmla="*/ 105 h 146"/>
                <a:gd name="T36" fmla="*/ 97 w 98"/>
                <a:gd name="T37" fmla="*/ 130 h 146"/>
                <a:gd name="T38" fmla="*/ 97 w 98"/>
                <a:gd name="T39" fmla="*/ 145 h 146"/>
                <a:gd name="T40" fmla="*/ 57 w 98"/>
                <a:gd name="T41" fmla="*/ 139 h 146"/>
                <a:gd name="T42" fmla="*/ 32 w 98"/>
                <a:gd name="T43" fmla="*/ 139 h 146"/>
                <a:gd name="T44" fmla="*/ 16 w 98"/>
                <a:gd name="T45" fmla="*/ 139 h 146"/>
                <a:gd name="T46" fmla="*/ 16 w 98"/>
                <a:gd name="T47" fmla="*/ 130 h 146"/>
                <a:gd name="T48" fmla="*/ 10 w 98"/>
                <a:gd name="T49" fmla="*/ 121 h 146"/>
                <a:gd name="T50" fmla="*/ 0 w 98"/>
                <a:gd name="T51" fmla="*/ 114 h 146"/>
                <a:gd name="T52" fmla="*/ 0 w 98"/>
                <a:gd name="T53" fmla="*/ 10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" h="146">
                  <a:moveTo>
                    <a:pt x="0" y="105"/>
                  </a:moveTo>
                  <a:lnTo>
                    <a:pt x="16" y="80"/>
                  </a:lnTo>
                  <a:lnTo>
                    <a:pt x="25" y="80"/>
                  </a:lnTo>
                  <a:lnTo>
                    <a:pt x="32" y="89"/>
                  </a:lnTo>
                  <a:lnTo>
                    <a:pt x="41" y="80"/>
                  </a:lnTo>
                  <a:lnTo>
                    <a:pt x="57" y="56"/>
                  </a:lnTo>
                  <a:lnTo>
                    <a:pt x="65" y="33"/>
                  </a:lnTo>
                  <a:lnTo>
                    <a:pt x="73" y="15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73" y="8"/>
                  </a:lnTo>
                  <a:lnTo>
                    <a:pt x="90" y="40"/>
                  </a:lnTo>
                  <a:lnTo>
                    <a:pt x="73" y="40"/>
                  </a:lnTo>
                  <a:lnTo>
                    <a:pt x="73" y="49"/>
                  </a:lnTo>
                  <a:lnTo>
                    <a:pt x="82" y="56"/>
                  </a:lnTo>
                  <a:lnTo>
                    <a:pt x="90" y="74"/>
                  </a:lnTo>
                  <a:lnTo>
                    <a:pt x="73" y="98"/>
                  </a:lnTo>
                  <a:lnTo>
                    <a:pt x="82" y="105"/>
                  </a:lnTo>
                  <a:lnTo>
                    <a:pt x="97" y="130"/>
                  </a:lnTo>
                  <a:lnTo>
                    <a:pt x="97" y="145"/>
                  </a:lnTo>
                  <a:lnTo>
                    <a:pt x="57" y="139"/>
                  </a:lnTo>
                  <a:lnTo>
                    <a:pt x="32" y="139"/>
                  </a:lnTo>
                  <a:lnTo>
                    <a:pt x="16" y="139"/>
                  </a:lnTo>
                  <a:lnTo>
                    <a:pt x="16" y="130"/>
                  </a:lnTo>
                  <a:lnTo>
                    <a:pt x="10" y="121"/>
                  </a:lnTo>
                  <a:lnTo>
                    <a:pt x="0" y="114"/>
                  </a:lnTo>
                  <a:lnTo>
                    <a:pt x="0" y="10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6" name="Freeform 28">
              <a:extLst>
                <a:ext uri="{FF2B5EF4-FFF2-40B4-BE49-F238E27FC236}">
                  <a16:creationId xmlns:a16="http://schemas.microsoft.com/office/drawing/2014/main" id="{3E5AF859-AC47-4C88-B3B0-CC8C5189BECD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gray">
            <a:xfrm>
              <a:off x="2698" y="2870"/>
              <a:ext cx="180" cy="134"/>
            </a:xfrm>
            <a:custGeom>
              <a:avLst/>
              <a:gdLst>
                <a:gd name="T0" fmla="*/ 74 w 148"/>
                <a:gd name="T1" fmla="*/ 112 h 122"/>
                <a:gd name="T2" fmla="*/ 90 w 148"/>
                <a:gd name="T3" fmla="*/ 87 h 122"/>
                <a:gd name="T4" fmla="*/ 99 w 148"/>
                <a:gd name="T5" fmla="*/ 87 h 122"/>
                <a:gd name="T6" fmla="*/ 106 w 148"/>
                <a:gd name="T7" fmla="*/ 96 h 122"/>
                <a:gd name="T8" fmla="*/ 115 w 148"/>
                <a:gd name="T9" fmla="*/ 87 h 122"/>
                <a:gd name="T10" fmla="*/ 131 w 148"/>
                <a:gd name="T11" fmla="*/ 63 h 122"/>
                <a:gd name="T12" fmla="*/ 139 w 148"/>
                <a:gd name="T13" fmla="*/ 40 h 122"/>
                <a:gd name="T14" fmla="*/ 147 w 148"/>
                <a:gd name="T15" fmla="*/ 22 h 122"/>
                <a:gd name="T16" fmla="*/ 147 w 148"/>
                <a:gd name="T17" fmla="*/ 15 h 122"/>
                <a:gd name="T18" fmla="*/ 147 w 148"/>
                <a:gd name="T19" fmla="*/ 7 h 122"/>
                <a:gd name="T20" fmla="*/ 139 w 148"/>
                <a:gd name="T21" fmla="*/ 0 h 122"/>
                <a:gd name="T22" fmla="*/ 131 w 148"/>
                <a:gd name="T23" fmla="*/ 0 h 122"/>
                <a:gd name="T24" fmla="*/ 124 w 148"/>
                <a:gd name="T25" fmla="*/ 7 h 122"/>
                <a:gd name="T26" fmla="*/ 99 w 148"/>
                <a:gd name="T27" fmla="*/ 7 h 122"/>
                <a:gd name="T28" fmla="*/ 84 w 148"/>
                <a:gd name="T29" fmla="*/ 15 h 122"/>
                <a:gd name="T30" fmla="*/ 65 w 148"/>
                <a:gd name="T31" fmla="*/ 7 h 122"/>
                <a:gd name="T32" fmla="*/ 59 w 148"/>
                <a:gd name="T33" fmla="*/ 7 h 122"/>
                <a:gd name="T34" fmla="*/ 34 w 148"/>
                <a:gd name="T35" fmla="*/ 0 h 122"/>
                <a:gd name="T36" fmla="*/ 25 w 148"/>
                <a:gd name="T37" fmla="*/ 0 h 122"/>
                <a:gd name="T38" fmla="*/ 9 w 148"/>
                <a:gd name="T39" fmla="*/ 15 h 122"/>
                <a:gd name="T40" fmla="*/ 9 w 148"/>
                <a:gd name="T41" fmla="*/ 22 h 122"/>
                <a:gd name="T42" fmla="*/ 9 w 148"/>
                <a:gd name="T43" fmla="*/ 40 h 122"/>
                <a:gd name="T44" fmla="*/ 0 w 148"/>
                <a:gd name="T45" fmla="*/ 72 h 122"/>
                <a:gd name="T46" fmla="*/ 0 w 148"/>
                <a:gd name="T47" fmla="*/ 96 h 122"/>
                <a:gd name="T48" fmla="*/ 25 w 148"/>
                <a:gd name="T49" fmla="*/ 96 h 122"/>
                <a:gd name="T50" fmla="*/ 25 w 148"/>
                <a:gd name="T51" fmla="*/ 105 h 122"/>
                <a:gd name="T52" fmla="*/ 34 w 148"/>
                <a:gd name="T53" fmla="*/ 121 h 122"/>
                <a:gd name="T54" fmla="*/ 42 w 148"/>
                <a:gd name="T55" fmla="*/ 121 h 122"/>
                <a:gd name="T56" fmla="*/ 74 w 148"/>
                <a:gd name="T57" fmla="*/ 121 h 122"/>
                <a:gd name="T58" fmla="*/ 74 w 148"/>
                <a:gd name="T59" fmla="*/ 1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122">
                  <a:moveTo>
                    <a:pt x="74" y="112"/>
                  </a:moveTo>
                  <a:lnTo>
                    <a:pt x="90" y="87"/>
                  </a:lnTo>
                  <a:lnTo>
                    <a:pt x="99" y="87"/>
                  </a:lnTo>
                  <a:lnTo>
                    <a:pt x="106" y="96"/>
                  </a:lnTo>
                  <a:lnTo>
                    <a:pt x="115" y="87"/>
                  </a:lnTo>
                  <a:lnTo>
                    <a:pt x="131" y="63"/>
                  </a:lnTo>
                  <a:lnTo>
                    <a:pt x="139" y="40"/>
                  </a:lnTo>
                  <a:lnTo>
                    <a:pt x="147" y="22"/>
                  </a:lnTo>
                  <a:lnTo>
                    <a:pt x="147" y="15"/>
                  </a:lnTo>
                  <a:lnTo>
                    <a:pt x="147" y="7"/>
                  </a:lnTo>
                  <a:lnTo>
                    <a:pt x="139" y="0"/>
                  </a:lnTo>
                  <a:lnTo>
                    <a:pt x="131" y="0"/>
                  </a:lnTo>
                  <a:lnTo>
                    <a:pt x="124" y="7"/>
                  </a:lnTo>
                  <a:lnTo>
                    <a:pt x="99" y="7"/>
                  </a:lnTo>
                  <a:lnTo>
                    <a:pt x="84" y="15"/>
                  </a:lnTo>
                  <a:lnTo>
                    <a:pt x="65" y="7"/>
                  </a:lnTo>
                  <a:lnTo>
                    <a:pt x="59" y="7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9" y="15"/>
                  </a:lnTo>
                  <a:lnTo>
                    <a:pt x="9" y="22"/>
                  </a:lnTo>
                  <a:lnTo>
                    <a:pt x="9" y="40"/>
                  </a:lnTo>
                  <a:lnTo>
                    <a:pt x="0" y="72"/>
                  </a:lnTo>
                  <a:lnTo>
                    <a:pt x="0" y="96"/>
                  </a:lnTo>
                  <a:lnTo>
                    <a:pt x="25" y="96"/>
                  </a:lnTo>
                  <a:lnTo>
                    <a:pt x="25" y="105"/>
                  </a:lnTo>
                  <a:lnTo>
                    <a:pt x="34" y="121"/>
                  </a:lnTo>
                  <a:lnTo>
                    <a:pt x="42" y="121"/>
                  </a:lnTo>
                  <a:lnTo>
                    <a:pt x="74" y="121"/>
                  </a:lnTo>
                  <a:lnTo>
                    <a:pt x="74" y="11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7" name="Freeform 29">
              <a:extLst>
                <a:ext uri="{FF2B5EF4-FFF2-40B4-BE49-F238E27FC236}">
                  <a16:creationId xmlns:a16="http://schemas.microsoft.com/office/drawing/2014/main" id="{C69B0975-CCA2-42E9-BC5C-11FEDA76EC61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gray">
            <a:xfrm>
              <a:off x="2662" y="2727"/>
              <a:ext cx="245" cy="167"/>
            </a:xfrm>
            <a:custGeom>
              <a:avLst/>
              <a:gdLst>
                <a:gd name="T0" fmla="*/ 170 w 203"/>
                <a:gd name="T1" fmla="*/ 130 h 153"/>
                <a:gd name="T2" fmla="*/ 170 w 203"/>
                <a:gd name="T3" fmla="*/ 120 h 153"/>
                <a:gd name="T4" fmla="*/ 195 w 203"/>
                <a:gd name="T5" fmla="*/ 89 h 153"/>
                <a:gd name="T6" fmla="*/ 202 w 203"/>
                <a:gd name="T7" fmla="*/ 40 h 153"/>
                <a:gd name="T8" fmla="*/ 187 w 203"/>
                <a:gd name="T9" fmla="*/ 24 h 153"/>
                <a:gd name="T10" fmla="*/ 187 w 203"/>
                <a:gd name="T11" fmla="*/ 8 h 153"/>
                <a:gd name="T12" fmla="*/ 178 w 203"/>
                <a:gd name="T13" fmla="*/ 0 h 153"/>
                <a:gd name="T14" fmla="*/ 146 w 203"/>
                <a:gd name="T15" fmla="*/ 0 h 153"/>
                <a:gd name="T16" fmla="*/ 65 w 203"/>
                <a:gd name="T17" fmla="*/ 55 h 153"/>
                <a:gd name="T18" fmla="*/ 49 w 203"/>
                <a:gd name="T19" fmla="*/ 55 h 153"/>
                <a:gd name="T20" fmla="*/ 49 w 203"/>
                <a:gd name="T21" fmla="*/ 96 h 153"/>
                <a:gd name="T22" fmla="*/ 40 w 203"/>
                <a:gd name="T23" fmla="*/ 105 h 153"/>
                <a:gd name="T24" fmla="*/ 0 w 203"/>
                <a:gd name="T25" fmla="*/ 112 h 153"/>
                <a:gd name="T26" fmla="*/ 0 w 203"/>
                <a:gd name="T27" fmla="*/ 130 h 153"/>
                <a:gd name="T28" fmla="*/ 16 w 203"/>
                <a:gd name="T29" fmla="*/ 145 h 153"/>
                <a:gd name="T30" fmla="*/ 25 w 203"/>
                <a:gd name="T31" fmla="*/ 145 h 153"/>
                <a:gd name="T32" fmla="*/ 25 w 203"/>
                <a:gd name="T33" fmla="*/ 152 h 153"/>
                <a:gd name="T34" fmla="*/ 25 w 203"/>
                <a:gd name="T35" fmla="*/ 145 h 153"/>
                <a:gd name="T36" fmla="*/ 31 w 203"/>
                <a:gd name="T37" fmla="*/ 145 h 153"/>
                <a:gd name="T38" fmla="*/ 40 w 203"/>
                <a:gd name="T39" fmla="*/ 152 h 153"/>
                <a:gd name="T40" fmla="*/ 40 w 203"/>
                <a:gd name="T41" fmla="*/ 145 h 153"/>
                <a:gd name="T42" fmla="*/ 56 w 203"/>
                <a:gd name="T43" fmla="*/ 130 h 153"/>
                <a:gd name="T44" fmla="*/ 65 w 203"/>
                <a:gd name="T45" fmla="*/ 130 h 153"/>
                <a:gd name="T46" fmla="*/ 90 w 203"/>
                <a:gd name="T47" fmla="*/ 137 h 153"/>
                <a:gd name="T48" fmla="*/ 96 w 203"/>
                <a:gd name="T49" fmla="*/ 137 h 153"/>
                <a:gd name="T50" fmla="*/ 115 w 203"/>
                <a:gd name="T51" fmla="*/ 145 h 153"/>
                <a:gd name="T52" fmla="*/ 130 w 203"/>
                <a:gd name="T53" fmla="*/ 137 h 153"/>
                <a:gd name="T54" fmla="*/ 155 w 203"/>
                <a:gd name="T55" fmla="*/ 137 h 153"/>
                <a:gd name="T56" fmla="*/ 162 w 203"/>
                <a:gd name="T57" fmla="*/ 130 h 153"/>
                <a:gd name="T58" fmla="*/ 170 w 203"/>
                <a:gd name="T59" fmla="*/ 13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3" h="153">
                  <a:moveTo>
                    <a:pt x="170" y="130"/>
                  </a:moveTo>
                  <a:lnTo>
                    <a:pt x="170" y="120"/>
                  </a:lnTo>
                  <a:lnTo>
                    <a:pt x="195" y="89"/>
                  </a:lnTo>
                  <a:lnTo>
                    <a:pt x="202" y="40"/>
                  </a:lnTo>
                  <a:lnTo>
                    <a:pt x="187" y="24"/>
                  </a:lnTo>
                  <a:lnTo>
                    <a:pt x="187" y="8"/>
                  </a:lnTo>
                  <a:lnTo>
                    <a:pt x="178" y="0"/>
                  </a:lnTo>
                  <a:lnTo>
                    <a:pt x="146" y="0"/>
                  </a:lnTo>
                  <a:lnTo>
                    <a:pt x="65" y="55"/>
                  </a:lnTo>
                  <a:lnTo>
                    <a:pt x="49" y="55"/>
                  </a:lnTo>
                  <a:lnTo>
                    <a:pt x="49" y="96"/>
                  </a:lnTo>
                  <a:lnTo>
                    <a:pt x="40" y="105"/>
                  </a:lnTo>
                  <a:lnTo>
                    <a:pt x="0" y="112"/>
                  </a:lnTo>
                  <a:lnTo>
                    <a:pt x="0" y="130"/>
                  </a:lnTo>
                  <a:lnTo>
                    <a:pt x="16" y="145"/>
                  </a:lnTo>
                  <a:lnTo>
                    <a:pt x="25" y="145"/>
                  </a:lnTo>
                  <a:lnTo>
                    <a:pt x="25" y="152"/>
                  </a:lnTo>
                  <a:lnTo>
                    <a:pt x="25" y="145"/>
                  </a:lnTo>
                  <a:lnTo>
                    <a:pt x="31" y="145"/>
                  </a:lnTo>
                  <a:lnTo>
                    <a:pt x="40" y="152"/>
                  </a:lnTo>
                  <a:lnTo>
                    <a:pt x="40" y="145"/>
                  </a:lnTo>
                  <a:lnTo>
                    <a:pt x="56" y="130"/>
                  </a:lnTo>
                  <a:lnTo>
                    <a:pt x="65" y="130"/>
                  </a:lnTo>
                  <a:lnTo>
                    <a:pt x="90" y="137"/>
                  </a:lnTo>
                  <a:lnTo>
                    <a:pt x="96" y="137"/>
                  </a:lnTo>
                  <a:lnTo>
                    <a:pt x="115" y="145"/>
                  </a:lnTo>
                  <a:lnTo>
                    <a:pt x="130" y="137"/>
                  </a:lnTo>
                  <a:lnTo>
                    <a:pt x="155" y="137"/>
                  </a:lnTo>
                  <a:lnTo>
                    <a:pt x="162" y="130"/>
                  </a:lnTo>
                  <a:lnTo>
                    <a:pt x="170" y="13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8" name="Freeform 30">
              <a:extLst>
                <a:ext uri="{FF2B5EF4-FFF2-40B4-BE49-F238E27FC236}">
                  <a16:creationId xmlns:a16="http://schemas.microsoft.com/office/drawing/2014/main" id="{48370633-B03D-410C-910C-31A411F34B3D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gray">
            <a:xfrm>
              <a:off x="2994" y="2736"/>
              <a:ext cx="258" cy="274"/>
            </a:xfrm>
            <a:custGeom>
              <a:avLst/>
              <a:gdLst>
                <a:gd name="T0" fmla="*/ 7 w 213"/>
                <a:gd name="T1" fmla="*/ 154 h 251"/>
                <a:gd name="T2" fmla="*/ 23 w 213"/>
                <a:gd name="T3" fmla="*/ 169 h 251"/>
                <a:gd name="T4" fmla="*/ 23 w 213"/>
                <a:gd name="T5" fmla="*/ 185 h 251"/>
                <a:gd name="T6" fmla="*/ 41 w 213"/>
                <a:gd name="T7" fmla="*/ 194 h 251"/>
                <a:gd name="T8" fmla="*/ 73 w 213"/>
                <a:gd name="T9" fmla="*/ 234 h 251"/>
                <a:gd name="T10" fmla="*/ 81 w 213"/>
                <a:gd name="T11" fmla="*/ 243 h 251"/>
                <a:gd name="T12" fmla="*/ 106 w 213"/>
                <a:gd name="T13" fmla="*/ 243 h 251"/>
                <a:gd name="T14" fmla="*/ 113 w 213"/>
                <a:gd name="T15" fmla="*/ 250 h 251"/>
                <a:gd name="T16" fmla="*/ 128 w 213"/>
                <a:gd name="T17" fmla="*/ 250 h 251"/>
                <a:gd name="T18" fmla="*/ 153 w 213"/>
                <a:gd name="T19" fmla="*/ 243 h 251"/>
                <a:gd name="T20" fmla="*/ 162 w 213"/>
                <a:gd name="T21" fmla="*/ 243 h 251"/>
                <a:gd name="T22" fmla="*/ 178 w 213"/>
                <a:gd name="T23" fmla="*/ 243 h 251"/>
                <a:gd name="T24" fmla="*/ 178 w 213"/>
                <a:gd name="T25" fmla="*/ 227 h 251"/>
                <a:gd name="T26" fmla="*/ 170 w 213"/>
                <a:gd name="T27" fmla="*/ 227 h 251"/>
                <a:gd name="T28" fmla="*/ 153 w 213"/>
                <a:gd name="T29" fmla="*/ 203 h 251"/>
                <a:gd name="T30" fmla="*/ 146 w 213"/>
                <a:gd name="T31" fmla="*/ 194 h 251"/>
                <a:gd name="T32" fmla="*/ 153 w 213"/>
                <a:gd name="T33" fmla="*/ 185 h 251"/>
                <a:gd name="T34" fmla="*/ 162 w 213"/>
                <a:gd name="T35" fmla="*/ 162 h 251"/>
                <a:gd name="T36" fmla="*/ 187 w 213"/>
                <a:gd name="T37" fmla="*/ 129 h 251"/>
                <a:gd name="T38" fmla="*/ 193 w 213"/>
                <a:gd name="T39" fmla="*/ 81 h 251"/>
                <a:gd name="T40" fmla="*/ 212 w 213"/>
                <a:gd name="T41" fmla="*/ 72 h 251"/>
                <a:gd name="T42" fmla="*/ 212 w 213"/>
                <a:gd name="T43" fmla="*/ 64 h 251"/>
                <a:gd name="T44" fmla="*/ 203 w 213"/>
                <a:gd name="T45" fmla="*/ 57 h 251"/>
                <a:gd name="T46" fmla="*/ 193 w 213"/>
                <a:gd name="T47" fmla="*/ 7 h 251"/>
                <a:gd name="T48" fmla="*/ 178 w 213"/>
                <a:gd name="T49" fmla="*/ 0 h 251"/>
                <a:gd name="T50" fmla="*/ 153 w 213"/>
                <a:gd name="T51" fmla="*/ 16 h 251"/>
                <a:gd name="T52" fmla="*/ 146 w 213"/>
                <a:gd name="T53" fmla="*/ 7 h 251"/>
                <a:gd name="T54" fmla="*/ 41 w 213"/>
                <a:gd name="T55" fmla="*/ 7 h 251"/>
                <a:gd name="T56" fmla="*/ 41 w 213"/>
                <a:gd name="T57" fmla="*/ 32 h 251"/>
                <a:gd name="T58" fmla="*/ 31 w 213"/>
                <a:gd name="T59" fmla="*/ 41 h 251"/>
                <a:gd name="T60" fmla="*/ 23 w 213"/>
                <a:gd name="T61" fmla="*/ 47 h 251"/>
                <a:gd name="T62" fmla="*/ 23 w 213"/>
                <a:gd name="T63" fmla="*/ 88 h 251"/>
                <a:gd name="T64" fmla="*/ 23 w 213"/>
                <a:gd name="T65" fmla="*/ 97 h 251"/>
                <a:gd name="T66" fmla="*/ 16 w 213"/>
                <a:gd name="T67" fmla="*/ 97 h 251"/>
                <a:gd name="T68" fmla="*/ 0 w 213"/>
                <a:gd name="T69" fmla="*/ 129 h 251"/>
                <a:gd name="T70" fmla="*/ 16 w 213"/>
                <a:gd name="T71" fmla="*/ 154 h 251"/>
                <a:gd name="T72" fmla="*/ 7 w 213"/>
                <a:gd name="T73" fmla="*/ 15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3" h="251">
                  <a:moveTo>
                    <a:pt x="7" y="154"/>
                  </a:moveTo>
                  <a:lnTo>
                    <a:pt x="23" y="169"/>
                  </a:lnTo>
                  <a:lnTo>
                    <a:pt x="23" y="185"/>
                  </a:lnTo>
                  <a:lnTo>
                    <a:pt x="41" y="194"/>
                  </a:lnTo>
                  <a:lnTo>
                    <a:pt x="73" y="234"/>
                  </a:lnTo>
                  <a:lnTo>
                    <a:pt x="81" y="243"/>
                  </a:lnTo>
                  <a:lnTo>
                    <a:pt x="106" y="243"/>
                  </a:lnTo>
                  <a:lnTo>
                    <a:pt x="113" y="250"/>
                  </a:lnTo>
                  <a:lnTo>
                    <a:pt x="128" y="250"/>
                  </a:lnTo>
                  <a:lnTo>
                    <a:pt x="153" y="243"/>
                  </a:lnTo>
                  <a:lnTo>
                    <a:pt x="162" y="243"/>
                  </a:lnTo>
                  <a:lnTo>
                    <a:pt x="178" y="243"/>
                  </a:lnTo>
                  <a:lnTo>
                    <a:pt x="178" y="227"/>
                  </a:lnTo>
                  <a:lnTo>
                    <a:pt x="170" y="227"/>
                  </a:lnTo>
                  <a:lnTo>
                    <a:pt x="153" y="203"/>
                  </a:lnTo>
                  <a:lnTo>
                    <a:pt x="146" y="194"/>
                  </a:lnTo>
                  <a:lnTo>
                    <a:pt x="153" y="185"/>
                  </a:lnTo>
                  <a:lnTo>
                    <a:pt x="162" y="162"/>
                  </a:lnTo>
                  <a:lnTo>
                    <a:pt x="187" y="129"/>
                  </a:lnTo>
                  <a:lnTo>
                    <a:pt x="193" y="81"/>
                  </a:lnTo>
                  <a:lnTo>
                    <a:pt x="212" y="72"/>
                  </a:lnTo>
                  <a:lnTo>
                    <a:pt x="212" y="64"/>
                  </a:lnTo>
                  <a:lnTo>
                    <a:pt x="203" y="57"/>
                  </a:lnTo>
                  <a:lnTo>
                    <a:pt x="193" y="7"/>
                  </a:lnTo>
                  <a:lnTo>
                    <a:pt x="178" y="0"/>
                  </a:lnTo>
                  <a:lnTo>
                    <a:pt x="153" y="16"/>
                  </a:lnTo>
                  <a:lnTo>
                    <a:pt x="146" y="7"/>
                  </a:lnTo>
                  <a:lnTo>
                    <a:pt x="41" y="7"/>
                  </a:lnTo>
                  <a:lnTo>
                    <a:pt x="41" y="32"/>
                  </a:lnTo>
                  <a:lnTo>
                    <a:pt x="31" y="41"/>
                  </a:lnTo>
                  <a:lnTo>
                    <a:pt x="23" y="47"/>
                  </a:lnTo>
                  <a:lnTo>
                    <a:pt x="23" y="88"/>
                  </a:lnTo>
                  <a:lnTo>
                    <a:pt x="23" y="97"/>
                  </a:lnTo>
                  <a:lnTo>
                    <a:pt x="16" y="97"/>
                  </a:lnTo>
                  <a:lnTo>
                    <a:pt x="0" y="129"/>
                  </a:lnTo>
                  <a:lnTo>
                    <a:pt x="16" y="154"/>
                  </a:lnTo>
                  <a:lnTo>
                    <a:pt x="7" y="15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3999" name="Freeform 31">
              <a:extLst>
                <a:ext uri="{FF2B5EF4-FFF2-40B4-BE49-F238E27FC236}">
                  <a16:creationId xmlns:a16="http://schemas.microsoft.com/office/drawing/2014/main" id="{A5B928A2-3E22-4DF0-BC0A-2F6AB1D84F28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gray">
            <a:xfrm>
              <a:off x="2877" y="2905"/>
              <a:ext cx="208" cy="117"/>
            </a:xfrm>
            <a:custGeom>
              <a:avLst/>
              <a:gdLst>
                <a:gd name="T0" fmla="*/ 105 w 172"/>
                <a:gd name="T1" fmla="*/ 0 h 106"/>
                <a:gd name="T2" fmla="*/ 121 w 172"/>
                <a:gd name="T3" fmla="*/ 15 h 106"/>
                <a:gd name="T4" fmla="*/ 121 w 172"/>
                <a:gd name="T5" fmla="*/ 31 h 106"/>
                <a:gd name="T6" fmla="*/ 139 w 172"/>
                <a:gd name="T7" fmla="*/ 40 h 106"/>
                <a:gd name="T8" fmla="*/ 171 w 172"/>
                <a:gd name="T9" fmla="*/ 80 h 106"/>
                <a:gd name="T10" fmla="*/ 114 w 172"/>
                <a:gd name="T11" fmla="*/ 80 h 106"/>
                <a:gd name="T12" fmla="*/ 105 w 172"/>
                <a:gd name="T13" fmla="*/ 89 h 106"/>
                <a:gd name="T14" fmla="*/ 80 w 172"/>
                <a:gd name="T15" fmla="*/ 89 h 106"/>
                <a:gd name="T16" fmla="*/ 74 w 172"/>
                <a:gd name="T17" fmla="*/ 80 h 106"/>
                <a:gd name="T18" fmla="*/ 65 w 172"/>
                <a:gd name="T19" fmla="*/ 80 h 106"/>
                <a:gd name="T20" fmla="*/ 57 w 172"/>
                <a:gd name="T21" fmla="*/ 96 h 106"/>
                <a:gd name="T22" fmla="*/ 34 w 172"/>
                <a:gd name="T23" fmla="*/ 105 h 106"/>
                <a:gd name="T24" fmla="*/ 24 w 172"/>
                <a:gd name="T25" fmla="*/ 105 h 106"/>
                <a:gd name="T26" fmla="*/ 9 w 172"/>
                <a:gd name="T27" fmla="*/ 80 h 106"/>
                <a:gd name="T28" fmla="*/ 0 w 172"/>
                <a:gd name="T29" fmla="*/ 73 h 106"/>
                <a:gd name="T30" fmla="*/ 17 w 172"/>
                <a:gd name="T31" fmla="*/ 49 h 106"/>
                <a:gd name="T32" fmla="*/ 57 w 172"/>
                <a:gd name="T33" fmla="*/ 40 h 106"/>
                <a:gd name="T34" fmla="*/ 65 w 172"/>
                <a:gd name="T35" fmla="*/ 31 h 106"/>
                <a:gd name="T36" fmla="*/ 57 w 172"/>
                <a:gd name="T37" fmla="*/ 31 h 106"/>
                <a:gd name="T38" fmla="*/ 80 w 172"/>
                <a:gd name="T39" fmla="*/ 24 h 106"/>
                <a:gd name="T40" fmla="*/ 98 w 172"/>
                <a:gd name="T41" fmla="*/ 8 h 106"/>
                <a:gd name="T42" fmla="*/ 105 w 172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06">
                  <a:moveTo>
                    <a:pt x="105" y="0"/>
                  </a:moveTo>
                  <a:lnTo>
                    <a:pt x="121" y="15"/>
                  </a:lnTo>
                  <a:lnTo>
                    <a:pt x="121" y="31"/>
                  </a:lnTo>
                  <a:lnTo>
                    <a:pt x="139" y="40"/>
                  </a:lnTo>
                  <a:lnTo>
                    <a:pt x="171" y="80"/>
                  </a:lnTo>
                  <a:lnTo>
                    <a:pt x="114" y="80"/>
                  </a:lnTo>
                  <a:lnTo>
                    <a:pt x="105" y="89"/>
                  </a:lnTo>
                  <a:lnTo>
                    <a:pt x="80" y="89"/>
                  </a:lnTo>
                  <a:lnTo>
                    <a:pt x="74" y="80"/>
                  </a:lnTo>
                  <a:lnTo>
                    <a:pt x="65" y="80"/>
                  </a:lnTo>
                  <a:lnTo>
                    <a:pt x="57" y="96"/>
                  </a:lnTo>
                  <a:lnTo>
                    <a:pt x="34" y="105"/>
                  </a:lnTo>
                  <a:lnTo>
                    <a:pt x="24" y="105"/>
                  </a:lnTo>
                  <a:lnTo>
                    <a:pt x="9" y="80"/>
                  </a:lnTo>
                  <a:lnTo>
                    <a:pt x="0" y="73"/>
                  </a:lnTo>
                  <a:lnTo>
                    <a:pt x="17" y="49"/>
                  </a:lnTo>
                  <a:lnTo>
                    <a:pt x="57" y="40"/>
                  </a:lnTo>
                  <a:lnTo>
                    <a:pt x="65" y="31"/>
                  </a:lnTo>
                  <a:lnTo>
                    <a:pt x="57" y="31"/>
                  </a:lnTo>
                  <a:lnTo>
                    <a:pt x="80" y="24"/>
                  </a:lnTo>
                  <a:lnTo>
                    <a:pt x="98" y="8"/>
                  </a:lnTo>
                  <a:lnTo>
                    <a:pt x="105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0" name="Freeform 32">
              <a:extLst>
                <a:ext uri="{FF2B5EF4-FFF2-40B4-BE49-F238E27FC236}">
                  <a16:creationId xmlns:a16="http://schemas.microsoft.com/office/drawing/2014/main" id="{AA8F3151-9509-49A9-9911-566059425C32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gray">
            <a:xfrm>
              <a:off x="3180" y="3002"/>
              <a:ext cx="128" cy="124"/>
            </a:xfrm>
            <a:custGeom>
              <a:avLst/>
              <a:gdLst>
                <a:gd name="T0" fmla="*/ 106 w 107"/>
                <a:gd name="T1" fmla="*/ 7 h 114"/>
                <a:gd name="T2" fmla="*/ 90 w 107"/>
                <a:gd name="T3" fmla="*/ 0 h 114"/>
                <a:gd name="T4" fmla="*/ 65 w 107"/>
                <a:gd name="T5" fmla="*/ 7 h 114"/>
                <a:gd name="T6" fmla="*/ 25 w 107"/>
                <a:gd name="T7" fmla="*/ 0 h 114"/>
                <a:gd name="T8" fmla="*/ 9 w 107"/>
                <a:gd name="T9" fmla="*/ 0 h 114"/>
                <a:gd name="T10" fmla="*/ 0 w 107"/>
                <a:gd name="T11" fmla="*/ 0 h 114"/>
                <a:gd name="T12" fmla="*/ 9 w 107"/>
                <a:gd name="T13" fmla="*/ 7 h 114"/>
                <a:gd name="T14" fmla="*/ 17 w 107"/>
                <a:gd name="T15" fmla="*/ 31 h 114"/>
                <a:gd name="T16" fmla="*/ 0 w 107"/>
                <a:gd name="T17" fmla="*/ 56 h 114"/>
                <a:gd name="T18" fmla="*/ 0 w 107"/>
                <a:gd name="T19" fmla="*/ 65 h 114"/>
                <a:gd name="T20" fmla="*/ 9 w 107"/>
                <a:gd name="T21" fmla="*/ 65 h 114"/>
                <a:gd name="T22" fmla="*/ 50 w 107"/>
                <a:gd name="T23" fmla="*/ 88 h 114"/>
                <a:gd name="T24" fmla="*/ 50 w 107"/>
                <a:gd name="T25" fmla="*/ 105 h 114"/>
                <a:gd name="T26" fmla="*/ 74 w 107"/>
                <a:gd name="T27" fmla="*/ 113 h 114"/>
                <a:gd name="T28" fmla="*/ 82 w 107"/>
                <a:gd name="T29" fmla="*/ 88 h 114"/>
                <a:gd name="T30" fmla="*/ 90 w 107"/>
                <a:gd name="T31" fmla="*/ 88 h 114"/>
                <a:gd name="T32" fmla="*/ 99 w 107"/>
                <a:gd name="T33" fmla="*/ 72 h 114"/>
                <a:gd name="T34" fmla="*/ 90 w 107"/>
                <a:gd name="T35" fmla="*/ 65 h 114"/>
                <a:gd name="T36" fmla="*/ 90 w 107"/>
                <a:gd name="T37" fmla="*/ 25 h 114"/>
                <a:gd name="T38" fmla="*/ 106 w 107"/>
                <a:gd name="T39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14">
                  <a:moveTo>
                    <a:pt x="106" y="7"/>
                  </a:moveTo>
                  <a:lnTo>
                    <a:pt x="90" y="0"/>
                  </a:lnTo>
                  <a:lnTo>
                    <a:pt x="65" y="7"/>
                  </a:lnTo>
                  <a:lnTo>
                    <a:pt x="25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7"/>
                  </a:lnTo>
                  <a:lnTo>
                    <a:pt x="17" y="31"/>
                  </a:lnTo>
                  <a:lnTo>
                    <a:pt x="0" y="56"/>
                  </a:lnTo>
                  <a:lnTo>
                    <a:pt x="0" y="65"/>
                  </a:lnTo>
                  <a:lnTo>
                    <a:pt x="9" y="65"/>
                  </a:lnTo>
                  <a:lnTo>
                    <a:pt x="50" y="88"/>
                  </a:lnTo>
                  <a:lnTo>
                    <a:pt x="50" y="105"/>
                  </a:lnTo>
                  <a:lnTo>
                    <a:pt x="74" y="113"/>
                  </a:lnTo>
                  <a:lnTo>
                    <a:pt x="82" y="88"/>
                  </a:lnTo>
                  <a:lnTo>
                    <a:pt x="90" y="88"/>
                  </a:lnTo>
                  <a:lnTo>
                    <a:pt x="99" y="72"/>
                  </a:lnTo>
                  <a:lnTo>
                    <a:pt x="90" y="65"/>
                  </a:lnTo>
                  <a:lnTo>
                    <a:pt x="90" y="25"/>
                  </a:lnTo>
                  <a:lnTo>
                    <a:pt x="106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1" name="Freeform 33">
              <a:extLst>
                <a:ext uri="{FF2B5EF4-FFF2-40B4-BE49-F238E27FC236}">
                  <a16:creationId xmlns:a16="http://schemas.microsoft.com/office/drawing/2014/main" id="{38399C21-74FB-47CA-B4E3-9D54FBAC46DA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gray">
            <a:xfrm>
              <a:off x="3112" y="3002"/>
              <a:ext cx="89" cy="79"/>
            </a:xfrm>
            <a:custGeom>
              <a:avLst/>
              <a:gdLst>
                <a:gd name="T0" fmla="*/ 56 w 74"/>
                <a:gd name="T1" fmla="*/ 0 h 73"/>
                <a:gd name="T2" fmla="*/ 65 w 74"/>
                <a:gd name="T3" fmla="*/ 7 h 73"/>
                <a:gd name="T4" fmla="*/ 73 w 74"/>
                <a:gd name="T5" fmla="*/ 31 h 73"/>
                <a:gd name="T6" fmla="*/ 56 w 74"/>
                <a:gd name="T7" fmla="*/ 56 h 73"/>
                <a:gd name="T8" fmla="*/ 56 w 74"/>
                <a:gd name="T9" fmla="*/ 65 h 73"/>
                <a:gd name="T10" fmla="*/ 31 w 74"/>
                <a:gd name="T11" fmla="*/ 65 h 73"/>
                <a:gd name="T12" fmla="*/ 16 w 74"/>
                <a:gd name="T13" fmla="*/ 65 h 73"/>
                <a:gd name="T14" fmla="*/ 0 w 74"/>
                <a:gd name="T15" fmla="*/ 72 h 73"/>
                <a:gd name="T16" fmla="*/ 9 w 74"/>
                <a:gd name="T17" fmla="*/ 48 h 73"/>
                <a:gd name="T18" fmla="*/ 16 w 74"/>
                <a:gd name="T19" fmla="*/ 40 h 73"/>
                <a:gd name="T20" fmla="*/ 25 w 74"/>
                <a:gd name="T21" fmla="*/ 25 h 73"/>
                <a:gd name="T22" fmla="*/ 16 w 74"/>
                <a:gd name="T23" fmla="*/ 25 h 73"/>
                <a:gd name="T24" fmla="*/ 16 w 74"/>
                <a:gd name="T25" fmla="*/ 7 h 73"/>
                <a:gd name="T26" fmla="*/ 31 w 74"/>
                <a:gd name="T27" fmla="*/ 7 h 73"/>
                <a:gd name="T28" fmla="*/ 56 w 74"/>
                <a:gd name="T2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3">
                  <a:moveTo>
                    <a:pt x="56" y="0"/>
                  </a:moveTo>
                  <a:lnTo>
                    <a:pt x="65" y="7"/>
                  </a:lnTo>
                  <a:lnTo>
                    <a:pt x="73" y="31"/>
                  </a:lnTo>
                  <a:lnTo>
                    <a:pt x="56" y="56"/>
                  </a:lnTo>
                  <a:lnTo>
                    <a:pt x="56" y="65"/>
                  </a:lnTo>
                  <a:lnTo>
                    <a:pt x="31" y="65"/>
                  </a:lnTo>
                  <a:lnTo>
                    <a:pt x="16" y="65"/>
                  </a:lnTo>
                  <a:lnTo>
                    <a:pt x="0" y="72"/>
                  </a:lnTo>
                  <a:lnTo>
                    <a:pt x="9" y="48"/>
                  </a:lnTo>
                  <a:lnTo>
                    <a:pt x="16" y="40"/>
                  </a:lnTo>
                  <a:lnTo>
                    <a:pt x="25" y="25"/>
                  </a:lnTo>
                  <a:lnTo>
                    <a:pt x="16" y="25"/>
                  </a:lnTo>
                  <a:lnTo>
                    <a:pt x="16" y="7"/>
                  </a:lnTo>
                  <a:lnTo>
                    <a:pt x="31" y="7"/>
                  </a:lnTo>
                  <a:lnTo>
                    <a:pt x="5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2" name="Freeform 34">
              <a:extLst>
                <a:ext uri="{FF2B5EF4-FFF2-40B4-BE49-F238E27FC236}">
                  <a16:creationId xmlns:a16="http://schemas.microsoft.com/office/drawing/2014/main" id="{CDFE8D54-D034-45B6-8CE2-7640254AC0B8}"/>
                </a:ext>
              </a:extLst>
            </p:cNvPr>
            <p:cNvSpPr>
              <a:spLocks/>
            </p:cNvSpPr>
            <p:nvPr>
              <p:custDataLst>
                <p:tags r:id="rId130"/>
              </p:custDataLst>
            </p:nvPr>
          </p:nvSpPr>
          <p:spPr bwMode="gray">
            <a:xfrm>
              <a:off x="3112" y="3075"/>
              <a:ext cx="168" cy="151"/>
            </a:xfrm>
            <a:custGeom>
              <a:avLst/>
              <a:gdLst>
                <a:gd name="T0" fmla="*/ 49 w 139"/>
                <a:gd name="T1" fmla="*/ 113 h 138"/>
                <a:gd name="T2" fmla="*/ 25 w 139"/>
                <a:gd name="T3" fmla="*/ 97 h 138"/>
                <a:gd name="T4" fmla="*/ 16 w 139"/>
                <a:gd name="T5" fmla="*/ 97 h 138"/>
                <a:gd name="T6" fmla="*/ 0 w 139"/>
                <a:gd name="T7" fmla="*/ 72 h 138"/>
                <a:gd name="T8" fmla="*/ 0 w 139"/>
                <a:gd name="T9" fmla="*/ 48 h 138"/>
                <a:gd name="T10" fmla="*/ 16 w 139"/>
                <a:gd name="T11" fmla="*/ 32 h 138"/>
                <a:gd name="T12" fmla="*/ 16 w 139"/>
                <a:gd name="T13" fmla="*/ 23 h 138"/>
                <a:gd name="T14" fmla="*/ 16 w 139"/>
                <a:gd name="T15" fmla="*/ 16 h 138"/>
                <a:gd name="T16" fmla="*/ 16 w 139"/>
                <a:gd name="T17" fmla="*/ 0 h 138"/>
                <a:gd name="T18" fmla="*/ 31 w 139"/>
                <a:gd name="T19" fmla="*/ 0 h 138"/>
                <a:gd name="T20" fmla="*/ 56 w 139"/>
                <a:gd name="T21" fmla="*/ 0 h 138"/>
                <a:gd name="T22" fmla="*/ 65 w 139"/>
                <a:gd name="T23" fmla="*/ 0 h 138"/>
                <a:gd name="T24" fmla="*/ 106 w 139"/>
                <a:gd name="T25" fmla="*/ 23 h 138"/>
                <a:gd name="T26" fmla="*/ 106 w 139"/>
                <a:gd name="T27" fmla="*/ 40 h 138"/>
                <a:gd name="T28" fmla="*/ 130 w 139"/>
                <a:gd name="T29" fmla="*/ 48 h 138"/>
                <a:gd name="T30" fmla="*/ 121 w 139"/>
                <a:gd name="T31" fmla="*/ 63 h 138"/>
                <a:gd name="T32" fmla="*/ 130 w 139"/>
                <a:gd name="T33" fmla="*/ 80 h 138"/>
                <a:gd name="T34" fmla="*/ 130 w 139"/>
                <a:gd name="T35" fmla="*/ 103 h 138"/>
                <a:gd name="T36" fmla="*/ 130 w 139"/>
                <a:gd name="T37" fmla="*/ 113 h 138"/>
                <a:gd name="T38" fmla="*/ 138 w 139"/>
                <a:gd name="T39" fmla="*/ 122 h 138"/>
                <a:gd name="T40" fmla="*/ 121 w 139"/>
                <a:gd name="T41" fmla="*/ 137 h 138"/>
                <a:gd name="T42" fmla="*/ 90 w 139"/>
                <a:gd name="T43" fmla="*/ 137 h 138"/>
                <a:gd name="T44" fmla="*/ 73 w 139"/>
                <a:gd name="T45" fmla="*/ 137 h 138"/>
                <a:gd name="T46" fmla="*/ 65 w 139"/>
                <a:gd name="T47" fmla="*/ 113 h 138"/>
                <a:gd name="T48" fmla="*/ 56 w 139"/>
                <a:gd name="T49" fmla="*/ 113 h 138"/>
                <a:gd name="T50" fmla="*/ 49 w 139"/>
                <a:gd name="T51" fmla="*/ 1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138">
                  <a:moveTo>
                    <a:pt x="49" y="113"/>
                  </a:moveTo>
                  <a:lnTo>
                    <a:pt x="25" y="97"/>
                  </a:lnTo>
                  <a:lnTo>
                    <a:pt x="16" y="97"/>
                  </a:lnTo>
                  <a:lnTo>
                    <a:pt x="0" y="72"/>
                  </a:lnTo>
                  <a:lnTo>
                    <a:pt x="0" y="48"/>
                  </a:lnTo>
                  <a:lnTo>
                    <a:pt x="16" y="32"/>
                  </a:lnTo>
                  <a:lnTo>
                    <a:pt x="16" y="23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56" y="0"/>
                  </a:lnTo>
                  <a:lnTo>
                    <a:pt x="65" y="0"/>
                  </a:lnTo>
                  <a:lnTo>
                    <a:pt x="106" y="23"/>
                  </a:lnTo>
                  <a:lnTo>
                    <a:pt x="106" y="40"/>
                  </a:lnTo>
                  <a:lnTo>
                    <a:pt x="130" y="48"/>
                  </a:lnTo>
                  <a:lnTo>
                    <a:pt x="121" y="63"/>
                  </a:lnTo>
                  <a:lnTo>
                    <a:pt x="130" y="80"/>
                  </a:lnTo>
                  <a:lnTo>
                    <a:pt x="130" y="103"/>
                  </a:lnTo>
                  <a:lnTo>
                    <a:pt x="130" y="113"/>
                  </a:lnTo>
                  <a:lnTo>
                    <a:pt x="138" y="122"/>
                  </a:lnTo>
                  <a:lnTo>
                    <a:pt x="121" y="137"/>
                  </a:lnTo>
                  <a:lnTo>
                    <a:pt x="90" y="137"/>
                  </a:lnTo>
                  <a:lnTo>
                    <a:pt x="73" y="137"/>
                  </a:lnTo>
                  <a:lnTo>
                    <a:pt x="65" y="113"/>
                  </a:lnTo>
                  <a:lnTo>
                    <a:pt x="56" y="113"/>
                  </a:lnTo>
                  <a:lnTo>
                    <a:pt x="49" y="11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3" name="Freeform 35">
              <a:extLst>
                <a:ext uri="{FF2B5EF4-FFF2-40B4-BE49-F238E27FC236}">
                  <a16:creationId xmlns:a16="http://schemas.microsoft.com/office/drawing/2014/main" id="{0B78C474-C14A-4AFF-AA7F-659ADDDDB7DB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gray">
            <a:xfrm>
              <a:off x="2850" y="2992"/>
              <a:ext cx="293" cy="261"/>
            </a:xfrm>
            <a:custGeom>
              <a:avLst/>
              <a:gdLst>
                <a:gd name="T0" fmla="*/ 194 w 244"/>
                <a:gd name="T1" fmla="*/ 0 h 237"/>
                <a:gd name="T2" fmla="*/ 137 w 244"/>
                <a:gd name="T3" fmla="*/ 0 h 237"/>
                <a:gd name="T4" fmla="*/ 128 w 244"/>
                <a:gd name="T5" fmla="*/ 9 h 237"/>
                <a:gd name="T6" fmla="*/ 103 w 244"/>
                <a:gd name="T7" fmla="*/ 9 h 237"/>
                <a:gd name="T8" fmla="*/ 97 w 244"/>
                <a:gd name="T9" fmla="*/ 0 h 237"/>
                <a:gd name="T10" fmla="*/ 88 w 244"/>
                <a:gd name="T11" fmla="*/ 0 h 237"/>
                <a:gd name="T12" fmla="*/ 80 w 244"/>
                <a:gd name="T13" fmla="*/ 16 h 237"/>
                <a:gd name="T14" fmla="*/ 63 w 244"/>
                <a:gd name="T15" fmla="*/ 74 h 237"/>
                <a:gd name="T16" fmla="*/ 47 w 244"/>
                <a:gd name="T17" fmla="*/ 90 h 237"/>
                <a:gd name="T18" fmla="*/ 40 w 244"/>
                <a:gd name="T19" fmla="*/ 114 h 237"/>
                <a:gd name="T20" fmla="*/ 23 w 244"/>
                <a:gd name="T21" fmla="*/ 122 h 237"/>
                <a:gd name="T22" fmla="*/ 7 w 244"/>
                <a:gd name="T23" fmla="*/ 122 h 237"/>
                <a:gd name="T24" fmla="*/ 0 w 244"/>
                <a:gd name="T25" fmla="*/ 137 h 237"/>
                <a:gd name="T26" fmla="*/ 0 w 244"/>
                <a:gd name="T27" fmla="*/ 146 h 237"/>
                <a:gd name="T28" fmla="*/ 15 w 244"/>
                <a:gd name="T29" fmla="*/ 137 h 237"/>
                <a:gd name="T30" fmla="*/ 47 w 244"/>
                <a:gd name="T31" fmla="*/ 137 h 237"/>
                <a:gd name="T32" fmla="*/ 57 w 244"/>
                <a:gd name="T33" fmla="*/ 137 h 237"/>
                <a:gd name="T34" fmla="*/ 57 w 244"/>
                <a:gd name="T35" fmla="*/ 154 h 237"/>
                <a:gd name="T36" fmla="*/ 72 w 244"/>
                <a:gd name="T37" fmla="*/ 171 h 237"/>
                <a:gd name="T38" fmla="*/ 88 w 244"/>
                <a:gd name="T39" fmla="*/ 162 h 237"/>
                <a:gd name="T40" fmla="*/ 88 w 244"/>
                <a:gd name="T41" fmla="*/ 154 h 237"/>
                <a:gd name="T42" fmla="*/ 103 w 244"/>
                <a:gd name="T43" fmla="*/ 154 h 237"/>
                <a:gd name="T44" fmla="*/ 121 w 244"/>
                <a:gd name="T45" fmla="*/ 162 h 237"/>
                <a:gd name="T46" fmla="*/ 121 w 244"/>
                <a:gd name="T47" fmla="*/ 187 h 237"/>
                <a:gd name="T48" fmla="*/ 128 w 244"/>
                <a:gd name="T49" fmla="*/ 196 h 237"/>
                <a:gd name="T50" fmla="*/ 121 w 244"/>
                <a:gd name="T51" fmla="*/ 202 h 237"/>
                <a:gd name="T52" fmla="*/ 121 w 244"/>
                <a:gd name="T53" fmla="*/ 211 h 237"/>
                <a:gd name="T54" fmla="*/ 144 w 244"/>
                <a:gd name="T55" fmla="*/ 202 h 237"/>
                <a:gd name="T56" fmla="*/ 177 w 244"/>
                <a:gd name="T57" fmla="*/ 219 h 237"/>
                <a:gd name="T58" fmla="*/ 186 w 244"/>
                <a:gd name="T59" fmla="*/ 211 h 237"/>
                <a:gd name="T60" fmla="*/ 209 w 244"/>
                <a:gd name="T61" fmla="*/ 227 h 237"/>
                <a:gd name="T62" fmla="*/ 218 w 244"/>
                <a:gd name="T63" fmla="*/ 236 h 237"/>
                <a:gd name="T64" fmla="*/ 218 w 244"/>
                <a:gd name="T65" fmla="*/ 219 h 237"/>
                <a:gd name="T66" fmla="*/ 209 w 244"/>
                <a:gd name="T67" fmla="*/ 219 h 237"/>
                <a:gd name="T68" fmla="*/ 209 w 244"/>
                <a:gd name="T69" fmla="*/ 211 h 237"/>
                <a:gd name="T70" fmla="*/ 209 w 244"/>
                <a:gd name="T71" fmla="*/ 177 h 237"/>
                <a:gd name="T72" fmla="*/ 209 w 244"/>
                <a:gd name="T73" fmla="*/ 171 h 237"/>
                <a:gd name="T74" fmla="*/ 234 w 244"/>
                <a:gd name="T75" fmla="*/ 171 h 237"/>
                <a:gd name="T76" fmla="*/ 218 w 244"/>
                <a:gd name="T77" fmla="*/ 146 h 237"/>
                <a:gd name="T78" fmla="*/ 218 w 244"/>
                <a:gd name="T79" fmla="*/ 122 h 237"/>
                <a:gd name="T80" fmla="*/ 218 w 244"/>
                <a:gd name="T81" fmla="*/ 106 h 237"/>
                <a:gd name="T82" fmla="*/ 218 w 244"/>
                <a:gd name="T83" fmla="*/ 97 h 237"/>
                <a:gd name="T84" fmla="*/ 209 w 244"/>
                <a:gd name="T85" fmla="*/ 97 h 237"/>
                <a:gd name="T86" fmla="*/ 218 w 244"/>
                <a:gd name="T87" fmla="*/ 81 h 237"/>
                <a:gd name="T88" fmla="*/ 227 w 244"/>
                <a:gd name="T89" fmla="*/ 57 h 237"/>
                <a:gd name="T90" fmla="*/ 234 w 244"/>
                <a:gd name="T91" fmla="*/ 49 h 237"/>
                <a:gd name="T92" fmla="*/ 243 w 244"/>
                <a:gd name="T93" fmla="*/ 34 h 237"/>
                <a:gd name="T94" fmla="*/ 234 w 244"/>
                <a:gd name="T95" fmla="*/ 34 h 237"/>
                <a:gd name="T96" fmla="*/ 234 w 244"/>
                <a:gd name="T97" fmla="*/ 16 h 237"/>
                <a:gd name="T98" fmla="*/ 227 w 244"/>
                <a:gd name="T99" fmla="*/ 9 h 237"/>
                <a:gd name="T100" fmla="*/ 202 w 244"/>
                <a:gd name="T101" fmla="*/ 9 h 237"/>
                <a:gd name="T102" fmla="*/ 194 w 244"/>
                <a:gd name="T10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4" h="237">
                  <a:moveTo>
                    <a:pt x="194" y="0"/>
                  </a:moveTo>
                  <a:lnTo>
                    <a:pt x="137" y="0"/>
                  </a:lnTo>
                  <a:lnTo>
                    <a:pt x="128" y="9"/>
                  </a:lnTo>
                  <a:lnTo>
                    <a:pt x="103" y="9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0" y="16"/>
                  </a:lnTo>
                  <a:lnTo>
                    <a:pt x="63" y="74"/>
                  </a:lnTo>
                  <a:lnTo>
                    <a:pt x="47" y="90"/>
                  </a:lnTo>
                  <a:lnTo>
                    <a:pt x="40" y="114"/>
                  </a:lnTo>
                  <a:lnTo>
                    <a:pt x="23" y="122"/>
                  </a:lnTo>
                  <a:lnTo>
                    <a:pt x="7" y="122"/>
                  </a:lnTo>
                  <a:lnTo>
                    <a:pt x="0" y="137"/>
                  </a:lnTo>
                  <a:lnTo>
                    <a:pt x="0" y="146"/>
                  </a:lnTo>
                  <a:lnTo>
                    <a:pt x="15" y="137"/>
                  </a:lnTo>
                  <a:lnTo>
                    <a:pt x="47" y="137"/>
                  </a:lnTo>
                  <a:lnTo>
                    <a:pt x="57" y="137"/>
                  </a:lnTo>
                  <a:lnTo>
                    <a:pt x="57" y="154"/>
                  </a:lnTo>
                  <a:lnTo>
                    <a:pt x="72" y="171"/>
                  </a:lnTo>
                  <a:lnTo>
                    <a:pt x="88" y="162"/>
                  </a:lnTo>
                  <a:lnTo>
                    <a:pt x="88" y="154"/>
                  </a:lnTo>
                  <a:lnTo>
                    <a:pt x="103" y="154"/>
                  </a:lnTo>
                  <a:lnTo>
                    <a:pt x="121" y="162"/>
                  </a:lnTo>
                  <a:lnTo>
                    <a:pt x="121" y="187"/>
                  </a:lnTo>
                  <a:lnTo>
                    <a:pt x="128" y="196"/>
                  </a:lnTo>
                  <a:lnTo>
                    <a:pt x="121" y="202"/>
                  </a:lnTo>
                  <a:lnTo>
                    <a:pt x="121" y="211"/>
                  </a:lnTo>
                  <a:lnTo>
                    <a:pt x="144" y="202"/>
                  </a:lnTo>
                  <a:lnTo>
                    <a:pt x="177" y="219"/>
                  </a:lnTo>
                  <a:lnTo>
                    <a:pt x="186" y="211"/>
                  </a:lnTo>
                  <a:lnTo>
                    <a:pt x="209" y="227"/>
                  </a:lnTo>
                  <a:lnTo>
                    <a:pt x="218" y="236"/>
                  </a:lnTo>
                  <a:lnTo>
                    <a:pt x="218" y="219"/>
                  </a:lnTo>
                  <a:lnTo>
                    <a:pt x="209" y="219"/>
                  </a:lnTo>
                  <a:lnTo>
                    <a:pt x="209" y="211"/>
                  </a:lnTo>
                  <a:lnTo>
                    <a:pt x="209" y="177"/>
                  </a:lnTo>
                  <a:lnTo>
                    <a:pt x="209" y="171"/>
                  </a:lnTo>
                  <a:lnTo>
                    <a:pt x="234" y="171"/>
                  </a:lnTo>
                  <a:lnTo>
                    <a:pt x="218" y="146"/>
                  </a:lnTo>
                  <a:lnTo>
                    <a:pt x="218" y="122"/>
                  </a:lnTo>
                  <a:lnTo>
                    <a:pt x="218" y="106"/>
                  </a:lnTo>
                  <a:lnTo>
                    <a:pt x="218" y="97"/>
                  </a:lnTo>
                  <a:lnTo>
                    <a:pt x="209" y="97"/>
                  </a:lnTo>
                  <a:lnTo>
                    <a:pt x="218" y="81"/>
                  </a:lnTo>
                  <a:lnTo>
                    <a:pt x="227" y="57"/>
                  </a:lnTo>
                  <a:lnTo>
                    <a:pt x="234" y="49"/>
                  </a:lnTo>
                  <a:lnTo>
                    <a:pt x="243" y="34"/>
                  </a:lnTo>
                  <a:lnTo>
                    <a:pt x="234" y="34"/>
                  </a:lnTo>
                  <a:lnTo>
                    <a:pt x="234" y="16"/>
                  </a:lnTo>
                  <a:lnTo>
                    <a:pt x="227" y="9"/>
                  </a:lnTo>
                  <a:lnTo>
                    <a:pt x="202" y="9"/>
                  </a:lnTo>
                  <a:lnTo>
                    <a:pt x="194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4" name="Freeform 36">
              <a:extLst>
                <a:ext uri="{FF2B5EF4-FFF2-40B4-BE49-F238E27FC236}">
                  <a16:creationId xmlns:a16="http://schemas.microsoft.com/office/drawing/2014/main" id="{4B121538-7FA8-4A44-8F77-0BA9EEDB21C9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gray">
            <a:xfrm>
              <a:off x="2994" y="3180"/>
              <a:ext cx="187" cy="135"/>
            </a:xfrm>
            <a:custGeom>
              <a:avLst/>
              <a:gdLst>
                <a:gd name="T0" fmla="*/ 23 w 154"/>
                <a:gd name="T1" fmla="*/ 31 h 122"/>
                <a:gd name="T2" fmla="*/ 56 w 154"/>
                <a:gd name="T3" fmla="*/ 48 h 122"/>
                <a:gd name="T4" fmla="*/ 65 w 154"/>
                <a:gd name="T5" fmla="*/ 40 h 122"/>
                <a:gd name="T6" fmla="*/ 88 w 154"/>
                <a:gd name="T7" fmla="*/ 56 h 122"/>
                <a:gd name="T8" fmla="*/ 97 w 154"/>
                <a:gd name="T9" fmla="*/ 65 h 122"/>
                <a:gd name="T10" fmla="*/ 97 w 154"/>
                <a:gd name="T11" fmla="*/ 48 h 122"/>
                <a:gd name="T12" fmla="*/ 88 w 154"/>
                <a:gd name="T13" fmla="*/ 48 h 122"/>
                <a:gd name="T14" fmla="*/ 88 w 154"/>
                <a:gd name="T15" fmla="*/ 40 h 122"/>
                <a:gd name="T16" fmla="*/ 88 w 154"/>
                <a:gd name="T17" fmla="*/ 6 h 122"/>
                <a:gd name="T18" fmla="*/ 88 w 154"/>
                <a:gd name="T19" fmla="*/ 0 h 122"/>
                <a:gd name="T20" fmla="*/ 113 w 154"/>
                <a:gd name="T21" fmla="*/ 0 h 122"/>
                <a:gd name="T22" fmla="*/ 122 w 154"/>
                <a:gd name="T23" fmla="*/ 0 h 122"/>
                <a:gd name="T24" fmla="*/ 146 w 154"/>
                <a:gd name="T25" fmla="*/ 16 h 122"/>
                <a:gd name="T26" fmla="*/ 153 w 154"/>
                <a:gd name="T27" fmla="*/ 31 h 122"/>
                <a:gd name="T28" fmla="*/ 146 w 154"/>
                <a:gd name="T29" fmla="*/ 40 h 122"/>
                <a:gd name="T30" fmla="*/ 146 w 154"/>
                <a:gd name="T31" fmla="*/ 48 h 122"/>
                <a:gd name="T32" fmla="*/ 138 w 154"/>
                <a:gd name="T33" fmla="*/ 65 h 122"/>
                <a:gd name="T34" fmla="*/ 146 w 154"/>
                <a:gd name="T35" fmla="*/ 72 h 122"/>
                <a:gd name="T36" fmla="*/ 106 w 154"/>
                <a:gd name="T37" fmla="*/ 88 h 122"/>
                <a:gd name="T38" fmla="*/ 106 w 154"/>
                <a:gd name="T39" fmla="*/ 97 h 122"/>
                <a:gd name="T40" fmla="*/ 88 w 154"/>
                <a:gd name="T41" fmla="*/ 97 h 122"/>
                <a:gd name="T42" fmla="*/ 88 w 154"/>
                <a:gd name="T43" fmla="*/ 105 h 122"/>
                <a:gd name="T44" fmla="*/ 65 w 154"/>
                <a:gd name="T45" fmla="*/ 121 h 122"/>
                <a:gd name="T46" fmla="*/ 41 w 154"/>
                <a:gd name="T47" fmla="*/ 121 h 122"/>
                <a:gd name="T48" fmla="*/ 23 w 154"/>
                <a:gd name="T49" fmla="*/ 112 h 122"/>
                <a:gd name="T50" fmla="*/ 16 w 154"/>
                <a:gd name="T51" fmla="*/ 121 h 122"/>
                <a:gd name="T52" fmla="*/ 0 w 154"/>
                <a:gd name="T53" fmla="*/ 105 h 122"/>
                <a:gd name="T54" fmla="*/ 0 w 154"/>
                <a:gd name="T55" fmla="*/ 65 h 122"/>
                <a:gd name="T56" fmla="*/ 31 w 154"/>
                <a:gd name="T57" fmla="*/ 56 h 122"/>
                <a:gd name="T58" fmla="*/ 23 w 154"/>
                <a:gd name="T59" fmla="*/ 3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122">
                  <a:moveTo>
                    <a:pt x="23" y="31"/>
                  </a:moveTo>
                  <a:lnTo>
                    <a:pt x="56" y="48"/>
                  </a:lnTo>
                  <a:lnTo>
                    <a:pt x="65" y="40"/>
                  </a:lnTo>
                  <a:lnTo>
                    <a:pt x="88" y="56"/>
                  </a:lnTo>
                  <a:lnTo>
                    <a:pt x="97" y="65"/>
                  </a:lnTo>
                  <a:lnTo>
                    <a:pt x="97" y="48"/>
                  </a:lnTo>
                  <a:lnTo>
                    <a:pt x="88" y="48"/>
                  </a:lnTo>
                  <a:lnTo>
                    <a:pt x="88" y="40"/>
                  </a:lnTo>
                  <a:lnTo>
                    <a:pt x="88" y="6"/>
                  </a:lnTo>
                  <a:lnTo>
                    <a:pt x="88" y="0"/>
                  </a:lnTo>
                  <a:lnTo>
                    <a:pt x="113" y="0"/>
                  </a:lnTo>
                  <a:lnTo>
                    <a:pt x="122" y="0"/>
                  </a:lnTo>
                  <a:lnTo>
                    <a:pt x="146" y="16"/>
                  </a:lnTo>
                  <a:lnTo>
                    <a:pt x="153" y="31"/>
                  </a:lnTo>
                  <a:lnTo>
                    <a:pt x="146" y="40"/>
                  </a:lnTo>
                  <a:lnTo>
                    <a:pt x="146" y="48"/>
                  </a:lnTo>
                  <a:lnTo>
                    <a:pt x="138" y="65"/>
                  </a:lnTo>
                  <a:lnTo>
                    <a:pt x="146" y="72"/>
                  </a:lnTo>
                  <a:lnTo>
                    <a:pt x="106" y="88"/>
                  </a:lnTo>
                  <a:lnTo>
                    <a:pt x="106" y="97"/>
                  </a:lnTo>
                  <a:lnTo>
                    <a:pt x="88" y="97"/>
                  </a:lnTo>
                  <a:lnTo>
                    <a:pt x="88" y="105"/>
                  </a:lnTo>
                  <a:lnTo>
                    <a:pt x="65" y="121"/>
                  </a:lnTo>
                  <a:lnTo>
                    <a:pt x="41" y="121"/>
                  </a:lnTo>
                  <a:lnTo>
                    <a:pt x="23" y="112"/>
                  </a:lnTo>
                  <a:lnTo>
                    <a:pt x="16" y="121"/>
                  </a:lnTo>
                  <a:lnTo>
                    <a:pt x="0" y="105"/>
                  </a:lnTo>
                  <a:lnTo>
                    <a:pt x="0" y="65"/>
                  </a:lnTo>
                  <a:lnTo>
                    <a:pt x="31" y="56"/>
                  </a:lnTo>
                  <a:lnTo>
                    <a:pt x="23" y="3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5" name="Freeform 37">
              <a:extLst>
                <a:ext uri="{FF2B5EF4-FFF2-40B4-BE49-F238E27FC236}">
                  <a16:creationId xmlns:a16="http://schemas.microsoft.com/office/drawing/2014/main" id="{74AEA680-4C06-4C9F-9AB4-83C78B74EC3A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gray">
            <a:xfrm>
              <a:off x="3162" y="3198"/>
              <a:ext cx="49" cy="107"/>
            </a:xfrm>
            <a:custGeom>
              <a:avLst/>
              <a:gdLst>
                <a:gd name="T0" fmla="*/ 8 w 41"/>
                <a:gd name="T1" fmla="*/ 56 h 97"/>
                <a:gd name="T2" fmla="*/ 0 w 41"/>
                <a:gd name="T3" fmla="*/ 49 h 97"/>
                <a:gd name="T4" fmla="*/ 8 w 41"/>
                <a:gd name="T5" fmla="*/ 32 h 97"/>
                <a:gd name="T6" fmla="*/ 8 w 41"/>
                <a:gd name="T7" fmla="*/ 24 h 97"/>
                <a:gd name="T8" fmla="*/ 15 w 41"/>
                <a:gd name="T9" fmla="*/ 15 h 97"/>
                <a:gd name="T10" fmla="*/ 8 w 41"/>
                <a:gd name="T11" fmla="*/ 0 h 97"/>
                <a:gd name="T12" fmla="*/ 15 w 41"/>
                <a:gd name="T13" fmla="*/ 0 h 97"/>
                <a:gd name="T14" fmla="*/ 24 w 41"/>
                <a:gd name="T15" fmla="*/ 0 h 97"/>
                <a:gd name="T16" fmla="*/ 32 w 41"/>
                <a:gd name="T17" fmla="*/ 24 h 97"/>
                <a:gd name="T18" fmla="*/ 24 w 41"/>
                <a:gd name="T19" fmla="*/ 32 h 97"/>
                <a:gd name="T20" fmla="*/ 32 w 41"/>
                <a:gd name="T21" fmla="*/ 49 h 97"/>
                <a:gd name="T22" fmla="*/ 40 w 41"/>
                <a:gd name="T23" fmla="*/ 64 h 97"/>
                <a:gd name="T24" fmla="*/ 40 w 41"/>
                <a:gd name="T25" fmla="*/ 81 h 97"/>
                <a:gd name="T26" fmla="*/ 32 w 41"/>
                <a:gd name="T27" fmla="*/ 96 h 97"/>
                <a:gd name="T28" fmla="*/ 24 w 41"/>
                <a:gd name="T29" fmla="*/ 81 h 97"/>
                <a:gd name="T30" fmla="*/ 24 w 41"/>
                <a:gd name="T31" fmla="*/ 64 h 97"/>
                <a:gd name="T32" fmla="*/ 15 w 41"/>
                <a:gd name="T33" fmla="*/ 64 h 97"/>
                <a:gd name="T34" fmla="*/ 8 w 41"/>
                <a:gd name="T35" fmla="*/ 5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97">
                  <a:moveTo>
                    <a:pt x="8" y="56"/>
                  </a:moveTo>
                  <a:lnTo>
                    <a:pt x="0" y="49"/>
                  </a:lnTo>
                  <a:lnTo>
                    <a:pt x="8" y="32"/>
                  </a:lnTo>
                  <a:lnTo>
                    <a:pt x="8" y="24"/>
                  </a:lnTo>
                  <a:lnTo>
                    <a:pt x="15" y="15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32" y="49"/>
                  </a:lnTo>
                  <a:lnTo>
                    <a:pt x="40" y="64"/>
                  </a:lnTo>
                  <a:lnTo>
                    <a:pt x="40" y="81"/>
                  </a:lnTo>
                  <a:lnTo>
                    <a:pt x="32" y="96"/>
                  </a:lnTo>
                  <a:lnTo>
                    <a:pt x="24" y="81"/>
                  </a:lnTo>
                  <a:lnTo>
                    <a:pt x="24" y="64"/>
                  </a:lnTo>
                  <a:lnTo>
                    <a:pt x="15" y="64"/>
                  </a:lnTo>
                  <a:lnTo>
                    <a:pt x="8" y="5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6" name="Freeform 38">
              <a:extLst>
                <a:ext uri="{FF2B5EF4-FFF2-40B4-BE49-F238E27FC236}">
                  <a16:creationId xmlns:a16="http://schemas.microsoft.com/office/drawing/2014/main" id="{6D3518BB-A9D0-418F-9A73-E60C0C1114DA}"/>
                </a:ext>
              </a:extLst>
            </p:cNvPr>
            <p:cNvSpPr>
              <a:spLocks/>
            </p:cNvSpPr>
            <p:nvPr>
              <p:custDataLst>
                <p:tags r:id="rId134"/>
              </p:custDataLst>
            </p:nvPr>
          </p:nvSpPr>
          <p:spPr bwMode="gray">
            <a:xfrm>
              <a:off x="2858" y="2859"/>
              <a:ext cx="42" cy="28"/>
            </a:xfrm>
            <a:custGeom>
              <a:avLst/>
              <a:gdLst>
                <a:gd name="T0" fmla="*/ 0 w 34"/>
                <a:gd name="T1" fmla="*/ 10 h 26"/>
                <a:gd name="T2" fmla="*/ 16 w 34"/>
                <a:gd name="T3" fmla="*/ 25 h 26"/>
                <a:gd name="T4" fmla="*/ 25 w 34"/>
                <a:gd name="T5" fmla="*/ 17 h 26"/>
                <a:gd name="T6" fmla="*/ 33 w 34"/>
                <a:gd name="T7" fmla="*/ 17 h 26"/>
                <a:gd name="T8" fmla="*/ 16 w 34"/>
                <a:gd name="T9" fmla="*/ 10 h 26"/>
                <a:gd name="T10" fmla="*/ 8 w 34"/>
                <a:gd name="T11" fmla="*/ 0 h 26"/>
                <a:gd name="T12" fmla="*/ 0 w 34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6">
                  <a:moveTo>
                    <a:pt x="0" y="10"/>
                  </a:moveTo>
                  <a:lnTo>
                    <a:pt x="16" y="25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16" y="10"/>
                  </a:lnTo>
                  <a:lnTo>
                    <a:pt x="8" y="0"/>
                  </a:lnTo>
                  <a:lnTo>
                    <a:pt x="0" y="1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7" name="Freeform 39">
              <a:extLst>
                <a:ext uri="{FF2B5EF4-FFF2-40B4-BE49-F238E27FC236}">
                  <a16:creationId xmlns:a16="http://schemas.microsoft.com/office/drawing/2014/main" id="{3231E1BC-AEF9-45CA-B954-DBA47B59931B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gray">
            <a:xfrm>
              <a:off x="2858" y="2859"/>
              <a:ext cx="42" cy="28"/>
            </a:xfrm>
            <a:custGeom>
              <a:avLst/>
              <a:gdLst>
                <a:gd name="T0" fmla="*/ 0 w 34"/>
                <a:gd name="T1" fmla="*/ 10 h 26"/>
                <a:gd name="T2" fmla="*/ 16 w 34"/>
                <a:gd name="T3" fmla="*/ 25 h 26"/>
                <a:gd name="T4" fmla="*/ 25 w 34"/>
                <a:gd name="T5" fmla="*/ 17 h 26"/>
                <a:gd name="T6" fmla="*/ 33 w 34"/>
                <a:gd name="T7" fmla="*/ 17 h 26"/>
                <a:gd name="T8" fmla="*/ 16 w 34"/>
                <a:gd name="T9" fmla="*/ 10 h 26"/>
                <a:gd name="T10" fmla="*/ 8 w 34"/>
                <a:gd name="T11" fmla="*/ 0 h 26"/>
                <a:gd name="T12" fmla="*/ 0 w 34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6">
                  <a:moveTo>
                    <a:pt x="0" y="10"/>
                  </a:moveTo>
                  <a:lnTo>
                    <a:pt x="16" y="25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16" y="10"/>
                  </a:lnTo>
                  <a:lnTo>
                    <a:pt x="8" y="0"/>
                  </a:lnTo>
                  <a:lnTo>
                    <a:pt x="0" y="1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8" name="Line 40">
              <a:extLst>
                <a:ext uri="{FF2B5EF4-FFF2-40B4-BE49-F238E27FC236}">
                  <a16:creationId xmlns:a16="http://schemas.microsoft.com/office/drawing/2014/main" id="{2C5C960C-2E04-42ED-A66C-34E19B9E9178}"/>
                </a:ext>
              </a:extLst>
            </p:cNvPr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gray">
            <a:xfrm>
              <a:off x="3063" y="2476"/>
              <a:ext cx="0" cy="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09" name="Line 41">
              <a:extLst>
                <a:ext uri="{FF2B5EF4-FFF2-40B4-BE49-F238E27FC236}">
                  <a16:creationId xmlns:a16="http://schemas.microsoft.com/office/drawing/2014/main" id="{43398297-13E6-4971-975A-BC7EA09767E9}"/>
                </a:ext>
              </a:extLst>
            </p:cNvPr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gray">
            <a:xfrm flipV="1">
              <a:off x="1487" y="2529"/>
              <a:ext cx="10" cy="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0" name="Freeform 42">
              <a:extLst>
                <a:ext uri="{FF2B5EF4-FFF2-40B4-BE49-F238E27FC236}">
                  <a16:creationId xmlns:a16="http://schemas.microsoft.com/office/drawing/2014/main" id="{B2DB62BB-38E9-4126-8658-3DCB4AD7AF0B}"/>
                </a:ext>
              </a:extLst>
            </p:cNvPr>
            <p:cNvSpPr>
              <a:spLocks/>
            </p:cNvSpPr>
            <p:nvPr>
              <p:custDataLst>
                <p:tags r:id="rId138"/>
              </p:custDataLst>
            </p:nvPr>
          </p:nvSpPr>
          <p:spPr bwMode="gray">
            <a:xfrm>
              <a:off x="4260" y="2120"/>
              <a:ext cx="98" cy="106"/>
            </a:xfrm>
            <a:custGeom>
              <a:avLst/>
              <a:gdLst>
                <a:gd name="T0" fmla="*/ 0 w 81"/>
                <a:gd name="T1" fmla="*/ 90 h 97"/>
                <a:gd name="T2" fmla="*/ 6 w 81"/>
                <a:gd name="T3" fmla="*/ 96 h 97"/>
                <a:gd name="T4" fmla="*/ 31 w 81"/>
                <a:gd name="T5" fmla="*/ 90 h 97"/>
                <a:gd name="T6" fmla="*/ 31 w 81"/>
                <a:gd name="T7" fmla="*/ 81 h 97"/>
                <a:gd name="T8" fmla="*/ 55 w 81"/>
                <a:gd name="T9" fmla="*/ 65 h 97"/>
                <a:gd name="T10" fmla="*/ 72 w 81"/>
                <a:gd name="T11" fmla="*/ 41 h 97"/>
                <a:gd name="T12" fmla="*/ 80 w 81"/>
                <a:gd name="T13" fmla="*/ 0 h 97"/>
                <a:gd name="T14" fmla="*/ 72 w 81"/>
                <a:gd name="T15" fmla="*/ 0 h 97"/>
                <a:gd name="T16" fmla="*/ 55 w 81"/>
                <a:gd name="T17" fmla="*/ 41 h 97"/>
                <a:gd name="T18" fmla="*/ 22 w 81"/>
                <a:gd name="T19" fmla="*/ 81 h 97"/>
                <a:gd name="T20" fmla="*/ 0 w 81"/>
                <a:gd name="T21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97">
                  <a:moveTo>
                    <a:pt x="0" y="90"/>
                  </a:moveTo>
                  <a:lnTo>
                    <a:pt x="6" y="96"/>
                  </a:lnTo>
                  <a:lnTo>
                    <a:pt x="31" y="90"/>
                  </a:lnTo>
                  <a:lnTo>
                    <a:pt x="31" y="81"/>
                  </a:lnTo>
                  <a:lnTo>
                    <a:pt x="55" y="65"/>
                  </a:lnTo>
                  <a:lnTo>
                    <a:pt x="72" y="4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5" y="41"/>
                  </a:lnTo>
                  <a:lnTo>
                    <a:pt x="22" y="81"/>
                  </a:lnTo>
                  <a:lnTo>
                    <a:pt x="0" y="9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1" name="Freeform 43">
              <a:extLst>
                <a:ext uri="{FF2B5EF4-FFF2-40B4-BE49-F238E27FC236}">
                  <a16:creationId xmlns:a16="http://schemas.microsoft.com/office/drawing/2014/main" id="{2645DE57-D4A1-4D2D-9821-ECC46E7B58E6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gray">
            <a:xfrm>
              <a:off x="4260" y="2120"/>
              <a:ext cx="98" cy="106"/>
            </a:xfrm>
            <a:custGeom>
              <a:avLst/>
              <a:gdLst>
                <a:gd name="T0" fmla="*/ 0 w 81"/>
                <a:gd name="T1" fmla="*/ 90 h 97"/>
                <a:gd name="T2" fmla="*/ 6 w 81"/>
                <a:gd name="T3" fmla="*/ 96 h 97"/>
                <a:gd name="T4" fmla="*/ 31 w 81"/>
                <a:gd name="T5" fmla="*/ 90 h 97"/>
                <a:gd name="T6" fmla="*/ 31 w 81"/>
                <a:gd name="T7" fmla="*/ 81 h 97"/>
                <a:gd name="T8" fmla="*/ 55 w 81"/>
                <a:gd name="T9" fmla="*/ 65 h 97"/>
                <a:gd name="T10" fmla="*/ 72 w 81"/>
                <a:gd name="T11" fmla="*/ 41 h 97"/>
                <a:gd name="T12" fmla="*/ 80 w 81"/>
                <a:gd name="T13" fmla="*/ 0 h 97"/>
                <a:gd name="T14" fmla="*/ 72 w 81"/>
                <a:gd name="T15" fmla="*/ 0 h 97"/>
                <a:gd name="T16" fmla="*/ 55 w 81"/>
                <a:gd name="T17" fmla="*/ 41 h 97"/>
                <a:gd name="T18" fmla="*/ 22 w 81"/>
                <a:gd name="T19" fmla="*/ 81 h 97"/>
                <a:gd name="T20" fmla="*/ 0 w 81"/>
                <a:gd name="T21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97">
                  <a:moveTo>
                    <a:pt x="0" y="90"/>
                  </a:moveTo>
                  <a:lnTo>
                    <a:pt x="6" y="96"/>
                  </a:lnTo>
                  <a:lnTo>
                    <a:pt x="31" y="90"/>
                  </a:lnTo>
                  <a:lnTo>
                    <a:pt x="31" y="81"/>
                  </a:lnTo>
                  <a:lnTo>
                    <a:pt x="55" y="65"/>
                  </a:lnTo>
                  <a:lnTo>
                    <a:pt x="72" y="4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5" y="41"/>
                  </a:lnTo>
                  <a:lnTo>
                    <a:pt x="22" y="81"/>
                  </a:lnTo>
                  <a:lnTo>
                    <a:pt x="0" y="9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2" name="Freeform 44">
              <a:extLst>
                <a:ext uri="{FF2B5EF4-FFF2-40B4-BE49-F238E27FC236}">
                  <a16:creationId xmlns:a16="http://schemas.microsoft.com/office/drawing/2014/main" id="{1CE3FB16-6868-441C-8933-79431CCDB781}"/>
                </a:ext>
              </a:extLst>
            </p:cNvPr>
            <p:cNvSpPr>
              <a:spLocks/>
            </p:cNvSpPr>
            <p:nvPr>
              <p:custDataLst>
                <p:tags r:id="rId140"/>
              </p:custDataLst>
            </p:nvPr>
          </p:nvSpPr>
          <p:spPr bwMode="gray">
            <a:xfrm>
              <a:off x="3123" y="1960"/>
              <a:ext cx="40" cy="54"/>
            </a:xfrm>
            <a:custGeom>
              <a:avLst/>
              <a:gdLst>
                <a:gd name="T0" fmla="*/ 0 w 33"/>
                <a:gd name="T1" fmla="*/ 16 h 50"/>
                <a:gd name="T2" fmla="*/ 7 w 33"/>
                <a:gd name="T3" fmla="*/ 25 h 50"/>
                <a:gd name="T4" fmla="*/ 16 w 33"/>
                <a:gd name="T5" fmla="*/ 49 h 50"/>
                <a:gd name="T6" fmla="*/ 22 w 33"/>
                <a:gd name="T7" fmla="*/ 40 h 50"/>
                <a:gd name="T8" fmla="*/ 32 w 33"/>
                <a:gd name="T9" fmla="*/ 40 h 50"/>
                <a:gd name="T10" fmla="*/ 32 w 33"/>
                <a:gd name="T11" fmla="*/ 25 h 50"/>
                <a:gd name="T12" fmla="*/ 16 w 33"/>
                <a:gd name="T13" fmla="*/ 0 h 50"/>
                <a:gd name="T14" fmla="*/ 7 w 33"/>
                <a:gd name="T15" fmla="*/ 0 h 50"/>
                <a:gd name="T16" fmla="*/ 0 w 33"/>
                <a:gd name="T17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0">
                  <a:moveTo>
                    <a:pt x="0" y="16"/>
                  </a:moveTo>
                  <a:lnTo>
                    <a:pt x="7" y="25"/>
                  </a:lnTo>
                  <a:lnTo>
                    <a:pt x="16" y="49"/>
                  </a:lnTo>
                  <a:lnTo>
                    <a:pt x="22" y="40"/>
                  </a:lnTo>
                  <a:lnTo>
                    <a:pt x="32" y="40"/>
                  </a:lnTo>
                  <a:lnTo>
                    <a:pt x="32" y="25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3" name="Freeform 45">
              <a:extLst>
                <a:ext uri="{FF2B5EF4-FFF2-40B4-BE49-F238E27FC236}">
                  <a16:creationId xmlns:a16="http://schemas.microsoft.com/office/drawing/2014/main" id="{276590D3-2AED-4103-BEC7-D4CD2F019411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gray">
            <a:xfrm>
              <a:off x="3123" y="1960"/>
              <a:ext cx="40" cy="54"/>
            </a:xfrm>
            <a:custGeom>
              <a:avLst/>
              <a:gdLst>
                <a:gd name="T0" fmla="*/ 0 w 33"/>
                <a:gd name="T1" fmla="*/ 16 h 50"/>
                <a:gd name="T2" fmla="*/ 7 w 33"/>
                <a:gd name="T3" fmla="*/ 25 h 50"/>
                <a:gd name="T4" fmla="*/ 16 w 33"/>
                <a:gd name="T5" fmla="*/ 49 h 50"/>
                <a:gd name="T6" fmla="*/ 22 w 33"/>
                <a:gd name="T7" fmla="*/ 40 h 50"/>
                <a:gd name="T8" fmla="*/ 32 w 33"/>
                <a:gd name="T9" fmla="*/ 40 h 50"/>
                <a:gd name="T10" fmla="*/ 32 w 33"/>
                <a:gd name="T11" fmla="*/ 25 h 50"/>
                <a:gd name="T12" fmla="*/ 16 w 33"/>
                <a:gd name="T13" fmla="*/ 0 h 50"/>
                <a:gd name="T14" fmla="*/ 7 w 33"/>
                <a:gd name="T15" fmla="*/ 0 h 50"/>
                <a:gd name="T16" fmla="*/ 0 w 33"/>
                <a:gd name="T17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0">
                  <a:moveTo>
                    <a:pt x="0" y="16"/>
                  </a:moveTo>
                  <a:lnTo>
                    <a:pt x="7" y="25"/>
                  </a:lnTo>
                  <a:lnTo>
                    <a:pt x="16" y="49"/>
                  </a:lnTo>
                  <a:lnTo>
                    <a:pt x="22" y="40"/>
                  </a:lnTo>
                  <a:lnTo>
                    <a:pt x="32" y="40"/>
                  </a:lnTo>
                  <a:lnTo>
                    <a:pt x="32" y="25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4" name="Freeform 46">
              <a:extLst>
                <a:ext uri="{FF2B5EF4-FFF2-40B4-BE49-F238E27FC236}">
                  <a16:creationId xmlns:a16="http://schemas.microsoft.com/office/drawing/2014/main" id="{AC939547-26D3-4B5C-93FA-4B7CE5D2A580}"/>
                </a:ext>
              </a:extLst>
            </p:cNvPr>
            <p:cNvSpPr>
              <a:spLocks/>
            </p:cNvSpPr>
            <p:nvPr>
              <p:custDataLst>
                <p:tags r:id="rId142"/>
              </p:custDataLst>
            </p:nvPr>
          </p:nvSpPr>
          <p:spPr bwMode="gray">
            <a:xfrm>
              <a:off x="3191" y="1925"/>
              <a:ext cx="31" cy="52"/>
            </a:xfrm>
            <a:custGeom>
              <a:avLst/>
              <a:gdLst>
                <a:gd name="T0" fmla="*/ 0 w 26"/>
                <a:gd name="T1" fmla="*/ 32 h 49"/>
                <a:gd name="T2" fmla="*/ 16 w 26"/>
                <a:gd name="T3" fmla="*/ 41 h 49"/>
                <a:gd name="T4" fmla="*/ 16 w 26"/>
                <a:gd name="T5" fmla="*/ 48 h 49"/>
                <a:gd name="T6" fmla="*/ 25 w 26"/>
                <a:gd name="T7" fmla="*/ 48 h 49"/>
                <a:gd name="T8" fmla="*/ 16 w 26"/>
                <a:gd name="T9" fmla="*/ 23 h 49"/>
                <a:gd name="T10" fmla="*/ 16 w 26"/>
                <a:gd name="T11" fmla="*/ 7 h 49"/>
                <a:gd name="T12" fmla="*/ 8 w 26"/>
                <a:gd name="T13" fmla="*/ 7 h 49"/>
                <a:gd name="T14" fmla="*/ 0 w 26"/>
                <a:gd name="T15" fmla="*/ 0 h 49"/>
                <a:gd name="T16" fmla="*/ 8 w 26"/>
                <a:gd name="T17" fmla="*/ 7 h 49"/>
                <a:gd name="T18" fmla="*/ 8 w 26"/>
                <a:gd name="T19" fmla="*/ 17 h 49"/>
                <a:gd name="T20" fmla="*/ 0 w 26"/>
                <a:gd name="T21" fmla="*/ 17 h 49"/>
                <a:gd name="T22" fmla="*/ 0 w 26"/>
                <a:gd name="T23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9">
                  <a:moveTo>
                    <a:pt x="0" y="32"/>
                  </a:moveTo>
                  <a:lnTo>
                    <a:pt x="16" y="41"/>
                  </a:lnTo>
                  <a:lnTo>
                    <a:pt x="16" y="48"/>
                  </a:lnTo>
                  <a:lnTo>
                    <a:pt x="25" y="48"/>
                  </a:lnTo>
                  <a:lnTo>
                    <a:pt x="16" y="23"/>
                  </a:lnTo>
                  <a:lnTo>
                    <a:pt x="16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5" name="Freeform 47">
              <a:extLst>
                <a:ext uri="{FF2B5EF4-FFF2-40B4-BE49-F238E27FC236}">
                  <a16:creationId xmlns:a16="http://schemas.microsoft.com/office/drawing/2014/main" id="{68D1863F-1477-48A4-834E-A029918BA553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gray">
            <a:xfrm>
              <a:off x="3191" y="1925"/>
              <a:ext cx="31" cy="52"/>
            </a:xfrm>
            <a:custGeom>
              <a:avLst/>
              <a:gdLst>
                <a:gd name="T0" fmla="*/ 0 w 26"/>
                <a:gd name="T1" fmla="*/ 32 h 49"/>
                <a:gd name="T2" fmla="*/ 16 w 26"/>
                <a:gd name="T3" fmla="*/ 41 h 49"/>
                <a:gd name="T4" fmla="*/ 16 w 26"/>
                <a:gd name="T5" fmla="*/ 48 h 49"/>
                <a:gd name="T6" fmla="*/ 25 w 26"/>
                <a:gd name="T7" fmla="*/ 48 h 49"/>
                <a:gd name="T8" fmla="*/ 16 w 26"/>
                <a:gd name="T9" fmla="*/ 23 h 49"/>
                <a:gd name="T10" fmla="*/ 16 w 26"/>
                <a:gd name="T11" fmla="*/ 7 h 49"/>
                <a:gd name="T12" fmla="*/ 8 w 26"/>
                <a:gd name="T13" fmla="*/ 7 h 49"/>
                <a:gd name="T14" fmla="*/ 0 w 26"/>
                <a:gd name="T15" fmla="*/ 0 h 49"/>
                <a:gd name="T16" fmla="*/ 8 w 26"/>
                <a:gd name="T17" fmla="*/ 7 h 49"/>
                <a:gd name="T18" fmla="*/ 8 w 26"/>
                <a:gd name="T19" fmla="*/ 17 h 49"/>
                <a:gd name="T20" fmla="*/ 0 w 26"/>
                <a:gd name="T21" fmla="*/ 17 h 49"/>
                <a:gd name="T22" fmla="*/ 0 w 26"/>
                <a:gd name="T23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9">
                  <a:moveTo>
                    <a:pt x="0" y="32"/>
                  </a:moveTo>
                  <a:lnTo>
                    <a:pt x="16" y="41"/>
                  </a:lnTo>
                  <a:lnTo>
                    <a:pt x="16" y="48"/>
                  </a:lnTo>
                  <a:lnTo>
                    <a:pt x="25" y="48"/>
                  </a:lnTo>
                  <a:lnTo>
                    <a:pt x="16" y="23"/>
                  </a:lnTo>
                  <a:lnTo>
                    <a:pt x="16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6" name="Freeform 48">
              <a:extLst>
                <a:ext uri="{FF2B5EF4-FFF2-40B4-BE49-F238E27FC236}">
                  <a16:creationId xmlns:a16="http://schemas.microsoft.com/office/drawing/2014/main" id="{F98C2E66-BC61-4C2D-AE51-D1CFC9B7A825}"/>
                </a:ext>
              </a:extLst>
            </p:cNvPr>
            <p:cNvSpPr>
              <a:spLocks/>
            </p:cNvSpPr>
            <p:nvPr>
              <p:custDataLst>
                <p:tags r:id="rId144"/>
              </p:custDataLst>
            </p:nvPr>
          </p:nvSpPr>
          <p:spPr bwMode="gray">
            <a:xfrm>
              <a:off x="1301" y="2332"/>
              <a:ext cx="129" cy="90"/>
            </a:xfrm>
            <a:custGeom>
              <a:avLst/>
              <a:gdLst>
                <a:gd name="T0" fmla="*/ 49 w 107"/>
                <a:gd name="T1" fmla="*/ 0 h 83"/>
                <a:gd name="T2" fmla="*/ 49 w 107"/>
                <a:gd name="T3" fmla="*/ 9 h 83"/>
                <a:gd name="T4" fmla="*/ 9 w 107"/>
                <a:gd name="T5" fmla="*/ 9 h 83"/>
                <a:gd name="T6" fmla="*/ 0 w 107"/>
                <a:gd name="T7" fmla="*/ 34 h 83"/>
                <a:gd name="T8" fmla="*/ 9 w 107"/>
                <a:gd name="T9" fmla="*/ 25 h 83"/>
                <a:gd name="T10" fmla="*/ 0 w 107"/>
                <a:gd name="T11" fmla="*/ 59 h 83"/>
                <a:gd name="T12" fmla="*/ 0 w 107"/>
                <a:gd name="T13" fmla="*/ 74 h 83"/>
                <a:gd name="T14" fmla="*/ 0 w 107"/>
                <a:gd name="T15" fmla="*/ 82 h 83"/>
                <a:gd name="T16" fmla="*/ 9 w 107"/>
                <a:gd name="T17" fmla="*/ 82 h 83"/>
                <a:gd name="T18" fmla="*/ 15 w 107"/>
                <a:gd name="T19" fmla="*/ 74 h 83"/>
                <a:gd name="T20" fmla="*/ 15 w 107"/>
                <a:gd name="T21" fmla="*/ 40 h 83"/>
                <a:gd name="T22" fmla="*/ 24 w 107"/>
                <a:gd name="T23" fmla="*/ 25 h 83"/>
                <a:gd name="T24" fmla="*/ 34 w 107"/>
                <a:gd name="T25" fmla="*/ 18 h 83"/>
                <a:gd name="T26" fmla="*/ 34 w 107"/>
                <a:gd name="T27" fmla="*/ 9 h 83"/>
                <a:gd name="T28" fmla="*/ 56 w 107"/>
                <a:gd name="T29" fmla="*/ 18 h 83"/>
                <a:gd name="T30" fmla="*/ 56 w 107"/>
                <a:gd name="T31" fmla="*/ 34 h 83"/>
                <a:gd name="T32" fmla="*/ 49 w 107"/>
                <a:gd name="T33" fmla="*/ 50 h 83"/>
                <a:gd name="T34" fmla="*/ 65 w 107"/>
                <a:gd name="T35" fmla="*/ 40 h 83"/>
                <a:gd name="T36" fmla="*/ 65 w 107"/>
                <a:gd name="T37" fmla="*/ 59 h 83"/>
                <a:gd name="T38" fmla="*/ 81 w 107"/>
                <a:gd name="T39" fmla="*/ 50 h 83"/>
                <a:gd name="T40" fmla="*/ 81 w 107"/>
                <a:gd name="T41" fmla="*/ 18 h 83"/>
                <a:gd name="T42" fmla="*/ 97 w 107"/>
                <a:gd name="T43" fmla="*/ 34 h 83"/>
                <a:gd name="T44" fmla="*/ 106 w 107"/>
                <a:gd name="T45" fmla="*/ 25 h 83"/>
                <a:gd name="T46" fmla="*/ 89 w 107"/>
                <a:gd name="T47" fmla="*/ 9 h 83"/>
                <a:gd name="T48" fmla="*/ 49 w 107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83">
                  <a:moveTo>
                    <a:pt x="49" y="0"/>
                  </a:moveTo>
                  <a:lnTo>
                    <a:pt x="49" y="9"/>
                  </a:lnTo>
                  <a:lnTo>
                    <a:pt x="9" y="9"/>
                  </a:lnTo>
                  <a:lnTo>
                    <a:pt x="0" y="34"/>
                  </a:lnTo>
                  <a:lnTo>
                    <a:pt x="9" y="25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9" y="82"/>
                  </a:lnTo>
                  <a:lnTo>
                    <a:pt x="15" y="74"/>
                  </a:lnTo>
                  <a:lnTo>
                    <a:pt x="15" y="40"/>
                  </a:lnTo>
                  <a:lnTo>
                    <a:pt x="24" y="25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56" y="18"/>
                  </a:lnTo>
                  <a:lnTo>
                    <a:pt x="56" y="34"/>
                  </a:lnTo>
                  <a:lnTo>
                    <a:pt x="49" y="50"/>
                  </a:lnTo>
                  <a:lnTo>
                    <a:pt x="65" y="40"/>
                  </a:lnTo>
                  <a:lnTo>
                    <a:pt x="65" y="59"/>
                  </a:lnTo>
                  <a:lnTo>
                    <a:pt x="81" y="50"/>
                  </a:lnTo>
                  <a:lnTo>
                    <a:pt x="81" y="18"/>
                  </a:lnTo>
                  <a:lnTo>
                    <a:pt x="97" y="34"/>
                  </a:lnTo>
                  <a:lnTo>
                    <a:pt x="106" y="25"/>
                  </a:lnTo>
                  <a:lnTo>
                    <a:pt x="89" y="9"/>
                  </a:lnTo>
                  <a:lnTo>
                    <a:pt x="49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7" name="Freeform 49">
              <a:extLst>
                <a:ext uri="{FF2B5EF4-FFF2-40B4-BE49-F238E27FC236}">
                  <a16:creationId xmlns:a16="http://schemas.microsoft.com/office/drawing/2014/main" id="{4F096876-859C-497D-B5EF-E39E278805EC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gray">
            <a:xfrm>
              <a:off x="1301" y="2332"/>
              <a:ext cx="129" cy="90"/>
            </a:xfrm>
            <a:custGeom>
              <a:avLst/>
              <a:gdLst>
                <a:gd name="T0" fmla="*/ 49 w 107"/>
                <a:gd name="T1" fmla="*/ 0 h 83"/>
                <a:gd name="T2" fmla="*/ 49 w 107"/>
                <a:gd name="T3" fmla="*/ 9 h 83"/>
                <a:gd name="T4" fmla="*/ 9 w 107"/>
                <a:gd name="T5" fmla="*/ 9 h 83"/>
                <a:gd name="T6" fmla="*/ 0 w 107"/>
                <a:gd name="T7" fmla="*/ 34 h 83"/>
                <a:gd name="T8" fmla="*/ 9 w 107"/>
                <a:gd name="T9" fmla="*/ 25 h 83"/>
                <a:gd name="T10" fmla="*/ 0 w 107"/>
                <a:gd name="T11" fmla="*/ 59 h 83"/>
                <a:gd name="T12" fmla="*/ 0 w 107"/>
                <a:gd name="T13" fmla="*/ 74 h 83"/>
                <a:gd name="T14" fmla="*/ 0 w 107"/>
                <a:gd name="T15" fmla="*/ 82 h 83"/>
                <a:gd name="T16" fmla="*/ 9 w 107"/>
                <a:gd name="T17" fmla="*/ 82 h 83"/>
                <a:gd name="T18" fmla="*/ 15 w 107"/>
                <a:gd name="T19" fmla="*/ 74 h 83"/>
                <a:gd name="T20" fmla="*/ 15 w 107"/>
                <a:gd name="T21" fmla="*/ 40 h 83"/>
                <a:gd name="T22" fmla="*/ 24 w 107"/>
                <a:gd name="T23" fmla="*/ 25 h 83"/>
                <a:gd name="T24" fmla="*/ 34 w 107"/>
                <a:gd name="T25" fmla="*/ 18 h 83"/>
                <a:gd name="T26" fmla="*/ 34 w 107"/>
                <a:gd name="T27" fmla="*/ 9 h 83"/>
                <a:gd name="T28" fmla="*/ 56 w 107"/>
                <a:gd name="T29" fmla="*/ 18 h 83"/>
                <a:gd name="T30" fmla="*/ 56 w 107"/>
                <a:gd name="T31" fmla="*/ 34 h 83"/>
                <a:gd name="T32" fmla="*/ 49 w 107"/>
                <a:gd name="T33" fmla="*/ 50 h 83"/>
                <a:gd name="T34" fmla="*/ 65 w 107"/>
                <a:gd name="T35" fmla="*/ 40 h 83"/>
                <a:gd name="T36" fmla="*/ 65 w 107"/>
                <a:gd name="T37" fmla="*/ 59 h 83"/>
                <a:gd name="T38" fmla="*/ 81 w 107"/>
                <a:gd name="T39" fmla="*/ 50 h 83"/>
                <a:gd name="T40" fmla="*/ 81 w 107"/>
                <a:gd name="T41" fmla="*/ 18 h 83"/>
                <a:gd name="T42" fmla="*/ 97 w 107"/>
                <a:gd name="T43" fmla="*/ 34 h 83"/>
                <a:gd name="T44" fmla="*/ 106 w 107"/>
                <a:gd name="T45" fmla="*/ 25 h 83"/>
                <a:gd name="T46" fmla="*/ 89 w 107"/>
                <a:gd name="T47" fmla="*/ 9 h 83"/>
                <a:gd name="T48" fmla="*/ 49 w 107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83">
                  <a:moveTo>
                    <a:pt x="49" y="0"/>
                  </a:moveTo>
                  <a:lnTo>
                    <a:pt x="49" y="9"/>
                  </a:lnTo>
                  <a:lnTo>
                    <a:pt x="9" y="9"/>
                  </a:lnTo>
                  <a:lnTo>
                    <a:pt x="0" y="34"/>
                  </a:lnTo>
                  <a:lnTo>
                    <a:pt x="9" y="25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9" y="82"/>
                  </a:lnTo>
                  <a:lnTo>
                    <a:pt x="15" y="74"/>
                  </a:lnTo>
                  <a:lnTo>
                    <a:pt x="15" y="40"/>
                  </a:lnTo>
                  <a:lnTo>
                    <a:pt x="24" y="25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56" y="18"/>
                  </a:lnTo>
                  <a:lnTo>
                    <a:pt x="56" y="34"/>
                  </a:lnTo>
                  <a:lnTo>
                    <a:pt x="49" y="50"/>
                  </a:lnTo>
                  <a:lnTo>
                    <a:pt x="65" y="40"/>
                  </a:lnTo>
                  <a:lnTo>
                    <a:pt x="65" y="59"/>
                  </a:lnTo>
                  <a:lnTo>
                    <a:pt x="81" y="50"/>
                  </a:lnTo>
                  <a:lnTo>
                    <a:pt x="81" y="18"/>
                  </a:lnTo>
                  <a:lnTo>
                    <a:pt x="97" y="34"/>
                  </a:lnTo>
                  <a:lnTo>
                    <a:pt x="106" y="25"/>
                  </a:lnTo>
                  <a:lnTo>
                    <a:pt x="89" y="9"/>
                  </a:lnTo>
                  <a:lnTo>
                    <a:pt x="49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8" name="Freeform 50">
              <a:extLst>
                <a:ext uri="{FF2B5EF4-FFF2-40B4-BE49-F238E27FC236}">
                  <a16:creationId xmlns:a16="http://schemas.microsoft.com/office/drawing/2014/main" id="{36B314C5-ED17-4F0F-ACE4-1A79F505A7C2}"/>
                </a:ext>
              </a:extLst>
            </p:cNvPr>
            <p:cNvSpPr>
              <a:spLocks/>
            </p:cNvSpPr>
            <p:nvPr>
              <p:custDataLst>
                <p:tags r:id="rId146"/>
              </p:custDataLst>
            </p:nvPr>
          </p:nvSpPr>
          <p:spPr bwMode="gray">
            <a:xfrm>
              <a:off x="1233" y="2272"/>
              <a:ext cx="118" cy="54"/>
            </a:xfrm>
            <a:custGeom>
              <a:avLst/>
              <a:gdLst>
                <a:gd name="T0" fmla="*/ 96 w 97"/>
                <a:gd name="T1" fmla="*/ 48 h 49"/>
                <a:gd name="T2" fmla="*/ 90 w 97"/>
                <a:gd name="T3" fmla="*/ 48 h 49"/>
                <a:gd name="T4" fmla="*/ 65 w 97"/>
                <a:gd name="T5" fmla="*/ 48 h 49"/>
                <a:gd name="T6" fmla="*/ 56 w 97"/>
                <a:gd name="T7" fmla="*/ 40 h 49"/>
                <a:gd name="T8" fmla="*/ 47 w 97"/>
                <a:gd name="T9" fmla="*/ 48 h 49"/>
                <a:gd name="T10" fmla="*/ 47 w 97"/>
                <a:gd name="T11" fmla="*/ 40 h 49"/>
                <a:gd name="T12" fmla="*/ 24 w 97"/>
                <a:gd name="T13" fmla="*/ 48 h 49"/>
                <a:gd name="T14" fmla="*/ 15 w 97"/>
                <a:gd name="T15" fmla="*/ 40 h 49"/>
                <a:gd name="T16" fmla="*/ 0 w 97"/>
                <a:gd name="T17" fmla="*/ 48 h 49"/>
                <a:gd name="T18" fmla="*/ 31 w 97"/>
                <a:gd name="T19" fmla="*/ 24 h 49"/>
                <a:gd name="T20" fmla="*/ 56 w 97"/>
                <a:gd name="T21" fmla="*/ 0 h 49"/>
                <a:gd name="T22" fmla="*/ 71 w 97"/>
                <a:gd name="T23" fmla="*/ 8 h 49"/>
                <a:gd name="T24" fmla="*/ 80 w 97"/>
                <a:gd name="T25" fmla="*/ 24 h 49"/>
                <a:gd name="T26" fmla="*/ 90 w 97"/>
                <a:gd name="T27" fmla="*/ 24 h 49"/>
                <a:gd name="T28" fmla="*/ 96 w 97"/>
                <a:gd name="T2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9">
                  <a:moveTo>
                    <a:pt x="96" y="48"/>
                  </a:moveTo>
                  <a:lnTo>
                    <a:pt x="90" y="48"/>
                  </a:lnTo>
                  <a:lnTo>
                    <a:pt x="65" y="48"/>
                  </a:lnTo>
                  <a:lnTo>
                    <a:pt x="56" y="40"/>
                  </a:lnTo>
                  <a:lnTo>
                    <a:pt x="47" y="48"/>
                  </a:lnTo>
                  <a:lnTo>
                    <a:pt x="47" y="40"/>
                  </a:lnTo>
                  <a:lnTo>
                    <a:pt x="24" y="48"/>
                  </a:lnTo>
                  <a:lnTo>
                    <a:pt x="15" y="40"/>
                  </a:lnTo>
                  <a:lnTo>
                    <a:pt x="0" y="48"/>
                  </a:lnTo>
                  <a:lnTo>
                    <a:pt x="31" y="24"/>
                  </a:lnTo>
                  <a:lnTo>
                    <a:pt x="56" y="0"/>
                  </a:lnTo>
                  <a:lnTo>
                    <a:pt x="71" y="8"/>
                  </a:lnTo>
                  <a:lnTo>
                    <a:pt x="80" y="24"/>
                  </a:lnTo>
                  <a:lnTo>
                    <a:pt x="90" y="24"/>
                  </a:lnTo>
                  <a:lnTo>
                    <a:pt x="96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19" name="Freeform 51">
              <a:extLst>
                <a:ext uri="{FF2B5EF4-FFF2-40B4-BE49-F238E27FC236}">
                  <a16:creationId xmlns:a16="http://schemas.microsoft.com/office/drawing/2014/main" id="{F0BFC818-0EAA-4E2D-9366-0335EFD2BD0B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gray">
            <a:xfrm>
              <a:off x="1233" y="2272"/>
              <a:ext cx="118" cy="54"/>
            </a:xfrm>
            <a:custGeom>
              <a:avLst/>
              <a:gdLst>
                <a:gd name="T0" fmla="*/ 96 w 97"/>
                <a:gd name="T1" fmla="*/ 48 h 49"/>
                <a:gd name="T2" fmla="*/ 90 w 97"/>
                <a:gd name="T3" fmla="*/ 48 h 49"/>
                <a:gd name="T4" fmla="*/ 65 w 97"/>
                <a:gd name="T5" fmla="*/ 48 h 49"/>
                <a:gd name="T6" fmla="*/ 56 w 97"/>
                <a:gd name="T7" fmla="*/ 40 h 49"/>
                <a:gd name="T8" fmla="*/ 47 w 97"/>
                <a:gd name="T9" fmla="*/ 48 h 49"/>
                <a:gd name="T10" fmla="*/ 47 w 97"/>
                <a:gd name="T11" fmla="*/ 40 h 49"/>
                <a:gd name="T12" fmla="*/ 24 w 97"/>
                <a:gd name="T13" fmla="*/ 48 h 49"/>
                <a:gd name="T14" fmla="*/ 15 w 97"/>
                <a:gd name="T15" fmla="*/ 40 h 49"/>
                <a:gd name="T16" fmla="*/ 0 w 97"/>
                <a:gd name="T17" fmla="*/ 48 h 49"/>
                <a:gd name="T18" fmla="*/ 31 w 97"/>
                <a:gd name="T19" fmla="*/ 24 h 49"/>
                <a:gd name="T20" fmla="*/ 56 w 97"/>
                <a:gd name="T21" fmla="*/ 0 h 49"/>
                <a:gd name="T22" fmla="*/ 71 w 97"/>
                <a:gd name="T23" fmla="*/ 8 h 49"/>
                <a:gd name="T24" fmla="*/ 80 w 97"/>
                <a:gd name="T25" fmla="*/ 24 h 49"/>
                <a:gd name="T26" fmla="*/ 90 w 97"/>
                <a:gd name="T27" fmla="*/ 24 h 49"/>
                <a:gd name="T28" fmla="*/ 96 w 97"/>
                <a:gd name="T2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9">
                  <a:moveTo>
                    <a:pt x="96" y="48"/>
                  </a:moveTo>
                  <a:lnTo>
                    <a:pt x="90" y="48"/>
                  </a:lnTo>
                  <a:lnTo>
                    <a:pt x="65" y="48"/>
                  </a:lnTo>
                  <a:lnTo>
                    <a:pt x="56" y="40"/>
                  </a:lnTo>
                  <a:lnTo>
                    <a:pt x="47" y="48"/>
                  </a:lnTo>
                  <a:lnTo>
                    <a:pt x="47" y="40"/>
                  </a:lnTo>
                  <a:lnTo>
                    <a:pt x="24" y="48"/>
                  </a:lnTo>
                  <a:lnTo>
                    <a:pt x="15" y="40"/>
                  </a:lnTo>
                  <a:lnTo>
                    <a:pt x="0" y="48"/>
                  </a:lnTo>
                  <a:lnTo>
                    <a:pt x="31" y="24"/>
                  </a:lnTo>
                  <a:lnTo>
                    <a:pt x="56" y="0"/>
                  </a:lnTo>
                  <a:lnTo>
                    <a:pt x="71" y="8"/>
                  </a:lnTo>
                  <a:lnTo>
                    <a:pt x="80" y="24"/>
                  </a:lnTo>
                  <a:lnTo>
                    <a:pt x="90" y="24"/>
                  </a:lnTo>
                  <a:lnTo>
                    <a:pt x="96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0" name="Freeform 52">
              <a:extLst>
                <a:ext uri="{FF2B5EF4-FFF2-40B4-BE49-F238E27FC236}">
                  <a16:creationId xmlns:a16="http://schemas.microsoft.com/office/drawing/2014/main" id="{DFED4FF2-9286-45D1-AB99-63FE5E5C7169}"/>
                </a:ext>
              </a:extLst>
            </p:cNvPr>
            <p:cNvSpPr>
              <a:spLocks/>
            </p:cNvSpPr>
            <p:nvPr>
              <p:custDataLst>
                <p:tags r:id="rId148"/>
              </p:custDataLst>
            </p:nvPr>
          </p:nvSpPr>
          <p:spPr bwMode="gray">
            <a:xfrm>
              <a:off x="1369" y="2397"/>
              <a:ext cx="70" cy="25"/>
            </a:xfrm>
            <a:custGeom>
              <a:avLst/>
              <a:gdLst>
                <a:gd name="T0" fmla="*/ 0 w 59"/>
                <a:gd name="T1" fmla="*/ 23 h 24"/>
                <a:gd name="T2" fmla="*/ 18 w 59"/>
                <a:gd name="T3" fmla="*/ 15 h 24"/>
                <a:gd name="T4" fmla="*/ 25 w 59"/>
                <a:gd name="T5" fmla="*/ 6 h 24"/>
                <a:gd name="T6" fmla="*/ 58 w 59"/>
                <a:gd name="T7" fmla="*/ 0 h 24"/>
                <a:gd name="T8" fmla="*/ 25 w 59"/>
                <a:gd name="T9" fmla="*/ 23 h 24"/>
                <a:gd name="T10" fmla="*/ 9 w 59"/>
                <a:gd name="T11" fmla="*/ 23 h 24"/>
                <a:gd name="T12" fmla="*/ 0 w 59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">
                  <a:moveTo>
                    <a:pt x="0" y="23"/>
                  </a:moveTo>
                  <a:lnTo>
                    <a:pt x="18" y="15"/>
                  </a:lnTo>
                  <a:lnTo>
                    <a:pt x="25" y="6"/>
                  </a:lnTo>
                  <a:lnTo>
                    <a:pt x="58" y="0"/>
                  </a:lnTo>
                  <a:lnTo>
                    <a:pt x="25" y="23"/>
                  </a:lnTo>
                  <a:lnTo>
                    <a:pt x="9" y="23"/>
                  </a:lnTo>
                  <a:lnTo>
                    <a:pt x="0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1" name="Freeform 53">
              <a:extLst>
                <a:ext uri="{FF2B5EF4-FFF2-40B4-BE49-F238E27FC236}">
                  <a16:creationId xmlns:a16="http://schemas.microsoft.com/office/drawing/2014/main" id="{CE08CD7E-30FC-4716-99B0-965466A338F3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gray">
            <a:xfrm>
              <a:off x="1369" y="2397"/>
              <a:ext cx="70" cy="25"/>
            </a:xfrm>
            <a:custGeom>
              <a:avLst/>
              <a:gdLst>
                <a:gd name="T0" fmla="*/ 0 w 59"/>
                <a:gd name="T1" fmla="*/ 23 h 24"/>
                <a:gd name="T2" fmla="*/ 18 w 59"/>
                <a:gd name="T3" fmla="*/ 15 h 24"/>
                <a:gd name="T4" fmla="*/ 25 w 59"/>
                <a:gd name="T5" fmla="*/ 6 h 24"/>
                <a:gd name="T6" fmla="*/ 58 w 59"/>
                <a:gd name="T7" fmla="*/ 0 h 24"/>
                <a:gd name="T8" fmla="*/ 25 w 59"/>
                <a:gd name="T9" fmla="*/ 23 h 24"/>
                <a:gd name="T10" fmla="*/ 9 w 59"/>
                <a:gd name="T11" fmla="*/ 23 h 24"/>
                <a:gd name="T12" fmla="*/ 0 w 59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">
                  <a:moveTo>
                    <a:pt x="0" y="23"/>
                  </a:moveTo>
                  <a:lnTo>
                    <a:pt x="18" y="15"/>
                  </a:lnTo>
                  <a:lnTo>
                    <a:pt x="25" y="6"/>
                  </a:lnTo>
                  <a:lnTo>
                    <a:pt x="58" y="0"/>
                  </a:lnTo>
                  <a:lnTo>
                    <a:pt x="25" y="23"/>
                  </a:lnTo>
                  <a:lnTo>
                    <a:pt x="9" y="23"/>
                  </a:lnTo>
                  <a:lnTo>
                    <a:pt x="0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2" name="Freeform 54">
              <a:extLst>
                <a:ext uri="{FF2B5EF4-FFF2-40B4-BE49-F238E27FC236}">
                  <a16:creationId xmlns:a16="http://schemas.microsoft.com/office/drawing/2014/main" id="{21960278-4B75-42DA-8B05-13D5C7A42BFD}"/>
                </a:ext>
              </a:extLst>
            </p:cNvPr>
            <p:cNvSpPr>
              <a:spLocks/>
            </p:cNvSpPr>
            <p:nvPr>
              <p:custDataLst>
                <p:tags r:id="rId150"/>
              </p:custDataLst>
            </p:nvPr>
          </p:nvSpPr>
          <p:spPr bwMode="gray">
            <a:xfrm>
              <a:off x="1439" y="2370"/>
              <a:ext cx="41" cy="19"/>
            </a:xfrm>
            <a:custGeom>
              <a:avLst/>
              <a:gdLst>
                <a:gd name="T0" fmla="*/ 0 w 33"/>
                <a:gd name="T1" fmla="*/ 16 h 17"/>
                <a:gd name="T2" fmla="*/ 0 w 33"/>
                <a:gd name="T3" fmla="*/ 6 h 17"/>
                <a:gd name="T4" fmla="*/ 23 w 33"/>
                <a:gd name="T5" fmla="*/ 6 h 17"/>
                <a:gd name="T6" fmla="*/ 32 w 33"/>
                <a:gd name="T7" fmla="*/ 0 h 17"/>
                <a:gd name="T8" fmla="*/ 32 w 33"/>
                <a:gd name="T9" fmla="*/ 16 h 17"/>
                <a:gd name="T10" fmla="*/ 0 w 33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0" y="16"/>
                  </a:moveTo>
                  <a:lnTo>
                    <a:pt x="0" y="6"/>
                  </a:lnTo>
                  <a:lnTo>
                    <a:pt x="23" y="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3" name="Freeform 55">
              <a:extLst>
                <a:ext uri="{FF2B5EF4-FFF2-40B4-BE49-F238E27FC236}">
                  <a16:creationId xmlns:a16="http://schemas.microsoft.com/office/drawing/2014/main" id="{0C119003-4444-4C1D-A9CF-CA4879BC9050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gray">
            <a:xfrm>
              <a:off x="1439" y="2370"/>
              <a:ext cx="41" cy="19"/>
            </a:xfrm>
            <a:custGeom>
              <a:avLst/>
              <a:gdLst>
                <a:gd name="T0" fmla="*/ 0 w 33"/>
                <a:gd name="T1" fmla="*/ 16 h 17"/>
                <a:gd name="T2" fmla="*/ 0 w 33"/>
                <a:gd name="T3" fmla="*/ 6 h 17"/>
                <a:gd name="T4" fmla="*/ 23 w 33"/>
                <a:gd name="T5" fmla="*/ 6 h 17"/>
                <a:gd name="T6" fmla="*/ 32 w 33"/>
                <a:gd name="T7" fmla="*/ 0 h 17"/>
                <a:gd name="T8" fmla="*/ 32 w 33"/>
                <a:gd name="T9" fmla="*/ 16 h 17"/>
                <a:gd name="T10" fmla="*/ 0 w 33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0" y="16"/>
                  </a:moveTo>
                  <a:lnTo>
                    <a:pt x="0" y="6"/>
                  </a:lnTo>
                  <a:lnTo>
                    <a:pt x="23" y="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4" name="Freeform 56">
              <a:extLst>
                <a:ext uri="{FF2B5EF4-FFF2-40B4-BE49-F238E27FC236}">
                  <a16:creationId xmlns:a16="http://schemas.microsoft.com/office/drawing/2014/main" id="{8D8D9C74-5A43-4B52-9801-5E062139793E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gray">
            <a:xfrm>
              <a:off x="2918" y="2265"/>
              <a:ext cx="87" cy="34"/>
            </a:xfrm>
            <a:custGeom>
              <a:avLst/>
              <a:gdLst>
                <a:gd name="T0" fmla="*/ 71 w 72"/>
                <a:gd name="T1" fmla="*/ 8 h 33"/>
                <a:gd name="T2" fmla="*/ 55 w 72"/>
                <a:gd name="T3" fmla="*/ 0 h 33"/>
                <a:gd name="T4" fmla="*/ 40 w 72"/>
                <a:gd name="T5" fmla="*/ 8 h 33"/>
                <a:gd name="T6" fmla="*/ 31 w 72"/>
                <a:gd name="T7" fmla="*/ 0 h 33"/>
                <a:gd name="T8" fmla="*/ 23 w 72"/>
                <a:gd name="T9" fmla="*/ 0 h 33"/>
                <a:gd name="T10" fmla="*/ 0 w 72"/>
                <a:gd name="T11" fmla="*/ 16 h 33"/>
                <a:gd name="T12" fmla="*/ 0 w 72"/>
                <a:gd name="T13" fmla="*/ 32 h 33"/>
                <a:gd name="T14" fmla="*/ 15 w 72"/>
                <a:gd name="T15" fmla="*/ 32 h 33"/>
                <a:gd name="T16" fmla="*/ 46 w 72"/>
                <a:gd name="T17" fmla="*/ 16 h 33"/>
                <a:gd name="T18" fmla="*/ 64 w 72"/>
                <a:gd name="T19" fmla="*/ 23 h 33"/>
                <a:gd name="T20" fmla="*/ 71 w 72"/>
                <a:gd name="T21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33">
                  <a:moveTo>
                    <a:pt x="71" y="8"/>
                  </a:moveTo>
                  <a:lnTo>
                    <a:pt x="55" y="0"/>
                  </a:lnTo>
                  <a:lnTo>
                    <a:pt x="40" y="8"/>
                  </a:lnTo>
                  <a:lnTo>
                    <a:pt x="31" y="0"/>
                  </a:lnTo>
                  <a:lnTo>
                    <a:pt x="23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5" y="32"/>
                  </a:lnTo>
                  <a:lnTo>
                    <a:pt x="46" y="16"/>
                  </a:lnTo>
                  <a:lnTo>
                    <a:pt x="64" y="23"/>
                  </a:lnTo>
                  <a:lnTo>
                    <a:pt x="71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5" name="Freeform 57">
              <a:extLst>
                <a:ext uri="{FF2B5EF4-FFF2-40B4-BE49-F238E27FC236}">
                  <a16:creationId xmlns:a16="http://schemas.microsoft.com/office/drawing/2014/main" id="{CDD26791-245F-403E-8341-A4B7CED85BC2}"/>
                </a:ext>
              </a:extLst>
            </p:cNvPr>
            <p:cNvSpPr>
              <a:spLocks/>
            </p:cNvSpPr>
            <p:nvPr>
              <p:custDataLst>
                <p:tags r:id="rId153"/>
              </p:custDataLst>
            </p:nvPr>
          </p:nvSpPr>
          <p:spPr bwMode="gray">
            <a:xfrm>
              <a:off x="2918" y="2265"/>
              <a:ext cx="87" cy="34"/>
            </a:xfrm>
            <a:custGeom>
              <a:avLst/>
              <a:gdLst>
                <a:gd name="T0" fmla="*/ 71 w 72"/>
                <a:gd name="T1" fmla="*/ 8 h 33"/>
                <a:gd name="T2" fmla="*/ 55 w 72"/>
                <a:gd name="T3" fmla="*/ 0 h 33"/>
                <a:gd name="T4" fmla="*/ 40 w 72"/>
                <a:gd name="T5" fmla="*/ 8 h 33"/>
                <a:gd name="T6" fmla="*/ 31 w 72"/>
                <a:gd name="T7" fmla="*/ 0 h 33"/>
                <a:gd name="T8" fmla="*/ 23 w 72"/>
                <a:gd name="T9" fmla="*/ 0 h 33"/>
                <a:gd name="T10" fmla="*/ 0 w 72"/>
                <a:gd name="T11" fmla="*/ 16 h 33"/>
                <a:gd name="T12" fmla="*/ 0 w 72"/>
                <a:gd name="T13" fmla="*/ 32 h 33"/>
                <a:gd name="T14" fmla="*/ 15 w 72"/>
                <a:gd name="T15" fmla="*/ 32 h 33"/>
                <a:gd name="T16" fmla="*/ 46 w 72"/>
                <a:gd name="T17" fmla="*/ 16 h 33"/>
                <a:gd name="T18" fmla="*/ 64 w 72"/>
                <a:gd name="T19" fmla="*/ 23 h 33"/>
                <a:gd name="T20" fmla="*/ 71 w 72"/>
                <a:gd name="T21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33">
                  <a:moveTo>
                    <a:pt x="71" y="8"/>
                  </a:moveTo>
                  <a:lnTo>
                    <a:pt x="55" y="0"/>
                  </a:lnTo>
                  <a:lnTo>
                    <a:pt x="40" y="8"/>
                  </a:lnTo>
                  <a:lnTo>
                    <a:pt x="31" y="0"/>
                  </a:lnTo>
                  <a:lnTo>
                    <a:pt x="23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5" y="32"/>
                  </a:lnTo>
                  <a:lnTo>
                    <a:pt x="46" y="16"/>
                  </a:lnTo>
                  <a:lnTo>
                    <a:pt x="64" y="23"/>
                  </a:lnTo>
                  <a:lnTo>
                    <a:pt x="71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6" name="Freeform 58">
              <a:extLst>
                <a:ext uri="{FF2B5EF4-FFF2-40B4-BE49-F238E27FC236}">
                  <a16:creationId xmlns:a16="http://schemas.microsoft.com/office/drawing/2014/main" id="{A56E0C57-FBF1-4CCE-99F0-156DF27A293B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gray">
            <a:xfrm>
              <a:off x="3073" y="1273"/>
              <a:ext cx="2526" cy="1149"/>
            </a:xfrm>
            <a:custGeom>
              <a:avLst/>
              <a:gdLst>
                <a:gd name="T0" fmla="*/ 1030 w 2093"/>
                <a:gd name="T1" fmla="*/ 210 h 1044"/>
                <a:gd name="T2" fmla="*/ 1014 w 2093"/>
                <a:gd name="T3" fmla="*/ 73 h 1044"/>
                <a:gd name="T4" fmla="*/ 949 w 2093"/>
                <a:gd name="T5" fmla="*/ 73 h 1044"/>
                <a:gd name="T6" fmla="*/ 682 w 2093"/>
                <a:gd name="T7" fmla="*/ 218 h 1044"/>
                <a:gd name="T8" fmla="*/ 640 w 2093"/>
                <a:gd name="T9" fmla="*/ 266 h 1044"/>
                <a:gd name="T10" fmla="*/ 608 w 2093"/>
                <a:gd name="T11" fmla="*/ 340 h 1044"/>
                <a:gd name="T12" fmla="*/ 560 w 2093"/>
                <a:gd name="T13" fmla="*/ 477 h 1044"/>
                <a:gd name="T14" fmla="*/ 585 w 2093"/>
                <a:gd name="T15" fmla="*/ 250 h 1044"/>
                <a:gd name="T16" fmla="*/ 511 w 2093"/>
                <a:gd name="T17" fmla="*/ 372 h 1044"/>
                <a:gd name="T18" fmla="*/ 438 w 2093"/>
                <a:gd name="T19" fmla="*/ 396 h 1044"/>
                <a:gd name="T20" fmla="*/ 349 w 2093"/>
                <a:gd name="T21" fmla="*/ 396 h 1044"/>
                <a:gd name="T22" fmla="*/ 243 w 2093"/>
                <a:gd name="T23" fmla="*/ 412 h 1044"/>
                <a:gd name="T24" fmla="*/ 194 w 2093"/>
                <a:gd name="T25" fmla="*/ 486 h 1044"/>
                <a:gd name="T26" fmla="*/ 122 w 2093"/>
                <a:gd name="T27" fmla="*/ 558 h 1044"/>
                <a:gd name="T28" fmla="*/ 147 w 2093"/>
                <a:gd name="T29" fmla="*/ 493 h 1044"/>
                <a:gd name="T30" fmla="*/ 63 w 2093"/>
                <a:gd name="T31" fmla="*/ 364 h 1044"/>
                <a:gd name="T32" fmla="*/ 41 w 2093"/>
                <a:gd name="T33" fmla="*/ 501 h 1044"/>
                <a:gd name="T34" fmla="*/ 32 w 2093"/>
                <a:gd name="T35" fmla="*/ 632 h 1044"/>
                <a:gd name="T36" fmla="*/ 0 w 2093"/>
                <a:gd name="T37" fmla="*/ 688 h 1044"/>
                <a:gd name="T38" fmla="*/ 48 w 2093"/>
                <a:gd name="T39" fmla="*/ 769 h 1044"/>
                <a:gd name="T40" fmla="*/ 57 w 2093"/>
                <a:gd name="T41" fmla="*/ 825 h 1044"/>
                <a:gd name="T42" fmla="*/ 105 w 2093"/>
                <a:gd name="T43" fmla="*/ 859 h 1044"/>
                <a:gd name="T44" fmla="*/ 153 w 2093"/>
                <a:gd name="T45" fmla="*/ 922 h 1044"/>
                <a:gd name="T46" fmla="*/ 147 w 2093"/>
                <a:gd name="T47" fmla="*/ 962 h 1044"/>
                <a:gd name="T48" fmla="*/ 234 w 2093"/>
                <a:gd name="T49" fmla="*/ 1021 h 1044"/>
                <a:gd name="T50" fmla="*/ 259 w 2093"/>
                <a:gd name="T51" fmla="*/ 1002 h 1044"/>
                <a:gd name="T52" fmla="*/ 275 w 2093"/>
                <a:gd name="T53" fmla="*/ 955 h 1044"/>
                <a:gd name="T54" fmla="*/ 275 w 2093"/>
                <a:gd name="T55" fmla="*/ 890 h 1044"/>
                <a:gd name="T56" fmla="*/ 340 w 2093"/>
                <a:gd name="T57" fmla="*/ 859 h 1044"/>
                <a:gd name="T58" fmla="*/ 446 w 2093"/>
                <a:gd name="T59" fmla="*/ 859 h 1044"/>
                <a:gd name="T60" fmla="*/ 454 w 2093"/>
                <a:gd name="T61" fmla="*/ 810 h 1044"/>
                <a:gd name="T62" fmla="*/ 567 w 2093"/>
                <a:gd name="T63" fmla="*/ 800 h 1044"/>
                <a:gd name="T64" fmla="*/ 640 w 2093"/>
                <a:gd name="T65" fmla="*/ 794 h 1044"/>
                <a:gd name="T66" fmla="*/ 747 w 2093"/>
                <a:gd name="T67" fmla="*/ 890 h 1044"/>
                <a:gd name="T68" fmla="*/ 859 w 2093"/>
                <a:gd name="T69" fmla="*/ 882 h 1044"/>
                <a:gd name="T70" fmla="*/ 973 w 2093"/>
                <a:gd name="T71" fmla="*/ 882 h 1044"/>
                <a:gd name="T72" fmla="*/ 1120 w 2093"/>
                <a:gd name="T73" fmla="*/ 882 h 1044"/>
                <a:gd name="T74" fmla="*/ 1200 w 2093"/>
                <a:gd name="T75" fmla="*/ 841 h 1044"/>
                <a:gd name="T76" fmla="*/ 1290 w 2093"/>
                <a:gd name="T77" fmla="*/ 899 h 1044"/>
                <a:gd name="T78" fmla="*/ 1379 w 2093"/>
                <a:gd name="T79" fmla="*/ 939 h 1044"/>
                <a:gd name="T80" fmla="*/ 1347 w 2093"/>
                <a:gd name="T81" fmla="*/ 1012 h 1044"/>
                <a:gd name="T82" fmla="*/ 1461 w 2093"/>
                <a:gd name="T83" fmla="*/ 850 h 1044"/>
                <a:gd name="T84" fmla="*/ 1419 w 2093"/>
                <a:gd name="T85" fmla="*/ 800 h 1044"/>
                <a:gd name="T86" fmla="*/ 1518 w 2093"/>
                <a:gd name="T87" fmla="*/ 679 h 1044"/>
                <a:gd name="T88" fmla="*/ 1598 w 2093"/>
                <a:gd name="T89" fmla="*/ 679 h 1044"/>
                <a:gd name="T90" fmla="*/ 1704 w 2093"/>
                <a:gd name="T91" fmla="*/ 614 h 1044"/>
                <a:gd name="T92" fmla="*/ 1754 w 2093"/>
                <a:gd name="T93" fmla="*/ 608 h 1044"/>
                <a:gd name="T94" fmla="*/ 1663 w 2093"/>
                <a:gd name="T95" fmla="*/ 874 h 1044"/>
                <a:gd name="T96" fmla="*/ 1729 w 2093"/>
                <a:gd name="T97" fmla="*/ 769 h 1044"/>
                <a:gd name="T98" fmla="*/ 1744 w 2093"/>
                <a:gd name="T99" fmla="*/ 688 h 1044"/>
                <a:gd name="T100" fmla="*/ 1817 w 2093"/>
                <a:gd name="T101" fmla="*/ 655 h 1044"/>
                <a:gd name="T102" fmla="*/ 1938 w 2093"/>
                <a:gd name="T103" fmla="*/ 551 h 1044"/>
                <a:gd name="T104" fmla="*/ 1963 w 2093"/>
                <a:gd name="T105" fmla="*/ 493 h 1044"/>
                <a:gd name="T106" fmla="*/ 2061 w 2093"/>
                <a:gd name="T107" fmla="*/ 526 h 1044"/>
                <a:gd name="T108" fmla="*/ 1956 w 2093"/>
                <a:gd name="T109" fmla="*/ 396 h 1044"/>
                <a:gd name="T110" fmla="*/ 1809 w 2093"/>
                <a:gd name="T111" fmla="*/ 372 h 1044"/>
                <a:gd name="T112" fmla="*/ 1711 w 2093"/>
                <a:gd name="T113" fmla="*/ 372 h 1044"/>
                <a:gd name="T114" fmla="*/ 1598 w 2093"/>
                <a:gd name="T115" fmla="*/ 307 h 1044"/>
                <a:gd name="T116" fmla="*/ 1436 w 2093"/>
                <a:gd name="T117" fmla="*/ 275 h 1044"/>
                <a:gd name="T118" fmla="*/ 1322 w 2093"/>
                <a:gd name="T119" fmla="*/ 324 h 1044"/>
                <a:gd name="T120" fmla="*/ 1225 w 2093"/>
                <a:gd name="T121" fmla="*/ 225 h 1044"/>
                <a:gd name="T122" fmla="*/ 1063 w 2093"/>
                <a:gd name="T123" fmla="*/ 19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3" h="1044">
                  <a:moveTo>
                    <a:pt x="1063" y="194"/>
                  </a:moveTo>
                  <a:lnTo>
                    <a:pt x="1055" y="201"/>
                  </a:lnTo>
                  <a:lnTo>
                    <a:pt x="1063" y="218"/>
                  </a:lnTo>
                  <a:lnTo>
                    <a:pt x="1030" y="235"/>
                  </a:lnTo>
                  <a:lnTo>
                    <a:pt x="1023" y="235"/>
                  </a:lnTo>
                  <a:lnTo>
                    <a:pt x="1030" y="210"/>
                  </a:lnTo>
                  <a:lnTo>
                    <a:pt x="1111" y="138"/>
                  </a:lnTo>
                  <a:lnTo>
                    <a:pt x="1111" y="88"/>
                  </a:lnTo>
                  <a:lnTo>
                    <a:pt x="1080" y="57"/>
                  </a:lnTo>
                  <a:lnTo>
                    <a:pt x="1038" y="57"/>
                  </a:lnTo>
                  <a:lnTo>
                    <a:pt x="1038" y="73"/>
                  </a:lnTo>
                  <a:lnTo>
                    <a:pt x="1014" y="73"/>
                  </a:lnTo>
                  <a:lnTo>
                    <a:pt x="1030" y="41"/>
                  </a:lnTo>
                  <a:lnTo>
                    <a:pt x="989" y="33"/>
                  </a:lnTo>
                  <a:lnTo>
                    <a:pt x="1014" y="16"/>
                  </a:lnTo>
                  <a:lnTo>
                    <a:pt x="989" y="0"/>
                  </a:lnTo>
                  <a:lnTo>
                    <a:pt x="949" y="41"/>
                  </a:lnTo>
                  <a:lnTo>
                    <a:pt x="949" y="73"/>
                  </a:lnTo>
                  <a:lnTo>
                    <a:pt x="924" y="73"/>
                  </a:lnTo>
                  <a:lnTo>
                    <a:pt x="852" y="88"/>
                  </a:lnTo>
                  <a:lnTo>
                    <a:pt x="787" y="128"/>
                  </a:lnTo>
                  <a:lnTo>
                    <a:pt x="762" y="162"/>
                  </a:lnTo>
                  <a:lnTo>
                    <a:pt x="769" y="201"/>
                  </a:lnTo>
                  <a:lnTo>
                    <a:pt x="682" y="218"/>
                  </a:lnTo>
                  <a:lnTo>
                    <a:pt x="688" y="266"/>
                  </a:lnTo>
                  <a:lnTo>
                    <a:pt x="713" y="290"/>
                  </a:lnTo>
                  <a:lnTo>
                    <a:pt x="697" y="299"/>
                  </a:lnTo>
                  <a:lnTo>
                    <a:pt x="673" y="266"/>
                  </a:lnTo>
                  <a:lnTo>
                    <a:pt x="648" y="259"/>
                  </a:lnTo>
                  <a:lnTo>
                    <a:pt x="640" y="266"/>
                  </a:lnTo>
                  <a:lnTo>
                    <a:pt x="625" y="250"/>
                  </a:lnTo>
                  <a:lnTo>
                    <a:pt x="608" y="235"/>
                  </a:lnTo>
                  <a:lnTo>
                    <a:pt x="608" y="243"/>
                  </a:lnTo>
                  <a:lnTo>
                    <a:pt x="616" y="266"/>
                  </a:lnTo>
                  <a:lnTo>
                    <a:pt x="591" y="307"/>
                  </a:lnTo>
                  <a:lnTo>
                    <a:pt x="608" y="340"/>
                  </a:lnTo>
                  <a:lnTo>
                    <a:pt x="600" y="372"/>
                  </a:lnTo>
                  <a:lnTo>
                    <a:pt x="600" y="396"/>
                  </a:lnTo>
                  <a:lnTo>
                    <a:pt x="608" y="405"/>
                  </a:lnTo>
                  <a:lnTo>
                    <a:pt x="616" y="446"/>
                  </a:lnTo>
                  <a:lnTo>
                    <a:pt x="567" y="486"/>
                  </a:lnTo>
                  <a:lnTo>
                    <a:pt x="560" y="477"/>
                  </a:lnTo>
                  <a:lnTo>
                    <a:pt x="591" y="437"/>
                  </a:lnTo>
                  <a:lnTo>
                    <a:pt x="600" y="412"/>
                  </a:lnTo>
                  <a:lnTo>
                    <a:pt x="585" y="396"/>
                  </a:lnTo>
                  <a:lnTo>
                    <a:pt x="585" y="315"/>
                  </a:lnTo>
                  <a:lnTo>
                    <a:pt x="576" y="299"/>
                  </a:lnTo>
                  <a:lnTo>
                    <a:pt x="585" y="250"/>
                  </a:lnTo>
                  <a:lnTo>
                    <a:pt x="567" y="243"/>
                  </a:lnTo>
                  <a:lnTo>
                    <a:pt x="576" y="235"/>
                  </a:lnTo>
                  <a:lnTo>
                    <a:pt x="567" y="218"/>
                  </a:lnTo>
                  <a:lnTo>
                    <a:pt x="551" y="225"/>
                  </a:lnTo>
                  <a:lnTo>
                    <a:pt x="511" y="331"/>
                  </a:lnTo>
                  <a:lnTo>
                    <a:pt x="511" y="372"/>
                  </a:lnTo>
                  <a:lnTo>
                    <a:pt x="535" y="405"/>
                  </a:lnTo>
                  <a:lnTo>
                    <a:pt x="535" y="421"/>
                  </a:lnTo>
                  <a:lnTo>
                    <a:pt x="511" y="405"/>
                  </a:lnTo>
                  <a:lnTo>
                    <a:pt x="414" y="340"/>
                  </a:lnTo>
                  <a:lnTo>
                    <a:pt x="405" y="356"/>
                  </a:lnTo>
                  <a:lnTo>
                    <a:pt x="438" y="396"/>
                  </a:lnTo>
                  <a:lnTo>
                    <a:pt x="421" y="405"/>
                  </a:lnTo>
                  <a:lnTo>
                    <a:pt x="414" y="396"/>
                  </a:lnTo>
                  <a:lnTo>
                    <a:pt x="364" y="412"/>
                  </a:lnTo>
                  <a:lnTo>
                    <a:pt x="356" y="427"/>
                  </a:lnTo>
                  <a:lnTo>
                    <a:pt x="349" y="412"/>
                  </a:lnTo>
                  <a:lnTo>
                    <a:pt x="349" y="396"/>
                  </a:lnTo>
                  <a:lnTo>
                    <a:pt x="267" y="446"/>
                  </a:lnTo>
                  <a:lnTo>
                    <a:pt x="267" y="461"/>
                  </a:lnTo>
                  <a:lnTo>
                    <a:pt x="250" y="469"/>
                  </a:lnTo>
                  <a:lnTo>
                    <a:pt x="227" y="452"/>
                  </a:lnTo>
                  <a:lnTo>
                    <a:pt x="250" y="437"/>
                  </a:lnTo>
                  <a:lnTo>
                    <a:pt x="243" y="412"/>
                  </a:lnTo>
                  <a:lnTo>
                    <a:pt x="210" y="405"/>
                  </a:lnTo>
                  <a:lnTo>
                    <a:pt x="219" y="421"/>
                  </a:lnTo>
                  <a:lnTo>
                    <a:pt x="219" y="461"/>
                  </a:lnTo>
                  <a:lnTo>
                    <a:pt x="227" y="477"/>
                  </a:lnTo>
                  <a:lnTo>
                    <a:pt x="219" y="493"/>
                  </a:lnTo>
                  <a:lnTo>
                    <a:pt x="194" y="486"/>
                  </a:lnTo>
                  <a:lnTo>
                    <a:pt x="162" y="509"/>
                  </a:lnTo>
                  <a:lnTo>
                    <a:pt x="178" y="542"/>
                  </a:lnTo>
                  <a:lnTo>
                    <a:pt x="128" y="526"/>
                  </a:lnTo>
                  <a:lnTo>
                    <a:pt x="122" y="533"/>
                  </a:lnTo>
                  <a:lnTo>
                    <a:pt x="138" y="558"/>
                  </a:lnTo>
                  <a:lnTo>
                    <a:pt x="122" y="558"/>
                  </a:lnTo>
                  <a:lnTo>
                    <a:pt x="97" y="542"/>
                  </a:lnTo>
                  <a:lnTo>
                    <a:pt x="97" y="493"/>
                  </a:lnTo>
                  <a:lnTo>
                    <a:pt x="73" y="477"/>
                  </a:lnTo>
                  <a:lnTo>
                    <a:pt x="63" y="461"/>
                  </a:lnTo>
                  <a:lnTo>
                    <a:pt x="81" y="469"/>
                  </a:lnTo>
                  <a:lnTo>
                    <a:pt x="147" y="493"/>
                  </a:lnTo>
                  <a:lnTo>
                    <a:pt x="187" y="469"/>
                  </a:lnTo>
                  <a:lnTo>
                    <a:pt x="178" y="446"/>
                  </a:lnTo>
                  <a:lnTo>
                    <a:pt x="128" y="396"/>
                  </a:lnTo>
                  <a:lnTo>
                    <a:pt x="81" y="380"/>
                  </a:lnTo>
                  <a:lnTo>
                    <a:pt x="81" y="372"/>
                  </a:lnTo>
                  <a:lnTo>
                    <a:pt x="63" y="364"/>
                  </a:lnTo>
                  <a:lnTo>
                    <a:pt x="48" y="372"/>
                  </a:lnTo>
                  <a:lnTo>
                    <a:pt x="23" y="396"/>
                  </a:lnTo>
                  <a:lnTo>
                    <a:pt x="23" y="421"/>
                  </a:lnTo>
                  <a:lnTo>
                    <a:pt x="41" y="437"/>
                  </a:lnTo>
                  <a:lnTo>
                    <a:pt x="32" y="461"/>
                  </a:lnTo>
                  <a:lnTo>
                    <a:pt x="41" y="501"/>
                  </a:lnTo>
                  <a:lnTo>
                    <a:pt x="32" y="526"/>
                  </a:lnTo>
                  <a:lnTo>
                    <a:pt x="48" y="551"/>
                  </a:lnTo>
                  <a:lnTo>
                    <a:pt x="41" y="566"/>
                  </a:lnTo>
                  <a:lnTo>
                    <a:pt x="57" y="583"/>
                  </a:lnTo>
                  <a:lnTo>
                    <a:pt x="57" y="591"/>
                  </a:lnTo>
                  <a:lnTo>
                    <a:pt x="32" y="632"/>
                  </a:lnTo>
                  <a:lnTo>
                    <a:pt x="8" y="648"/>
                  </a:lnTo>
                  <a:lnTo>
                    <a:pt x="16" y="648"/>
                  </a:lnTo>
                  <a:lnTo>
                    <a:pt x="32" y="663"/>
                  </a:lnTo>
                  <a:lnTo>
                    <a:pt x="16" y="679"/>
                  </a:lnTo>
                  <a:lnTo>
                    <a:pt x="8" y="688"/>
                  </a:lnTo>
                  <a:lnTo>
                    <a:pt x="0" y="688"/>
                  </a:lnTo>
                  <a:lnTo>
                    <a:pt x="8" y="713"/>
                  </a:lnTo>
                  <a:lnTo>
                    <a:pt x="8" y="720"/>
                  </a:lnTo>
                  <a:lnTo>
                    <a:pt x="8" y="736"/>
                  </a:lnTo>
                  <a:lnTo>
                    <a:pt x="16" y="753"/>
                  </a:lnTo>
                  <a:lnTo>
                    <a:pt x="41" y="760"/>
                  </a:lnTo>
                  <a:lnTo>
                    <a:pt x="48" y="769"/>
                  </a:lnTo>
                  <a:lnTo>
                    <a:pt x="48" y="785"/>
                  </a:lnTo>
                  <a:lnTo>
                    <a:pt x="63" y="810"/>
                  </a:lnTo>
                  <a:lnTo>
                    <a:pt x="73" y="810"/>
                  </a:lnTo>
                  <a:lnTo>
                    <a:pt x="63" y="825"/>
                  </a:lnTo>
                  <a:lnTo>
                    <a:pt x="57" y="818"/>
                  </a:lnTo>
                  <a:lnTo>
                    <a:pt x="57" y="825"/>
                  </a:lnTo>
                  <a:lnTo>
                    <a:pt x="63" y="841"/>
                  </a:lnTo>
                  <a:lnTo>
                    <a:pt x="88" y="841"/>
                  </a:lnTo>
                  <a:lnTo>
                    <a:pt x="97" y="850"/>
                  </a:lnTo>
                  <a:lnTo>
                    <a:pt x="88" y="850"/>
                  </a:lnTo>
                  <a:lnTo>
                    <a:pt x="97" y="859"/>
                  </a:lnTo>
                  <a:lnTo>
                    <a:pt x="105" y="859"/>
                  </a:lnTo>
                  <a:lnTo>
                    <a:pt x="113" y="874"/>
                  </a:lnTo>
                  <a:lnTo>
                    <a:pt x="122" y="882"/>
                  </a:lnTo>
                  <a:lnTo>
                    <a:pt x="128" y="874"/>
                  </a:lnTo>
                  <a:lnTo>
                    <a:pt x="170" y="899"/>
                  </a:lnTo>
                  <a:lnTo>
                    <a:pt x="162" y="931"/>
                  </a:lnTo>
                  <a:lnTo>
                    <a:pt x="153" y="922"/>
                  </a:lnTo>
                  <a:lnTo>
                    <a:pt x="147" y="931"/>
                  </a:lnTo>
                  <a:lnTo>
                    <a:pt x="147" y="947"/>
                  </a:lnTo>
                  <a:lnTo>
                    <a:pt x="153" y="939"/>
                  </a:lnTo>
                  <a:lnTo>
                    <a:pt x="162" y="947"/>
                  </a:lnTo>
                  <a:lnTo>
                    <a:pt x="138" y="955"/>
                  </a:lnTo>
                  <a:lnTo>
                    <a:pt x="147" y="962"/>
                  </a:lnTo>
                  <a:lnTo>
                    <a:pt x="128" y="980"/>
                  </a:lnTo>
                  <a:lnTo>
                    <a:pt x="128" y="980"/>
                  </a:lnTo>
                  <a:lnTo>
                    <a:pt x="162" y="1012"/>
                  </a:lnTo>
                  <a:lnTo>
                    <a:pt x="202" y="1012"/>
                  </a:lnTo>
                  <a:lnTo>
                    <a:pt x="219" y="1021"/>
                  </a:lnTo>
                  <a:lnTo>
                    <a:pt x="234" y="1021"/>
                  </a:lnTo>
                  <a:lnTo>
                    <a:pt x="250" y="1036"/>
                  </a:lnTo>
                  <a:lnTo>
                    <a:pt x="259" y="1044"/>
                  </a:lnTo>
                  <a:lnTo>
                    <a:pt x="267" y="1044"/>
                  </a:lnTo>
                  <a:lnTo>
                    <a:pt x="275" y="1036"/>
                  </a:lnTo>
                  <a:lnTo>
                    <a:pt x="259" y="1021"/>
                  </a:lnTo>
                  <a:lnTo>
                    <a:pt x="259" y="1002"/>
                  </a:lnTo>
                  <a:lnTo>
                    <a:pt x="250" y="987"/>
                  </a:lnTo>
                  <a:lnTo>
                    <a:pt x="267" y="962"/>
                  </a:lnTo>
                  <a:lnTo>
                    <a:pt x="275" y="971"/>
                  </a:lnTo>
                  <a:lnTo>
                    <a:pt x="284" y="962"/>
                  </a:lnTo>
                  <a:lnTo>
                    <a:pt x="284" y="955"/>
                  </a:lnTo>
                  <a:lnTo>
                    <a:pt x="275" y="955"/>
                  </a:lnTo>
                  <a:lnTo>
                    <a:pt x="284" y="947"/>
                  </a:lnTo>
                  <a:lnTo>
                    <a:pt x="275" y="931"/>
                  </a:lnTo>
                  <a:lnTo>
                    <a:pt x="259" y="931"/>
                  </a:lnTo>
                  <a:lnTo>
                    <a:pt x="250" y="915"/>
                  </a:lnTo>
                  <a:lnTo>
                    <a:pt x="259" y="874"/>
                  </a:lnTo>
                  <a:lnTo>
                    <a:pt x="275" y="890"/>
                  </a:lnTo>
                  <a:lnTo>
                    <a:pt x="284" y="890"/>
                  </a:lnTo>
                  <a:lnTo>
                    <a:pt x="275" y="874"/>
                  </a:lnTo>
                  <a:lnTo>
                    <a:pt x="299" y="850"/>
                  </a:lnTo>
                  <a:lnTo>
                    <a:pt x="315" y="859"/>
                  </a:lnTo>
                  <a:lnTo>
                    <a:pt x="324" y="850"/>
                  </a:lnTo>
                  <a:lnTo>
                    <a:pt x="340" y="859"/>
                  </a:lnTo>
                  <a:lnTo>
                    <a:pt x="364" y="874"/>
                  </a:lnTo>
                  <a:lnTo>
                    <a:pt x="381" y="865"/>
                  </a:lnTo>
                  <a:lnTo>
                    <a:pt x="398" y="865"/>
                  </a:lnTo>
                  <a:lnTo>
                    <a:pt x="405" y="874"/>
                  </a:lnTo>
                  <a:lnTo>
                    <a:pt x="438" y="874"/>
                  </a:lnTo>
                  <a:lnTo>
                    <a:pt x="446" y="859"/>
                  </a:lnTo>
                  <a:lnTo>
                    <a:pt x="421" y="850"/>
                  </a:lnTo>
                  <a:lnTo>
                    <a:pt x="438" y="841"/>
                  </a:lnTo>
                  <a:lnTo>
                    <a:pt x="429" y="834"/>
                  </a:lnTo>
                  <a:lnTo>
                    <a:pt x="438" y="825"/>
                  </a:lnTo>
                  <a:lnTo>
                    <a:pt x="438" y="800"/>
                  </a:lnTo>
                  <a:lnTo>
                    <a:pt x="454" y="810"/>
                  </a:lnTo>
                  <a:lnTo>
                    <a:pt x="526" y="785"/>
                  </a:lnTo>
                  <a:lnTo>
                    <a:pt x="526" y="778"/>
                  </a:lnTo>
                  <a:lnTo>
                    <a:pt x="535" y="778"/>
                  </a:lnTo>
                  <a:lnTo>
                    <a:pt x="560" y="778"/>
                  </a:lnTo>
                  <a:lnTo>
                    <a:pt x="567" y="794"/>
                  </a:lnTo>
                  <a:lnTo>
                    <a:pt x="567" y="800"/>
                  </a:lnTo>
                  <a:lnTo>
                    <a:pt x="576" y="800"/>
                  </a:lnTo>
                  <a:lnTo>
                    <a:pt x="591" y="810"/>
                  </a:lnTo>
                  <a:lnTo>
                    <a:pt x="591" y="818"/>
                  </a:lnTo>
                  <a:lnTo>
                    <a:pt x="608" y="818"/>
                  </a:lnTo>
                  <a:lnTo>
                    <a:pt x="625" y="800"/>
                  </a:lnTo>
                  <a:lnTo>
                    <a:pt x="640" y="794"/>
                  </a:lnTo>
                  <a:lnTo>
                    <a:pt x="648" y="818"/>
                  </a:lnTo>
                  <a:lnTo>
                    <a:pt x="682" y="874"/>
                  </a:lnTo>
                  <a:lnTo>
                    <a:pt x="688" y="859"/>
                  </a:lnTo>
                  <a:lnTo>
                    <a:pt x="697" y="874"/>
                  </a:lnTo>
                  <a:lnTo>
                    <a:pt x="722" y="865"/>
                  </a:lnTo>
                  <a:lnTo>
                    <a:pt x="747" y="890"/>
                  </a:lnTo>
                  <a:lnTo>
                    <a:pt x="762" y="899"/>
                  </a:lnTo>
                  <a:lnTo>
                    <a:pt x="762" y="890"/>
                  </a:lnTo>
                  <a:lnTo>
                    <a:pt x="778" y="907"/>
                  </a:lnTo>
                  <a:lnTo>
                    <a:pt x="787" y="899"/>
                  </a:lnTo>
                  <a:lnTo>
                    <a:pt x="827" y="874"/>
                  </a:lnTo>
                  <a:lnTo>
                    <a:pt x="859" y="882"/>
                  </a:lnTo>
                  <a:lnTo>
                    <a:pt x="875" y="890"/>
                  </a:lnTo>
                  <a:lnTo>
                    <a:pt x="908" y="890"/>
                  </a:lnTo>
                  <a:lnTo>
                    <a:pt x="908" y="859"/>
                  </a:lnTo>
                  <a:lnTo>
                    <a:pt x="924" y="850"/>
                  </a:lnTo>
                  <a:lnTo>
                    <a:pt x="958" y="859"/>
                  </a:lnTo>
                  <a:lnTo>
                    <a:pt x="973" y="882"/>
                  </a:lnTo>
                  <a:lnTo>
                    <a:pt x="983" y="882"/>
                  </a:lnTo>
                  <a:lnTo>
                    <a:pt x="998" y="874"/>
                  </a:lnTo>
                  <a:lnTo>
                    <a:pt x="1046" y="899"/>
                  </a:lnTo>
                  <a:lnTo>
                    <a:pt x="1070" y="907"/>
                  </a:lnTo>
                  <a:lnTo>
                    <a:pt x="1103" y="899"/>
                  </a:lnTo>
                  <a:lnTo>
                    <a:pt x="1120" y="882"/>
                  </a:lnTo>
                  <a:lnTo>
                    <a:pt x="1144" y="890"/>
                  </a:lnTo>
                  <a:lnTo>
                    <a:pt x="1160" y="899"/>
                  </a:lnTo>
                  <a:lnTo>
                    <a:pt x="1185" y="890"/>
                  </a:lnTo>
                  <a:lnTo>
                    <a:pt x="1192" y="859"/>
                  </a:lnTo>
                  <a:lnTo>
                    <a:pt x="1200" y="850"/>
                  </a:lnTo>
                  <a:lnTo>
                    <a:pt x="1200" y="841"/>
                  </a:lnTo>
                  <a:lnTo>
                    <a:pt x="1192" y="841"/>
                  </a:lnTo>
                  <a:lnTo>
                    <a:pt x="1200" y="825"/>
                  </a:lnTo>
                  <a:lnTo>
                    <a:pt x="1232" y="818"/>
                  </a:lnTo>
                  <a:lnTo>
                    <a:pt x="1257" y="825"/>
                  </a:lnTo>
                  <a:lnTo>
                    <a:pt x="1272" y="841"/>
                  </a:lnTo>
                  <a:lnTo>
                    <a:pt x="1290" y="899"/>
                  </a:lnTo>
                  <a:lnTo>
                    <a:pt x="1306" y="899"/>
                  </a:lnTo>
                  <a:lnTo>
                    <a:pt x="1331" y="915"/>
                  </a:lnTo>
                  <a:lnTo>
                    <a:pt x="1331" y="931"/>
                  </a:lnTo>
                  <a:lnTo>
                    <a:pt x="1347" y="931"/>
                  </a:lnTo>
                  <a:lnTo>
                    <a:pt x="1379" y="922"/>
                  </a:lnTo>
                  <a:lnTo>
                    <a:pt x="1379" y="939"/>
                  </a:lnTo>
                  <a:lnTo>
                    <a:pt x="1356" y="987"/>
                  </a:lnTo>
                  <a:lnTo>
                    <a:pt x="1347" y="980"/>
                  </a:lnTo>
                  <a:lnTo>
                    <a:pt x="1331" y="987"/>
                  </a:lnTo>
                  <a:lnTo>
                    <a:pt x="1331" y="1027"/>
                  </a:lnTo>
                  <a:lnTo>
                    <a:pt x="1337" y="1012"/>
                  </a:lnTo>
                  <a:lnTo>
                    <a:pt x="1347" y="1012"/>
                  </a:lnTo>
                  <a:lnTo>
                    <a:pt x="1347" y="1021"/>
                  </a:lnTo>
                  <a:lnTo>
                    <a:pt x="1356" y="1027"/>
                  </a:lnTo>
                  <a:lnTo>
                    <a:pt x="1379" y="1012"/>
                  </a:lnTo>
                  <a:lnTo>
                    <a:pt x="1452" y="922"/>
                  </a:lnTo>
                  <a:lnTo>
                    <a:pt x="1452" y="865"/>
                  </a:lnTo>
                  <a:lnTo>
                    <a:pt x="1461" y="850"/>
                  </a:lnTo>
                  <a:lnTo>
                    <a:pt x="1461" y="825"/>
                  </a:lnTo>
                  <a:lnTo>
                    <a:pt x="1443" y="800"/>
                  </a:lnTo>
                  <a:lnTo>
                    <a:pt x="1436" y="800"/>
                  </a:lnTo>
                  <a:lnTo>
                    <a:pt x="1428" y="818"/>
                  </a:lnTo>
                  <a:lnTo>
                    <a:pt x="1411" y="818"/>
                  </a:lnTo>
                  <a:lnTo>
                    <a:pt x="1419" y="800"/>
                  </a:lnTo>
                  <a:lnTo>
                    <a:pt x="1411" y="800"/>
                  </a:lnTo>
                  <a:lnTo>
                    <a:pt x="1403" y="794"/>
                  </a:lnTo>
                  <a:lnTo>
                    <a:pt x="1387" y="794"/>
                  </a:lnTo>
                  <a:lnTo>
                    <a:pt x="1387" y="785"/>
                  </a:lnTo>
                  <a:lnTo>
                    <a:pt x="1484" y="688"/>
                  </a:lnTo>
                  <a:lnTo>
                    <a:pt x="1518" y="679"/>
                  </a:lnTo>
                  <a:lnTo>
                    <a:pt x="1524" y="688"/>
                  </a:lnTo>
                  <a:lnTo>
                    <a:pt x="1533" y="679"/>
                  </a:lnTo>
                  <a:lnTo>
                    <a:pt x="1558" y="688"/>
                  </a:lnTo>
                  <a:lnTo>
                    <a:pt x="1565" y="672"/>
                  </a:lnTo>
                  <a:lnTo>
                    <a:pt x="1590" y="679"/>
                  </a:lnTo>
                  <a:lnTo>
                    <a:pt x="1598" y="679"/>
                  </a:lnTo>
                  <a:lnTo>
                    <a:pt x="1590" y="688"/>
                  </a:lnTo>
                  <a:lnTo>
                    <a:pt x="1590" y="695"/>
                  </a:lnTo>
                  <a:lnTo>
                    <a:pt x="1638" y="688"/>
                  </a:lnTo>
                  <a:lnTo>
                    <a:pt x="1630" y="679"/>
                  </a:lnTo>
                  <a:lnTo>
                    <a:pt x="1663" y="623"/>
                  </a:lnTo>
                  <a:lnTo>
                    <a:pt x="1704" y="614"/>
                  </a:lnTo>
                  <a:lnTo>
                    <a:pt x="1704" y="632"/>
                  </a:lnTo>
                  <a:lnTo>
                    <a:pt x="1704" y="648"/>
                  </a:lnTo>
                  <a:lnTo>
                    <a:pt x="1744" y="623"/>
                  </a:lnTo>
                  <a:lnTo>
                    <a:pt x="1744" y="598"/>
                  </a:lnTo>
                  <a:lnTo>
                    <a:pt x="1760" y="598"/>
                  </a:lnTo>
                  <a:lnTo>
                    <a:pt x="1754" y="608"/>
                  </a:lnTo>
                  <a:lnTo>
                    <a:pt x="1744" y="648"/>
                  </a:lnTo>
                  <a:lnTo>
                    <a:pt x="1729" y="655"/>
                  </a:lnTo>
                  <a:lnTo>
                    <a:pt x="1679" y="713"/>
                  </a:lnTo>
                  <a:lnTo>
                    <a:pt x="1663" y="720"/>
                  </a:lnTo>
                  <a:lnTo>
                    <a:pt x="1646" y="778"/>
                  </a:lnTo>
                  <a:lnTo>
                    <a:pt x="1663" y="874"/>
                  </a:lnTo>
                  <a:lnTo>
                    <a:pt x="1679" y="859"/>
                  </a:lnTo>
                  <a:lnTo>
                    <a:pt x="1704" y="825"/>
                  </a:lnTo>
                  <a:lnTo>
                    <a:pt x="1704" y="800"/>
                  </a:lnTo>
                  <a:lnTo>
                    <a:pt x="1711" y="800"/>
                  </a:lnTo>
                  <a:lnTo>
                    <a:pt x="1729" y="794"/>
                  </a:lnTo>
                  <a:lnTo>
                    <a:pt x="1729" y="769"/>
                  </a:lnTo>
                  <a:lnTo>
                    <a:pt x="1735" y="760"/>
                  </a:lnTo>
                  <a:lnTo>
                    <a:pt x="1744" y="760"/>
                  </a:lnTo>
                  <a:lnTo>
                    <a:pt x="1744" y="745"/>
                  </a:lnTo>
                  <a:lnTo>
                    <a:pt x="1744" y="728"/>
                  </a:lnTo>
                  <a:lnTo>
                    <a:pt x="1729" y="713"/>
                  </a:lnTo>
                  <a:lnTo>
                    <a:pt x="1744" y="688"/>
                  </a:lnTo>
                  <a:lnTo>
                    <a:pt x="1744" y="672"/>
                  </a:lnTo>
                  <a:lnTo>
                    <a:pt x="1760" y="672"/>
                  </a:lnTo>
                  <a:lnTo>
                    <a:pt x="1785" y="655"/>
                  </a:lnTo>
                  <a:lnTo>
                    <a:pt x="1785" y="672"/>
                  </a:lnTo>
                  <a:lnTo>
                    <a:pt x="1794" y="663"/>
                  </a:lnTo>
                  <a:lnTo>
                    <a:pt x="1817" y="655"/>
                  </a:lnTo>
                  <a:lnTo>
                    <a:pt x="1834" y="672"/>
                  </a:lnTo>
                  <a:lnTo>
                    <a:pt x="1841" y="655"/>
                  </a:lnTo>
                  <a:lnTo>
                    <a:pt x="1922" y="598"/>
                  </a:lnTo>
                  <a:lnTo>
                    <a:pt x="1946" y="608"/>
                  </a:lnTo>
                  <a:lnTo>
                    <a:pt x="1956" y="598"/>
                  </a:lnTo>
                  <a:lnTo>
                    <a:pt x="1938" y="551"/>
                  </a:lnTo>
                  <a:lnTo>
                    <a:pt x="1931" y="551"/>
                  </a:lnTo>
                  <a:lnTo>
                    <a:pt x="1931" y="533"/>
                  </a:lnTo>
                  <a:lnTo>
                    <a:pt x="1938" y="533"/>
                  </a:lnTo>
                  <a:lnTo>
                    <a:pt x="1956" y="526"/>
                  </a:lnTo>
                  <a:lnTo>
                    <a:pt x="1971" y="509"/>
                  </a:lnTo>
                  <a:lnTo>
                    <a:pt x="1963" y="493"/>
                  </a:lnTo>
                  <a:lnTo>
                    <a:pt x="1971" y="486"/>
                  </a:lnTo>
                  <a:lnTo>
                    <a:pt x="1980" y="509"/>
                  </a:lnTo>
                  <a:lnTo>
                    <a:pt x="1996" y="509"/>
                  </a:lnTo>
                  <a:lnTo>
                    <a:pt x="2011" y="526"/>
                  </a:lnTo>
                  <a:lnTo>
                    <a:pt x="2053" y="551"/>
                  </a:lnTo>
                  <a:lnTo>
                    <a:pt x="2061" y="526"/>
                  </a:lnTo>
                  <a:lnTo>
                    <a:pt x="2061" y="509"/>
                  </a:lnTo>
                  <a:lnTo>
                    <a:pt x="2077" y="509"/>
                  </a:lnTo>
                  <a:lnTo>
                    <a:pt x="2093" y="493"/>
                  </a:lnTo>
                  <a:lnTo>
                    <a:pt x="2068" y="469"/>
                  </a:lnTo>
                  <a:lnTo>
                    <a:pt x="2028" y="461"/>
                  </a:lnTo>
                  <a:lnTo>
                    <a:pt x="1956" y="396"/>
                  </a:lnTo>
                  <a:lnTo>
                    <a:pt x="1906" y="364"/>
                  </a:lnTo>
                  <a:lnTo>
                    <a:pt x="1841" y="356"/>
                  </a:lnTo>
                  <a:lnTo>
                    <a:pt x="1841" y="396"/>
                  </a:lnTo>
                  <a:lnTo>
                    <a:pt x="1825" y="405"/>
                  </a:lnTo>
                  <a:lnTo>
                    <a:pt x="1809" y="387"/>
                  </a:lnTo>
                  <a:lnTo>
                    <a:pt x="1809" y="372"/>
                  </a:lnTo>
                  <a:lnTo>
                    <a:pt x="1817" y="372"/>
                  </a:lnTo>
                  <a:lnTo>
                    <a:pt x="1825" y="364"/>
                  </a:lnTo>
                  <a:lnTo>
                    <a:pt x="1809" y="364"/>
                  </a:lnTo>
                  <a:lnTo>
                    <a:pt x="1794" y="380"/>
                  </a:lnTo>
                  <a:lnTo>
                    <a:pt x="1754" y="372"/>
                  </a:lnTo>
                  <a:lnTo>
                    <a:pt x="1711" y="372"/>
                  </a:lnTo>
                  <a:lnTo>
                    <a:pt x="1695" y="364"/>
                  </a:lnTo>
                  <a:lnTo>
                    <a:pt x="1704" y="349"/>
                  </a:lnTo>
                  <a:lnTo>
                    <a:pt x="1688" y="324"/>
                  </a:lnTo>
                  <a:lnTo>
                    <a:pt x="1655" y="315"/>
                  </a:lnTo>
                  <a:lnTo>
                    <a:pt x="1605" y="331"/>
                  </a:lnTo>
                  <a:lnTo>
                    <a:pt x="1598" y="307"/>
                  </a:lnTo>
                  <a:lnTo>
                    <a:pt x="1583" y="307"/>
                  </a:lnTo>
                  <a:lnTo>
                    <a:pt x="1573" y="299"/>
                  </a:lnTo>
                  <a:lnTo>
                    <a:pt x="1573" y="275"/>
                  </a:lnTo>
                  <a:lnTo>
                    <a:pt x="1518" y="259"/>
                  </a:lnTo>
                  <a:lnTo>
                    <a:pt x="1452" y="243"/>
                  </a:lnTo>
                  <a:lnTo>
                    <a:pt x="1436" y="275"/>
                  </a:lnTo>
                  <a:lnTo>
                    <a:pt x="1452" y="299"/>
                  </a:lnTo>
                  <a:lnTo>
                    <a:pt x="1396" y="299"/>
                  </a:lnTo>
                  <a:lnTo>
                    <a:pt x="1379" y="307"/>
                  </a:lnTo>
                  <a:lnTo>
                    <a:pt x="1356" y="284"/>
                  </a:lnTo>
                  <a:lnTo>
                    <a:pt x="1337" y="331"/>
                  </a:lnTo>
                  <a:lnTo>
                    <a:pt x="1322" y="324"/>
                  </a:lnTo>
                  <a:lnTo>
                    <a:pt x="1306" y="290"/>
                  </a:lnTo>
                  <a:lnTo>
                    <a:pt x="1315" y="250"/>
                  </a:lnTo>
                  <a:lnTo>
                    <a:pt x="1297" y="225"/>
                  </a:lnTo>
                  <a:lnTo>
                    <a:pt x="1250" y="210"/>
                  </a:lnTo>
                  <a:lnTo>
                    <a:pt x="1232" y="210"/>
                  </a:lnTo>
                  <a:lnTo>
                    <a:pt x="1225" y="225"/>
                  </a:lnTo>
                  <a:lnTo>
                    <a:pt x="1232" y="243"/>
                  </a:lnTo>
                  <a:lnTo>
                    <a:pt x="1167" y="235"/>
                  </a:lnTo>
                  <a:lnTo>
                    <a:pt x="1175" y="210"/>
                  </a:lnTo>
                  <a:lnTo>
                    <a:pt x="1135" y="201"/>
                  </a:lnTo>
                  <a:lnTo>
                    <a:pt x="1111" y="218"/>
                  </a:lnTo>
                  <a:lnTo>
                    <a:pt x="1063" y="194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7" name="Freeform 59">
              <a:extLst>
                <a:ext uri="{FF2B5EF4-FFF2-40B4-BE49-F238E27FC236}">
                  <a16:creationId xmlns:a16="http://schemas.microsoft.com/office/drawing/2014/main" id="{6B88E3F7-46E1-49E8-A0E7-A35E55A28F14}"/>
                </a:ext>
              </a:extLst>
            </p:cNvPr>
            <p:cNvSpPr>
              <a:spLocks/>
            </p:cNvSpPr>
            <p:nvPr>
              <p:custDataLst>
                <p:tags r:id="rId155"/>
              </p:custDataLst>
            </p:nvPr>
          </p:nvSpPr>
          <p:spPr bwMode="gray">
            <a:xfrm>
              <a:off x="2730" y="1621"/>
              <a:ext cx="413" cy="439"/>
            </a:xfrm>
            <a:custGeom>
              <a:avLst/>
              <a:gdLst>
                <a:gd name="T0" fmla="*/ 81 w 343"/>
                <a:gd name="T1" fmla="*/ 373 h 399"/>
                <a:gd name="T2" fmla="*/ 74 w 343"/>
                <a:gd name="T3" fmla="*/ 373 h 399"/>
                <a:gd name="T4" fmla="*/ 40 w 343"/>
                <a:gd name="T5" fmla="*/ 398 h 399"/>
                <a:gd name="T6" fmla="*/ 9 w 343"/>
                <a:gd name="T7" fmla="*/ 388 h 399"/>
                <a:gd name="T8" fmla="*/ 0 w 343"/>
                <a:gd name="T9" fmla="*/ 324 h 399"/>
                <a:gd name="T10" fmla="*/ 0 w 343"/>
                <a:gd name="T11" fmla="*/ 299 h 399"/>
                <a:gd name="T12" fmla="*/ 40 w 343"/>
                <a:gd name="T13" fmla="*/ 268 h 399"/>
                <a:gd name="T14" fmla="*/ 81 w 343"/>
                <a:gd name="T15" fmla="*/ 218 h 399"/>
                <a:gd name="T16" fmla="*/ 114 w 343"/>
                <a:gd name="T17" fmla="*/ 162 h 399"/>
                <a:gd name="T18" fmla="*/ 146 w 343"/>
                <a:gd name="T19" fmla="*/ 106 h 399"/>
                <a:gd name="T20" fmla="*/ 106 w 343"/>
                <a:gd name="T21" fmla="*/ 122 h 399"/>
                <a:gd name="T22" fmla="*/ 122 w 343"/>
                <a:gd name="T23" fmla="*/ 90 h 399"/>
                <a:gd name="T24" fmla="*/ 146 w 343"/>
                <a:gd name="T25" fmla="*/ 90 h 399"/>
                <a:gd name="T26" fmla="*/ 156 w 343"/>
                <a:gd name="T27" fmla="*/ 65 h 399"/>
                <a:gd name="T28" fmla="*/ 179 w 343"/>
                <a:gd name="T29" fmla="*/ 41 h 399"/>
                <a:gd name="T30" fmla="*/ 211 w 343"/>
                <a:gd name="T31" fmla="*/ 34 h 399"/>
                <a:gd name="T32" fmla="*/ 251 w 343"/>
                <a:gd name="T33" fmla="*/ 16 h 399"/>
                <a:gd name="T34" fmla="*/ 293 w 343"/>
                <a:gd name="T35" fmla="*/ 0 h 399"/>
                <a:gd name="T36" fmla="*/ 342 w 343"/>
                <a:gd name="T37" fmla="*/ 34 h 399"/>
                <a:gd name="T38" fmla="*/ 308 w 343"/>
                <a:gd name="T39" fmla="*/ 41 h 399"/>
                <a:gd name="T40" fmla="*/ 333 w 343"/>
                <a:gd name="T41" fmla="*/ 57 h 399"/>
                <a:gd name="T42" fmla="*/ 317 w 343"/>
                <a:gd name="T43" fmla="*/ 57 h 399"/>
                <a:gd name="T44" fmla="*/ 276 w 343"/>
                <a:gd name="T45" fmla="*/ 49 h 399"/>
                <a:gd name="T46" fmla="*/ 261 w 343"/>
                <a:gd name="T47" fmla="*/ 90 h 399"/>
                <a:gd name="T48" fmla="*/ 211 w 343"/>
                <a:gd name="T49" fmla="*/ 72 h 399"/>
                <a:gd name="T50" fmla="*/ 196 w 343"/>
                <a:gd name="T51" fmla="*/ 81 h 399"/>
                <a:gd name="T52" fmla="*/ 179 w 343"/>
                <a:gd name="T53" fmla="*/ 97 h 399"/>
                <a:gd name="T54" fmla="*/ 171 w 343"/>
                <a:gd name="T55" fmla="*/ 112 h 399"/>
                <a:gd name="T56" fmla="*/ 156 w 343"/>
                <a:gd name="T57" fmla="*/ 122 h 399"/>
                <a:gd name="T58" fmla="*/ 146 w 343"/>
                <a:gd name="T59" fmla="*/ 154 h 399"/>
                <a:gd name="T60" fmla="*/ 122 w 343"/>
                <a:gd name="T61" fmla="*/ 203 h 399"/>
                <a:gd name="T62" fmla="*/ 122 w 343"/>
                <a:gd name="T63" fmla="*/ 236 h 399"/>
                <a:gd name="T64" fmla="*/ 99 w 343"/>
                <a:gd name="T65" fmla="*/ 251 h 399"/>
                <a:gd name="T66" fmla="*/ 99 w 343"/>
                <a:gd name="T67" fmla="*/ 317 h 399"/>
                <a:gd name="T68" fmla="*/ 90 w 343"/>
                <a:gd name="T69" fmla="*/ 357 h 399"/>
                <a:gd name="T70" fmla="*/ 81 w 343"/>
                <a:gd name="T71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3" h="399">
                  <a:moveTo>
                    <a:pt x="81" y="380"/>
                  </a:moveTo>
                  <a:lnTo>
                    <a:pt x="81" y="373"/>
                  </a:lnTo>
                  <a:lnTo>
                    <a:pt x="74" y="364"/>
                  </a:lnTo>
                  <a:lnTo>
                    <a:pt x="74" y="373"/>
                  </a:lnTo>
                  <a:lnTo>
                    <a:pt x="65" y="373"/>
                  </a:lnTo>
                  <a:lnTo>
                    <a:pt x="40" y="398"/>
                  </a:lnTo>
                  <a:lnTo>
                    <a:pt x="25" y="398"/>
                  </a:lnTo>
                  <a:lnTo>
                    <a:pt x="9" y="388"/>
                  </a:lnTo>
                  <a:lnTo>
                    <a:pt x="9" y="340"/>
                  </a:lnTo>
                  <a:lnTo>
                    <a:pt x="0" y="324"/>
                  </a:lnTo>
                  <a:lnTo>
                    <a:pt x="9" y="308"/>
                  </a:lnTo>
                  <a:lnTo>
                    <a:pt x="0" y="299"/>
                  </a:lnTo>
                  <a:lnTo>
                    <a:pt x="34" y="276"/>
                  </a:lnTo>
                  <a:lnTo>
                    <a:pt x="40" y="268"/>
                  </a:lnTo>
                  <a:lnTo>
                    <a:pt x="59" y="259"/>
                  </a:lnTo>
                  <a:lnTo>
                    <a:pt x="81" y="218"/>
                  </a:lnTo>
                  <a:lnTo>
                    <a:pt x="99" y="203"/>
                  </a:lnTo>
                  <a:lnTo>
                    <a:pt x="114" y="162"/>
                  </a:lnTo>
                  <a:lnTo>
                    <a:pt x="131" y="122"/>
                  </a:lnTo>
                  <a:lnTo>
                    <a:pt x="146" y="106"/>
                  </a:lnTo>
                  <a:lnTo>
                    <a:pt x="122" y="112"/>
                  </a:lnTo>
                  <a:lnTo>
                    <a:pt x="106" y="122"/>
                  </a:lnTo>
                  <a:lnTo>
                    <a:pt x="114" y="106"/>
                  </a:lnTo>
                  <a:lnTo>
                    <a:pt x="122" y="90"/>
                  </a:lnTo>
                  <a:lnTo>
                    <a:pt x="146" y="72"/>
                  </a:lnTo>
                  <a:lnTo>
                    <a:pt x="146" y="90"/>
                  </a:lnTo>
                  <a:lnTo>
                    <a:pt x="156" y="81"/>
                  </a:lnTo>
                  <a:lnTo>
                    <a:pt x="156" y="65"/>
                  </a:lnTo>
                  <a:lnTo>
                    <a:pt x="171" y="57"/>
                  </a:lnTo>
                  <a:lnTo>
                    <a:pt x="179" y="41"/>
                  </a:lnTo>
                  <a:lnTo>
                    <a:pt x="196" y="41"/>
                  </a:lnTo>
                  <a:lnTo>
                    <a:pt x="211" y="34"/>
                  </a:lnTo>
                  <a:lnTo>
                    <a:pt x="236" y="9"/>
                  </a:lnTo>
                  <a:lnTo>
                    <a:pt x="251" y="16"/>
                  </a:lnTo>
                  <a:lnTo>
                    <a:pt x="268" y="0"/>
                  </a:lnTo>
                  <a:lnTo>
                    <a:pt x="293" y="0"/>
                  </a:lnTo>
                  <a:lnTo>
                    <a:pt x="308" y="9"/>
                  </a:lnTo>
                  <a:lnTo>
                    <a:pt x="342" y="34"/>
                  </a:lnTo>
                  <a:lnTo>
                    <a:pt x="326" y="41"/>
                  </a:lnTo>
                  <a:lnTo>
                    <a:pt x="308" y="41"/>
                  </a:lnTo>
                  <a:lnTo>
                    <a:pt x="326" y="49"/>
                  </a:lnTo>
                  <a:lnTo>
                    <a:pt x="333" y="57"/>
                  </a:lnTo>
                  <a:lnTo>
                    <a:pt x="308" y="81"/>
                  </a:lnTo>
                  <a:lnTo>
                    <a:pt x="317" y="57"/>
                  </a:lnTo>
                  <a:lnTo>
                    <a:pt x="293" y="41"/>
                  </a:lnTo>
                  <a:lnTo>
                    <a:pt x="276" y="49"/>
                  </a:lnTo>
                  <a:lnTo>
                    <a:pt x="268" y="81"/>
                  </a:lnTo>
                  <a:lnTo>
                    <a:pt x="261" y="90"/>
                  </a:lnTo>
                  <a:lnTo>
                    <a:pt x="227" y="90"/>
                  </a:lnTo>
                  <a:lnTo>
                    <a:pt x="211" y="72"/>
                  </a:lnTo>
                  <a:lnTo>
                    <a:pt x="202" y="81"/>
                  </a:lnTo>
                  <a:lnTo>
                    <a:pt x="196" y="81"/>
                  </a:lnTo>
                  <a:lnTo>
                    <a:pt x="196" y="97"/>
                  </a:lnTo>
                  <a:lnTo>
                    <a:pt x="179" y="97"/>
                  </a:lnTo>
                  <a:lnTo>
                    <a:pt x="171" y="97"/>
                  </a:lnTo>
                  <a:lnTo>
                    <a:pt x="171" y="112"/>
                  </a:lnTo>
                  <a:lnTo>
                    <a:pt x="162" y="112"/>
                  </a:lnTo>
                  <a:lnTo>
                    <a:pt x="156" y="122"/>
                  </a:lnTo>
                  <a:lnTo>
                    <a:pt x="146" y="137"/>
                  </a:lnTo>
                  <a:lnTo>
                    <a:pt x="146" y="154"/>
                  </a:lnTo>
                  <a:lnTo>
                    <a:pt x="131" y="178"/>
                  </a:lnTo>
                  <a:lnTo>
                    <a:pt x="122" y="203"/>
                  </a:lnTo>
                  <a:lnTo>
                    <a:pt x="114" y="218"/>
                  </a:lnTo>
                  <a:lnTo>
                    <a:pt x="122" y="236"/>
                  </a:lnTo>
                  <a:lnTo>
                    <a:pt x="106" y="243"/>
                  </a:lnTo>
                  <a:lnTo>
                    <a:pt x="99" y="251"/>
                  </a:lnTo>
                  <a:lnTo>
                    <a:pt x="90" y="283"/>
                  </a:lnTo>
                  <a:lnTo>
                    <a:pt x="99" y="317"/>
                  </a:lnTo>
                  <a:lnTo>
                    <a:pt x="99" y="348"/>
                  </a:lnTo>
                  <a:lnTo>
                    <a:pt x="90" y="357"/>
                  </a:lnTo>
                  <a:lnTo>
                    <a:pt x="90" y="380"/>
                  </a:lnTo>
                  <a:lnTo>
                    <a:pt x="81" y="38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8" name="Freeform 60">
              <a:extLst>
                <a:ext uri="{FF2B5EF4-FFF2-40B4-BE49-F238E27FC236}">
                  <a16:creationId xmlns:a16="http://schemas.microsoft.com/office/drawing/2014/main" id="{D9378C99-5DC3-4EAE-97AC-2AF929903BA3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gray">
            <a:xfrm>
              <a:off x="3055" y="2415"/>
              <a:ext cx="294" cy="107"/>
            </a:xfrm>
            <a:custGeom>
              <a:avLst/>
              <a:gdLst>
                <a:gd name="T0" fmla="*/ 244 w 245"/>
                <a:gd name="T1" fmla="*/ 32 h 98"/>
                <a:gd name="T2" fmla="*/ 236 w 245"/>
                <a:gd name="T3" fmla="*/ 32 h 98"/>
                <a:gd name="T4" fmla="*/ 227 w 245"/>
                <a:gd name="T5" fmla="*/ 8 h 98"/>
                <a:gd name="T6" fmla="*/ 204 w 245"/>
                <a:gd name="T7" fmla="*/ 8 h 98"/>
                <a:gd name="T8" fmla="*/ 179 w 245"/>
                <a:gd name="T9" fmla="*/ 16 h 98"/>
                <a:gd name="T10" fmla="*/ 145 w 245"/>
                <a:gd name="T11" fmla="*/ 16 h 98"/>
                <a:gd name="T12" fmla="*/ 122 w 245"/>
                <a:gd name="T13" fmla="*/ 0 h 98"/>
                <a:gd name="T14" fmla="*/ 98 w 245"/>
                <a:gd name="T15" fmla="*/ 0 h 98"/>
                <a:gd name="T16" fmla="*/ 74 w 245"/>
                <a:gd name="T17" fmla="*/ 16 h 98"/>
                <a:gd name="T18" fmla="*/ 58 w 245"/>
                <a:gd name="T19" fmla="*/ 16 h 98"/>
                <a:gd name="T20" fmla="*/ 40 w 245"/>
                <a:gd name="T21" fmla="*/ 16 h 98"/>
                <a:gd name="T22" fmla="*/ 33 w 245"/>
                <a:gd name="T23" fmla="*/ 0 h 98"/>
                <a:gd name="T24" fmla="*/ 17 w 245"/>
                <a:gd name="T25" fmla="*/ 0 h 98"/>
                <a:gd name="T26" fmla="*/ 8 w 245"/>
                <a:gd name="T27" fmla="*/ 8 h 98"/>
                <a:gd name="T28" fmla="*/ 0 w 245"/>
                <a:gd name="T29" fmla="*/ 25 h 98"/>
                <a:gd name="T30" fmla="*/ 8 w 245"/>
                <a:gd name="T31" fmla="*/ 25 h 98"/>
                <a:gd name="T32" fmla="*/ 8 w 245"/>
                <a:gd name="T33" fmla="*/ 32 h 98"/>
                <a:gd name="T34" fmla="*/ 25 w 245"/>
                <a:gd name="T35" fmla="*/ 16 h 98"/>
                <a:gd name="T36" fmla="*/ 40 w 245"/>
                <a:gd name="T37" fmla="*/ 16 h 98"/>
                <a:gd name="T38" fmla="*/ 49 w 245"/>
                <a:gd name="T39" fmla="*/ 25 h 98"/>
                <a:gd name="T40" fmla="*/ 40 w 245"/>
                <a:gd name="T41" fmla="*/ 25 h 98"/>
                <a:gd name="T42" fmla="*/ 40 w 245"/>
                <a:gd name="T43" fmla="*/ 32 h 98"/>
                <a:gd name="T44" fmla="*/ 17 w 245"/>
                <a:gd name="T45" fmla="*/ 32 h 98"/>
                <a:gd name="T46" fmla="*/ 8 w 245"/>
                <a:gd name="T47" fmla="*/ 41 h 98"/>
                <a:gd name="T48" fmla="*/ 8 w 245"/>
                <a:gd name="T49" fmla="*/ 48 h 98"/>
                <a:gd name="T50" fmla="*/ 17 w 245"/>
                <a:gd name="T51" fmla="*/ 41 h 98"/>
                <a:gd name="T52" fmla="*/ 17 w 245"/>
                <a:gd name="T53" fmla="*/ 48 h 98"/>
                <a:gd name="T54" fmla="*/ 8 w 245"/>
                <a:gd name="T55" fmla="*/ 57 h 98"/>
                <a:gd name="T56" fmla="*/ 8 w 245"/>
                <a:gd name="T57" fmla="*/ 65 h 98"/>
                <a:gd name="T58" fmla="*/ 17 w 245"/>
                <a:gd name="T59" fmla="*/ 73 h 98"/>
                <a:gd name="T60" fmla="*/ 25 w 245"/>
                <a:gd name="T61" fmla="*/ 81 h 98"/>
                <a:gd name="T62" fmla="*/ 33 w 245"/>
                <a:gd name="T63" fmla="*/ 81 h 98"/>
                <a:gd name="T64" fmla="*/ 33 w 245"/>
                <a:gd name="T65" fmla="*/ 90 h 98"/>
                <a:gd name="T66" fmla="*/ 49 w 245"/>
                <a:gd name="T67" fmla="*/ 97 h 98"/>
                <a:gd name="T68" fmla="*/ 65 w 245"/>
                <a:gd name="T69" fmla="*/ 90 h 98"/>
                <a:gd name="T70" fmla="*/ 74 w 245"/>
                <a:gd name="T71" fmla="*/ 90 h 98"/>
                <a:gd name="T72" fmla="*/ 90 w 245"/>
                <a:gd name="T73" fmla="*/ 97 h 98"/>
                <a:gd name="T74" fmla="*/ 98 w 245"/>
                <a:gd name="T75" fmla="*/ 97 h 98"/>
                <a:gd name="T76" fmla="*/ 114 w 245"/>
                <a:gd name="T77" fmla="*/ 90 h 98"/>
                <a:gd name="T78" fmla="*/ 130 w 245"/>
                <a:gd name="T79" fmla="*/ 90 h 98"/>
                <a:gd name="T80" fmla="*/ 130 w 245"/>
                <a:gd name="T81" fmla="*/ 97 h 98"/>
                <a:gd name="T82" fmla="*/ 139 w 245"/>
                <a:gd name="T83" fmla="*/ 97 h 98"/>
                <a:gd name="T84" fmla="*/ 139 w 245"/>
                <a:gd name="T85" fmla="*/ 90 h 98"/>
                <a:gd name="T86" fmla="*/ 164 w 245"/>
                <a:gd name="T87" fmla="*/ 81 h 98"/>
                <a:gd name="T88" fmla="*/ 170 w 245"/>
                <a:gd name="T89" fmla="*/ 90 h 98"/>
                <a:gd name="T90" fmla="*/ 195 w 245"/>
                <a:gd name="T91" fmla="*/ 81 h 98"/>
                <a:gd name="T92" fmla="*/ 219 w 245"/>
                <a:gd name="T93" fmla="*/ 81 h 98"/>
                <a:gd name="T94" fmla="*/ 219 w 245"/>
                <a:gd name="T95" fmla="*/ 73 h 98"/>
                <a:gd name="T96" fmla="*/ 244 w 245"/>
                <a:gd name="T97" fmla="*/ 81 h 98"/>
                <a:gd name="T98" fmla="*/ 236 w 245"/>
                <a:gd name="T99" fmla="*/ 41 h 98"/>
                <a:gd name="T100" fmla="*/ 244 w 245"/>
                <a:gd name="T101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" h="98">
                  <a:moveTo>
                    <a:pt x="244" y="32"/>
                  </a:moveTo>
                  <a:lnTo>
                    <a:pt x="236" y="32"/>
                  </a:lnTo>
                  <a:lnTo>
                    <a:pt x="227" y="8"/>
                  </a:lnTo>
                  <a:lnTo>
                    <a:pt x="204" y="8"/>
                  </a:lnTo>
                  <a:lnTo>
                    <a:pt x="179" y="16"/>
                  </a:lnTo>
                  <a:lnTo>
                    <a:pt x="145" y="16"/>
                  </a:lnTo>
                  <a:lnTo>
                    <a:pt x="122" y="0"/>
                  </a:lnTo>
                  <a:lnTo>
                    <a:pt x="98" y="0"/>
                  </a:lnTo>
                  <a:lnTo>
                    <a:pt x="74" y="16"/>
                  </a:lnTo>
                  <a:lnTo>
                    <a:pt x="58" y="16"/>
                  </a:lnTo>
                  <a:lnTo>
                    <a:pt x="40" y="16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8" y="8"/>
                  </a:lnTo>
                  <a:lnTo>
                    <a:pt x="0" y="25"/>
                  </a:lnTo>
                  <a:lnTo>
                    <a:pt x="8" y="25"/>
                  </a:lnTo>
                  <a:lnTo>
                    <a:pt x="8" y="32"/>
                  </a:lnTo>
                  <a:lnTo>
                    <a:pt x="25" y="16"/>
                  </a:lnTo>
                  <a:lnTo>
                    <a:pt x="40" y="16"/>
                  </a:lnTo>
                  <a:lnTo>
                    <a:pt x="49" y="25"/>
                  </a:lnTo>
                  <a:lnTo>
                    <a:pt x="40" y="25"/>
                  </a:lnTo>
                  <a:lnTo>
                    <a:pt x="40" y="32"/>
                  </a:lnTo>
                  <a:lnTo>
                    <a:pt x="17" y="32"/>
                  </a:lnTo>
                  <a:lnTo>
                    <a:pt x="8" y="41"/>
                  </a:lnTo>
                  <a:lnTo>
                    <a:pt x="8" y="48"/>
                  </a:lnTo>
                  <a:lnTo>
                    <a:pt x="17" y="41"/>
                  </a:lnTo>
                  <a:lnTo>
                    <a:pt x="17" y="48"/>
                  </a:lnTo>
                  <a:lnTo>
                    <a:pt x="8" y="57"/>
                  </a:lnTo>
                  <a:lnTo>
                    <a:pt x="8" y="65"/>
                  </a:lnTo>
                  <a:lnTo>
                    <a:pt x="17" y="73"/>
                  </a:lnTo>
                  <a:lnTo>
                    <a:pt x="25" y="81"/>
                  </a:lnTo>
                  <a:lnTo>
                    <a:pt x="33" y="81"/>
                  </a:lnTo>
                  <a:lnTo>
                    <a:pt x="33" y="90"/>
                  </a:lnTo>
                  <a:lnTo>
                    <a:pt x="49" y="97"/>
                  </a:lnTo>
                  <a:lnTo>
                    <a:pt x="65" y="90"/>
                  </a:lnTo>
                  <a:lnTo>
                    <a:pt x="74" y="90"/>
                  </a:lnTo>
                  <a:lnTo>
                    <a:pt x="90" y="97"/>
                  </a:lnTo>
                  <a:lnTo>
                    <a:pt x="98" y="97"/>
                  </a:lnTo>
                  <a:lnTo>
                    <a:pt x="114" y="90"/>
                  </a:lnTo>
                  <a:lnTo>
                    <a:pt x="130" y="90"/>
                  </a:lnTo>
                  <a:lnTo>
                    <a:pt x="130" y="97"/>
                  </a:lnTo>
                  <a:lnTo>
                    <a:pt x="139" y="97"/>
                  </a:lnTo>
                  <a:lnTo>
                    <a:pt x="139" y="90"/>
                  </a:lnTo>
                  <a:lnTo>
                    <a:pt x="164" y="81"/>
                  </a:lnTo>
                  <a:lnTo>
                    <a:pt x="170" y="90"/>
                  </a:lnTo>
                  <a:lnTo>
                    <a:pt x="195" y="81"/>
                  </a:lnTo>
                  <a:lnTo>
                    <a:pt x="219" y="81"/>
                  </a:lnTo>
                  <a:lnTo>
                    <a:pt x="219" y="73"/>
                  </a:lnTo>
                  <a:lnTo>
                    <a:pt x="244" y="81"/>
                  </a:lnTo>
                  <a:lnTo>
                    <a:pt x="236" y="41"/>
                  </a:lnTo>
                  <a:lnTo>
                    <a:pt x="244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29" name="Freeform 61">
              <a:extLst>
                <a:ext uri="{FF2B5EF4-FFF2-40B4-BE49-F238E27FC236}">
                  <a16:creationId xmlns:a16="http://schemas.microsoft.com/office/drawing/2014/main" id="{7F853944-FA55-4C53-A318-8FEC71D0EA24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gray">
            <a:xfrm>
              <a:off x="1487" y="3313"/>
              <a:ext cx="129" cy="641"/>
            </a:xfrm>
            <a:custGeom>
              <a:avLst/>
              <a:gdLst>
                <a:gd name="T0" fmla="*/ 82 w 107"/>
                <a:gd name="T1" fmla="*/ 0 h 583"/>
                <a:gd name="T2" fmla="*/ 89 w 107"/>
                <a:gd name="T3" fmla="*/ 32 h 583"/>
                <a:gd name="T4" fmla="*/ 106 w 107"/>
                <a:gd name="T5" fmla="*/ 72 h 583"/>
                <a:gd name="T6" fmla="*/ 89 w 107"/>
                <a:gd name="T7" fmla="*/ 97 h 583"/>
                <a:gd name="T8" fmla="*/ 82 w 107"/>
                <a:gd name="T9" fmla="*/ 146 h 583"/>
                <a:gd name="T10" fmla="*/ 72 w 107"/>
                <a:gd name="T11" fmla="*/ 227 h 583"/>
                <a:gd name="T12" fmla="*/ 66 w 107"/>
                <a:gd name="T13" fmla="*/ 268 h 583"/>
                <a:gd name="T14" fmla="*/ 57 w 107"/>
                <a:gd name="T15" fmla="*/ 308 h 583"/>
                <a:gd name="T16" fmla="*/ 48 w 107"/>
                <a:gd name="T17" fmla="*/ 357 h 583"/>
                <a:gd name="T18" fmla="*/ 48 w 107"/>
                <a:gd name="T19" fmla="*/ 405 h 583"/>
                <a:gd name="T20" fmla="*/ 57 w 107"/>
                <a:gd name="T21" fmla="*/ 414 h 583"/>
                <a:gd name="T22" fmla="*/ 41 w 107"/>
                <a:gd name="T23" fmla="*/ 460 h 583"/>
                <a:gd name="T24" fmla="*/ 32 w 107"/>
                <a:gd name="T25" fmla="*/ 502 h 583"/>
                <a:gd name="T26" fmla="*/ 32 w 107"/>
                <a:gd name="T27" fmla="*/ 526 h 583"/>
                <a:gd name="T28" fmla="*/ 41 w 107"/>
                <a:gd name="T29" fmla="*/ 542 h 583"/>
                <a:gd name="T30" fmla="*/ 72 w 107"/>
                <a:gd name="T31" fmla="*/ 551 h 583"/>
                <a:gd name="T32" fmla="*/ 89 w 107"/>
                <a:gd name="T33" fmla="*/ 559 h 583"/>
                <a:gd name="T34" fmla="*/ 66 w 107"/>
                <a:gd name="T35" fmla="*/ 566 h 583"/>
                <a:gd name="T36" fmla="*/ 57 w 107"/>
                <a:gd name="T37" fmla="*/ 582 h 583"/>
                <a:gd name="T38" fmla="*/ 57 w 107"/>
                <a:gd name="T39" fmla="*/ 575 h 583"/>
                <a:gd name="T40" fmla="*/ 41 w 107"/>
                <a:gd name="T41" fmla="*/ 575 h 583"/>
                <a:gd name="T42" fmla="*/ 32 w 107"/>
                <a:gd name="T43" fmla="*/ 559 h 583"/>
                <a:gd name="T44" fmla="*/ 17 w 107"/>
                <a:gd name="T45" fmla="*/ 551 h 583"/>
                <a:gd name="T46" fmla="*/ 8 w 107"/>
                <a:gd name="T47" fmla="*/ 551 h 583"/>
                <a:gd name="T48" fmla="*/ 17 w 107"/>
                <a:gd name="T49" fmla="*/ 534 h 583"/>
                <a:gd name="T50" fmla="*/ 17 w 107"/>
                <a:gd name="T51" fmla="*/ 534 h 583"/>
                <a:gd name="T52" fmla="*/ 17 w 107"/>
                <a:gd name="T53" fmla="*/ 534 h 583"/>
                <a:gd name="T54" fmla="*/ 17 w 107"/>
                <a:gd name="T55" fmla="*/ 510 h 583"/>
                <a:gd name="T56" fmla="*/ 0 w 107"/>
                <a:gd name="T57" fmla="*/ 502 h 583"/>
                <a:gd name="T58" fmla="*/ 8 w 107"/>
                <a:gd name="T59" fmla="*/ 470 h 583"/>
                <a:gd name="T60" fmla="*/ 17 w 107"/>
                <a:gd name="T61" fmla="*/ 477 h 583"/>
                <a:gd name="T62" fmla="*/ 8 w 107"/>
                <a:gd name="T63" fmla="*/ 445 h 583"/>
                <a:gd name="T64" fmla="*/ 8 w 107"/>
                <a:gd name="T65" fmla="*/ 429 h 583"/>
                <a:gd name="T66" fmla="*/ 17 w 107"/>
                <a:gd name="T67" fmla="*/ 405 h 583"/>
                <a:gd name="T68" fmla="*/ 23 w 107"/>
                <a:gd name="T69" fmla="*/ 414 h 583"/>
                <a:gd name="T70" fmla="*/ 41 w 107"/>
                <a:gd name="T71" fmla="*/ 357 h 583"/>
                <a:gd name="T72" fmla="*/ 23 w 107"/>
                <a:gd name="T73" fmla="*/ 348 h 583"/>
                <a:gd name="T74" fmla="*/ 32 w 107"/>
                <a:gd name="T75" fmla="*/ 315 h 583"/>
                <a:gd name="T76" fmla="*/ 32 w 107"/>
                <a:gd name="T77" fmla="*/ 283 h 583"/>
                <a:gd name="T78" fmla="*/ 48 w 107"/>
                <a:gd name="T79" fmla="*/ 186 h 583"/>
                <a:gd name="T80" fmla="*/ 57 w 107"/>
                <a:gd name="T81" fmla="*/ 153 h 583"/>
                <a:gd name="T82" fmla="*/ 66 w 107"/>
                <a:gd name="T83" fmla="*/ 72 h 583"/>
                <a:gd name="T84" fmla="*/ 66 w 107"/>
                <a:gd name="T85" fmla="*/ 7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583">
                  <a:moveTo>
                    <a:pt x="66" y="7"/>
                  </a:moveTo>
                  <a:lnTo>
                    <a:pt x="82" y="0"/>
                  </a:lnTo>
                  <a:lnTo>
                    <a:pt x="89" y="24"/>
                  </a:lnTo>
                  <a:lnTo>
                    <a:pt x="89" y="32"/>
                  </a:lnTo>
                  <a:lnTo>
                    <a:pt x="97" y="72"/>
                  </a:lnTo>
                  <a:lnTo>
                    <a:pt x="106" y="72"/>
                  </a:lnTo>
                  <a:lnTo>
                    <a:pt x="106" y="90"/>
                  </a:lnTo>
                  <a:lnTo>
                    <a:pt x="89" y="97"/>
                  </a:lnTo>
                  <a:lnTo>
                    <a:pt x="97" y="121"/>
                  </a:lnTo>
                  <a:lnTo>
                    <a:pt x="82" y="146"/>
                  </a:lnTo>
                  <a:lnTo>
                    <a:pt x="66" y="193"/>
                  </a:lnTo>
                  <a:lnTo>
                    <a:pt x="72" y="227"/>
                  </a:lnTo>
                  <a:lnTo>
                    <a:pt x="66" y="252"/>
                  </a:lnTo>
                  <a:lnTo>
                    <a:pt x="66" y="268"/>
                  </a:lnTo>
                  <a:lnTo>
                    <a:pt x="57" y="275"/>
                  </a:lnTo>
                  <a:lnTo>
                    <a:pt x="57" y="308"/>
                  </a:lnTo>
                  <a:lnTo>
                    <a:pt x="48" y="323"/>
                  </a:lnTo>
                  <a:lnTo>
                    <a:pt x="48" y="357"/>
                  </a:lnTo>
                  <a:lnTo>
                    <a:pt x="48" y="373"/>
                  </a:lnTo>
                  <a:lnTo>
                    <a:pt x="48" y="405"/>
                  </a:lnTo>
                  <a:lnTo>
                    <a:pt x="57" y="405"/>
                  </a:lnTo>
                  <a:lnTo>
                    <a:pt x="57" y="414"/>
                  </a:lnTo>
                  <a:lnTo>
                    <a:pt x="48" y="445"/>
                  </a:lnTo>
                  <a:lnTo>
                    <a:pt x="41" y="460"/>
                  </a:lnTo>
                  <a:lnTo>
                    <a:pt x="41" y="477"/>
                  </a:lnTo>
                  <a:lnTo>
                    <a:pt x="32" y="502"/>
                  </a:lnTo>
                  <a:lnTo>
                    <a:pt x="32" y="519"/>
                  </a:lnTo>
                  <a:lnTo>
                    <a:pt x="32" y="526"/>
                  </a:lnTo>
                  <a:lnTo>
                    <a:pt x="41" y="519"/>
                  </a:lnTo>
                  <a:lnTo>
                    <a:pt x="41" y="542"/>
                  </a:lnTo>
                  <a:lnTo>
                    <a:pt x="48" y="551"/>
                  </a:lnTo>
                  <a:lnTo>
                    <a:pt x="72" y="551"/>
                  </a:lnTo>
                  <a:lnTo>
                    <a:pt x="89" y="551"/>
                  </a:lnTo>
                  <a:lnTo>
                    <a:pt x="89" y="559"/>
                  </a:lnTo>
                  <a:lnTo>
                    <a:pt x="82" y="559"/>
                  </a:lnTo>
                  <a:lnTo>
                    <a:pt x="66" y="566"/>
                  </a:lnTo>
                  <a:lnTo>
                    <a:pt x="66" y="582"/>
                  </a:lnTo>
                  <a:lnTo>
                    <a:pt x="57" y="582"/>
                  </a:lnTo>
                  <a:lnTo>
                    <a:pt x="48" y="575"/>
                  </a:lnTo>
                  <a:lnTo>
                    <a:pt x="57" y="575"/>
                  </a:lnTo>
                  <a:lnTo>
                    <a:pt x="57" y="566"/>
                  </a:lnTo>
                  <a:lnTo>
                    <a:pt x="41" y="575"/>
                  </a:lnTo>
                  <a:lnTo>
                    <a:pt x="32" y="566"/>
                  </a:lnTo>
                  <a:lnTo>
                    <a:pt x="32" y="559"/>
                  </a:lnTo>
                  <a:lnTo>
                    <a:pt x="23" y="559"/>
                  </a:lnTo>
                  <a:lnTo>
                    <a:pt x="17" y="551"/>
                  </a:lnTo>
                  <a:lnTo>
                    <a:pt x="17" y="559"/>
                  </a:lnTo>
                  <a:lnTo>
                    <a:pt x="8" y="551"/>
                  </a:lnTo>
                  <a:lnTo>
                    <a:pt x="8" y="542"/>
                  </a:lnTo>
                  <a:lnTo>
                    <a:pt x="17" y="534"/>
                  </a:lnTo>
                  <a:lnTo>
                    <a:pt x="17" y="526"/>
                  </a:lnTo>
                  <a:lnTo>
                    <a:pt x="17" y="534"/>
                  </a:lnTo>
                  <a:lnTo>
                    <a:pt x="8" y="542"/>
                  </a:lnTo>
                  <a:lnTo>
                    <a:pt x="17" y="534"/>
                  </a:lnTo>
                  <a:lnTo>
                    <a:pt x="17" y="526"/>
                  </a:lnTo>
                  <a:lnTo>
                    <a:pt x="17" y="510"/>
                  </a:lnTo>
                  <a:lnTo>
                    <a:pt x="8" y="510"/>
                  </a:lnTo>
                  <a:lnTo>
                    <a:pt x="0" y="502"/>
                  </a:lnTo>
                  <a:lnTo>
                    <a:pt x="0" y="494"/>
                  </a:lnTo>
                  <a:lnTo>
                    <a:pt x="8" y="470"/>
                  </a:lnTo>
                  <a:lnTo>
                    <a:pt x="8" y="460"/>
                  </a:lnTo>
                  <a:lnTo>
                    <a:pt x="17" y="477"/>
                  </a:lnTo>
                  <a:lnTo>
                    <a:pt x="23" y="454"/>
                  </a:lnTo>
                  <a:lnTo>
                    <a:pt x="8" y="445"/>
                  </a:lnTo>
                  <a:lnTo>
                    <a:pt x="0" y="445"/>
                  </a:lnTo>
                  <a:lnTo>
                    <a:pt x="8" y="429"/>
                  </a:lnTo>
                  <a:lnTo>
                    <a:pt x="17" y="429"/>
                  </a:lnTo>
                  <a:lnTo>
                    <a:pt x="17" y="405"/>
                  </a:lnTo>
                  <a:lnTo>
                    <a:pt x="23" y="395"/>
                  </a:lnTo>
                  <a:lnTo>
                    <a:pt x="23" y="414"/>
                  </a:lnTo>
                  <a:lnTo>
                    <a:pt x="41" y="364"/>
                  </a:lnTo>
                  <a:lnTo>
                    <a:pt x="41" y="357"/>
                  </a:lnTo>
                  <a:lnTo>
                    <a:pt x="32" y="357"/>
                  </a:lnTo>
                  <a:lnTo>
                    <a:pt x="23" y="348"/>
                  </a:lnTo>
                  <a:lnTo>
                    <a:pt x="23" y="323"/>
                  </a:lnTo>
                  <a:lnTo>
                    <a:pt x="32" y="315"/>
                  </a:lnTo>
                  <a:lnTo>
                    <a:pt x="23" y="292"/>
                  </a:lnTo>
                  <a:lnTo>
                    <a:pt x="32" y="283"/>
                  </a:lnTo>
                  <a:lnTo>
                    <a:pt x="57" y="209"/>
                  </a:lnTo>
                  <a:lnTo>
                    <a:pt x="48" y="186"/>
                  </a:lnTo>
                  <a:lnTo>
                    <a:pt x="57" y="171"/>
                  </a:lnTo>
                  <a:lnTo>
                    <a:pt x="57" y="153"/>
                  </a:lnTo>
                  <a:lnTo>
                    <a:pt x="66" y="121"/>
                  </a:lnTo>
                  <a:lnTo>
                    <a:pt x="66" y="72"/>
                  </a:lnTo>
                  <a:lnTo>
                    <a:pt x="72" y="49"/>
                  </a:lnTo>
                  <a:lnTo>
                    <a:pt x="66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0" name="Freeform 62">
              <a:extLst>
                <a:ext uri="{FF2B5EF4-FFF2-40B4-BE49-F238E27FC236}">
                  <a16:creationId xmlns:a16="http://schemas.microsoft.com/office/drawing/2014/main" id="{80D83876-A789-4B16-93B8-125904A4BD0B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gray">
            <a:xfrm>
              <a:off x="1526" y="3375"/>
              <a:ext cx="305" cy="546"/>
            </a:xfrm>
            <a:custGeom>
              <a:avLst/>
              <a:gdLst>
                <a:gd name="T0" fmla="*/ 202 w 253"/>
                <a:gd name="T1" fmla="*/ 122 h 496"/>
                <a:gd name="T2" fmla="*/ 252 w 253"/>
                <a:gd name="T3" fmla="*/ 74 h 496"/>
                <a:gd name="T4" fmla="*/ 236 w 253"/>
                <a:gd name="T5" fmla="*/ 50 h 496"/>
                <a:gd name="T6" fmla="*/ 221 w 253"/>
                <a:gd name="T7" fmla="*/ 74 h 496"/>
                <a:gd name="T8" fmla="*/ 187 w 253"/>
                <a:gd name="T9" fmla="*/ 74 h 496"/>
                <a:gd name="T10" fmla="*/ 196 w 253"/>
                <a:gd name="T11" fmla="*/ 50 h 496"/>
                <a:gd name="T12" fmla="*/ 155 w 253"/>
                <a:gd name="T13" fmla="*/ 34 h 496"/>
                <a:gd name="T14" fmla="*/ 122 w 253"/>
                <a:gd name="T15" fmla="*/ 0 h 496"/>
                <a:gd name="T16" fmla="*/ 90 w 253"/>
                <a:gd name="T17" fmla="*/ 0 h 496"/>
                <a:gd name="T18" fmla="*/ 74 w 253"/>
                <a:gd name="T19" fmla="*/ 34 h 496"/>
                <a:gd name="T20" fmla="*/ 65 w 253"/>
                <a:gd name="T21" fmla="*/ 65 h 496"/>
                <a:gd name="T22" fmla="*/ 34 w 253"/>
                <a:gd name="T23" fmla="*/ 137 h 496"/>
                <a:gd name="T24" fmla="*/ 34 w 253"/>
                <a:gd name="T25" fmla="*/ 196 h 496"/>
                <a:gd name="T26" fmla="*/ 25 w 253"/>
                <a:gd name="T27" fmla="*/ 219 h 496"/>
                <a:gd name="T28" fmla="*/ 16 w 253"/>
                <a:gd name="T29" fmla="*/ 267 h 496"/>
                <a:gd name="T30" fmla="*/ 16 w 253"/>
                <a:gd name="T31" fmla="*/ 317 h 496"/>
                <a:gd name="T32" fmla="*/ 25 w 253"/>
                <a:gd name="T33" fmla="*/ 349 h 496"/>
                <a:gd name="T34" fmla="*/ 16 w 253"/>
                <a:gd name="T35" fmla="*/ 389 h 496"/>
                <a:gd name="T36" fmla="*/ 9 w 253"/>
                <a:gd name="T37" fmla="*/ 421 h 496"/>
                <a:gd name="T38" fmla="*/ 0 w 253"/>
                <a:gd name="T39" fmla="*/ 463 h 496"/>
                <a:gd name="T40" fmla="*/ 9 w 253"/>
                <a:gd name="T41" fmla="*/ 463 h 496"/>
                <a:gd name="T42" fmla="*/ 16 w 253"/>
                <a:gd name="T43" fmla="*/ 495 h 496"/>
                <a:gd name="T44" fmla="*/ 57 w 253"/>
                <a:gd name="T45" fmla="*/ 495 h 496"/>
                <a:gd name="T46" fmla="*/ 57 w 253"/>
                <a:gd name="T47" fmla="*/ 463 h 496"/>
                <a:gd name="T48" fmla="*/ 74 w 253"/>
                <a:gd name="T49" fmla="*/ 429 h 496"/>
                <a:gd name="T50" fmla="*/ 99 w 253"/>
                <a:gd name="T51" fmla="*/ 398 h 496"/>
                <a:gd name="T52" fmla="*/ 74 w 253"/>
                <a:gd name="T53" fmla="*/ 381 h 496"/>
                <a:gd name="T54" fmla="*/ 82 w 253"/>
                <a:gd name="T55" fmla="*/ 364 h 496"/>
                <a:gd name="T56" fmla="*/ 99 w 253"/>
                <a:gd name="T57" fmla="*/ 349 h 496"/>
                <a:gd name="T58" fmla="*/ 106 w 253"/>
                <a:gd name="T59" fmla="*/ 333 h 496"/>
                <a:gd name="T60" fmla="*/ 115 w 253"/>
                <a:gd name="T61" fmla="*/ 317 h 496"/>
                <a:gd name="T62" fmla="*/ 122 w 253"/>
                <a:gd name="T63" fmla="*/ 308 h 496"/>
                <a:gd name="T64" fmla="*/ 106 w 253"/>
                <a:gd name="T65" fmla="*/ 284 h 496"/>
                <a:gd name="T66" fmla="*/ 139 w 253"/>
                <a:gd name="T67" fmla="*/ 284 h 496"/>
                <a:gd name="T68" fmla="*/ 139 w 253"/>
                <a:gd name="T69" fmla="*/ 252 h 496"/>
                <a:gd name="T70" fmla="*/ 162 w 253"/>
                <a:gd name="T71" fmla="*/ 252 h 496"/>
                <a:gd name="T72" fmla="*/ 211 w 253"/>
                <a:gd name="T73" fmla="*/ 219 h 496"/>
                <a:gd name="T74" fmla="*/ 202 w 253"/>
                <a:gd name="T75" fmla="*/ 202 h 496"/>
                <a:gd name="T76" fmla="*/ 187 w 253"/>
                <a:gd name="T77" fmla="*/ 1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3" h="496">
                  <a:moveTo>
                    <a:pt x="187" y="178"/>
                  </a:moveTo>
                  <a:lnTo>
                    <a:pt x="202" y="122"/>
                  </a:lnTo>
                  <a:lnTo>
                    <a:pt x="236" y="81"/>
                  </a:lnTo>
                  <a:lnTo>
                    <a:pt x="252" y="74"/>
                  </a:lnTo>
                  <a:lnTo>
                    <a:pt x="244" y="50"/>
                  </a:lnTo>
                  <a:lnTo>
                    <a:pt x="236" y="50"/>
                  </a:lnTo>
                  <a:lnTo>
                    <a:pt x="236" y="65"/>
                  </a:lnTo>
                  <a:lnTo>
                    <a:pt x="221" y="74"/>
                  </a:lnTo>
                  <a:lnTo>
                    <a:pt x="211" y="81"/>
                  </a:lnTo>
                  <a:lnTo>
                    <a:pt x="187" y="74"/>
                  </a:lnTo>
                  <a:lnTo>
                    <a:pt x="196" y="57"/>
                  </a:lnTo>
                  <a:lnTo>
                    <a:pt x="196" y="50"/>
                  </a:lnTo>
                  <a:lnTo>
                    <a:pt x="179" y="34"/>
                  </a:lnTo>
                  <a:lnTo>
                    <a:pt x="155" y="34"/>
                  </a:lnTo>
                  <a:lnTo>
                    <a:pt x="139" y="10"/>
                  </a:lnTo>
                  <a:lnTo>
                    <a:pt x="122" y="0"/>
                  </a:lnTo>
                  <a:lnTo>
                    <a:pt x="115" y="10"/>
                  </a:lnTo>
                  <a:lnTo>
                    <a:pt x="90" y="0"/>
                  </a:lnTo>
                  <a:lnTo>
                    <a:pt x="74" y="16"/>
                  </a:lnTo>
                  <a:lnTo>
                    <a:pt x="74" y="34"/>
                  </a:lnTo>
                  <a:lnTo>
                    <a:pt x="57" y="41"/>
                  </a:lnTo>
                  <a:lnTo>
                    <a:pt x="65" y="65"/>
                  </a:lnTo>
                  <a:lnTo>
                    <a:pt x="50" y="90"/>
                  </a:lnTo>
                  <a:lnTo>
                    <a:pt x="34" y="137"/>
                  </a:lnTo>
                  <a:lnTo>
                    <a:pt x="40" y="171"/>
                  </a:lnTo>
                  <a:lnTo>
                    <a:pt x="34" y="196"/>
                  </a:lnTo>
                  <a:lnTo>
                    <a:pt x="34" y="212"/>
                  </a:lnTo>
                  <a:lnTo>
                    <a:pt x="25" y="219"/>
                  </a:lnTo>
                  <a:lnTo>
                    <a:pt x="25" y="252"/>
                  </a:lnTo>
                  <a:lnTo>
                    <a:pt x="16" y="267"/>
                  </a:lnTo>
                  <a:lnTo>
                    <a:pt x="16" y="301"/>
                  </a:lnTo>
                  <a:lnTo>
                    <a:pt x="16" y="317"/>
                  </a:lnTo>
                  <a:lnTo>
                    <a:pt x="16" y="349"/>
                  </a:lnTo>
                  <a:lnTo>
                    <a:pt x="25" y="349"/>
                  </a:lnTo>
                  <a:lnTo>
                    <a:pt x="25" y="358"/>
                  </a:lnTo>
                  <a:lnTo>
                    <a:pt x="16" y="389"/>
                  </a:lnTo>
                  <a:lnTo>
                    <a:pt x="9" y="404"/>
                  </a:lnTo>
                  <a:lnTo>
                    <a:pt x="9" y="421"/>
                  </a:lnTo>
                  <a:lnTo>
                    <a:pt x="0" y="446"/>
                  </a:lnTo>
                  <a:lnTo>
                    <a:pt x="0" y="463"/>
                  </a:lnTo>
                  <a:lnTo>
                    <a:pt x="0" y="470"/>
                  </a:lnTo>
                  <a:lnTo>
                    <a:pt x="9" y="463"/>
                  </a:lnTo>
                  <a:lnTo>
                    <a:pt x="9" y="486"/>
                  </a:lnTo>
                  <a:lnTo>
                    <a:pt x="16" y="495"/>
                  </a:lnTo>
                  <a:lnTo>
                    <a:pt x="40" y="495"/>
                  </a:lnTo>
                  <a:lnTo>
                    <a:pt x="57" y="495"/>
                  </a:lnTo>
                  <a:lnTo>
                    <a:pt x="50" y="470"/>
                  </a:lnTo>
                  <a:lnTo>
                    <a:pt x="57" y="463"/>
                  </a:lnTo>
                  <a:lnTo>
                    <a:pt x="65" y="454"/>
                  </a:lnTo>
                  <a:lnTo>
                    <a:pt x="74" y="429"/>
                  </a:lnTo>
                  <a:lnTo>
                    <a:pt x="99" y="414"/>
                  </a:lnTo>
                  <a:lnTo>
                    <a:pt x="99" y="398"/>
                  </a:lnTo>
                  <a:lnTo>
                    <a:pt x="90" y="398"/>
                  </a:lnTo>
                  <a:lnTo>
                    <a:pt x="74" y="381"/>
                  </a:lnTo>
                  <a:lnTo>
                    <a:pt x="74" y="373"/>
                  </a:lnTo>
                  <a:lnTo>
                    <a:pt x="82" y="364"/>
                  </a:lnTo>
                  <a:lnTo>
                    <a:pt x="99" y="358"/>
                  </a:lnTo>
                  <a:lnTo>
                    <a:pt x="99" y="349"/>
                  </a:lnTo>
                  <a:lnTo>
                    <a:pt x="106" y="349"/>
                  </a:lnTo>
                  <a:lnTo>
                    <a:pt x="106" y="333"/>
                  </a:lnTo>
                  <a:lnTo>
                    <a:pt x="115" y="324"/>
                  </a:lnTo>
                  <a:lnTo>
                    <a:pt x="115" y="317"/>
                  </a:lnTo>
                  <a:lnTo>
                    <a:pt x="122" y="317"/>
                  </a:lnTo>
                  <a:lnTo>
                    <a:pt x="122" y="308"/>
                  </a:lnTo>
                  <a:lnTo>
                    <a:pt x="106" y="308"/>
                  </a:lnTo>
                  <a:lnTo>
                    <a:pt x="106" y="284"/>
                  </a:lnTo>
                  <a:lnTo>
                    <a:pt x="122" y="292"/>
                  </a:lnTo>
                  <a:lnTo>
                    <a:pt x="139" y="284"/>
                  </a:lnTo>
                  <a:lnTo>
                    <a:pt x="147" y="259"/>
                  </a:lnTo>
                  <a:lnTo>
                    <a:pt x="139" y="252"/>
                  </a:lnTo>
                  <a:lnTo>
                    <a:pt x="147" y="252"/>
                  </a:lnTo>
                  <a:lnTo>
                    <a:pt x="162" y="252"/>
                  </a:lnTo>
                  <a:lnTo>
                    <a:pt x="202" y="243"/>
                  </a:lnTo>
                  <a:lnTo>
                    <a:pt x="211" y="219"/>
                  </a:lnTo>
                  <a:lnTo>
                    <a:pt x="211" y="212"/>
                  </a:lnTo>
                  <a:lnTo>
                    <a:pt x="202" y="202"/>
                  </a:lnTo>
                  <a:lnTo>
                    <a:pt x="202" y="196"/>
                  </a:lnTo>
                  <a:lnTo>
                    <a:pt x="187" y="187"/>
                  </a:lnTo>
                  <a:lnTo>
                    <a:pt x="187" y="17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1" name="Freeform 63">
              <a:extLst>
                <a:ext uri="{FF2B5EF4-FFF2-40B4-BE49-F238E27FC236}">
                  <a16:creationId xmlns:a16="http://schemas.microsoft.com/office/drawing/2014/main" id="{8E6EE551-F08C-4EB6-9FA5-1A422CA2D430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gray">
            <a:xfrm>
              <a:off x="1712" y="3902"/>
              <a:ext cx="52" cy="28"/>
            </a:xfrm>
            <a:custGeom>
              <a:avLst/>
              <a:gdLst>
                <a:gd name="T0" fmla="*/ 0 w 42"/>
                <a:gd name="T1" fmla="*/ 8 h 26"/>
                <a:gd name="T2" fmla="*/ 16 w 42"/>
                <a:gd name="T3" fmla="*/ 17 h 26"/>
                <a:gd name="T4" fmla="*/ 24 w 42"/>
                <a:gd name="T5" fmla="*/ 25 h 26"/>
                <a:gd name="T6" fmla="*/ 41 w 42"/>
                <a:gd name="T7" fmla="*/ 8 h 26"/>
                <a:gd name="T8" fmla="*/ 41 w 42"/>
                <a:gd name="T9" fmla="*/ 0 h 26"/>
                <a:gd name="T10" fmla="*/ 16 w 42"/>
                <a:gd name="T11" fmla="*/ 0 h 26"/>
                <a:gd name="T12" fmla="*/ 7 w 42"/>
                <a:gd name="T13" fmla="*/ 0 h 26"/>
                <a:gd name="T14" fmla="*/ 0 w 42"/>
                <a:gd name="T15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6">
                  <a:moveTo>
                    <a:pt x="0" y="8"/>
                  </a:moveTo>
                  <a:lnTo>
                    <a:pt x="16" y="17"/>
                  </a:lnTo>
                  <a:lnTo>
                    <a:pt x="24" y="25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2" name="Freeform 64">
              <a:extLst>
                <a:ext uri="{FF2B5EF4-FFF2-40B4-BE49-F238E27FC236}">
                  <a16:creationId xmlns:a16="http://schemas.microsoft.com/office/drawing/2014/main" id="{07A7F1A0-E92F-4D53-B63D-3BC43D6F8929}"/>
                </a:ext>
              </a:extLst>
            </p:cNvPr>
            <p:cNvSpPr>
              <a:spLocks/>
            </p:cNvSpPr>
            <p:nvPr>
              <p:custDataLst>
                <p:tags r:id="rId160"/>
              </p:custDataLst>
            </p:nvPr>
          </p:nvSpPr>
          <p:spPr bwMode="gray">
            <a:xfrm>
              <a:off x="1526" y="2432"/>
              <a:ext cx="31" cy="18"/>
            </a:xfrm>
            <a:custGeom>
              <a:avLst/>
              <a:gdLst>
                <a:gd name="T0" fmla="*/ 0 w 26"/>
                <a:gd name="T1" fmla="*/ 16 h 17"/>
                <a:gd name="T2" fmla="*/ 9 w 26"/>
                <a:gd name="T3" fmla="*/ 16 h 17"/>
                <a:gd name="T4" fmla="*/ 25 w 26"/>
                <a:gd name="T5" fmla="*/ 0 h 17"/>
                <a:gd name="T6" fmla="*/ 16 w 26"/>
                <a:gd name="T7" fmla="*/ 0 h 17"/>
                <a:gd name="T8" fmla="*/ 0 w 26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16"/>
                  </a:moveTo>
                  <a:lnTo>
                    <a:pt x="9" y="16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3" name="Freeform 65">
              <a:extLst>
                <a:ext uri="{FF2B5EF4-FFF2-40B4-BE49-F238E27FC236}">
                  <a16:creationId xmlns:a16="http://schemas.microsoft.com/office/drawing/2014/main" id="{CBA9BFED-1C26-4BAE-A2AE-FA4FB8A17D5A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gray">
            <a:xfrm>
              <a:off x="1526" y="2432"/>
              <a:ext cx="31" cy="18"/>
            </a:xfrm>
            <a:custGeom>
              <a:avLst/>
              <a:gdLst>
                <a:gd name="T0" fmla="*/ 0 w 26"/>
                <a:gd name="T1" fmla="*/ 16 h 17"/>
                <a:gd name="T2" fmla="*/ 9 w 26"/>
                <a:gd name="T3" fmla="*/ 16 h 17"/>
                <a:gd name="T4" fmla="*/ 25 w 26"/>
                <a:gd name="T5" fmla="*/ 0 h 17"/>
                <a:gd name="T6" fmla="*/ 16 w 26"/>
                <a:gd name="T7" fmla="*/ 0 h 17"/>
                <a:gd name="T8" fmla="*/ 0 w 26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16"/>
                  </a:moveTo>
                  <a:lnTo>
                    <a:pt x="9" y="16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4" name="Freeform 66">
              <a:extLst>
                <a:ext uri="{FF2B5EF4-FFF2-40B4-BE49-F238E27FC236}">
                  <a16:creationId xmlns:a16="http://schemas.microsoft.com/office/drawing/2014/main" id="{2CEEFED2-DC1F-42AE-873E-934D9A6D7C2D}"/>
                </a:ext>
              </a:extLst>
            </p:cNvPr>
            <p:cNvSpPr>
              <a:spLocks/>
            </p:cNvSpPr>
            <p:nvPr>
              <p:custDataLst>
                <p:tags r:id="rId162"/>
              </p:custDataLst>
            </p:nvPr>
          </p:nvSpPr>
          <p:spPr bwMode="gray">
            <a:xfrm>
              <a:off x="1665" y="2253"/>
              <a:ext cx="40" cy="20"/>
            </a:xfrm>
            <a:custGeom>
              <a:avLst/>
              <a:gdLst>
                <a:gd name="T0" fmla="*/ 0 w 33"/>
                <a:gd name="T1" fmla="*/ 0 h 18"/>
                <a:gd name="T2" fmla="*/ 16 w 33"/>
                <a:gd name="T3" fmla="*/ 17 h 18"/>
                <a:gd name="T4" fmla="*/ 32 w 33"/>
                <a:gd name="T5" fmla="*/ 17 h 18"/>
                <a:gd name="T6" fmla="*/ 16 w 33"/>
                <a:gd name="T7" fmla="*/ 9 h 18"/>
                <a:gd name="T8" fmla="*/ 0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0" y="0"/>
                  </a:moveTo>
                  <a:lnTo>
                    <a:pt x="16" y="17"/>
                  </a:lnTo>
                  <a:lnTo>
                    <a:pt x="32" y="17"/>
                  </a:lnTo>
                  <a:lnTo>
                    <a:pt x="16" y="9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5" name="Freeform 67">
              <a:extLst>
                <a:ext uri="{FF2B5EF4-FFF2-40B4-BE49-F238E27FC236}">
                  <a16:creationId xmlns:a16="http://schemas.microsoft.com/office/drawing/2014/main" id="{721A27D0-A07E-4925-A052-AA41C1E5F296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gray">
            <a:xfrm>
              <a:off x="1665" y="2253"/>
              <a:ext cx="40" cy="20"/>
            </a:xfrm>
            <a:custGeom>
              <a:avLst/>
              <a:gdLst>
                <a:gd name="T0" fmla="*/ 0 w 33"/>
                <a:gd name="T1" fmla="*/ 0 h 18"/>
                <a:gd name="T2" fmla="*/ 16 w 33"/>
                <a:gd name="T3" fmla="*/ 17 h 18"/>
                <a:gd name="T4" fmla="*/ 32 w 33"/>
                <a:gd name="T5" fmla="*/ 17 h 18"/>
                <a:gd name="T6" fmla="*/ 16 w 33"/>
                <a:gd name="T7" fmla="*/ 9 h 18"/>
                <a:gd name="T8" fmla="*/ 0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0" y="0"/>
                  </a:moveTo>
                  <a:lnTo>
                    <a:pt x="16" y="17"/>
                  </a:lnTo>
                  <a:lnTo>
                    <a:pt x="32" y="17"/>
                  </a:lnTo>
                  <a:lnTo>
                    <a:pt x="16" y="9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6" name="Freeform 68">
              <a:extLst>
                <a:ext uri="{FF2B5EF4-FFF2-40B4-BE49-F238E27FC236}">
                  <a16:creationId xmlns:a16="http://schemas.microsoft.com/office/drawing/2014/main" id="{1F4B6727-B5BA-4CB7-90A8-833013499263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gray">
            <a:xfrm>
              <a:off x="1665" y="2315"/>
              <a:ext cx="40" cy="29"/>
            </a:xfrm>
            <a:custGeom>
              <a:avLst/>
              <a:gdLst>
                <a:gd name="T0" fmla="*/ 0 w 33"/>
                <a:gd name="T1" fmla="*/ 8 h 25"/>
                <a:gd name="T2" fmla="*/ 24 w 33"/>
                <a:gd name="T3" fmla="*/ 24 h 25"/>
                <a:gd name="T4" fmla="*/ 24 w 33"/>
                <a:gd name="T5" fmla="*/ 15 h 25"/>
                <a:gd name="T6" fmla="*/ 32 w 33"/>
                <a:gd name="T7" fmla="*/ 8 h 25"/>
                <a:gd name="T8" fmla="*/ 16 w 33"/>
                <a:gd name="T9" fmla="*/ 8 h 25"/>
                <a:gd name="T10" fmla="*/ 7 w 33"/>
                <a:gd name="T11" fmla="*/ 0 h 25"/>
                <a:gd name="T12" fmla="*/ 0 w 33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">
                  <a:moveTo>
                    <a:pt x="0" y="8"/>
                  </a:moveTo>
                  <a:lnTo>
                    <a:pt x="24" y="24"/>
                  </a:lnTo>
                  <a:lnTo>
                    <a:pt x="24" y="15"/>
                  </a:lnTo>
                  <a:lnTo>
                    <a:pt x="32" y="8"/>
                  </a:lnTo>
                  <a:lnTo>
                    <a:pt x="16" y="8"/>
                  </a:lnTo>
                  <a:lnTo>
                    <a:pt x="7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7" name="Freeform 69">
              <a:extLst>
                <a:ext uri="{FF2B5EF4-FFF2-40B4-BE49-F238E27FC236}">
                  <a16:creationId xmlns:a16="http://schemas.microsoft.com/office/drawing/2014/main" id="{46C369BC-7B42-48B2-9A94-E5023F40446E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gray">
            <a:xfrm>
              <a:off x="1665" y="2315"/>
              <a:ext cx="40" cy="29"/>
            </a:xfrm>
            <a:custGeom>
              <a:avLst/>
              <a:gdLst>
                <a:gd name="T0" fmla="*/ 0 w 33"/>
                <a:gd name="T1" fmla="*/ 8 h 25"/>
                <a:gd name="T2" fmla="*/ 24 w 33"/>
                <a:gd name="T3" fmla="*/ 24 h 25"/>
                <a:gd name="T4" fmla="*/ 24 w 33"/>
                <a:gd name="T5" fmla="*/ 15 h 25"/>
                <a:gd name="T6" fmla="*/ 32 w 33"/>
                <a:gd name="T7" fmla="*/ 8 h 25"/>
                <a:gd name="T8" fmla="*/ 16 w 33"/>
                <a:gd name="T9" fmla="*/ 8 h 25"/>
                <a:gd name="T10" fmla="*/ 7 w 33"/>
                <a:gd name="T11" fmla="*/ 0 h 25"/>
                <a:gd name="T12" fmla="*/ 0 w 33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">
                  <a:moveTo>
                    <a:pt x="0" y="8"/>
                  </a:moveTo>
                  <a:lnTo>
                    <a:pt x="24" y="24"/>
                  </a:lnTo>
                  <a:lnTo>
                    <a:pt x="24" y="15"/>
                  </a:lnTo>
                  <a:lnTo>
                    <a:pt x="32" y="8"/>
                  </a:lnTo>
                  <a:lnTo>
                    <a:pt x="16" y="8"/>
                  </a:lnTo>
                  <a:lnTo>
                    <a:pt x="7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8" name="Freeform 70">
              <a:extLst>
                <a:ext uri="{FF2B5EF4-FFF2-40B4-BE49-F238E27FC236}">
                  <a16:creationId xmlns:a16="http://schemas.microsoft.com/office/drawing/2014/main" id="{75028B8A-8665-483C-80DA-4E06B2210564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gray">
            <a:xfrm>
              <a:off x="1742" y="2220"/>
              <a:ext cx="99" cy="106"/>
            </a:xfrm>
            <a:custGeom>
              <a:avLst/>
              <a:gdLst>
                <a:gd name="T0" fmla="*/ 0 w 83"/>
                <a:gd name="T1" fmla="*/ 72 h 97"/>
                <a:gd name="T2" fmla="*/ 0 w 83"/>
                <a:gd name="T3" fmla="*/ 80 h 97"/>
                <a:gd name="T4" fmla="*/ 48 w 83"/>
                <a:gd name="T5" fmla="*/ 80 h 97"/>
                <a:gd name="T6" fmla="*/ 48 w 83"/>
                <a:gd name="T7" fmla="*/ 88 h 97"/>
                <a:gd name="T8" fmla="*/ 57 w 83"/>
                <a:gd name="T9" fmla="*/ 80 h 97"/>
                <a:gd name="T10" fmla="*/ 73 w 83"/>
                <a:gd name="T11" fmla="*/ 88 h 97"/>
                <a:gd name="T12" fmla="*/ 73 w 83"/>
                <a:gd name="T13" fmla="*/ 96 h 97"/>
                <a:gd name="T14" fmla="*/ 82 w 83"/>
                <a:gd name="T15" fmla="*/ 96 h 97"/>
                <a:gd name="T16" fmla="*/ 82 w 83"/>
                <a:gd name="T17" fmla="*/ 80 h 97"/>
                <a:gd name="T18" fmla="*/ 65 w 83"/>
                <a:gd name="T19" fmla="*/ 72 h 97"/>
                <a:gd name="T20" fmla="*/ 73 w 83"/>
                <a:gd name="T21" fmla="*/ 63 h 97"/>
                <a:gd name="T22" fmla="*/ 65 w 83"/>
                <a:gd name="T23" fmla="*/ 56 h 97"/>
                <a:gd name="T24" fmla="*/ 73 w 83"/>
                <a:gd name="T25" fmla="*/ 48 h 97"/>
                <a:gd name="T26" fmla="*/ 48 w 83"/>
                <a:gd name="T27" fmla="*/ 48 h 97"/>
                <a:gd name="T28" fmla="*/ 42 w 83"/>
                <a:gd name="T29" fmla="*/ 40 h 97"/>
                <a:gd name="T30" fmla="*/ 48 w 83"/>
                <a:gd name="T31" fmla="*/ 31 h 97"/>
                <a:gd name="T32" fmla="*/ 42 w 83"/>
                <a:gd name="T33" fmla="*/ 31 h 97"/>
                <a:gd name="T34" fmla="*/ 48 w 83"/>
                <a:gd name="T35" fmla="*/ 0 h 97"/>
                <a:gd name="T36" fmla="*/ 32 w 83"/>
                <a:gd name="T37" fmla="*/ 6 h 97"/>
                <a:gd name="T38" fmla="*/ 8 w 83"/>
                <a:gd name="T39" fmla="*/ 56 h 97"/>
                <a:gd name="T40" fmla="*/ 8 w 83"/>
                <a:gd name="T41" fmla="*/ 63 h 97"/>
                <a:gd name="T42" fmla="*/ 0 w 83"/>
                <a:gd name="T4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7">
                  <a:moveTo>
                    <a:pt x="0" y="72"/>
                  </a:moveTo>
                  <a:lnTo>
                    <a:pt x="0" y="80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7" y="80"/>
                  </a:lnTo>
                  <a:lnTo>
                    <a:pt x="73" y="88"/>
                  </a:lnTo>
                  <a:lnTo>
                    <a:pt x="73" y="96"/>
                  </a:lnTo>
                  <a:lnTo>
                    <a:pt x="82" y="96"/>
                  </a:lnTo>
                  <a:lnTo>
                    <a:pt x="82" y="80"/>
                  </a:lnTo>
                  <a:lnTo>
                    <a:pt x="65" y="72"/>
                  </a:lnTo>
                  <a:lnTo>
                    <a:pt x="73" y="63"/>
                  </a:lnTo>
                  <a:lnTo>
                    <a:pt x="65" y="56"/>
                  </a:lnTo>
                  <a:lnTo>
                    <a:pt x="73" y="48"/>
                  </a:lnTo>
                  <a:lnTo>
                    <a:pt x="48" y="48"/>
                  </a:lnTo>
                  <a:lnTo>
                    <a:pt x="42" y="40"/>
                  </a:lnTo>
                  <a:lnTo>
                    <a:pt x="48" y="31"/>
                  </a:lnTo>
                  <a:lnTo>
                    <a:pt x="42" y="31"/>
                  </a:lnTo>
                  <a:lnTo>
                    <a:pt x="48" y="0"/>
                  </a:lnTo>
                  <a:lnTo>
                    <a:pt x="32" y="6"/>
                  </a:lnTo>
                  <a:lnTo>
                    <a:pt x="8" y="56"/>
                  </a:lnTo>
                  <a:lnTo>
                    <a:pt x="8" y="63"/>
                  </a:lnTo>
                  <a:lnTo>
                    <a:pt x="0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39" name="Freeform 71">
              <a:extLst>
                <a:ext uri="{FF2B5EF4-FFF2-40B4-BE49-F238E27FC236}">
                  <a16:creationId xmlns:a16="http://schemas.microsoft.com/office/drawing/2014/main" id="{1C6FEFCF-40A9-46A4-8C00-F00880F2CC34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gray">
            <a:xfrm>
              <a:off x="4031" y="2653"/>
              <a:ext cx="50" cy="20"/>
            </a:xfrm>
            <a:custGeom>
              <a:avLst/>
              <a:gdLst>
                <a:gd name="T0" fmla="*/ 33 w 41"/>
                <a:gd name="T1" fmla="*/ 0 h 17"/>
                <a:gd name="T2" fmla="*/ 8 w 41"/>
                <a:gd name="T3" fmla="*/ 0 h 17"/>
                <a:gd name="T4" fmla="*/ 0 w 41"/>
                <a:gd name="T5" fmla="*/ 9 h 17"/>
                <a:gd name="T6" fmla="*/ 0 w 41"/>
                <a:gd name="T7" fmla="*/ 16 h 17"/>
                <a:gd name="T8" fmla="*/ 33 w 41"/>
                <a:gd name="T9" fmla="*/ 16 h 17"/>
                <a:gd name="T10" fmla="*/ 40 w 41"/>
                <a:gd name="T11" fmla="*/ 16 h 17"/>
                <a:gd name="T12" fmla="*/ 33 w 4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7">
                  <a:moveTo>
                    <a:pt x="33" y="0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3" y="16"/>
                  </a:lnTo>
                  <a:lnTo>
                    <a:pt x="40" y="16"/>
                  </a:lnTo>
                  <a:lnTo>
                    <a:pt x="33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0" name="Freeform 72">
              <a:extLst>
                <a:ext uri="{FF2B5EF4-FFF2-40B4-BE49-F238E27FC236}">
                  <a16:creationId xmlns:a16="http://schemas.microsoft.com/office/drawing/2014/main" id="{CC2DFF77-3CFE-4F09-9BF3-81885A3560CE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gray">
            <a:xfrm>
              <a:off x="4031" y="2653"/>
              <a:ext cx="50" cy="20"/>
            </a:xfrm>
            <a:custGeom>
              <a:avLst/>
              <a:gdLst>
                <a:gd name="T0" fmla="*/ 33 w 41"/>
                <a:gd name="T1" fmla="*/ 0 h 17"/>
                <a:gd name="T2" fmla="*/ 8 w 41"/>
                <a:gd name="T3" fmla="*/ 0 h 17"/>
                <a:gd name="T4" fmla="*/ 0 w 41"/>
                <a:gd name="T5" fmla="*/ 9 h 17"/>
                <a:gd name="T6" fmla="*/ 0 w 41"/>
                <a:gd name="T7" fmla="*/ 16 h 17"/>
                <a:gd name="T8" fmla="*/ 33 w 41"/>
                <a:gd name="T9" fmla="*/ 16 h 17"/>
                <a:gd name="T10" fmla="*/ 40 w 41"/>
                <a:gd name="T11" fmla="*/ 16 h 17"/>
                <a:gd name="T12" fmla="*/ 33 w 4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7">
                  <a:moveTo>
                    <a:pt x="33" y="0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3" y="16"/>
                  </a:lnTo>
                  <a:lnTo>
                    <a:pt x="40" y="16"/>
                  </a:lnTo>
                  <a:lnTo>
                    <a:pt x="33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1" name="Freeform 73">
              <a:extLst>
                <a:ext uri="{FF2B5EF4-FFF2-40B4-BE49-F238E27FC236}">
                  <a16:creationId xmlns:a16="http://schemas.microsoft.com/office/drawing/2014/main" id="{C9A14DA9-0B10-4CC2-8A7F-4621F8879B07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gray">
            <a:xfrm>
              <a:off x="3708" y="2521"/>
              <a:ext cx="451" cy="428"/>
            </a:xfrm>
            <a:custGeom>
              <a:avLst/>
              <a:gdLst>
                <a:gd name="T0" fmla="*/ 358 w 374"/>
                <a:gd name="T1" fmla="*/ 105 h 390"/>
                <a:gd name="T2" fmla="*/ 373 w 374"/>
                <a:gd name="T3" fmla="*/ 137 h 390"/>
                <a:gd name="T4" fmla="*/ 349 w 374"/>
                <a:gd name="T5" fmla="*/ 146 h 390"/>
                <a:gd name="T6" fmla="*/ 326 w 374"/>
                <a:gd name="T7" fmla="*/ 187 h 390"/>
                <a:gd name="T8" fmla="*/ 318 w 374"/>
                <a:gd name="T9" fmla="*/ 211 h 390"/>
                <a:gd name="T10" fmla="*/ 308 w 374"/>
                <a:gd name="T11" fmla="*/ 178 h 390"/>
                <a:gd name="T12" fmla="*/ 293 w 374"/>
                <a:gd name="T13" fmla="*/ 187 h 390"/>
                <a:gd name="T14" fmla="*/ 308 w 374"/>
                <a:gd name="T15" fmla="*/ 162 h 390"/>
                <a:gd name="T16" fmla="*/ 276 w 374"/>
                <a:gd name="T17" fmla="*/ 146 h 390"/>
                <a:gd name="T18" fmla="*/ 261 w 374"/>
                <a:gd name="T19" fmla="*/ 146 h 390"/>
                <a:gd name="T20" fmla="*/ 252 w 374"/>
                <a:gd name="T21" fmla="*/ 170 h 390"/>
                <a:gd name="T22" fmla="*/ 268 w 374"/>
                <a:gd name="T23" fmla="*/ 211 h 390"/>
                <a:gd name="T24" fmla="*/ 261 w 374"/>
                <a:gd name="T25" fmla="*/ 202 h 390"/>
                <a:gd name="T26" fmla="*/ 236 w 374"/>
                <a:gd name="T27" fmla="*/ 236 h 390"/>
                <a:gd name="T28" fmla="*/ 180 w 374"/>
                <a:gd name="T29" fmla="*/ 276 h 390"/>
                <a:gd name="T30" fmla="*/ 171 w 374"/>
                <a:gd name="T31" fmla="*/ 283 h 390"/>
                <a:gd name="T32" fmla="*/ 156 w 374"/>
                <a:gd name="T33" fmla="*/ 292 h 390"/>
                <a:gd name="T34" fmla="*/ 156 w 374"/>
                <a:gd name="T35" fmla="*/ 324 h 390"/>
                <a:gd name="T36" fmla="*/ 147 w 374"/>
                <a:gd name="T37" fmla="*/ 364 h 390"/>
                <a:gd name="T38" fmla="*/ 131 w 374"/>
                <a:gd name="T39" fmla="*/ 380 h 390"/>
                <a:gd name="T40" fmla="*/ 106 w 374"/>
                <a:gd name="T41" fmla="*/ 380 h 390"/>
                <a:gd name="T42" fmla="*/ 65 w 374"/>
                <a:gd name="T43" fmla="*/ 283 h 390"/>
                <a:gd name="T44" fmla="*/ 59 w 374"/>
                <a:gd name="T45" fmla="*/ 202 h 390"/>
                <a:gd name="T46" fmla="*/ 34 w 374"/>
                <a:gd name="T47" fmla="*/ 227 h 390"/>
                <a:gd name="T48" fmla="*/ 25 w 374"/>
                <a:gd name="T49" fmla="*/ 202 h 390"/>
                <a:gd name="T50" fmla="*/ 19 w 374"/>
                <a:gd name="T51" fmla="*/ 195 h 390"/>
                <a:gd name="T52" fmla="*/ 9 w 374"/>
                <a:gd name="T53" fmla="*/ 178 h 390"/>
                <a:gd name="T54" fmla="*/ 34 w 374"/>
                <a:gd name="T55" fmla="*/ 170 h 390"/>
                <a:gd name="T56" fmla="*/ 25 w 374"/>
                <a:gd name="T57" fmla="*/ 153 h 390"/>
                <a:gd name="T58" fmla="*/ 19 w 374"/>
                <a:gd name="T59" fmla="*/ 146 h 390"/>
                <a:gd name="T60" fmla="*/ 25 w 374"/>
                <a:gd name="T61" fmla="*/ 121 h 390"/>
                <a:gd name="T62" fmla="*/ 50 w 374"/>
                <a:gd name="T63" fmla="*/ 121 h 390"/>
                <a:gd name="T64" fmla="*/ 82 w 374"/>
                <a:gd name="T65" fmla="*/ 65 h 390"/>
                <a:gd name="T66" fmla="*/ 90 w 374"/>
                <a:gd name="T67" fmla="*/ 56 h 390"/>
                <a:gd name="T68" fmla="*/ 82 w 374"/>
                <a:gd name="T69" fmla="*/ 33 h 390"/>
                <a:gd name="T70" fmla="*/ 82 w 374"/>
                <a:gd name="T71" fmla="*/ 16 h 390"/>
                <a:gd name="T72" fmla="*/ 114 w 374"/>
                <a:gd name="T73" fmla="*/ 16 h 390"/>
                <a:gd name="T74" fmla="*/ 147 w 374"/>
                <a:gd name="T75" fmla="*/ 0 h 390"/>
                <a:gd name="T76" fmla="*/ 156 w 374"/>
                <a:gd name="T77" fmla="*/ 25 h 390"/>
                <a:gd name="T78" fmla="*/ 147 w 374"/>
                <a:gd name="T79" fmla="*/ 56 h 390"/>
                <a:gd name="T80" fmla="*/ 139 w 374"/>
                <a:gd name="T81" fmla="*/ 81 h 390"/>
                <a:gd name="T82" fmla="*/ 156 w 374"/>
                <a:gd name="T83" fmla="*/ 113 h 390"/>
                <a:gd name="T84" fmla="*/ 243 w 374"/>
                <a:gd name="T85" fmla="*/ 146 h 390"/>
                <a:gd name="T86" fmla="*/ 252 w 374"/>
                <a:gd name="T87" fmla="*/ 137 h 390"/>
                <a:gd name="T88" fmla="*/ 261 w 374"/>
                <a:gd name="T89" fmla="*/ 121 h 390"/>
                <a:gd name="T90" fmla="*/ 268 w 374"/>
                <a:gd name="T91" fmla="*/ 137 h 390"/>
                <a:gd name="T92" fmla="*/ 308 w 374"/>
                <a:gd name="T93" fmla="*/ 137 h 390"/>
                <a:gd name="T94" fmla="*/ 342 w 374"/>
                <a:gd name="T95" fmla="*/ 10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4" h="390">
                  <a:moveTo>
                    <a:pt x="342" y="105"/>
                  </a:moveTo>
                  <a:lnTo>
                    <a:pt x="358" y="105"/>
                  </a:lnTo>
                  <a:lnTo>
                    <a:pt x="373" y="121"/>
                  </a:lnTo>
                  <a:lnTo>
                    <a:pt x="373" y="137"/>
                  </a:lnTo>
                  <a:lnTo>
                    <a:pt x="358" y="137"/>
                  </a:lnTo>
                  <a:lnTo>
                    <a:pt x="349" y="146"/>
                  </a:lnTo>
                  <a:lnTo>
                    <a:pt x="333" y="178"/>
                  </a:lnTo>
                  <a:lnTo>
                    <a:pt x="326" y="187"/>
                  </a:lnTo>
                  <a:lnTo>
                    <a:pt x="318" y="202"/>
                  </a:lnTo>
                  <a:lnTo>
                    <a:pt x="318" y="211"/>
                  </a:lnTo>
                  <a:lnTo>
                    <a:pt x="308" y="187"/>
                  </a:lnTo>
                  <a:lnTo>
                    <a:pt x="308" y="178"/>
                  </a:lnTo>
                  <a:lnTo>
                    <a:pt x="301" y="187"/>
                  </a:lnTo>
                  <a:lnTo>
                    <a:pt x="293" y="187"/>
                  </a:lnTo>
                  <a:lnTo>
                    <a:pt x="293" y="178"/>
                  </a:lnTo>
                  <a:lnTo>
                    <a:pt x="308" y="162"/>
                  </a:lnTo>
                  <a:lnTo>
                    <a:pt x="276" y="162"/>
                  </a:lnTo>
                  <a:lnTo>
                    <a:pt x="276" y="146"/>
                  </a:lnTo>
                  <a:lnTo>
                    <a:pt x="268" y="146"/>
                  </a:lnTo>
                  <a:lnTo>
                    <a:pt x="261" y="146"/>
                  </a:lnTo>
                  <a:lnTo>
                    <a:pt x="261" y="153"/>
                  </a:lnTo>
                  <a:lnTo>
                    <a:pt x="252" y="170"/>
                  </a:lnTo>
                  <a:lnTo>
                    <a:pt x="261" y="170"/>
                  </a:lnTo>
                  <a:lnTo>
                    <a:pt x="268" y="211"/>
                  </a:lnTo>
                  <a:lnTo>
                    <a:pt x="261" y="211"/>
                  </a:lnTo>
                  <a:lnTo>
                    <a:pt x="261" y="202"/>
                  </a:lnTo>
                  <a:lnTo>
                    <a:pt x="243" y="211"/>
                  </a:lnTo>
                  <a:lnTo>
                    <a:pt x="236" y="236"/>
                  </a:lnTo>
                  <a:lnTo>
                    <a:pt x="221" y="242"/>
                  </a:lnTo>
                  <a:lnTo>
                    <a:pt x="180" y="276"/>
                  </a:lnTo>
                  <a:lnTo>
                    <a:pt x="180" y="283"/>
                  </a:lnTo>
                  <a:lnTo>
                    <a:pt x="171" y="283"/>
                  </a:lnTo>
                  <a:lnTo>
                    <a:pt x="162" y="292"/>
                  </a:lnTo>
                  <a:lnTo>
                    <a:pt x="156" y="292"/>
                  </a:lnTo>
                  <a:lnTo>
                    <a:pt x="156" y="299"/>
                  </a:lnTo>
                  <a:lnTo>
                    <a:pt x="156" y="324"/>
                  </a:lnTo>
                  <a:lnTo>
                    <a:pt x="147" y="339"/>
                  </a:lnTo>
                  <a:lnTo>
                    <a:pt x="147" y="364"/>
                  </a:lnTo>
                  <a:lnTo>
                    <a:pt x="139" y="373"/>
                  </a:lnTo>
                  <a:lnTo>
                    <a:pt x="131" y="380"/>
                  </a:lnTo>
                  <a:lnTo>
                    <a:pt x="122" y="389"/>
                  </a:lnTo>
                  <a:lnTo>
                    <a:pt x="106" y="380"/>
                  </a:lnTo>
                  <a:lnTo>
                    <a:pt x="82" y="307"/>
                  </a:lnTo>
                  <a:lnTo>
                    <a:pt x="65" y="283"/>
                  </a:lnTo>
                  <a:lnTo>
                    <a:pt x="59" y="236"/>
                  </a:lnTo>
                  <a:lnTo>
                    <a:pt x="59" y="202"/>
                  </a:lnTo>
                  <a:lnTo>
                    <a:pt x="50" y="218"/>
                  </a:lnTo>
                  <a:lnTo>
                    <a:pt x="34" y="227"/>
                  </a:lnTo>
                  <a:lnTo>
                    <a:pt x="9" y="202"/>
                  </a:lnTo>
                  <a:lnTo>
                    <a:pt x="25" y="202"/>
                  </a:lnTo>
                  <a:lnTo>
                    <a:pt x="25" y="195"/>
                  </a:lnTo>
                  <a:lnTo>
                    <a:pt x="19" y="195"/>
                  </a:lnTo>
                  <a:lnTo>
                    <a:pt x="0" y="187"/>
                  </a:lnTo>
                  <a:lnTo>
                    <a:pt x="9" y="178"/>
                  </a:lnTo>
                  <a:lnTo>
                    <a:pt x="34" y="178"/>
                  </a:lnTo>
                  <a:lnTo>
                    <a:pt x="34" y="170"/>
                  </a:lnTo>
                  <a:lnTo>
                    <a:pt x="34" y="153"/>
                  </a:lnTo>
                  <a:lnTo>
                    <a:pt x="25" y="153"/>
                  </a:lnTo>
                  <a:lnTo>
                    <a:pt x="25" y="146"/>
                  </a:lnTo>
                  <a:lnTo>
                    <a:pt x="19" y="146"/>
                  </a:lnTo>
                  <a:lnTo>
                    <a:pt x="19" y="130"/>
                  </a:lnTo>
                  <a:lnTo>
                    <a:pt x="25" y="121"/>
                  </a:lnTo>
                  <a:lnTo>
                    <a:pt x="34" y="130"/>
                  </a:lnTo>
                  <a:lnTo>
                    <a:pt x="50" y="121"/>
                  </a:lnTo>
                  <a:lnTo>
                    <a:pt x="90" y="74"/>
                  </a:lnTo>
                  <a:lnTo>
                    <a:pt x="82" y="65"/>
                  </a:lnTo>
                  <a:lnTo>
                    <a:pt x="90" y="65"/>
                  </a:lnTo>
                  <a:lnTo>
                    <a:pt x="90" y="56"/>
                  </a:lnTo>
                  <a:lnTo>
                    <a:pt x="74" y="50"/>
                  </a:lnTo>
                  <a:lnTo>
                    <a:pt x="82" y="33"/>
                  </a:lnTo>
                  <a:lnTo>
                    <a:pt x="74" y="25"/>
                  </a:lnTo>
                  <a:lnTo>
                    <a:pt x="82" y="16"/>
                  </a:lnTo>
                  <a:lnTo>
                    <a:pt x="99" y="25"/>
                  </a:lnTo>
                  <a:lnTo>
                    <a:pt x="114" y="16"/>
                  </a:lnTo>
                  <a:lnTo>
                    <a:pt x="122" y="8"/>
                  </a:lnTo>
                  <a:lnTo>
                    <a:pt x="147" y="0"/>
                  </a:lnTo>
                  <a:lnTo>
                    <a:pt x="156" y="8"/>
                  </a:lnTo>
                  <a:lnTo>
                    <a:pt x="156" y="25"/>
                  </a:lnTo>
                  <a:lnTo>
                    <a:pt x="139" y="40"/>
                  </a:lnTo>
                  <a:lnTo>
                    <a:pt x="147" y="56"/>
                  </a:lnTo>
                  <a:lnTo>
                    <a:pt x="131" y="56"/>
                  </a:lnTo>
                  <a:lnTo>
                    <a:pt x="139" y="81"/>
                  </a:lnTo>
                  <a:lnTo>
                    <a:pt x="162" y="90"/>
                  </a:lnTo>
                  <a:lnTo>
                    <a:pt x="156" y="113"/>
                  </a:lnTo>
                  <a:lnTo>
                    <a:pt x="171" y="121"/>
                  </a:lnTo>
                  <a:lnTo>
                    <a:pt x="243" y="146"/>
                  </a:lnTo>
                  <a:lnTo>
                    <a:pt x="252" y="146"/>
                  </a:lnTo>
                  <a:lnTo>
                    <a:pt x="252" y="137"/>
                  </a:lnTo>
                  <a:lnTo>
                    <a:pt x="252" y="121"/>
                  </a:lnTo>
                  <a:lnTo>
                    <a:pt x="261" y="121"/>
                  </a:lnTo>
                  <a:lnTo>
                    <a:pt x="268" y="130"/>
                  </a:lnTo>
                  <a:lnTo>
                    <a:pt x="268" y="137"/>
                  </a:lnTo>
                  <a:lnTo>
                    <a:pt x="301" y="137"/>
                  </a:lnTo>
                  <a:lnTo>
                    <a:pt x="308" y="137"/>
                  </a:lnTo>
                  <a:lnTo>
                    <a:pt x="301" y="121"/>
                  </a:lnTo>
                  <a:lnTo>
                    <a:pt x="342" y="10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2" name="Freeform 74">
              <a:extLst>
                <a:ext uri="{FF2B5EF4-FFF2-40B4-BE49-F238E27FC236}">
                  <a16:creationId xmlns:a16="http://schemas.microsoft.com/office/drawing/2014/main" id="{418C5E06-26D2-472A-97AF-3008AD8DA869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gray">
            <a:xfrm>
              <a:off x="4012" y="2209"/>
              <a:ext cx="493" cy="213"/>
            </a:xfrm>
            <a:custGeom>
              <a:avLst/>
              <a:gdLst>
                <a:gd name="T0" fmla="*/ 268 w 408"/>
                <a:gd name="T1" fmla="*/ 49 h 195"/>
                <a:gd name="T2" fmla="*/ 220 w 408"/>
                <a:gd name="T3" fmla="*/ 24 h 195"/>
                <a:gd name="T4" fmla="*/ 205 w 408"/>
                <a:gd name="T5" fmla="*/ 32 h 195"/>
                <a:gd name="T6" fmla="*/ 195 w 408"/>
                <a:gd name="T7" fmla="*/ 32 h 195"/>
                <a:gd name="T8" fmla="*/ 180 w 408"/>
                <a:gd name="T9" fmla="*/ 9 h 195"/>
                <a:gd name="T10" fmla="*/ 146 w 408"/>
                <a:gd name="T11" fmla="*/ 0 h 195"/>
                <a:gd name="T12" fmla="*/ 130 w 408"/>
                <a:gd name="T13" fmla="*/ 9 h 195"/>
                <a:gd name="T14" fmla="*/ 130 w 408"/>
                <a:gd name="T15" fmla="*/ 24 h 195"/>
                <a:gd name="T16" fmla="*/ 130 w 408"/>
                <a:gd name="T17" fmla="*/ 40 h 195"/>
                <a:gd name="T18" fmla="*/ 97 w 408"/>
                <a:gd name="T19" fmla="*/ 40 h 195"/>
                <a:gd name="T20" fmla="*/ 81 w 408"/>
                <a:gd name="T21" fmla="*/ 32 h 195"/>
                <a:gd name="T22" fmla="*/ 49 w 408"/>
                <a:gd name="T23" fmla="*/ 24 h 195"/>
                <a:gd name="T24" fmla="*/ 9 w 408"/>
                <a:gd name="T25" fmla="*/ 49 h 195"/>
                <a:gd name="T26" fmla="*/ 0 w 408"/>
                <a:gd name="T27" fmla="*/ 57 h 195"/>
                <a:gd name="T28" fmla="*/ 16 w 408"/>
                <a:gd name="T29" fmla="*/ 81 h 195"/>
                <a:gd name="T30" fmla="*/ 34 w 408"/>
                <a:gd name="T31" fmla="*/ 81 h 195"/>
                <a:gd name="T32" fmla="*/ 41 w 408"/>
                <a:gd name="T33" fmla="*/ 97 h 195"/>
                <a:gd name="T34" fmla="*/ 41 w 408"/>
                <a:gd name="T35" fmla="*/ 130 h 195"/>
                <a:gd name="T36" fmla="*/ 90 w 408"/>
                <a:gd name="T37" fmla="*/ 146 h 195"/>
                <a:gd name="T38" fmla="*/ 115 w 408"/>
                <a:gd name="T39" fmla="*/ 171 h 195"/>
                <a:gd name="T40" fmla="*/ 162 w 408"/>
                <a:gd name="T41" fmla="*/ 171 h 195"/>
                <a:gd name="T42" fmla="*/ 186 w 408"/>
                <a:gd name="T43" fmla="*/ 186 h 195"/>
                <a:gd name="T44" fmla="*/ 220 w 408"/>
                <a:gd name="T45" fmla="*/ 194 h 195"/>
                <a:gd name="T46" fmla="*/ 252 w 408"/>
                <a:gd name="T47" fmla="*/ 177 h 195"/>
                <a:gd name="T48" fmla="*/ 285 w 408"/>
                <a:gd name="T49" fmla="*/ 177 h 195"/>
                <a:gd name="T50" fmla="*/ 308 w 408"/>
                <a:gd name="T51" fmla="*/ 152 h 195"/>
                <a:gd name="T52" fmla="*/ 302 w 408"/>
                <a:gd name="T53" fmla="*/ 146 h 195"/>
                <a:gd name="T54" fmla="*/ 317 w 408"/>
                <a:gd name="T55" fmla="*/ 130 h 195"/>
                <a:gd name="T56" fmla="*/ 333 w 408"/>
                <a:gd name="T57" fmla="*/ 137 h 195"/>
                <a:gd name="T58" fmla="*/ 357 w 408"/>
                <a:gd name="T59" fmla="*/ 121 h 195"/>
                <a:gd name="T60" fmla="*/ 373 w 408"/>
                <a:gd name="T61" fmla="*/ 105 h 195"/>
                <a:gd name="T62" fmla="*/ 407 w 408"/>
                <a:gd name="T63" fmla="*/ 105 h 195"/>
                <a:gd name="T64" fmla="*/ 397 w 408"/>
                <a:gd name="T65" fmla="*/ 89 h 195"/>
                <a:gd name="T66" fmla="*/ 389 w 408"/>
                <a:gd name="T67" fmla="*/ 81 h 195"/>
                <a:gd name="T68" fmla="*/ 373 w 408"/>
                <a:gd name="T69" fmla="*/ 89 h 195"/>
                <a:gd name="T70" fmla="*/ 357 w 408"/>
                <a:gd name="T71" fmla="*/ 89 h 195"/>
                <a:gd name="T72" fmla="*/ 357 w 408"/>
                <a:gd name="T73" fmla="*/ 57 h 195"/>
                <a:gd name="T74" fmla="*/ 366 w 408"/>
                <a:gd name="T75" fmla="*/ 40 h 195"/>
                <a:gd name="T76" fmla="*/ 342 w 408"/>
                <a:gd name="T77" fmla="*/ 32 h 195"/>
                <a:gd name="T78" fmla="*/ 325 w 408"/>
                <a:gd name="T79" fmla="*/ 49 h 195"/>
                <a:gd name="T80" fmla="*/ 292 w 408"/>
                <a:gd name="T81" fmla="*/ 57 h 195"/>
                <a:gd name="T82" fmla="*/ 268 w 408"/>
                <a:gd name="T83" fmla="*/ 4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8" h="195">
                  <a:moveTo>
                    <a:pt x="268" y="49"/>
                  </a:moveTo>
                  <a:lnTo>
                    <a:pt x="220" y="24"/>
                  </a:lnTo>
                  <a:lnTo>
                    <a:pt x="205" y="32"/>
                  </a:lnTo>
                  <a:lnTo>
                    <a:pt x="195" y="32"/>
                  </a:lnTo>
                  <a:lnTo>
                    <a:pt x="180" y="9"/>
                  </a:lnTo>
                  <a:lnTo>
                    <a:pt x="146" y="0"/>
                  </a:lnTo>
                  <a:lnTo>
                    <a:pt x="130" y="9"/>
                  </a:lnTo>
                  <a:lnTo>
                    <a:pt x="130" y="24"/>
                  </a:lnTo>
                  <a:lnTo>
                    <a:pt x="130" y="40"/>
                  </a:lnTo>
                  <a:lnTo>
                    <a:pt x="97" y="40"/>
                  </a:lnTo>
                  <a:lnTo>
                    <a:pt x="81" y="32"/>
                  </a:lnTo>
                  <a:lnTo>
                    <a:pt x="49" y="24"/>
                  </a:lnTo>
                  <a:lnTo>
                    <a:pt x="9" y="49"/>
                  </a:lnTo>
                  <a:lnTo>
                    <a:pt x="0" y="57"/>
                  </a:lnTo>
                  <a:lnTo>
                    <a:pt x="16" y="81"/>
                  </a:lnTo>
                  <a:lnTo>
                    <a:pt x="34" y="81"/>
                  </a:lnTo>
                  <a:lnTo>
                    <a:pt x="41" y="97"/>
                  </a:lnTo>
                  <a:lnTo>
                    <a:pt x="41" y="130"/>
                  </a:lnTo>
                  <a:lnTo>
                    <a:pt x="90" y="146"/>
                  </a:lnTo>
                  <a:lnTo>
                    <a:pt x="115" y="171"/>
                  </a:lnTo>
                  <a:lnTo>
                    <a:pt x="162" y="171"/>
                  </a:lnTo>
                  <a:lnTo>
                    <a:pt x="186" y="186"/>
                  </a:lnTo>
                  <a:lnTo>
                    <a:pt x="220" y="194"/>
                  </a:lnTo>
                  <a:lnTo>
                    <a:pt x="252" y="177"/>
                  </a:lnTo>
                  <a:lnTo>
                    <a:pt x="285" y="177"/>
                  </a:lnTo>
                  <a:lnTo>
                    <a:pt x="308" y="152"/>
                  </a:lnTo>
                  <a:lnTo>
                    <a:pt x="302" y="146"/>
                  </a:lnTo>
                  <a:lnTo>
                    <a:pt x="317" y="130"/>
                  </a:lnTo>
                  <a:lnTo>
                    <a:pt x="333" y="137"/>
                  </a:lnTo>
                  <a:lnTo>
                    <a:pt x="357" y="121"/>
                  </a:lnTo>
                  <a:lnTo>
                    <a:pt x="373" y="105"/>
                  </a:lnTo>
                  <a:lnTo>
                    <a:pt x="407" y="105"/>
                  </a:lnTo>
                  <a:lnTo>
                    <a:pt x="397" y="89"/>
                  </a:lnTo>
                  <a:lnTo>
                    <a:pt x="389" y="81"/>
                  </a:lnTo>
                  <a:lnTo>
                    <a:pt x="373" y="89"/>
                  </a:lnTo>
                  <a:lnTo>
                    <a:pt x="357" y="89"/>
                  </a:lnTo>
                  <a:lnTo>
                    <a:pt x="357" y="57"/>
                  </a:lnTo>
                  <a:lnTo>
                    <a:pt x="366" y="40"/>
                  </a:lnTo>
                  <a:lnTo>
                    <a:pt x="342" y="32"/>
                  </a:lnTo>
                  <a:lnTo>
                    <a:pt x="325" y="49"/>
                  </a:lnTo>
                  <a:lnTo>
                    <a:pt x="292" y="57"/>
                  </a:lnTo>
                  <a:lnTo>
                    <a:pt x="268" y="4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3" name="Freeform 75">
              <a:extLst>
                <a:ext uri="{FF2B5EF4-FFF2-40B4-BE49-F238E27FC236}">
                  <a16:creationId xmlns:a16="http://schemas.microsoft.com/office/drawing/2014/main" id="{54A03BD5-FA63-4A82-A5EB-F389803D2479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gray">
            <a:xfrm>
              <a:off x="2973" y="1666"/>
              <a:ext cx="170" cy="339"/>
            </a:xfrm>
            <a:custGeom>
              <a:avLst/>
              <a:gdLst>
                <a:gd name="T0" fmla="*/ 106 w 141"/>
                <a:gd name="T1" fmla="*/ 40 h 308"/>
                <a:gd name="T2" fmla="*/ 106 w 141"/>
                <a:gd name="T3" fmla="*/ 65 h 308"/>
                <a:gd name="T4" fmla="*/ 124 w 141"/>
                <a:gd name="T5" fmla="*/ 81 h 308"/>
                <a:gd name="T6" fmla="*/ 115 w 141"/>
                <a:gd name="T7" fmla="*/ 105 h 308"/>
                <a:gd name="T8" fmla="*/ 124 w 141"/>
                <a:gd name="T9" fmla="*/ 145 h 308"/>
                <a:gd name="T10" fmla="*/ 115 w 141"/>
                <a:gd name="T11" fmla="*/ 170 h 308"/>
                <a:gd name="T12" fmla="*/ 131 w 141"/>
                <a:gd name="T13" fmla="*/ 195 h 308"/>
                <a:gd name="T14" fmla="*/ 124 w 141"/>
                <a:gd name="T15" fmla="*/ 210 h 308"/>
                <a:gd name="T16" fmla="*/ 140 w 141"/>
                <a:gd name="T17" fmla="*/ 227 h 308"/>
                <a:gd name="T18" fmla="*/ 140 w 141"/>
                <a:gd name="T19" fmla="*/ 235 h 308"/>
                <a:gd name="T20" fmla="*/ 115 w 141"/>
                <a:gd name="T21" fmla="*/ 276 h 308"/>
                <a:gd name="T22" fmla="*/ 91 w 141"/>
                <a:gd name="T23" fmla="*/ 292 h 308"/>
                <a:gd name="T24" fmla="*/ 83 w 141"/>
                <a:gd name="T25" fmla="*/ 292 h 308"/>
                <a:gd name="T26" fmla="*/ 41 w 141"/>
                <a:gd name="T27" fmla="*/ 307 h 308"/>
                <a:gd name="T28" fmla="*/ 9 w 141"/>
                <a:gd name="T29" fmla="*/ 292 h 308"/>
                <a:gd name="T30" fmla="*/ 18 w 141"/>
                <a:gd name="T31" fmla="*/ 267 h 308"/>
                <a:gd name="T32" fmla="*/ 9 w 141"/>
                <a:gd name="T33" fmla="*/ 242 h 308"/>
                <a:gd name="T34" fmla="*/ 18 w 141"/>
                <a:gd name="T35" fmla="*/ 227 h 308"/>
                <a:gd name="T36" fmla="*/ 49 w 141"/>
                <a:gd name="T37" fmla="*/ 177 h 308"/>
                <a:gd name="T38" fmla="*/ 59 w 141"/>
                <a:gd name="T39" fmla="*/ 170 h 308"/>
                <a:gd name="T40" fmla="*/ 59 w 141"/>
                <a:gd name="T41" fmla="*/ 153 h 308"/>
                <a:gd name="T42" fmla="*/ 49 w 141"/>
                <a:gd name="T43" fmla="*/ 145 h 308"/>
                <a:gd name="T44" fmla="*/ 41 w 141"/>
                <a:gd name="T45" fmla="*/ 145 h 308"/>
                <a:gd name="T46" fmla="*/ 34 w 141"/>
                <a:gd name="T47" fmla="*/ 71 h 308"/>
                <a:gd name="T48" fmla="*/ 0 w 141"/>
                <a:gd name="T49" fmla="*/ 40 h 308"/>
                <a:gd name="T50" fmla="*/ 9 w 141"/>
                <a:gd name="T51" fmla="*/ 31 h 308"/>
                <a:gd name="T52" fmla="*/ 25 w 141"/>
                <a:gd name="T53" fmla="*/ 49 h 308"/>
                <a:gd name="T54" fmla="*/ 59 w 141"/>
                <a:gd name="T55" fmla="*/ 49 h 308"/>
                <a:gd name="T56" fmla="*/ 66 w 141"/>
                <a:gd name="T57" fmla="*/ 40 h 308"/>
                <a:gd name="T58" fmla="*/ 74 w 141"/>
                <a:gd name="T59" fmla="*/ 8 h 308"/>
                <a:gd name="T60" fmla="*/ 91 w 141"/>
                <a:gd name="T61" fmla="*/ 0 h 308"/>
                <a:gd name="T62" fmla="*/ 115 w 141"/>
                <a:gd name="T63" fmla="*/ 16 h 308"/>
                <a:gd name="T64" fmla="*/ 106 w 141"/>
                <a:gd name="T65" fmla="*/ 4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308">
                  <a:moveTo>
                    <a:pt x="106" y="40"/>
                  </a:moveTo>
                  <a:lnTo>
                    <a:pt x="106" y="65"/>
                  </a:lnTo>
                  <a:lnTo>
                    <a:pt x="124" y="81"/>
                  </a:lnTo>
                  <a:lnTo>
                    <a:pt x="115" y="105"/>
                  </a:lnTo>
                  <a:lnTo>
                    <a:pt x="124" y="145"/>
                  </a:lnTo>
                  <a:lnTo>
                    <a:pt x="115" y="170"/>
                  </a:lnTo>
                  <a:lnTo>
                    <a:pt x="131" y="195"/>
                  </a:lnTo>
                  <a:lnTo>
                    <a:pt x="124" y="210"/>
                  </a:lnTo>
                  <a:lnTo>
                    <a:pt x="140" y="227"/>
                  </a:lnTo>
                  <a:lnTo>
                    <a:pt x="140" y="235"/>
                  </a:lnTo>
                  <a:lnTo>
                    <a:pt x="115" y="276"/>
                  </a:lnTo>
                  <a:lnTo>
                    <a:pt x="91" y="292"/>
                  </a:lnTo>
                  <a:lnTo>
                    <a:pt x="83" y="292"/>
                  </a:lnTo>
                  <a:lnTo>
                    <a:pt x="41" y="307"/>
                  </a:lnTo>
                  <a:lnTo>
                    <a:pt x="9" y="292"/>
                  </a:lnTo>
                  <a:lnTo>
                    <a:pt x="18" y="267"/>
                  </a:lnTo>
                  <a:lnTo>
                    <a:pt x="9" y="242"/>
                  </a:lnTo>
                  <a:lnTo>
                    <a:pt x="18" y="227"/>
                  </a:lnTo>
                  <a:lnTo>
                    <a:pt x="49" y="177"/>
                  </a:lnTo>
                  <a:lnTo>
                    <a:pt x="59" y="170"/>
                  </a:lnTo>
                  <a:lnTo>
                    <a:pt x="59" y="153"/>
                  </a:lnTo>
                  <a:lnTo>
                    <a:pt x="49" y="145"/>
                  </a:lnTo>
                  <a:lnTo>
                    <a:pt x="41" y="145"/>
                  </a:lnTo>
                  <a:lnTo>
                    <a:pt x="34" y="71"/>
                  </a:lnTo>
                  <a:lnTo>
                    <a:pt x="0" y="40"/>
                  </a:lnTo>
                  <a:lnTo>
                    <a:pt x="9" y="31"/>
                  </a:lnTo>
                  <a:lnTo>
                    <a:pt x="25" y="49"/>
                  </a:lnTo>
                  <a:lnTo>
                    <a:pt x="59" y="49"/>
                  </a:lnTo>
                  <a:lnTo>
                    <a:pt x="66" y="40"/>
                  </a:lnTo>
                  <a:lnTo>
                    <a:pt x="74" y="8"/>
                  </a:lnTo>
                  <a:lnTo>
                    <a:pt x="91" y="0"/>
                  </a:lnTo>
                  <a:lnTo>
                    <a:pt x="115" y="16"/>
                  </a:lnTo>
                  <a:lnTo>
                    <a:pt x="106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4" name="Freeform 76">
              <a:extLst>
                <a:ext uri="{FF2B5EF4-FFF2-40B4-BE49-F238E27FC236}">
                  <a16:creationId xmlns:a16="http://schemas.microsoft.com/office/drawing/2014/main" id="{BE7DA9B5-C6C5-43C0-83C3-407787DCC76B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gray">
            <a:xfrm>
              <a:off x="851" y="2582"/>
              <a:ext cx="462" cy="277"/>
            </a:xfrm>
            <a:custGeom>
              <a:avLst/>
              <a:gdLst>
                <a:gd name="T0" fmla="*/ 243 w 383"/>
                <a:gd name="T1" fmla="*/ 114 h 252"/>
                <a:gd name="T2" fmla="*/ 251 w 383"/>
                <a:gd name="T3" fmla="*/ 155 h 252"/>
                <a:gd name="T4" fmla="*/ 268 w 383"/>
                <a:gd name="T5" fmla="*/ 196 h 252"/>
                <a:gd name="T6" fmla="*/ 317 w 383"/>
                <a:gd name="T7" fmla="*/ 196 h 252"/>
                <a:gd name="T8" fmla="*/ 323 w 383"/>
                <a:gd name="T9" fmla="*/ 196 h 252"/>
                <a:gd name="T10" fmla="*/ 341 w 383"/>
                <a:gd name="T11" fmla="*/ 162 h 252"/>
                <a:gd name="T12" fmla="*/ 373 w 383"/>
                <a:gd name="T13" fmla="*/ 155 h 252"/>
                <a:gd name="T14" fmla="*/ 373 w 383"/>
                <a:gd name="T15" fmla="*/ 196 h 252"/>
                <a:gd name="T16" fmla="*/ 364 w 383"/>
                <a:gd name="T17" fmla="*/ 196 h 252"/>
                <a:gd name="T18" fmla="*/ 332 w 383"/>
                <a:gd name="T19" fmla="*/ 203 h 252"/>
                <a:gd name="T20" fmla="*/ 341 w 383"/>
                <a:gd name="T21" fmla="*/ 227 h 252"/>
                <a:gd name="T22" fmla="*/ 317 w 383"/>
                <a:gd name="T23" fmla="*/ 251 h 252"/>
                <a:gd name="T24" fmla="*/ 276 w 383"/>
                <a:gd name="T25" fmla="*/ 227 h 252"/>
                <a:gd name="T26" fmla="*/ 243 w 383"/>
                <a:gd name="T27" fmla="*/ 227 h 252"/>
                <a:gd name="T28" fmla="*/ 195 w 383"/>
                <a:gd name="T29" fmla="*/ 203 h 252"/>
                <a:gd name="T30" fmla="*/ 155 w 383"/>
                <a:gd name="T31" fmla="*/ 186 h 252"/>
                <a:gd name="T32" fmla="*/ 155 w 383"/>
                <a:gd name="T33" fmla="*/ 162 h 252"/>
                <a:gd name="T34" fmla="*/ 114 w 383"/>
                <a:gd name="T35" fmla="*/ 106 h 252"/>
                <a:gd name="T36" fmla="*/ 96 w 383"/>
                <a:gd name="T37" fmla="*/ 90 h 252"/>
                <a:gd name="T38" fmla="*/ 81 w 383"/>
                <a:gd name="T39" fmla="*/ 65 h 252"/>
                <a:gd name="T40" fmla="*/ 64 w 383"/>
                <a:gd name="T41" fmla="*/ 49 h 252"/>
                <a:gd name="T42" fmla="*/ 40 w 383"/>
                <a:gd name="T43" fmla="*/ 18 h 252"/>
                <a:gd name="T44" fmla="*/ 32 w 383"/>
                <a:gd name="T45" fmla="*/ 34 h 252"/>
                <a:gd name="T46" fmla="*/ 81 w 383"/>
                <a:gd name="T47" fmla="*/ 122 h 252"/>
                <a:gd name="T48" fmla="*/ 96 w 383"/>
                <a:gd name="T49" fmla="*/ 131 h 252"/>
                <a:gd name="T50" fmla="*/ 81 w 383"/>
                <a:gd name="T51" fmla="*/ 131 h 252"/>
                <a:gd name="T52" fmla="*/ 64 w 383"/>
                <a:gd name="T53" fmla="*/ 106 h 252"/>
                <a:gd name="T54" fmla="*/ 32 w 383"/>
                <a:gd name="T55" fmla="*/ 81 h 252"/>
                <a:gd name="T56" fmla="*/ 32 w 383"/>
                <a:gd name="T57" fmla="*/ 74 h 252"/>
                <a:gd name="T58" fmla="*/ 16 w 383"/>
                <a:gd name="T59" fmla="*/ 41 h 252"/>
                <a:gd name="T60" fmla="*/ 24 w 383"/>
                <a:gd name="T61" fmla="*/ 0 h 252"/>
                <a:gd name="T62" fmla="*/ 137 w 383"/>
                <a:gd name="T63" fmla="*/ 9 h 252"/>
                <a:gd name="T64" fmla="*/ 155 w 383"/>
                <a:gd name="T65" fmla="*/ 41 h 252"/>
                <a:gd name="T66" fmla="*/ 179 w 383"/>
                <a:gd name="T67" fmla="*/ 49 h 252"/>
                <a:gd name="T68" fmla="*/ 195 w 383"/>
                <a:gd name="T69" fmla="*/ 41 h 252"/>
                <a:gd name="T70" fmla="*/ 251 w 383"/>
                <a:gd name="T71" fmla="*/ 9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3" h="252">
                  <a:moveTo>
                    <a:pt x="251" y="97"/>
                  </a:moveTo>
                  <a:lnTo>
                    <a:pt x="243" y="114"/>
                  </a:lnTo>
                  <a:lnTo>
                    <a:pt x="243" y="146"/>
                  </a:lnTo>
                  <a:lnTo>
                    <a:pt x="251" y="155"/>
                  </a:lnTo>
                  <a:lnTo>
                    <a:pt x="251" y="162"/>
                  </a:lnTo>
                  <a:lnTo>
                    <a:pt x="268" y="196"/>
                  </a:lnTo>
                  <a:lnTo>
                    <a:pt x="292" y="203"/>
                  </a:lnTo>
                  <a:lnTo>
                    <a:pt x="317" y="196"/>
                  </a:lnTo>
                  <a:lnTo>
                    <a:pt x="332" y="196"/>
                  </a:lnTo>
                  <a:lnTo>
                    <a:pt x="323" y="196"/>
                  </a:lnTo>
                  <a:lnTo>
                    <a:pt x="332" y="186"/>
                  </a:lnTo>
                  <a:lnTo>
                    <a:pt x="341" y="162"/>
                  </a:lnTo>
                  <a:lnTo>
                    <a:pt x="348" y="162"/>
                  </a:lnTo>
                  <a:lnTo>
                    <a:pt x="373" y="155"/>
                  </a:lnTo>
                  <a:lnTo>
                    <a:pt x="382" y="162"/>
                  </a:lnTo>
                  <a:lnTo>
                    <a:pt x="373" y="196"/>
                  </a:lnTo>
                  <a:lnTo>
                    <a:pt x="373" y="203"/>
                  </a:lnTo>
                  <a:lnTo>
                    <a:pt x="364" y="196"/>
                  </a:lnTo>
                  <a:lnTo>
                    <a:pt x="357" y="203"/>
                  </a:lnTo>
                  <a:lnTo>
                    <a:pt x="332" y="203"/>
                  </a:lnTo>
                  <a:lnTo>
                    <a:pt x="323" y="211"/>
                  </a:lnTo>
                  <a:lnTo>
                    <a:pt x="341" y="227"/>
                  </a:lnTo>
                  <a:lnTo>
                    <a:pt x="323" y="227"/>
                  </a:lnTo>
                  <a:lnTo>
                    <a:pt x="317" y="251"/>
                  </a:lnTo>
                  <a:lnTo>
                    <a:pt x="292" y="227"/>
                  </a:lnTo>
                  <a:lnTo>
                    <a:pt x="276" y="227"/>
                  </a:lnTo>
                  <a:lnTo>
                    <a:pt x="268" y="236"/>
                  </a:lnTo>
                  <a:lnTo>
                    <a:pt x="243" y="227"/>
                  </a:lnTo>
                  <a:lnTo>
                    <a:pt x="202" y="211"/>
                  </a:lnTo>
                  <a:lnTo>
                    <a:pt x="195" y="203"/>
                  </a:lnTo>
                  <a:lnTo>
                    <a:pt x="171" y="203"/>
                  </a:lnTo>
                  <a:lnTo>
                    <a:pt x="155" y="186"/>
                  </a:lnTo>
                  <a:lnTo>
                    <a:pt x="146" y="171"/>
                  </a:lnTo>
                  <a:lnTo>
                    <a:pt x="155" y="162"/>
                  </a:lnTo>
                  <a:lnTo>
                    <a:pt x="146" y="146"/>
                  </a:lnTo>
                  <a:lnTo>
                    <a:pt x="114" y="106"/>
                  </a:lnTo>
                  <a:lnTo>
                    <a:pt x="96" y="97"/>
                  </a:lnTo>
                  <a:lnTo>
                    <a:pt x="96" y="90"/>
                  </a:lnTo>
                  <a:lnTo>
                    <a:pt x="81" y="74"/>
                  </a:lnTo>
                  <a:lnTo>
                    <a:pt x="81" y="65"/>
                  </a:lnTo>
                  <a:lnTo>
                    <a:pt x="72" y="65"/>
                  </a:lnTo>
                  <a:lnTo>
                    <a:pt x="64" y="49"/>
                  </a:lnTo>
                  <a:lnTo>
                    <a:pt x="49" y="18"/>
                  </a:lnTo>
                  <a:lnTo>
                    <a:pt x="40" y="18"/>
                  </a:lnTo>
                  <a:lnTo>
                    <a:pt x="24" y="9"/>
                  </a:lnTo>
                  <a:lnTo>
                    <a:pt x="32" y="34"/>
                  </a:lnTo>
                  <a:lnTo>
                    <a:pt x="72" y="90"/>
                  </a:lnTo>
                  <a:lnTo>
                    <a:pt x="81" y="122"/>
                  </a:lnTo>
                  <a:lnTo>
                    <a:pt x="89" y="122"/>
                  </a:lnTo>
                  <a:lnTo>
                    <a:pt x="96" y="131"/>
                  </a:lnTo>
                  <a:lnTo>
                    <a:pt x="89" y="139"/>
                  </a:lnTo>
                  <a:lnTo>
                    <a:pt x="81" y="131"/>
                  </a:lnTo>
                  <a:lnTo>
                    <a:pt x="56" y="114"/>
                  </a:lnTo>
                  <a:lnTo>
                    <a:pt x="64" y="106"/>
                  </a:lnTo>
                  <a:lnTo>
                    <a:pt x="56" y="90"/>
                  </a:lnTo>
                  <a:lnTo>
                    <a:pt x="32" y="81"/>
                  </a:lnTo>
                  <a:lnTo>
                    <a:pt x="24" y="65"/>
                  </a:lnTo>
                  <a:lnTo>
                    <a:pt x="32" y="74"/>
                  </a:lnTo>
                  <a:lnTo>
                    <a:pt x="40" y="57"/>
                  </a:lnTo>
                  <a:lnTo>
                    <a:pt x="16" y="4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72" y="18"/>
                  </a:lnTo>
                  <a:lnTo>
                    <a:pt x="137" y="9"/>
                  </a:lnTo>
                  <a:lnTo>
                    <a:pt x="155" y="25"/>
                  </a:lnTo>
                  <a:lnTo>
                    <a:pt x="155" y="41"/>
                  </a:lnTo>
                  <a:lnTo>
                    <a:pt x="171" y="49"/>
                  </a:lnTo>
                  <a:lnTo>
                    <a:pt x="179" y="49"/>
                  </a:lnTo>
                  <a:lnTo>
                    <a:pt x="186" y="41"/>
                  </a:lnTo>
                  <a:lnTo>
                    <a:pt x="195" y="41"/>
                  </a:lnTo>
                  <a:lnTo>
                    <a:pt x="226" y="90"/>
                  </a:lnTo>
                  <a:lnTo>
                    <a:pt x="251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5" name="Freeform 77">
              <a:extLst>
                <a:ext uri="{FF2B5EF4-FFF2-40B4-BE49-F238E27FC236}">
                  <a16:creationId xmlns:a16="http://schemas.microsoft.com/office/drawing/2014/main" id="{617FB1B3-0D06-4933-B345-82F80DF34AE4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gray">
            <a:xfrm>
              <a:off x="1283" y="2799"/>
              <a:ext cx="19" cy="35"/>
            </a:xfrm>
            <a:custGeom>
              <a:avLst/>
              <a:gdLst>
                <a:gd name="T0" fmla="*/ 0 w 17"/>
                <a:gd name="T1" fmla="*/ 31 h 32"/>
                <a:gd name="T2" fmla="*/ 16 w 17"/>
                <a:gd name="T3" fmla="*/ 31 h 32"/>
                <a:gd name="T4" fmla="*/ 16 w 17"/>
                <a:gd name="T5" fmla="*/ 0 h 32"/>
                <a:gd name="T6" fmla="*/ 0 w 17"/>
                <a:gd name="T7" fmla="*/ 7 h 32"/>
                <a:gd name="T8" fmla="*/ 0 w 17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0" y="31"/>
                  </a:moveTo>
                  <a:lnTo>
                    <a:pt x="16" y="31"/>
                  </a:lnTo>
                  <a:lnTo>
                    <a:pt x="16" y="0"/>
                  </a:lnTo>
                  <a:lnTo>
                    <a:pt x="0" y="7"/>
                  </a:lnTo>
                  <a:lnTo>
                    <a:pt x="0" y="3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6" name="Freeform 78">
              <a:extLst>
                <a:ext uri="{FF2B5EF4-FFF2-40B4-BE49-F238E27FC236}">
                  <a16:creationId xmlns:a16="http://schemas.microsoft.com/office/drawing/2014/main" id="{38537DBB-21D5-47F8-8335-58CFC2D41B0C}"/>
                </a:ext>
              </a:extLst>
            </p:cNvPr>
            <p:cNvSpPr>
              <a:spLocks/>
            </p:cNvSpPr>
            <p:nvPr>
              <p:custDataLst>
                <p:tags r:id="rId174"/>
              </p:custDataLst>
            </p:nvPr>
          </p:nvSpPr>
          <p:spPr bwMode="gray">
            <a:xfrm>
              <a:off x="1233" y="2805"/>
              <a:ext cx="58" cy="66"/>
            </a:xfrm>
            <a:custGeom>
              <a:avLst/>
              <a:gdLst>
                <a:gd name="T0" fmla="*/ 40 w 48"/>
                <a:gd name="T1" fmla="*/ 24 h 59"/>
                <a:gd name="T2" fmla="*/ 47 w 48"/>
                <a:gd name="T3" fmla="*/ 33 h 59"/>
                <a:gd name="T4" fmla="*/ 31 w 48"/>
                <a:gd name="T5" fmla="*/ 48 h 59"/>
                <a:gd name="T6" fmla="*/ 24 w 48"/>
                <a:gd name="T7" fmla="*/ 58 h 59"/>
                <a:gd name="T8" fmla="*/ 0 w 48"/>
                <a:gd name="T9" fmla="*/ 48 h 59"/>
                <a:gd name="T10" fmla="*/ 6 w 48"/>
                <a:gd name="T11" fmla="*/ 24 h 59"/>
                <a:gd name="T12" fmla="*/ 24 w 48"/>
                <a:gd name="T13" fmla="*/ 24 h 59"/>
                <a:gd name="T14" fmla="*/ 6 w 48"/>
                <a:gd name="T15" fmla="*/ 8 h 59"/>
                <a:gd name="T16" fmla="*/ 15 w 48"/>
                <a:gd name="T17" fmla="*/ 0 h 59"/>
                <a:gd name="T18" fmla="*/ 40 w 48"/>
                <a:gd name="T19" fmla="*/ 0 h 59"/>
                <a:gd name="T20" fmla="*/ 40 w 48"/>
                <a:gd name="T21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59">
                  <a:moveTo>
                    <a:pt x="40" y="24"/>
                  </a:moveTo>
                  <a:lnTo>
                    <a:pt x="47" y="33"/>
                  </a:lnTo>
                  <a:lnTo>
                    <a:pt x="31" y="48"/>
                  </a:lnTo>
                  <a:lnTo>
                    <a:pt x="24" y="58"/>
                  </a:lnTo>
                  <a:lnTo>
                    <a:pt x="0" y="48"/>
                  </a:lnTo>
                  <a:lnTo>
                    <a:pt x="6" y="24"/>
                  </a:lnTo>
                  <a:lnTo>
                    <a:pt x="24" y="24"/>
                  </a:lnTo>
                  <a:lnTo>
                    <a:pt x="6" y="8"/>
                  </a:lnTo>
                  <a:lnTo>
                    <a:pt x="15" y="0"/>
                  </a:lnTo>
                  <a:lnTo>
                    <a:pt x="40" y="0"/>
                  </a:lnTo>
                  <a:lnTo>
                    <a:pt x="4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7" name="Freeform 79">
              <a:extLst>
                <a:ext uri="{FF2B5EF4-FFF2-40B4-BE49-F238E27FC236}">
                  <a16:creationId xmlns:a16="http://schemas.microsoft.com/office/drawing/2014/main" id="{365BCC6A-195E-452B-AA1A-C52BC9BD0223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gray">
            <a:xfrm>
              <a:off x="1272" y="2842"/>
              <a:ext cx="99" cy="36"/>
            </a:xfrm>
            <a:custGeom>
              <a:avLst/>
              <a:gdLst>
                <a:gd name="T0" fmla="*/ 16 w 82"/>
                <a:gd name="T1" fmla="*/ 0 h 33"/>
                <a:gd name="T2" fmla="*/ 59 w 82"/>
                <a:gd name="T3" fmla="*/ 0 h 33"/>
                <a:gd name="T4" fmla="*/ 81 w 82"/>
                <a:gd name="T5" fmla="*/ 7 h 33"/>
                <a:gd name="T6" fmla="*/ 65 w 82"/>
                <a:gd name="T7" fmla="*/ 15 h 33"/>
                <a:gd name="T8" fmla="*/ 34 w 82"/>
                <a:gd name="T9" fmla="*/ 32 h 33"/>
                <a:gd name="T10" fmla="*/ 25 w 82"/>
                <a:gd name="T11" fmla="*/ 32 h 33"/>
                <a:gd name="T12" fmla="*/ 25 w 82"/>
                <a:gd name="T13" fmla="*/ 25 h 33"/>
                <a:gd name="T14" fmla="*/ 0 w 82"/>
                <a:gd name="T15" fmla="*/ 15 h 33"/>
                <a:gd name="T16" fmla="*/ 16 w 8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33">
                  <a:moveTo>
                    <a:pt x="16" y="0"/>
                  </a:moveTo>
                  <a:lnTo>
                    <a:pt x="59" y="0"/>
                  </a:lnTo>
                  <a:lnTo>
                    <a:pt x="81" y="7"/>
                  </a:lnTo>
                  <a:lnTo>
                    <a:pt x="65" y="15"/>
                  </a:lnTo>
                  <a:lnTo>
                    <a:pt x="34" y="32"/>
                  </a:lnTo>
                  <a:lnTo>
                    <a:pt x="25" y="32"/>
                  </a:lnTo>
                  <a:lnTo>
                    <a:pt x="25" y="25"/>
                  </a:lnTo>
                  <a:lnTo>
                    <a:pt x="0" y="15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8" name="Freeform 80">
              <a:extLst>
                <a:ext uri="{FF2B5EF4-FFF2-40B4-BE49-F238E27FC236}">
                  <a16:creationId xmlns:a16="http://schemas.microsoft.com/office/drawing/2014/main" id="{4FF809A1-8982-4925-ADAF-A68779C90382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gray">
            <a:xfrm>
              <a:off x="1263" y="2859"/>
              <a:ext cx="39" cy="19"/>
            </a:xfrm>
            <a:custGeom>
              <a:avLst/>
              <a:gdLst>
                <a:gd name="T0" fmla="*/ 7 w 33"/>
                <a:gd name="T1" fmla="*/ 0 h 18"/>
                <a:gd name="T2" fmla="*/ 0 w 33"/>
                <a:gd name="T3" fmla="*/ 10 h 18"/>
                <a:gd name="T4" fmla="*/ 7 w 33"/>
                <a:gd name="T5" fmla="*/ 17 h 18"/>
                <a:gd name="T6" fmla="*/ 32 w 33"/>
                <a:gd name="T7" fmla="*/ 17 h 18"/>
                <a:gd name="T8" fmla="*/ 32 w 33"/>
                <a:gd name="T9" fmla="*/ 10 h 18"/>
                <a:gd name="T10" fmla="*/ 7 w 3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8">
                  <a:moveTo>
                    <a:pt x="7" y="0"/>
                  </a:moveTo>
                  <a:lnTo>
                    <a:pt x="0" y="10"/>
                  </a:lnTo>
                  <a:lnTo>
                    <a:pt x="7" y="17"/>
                  </a:lnTo>
                  <a:lnTo>
                    <a:pt x="32" y="17"/>
                  </a:lnTo>
                  <a:lnTo>
                    <a:pt x="32" y="10"/>
                  </a:lnTo>
                  <a:lnTo>
                    <a:pt x="7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49" name="Freeform 81">
              <a:extLst>
                <a:ext uri="{FF2B5EF4-FFF2-40B4-BE49-F238E27FC236}">
                  <a16:creationId xmlns:a16="http://schemas.microsoft.com/office/drawing/2014/main" id="{0DE17E4F-C349-4D07-AA32-7EEA7200F2D0}"/>
                </a:ext>
              </a:extLst>
            </p:cNvPr>
            <p:cNvSpPr>
              <a:spLocks/>
            </p:cNvSpPr>
            <p:nvPr>
              <p:custDataLst>
                <p:tags r:id="rId177"/>
              </p:custDataLst>
            </p:nvPr>
          </p:nvSpPr>
          <p:spPr bwMode="gray">
            <a:xfrm>
              <a:off x="1312" y="2849"/>
              <a:ext cx="59" cy="67"/>
            </a:xfrm>
            <a:custGeom>
              <a:avLst/>
              <a:gdLst>
                <a:gd name="T0" fmla="*/ 47 w 48"/>
                <a:gd name="T1" fmla="*/ 0 h 59"/>
                <a:gd name="T2" fmla="*/ 47 w 48"/>
                <a:gd name="T3" fmla="*/ 8 h 59"/>
                <a:gd name="T4" fmla="*/ 40 w 48"/>
                <a:gd name="T5" fmla="*/ 50 h 59"/>
                <a:gd name="T6" fmla="*/ 47 w 48"/>
                <a:gd name="T7" fmla="*/ 58 h 59"/>
                <a:gd name="T8" fmla="*/ 40 w 48"/>
                <a:gd name="T9" fmla="*/ 58 h 59"/>
                <a:gd name="T10" fmla="*/ 15 w 48"/>
                <a:gd name="T11" fmla="*/ 50 h 59"/>
                <a:gd name="T12" fmla="*/ 0 w 48"/>
                <a:gd name="T13" fmla="*/ 33 h 59"/>
                <a:gd name="T14" fmla="*/ 0 w 48"/>
                <a:gd name="T15" fmla="*/ 25 h 59"/>
                <a:gd name="T16" fmla="*/ 31 w 48"/>
                <a:gd name="T17" fmla="*/ 8 h 59"/>
                <a:gd name="T18" fmla="*/ 47 w 48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9">
                  <a:moveTo>
                    <a:pt x="47" y="0"/>
                  </a:moveTo>
                  <a:lnTo>
                    <a:pt x="47" y="8"/>
                  </a:lnTo>
                  <a:lnTo>
                    <a:pt x="40" y="50"/>
                  </a:lnTo>
                  <a:lnTo>
                    <a:pt x="47" y="58"/>
                  </a:lnTo>
                  <a:lnTo>
                    <a:pt x="40" y="58"/>
                  </a:lnTo>
                  <a:lnTo>
                    <a:pt x="15" y="50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31" y="8"/>
                  </a:lnTo>
                  <a:lnTo>
                    <a:pt x="47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0" name="Freeform 82">
              <a:extLst>
                <a:ext uri="{FF2B5EF4-FFF2-40B4-BE49-F238E27FC236}">
                  <a16:creationId xmlns:a16="http://schemas.microsoft.com/office/drawing/2014/main" id="{93424B06-78DE-43E8-AC21-43DD189A64CB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gray">
            <a:xfrm>
              <a:off x="1331" y="2905"/>
              <a:ext cx="51" cy="44"/>
            </a:xfrm>
            <a:custGeom>
              <a:avLst/>
              <a:gdLst>
                <a:gd name="T0" fmla="*/ 41 w 42"/>
                <a:gd name="T1" fmla="*/ 40 h 41"/>
                <a:gd name="T2" fmla="*/ 41 w 42"/>
                <a:gd name="T3" fmla="*/ 24 h 41"/>
                <a:gd name="T4" fmla="*/ 32 w 42"/>
                <a:gd name="T5" fmla="*/ 15 h 41"/>
                <a:gd name="T6" fmla="*/ 32 w 42"/>
                <a:gd name="T7" fmla="*/ 8 h 41"/>
                <a:gd name="T8" fmla="*/ 25 w 42"/>
                <a:gd name="T9" fmla="*/ 8 h 41"/>
                <a:gd name="T10" fmla="*/ 0 w 42"/>
                <a:gd name="T11" fmla="*/ 0 h 41"/>
                <a:gd name="T12" fmla="*/ 0 w 42"/>
                <a:gd name="T13" fmla="*/ 15 h 41"/>
                <a:gd name="T14" fmla="*/ 10 w 42"/>
                <a:gd name="T15" fmla="*/ 24 h 41"/>
                <a:gd name="T16" fmla="*/ 16 w 42"/>
                <a:gd name="T17" fmla="*/ 15 h 41"/>
                <a:gd name="T18" fmla="*/ 25 w 42"/>
                <a:gd name="T19" fmla="*/ 31 h 41"/>
                <a:gd name="T20" fmla="*/ 41 w 42"/>
                <a:gd name="T21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41" y="40"/>
                  </a:moveTo>
                  <a:lnTo>
                    <a:pt x="41" y="24"/>
                  </a:lnTo>
                  <a:lnTo>
                    <a:pt x="32" y="15"/>
                  </a:lnTo>
                  <a:lnTo>
                    <a:pt x="32" y="8"/>
                  </a:lnTo>
                  <a:lnTo>
                    <a:pt x="25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0" y="24"/>
                  </a:lnTo>
                  <a:lnTo>
                    <a:pt x="16" y="15"/>
                  </a:lnTo>
                  <a:lnTo>
                    <a:pt x="25" y="31"/>
                  </a:lnTo>
                  <a:lnTo>
                    <a:pt x="41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1" name="Freeform 83">
              <a:extLst>
                <a:ext uri="{FF2B5EF4-FFF2-40B4-BE49-F238E27FC236}">
                  <a16:creationId xmlns:a16="http://schemas.microsoft.com/office/drawing/2014/main" id="{8829226F-2C36-447F-9E0B-E61EB82FFC50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gray">
            <a:xfrm>
              <a:off x="1381" y="2930"/>
              <a:ext cx="49" cy="36"/>
            </a:xfrm>
            <a:custGeom>
              <a:avLst/>
              <a:gdLst>
                <a:gd name="T0" fmla="*/ 0 w 42"/>
                <a:gd name="T1" fmla="*/ 16 h 32"/>
                <a:gd name="T2" fmla="*/ 24 w 42"/>
                <a:gd name="T3" fmla="*/ 25 h 32"/>
                <a:gd name="T4" fmla="*/ 24 w 42"/>
                <a:gd name="T5" fmla="*/ 31 h 32"/>
                <a:gd name="T6" fmla="*/ 32 w 42"/>
                <a:gd name="T7" fmla="*/ 25 h 32"/>
                <a:gd name="T8" fmla="*/ 24 w 42"/>
                <a:gd name="T9" fmla="*/ 16 h 32"/>
                <a:gd name="T10" fmla="*/ 41 w 42"/>
                <a:gd name="T11" fmla="*/ 7 h 32"/>
                <a:gd name="T12" fmla="*/ 32 w 42"/>
                <a:gd name="T13" fmla="*/ 0 h 32"/>
                <a:gd name="T14" fmla="*/ 16 w 42"/>
                <a:gd name="T15" fmla="*/ 7 h 32"/>
                <a:gd name="T16" fmla="*/ 9 w 42"/>
                <a:gd name="T17" fmla="*/ 7 h 32"/>
                <a:gd name="T18" fmla="*/ 0 w 42"/>
                <a:gd name="T19" fmla="*/ 0 h 32"/>
                <a:gd name="T20" fmla="*/ 0 w 42"/>
                <a:gd name="T2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2">
                  <a:moveTo>
                    <a:pt x="0" y="16"/>
                  </a:moveTo>
                  <a:lnTo>
                    <a:pt x="24" y="25"/>
                  </a:lnTo>
                  <a:lnTo>
                    <a:pt x="24" y="31"/>
                  </a:lnTo>
                  <a:lnTo>
                    <a:pt x="32" y="25"/>
                  </a:lnTo>
                  <a:lnTo>
                    <a:pt x="24" y="16"/>
                  </a:lnTo>
                  <a:lnTo>
                    <a:pt x="41" y="7"/>
                  </a:lnTo>
                  <a:lnTo>
                    <a:pt x="32" y="0"/>
                  </a:lnTo>
                  <a:lnTo>
                    <a:pt x="16" y="7"/>
                  </a:lnTo>
                  <a:lnTo>
                    <a:pt x="9" y="7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2" name="Freeform 84">
              <a:extLst>
                <a:ext uri="{FF2B5EF4-FFF2-40B4-BE49-F238E27FC236}">
                  <a16:creationId xmlns:a16="http://schemas.microsoft.com/office/drawing/2014/main" id="{FBE5147F-24F1-451D-83B4-7FDEA2FAF064}"/>
                </a:ext>
              </a:extLst>
            </p:cNvPr>
            <p:cNvSpPr>
              <a:spLocks/>
            </p:cNvSpPr>
            <p:nvPr>
              <p:custDataLst>
                <p:tags r:id="rId180"/>
              </p:custDataLst>
            </p:nvPr>
          </p:nvSpPr>
          <p:spPr bwMode="gray">
            <a:xfrm>
              <a:off x="1429" y="2930"/>
              <a:ext cx="39" cy="36"/>
            </a:xfrm>
            <a:custGeom>
              <a:avLst/>
              <a:gdLst>
                <a:gd name="T0" fmla="*/ 24 w 32"/>
                <a:gd name="T1" fmla="*/ 7 h 32"/>
                <a:gd name="T2" fmla="*/ 31 w 32"/>
                <a:gd name="T3" fmla="*/ 16 h 32"/>
                <a:gd name="T4" fmla="*/ 24 w 32"/>
                <a:gd name="T5" fmla="*/ 25 h 32"/>
                <a:gd name="T6" fmla="*/ 24 w 32"/>
                <a:gd name="T7" fmla="*/ 31 h 32"/>
                <a:gd name="T8" fmla="*/ 15 w 32"/>
                <a:gd name="T9" fmla="*/ 16 h 32"/>
                <a:gd name="T10" fmla="*/ 0 w 32"/>
                <a:gd name="T11" fmla="*/ 7 h 32"/>
                <a:gd name="T12" fmla="*/ 0 w 32"/>
                <a:gd name="T13" fmla="*/ 0 h 32"/>
                <a:gd name="T14" fmla="*/ 8 w 32"/>
                <a:gd name="T15" fmla="*/ 0 h 32"/>
                <a:gd name="T16" fmla="*/ 15 w 32"/>
                <a:gd name="T17" fmla="*/ 0 h 32"/>
                <a:gd name="T18" fmla="*/ 24 w 32"/>
                <a:gd name="T1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24" y="7"/>
                  </a:moveTo>
                  <a:lnTo>
                    <a:pt x="31" y="16"/>
                  </a:lnTo>
                  <a:lnTo>
                    <a:pt x="24" y="25"/>
                  </a:lnTo>
                  <a:lnTo>
                    <a:pt x="24" y="31"/>
                  </a:lnTo>
                  <a:lnTo>
                    <a:pt x="15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4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3" name="Freeform 85">
              <a:extLst>
                <a:ext uri="{FF2B5EF4-FFF2-40B4-BE49-F238E27FC236}">
                  <a16:creationId xmlns:a16="http://schemas.microsoft.com/office/drawing/2014/main" id="{CDBDD54A-C3CB-4FD3-AB08-93C2AB01CAB0}"/>
                </a:ext>
              </a:extLst>
            </p:cNvPr>
            <p:cNvSpPr>
              <a:spLocks/>
            </p:cNvSpPr>
            <p:nvPr>
              <p:custDataLst>
                <p:tags r:id="rId181"/>
              </p:custDataLst>
            </p:nvPr>
          </p:nvSpPr>
          <p:spPr bwMode="gray">
            <a:xfrm>
              <a:off x="1429" y="2930"/>
              <a:ext cx="39" cy="36"/>
            </a:xfrm>
            <a:custGeom>
              <a:avLst/>
              <a:gdLst>
                <a:gd name="T0" fmla="*/ 24 w 32"/>
                <a:gd name="T1" fmla="*/ 7 h 32"/>
                <a:gd name="T2" fmla="*/ 31 w 32"/>
                <a:gd name="T3" fmla="*/ 16 h 32"/>
                <a:gd name="T4" fmla="*/ 24 w 32"/>
                <a:gd name="T5" fmla="*/ 25 h 32"/>
                <a:gd name="T6" fmla="*/ 24 w 32"/>
                <a:gd name="T7" fmla="*/ 31 h 32"/>
                <a:gd name="T8" fmla="*/ 15 w 32"/>
                <a:gd name="T9" fmla="*/ 16 h 32"/>
                <a:gd name="T10" fmla="*/ 0 w 32"/>
                <a:gd name="T11" fmla="*/ 7 h 32"/>
                <a:gd name="T12" fmla="*/ 0 w 32"/>
                <a:gd name="T13" fmla="*/ 0 h 32"/>
                <a:gd name="T14" fmla="*/ 8 w 32"/>
                <a:gd name="T15" fmla="*/ 0 h 32"/>
                <a:gd name="T16" fmla="*/ 15 w 32"/>
                <a:gd name="T17" fmla="*/ 0 h 32"/>
                <a:gd name="T18" fmla="*/ 24 w 32"/>
                <a:gd name="T1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24" y="7"/>
                  </a:moveTo>
                  <a:lnTo>
                    <a:pt x="31" y="16"/>
                  </a:lnTo>
                  <a:lnTo>
                    <a:pt x="24" y="25"/>
                  </a:lnTo>
                  <a:lnTo>
                    <a:pt x="24" y="31"/>
                  </a:lnTo>
                  <a:lnTo>
                    <a:pt x="15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4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4" name="Freeform 86">
              <a:extLst>
                <a:ext uri="{FF2B5EF4-FFF2-40B4-BE49-F238E27FC236}">
                  <a16:creationId xmlns:a16="http://schemas.microsoft.com/office/drawing/2014/main" id="{F242D899-020D-430A-90D6-ACBCC9F76B8E}"/>
                </a:ext>
              </a:extLst>
            </p:cNvPr>
            <p:cNvSpPr>
              <a:spLocks/>
            </p:cNvSpPr>
            <p:nvPr>
              <p:custDataLst>
                <p:tags r:id="rId182"/>
              </p:custDataLst>
            </p:nvPr>
          </p:nvSpPr>
          <p:spPr bwMode="gray">
            <a:xfrm>
              <a:off x="1418" y="2930"/>
              <a:ext cx="21" cy="19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0 h 17"/>
                <a:gd name="T4" fmla="*/ 0 w 17"/>
                <a:gd name="T5" fmla="*/ 0 h 17"/>
                <a:gd name="T6" fmla="*/ 16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5" name="Freeform 87">
              <a:extLst>
                <a:ext uri="{FF2B5EF4-FFF2-40B4-BE49-F238E27FC236}">
                  <a16:creationId xmlns:a16="http://schemas.microsoft.com/office/drawing/2014/main" id="{C4AC0CE9-7728-4FBE-8A57-D5C21BAE5F4A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gray">
            <a:xfrm>
              <a:off x="1418" y="2930"/>
              <a:ext cx="21" cy="19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0 h 17"/>
                <a:gd name="T4" fmla="*/ 0 w 17"/>
                <a:gd name="T5" fmla="*/ 0 h 17"/>
                <a:gd name="T6" fmla="*/ 16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6" name="Freeform 88">
              <a:extLst>
                <a:ext uri="{FF2B5EF4-FFF2-40B4-BE49-F238E27FC236}">
                  <a16:creationId xmlns:a16="http://schemas.microsoft.com/office/drawing/2014/main" id="{AB582BEB-C5FB-4BE2-B111-9E05B564FE75}"/>
                </a:ext>
              </a:extLst>
            </p:cNvPr>
            <p:cNvSpPr>
              <a:spLocks/>
            </p:cNvSpPr>
            <p:nvPr>
              <p:custDataLst>
                <p:tags r:id="rId184"/>
              </p:custDataLst>
            </p:nvPr>
          </p:nvSpPr>
          <p:spPr bwMode="gray">
            <a:xfrm>
              <a:off x="1418" y="2930"/>
              <a:ext cx="21" cy="19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0 h 17"/>
                <a:gd name="T4" fmla="*/ 0 w 17"/>
                <a:gd name="T5" fmla="*/ 0 h 17"/>
                <a:gd name="T6" fmla="*/ 16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7" name="Freeform 89">
              <a:extLst>
                <a:ext uri="{FF2B5EF4-FFF2-40B4-BE49-F238E27FC236}">
                  <a16:creationId xmlns:a16="http://schemas.microsoft.com/office/drawing/2014/main" id="{CED7CF28-8996-4B66-BBB0-C806DDAC877D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gray">
            <a:xfrm>
              <a:off x="1545" y="2781"/>
              <a:ext cx="61" cy="35"/>
            </a:xfrm>
            <a:custGeom>
              <a:avLst/>
              <a:gdLst>
                <a:gd name="T0" fmla="*/ 0 w 50"/>
                <a:gd name="T1" fmla="*/ 23 h 32"/>
                <a:gd name="T2" fmla="*/ 0 w 50"/>
                <a:gd name="T3" fmla="*/ 0 h 32"/>
                <a:gd name="T4" fmla="*/ 24 w 50"/>
                <a:gd name="T5" fmla="*/ 0 h 32"/>
                <a:gd name="T6" fmla="*/ 24 w 50"/>
                <a:gd name="T7" fmla="*/ 6 h 32"/>
                <a:gd name="T8" fmla="*/ 34 w 50"/>
                <a:gd name="T9" fmla="*/ 6 h 32"/>
                <a:gd name="T10" fmla="*/ 49 w 50"/>
                <a:gd name="T11" fmla="*/ 16 h 32"/>
                <a:gd name="T12" fmla="*/ 41 w 50"/>
                <a:gd name="T13" fmla="*/ 23 h 32"/>
                <a:gd name="T14" fmla="*/ 41 w 50"/>
                <a:gd name="T15" fmla="*/ 16 h 32"/>
                <a:gd name="T16" fmla="*/ 18 w 50"/>
                <a:gd name="T17" fmla="*/ 23 h 32"/>
                <a:gd name="T18" fmla="*/ 18 w 50"/>
                <a:gd name="T19" fmla="*/ 16 h 32"/>
                <a:gd name="T20" fmla="*/ 9 w 50"/>
                <a:gd name="T21" fmla="*/ 23 h 32"/>
                <a:gd name="T22" fmla="*/ 9 w 50"/>
                <a:gd name="T23" fmla="*/ 31 h 32"/>
                <a:gd name="T24" fmla="*/ 0 w 50"/>
                <a:gd name="T25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32">
                  <a:moveTo>
                    <a:pt x="0" y="23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34" y="6"/>
                  </a:lnTo>
                  <a:lnTo>
                    <a:pt x="49" y="16"/>
                  </a:lnTo>
                  <a:lnTo>
                    <a:pt x="41" y="23"/>
                  </a:lnTo>
                  <a:lnTo>
                    <a:pt x="41" y="16"/>
                  </a:lnTo>
                  <a:lnTo>
                    <a:pt x="18" y="23"/>
                  </a:lnTo>
                  <a:lnTo>
                    <a:pt x="18" y="16"/>
                  </a:lnTo>
                  <a:lnTo>
                    <a:pt x="9" y="23"/>
                  </a:lnTo>
                  <a:lnTo>
                    <a:pt x="9" y="31"/>
                  </a:lnTo>
                  <a:lnTo>
                    <a:pt x="0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8" name="Freeform 90">
              <a:extLst>
                <a:ext uri="{FF2B5EF4-FFF2-40B4-BE49-F238E27FC236}">
                  <a16:creationId xmlns:a16="http://schemas.microsoft.com/office/drawing/2014/main" id="{7EA324E7-3061-4B97-80AA-BB5B396CC334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gray">
            <a:xfrm>
              <a:off x="1508" y="2781"/>
              <a:ext cx="38" cy="25"/>
            </a:xfrm>
            <a:custGeom>
              <a:avLst/>
              <a:gdLst>
                <a:gd name="T0" fmla="*/ 31 w 32"/>
                <a:gd name="T1" fmla="*/ 23 h 24"/>
                <a:gd name="T2" fmla="*/ 31 w 32"/>
                <a:gd name="T3" fmla="*/ 0 h 24"/>
                <a:gd name="T4" fmla="*/ 15 w 32"/>
                <a:gd name="T5" fmla="*/ 0 h 24"/>
                <a:gd name="T6" fmla="*/ 24 w 32"/>
                <a:gd name="T7" fmla="*/ 16 h 24"/>
                <a:gd name="T8" fmla="*/ 0 w 32"/>
                <a:gd name="T9" fmla="*/ 23 h 24"/>
                <a:gd name="T10" fmla="*/ 6 w 32"/>
                <a:gd name="T11" fmla="*/ 23 h 24"/>
                <a:gd name="T12" fmla="*/ 31 w 32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31" y="23"/>
                  </a:moveTo>
                  <a:lnTo>
                    <a:pt x="31" y="0"/>
                  </a:lnTo>
                  <a:lnTo>
                    <a:pt x="15" y="0"/>
                  </a:lnTo>
                  <a:lnTo>
                    <a:pt x="24" y="16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31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59" name="Freeform 91">
              <a:extLst>
                <a:ext uri="{FF2B5EF4-FFF2-40B4-BE49-F238E27FC236}">
                  <a16:creationId xmlns:a16="http://schemas.microsoft.com/office/drawing/2014/main" id="{277325A2-7101-41BE-B5A5-5E4BD93EE50A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gray">
            <a:xfrm>
              <a:off x="1439" y="2885"/>
              <a:ext cx="177" cy="234"/>
            </a:xfrm>
            <a:custGeom>
              <a:avLst/>
              <a:gdLst>
                <a:gd name="T0" fmla="*/ 112 w 147"/>
                <a:gd name="T1" fmla="*/ 211 h 212"/>
                <a:gd name="T2" fmla="*/ 122 w 147"/>
                <a:gd name="T3" fmla="*/ 178 h 212"/>
                <a:gd name="T4" fmla="*/ 112 w 147"/>
                <a:gd name="T5" fmla="*/ 154 h 212"/>
                <a:gd name="T6" fmla="*/ 122 w 147"/>
                <a:gd name="T7" fmla="*/ 154 h 212"/>
                <a:gd name="T8" fmla="*/ 112 w 147"/>
                <a:gd name="T9" fmla="*/ 146 h 212"/>
                <a:gd name="T10" fmla="*/ 112 w 147"/>
                <a:gd name="T11" fmla="*/ 137 h 212"/>
                <a:gd name="T12" fmla="*/ 146 w 147"/>
                <a:gd name="T13" fmla="*/ 137 h 212"/>
                <a:gd name="T14" fmla="*/ 146 w 147"/>
                <a:gd name="T15" fmla="*/ 122 h 212"/>
                <a:gd name="T16" fmla="*/ 137 w 147"/>
                <a:gd name="T17" fmla="*/ 106 h 212"/>
                <a:gd name="T18" fmla="*/ 146 w 147"/>
                <a:gd name="T19" fmla="*/ 81 h 212"/>
                <a:gd name="T20" fmla="*/ 122 w 147"/>
                <a:gd name="T21" fmla="*/ 81 h 212"/>
                <a:gd name="T22" fmla="*/ 112 w 147"/>
                <a:gd name="T23" fmla="*/ 72 h 212"/>
                <a:gd name="T24" fmla="*/ 88 w 147"/>
                <a:gd name="T25" fmla="*/ 72 h 212"/>
                <a:gd name="T26" fmla="*/ 81 w 147"/>
                <a:gd name="T27" fmla="*/ 66 h 212"/>
                <a:gd name="T28" fmla="*/ 81 w 147"/>
                <a:gd name="T29" fmla="*/ 57 h 212"/>
                <a:gd name="T30" fmla="*/ 72 w 147"/>
                <a:gd name="T31" fmla="*/ 41 h 212"/>
                <a:gd name="T32" fmla="*/ 81 w 147"/>
                <a:gd name="T33" fmla="*/ 25 h 212"/>
                <a:gd name="T34" fmla="*/ 88 w 147"/>
                <a:gd name="T35" fmla="*/ 17 h 212"/>
                <a:gd name="T36" fmla="*/ 97 w 147"/>
                <a:gd name="T37" fmla="*/ 7 h 212"/>
                <a:gd name="T38" fmla="*/ 88 w 147"/>
                <a:gd name="T39" fmla="*/ 0 h 212"/>
                <a:gd name="T40" fmla="*/ 72 w 147"/>
                <a:gd name="T41" fmla="*/ 17 h 212"/>
                <a:gd name="T42" fmla="*/ 48 w 147"/>
                <a:gd name="T43" fmla="*/ 25 h 212"/>
                <a:gd name="T44" fmla="*/ 40 w 147"/>
                <a:gd name="T45" fmla="*/ 41 h 212"/>
                <a:gd name="T46" fmla="*/ 23 w 147"/>
                <a:gd name="T47" fmla="*/ 48 h 212"/>
                <a:gd name="T48" fmla="*/ 23 w 147"/>
                <a:gd name="T49" fmla="*/ 66 h 212"/>
                <a:gd name="T50" fmla="*/ 16 w 147"/>
                <a:gd name="T51" fmla="*/ 48 h 212"/>
                <a:gd name="T52" fmla="*/ 23 w 147"/>
                <a:gd name="T53" fmla="*/ 57 h 212"/>
                <a:gd name="T54" fmla="*/ 16 w 147"/>
                <a:gd name="T55" fmla="*/ 66 h 212"/>
                <a:gd name="T56" fmla="*/ 16 w 147"/>
                <a:gd name="T57" fmla="*/ 72 h 212"/>
                <a:gd name="T58" fmla="*/ 16 w 147"/>
                <a:gd name="T59" fmla="*/ 81 h 212"/>
                <a:gd name="T60" fmla="*/ 16 w 147"/>
                <a:gd name="T61" fmla="*/ 113 h 212"/>
                <a:gd name="T62" fmla="*/ 23 w 147"/>
                <a:gd name="T63" fmla="*/ 113 h 212"/>
                <a:gd name="T64" fmla="*/ 16 w 147"/>
                <a:gd name="T65" fmla="*/ 131 h 212"/>
                <a:gd name="T66" fmla="*/ 7 w 147"/>
                <a:gd name="T67" fmla="*/ 131 h 212"/>
                <a:gd name="T68" fmla="*/ 7 w 147"/>
                <a:gd name="T69" fmla="*/ 137 h 212"/>
                <a:gd name="T70" fmla="*/ 0 w 147"/>
                <a:gd name="T71" fmla="*/ 137 h 212"/>
                <a:gd name="T72" fmla="*/ 0 w 147"/>
                <a:gd name="T73" fmla="*/ 146 h 212"/>
                <a:gd name="T74" fmla="*/ 23 w 147"/>
                <a:gd name="T75" fmla="*/ 162 h 212"/>
                <a:gd name="T76" fmla="*/ 40 w 147"/>
                <a:gd name="T77" fmla="*/ 154 h 212"/>
                <a:gd name="T78" fmla="*/ 48 w 147"/>
                <a:gd name="T79" fmla="*/ 162 h 212"/>
                <a:gd name="T80" fmla="*/ 63 w 147"/>
                <a:gd name="T81" fmla="*/ 178 h 212"/>
                <a:gd name="T82" fmla="*/ 72 w 147"/>
                <a:gd name="T83" fmla="*/ 194 h 212"/>
                <a:gd name="T84" fmla="*/ 106 w 147"/>
                <a:gd name="T85" fmla="*/ 187 h 212"/>
                <a:gd name="T86" fmla="*/ 112 w 147"/>
                <a:gd name="T87" fmla="*/ 194 h 212"/>
                <a:gd name="T88" fmla="*/ 112 w 147"/>
                <a:gd name="T89" fmla="*/ 203 h 212"/>
                <a:gd name="T90" fmla="*/ 106 w 147"/>
                <a:gd name="T91" fmla="*/ 203 h 212"/>
                <a:gd name="T92" fmla="*/ 112 w 147"/>
                <a:gd name="T93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7" h="212">
                  <a:moveTo>
                    <a:pt x="112" y="211"/>
                  </a:moveTo>
                  <a:lnTo>
                    <a:pt x="122" y="178"/>
                  </a:lnTo>
                  <a:lnTo>
                    <a:pt x="112" y="154"/>
                  </a:lnTo>
                  <a:lnTo>
                    <a:pt x="122" y="154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46" y="137"/>
                  </a:lnTo>
                  <a:lnTo>
                    <a:pt x="146" y="122"/>
                  </a:lnTo>
                  <a:lnTo>
                    <a:pt x="137" y="106"/>
                  </a:lnTo>
                  <a:lnTo>
                    <a:pt x="146" y="81"/>
                  </a:lnTo>
                  <a:lnTo>
                    <a:pt x="122" y="81"/>
                  </a:lnTo>
                  <a:lnTo>
                    <a:pt x="112" y="72"/>
                  </a:lnTo>
                  <a:lnTo>
                    <a:pt x="88" y="72"/>
                  </a:lnTo>
                  <a:lnTo>
                    <a:pt x="81" y="66"/>
                  </a:lnTo>
                  <a:lnTo>
                    <a:pt x="81" y="57"/>
                  </a:lnTo>
                  <a:lnTo>
                    <a:pt x="72" y="41"/>
                  </a:lnTo>
                  <a:lnTo>
                    <a:pt x="81" y="25"/>
                  </a:lnTo>
                  <a:lnTo>
                    <a:pt x="88" y="17"/>
                  </a:lnTo>
                  <a:lnTo>
                    <a:pt x="97" y="7"/>
                  </a:lnTo>
                  <a:lnTo>
                    <a:pt x="88" y="0"/>
                  </a:lnTo>
                  <a:lnTo>
                    <a:pt x="72" y="17"/>
                  </a:lnTo>
                  <a:lnTo>
                    <a:pt x="48" y="25"/>
                  </a:lnTo>
                  <a:lnTo>
                    <a:pt x="40" y="41"/>
                  </a:lnTo>
                  <a:lnTo>
                    <a:pt x="23" y="48"/>
                  </a:lnTo>
                  <a:lnTo>
                    <a:pt x="23" y="66"/>
                  </a:lnTo>
                  <a:lnTo>
                    <a:pt x="16" y="48"/>
                  </a:lnTo>
                  <a:lnTo>
                    <a:pt x="23" y="57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6" y="81"/>
                  </a:lnTo>
                  <a:lnTo>
                    <a:pt x="16" y="113"/>
                  </a:lnTo>
                  <a:lnTo>
                    <a:pt x="23" y="113"/>
                  </a:lnTo>
                  <a:lnTo>
                    <a:pt x="16" y="131"/>
                  </a:lnTo>
                  <a:lnTo>
                    <a:pt x="7" y="131"/>
                  </a:lnTo>
                  <a:lnTo>
                    <a:pt x="7" y="137"/>
                  </a:lnTo>
                  <a:lnTo>
                    <a:pt x="0" y="137"/>
                  </a:lnTo>
                  <a:lnTo>
                    <a:pt x="0" y="146"/>
                  </a:lnTo>
                  <a:lnTo>
                    <a:pt x="23" y="162"/>
                  </a:lnTo>
                  <a:lnTo>
                    <a:pt x="40" y="154"/>
                  </a:lnTo>
                  <a:lnTo>
                    <a:pt x="48" y="162"/>
                  </a:lnTo>
                  <a:lnTo>
                    <a:pt x="63" y="178"/>
                  </a:lnTo>
                  <a:lnTo>
                    <a:pt x="72" y="194"/>
                  </a:lnTo>
                  <a:lnTo>
                    <a:pt x="106" y="187"/>
                  </a:lnTo>
                  <a:lnTo>
                    <a:pt x="112" y="194"/>
                  </a:lnTo>
                  <a:lnTo>
                    <a:pt x="112" y="203"/>
                  </a:lnTo>
                  <a:lnTo>
                    <a:pt x="106" y="203"/>
                  </a:lnTo>
                  <a:lnTo>
                    <a:pt x="112" y="21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0" name="Freeform 92">
              <a:extLst>
                <a:ext uri="{FF2B5EF4-FFF2-40B4-BE49-F238E27FC236}">
                  <a16:creationId xmlns:a16="http://schemas.microsoft.com/office/drawing/2014/main" id="{6507484C-F85A-4832-95D4-B3E7F5CCA121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gray">
            <a:xfrm>
              <a:off x="1400" y="3064"/>
              <a:ext cx="196" cy="258"/>
            </a:xfrm>
            <a:custGeom>
              <a:avLst/>
              <a:gdLst>
                <a:gd name="T0" fmla="*/ 155 w 163"/>
                <a:gd name="T1" fmla="*/ 137 h 235"/>
                <a:gd name="T2" fmla="*/ 139 w 163"/>
                <a:gd name="T3" fmla="*/ 137 h 235"/>
                <a:gd name="T4" fmla="*/ 139 w 163"/>
                <a:gd name="T5" fmla="*/ 122 h 235"/>
                <a:gd name="T6" fmla="*/ 121 w 163"/>
                <a:gd name="T7" fmla="*/ 131 h 235"/>
                <a:gd name="T8" fmla="*/ 105 w 163"/>
                <a:gd name="T9" fmla="*/ 122 h 235"/>
                <a:gd name="T10" fmla="*/ 96 w 163"/>
                <a:gd name="T11" fmla="*/ 97 h 235"/>
                <a:gd name="T12" fmla="*/ 114 w 163"/>
                <a:gd name="T13" fmla="*/ 65 h 235"/>
                <a:gd name="T14" fmla="*/ 145 w 163"/>
                <a:gd name="T15" fmla="*/ 49 h 235"/>
                <a:gd name="T16" fmla="*/ 139 w 163"/>
                <a:gd name="T17" fmla="*/ 41 h 235"/>
                <a:gd name="T18" fmla="*/ 145 w 163"/>
                <a:gd name="T19" fmla="*/ 41 h 235"/>
                <a:gd name="T20" fmla="*/ 145 w 163"/>
                <a:gd name="T21" fmla="*/ 32 h 235"/>
                <a:gd name="T22" fmla="*/ 139 w 163"/>
                <a:gd name="T23" fmla="*/ 25 h 235"/>
                <a:gd name="T24" fmla="*/ 105 w 163"/>
                <a:gd name="T25" fmla="*/ 32 h 235"/>
                <a:gd name="T26" fmla="*/ 96 w 163"/>
                <a:gd name="T27" fmla="*/ 16 h 235"/>
                <a:gd name="T28" fmla="*/ 81 w 163"/>
                <a:gd name="T29" fmla="*/ 0 h 235"/>
                <a:gd name="T30" fmla="*/ 73 w 163"/>
                <a:gd name="T31" fmla="*/ 0 h 235"/>
                <a:gd name="T32" fmla="*/ 81 w 163"/>
                <a:gd name="T33" fmla="*/ 9 h 235"/>
                <a:gd name="T34" fmla="*/ 73 w 163"/>
                <a:gd name="T35" fmla="*/ 25 h 235"/>
                <a:gd name="T36" fmla="*/ 65 w 163"/>
                <a:gd name="T37" fmla="*/ 32 h 235"/>
                <a:gd name="T38" fmla="*/ 49 w 163"/>
                <a:gd name="T39" fmla="*/ 41 h 235"/>
                <a:gd name="T40" fmla="*/ 25 w 163"/>
                <a:gd name="T41" fmla="*/ 65 h 235"/>
                <a:gd name="T42" fmla="*/ 8 w 163"/>
                <a:gd name="T43" fmla="*/ 57 h 235"/>
                <a:gd name="T44" fmla="*/ 16 w 163"/>
                <a:gd name="T45" fmla="*/ 41 h 235"/>
                <a:gd name="T46" fmla="*/ 0 w 163"/>
                <a:gd name="T47" fmla="*/ 57 h 235"/>
                <a:gd name="T48" fmla="*/ 8 w 163"/>
                <a:gd name="T49" fmla="*/ 72 h 235"/>
                <a:gd name="T50" fmla="*/ 0 w 163"/>
                <a:gd name="T51" fmla="*/ 72 h 235"/>
                <a:gd name="T52" fmla="*/ 16 w 163"/>
                <a:gd name="T53" fmla="*/ 89 h 235"/>
                <a:gd name="T54" fmla="*/ 33 w 163"/>
                <a:gd name="T55" fmla="*/ 106 h 235"/>
                <a:gd name="T56" fmla="*/ 73 w 163"/>
                <a:gd name="T57" fmla="*/ 186 h 235"/>
                <a:gd name="T58" fmla="*/ 139 w 163"/>
                <a:gd name="T59" fmla="*/ 234 h 235"/>
                <a:gd name="T60" fmla="*/ 155 w 163"/>
                <a:gd name="T61" fmla="*/ 227 h 235"/>
                <a:gd name="T62" fmla="*/ 162 w 163"/>
                <a:gd name="T63" fmla="*/ 211 h 235"/>
                <a:gd name="T64" fmla="*/ 155 w 163"/>
                <a:gd name="T65" fmla="*/ 203 h 235"/>
                <a:gd name="T66" fmla="*/ 162 w 163"/>
                <a:gd name="T67" fmla="*/ 154 h 235"/>
                <a:gd name="T68" fmla="*/ 155 w 163"/>
                <a:gd name="T69" fmla="*/ 1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3" h="235">
                  <a:moveTo>
                    <a:pt x="155" y="137"/>
                  </a:moveTo>
                  <a:lnTo>
                    <a:pt x="139" y="137"/>
                  </a:lnTo>
                  <a:lnTo>
                    <a:pt x="139" y="122"/>
                  </a:lnTo>
                  <a:lnTo>
                    <a:pt x="121" y="131"/>
                  </a:lnTo>
                  <a:lnTo>
                    <a:pt x="105" y="122"/>
                  </a:lnTo>
                  <a:lnTo>
                    <a:pt x="96" y="97"/>
                  </a:lnTo>
                  <a:lnTo>
                    <a:pt x="114" y="65"/>
                  </a:lnTo>
                  <a:lnTo>
                    <a:pt x="145" y="49"/>
                  </a:lnTo>
                  <a:lnTo>
                    <a:pt x="139" y="41"/>
                  </a:lnTo>
                  <a:lnTo>
                    <a:pt x="145" y="41"/>
                  </a:lnTo>
                  <a:lnTo>
                    <a:pt x="145" y="32"/>
                  </a:lnTo>
                  <a:lnTo>
                    <a:pt x="139" y="25"/>
                  </a:lnTo>
                  <a:lnTo>
                    <a:pt x="105" y="32"/>
                  </a:lnTo>
                  <a:lnTo>
                    <a:pt x="96" y="16"/>
                  </a:lnTo>
                  <a:lnTo>
                    <a:pt x="81" y="0"/>
                  </a:lnTo>
                  <a:lnTo>
                    <a:pt x="73" y="0"/>
                  </a:lnTo>
                  <a:lnTo>
                    <a:pt x="81" y="9"/>
                  </a:lnTo>
                  <a:lnTo>
                    <a:pt x="73" y="25"/>
                  </a:lnTo>
                  <a:lnTo>
                    <a:pt x="65" y="32"/>
                  </a:lnTo>
                  <a:lnTo>
                    <a:pt x="49" y="41"/>
                  </a:lnTo>
                  <a:lnTo>
                    <a:pt x="25" y="65"/>
                  </a:lnTo>
                  <a:lnTo>
                    <a:pt x="8" y="57"/>
                  </a:lnTo>
                  <a:lnTo>
                    <a:pt x="16" y="41"/>
                  </a:lnTo>
                  <a:lnTo>
                    <a:pt x="0" y="57"/>
                  </a:lnTo>
                  <a:lnTo>
                    <a:pt x="8" y="72"/>
                  </a:lnTo>
                  <a:lnTo>
                    <a:pt x="0" y="72"/>
                  </a:lnTo>
                  <a:lnTo>
                    <a:pt x="16" y="89"/>
                  </a:lnTo>
                  <a:lnTo>
                    <a:pt x="33" y="106"/>
                  </a:lnTo>
                  <a:lnTo>
                    <a:pt x="73" y="186"/>
                  </a:lnTo>
                  <a:lnTo>
                    <a:pt x="139" y="234"/>
                  </a:lnTo>
                  <a:lnTo>
                    <a:pt x="155" y="227"/>
                  </a:lnTo>
                  <a:lnTo>
                    <a:pt x="162" y="211"/>
                  </a:lnTo>
                  <a:lnTo>
                    <a:pt x="155" y="203"/>
                  </a:lnTo>
                  <a:lnTo>
                    <a:pt x="162" y="154"/>
                  </a:lnTo>
                  <a:lnTo>
                    <a:pt x="155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1" name="Freeform 93">
              <a:extLst>
                <a:ext uri="{FF2B5EF4-FFF2-40B4-BE49-F238E27FC236}">
                  <a16:creationId xmlns:a16="http://schemas.microsoft.com/office/drawing/2014/main" id="{CB3FA834-2A97-4CB0-B238-E53E103E93FB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gray">
            <a:xfrm>
              <a:off x="1586" y="3198"/>
              <a:ext cx="178" cy="195"/>
            </a:xfrm>
            <a:custGeom>
              <a:avLst/>
              <a:gdLst>
                <a:gd name="T0" fmla="*/ 146 w 147"/>
                <a:gd name="T1" fmla="*/ 137 h 178"/>
                <a:gd name="T2" fmla="*/ 146 w 147"/>
                <a:gd name="T3" fmla="*/ 112 h 178"/>
                <a:gd name="T4" fmla="*/ 137 w 147"/>
                <a:gd name="T5" fmla="*/ 96 h 178"/>
                <a:gd name="T6" fmla="*/ 137 w 147"/>
                <a:gd name="T7" fmla="*/ 89 h 178"/>
                <a:gd name="T8" fmla="*/ 121 w 147"/>
                <a:gd name="T9" fmla="*/ 89 h 178"/>
                <a:gd name="T10" fmla="*/ 112 w 147"/>
                <a:gd name="T11" fmla="*/ 72 h 178"/>
                <a:gd name="T12" fmla="*/ 112 w 147"/>
                <a:gd name="T13" fmla="*/ 64 h 178"/>
                <a:gd name="T14" fmla="*/ 105 w 147"/>
                <a:gd name="T15" fmla="*/ 49 h 178"/>
                <a:gd name="T16" fmla="*/ 56 w 147"/>
                <a:gd name="T17" fmla="*/ 32 h 178"/>
                <a:gd name="T18" fmla="*/ 49 w 147"/>
                <a:gd name="T19" fmla="*/ 24 h 178"/>
                <a:gd name="T20" fmla="*/ 49 w 147"/>
                <a:gd name="T21" fmla="*/ 0 h 178"/>
                <a:gd name="T22" fmla="*/ 32 w 147"/>
                <a:gd name="T23" fmla="*/ 0 h 178"/>
                <a:gd name="T24" fmla="*/ 15 w 147"/>
                <a:gd name="T25" fmla="*/ 15 h 178"/>
                <a:gd name="T26" fmla="*/ 0 w 147"/>
                <a:gd name="T27" fmla="*/ 15 h 178"/>
                <a:gd name="T28" fmla="*/ 7 w 147"/>
                <a:gd name="T29" fmla="*/ 32 h 178"/>
                <a:gd name="T30" fmla="*/ 0 w 147"/>
                <a:gd name="T31" fmla="*/ 81 h 178"/>
                <a:gd name="T32" fmla="*/ 7 w 147"/>
                <a:gd name="T33" fmla="*/ 89 h 178"/>
                <a:gd name="T34" fmla="*/ 0 w 147"/>
                <a:gd name="T35" fmla="*/ 105 h 178"/>
                <a:gd name="T36" fmla="*/ 7 w 147"/>
                <a:gd name="T37" fmla="*/ 129 h 178"/>
                <a:gd name="T38" fmla="*/ 7 w 147"/>
                <a:gd name="T39" fmla="*/ 137 h 178"/>
                <a:gd name="T40" fmla="*/ 15 w 147"/>
                <a:gd name="T41" fmla="*/ 177 h 178"/>
                <a:gd name="T42" fmla="*/ 24 w 147"/>
                <a:gd name="T43" fmla="*/ 177 h 178"/>
                <a:gd name="T44" fmla="*/ 40 w 147"/>
                <a:gd name="T45" fmla="*/ 161 h 178"/>
                <a:gd name="T46" fmla="*/ 65 w 147"/>
                <a:gd name="T47" fmla="*/ 171 h 178"/>
                <a:gd name="T48" fmla="*/ 72 w 147"/>
                <a:gd name="T49" fmla="*/ 161 h 178"/>
                <a:gd name="T50" fmla="*/ 89 w 147"/>
                <a:gd name="T51" fmla="*/ 171 h 178"/>
                <a:gd name="T52" fmla="*/ 97 w 147"/>
                <a:gd name="T53" fmla="*/ 129 h 178"/>
                <a:gd name="T54" fmla="*/ 129 w 147"/>
                <a:gd name="T55" fmla="*/ 129 h 178"/>
                <a:gd name="T56" fmla="*/ 146 w 147"/>
                <a:gd name="T57" fmla="*/ 13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178">
                  <a:moveTo>
                    <a:pt x="146" y="137"/>
                  </a:moveTo>
                  <a:lnTo>
                    <a:pt x="146" y="112"/>
                  </a:lnTo>
                  <a:lnTo>
                    <a:pt x="137" y="96"/>
                  </a:lnTo>
                  <a:lnTo>
                    <a:pt x="137" y="89"/>
                  </a:lnTo>
                  <a:lnTo>
                    <a:pt x="121" y="89"/>
                  </a:lnTo>
                  <a:lnTo>
                    <a:pt x="112" y="72"/>
                  </a:lnTo>
                  <a:lnTo>
                    <a:pt x="112" y="64"/>
                  </a:lnTo>
                  <a:lnTo>
                    <a:pt x="105" y="49"/>
                  </a:lnTo>
                  <a:lnTo>
                    <a:pt x="56" y="32"/>
                  </a:lnTo>
                  <a:lnTo>
                    <a:pt x="49" y="24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15" y="15"/>
                  </a:lnTo>
                  <a:lnTo>
                    <a:pt x="0" y="15"/>
                  </a:lnTo>
                  <a:lnTo>
                    <a:pt x="7" y="32"/>
                  </a:lnTo>
                  <a:lnTo>
                    <a:pt x="0" y="81"/>
                  </a:lnTo>
                  <a:lnTo>
                    <a:pt x="7" y="89"/>
                  </a:lnTo>
                  <a:lnTo>
                    <a:pt x="0" y="105"/>
                  </a:lnTo>
                  <a:lnTo>
                    <a:pt x="7" y="129"/>
                  </a:lnTo>
                  <a:lnTo>
                    <a:pt x="7" y="137"/>
                  </a:lnTo>
                  <a:lnTo>
                    <a:pt x="15" y="177"/>
                  </a:lnTo>
                  <a:lnTo>
                    <a:pt x="24" y="177"/>
                  </a:lnTo>
                  <a:lnTo>
                    <a:pt x="40" y="161"/>
                  </a:lnTo>
                  <a:lnTo>
                    <a:pt x="65" y="171"/>
                  </a:lnTo>
                  <a:lnTo>
                    <a:pt x="72" y="161"/>
                  </a:lnTo>
                  <a:lnTo>
                    <a:pt x="89" y="171"/>
                  </a:lnTo>
                  <a:lnTo>
                    <a:pt x="97" y="129"/>
                  </a:lnTo>
                  <a:lnTo>
                    <a:pt x="129" y="129"/>
                  </a:lnTo>
                  <a:lnTo>
                    <a:pt x="146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2" name="Freeform 94">
              <a:extLst>
                <a:ext uri="{FF2B5EF4-FFF2-40B4-BE49-F238E27FC236}">
                  <a16:creationId xmlns:a16="http://schemas.microsoft.com/office/drawing/2014/main" id="{80C0B803-4632-4648-89A9-2DD4ECB408BF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gray">
            <a:xfrm>
              <a:off x="1693" y="3341"/>
              <a:ext cx="128" cy="123"/>
            </a:xfrm>
            <a:custGeom>
              <a:avLst/>
              <a:gdLst>
                <a:gd name="T0" fmla="*/ 97 w 106"/>
                <a:gd name="T1" fmla="*/ 82 h 114"/>
                <a:gd name="T2" fmla="*/ 105 w 106"/>
                <a:gd name="T3" fmla="*/ 66 h 114"/>
                <a:gd name="T4" fmla="*/ 88 w 106"/>
                <a:gd name="T5" fmla="*/ 57 h 114"/>
                <a:gd name="T6" fmla="*/ 88 w 106"/>
                <a:gd name="T7" fmla="*/ 42 h 114"/>
                <a:gd name="T8" fmla="*/ 82 w 106"/>
                <a:gd name="T9" fmla="*/ 42 h 114"/>
                <a:gd name="T10" fmla="*/ 57 w 106"/>
                <a:gd name="T11" fmla="*/ 32 h 114"/>
                <a:gd name="T12" fmla="*/ 57 w 106"/>
                <a:gd name="T13" fmla="*/ 8 h 114"/>
                <a:gd name="T14" fmla="*/ 40 w 106"/>
                <a:gd name="T15" fmla="*/ 0 h 114"/>
                <a:gd name="T16" fmla="*/ 8 w 106"/>
                <a:gd name="T17" fmla="*/ 0 h 114"/>
                <a:gd name="T18" fmla="*/ 0 w 106"/>
                <a:gd name="T19" fmla="*/ 42 h 114"/>
                <a:gd name="T20" fmla="*/ 16 w 106"/>
                <a:gd name="T21" fmla="*/ 66 h 114"/>
                <a:gd name="T22" fmla="*/ 40 w 106"/>
                <a:gd name="T23" fmla="*/ 66 h 114"/>
                <a:gd name="T24" fmla="*/ 57 w 106"/>
                <a:gd name="T25" fmla="*/ 82 h 114"/>
                <a:gd name="T26" fmla="*/ 57 w 106"/>
                <a:gd name="T27" fmla="*/ 89 h 114"/>
                <a:gd name="T28" fmla="*/ 48 w 106"/>
                <a:gd name="T29" fmla="*/ 106 h 114"/>
                <a:gd name="T30" fmla="*/ 72 w 106"/>
                <a:gd name="T31" fmla="*/ 113 h 114"/>
                <a:gd name="T32" fmla="*/ 82 w 106"/>
                <a:gd name="T33" fmla="*/ 106 h 114"/>
                <a:gd name="T34" fmla="*/ 97 w 106"/>
                <a:gd name="T35" fmla="*/ 97 h 114"/>
                <a:gd name="T36" fmla="*/ 97 w 106"/>
                <a:gd name="T37" fmla="*/ 8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14">
                  <a:moveTo>
                    <a:pt x="97" y="82"/>
                  </a:moveTo>
                  <a:lnTo>
                    <a:pt x="105" y="66"/>
                  </a:lnTo>
                  <a:lnTo>
                    <a:pt x="88" y="57"/>
                  </a:lnTo>
                  <a:lnTo>
                    <a:pt x="88" y="42"/>
                  </a:lnTo>
                  <a:lnTo>
                    <a:pt x="82" y="42"/>
                  </a:lnTo>
                  <a:lnTo>
                    <a:pt x="57" y="32"/>
                  </a:lnTo>
                  <a:lnTo>
                    <a:pt x="57" y="8"/>
                  </a:lnTo>
                  <a:lnTo>
                    <a:pt x="40" y="0"/>
                  </a:lnTo>
                  <a:lnTo>
                    <a:pt x="8" y="0"/>
                  </a:lnTo>
                  <a:lnTo>
                    <a:pt x="0" y="42"/>
                  </a:lnTo>
                  <a:lnTo>
                    <a:pt x="16" y="66"/>
                  </a:lnTo>
                  <a:lnTo>
                    <a:pt x="40" y="66"/>
                  </a:lnTo>
                  <a:lnTo>
                    <a:pt x="57" y="82"/>
                  </a:lnTo>
                  <a:lnTo>
                    <a:pt x="57" y="89"/>
                  </a:lnTo>
                  <a:lnTo>
                    <a:pt x="48" y="106"/>
                  </a:lnTo>
                  <a:lnTo>
                    <a:pt x="72" y="113"/>
                  </a:lnTo>
                  <a:lnTo>
                    <a:pt x="82" y="106"/>
                  </a:lnTo>
                  <a:lnTo>
                    <a:pt x="97" y="97"/>
                  </a:lnTo>
                  <a:lnTo>
                    <a:pt x="97" y="8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3" name="Freeform 95">
              <a:extLst>
                <a:ext uri="{FF2B5EF4-FFF2-40B4-BE49-F238E27FC236}">
                  <a16:creationId xmlns:a16="http://schemas.microsoft.com/office/drawing/2014/main" id="{82C17788-6E4A-48A4-97DF-F9C8CADB93E9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gray">
            <a:xfrm>
              <a:off x="1752" y="3509"/>
              <a:ext cx="89" cy="73"/>
            </a:xfrm>
            <a:custGeom>
              <a:avLst/>
              <a:gdLst>
                <a:gd name="T0" fmla="*/ 65 w 75"/>
                <a:gd name="T1" fmla="*/ 49 h 66"/>
                <a:gd name="T2" fmla="*/ 74 w 75"/>
                <a:gd name="T3" fmla="*/ 31 h 66"/>
                <a:gd name="T4" fmla="*/ 65 w 75"/>
                <a:gd name="T5" fmla="*/ 25 h 66"/>
                <a:gd name="T6" fmla="*/ 40 w 75"/>
                <a:gd name="T7" fmla="*/ 8 h 66"/>
                <a:gd name="T8" fmla="*/ 34 w 75"/>
                <a:gd name="T9" fmla="*/ 8 h 66"/>
                <a:gd name="T10" fmla="*/ 24 w 75"/>
                <a:gd name="T11" fmla="*/ 0 h 66"/>
                <a:gd name="T12" fmla="*/ 15 w 75"/>
                <a:gd name="T13" fmla="*/ 0 h 66"/>
                <a:gd name="T14" fmla="*/ 0 w 75"/>
                <a:gd name="T15" fmla="*/ 56 h 66"/>
                <a:gd name="T16" fmla="*/ 9 w 75"/>
                <a:gd name="T17" fmla="*/ 56 h 66"/>
                <a:gd name="T18" fmla="*/ 34 w 75"/>
                <a:gd name="T19" fmla="*/ 65 h 66"/>
                <a:gd name="T20" fmla="*/ 57 w 75"/>
                <a:gd name="T21" fmla="*/ 65 h 66"/>
                <a:gd name="T22" fmla="*/ 65 w 75"/>
                <a:gd name="T23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66">
                  <a:moveTo>
                    <a:pt x="65" y="49"/>
                  </a:moveTo>
                  <a:lnTo>
                    <a:pt x="74" y="31"/>
                  </a:lnTo>
                  <a:lnTo>
                    <a:pt x="65" y="25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56"/>
                  </a:lnTo>
                  <a:lnTo>
                    <a:pt x="9" y="56"/>
                  </a:lnTo>
                  <a:lnTo>
                    <a:pt x="34" y="65"/>
                  </a:lnTo>
                  <a:lnTo>
                    <a:pt x="57" y="65"/>
                  </a:lnTo>
                  <a:lnTo>
                    <a:pt x="65" y="4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4" name="Freeform 96">
              <a:extLst>
                <a:ext uri="{FF2B5EF4-FFF2-40B4-BE49-F238E27FC236}">
                  <a16:creationId xmlns:a16="http://schemas.microsoft.com/office/drawing/2014/main" id="{19491973-2D14-4D81-BE13-7DBF3D8A326F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gray">
            <a:xfrm>
              <a:off x="1515" y="2992"/>
              <a:ext cx="609" cy="572"/>
            </a:xfrm>
            <a:custGeom>
              <a:avLst/>
              <a:gdLst>
                <a:gd name="T0" fmla="*/ 285 w 505"/>
                <a:gd name="T1" fmla="*/ 16 h 520"/>
                <a:gd name="T2" fmla="*/ 261 w 505"/>
                <a:gd name="T3" fmla="*/ 40 h 520"/>
                <a:gd name="T4" fmla="*/ 236 w 505"/>
                <a:gd name="T5" fmla="*/ 34 h 520"/>
                <a:gd name="T6" fmla="*/ 220 w 505"/>
                <a:gd name="T7" fmla="*/ 40 h 520"/>
                <a:gd name="T8" fmla="*/ 188 w 505"/>
                <a:gd name="T9" fmla="*/ 49 h 520"/>
                <a:gd name="T10" fmla="*/ 180 w 505"/>
                <a:gd name="T11" fmla="*/ 9 h 520"/>
                <a:gd name="T12" fmla="*/ 171 w 505"/>
                <a:gd name="T13" fmla="*/ 0 h 520"/>
                <a:gd name="T14" fmla="*/ 140 w 505"/>
                <a:gd name="T15" fmla="*/ 16 h 520"/>
                <a:gd name="T16" fmla="*/ 124 w 505"/>
                <a:gd name="T17" fmla="*/ 16 h 520"/>
                <a:gd name="T18" fmla="*/ 131 w 505"/>
                <a:gd name="T19" fmla="*/ 40 h 520"/>
                <a:gd name="T20" fmla="*/ 99 w 505"/>
                <a:gd name="T21" fmla="*/ 57 h 520"/>
                <a:gd name="T22" fmla="*/ 83 w 505"/>
                <a:gd name="T23" fmla="*/ 40 h 520"/>
                <a:gd name="T24" fmla="*/ 49 w 505"/>
                <a:gd name="T25" fmla="*/ 49 h 520"/>
                <a:gd name="T26" fmla="*/ 49 w 505"/>
                <a:gd name="T27" fmla="*/ 57 h 520"/>
                <a:gd name="T28" fmla="*/ 49 w 505"/>
                <a:gd name="T29" fmla="*/ 114 h 520"/>
                <a:gd name="T30" fmla="*/ 0 w 505"/>
                <a:gd name="T31" fmla="*/ 162 h 520"/>
                <a:gd name="T32" fmla="*/ 25 w 505"/>
                <a:gd name="T33" fmla="*/ 196 h 520"/>
                <a:gd name="T34" fmla="*/ 43 w 505"/>
                <a:gd name="T35" fmla="*/ 202 h 520"/>
                <a:gd name="T36" fmla="*/ 74 w 505"/>
                <a:gd name="T37" fmla="*/ 202 h 520"/>
                <a:gd name="T38" fmla="*/ 108 w 505"/>
                <a:gd name="T39" fmla="*/ 187 h 520"/>
                <a:gd name="T40" fmla="*/ 115 w 505"/>
                <a:gd name="T41" fmla="*/ 219 h 520"/>
                <a:gd name="T42" fmla="*/ 171 w 505"/>
                <a:gd name="T43" fmla="*/ 251 h 520"/>
                <a:gd name="T44" fmla="*/ 180 w 505"/>
                <a:gd name="T45" fmla="*/ 276 h 520"/>
                <a:gd name="T46" fmla="*/ 196 w 505"/>
                <a:gd name="T47" fmla="*/ 283 h 520"/>
                <a:gd name="T48" fmla="*/ 205 w 505"/>
                <a:gd name="T49" fmla="*/ 324 h 520"/>
                <a:gd name="T50" fmla="*/ 230 w 505"/>
                <a:gd name="T51" fmla="*/ 358 h 520"/>
                <a:gd name="T52" fmla="*/ 236 w 505"/>
                <a:gd name="T53" fmla="*/ 373 h 520"/>
                <a:gd name="T54" fmla="*/ 245 w 505"/>
                <a:gd name="T55" fmla="*/ 398 h 520"/>
                <a:gd name="T56" fmla="*/ 261 w 505"/>
                <a:gd name="T57" fmla="*/ 422 h 520"/>
                <a:gd name="T58" fmla="*/ 211 w 505"/>
                <a:gd name="T59" fmla="*/ 470 h 520"/>
                <a:gd name="T60" fmla="*/ 230 w 505"/>
                <a:gd name="T61" fmla="*/ 478 h 520"/>
                <a:gd name="T62" fmla="*/ 261 w 505"/>
                <a:gd name="T63" fmla="*/ 495 h 520"/>
                <a:gd name="T64" fmla="*/ 261 w 505"/>
                <a:gd name="T65" fmla="*/ 519 h 520"/>
                <a:gd name="T66" fmla="*/ 293 w 505"/>
                <a:gd name="T67" fmla="*/ 485 h 520"/>
                <a:gd name="T68" fmla="*/ 326 w 505"/>
                <a:gd name="T69" fmla="*/ 438 h 520"/>
                <a:gd name="T70" fmla="*/ 333 w 505"/>
                <a:gd name="T71" fmla="*/ 389 h 520"/>
                <a:gd name="T72" fmla="*/ 375 w 505"/>
                <a:gd name="T73" fmla="*/ 364 h 520"/>
                <a:gd name="T74" fmla="*/ 407 w 505"/>
                <a:gd name="T75" fmla="*/ 358 h 520"/>
                <a:gd name="T76" fmla="*/ 423 w 505"/>
                <a:gd name="T77" fmla="*/ 341 h 520"/>
                <a:gd name="T78" fmla="*/ 439 w 505"/>
                <a:gd name="T79" fmla="*/ 299 h 520"/>
                <a:gd name="T80" fmla="*/ 447 w 505"/>
                <a:gd name="T81" fmla="*/ 236 h 520"/>
                <a:gd name="T82" fmla="*/ 504 w 505"/>
                <a:gd name="T83" fmla="*/ 162 h 520"/>
                <a:gd name="T84" fmla="*/ 472 w 505"/>
                <a:gd name="T85" fmla="*/ 130 h 520"/>
                <a:gd name="T86" fmla="*/ 416 w 505"/>
                <a:gd name="T87" fmla="*/ 106 h 520"/>
                <a:gd name="T88" fmla="*/ 375 w 505"/>
                <a:gd name="T89" fmla="*/ 97 h 520"/>
                <a:gd name="T90" fmla="*/ 375 w 505"/>
                <a:gd name="T91" fmla="*/ 81 h 520"/>
                <a:gd name="T92" fmla="*/ 333 w 505"/>
                <a:gd name="T93" fmla="*/ 74 h 520"/>
                <a:gd name="T94" fmla="*/ 326 w 505"/>
                <a:gd name="T95" fmla="*/ 65 h 520"/>
                <a:gd name="T96" fmla="*/ 302 w 505"/>
                <a:gd name="T97" fmla="*/ 65 h 520"/>
                <a:gd name="T98" fmla="*/ 293 w 505"/>
                <a:gd name="T99" fmla="*/ 74 h 520"/>
                <a:gd name="T100" fmla="*/ 293 w 505"/>
                <a:gd name="T101" fmla="*/ 65 h 520"/>
                <a:gd name="T102" fmla="*/ 310 w 505"/>
                <a:gd name="T103" fmla="*/ 40 h 520"/>
                <a:gd name="T104" fmla="*/ 293 w 505"/>
                <a:gd name="T105" fmla="*/ 1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20">
                  <a:moveTo>
                    <a:pt x="293" y="16"/>
                  </a:moveTo>
                  <a:lnTo>
                    <a:pt x="285" y="16"/>
                  </a:lnTo>
                  <a:lnTo>
                    <a:pt x="270" y="34"/>
                  </a:lnTo>
                  <a:lnTo>
                    <a:pt x="261" y="40"/>
                  </a:lnTo>
                  <a:lnTo>
                    <a:pt x="253" y="34"/>
                  </a:lnTo>
                  <a:lnTo>
                    <a:pt x="236" y="34"/>
                  </a:lnTo>
                  <a:lnTo>
                    <a:pt x="230" y="40"/>
                  </a:lnTo>
                  <a:lnTo>
                    <a:pt x="220" y="40"/>
                  </a:lnTo>
                  <a:lnTo>
                    <a:pt x="196" y="49"/>
                  </a:lnTo>
                  <a:lnTo>
                    <a:pt x="188" y="49"/>
                  </a:lnTo>
                  <a:lnTo>
                    <a:pt x="180" y="34"/>
                  </a:lnTo>
                  <a:lnTo>
                    <a:pt x="180" y="9"/>
                  </a:lnTo>
                  <a:lnTo>
                    <a:pt x="180" y="0"/>
                  </a:lnTo>
                  <a:lnTo>
                    <a:pt x="171" y="0"/>
                  </a:lnTo>
                  <a:lnTo>
                    <a:pt x="164" y="9"/>
                  </a:lnTo>
                  <a:lnTo>
                    <a:pt x="140" y="16"/>
                  </a:lnTo>
                  <a:lnTo>
                    <a:pt x="115" y="9"/>
                  </a:lnTo>
                  <a:lnTo>
                    <a:pt x="124" y="16"/>
                  </a:lnTo>
                  <a:lnTo>
                    <a:pt x="124" y="34"/>
                  </a:lnTo>
                  <a:lnTo>
                    <a:pt x="131" y="40"/>
                  </a:lnTo>
                  <a:lnTo>
                    <a:pt x="108" y="57"/>
                  </a:lnTo>
                  <a:lnTo>
                    <a:pt x="99" y="57"/>
                  </a:lnTo>
                  <a:lnTo>
                    <a:pt x="91" y="49"/>
                  </a:lnTo>
                  <a:lnTo>
                    <a:pt x="83" y="40"/>
                  </a:lnTo>
                  <a:lnTo>
                    <a:pt x="49" y="40"/>
                  </a:lnTo>
                  <a:lnTo>
                    <a:pt x="49" y="49"/>
                  </a:lnTo>
                  <a:lnTo>
                    <a:pt x="59" y="57"/>
                  </a:lnTo>
                  <a:lnTo>
                    <a:pt x="49" y="57"/>
                  </a:lnTo>
                  <a:lnTo>
                    <a:pt x="59" y="81"/>
                  </a:lnTo>
                  <a:lnTo>
                    <a:pt x="49" y="114"/>
                  </a:lnTo>
                  <a:lnTo>
                    <a:pt x="18" y="130"/>
                  </a:lnTo>
                  <a:lnTo>
                    <a:pt x="0" y="162"/>
                  </a:lnTo>
                  <a:lnTo>
                    <a:pt x="9" y="187"/>
                  </a:lnTo>
                  <a:lnTo>
                    <a:pt x="25" y="196"/>
                  </a:lnTo>
                  <a:lnTo>
                    <a:pt x="43" y="187"/>
                  </a:lnTo>
                  <a:lnTo>
                    <a:pt x="43" y="202"/>
                  </a:lnTo>
                  <a:lnTo>
                    <a:pt x="59" y="202"/>
                  </a:lnTo>
                  <a:lnTo>
                    <a:pt x="74" y="202"/>
                  </a:lnTo>
                  <a:lnTo>
                    <a:pt x="91" y="187"/>
                  </a:lnTo>
                  <a:lnTo>
                    <a:pt x="108" y="187"/>
                  </a:lnTo>
                  <a:lnTo>
                    <a:pt x="108" y="211"/>
                  </a:lnTo>
                  <a:lnTo>
                    <a:pt x="115" y="219"/>
                  </a:lnTo>
                  <a:lnTo>
                    <a:pt x="164" y="236"/>
                  </a:lnTo>
                  <a:lnTo>
                    <a:pt x="171" y="251"/>
                  </a:lnTo>
                  <a:lnTo>
                    <a:pt x="171" y="259"/>
                  </a:lnTo>
                  <a:lnTo>
                    <a:pt x="180" y="276"/>
                  </a:lnTo>
                  <a:lnTo>
                    <a:pt x="196" y="276"/>
                  </a:lnTo>
                  <a:lnTo>
                    <a:pt x="196" y="283"/>
                  </a:lnTo>
                  <a:lnTo>
                    <a:pt x="205" y="299"/>
                  </a:lnTo>
                  <a:lnTo>
                    <a:pt x="205" y="324"/>
                  </a:lnTo>
                  <a:lnTo>
                    <a:pt x="205" y="348"/>
                  </a:lnTo>
                  <a:lnTo>
                    <a:pt x="230" y="358"/>
                  </a:lnTo>
                  <a:lnTo>
                    <a:pt x="236" y="358"/>
                  </a:lnTo>
                  <a:lnTo>
                    <a:pt x="236" y="373"/>
                  </a:lnTo>
                  <a:lnTo>
                    <a:pt x="253" y="382"/>
                  </a:lnTo>
                  <a:lnTo>
                    <a:pt x="245" y="398"/>
                  </a:lnTo>
                  <a:lnTo>
                    <a:pt x="253" y="398"/>
                  </a:lnTo>
                  <a:lnTo>
                    <a:pt x="261" y="422"/>
                  </a:lnTo>
                  <a:lnTo>
                    <a:pt x="245" y="429"/>
                  </a:lnTo>
                  <a:lnTo>
                    <a:pt x="211" y="470"/>
                  </a:lnTo>
                  <a:lnTo>
                    <a:pt x="220" y="470"/>
                  </a:lnTo>
                  <a:lnTo>
                    <a:pt x="230" y="478"/>
                  </a:lnTo>
                  <a:lnTo>
                    <a:pt x="236" y="478"/>
                  </a:lnTo>
                  <a:lnTo>
                    <a:pt x="261" y="495"/>
                  </a:lnTo>
                  <a:lnTo>
                    <a:pt x="270" y="501"/>
                  </a:lnTo>
                  <a:lnTo>
                    <a:pt x="261" y="519"/>
                  </a:lnTo>
                  <a:lnTo>
                    <a:pt x="277" y="501"/>
                  </a:lnTo>
                  <a:lnTo>
                    <a:pt x="293" y="485"/>
                  </a:lnTo>
                  <a:lnTo>
                    <a:pt x="310" y="453"/>
                  </a:lnTo>
                  <a:lnTo>
                    <a:pt x="326" y="438"/>
                  </a:lnTo>
                  <a:lnTo>
                    <a:pt x="326" y="405"/>
                  </a:lnTo>
                  <a:lnTo>
                    <a:pt x="333" y="389"/>
                  </a:lnTo>
                  <a:lnTo>
                    <a:pt x="350" y="382"/>
                  </a:lnTo>
                  <a:lnTo>
                    <a:pt x="375" y="364"/>
                  </a:lnTo>
                  <a:lnTo>
                    <a:pt x="407" y="364"/>
                  </a:lnTo>
                  <a:lnTo>
                    <a:pt x="407" y="358"/>
                  </a:lnTo>
                  <a:lnTo>
                    <a:pt x="423" y="348"/>
                  </a:lnTo>
                  <a:lnTo>
                    <a:pt x="423" y="341"/>
                  </a:lnTo>
                  <a:lnTo>
                    <a:pt x="439" y="316"/>
                  </a:lnTo>
                  <a:lnTo>
                    <a:pt x="439" y="299"/>
                  </a:lnTo>
                  <a:lnTo>
                    <a:pt x="447" y="292"/>
                  </a:lnTo>
                  <a:lnTo>
                    <a:pt x="447" y="236"/>
                  </a:lnTo>
                  <a:lnTo>
                    <a:pt x="488" y="187"/>
                  </a:lnTo>
                  <a:lnTo>
                    <a:pt x="504" y="162"/>
                  </a:lnTo>
                  <a:lnTo>
                    <a:pt x="497" y="130"/>
                  </a:lnTo>
                  <a:lnTo>
                    <a:pt x="472" y="130"/>
                  </a:lnTo>
                  <a:lnTo>
                    <a:pt x="432" y="97"/>
                  </a:lnTo>
                  <a:lnTo>
                    <a:pt x="416" y="106"/>
                  </a:lnTo>
                  <a:lnTo>
                    <a:pt x="392" y="97"/>
                  </a:lnTo>
                  <a:lnTo>
                    <a:pt x="375" y="97"/>
                  </a:lnTo>
                  <a:lnTo>
                    <a:pt x="375" y="90"/>
                  </a:lnTo>
                  <a:lnTo>
                    <a:pt x="375" y="81"/>
                  </a:lnTo>
                  <a:lnTo>
                    <a:pt x="367" y="81"/>
                  </a:lnTo>
                  <a:lnTo>
                    <a:pt x="333" y="74"/>
                  </a:lnTo>
                  <a:lnTo>
                    <a:pt x="326" y="81"/>
                  </a:lnTo>
                  <a:lnTo>
                    <a:pt x="326" y="65"/>
                  </a:lnTo>
                  <a:lnTo>
                    <a:pt x="317" y="65"/>
                  </a:lnTo>
                  <a:lnTo>
                    <a:pt x="302" y="65"/>
                  </a:lnTo>
                  <a:lnTo>
                    <a:pt x="302" y="81"/>
                  </a:lnTo>
                  <a:lnTo>
                    <a:pt x="293" y="74"/>
                  </a:lnTo>
                  <a:lnTo>
                    <a:pt x="285" y="81"/>
                  </a:lnTo>
                  <a:lnTo>
                    <a:pt x="293" y="65"/>
                  </a:lnTo>
                  <a:lnTo>
                    <a:pt x="310" y="49"/>
                  </a:lnTo>
                  <a:lnTo>
                    <a:pt x="310" y="40"/>
                  </a:lnTo>
                  <a:lnTo>
                    <a:pt x="302" y="40"/>
                  </a:lnTo>
                  <a:lnTo>
                    <a:pt x="293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5" name="Freeform 97">
              <a:extLst>
                <a:ext uri="{FF2B5EF4-FFF2-40B4-BE49-F238E27FC236}">
                  <a16:creationId xmlns:a16="http://schemas.microsoft.com/office/drawing/2014/main" id="{087317F5-4F04-4DF0-994A-FCBF2C2E9918}"/>
                </a:ext>
              </a:extLst>
            </p:cNvPr>
            <p:cNvSpPr>
              <a:spLocks/>
            </p:cNvSpPr>
            <p:nvPr>
              <p:custDataLst>
                <p:tags r:id="rId193"/>
              </p:custDataLst>
            </p:nvPr>
          </p:nvSpPr>
          <p:spPr bwMode="gray">
            <a:xfrm>
              <a:off x="1820" y="2984"/>
              <a:ext cx="41" cy="52"/>
            </a:xfrm>
            <a:custGeom>
              <a:avLst/>
              <a:gdLst>
                <a:gd name="T0" fmla="*/ 0 w 33"/>
                <a:gd name="T1" fmla="*/ 41 h 48"/>
                <a:gd name="T2" fmla="*/ 8 w 33"/>
                <a:gd name="T3" fmla="*/ 47 h 48"/>
                <a:gd name="T4" fmla="*/ 17 w 33"/>
                <a:gd name="T5" fmla="*/ 41 h 48"/>
                <a:gd name="T6" fmla="*/ 32 w 33"/>
                <a:gd name="T7" fmla="*/ 23 h 48"/>
                <a:gd name="T8" fmla="*/ 0 w 33"/>
                <a:gd name="T9" fmla="*/ 0 h 48"/>
                <a:gd name="T10" fmla="*/ 0 w 33"/>
                <a:gd name="T11" fmla="*/ 7 h 48"/>
                <a:gd name="T12" fmla="*/ 0 w 33"/>
                <a:gd name="T13" fmla="*/ 23 h 48"/>
                <a:gd name="T14" fmla="*/ 0 w 33"/>
                <a:gd name="T15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8">
                  <a:moveTo>
                    <a:pt x="0" y="41"/>
                  </a:moveTo>
                  <a:lnTo>
                    <a:pt x="8" y="47"/>
                  </a:lnTo>
                  <a:lnTo>
                    <a:pt x="17" y="41"/>
                  </a:lnTo>
                  <a:lnTo>
                    <a:pt x="32" y="2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3"/>
                  </a:lnTo>
                  <a:lnTo>
                    <a:pt x="0" y="4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6" name="Freeform 98">
              <a:extLst>
                <a:ext uri="{FF2B5EF4-FFF2-40B4-BE49-F238E27FC236}">
                  <a16:creationId xmlns:a16="http://schemas.microsoft.com/office/drawing/2014/main" id="{36CDB32F-E089-49EC-8594-408AC257B11A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gray">
            <a:xfrm>
              <a:off x="1763" y="2984"/>
              <a:ext cx="58" cy="52"/>
            </a:xfrm>
            <a:custGeom>
              <a:avLst/>
              <a:gdLst>
                <a:gd name="T0" fmla="*/ 48 w 49"/>
                <a:gd name="T1" fmla="*/ 41 h 48"/>
                <a:gd name="T2" fmla="*/ 48 w 49"/>
                <a:gd name="T3" fmla="*/ 23 h 48"/>
                <a:gd name="T4" fmla="*/ 48 w 49"/>
                <a:gd name="T5" fmla="*/ 7 h 48"/>
                <a:gd name="T6" fmla="*/ 48 w 49"/>
                <a:gd name="T7" fmla="*/ 0 h 48"/>
                <a:gd name="T8" fmla="*/ 15 w 49"/>
                <a:gd name="T9" fmla="*/ 0 h 48"/>
                <a:gd name="T10" fmla="*/ 0 w 49"/>
                <a:gd name="T11" fmla="*/ 16 h 48"/>
                <a:gd name="T12" fmla="*/ 15 w 49"/>
                <a:gd name="T13" fmla="*/ 47 h 48"/>
                <a:gd name="T14" fmla="*/ 25 w 49"/>
                <a:gd name="T15" fmla="*/ 47 h 48"/>
                <a:gd name="T16" fmla="*/ 31 w 49"/>
                <a:gd name="T17" fmla="*/ 41 h 48"/>
                <a:gd name="T18" fmla="*/ 48 w 49"/>
                <a:gd name="T19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48" y="41"/>
                  </a:moveTo>
                  <a:lnTo>
                    <a:pt x="48" y="23"/>
                  </a:lnTo>
                  <a:lnTo>
                    <a:pt x="48" y="7"/>
                  </a:lnTo>
                  <a:lnTo>
                    <a:pt x="48" y="0"/>
                  </a:lnTo>
                  <a:lnTo>
                    <a:pt x="15" y="0"/>
                  </a:lnTo>
                  <a:lnTo>
                    <a:pt x="0" y="16"/>
                  </a:lnTo>
                  <a:lnTo>
                    <a:pt x="15" y="47"/>
                  </a:lnTo>
                  <a:lnTo>
                    <a:pt x="25" y="47"/>
                  </a:lnTo>
                  <a:lnTo>
                    <a:pt x="31" y="41"/>
                  </a:lnTo>
                  <a:lnTo>
                    <a:pt x="48" y="4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7" name="Freeform 99">
              <a:extLst>
                <a:ext uri="{FF2B5EF4-FFF2-40B4-BE49-F238E27FC236}">
                  <a16:creationId xmlns:a16="http://schemas.microsoft.com/office/drawing/2014/main" id="{FEC434AF-DE49-4854-A652-31D980139072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gray">
            <a:xfrm>
              <a:off x="1712" y="2949"/>
              <a:ext cx="69" cy="99"/>
            </a:xfrm>
            <a:custGeom>
              <a:avLst/>
              <a:gdLst>
                <a:gd name="T0" fmla="*/ 16 w 57"/>
                <a:gd name="T1" fmla="*/ 0 h 90"/>
                <a:gd name="T2" fmla="*/ 32 w 57"/>
                <a:gd name="T3" fmla="*/ 9 h 90"/>
                <a:gd name="T4" fmla="*/ 32 w 57"/>
                <a:gd name="T5" fmla="*/ 15 h 90"/>
                <a:gd name="T6" fmla="*/ 41 w 57"/>
                <a:gd name="T7" fmla="*/ 15 h 90"/>
                <a:gd name="T8" fmla="*/ 56 w 57"/>
                <a:gd name="T9" fmla="*/ 33 h 90"/>
                <a:gd name="T10" fmla="*/ 41 w 57"/>
                <a:gd name="T11" fmla="*/ 49 h 90"/>
                <a:gd name="T12" fmla="*/ 56 w 57"/>
                <a:gd name="T13" fmla="*/ 80 h 90"/>
                <a:gd name="T14" fmla="*/ 32 w 57"/>
                <a:gd name="T15" fmla="*/ 89 h 90"/>
                <a:gd name="T16" fmla="*/ 24 w 57"/>
                <a:gd name="T17" fmla="*/ 89 h 90"/>
                <a:gd name="T18" fmla="*/ 16 w 57"/>
                <a:gd name="T19" fmla="*/ 74 h 90"/>
                <a:gd name="T20" fmla="*/ 16 w 57"/>
                <a:gd name="T21" fmla="*/ 49 h 90"/>
                <a:gd name="T22" fmla="*/ 16 w 57"/>
                <a:gd name="T23" fmla="*/ 40 h 90"/>
                <a:gd name="T24" fmla="*/ 7 w 57"/>
                <a:gd name="T25" fmla="*/ 40 h 90"/>
                <a:gd name="T26" fmla="*/ 0 w 57"/>
                <a:gd name="T27" fmla="*/ 33 h 90"/>
                <a:gd name="T28" fmla="*/ 0 w 57"/>
                <a:gd name="T29" fmla="*/ 15 h 90"/>
                <a:gd name="T30" fmla="*/ 7 w 57"/>
                <a:gd name="T31" fmla="*/ 15 h 90"/>
                <a:gd name="T32" fmla="*/ 7 w 57"/>
                <a:gd name="T33" fmla="*/ 9 h 90"/>
                <a:gd name="T34" fmla="*/ 16 w 57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90">
                  <a:moveTo>
                    <a:pt x="16" y="0"/>
                  </a:moveTo>
                  <a:lnTo>
                    <a:pt x="32" y="9"/>
                  </a:lnTo>
                  <a:lnTo>
                    <a:pt x="32" y="15"/>
                  </a:lnTo>
                  <a:lnTo>
                    <a:pt x="41" y="15"/>
                  </a:lnTo>
                  <a:lnTo>
                    <a:pt x="56" y="33"/>
                  </a:lnTo>
                  <a:lnTo>
                    <a:pt x="41" y="49"/>
                  </a:lnTo>
                  <a:lnTo>
                    <a:pt x="56" y="80"/>
                  </a:lnTo>
                  <a:lnTo>
                    <a:pt x="32" y="89"/>
                  </a:lnTo>
                  <a:lnTo>
                    <a:pt x="24" y="89"/>
                  </a:lnTo>
                  <a:lnTo>
                    <a:pt x="16" y="74"/>
                  </a:lnTo>
                  <a:lnTo>
                    <a:pt x="16" y="49"/>
                  </a:lnTo>
                  <a:lnTo>
                    <a:pt x="16" y="40"/>
                  </a:lnTo>
                  <a:lnTo>
                    <a:pt x="7" y="40"/>
                  </a:lnTo>
                  <a:lnTo>
                    <a:pt x="0" y="33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7" y="9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8" name="Freeform 100">
              <a:extLst>
                <a:ext uri="{FF2B5EF4-FFF2-40B4-BE49-F238E27FC236}">
                  <a16:creationId xmlns:a16="http://schemas.microsoft.com/office/drawing/2014/main" id="{72C9F789-CBB9-42F8-B12E-3DF581BB73BB}"/>
                </a:ext>
              </a:extLst>
            </p:cNvPr>
            <p:cNvSpPr>
              <a:spLocks/>
            </p:cNvSpPr>
            <p:nvPr>
              <p:custDataLst>
                <p:tags r:id="rId196"/>
              </p:custDataLst>
            </p:nvPr>
          </p:nvSpPr>
          <p:spPr bwMode="gray">
            <a:xfrm>
              <a:off x="1526" y="2892"/>
              <a:ext cx="208" cy="164"/>
            </a:xfrm>
            <a:custGeom>
              <a:avLst/>
              <a:gdLst>
                <a:gd name="T0" fmla="*/ 171 w 172"/>
                <a:gd name="T1" fmla="*/ 50 h 148"/>
                <a:gd name="T2" fmla="*/ 162 w 172"/>
                <a:gd name="T3" fmla="*/ 59 h 148"/>
                <a:gd name="T4" fmla="*/ 162 w 172"/>
                <a:gd name="T5" fmla="*/ 65 h 148"/>
                <a:gd name="T6" fmla="*/ 155 w 172"/>
                <a:gd name="T7" fmla="*/ 65 h 148"/>
                <a:gd name="T8" fmla="*/ 155 w 172"/>
                <a:gd name="T9" fmla="*/ 83 h 148"/>
                <a:gd name="T10" fmla="*/ 162 w 172"/>
                <a:gd name="T11" fmla="*/ 90 h 148"/>
                <a:gd name="T12" fmla="*/ 155 w 172"/>
                <a:gd name="T13" fmla="*/ 99 h 148"/>
                <a:gd name="T14" fmla="*/ 131 w 172"/>
                <a:gd name="T15" fmla="*/ 106 h 148"/>
                <a:gd name="T16" fmla="*/ 106 w 172"/>
                <a:gd name="T17" fmla="*/ 99 h 148"/>
                <a:gd name="T18" fmla="*/ 115 w 172"/>
                <a:gd name="T19" fmla="*/ 106 h 148"/>
                <a:gd name="T20" fmla="*/ 115 w 172"/>
                <a:gd name="T21" fmla="*/ 124 h 148"/>
                <a:gd name="T22" fmla="*/ 122 w 172"/>
                <a:gd name="T23" fmla="*/ 130 h 148"/>
                <a:gd name="T24" fmla="*/ 99 w 172"/>
                <a:gd name="T25" fmla="*/ 147 h 148"/>
                <a:gd name="T26" fmla="*/ 90 w 172"/>
                <a:gd name="T27" fmla="*/ 147 h 148"/>
                <a:gd name="T28" fmla="*/ 82 w 172"/>
                <a:gd name="T29" fmla="*/ 139 h 148"/>
                <a:gd name="T30" fmla="*/ 74 w 172"/>
                <a:gd name="T31" fmla="*/ 130 h 148"/>
                <a:gd name="T32" fmla="*/ 74 w 172"/>
                <a:gd name="T33" fmla="*/ 115 h 148"/>
                <a:gd name="T34" fmla="*/ 65 w 172"/>
                <a:gd name="T35" fmla="*/ 99 h 148"/>
                <a:gd name="T36" fmla="*/ 74 w 172"/>
                <a:gd name="T37" fmla="*/ 74 h 148"/>
                <a:gd name="T38" fmla="*/ 50 w 172"/>
                <a:gd name="T39" fmla="*/ 74 h 148"/>
                <a:gd name="T40" fmla="*/ 40 w 172"/>
                <a:gd name="T41" fmla="*/ 65 h 148"/>
                <a:gd name="T42" fmla="*/ 16 w 172"/>
                <a:gd name="T43" fmla="*/ 65 h 148"/>
                <a:gd name="T44" fmla="*/ 9 w 172"/>
                <a:gd name="T45" fmla="*/ 59 h 148"/>
                <a:gd name="T46" fmla="*/ 9 w 172"/>
                <a:gd name="T47" fmla="*/ 50 h 148"/>
                <a:gd name="T48" fmla="*/ 0 w 172"/>
                <a:gd name="T49" fmla="*/ 34 h 148"/>
                <a:gd name="T50" fmla="*/ 9 w 172"/>
                <a:gd name="T51" fmla="*/ 18 h 148"/>
                <a:gd name="T52" fmla="*/ 16 w 172"/>
                <a:gd name="T53" fmla="*/ 10 h 148"/>
                <a:gd name="T54" fmla="*/ 25 w 172"/>
                <a:gd name="T55" fmla="*/ 18 h 148"/>
                <a:gd name="T56" fmla="*/ 16 w 172"/>
                <a:gd name="T57" fmla="*/ 25 h 148"/>
                <a:gd name="T58" fmla="*/ 16 w 172"/>
                <a:gd name="T59" fmla="*/ 41 h 148"/>
                <a:gd name="T60" fmla="*/ 25 w 172"/>
                <a:gd name="T61" fmla="*/ 34 h 148"/>
                <a:gd name="T62" fmla="*/ 25 w 172"/>
                <a:gd name="T63" fmla="*/ 18 h 148"/>
                <a:gd name="T64" fmla="*/ 40 w 172"/>
                <a:gd name="T65" fmla="*/ 10 h 148"/>
                <a:gd name="T66" fmla="*/ 40 w 172"/>
                <a:gd name="T67" fmla="*/ 0 h 148"/>
                <a:gd name="T68" fmla="*/ 40 w 172"/>
                <a:gd name="T69" fmla="*/ 10 h 148"/>
                <a:gd name="T70" fmla="*/ 65 w 172"/>
                <a:gd name="T71" fmla="*/ 10 h 148"/>
                <a:gd name="T72" fmla="*/ 65 w 172"/>
                <a:gd name="T73" fmla="*/ 18 h 148"/>
                <a:gd name="T74" fmla="*/ 90 w 172"/>
                <a:gd name="T75" fmla="*/ 18 h 148"/>
                <a:gd name="T76" fmla="*/ 106 w 172"/>
                <a:gd name="T77" fmla="*/ 25 h 148"/>
                <a:gd name="T78" fmla="*/ 122 w 172"/>
                <a:gd name="T79" fmla="*/ 18 h 148"/>
                <a:gd name="T80" fmla="*/ 139 w 172"/>
                <a:gd name="T81" fmla="*/ 18 h 148"/>
                <a:gd name="T82" fmla="*/ 131 w 172"/>
                <a:gd name="T83" fmla="*/ 18 h 148"/>
                <a:gd name="T84" fmla="*/ 139 w 172"/>
                <a:gd name="T85" fmla="*/ 25 h 148"/>
                <a:gd name="T86" fmla="*/ 155 w 172"/>
                <a:gd name="T87" fmla="*/ 34 h 148"/>
                <a:gd name="T88" fmla="*/ 155 w 172"/>
                <a:gd name="T89" fmla="*/ 50 h 148"/>
                <a:gd name="T90" fmla="*/ 162 w 172"/>
                <a:gd name="T91" fmla="*/ 41 h 148"/>
                <a:gd name="T92" fmla="*/ 171 w 172"/>
                <a:gd name="T93" fmla="*/ 5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148">
                  <a:moveTo>
                    <a:pt x="171" y="50"/>
                  </a:moveTo>
                  <a:lnTo>
                    <a:pt x="162" y="59"/>
                  </a:lnTo>
                  <a:lnTo>
                    <a:pt x="162" y="65"/>
                  </a:lnTo>
                  <a:lnTo>
                    <a:pt x="155" y="65"/>
                  </a:lnTo>
                  <a:lnTo>
                    <a:pt x="155" y="83"/>
                  </a:lnTo>
                  <a:lnTo>
                    <a:pt x="162" y="90"/>
                  </a:lnTo>
                  <a:lnTo>
                    <a:pt x="155" y="99"/>
                  </a:lnTo>
                  <a:lnTo>
                    <a:pt x="131" y="106"/>
                  </a:lnTo>
                  <a:lnTo>
                    <a:pt x="106" y="99"/>
                  </a:lnTo>
                  <a:lnTo>
                    <a:pt x="115" y="106"/>
                  </a:lnTo>
                  <a:lnTo>
                    <a:pt x="115" y="124"/>
                  </a:lnTo>
                  <a:lnTo>
                    <a:pt x="122" y="130"/>
                  </a:lnTo>
                  <a:lnTo>
                    <a:pt x="99" y="147"/>
                  </a:lnTo>
                  <a:lnTo>
                    <a:pt x="90" y="147"/>
                  </a:lnTo>
                  <a:lnTo>
                    <a:pt x="82" y="139"/>
                  </a:lnTo>
                  <a:lnTo>
                    <a:pt x="74" y="130"/>
                  </a:lnTo>
                  <a:lnTo>
                    <a:pt x="74" y="115"/>
                  </a:lnTo>
                  <a:lnTo>
                    <a:pt x="65" y="99"/>
                  </a:lnTo>
                  <a:lnTo>
                    <a:pt x="74" y="74"/>
                  </a:lnTo>
                  <a:lnTo>
                    <a:pt x="50" y="74"/>
                  </a:lnTo>
                  <a:lnTo>
                    <a:pt x="40" y="65"/>
                  </a:lnTo>
                  <a:lnTo>
                    <a:pt x="16" y="65"/>
                  </a:lnTo>
                  <a:lnTo>
                    <a:pt x="9" y="59"/>
                  </a:lnTo>
                  <a:lnTo>
                    <a:pt x="9" y="50"/>
                  </a:lnTo>
                  <a:lnTo>
                    <a:pt x="0" y="34"/>
                  </a:lnTo>
                  <a:lnTo>
                    <a:pt x="9" y="18"/>
                  </a:lnTo>
                  <a:lnTo>
                    <a:pt x="16" y="10"/>
                  </a:lnTo>
                  <a:lnTo>
                    <a:pt x="25" y="18"/>
                  </a:lnTo>
                  <a:lnTo>
                    <a:pt x="16" y="25"/>
                  </a:lnTo>
                  <a:lnTo>
                    <a:pt x="16" y="41"/>
                  </a:lnTo>
                  <a:lnTo>
                    <a:pt x="25" y="34"/>
                  </a:lnTo>
                  <a:lnTo>
                    <a:pt x="25" y="18"/>
                  </a:lnTo>
                  <a:lnTo>
                    <a:pt x="40" y="10"/>
                  </a:lnTo>
                  <a:lnTo>
                    <a:pt x="40" y="0"/>
                  </a:lnTo>
                  <a:lnTo>
                    <a:pt x="40" y="10"/>
                  </a:lnTo>
                  <a:lnTo>
                    <a:pt x="65" y="10"/>
                  </a:lnTo>
                  <a:lnTo>
                    <a:pt x="65" y="18"/>
                  </a:lnTo>
                  <a:lnTo>
                    <a:pt x="90" y="18"/>
                  </a:lnTo>
                  <a:lnTo>
                    <a:pt x="106" y="25"/>
                  </a:lnTo>
                  <a:lnTo>
                    <a:pt x="122" y="18"/>
                  </a:lnTo>
                  <a:lnTo>
                    <a:pt x="139" y="18"/>
                  </a:lnTo>
                  <a:lnTo>
                    <a:pt x="131" y="18"/>
                  </a:lnTo>
                  <a:lnTo>
                    <a:pt x="139" y="25"/>
                  </a:lnTo>
                  <a:lnTo>
                    <a:pt x="155" y="34"/>
                  </a:lnTo>
                  <a:lnTo>
                    <a:pt x="155" y="50"/>
                  </a:lnTo>
                  <a:lnTo>
                    <a:pt x="162" y="41"/>
                  </a:lnTo>
                  <a:lnTo>
                    <a:pt x="171" y="5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69" name="Freeform 101">
              <a:extLst>
                <a:ext uri="{FF2B5EF4-FFF2-40B4-BE49-F238E27FC236}">
                  <a16:creationId xmlns:a16="http://schemas.microsoft.com/office/drawing/2014/main" id="{4E486A4A-F9CD-4611-B037-A38ED8EF2D12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gray">
            <a:xfrm>
              <a:off x="3014" y="2102"/>
              <a:ext cx="149" cy="118"/>
            </a:xfrm>
            <a:custGeom>
              <a:avLst/>
              <a:gdLst>
                <a:gd name="T0" fmla="*/ 112 w 123"/>
                <a:gd name="T1" fmla="*/ 88 h 107"/>
                <a:gd name="T2" fmla="*/ 106 w 123"/>
                <a:gd name="T3" fmla="*/ 72 h 107"/>
                <a:gd name="T4" fmla="*/ 106 w 123"/>
                <a:gd name="T5" fmla="*/ 65 h 107"/>
                <a:gd name="T6" fmla="*/ 112 w 123"/>
                <a:gd name="T7" fmla="*/ 72 h 107"/>
                <a:gd name="T8" fmla="*/ 122 w 123"/>
                <a:gd name="T9" fmla="*/ 57 h 107"/>
                <a:gd name="T10" fmla="*/ 112 w 123"/>
                <a:gd name="T11" fmla="*/ 57 h 107"/>
                <a:gd name="T12" fmla="*/ 97 w 123"/>
                <a:gd name="T13" fmla="*/ 32 h 107"/>
                <a:gd name="T14" fmla="*/ 97 w 123"/>
                <a:gd name="T15" fmla="*/ 16 h 107"/>
                <a:gd name="T16" fmla="*/ 90 w 123"/>
                <a:gd name="T17" fmla="*/ 7 h 107"/>
                <a:gd name="T18" fmla="*/ 65 w 123"/>
                <a:gd name="T19" fmla="*/ 0 h 107"/>
                <a:gd name="T20" fmla="*/ 49 w 123"/>
                <a:gd name="T21" fmla="*/ 16 h 107"/>
                <a:gd name="T22" fmla="*/ 49 w 123"/>
                <a:gd name="T23" fmla="*/ 25 h 107"/>
                <a:gd name="T24" fmla="*/ 32 w 123"/>
                <a:gd name="T25" fmla="*/ 32 h 107"/>
                <a:gd name="T26" fmla="*/ 32 w 123"/>
                <a:gd name="T27" fmla="*/ 47 h 107"/>
                <a:gd name="T28" fmla="*/ 25 w 123"/>
                <a:gd name="T29" fmla="*/ 47 h 107"/>
                <a:gd name="T30" fmla="*/ 7 w 123"/>
                <a:gd name="T31" fmla="*/ 57 h 107"/>
                <a:gd name="T32" fmla="*/ 0 w 123"/>
                <a:gd name="T33" fmla="*/ 57 h 107"/>
                <a:gd name="T34" fmla="*/ 7 w 123"/>
                <a:gd name="T35" fmla="*/ 72 h 107"/>
                <a:gd name="T36" fmla="*/ 0 w 123"/>
                <a:gd name="T37" fmla="*/ 88 h 107"/>
                <a:gd name="T38" fmla="*/ 0 w 123"/>
                <a:gd name="T39" fmla="*/ 106 h 107"/>
                <a:gd name="T40" fmla="*/ 15 w 123"/>
                <a:gd name="T41" fmla="*/ 97 h 107"/>
                <a:gd name="T42" fmla="*/ 32 w 123"/>
                <a:gd name="T43" fmla="*/ 97 h 107"/>
                <a:gd name="T44" fmla="*/ 57 w 123"/>
                <a:gd name="T45" fmla="*/ 106 h 107"/>
                <a:gd name="T46" fmla="*/ 65 w 123"/>
                <a:gd name="T47" fmla="*/ 106 h 107"/>
                <a:gd name="T48" fmla="*/ 72 w 123"/>
                <a:gd name="T49" fmla="*/ 106 h 107"/>
                <a:gd name="T50" fmla="*/ 81 w 123"/>
                <a:gd name="T51" fmla="*/ 106 h 107"/>
                <a:gd name="T52" fmla="*/ 97 w 123"/>
                <a:gd name="T53" fmla="*/ 106 h 107"/>
                <a:gd name="T54" fmla="*/ 106 w 123"/>
                <a:gd name="T55" fmla="*/ 88 h 107"/>
                <a:gd name="T56" fmla="*/ 112 w 123"/>
                <a:gd name="T57" fmla="*/ 8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07">
                  <a:moveTo>
                    <a:pt x="112" y="88"/>
                  </a:moveTo>
                  <a:lnTo>
                    <a:pt x="106" y="72"/>
                  </a:lnTo>
                  <a:lnTo>
                    <a:pt x="106" y="65"/>
                  </a:lnTo>
                  <a:lnTo>
                    <a:pt x="112" y="72"/>
                  </a:lnTo>
                  <a:lnTo>
                    <a:pt x="122" y="57"/>
                  </a:lnTo>
                  <a:lnTo>
                    <a:pt x="112" y="57"/>
                  </a:lnTo>
                  <a:lnTo>
                    <a:pt x="97" y="32"/>
                  </a:lnTo>
                  <a:lnTo>
                    <a:pt x="97" y="16"/>
                  </a:lnTo>
                  <a:lnTo>
                    <a:pt x="90" y="7"/>
                  </a:lnTo>
                  <a:lnTo>
                    <a:pt x="65" y="0"/>
                  </a:lnTo>
                  <a:lnTo>
                    <a:pt x="49" y="16"/>
                  </a:lnTo>
                  <a:lnTo>
                    <a:pt x="49" y="25"/>
                  </a:lnTo>
                  <a:lnTo>
                    <a:pt x="32" y="32"/>
                  </a:lnTo>
                  <a:lnTo>
                    <a:pt x="32" y="47"/>
                  </a:lnTo>
                  <a:lnTo>
                    <a:pt x="25" y="47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7" y="72"/>
                  </a:lnTo>
                  <a:lnTo>
                    <a:pt x="0" y="88"/>
                  </a:lnTo>
                  <a:lnTo>
                    <a:pt x="0" y="106"/>
                  </a:lnTo>
                  <a:lnTo>
                    <a:pt x="15" y="97"/>
                  </a:lnTo>
                  <a:lnTo>
                    <a:pt x="32" y="97"/>
                  </a:lnTo>
                  <a:lnTo>
                    <a:pt x="57" y="106"/>
                  </a:lnTo>
                  <a:lnTo>
                    <a:pt x="65" y="106"/>
                  </a:lnTo>
                  <a:lnTo>
                    <a:pt x="72" y="106"/>
                  </a:lnTo>
                  <a:lnTo>
                    <a:pt x="81" y="106"/>
                  </a:lnTo>
                  <a:lnTo>
                    <a:pt x="97" y="106"/>
                  </a:lnTo>
                  <a:lnTo>
                    <a:pt x="106" y="88"/>
                  </a:lnTo>
                  <a:lnTo>
                    <a:pt x="112" y="8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0" name="Freeform 102">
              <a:extLst>
                <a:ext uri="{FF2B5EF4-FFF2-40B4-BE49-F238E27FC236}">
                  <a16:creationId xmlns:a16="http://schemas.microsoft.com/office/drawing/2014/main" id="{F69F1A56-2D7E-4B60-975C-729A04F71D6E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gray">
            <a:xfrm>
              <a:off x="2994" y="2199"/>
              <a:ext cx="285" cy="171"/>
            </a:xfrm>
            <a:custGeom>
              <a:avLst/>
              <a:gdLst>
                <a:gd name="T0" fmla="*/ 97 w 235"/>
                <a:gd name="T1" fmla="*/ 139 h 155"/>
                <a:gd name="T2" fmla="*/ 81 w 235"/>
                <a:gd name="T3" fmla="*/ 139 h 155"/>
                <a:gd name="T4" fmla="*/ 81 w 235"/>
                <a:gd name="T5" fmla="*/ 130 h 155"/>
                <a:gd name="T6" fmla="*/ 88 w 235"/>
                <a:gd name="T7" fmla="*/ 114 h 155"/>
                <a:gd name="T8" fmla="*/ 106 w 235"/>
                <a:gd name="T9" fmla="*/ 114 h 155"/>
                <a:gd name="T10" fmla="*/ 106 w 235"/>
                <a:gd name="T11" fmla="*/ 106 h 155"/>
                <a:gd name="T12" fmla="*/ 97 w 235"/>
                <a:gd name="T13" fmla="*/ 90 h 155"/>
                <a:gd name="T14" fmla="*/ 97 w 235"/>
                <a:gd name="T15" fmla="*/ 81 h 155"/>
                <a:gd name="T16" fmla="*/ 73 w 235"/>
                <a:gd name="T17" fmla="*/ 74 h 155"/>
                <a:gd name="T18" fmla="*/ 56 w 235"/>
                <a:gd name="T19" fmla="*/ 81 h 155"/>
                <a:gd name="T20" fmla="*/ 41 w 235"/>
                <a:gd name="T21" fmla="*/ 90 h 155"/>
                <a:gd name="T22" fmla="*/ 31 w 235"/>
                <a:gd name="T23" fmla="*/ 90 h 155"/>
                <a:gd name="T24" fmla="*/ 7 w 235"/>
                <a:gd name="T25" fmla="*/ 90 h 155"/>
                <a:gd name="T26" fmla="*/ 0 w 235"/>
                <a:gd name="T27" fmla="*/ 81 h 155"/>
                <a:gd name="T28" fmla="*/ 7 w 235"/>
                <a:gd name="T29" fmla="*/ 66 h 155"/>
                <a:gd name="T30" fmla="*/ 16 w 235"/>
                <a:gd name="T31" fmla="*/ 49 h 155"/>
                <a:gd name="T32" fmla="*/ 23 w 235"/>
                <a:gd name="T33" fmla="*/ 41 h 155"/>
                <a:gd name="T34" fmla="*/ 16 w 235"/>
                <a:gd name="T35" fmla="*/ 18 h 155"/>
                <a:gd name="T36" fmla="*/ 31 w 235"/>
                <a:gd name="T37" fmla="*/ 9 h 155"/>
                <a:gd name="T38" fmla="*/ 48 w 235"/>
                <a:gd name="T39" fmla="*/ 9 h 155"/>
                <a:gd name="T40" fmla="*/ 73 w 235"/>
                <a:gd name="T41" fmla="*/ 18 h 155"/>
                <a:gd name="T42" fmla="*/ 81 w 235"/>
                <a:gd name="T43" fmla="*/ 18 h 155"/>
                <a:gd name="T44" fmla="*/ 88 w 235"/>
                <a:gd name="T45" fmla="*/ 18 h 155"/>
                <a:gd name="T46" fmla="*/ 97 w 235"/>
                <a:gd name="T47" fmla="*/ 18 h 155"/>
                <a:gd name="T48" fmla="*/ 113 w 235"/>
                <a:gd name="T49" fmla="*/ 18 h 155"/>
                <a:gd name="T50" fmla="*/ 122 w 235"/>
                <a:gd name="T51" fmla="*/ 0 h 155"/>
                <a:gd name="T52" fmla="*/ 128 w 235"/>
                <a:gd name="T53" fmla="*/ 0 h 155"/>
                <a:gd name="T54" fmla="*/ 153 w 235"/>
                <a:gd name="T55" fmla="*/ 0 h 155"/>
                <a:gd name="T56" fmla="*/ 162 w 235"/>
                <a:gd name="T57" fmla="*/ 9 h 155"/>
                <a:gd name="T58" fmla="*/ 153 w 235"/>
                <a:gd name="T59" fmla="*/ 9 h 155"/>
                <a:gd name="T60" fmla="*/ 162 w 235"/>
                <a:gd name="T61" fmla="*/ 18 h 155"/>
                <a:gd name="T62" fmla="*/ 170 w 235"/>
                <a:gd name="T63" fmla="*/ 18 h 155"/>
                <a:gd name="T64" fmla="*/ 178 w 235"/>
                <a:gd name="T65" fmla="*/ 33 h 155"/>
                <a:gd name="T66" fmla="*/ 187 w 235"/>
                <a:gd name="T67" fmla="*/ 41 h 155"/>
                <a:gd name="T68" fmla="*/ 193 w 235"/>
                <a:gd name="T69" fmla="*/ 33 h 155"/>
                <a:gd name="T70" fmla="*/ 235 w 235"/>
                <a:gd name="T71" fmla="*/ 58 h 155"/>
                <a:gd name="T72" fmla="*/ 227 w 235"/>
                <a:gd name="T73" fmla="*/ 90 h 155"/>
                <a:gd name="T74" fmla="*/ 218 w 235"/>
                <a:gd name="T75" fmla="*/ 81 h 155"/>
                <a:gd name="T76" fmla="*/ 212 w 235"/>
                <a:gd name="T77" fmla="*/ 90 h 155"/>
                <a:gd name="T78" fmla="*/ 212 w 235"/>
                <a:gd name="T79" fmla="*/ 106 h 155"/>
                <a:gd name="T80" fmla="*/ 203 w 235"/>
                <a:gd name="T81" fmla="*/ 106 h 155"/>
                <a:gd name="T82" fmla="*/ 162 w 235"/>
                <a:gd name="T83" fmla="*/ 130 h 155"/>
                <a:gd name="T84" fmla="*/ 178 w 235"/>
                <a:gd name="T85" fmla="*/ 139 h 155"/>
                <a:gd name="T86" fmla="*/ 178 w 235"/>
                <a:gd name="T87" fmla="*/ 139 h 155"/>
                <a:gd name="T88" fmla="*/ 153 w 235"/>
                <a:gd name="T89" fmla="*/ 155 h 155"/>
                <a:gd name="T90" fmla="*/ 146 w 235"/>
                <a:gd name="T91" fmla="*/ 155 h 155"/>
                <a:gd name="T92" fmla="*/ 146 w 235"/>
                <a:gd name="T93" fmla="*/ 146 h 155"/>
                <a:gd name="T94" fmla="*/ 138 w 235"/>
                <a:gd name="T95" fmla="*/ 139 h 155"/>
                <a:gd name="T96" fmla="*/ 153 w 235"/>
                <a:gd name="T97" fmla="*/ 130 h 155"/>
                <a:gd name="T98" fmla="*/ 128 w 235"/>
                <a:gd name="T99" fmla="*/ 121 h 155"/>
                <a:gd name="T100" fmla="*/ 128 w 235"/>
                <a:gd name="T101" fmla="*/ 114 h 155"/>
                <a:gd name="T102" fmla="*/ 113 w 235"/>
                <a:gd name="T103" fmla="*/ 114 h 155"/>
                <a:gd name="T104" fmla="*/ 106 w 235"/>
                <a:gd name="T105" fmla="*/ 130 h 155"/>
                <a:gd name="T106" fmla="*/ 97 w 235"/>
                <a:gd name="T107" fmla="*/ 130 h 155"/>
                <a:gd name="T108" fmla="*/ 97 w 235"/>
                <a:gd name="T109" fmla="*/ 13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5" h="155">
                  <a:moveTo>
                    <a:pt x="97" y="139"/>
                  </a:moveTo>
                  <a:lnTo>
                    <a:pt x="81" y="139"/>
                  </a:lnTo>
                  <a:lnTo>
                    <a:pt x="81" y="130"/>
                  </a:lnTo>
                  <a:lnTo>
                    <a:pt x="88" y="114"/>
                  </a:lnTo>
                  <a:lnTo>
                    <a:pt x="106" y="114"/>
                  </a:lnTo>
                  <a:lnTo>
                    <a:pt x="106" y="106"/>
                  </a:lnTo>
                  <a:lnTo>
                    <a:pt x="97" y="90"/>
                  </a:lnTo>
                  <a:lnTo>
                    <a:pt x="97" y="81"/>
                  </a:lnTo>
                  <a:lnTo>
                    <a:pt x="73" y="74"/>
                  </a:lnTo>
                  <a:lnTo>
                    <a:pt x="56" y="81"/>
                  </a:lnTo>
                  <a:lnTo>
                    <a:pt x="41" y="90"/>
                  </a:lnTo>
                  <a:lnTo>
                    <a:pt x="31" y="90"/>
                  </a:lnTo>
                  <a:lnTo>
                    <a:pt x="7" y="90"/>
                  </a:lnTo>
                  <a:lnTo>
                    <a:pt x="0" y="81"/>
                  </a:lnTo>
                  <a:lnTo>
                    <a:pt x="7" y="66"/>
                  </a:lnTo>
                  <a:lnTo>
                    <a:pt x="16" y="49"/>
                  </a:lnTo>
                  <a:lnTo>
                    <a:pt x="23" y="41"/>
                  </a:lnTo>
                  <a:lnTo>
                    <a:pt x="16" y="18"/>
                  </a:lnTo>
                  <a:lnTo>
                    <a:pt x="31" y="9"/>
                  </a:lnTo>
                  <a:lnTo>
                    <a:pt x="48" y="9"/>
                  </a:lnTo>
                  <a:lnTo>
                    <a:pt x="73" y="18"/>
                  </a:lnTo>
                  <a:lnTo>
                    <a:pt x="81" y="18"/>
                  </a:lnTo>
                  <a:lnTo>
                    <a:pt x="88" y="18"/>
                  </a:lnTo>
                  <a:lnTo>
                    <a:pt x="97" y="18"/>
                  </a:lnTo>
                  <a:lnTo>
                    <a:pt x="113" y="18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53" y="0"/>
                  </a:lnTo>
                  <a:lnTo>
                    <a:pt x="162" y="9"/>
                  </a:lnTo>
                  <a:lnTo>
                    <a:pt x="153" y="9"/>
                  </a:lnTo>
                  <a:lnTo>
                    <a:pt x="162" y="18"/>
                  </a:lnTo>
                  <a:lnTo>
                    <a:pt x="170" y="18"/>
                  </a:lnTo>
                  <a:lnTo>
                    <a:pt x="178" y="33"/>
                  </a:lnTo>
                  <a:lnTo>
                    <a:pt x="187" y="41"/>
                  </a:lnTo>
                  <a:lnTo>
                    <a:pt x="193" y="33"/>
                  </a:lnTo>
                  <a:lnTo>
                    <a:pt x="235" y="58"/>
                  </a:lnTo>
                  <a:lnTo>
                    <a:pt x="227" y="90"/>
                  </a:lnTo>
                  <a:lnTo>
                    <a:pt x="218" y="81"/>
                  </a:lnTo>
                  <a:lnTo>
                    <a:pt x="212" y="90"/>
                  </a:lnTo>
                  <a:lnTo>
                    <a:pt x="212" y="106"/>
                  </a:lnTo>
                  <a:lnTo>
                    <a:pt x="203" y="106"/>
                  </a:lnTo>
                  <a:lnTo>
                    <a:pt x="162" y="130"/>
                  </a:lnTo>
                  <a:lnTo>
                    <a:pt x="178" y="139"/>
                  </a:lnTo>
                  <a:lnTo>
                    <a:pt x="178" y="139"/>
                  </a:lnTo>
                  <a:lnTo>
                    <a:pt x="153" y="155"/>
                  </a:lnTo>
                  <a:lnTo>
                    <a:pt x="146" y="155"/>
                  </a:lnTo>
                  <a:lnTo>
                    <a:pt x="146" y="146"/>
                  </a:lnTo>
                  <a:lnTo>
                    <a:pt x="138" y="139"/>
                  </a:lnTo>
                  <a:lnTo>
                    <a:pt x="153" y="130"/>
                  </a:lnTo>
                  <a:lnTo>
                    <a:pt x="128" y="121"/>
                  </a:lnTo>
                  <a:lnTo>
                    <a:pt x="128" y="114"/>
                  </a:lnTo>
                  <a:lnTo>
                    <a:pt x="113" y="114"/>
                  </a:lnTo>
                  <a:lnTo>
                    <a:pt x="106" y="130"/>
                  </a:lnTo>
                  <a:lnTo>
                    <a:pt x="97" y="130"/>
                  </a:lnTo>
                  <a:lnTo>
                    <a:pt x="97" y="13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1" name="Freeform 103">
              <a:extLst>
                <a:ext uri="{FF2B5EF4-FFF2-40B4-BE49-F238E27FC236}">
                  <a16:creationId xmlns:a16="http://schemas.microsoft.com/office/drawing/2014/main" id="{000642A6-6D10-4AFD-AE1F-9E1369F1A61E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gray">
            <a:xfrm>
              <a:off x="2984" y="2059"/>
              <a:ext cx="110" cy="61"/>
            </a:xfrm>
            <a:custGeom>
              <a:avLst/>
              <a:gdLst>
                <a:gd name="T0" fmla="*/ 40 w 91"/>
                <a:gd name="T1" fmla="*/ 0 h 57"/>
                <a:gd name="T2" fmla="*/ 40 w 91"/>
                <a:gd name="T3" fmla="*/ 23 h 57"/>
                <a:gd name="T4" fmla="*/ 25 w 91"/>
                <a:gd name="T5" fmla="*/ 23 h 57"/>
                <a:gd name="T6" fmla="*/ 16 w 91"/>
                <a:gd name="T7" fmla="*/ 7 h 57"/>
                <a:gd name="T8" fmla="*/ 9 w 91"/>
                <a:gd name="T9" fmla="*/ 15 h 57"/>
                <a:gd name="T10" fmla="*/ 0 w 91"/>
                <a:gd name="T11" fmla="*/ 32 h 57"/>
                <a:gd name="T12" fmla="*/ 0 w 91"/>
                <a:gd name="T13" fmla="*/ 47 h 57"/>
                <a:gd name="T14" fmla="*/ 9 w 91"/>
                <a:gd name="T15" fmla="*/ 40 h 57"/>
                <a:gd name="T16" fmla="*/ 50 w 91"/>
                <a:gd name="T17" fmla="*/ 40 h 57"/>
                <a:gd name="T18" fmla="*/ 74 w 91"/>
                <a:gd name="T19" fmla="*/ 56 h 57"/>
                <a:gd name="T20" fmla="*/ 90 w 91"/>
                <a:gd name="T21" fmla="*/ 40 h 57"/>
                <a:gd name="T22" fmla="*/ 82 w 91"/>
                <a:gd name="T23" fmla="*/ 23 h 57"/>
                <a:gd name="T24" fmla="*/ 82 w 91"/>
                <a:gd name="T25" fmla="*/ 7 h 57"/>
                <a:gd name="T26" fmla="*/ 65 w 91"/>
                <a:gd name="T27" fmla="*/ 7 h 57"/>
                <a:gd name="T28" fmla="*/ 50 w 91"/>
                <a:gd name="T29" fmla="*/ 0 h 57"/>
                <a:gd name="T30" fmla="*/ 40 w 91"/>
                <a:gd name="T3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7">
                  <a:moveTo>
                    <a:pt x="40" y="0"/>
                  </a:moveTo>
                  <a:lnTo>
                    <a:pt x="40" y="23"/>
                  </a:lnTo>
                  <a:lnTo>
                    <a:pt x="25" y="23"/>
                  </a:lnTo>
                  <a:lnTo>
                    <a:pt x="16" y="7"/>
                  </a:lnTo>
                  <a:lnTo>
                    <a:pt x="9" y="15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9" y="40"/>
                  </a:lnTo>
                  <a:lnTo>
                    <a:pt x="50" y="40"/>
                  </a:lnTo>
                  <a:lnTo>
                    <a:pt x="74" y="56"/>
                  </a:lnTo>
                  <a:lnTo>
                    <a:pt x="90" y="40"/>
                  </a:lnTo>
                  <a:lnTo>
                    <a:pt x="82" y="23"/>
                  </a:lnTo>
                  <a:lnTo>
                    <a:pt x="82" y="7"/>
                  </a:lnTo>
                  <a:lnTo>
                    <a:pt x="65" y="7"/>
                  </a:lnTo>
                  <a:lnTo>
                    <a:pt x="50" y="0"/>
                  </a:lnTo>
                  <a:lnTo>
                    <a:pt x="4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2" name="Freeform 104">
              <a:extLst>
                <a:ext uri="{FF2B5EF4-FFF2-40B4-BE49-F238E27FC236}">
                  <a16:creationId xmlns:a16="http://schemas.microsoft.com/office/drawing/2014/main" id="{6C5824A6-09B7-450E-81A9-C97C26531180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gray">
            <a:xfrm>
              <a:off x="2984" y="2102"/>
              <a:ext cx="90" cy="64"/>
            </a:xfrm>
            <a:custGeom>
              <a:avLst/>
              <a:gdLst>
                <a:gd name="T0" fmla="*/ 0 w 75"/>
                <a:gd name="T1" fmla="*/ 25 h 58"/>
                <a:gd name="T2" fmla="*/ 0 w 75"/>
                <a:gd name="T3" fmla="*/ 16 h 58"/>
                <a:gd name="T4" fmla="*/ 0 w 75"/>
                <a:gd name="T5" fmla="*/ 7 h 58"/>
                <a:gd name="T6" fmla="*/ 9 w 75"/>
                <a:gd name="T7" fmla="*/ 0 h 58"/>
                <a:gd name="T8" fmla="*/ 50 w 75"/>
                <a:gd name="T9" fmla="*/ 0 h 58"/>
                <a:gd name="T10" fmla="*/ 74 w 75"/>
                <a:gd name="T11" fmla="*/ 16 h 58"/>
                <a:gd name="T12" fmla="*/ 74 w 75"/>
                <a:gd name="T13" fmla="*/ 25 h 58"/>
                <a:gd name="T14" fmla="*/ 57 w 75"/>
                <a:gd name="T15" fmla="*/ 32 h 58"/>
                <a:gd name="T16" fmla="*/ 57 w 75"/>
                <a:gd name="T17" fmla="*/ 47 h 58"/>
                <a:gd name="T18" fmla="*/ 50 w 75"/>
                <a:gd name="T19" fmla="*/ 47 h 58"/>
                <a:gd name="T20" fmla="*/ 32 w 75"/>
                <a:gd name="T21" fmla="*/ 57 h 58"/>
                <a:gd name="T22" fmla="*/ 25 w 75"/>
                <a:gd name="T23" fmla="*/ 57 h 58"/>
                <a:gd name="T24" fmla="*/ 16 w 75"/>
                <a:gd name="T25" fmla="*/ 47 h 58"/>
                <a:gd name="T26" fmla="*/ 16 w 75"/>
                <a:gd name="T27" fmla="*/ 25 h 58"/>
                <a:gd name="T28" fmla="*/ 0 w 75"/>
                <a:gd name="T29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58">
                  <a:moveTo>
                    <a:pt x="0" y="25"/>
                  </a:moveTo>
                  <a:lnTo>
                    <a:pt x="0" y="16"/>
                  </a:lnTo>
                  <a:lnTo>
                    <a:pt x="0" y="7"/>
                  </a:lnTo>
                  <a:lnTo>
                    <a:pt x="9" y="0"/>
                  </a:lnTo>
                  <a:lnTo>
                    <a:pt x="50" y="0"/>
                  </a:lnTo>
                  <a:lnTo>
                    <a:pt x="74" y="16"/>
                  </a:lnTo>
                  <a:lnTo>
                    <a:pt x="74" y="25"/>
                  </a:lnTo>
                  <a:lnTo>
                    <a:pt x="57" y="32"/>
                  </a:lnTo>
                  <a:lnTo>
                    <a:pt x="57" y="47"/>
                  </a:lnTo>
                  <a:lnTo>
                    <a:pt x="50" y="47"/>
                  </a:lnTo>
                  <a:lnTo>
                    <a:pt x="32" y="57"/>
                  </a:lnTo>
                  <a:lnTo>
                    <a:pt x="25" y="57"/>
                  </a:lnTo>
                  <a:lnTo>
                    <a:pt x="16" y="47"/>
                  </a:lnTo>
                  <a:lnTo>
                    <a:pt x="16" y="25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3" name="Freeform 105">
              <a:extLst>
                <a:ext uri="{FF2B5EF4-FFF2-40B4-BE49-F238E27FC236}">
                  <a16:creationId xmlns:a16="http://schemas.microsoft.com/office/drawing/2014/main" id="{D594D989-3C43-4699-86F5-351991DE414D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gray">
            <a:xfrm>
              <a:off x="3024" y="2020"/>
              <a:ext cx="70" cy="47"/>
            </a:xfrm>
            <a:custGeom>
              <a:avLst/>
              <a:gdLst>
                <a:gd name="T0" fmla="*/ 8 w 59"/>
                <a:gd name="T1" fmla="*/ 34 h 42"/>
                <a:gd name="T2" fmla="*/ 0 w 59"/>
                <a:gd name="T3" fmla="*/ 24 h 42"/>
                <a:gd name="T4" fmla="*/ 0 w 59"/>
                <a:gd name="T5" fmla="*/ 9 h 42"/>
                <a:gd name="T6" fmla="*/ 8 w 59"/>
                <a:gd name="T7" fmla="*/ 0 h 42"/>
                <a:gd name="T8" fmla="*/ 58 w 59"/>
                <a:gd name="T9" fmla="*/ 0 h 42"/>
                <a:gd name="T10" fmla="*/ 50 w 59"/>
                <a:gd name="T11" fmla="*/ 9 h 42"/>
                <a:gd name="T12" fmla="*/ 42 w 59"/>
                <a:gd name="T13" fmla="*/ 9 h 42"/>
                <a:gd name="T14" fmla="*/ 50 w 59"/>
                <a:gd name="T15" fmla="*/ 34 h 42"/>
                <a:gd name="T16" fmla="*/ 50 w 59"/>
                <a:gd name="T17" fmla="*/ 41 h 42"/>
                <a:gd name="T18" fmla="*/ 33 w 59"/>
                <a:gd name="T19" fmla="*/ 41 h 42"/>
                <a:gd name="T20" fmla="*/ 18 w 59"/>
                <a:gd name="T21" fmla="*/ 34 h 42"/>
                <a:gd name="T22" fmla="*/ 8 w 59"/>
                <a:gd name="T23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2">
                  <a:moveTo>
                    <a:pt x="8" y="34"/>
                  </a:moveTo>
                  <a:lnTo>
                    <a:pt x="0" y="24"/>
                  </a:lnTo>
                  <a:lnTo>
                    <a:pt x="0" y="9"/>
                  </a:lnTo>
                  <a:lnTo>
                    <a:pt x="8" y="0"/>
                  </a:lnTo>
                  <a:lnTo>
                    <a:pt x="58" y="0"/>
                  </a:lnTo>
                  <a:lnTo>
                    <a:pt x="50" y="9"/>
                  </a:lnTo>
                  <a:lnTo>
                    <a:pt x="42" y="9"/>
                  </a:lnTo>
                  <a:lnTo>
                    <a:pt x="50" y="34"/>
                  </a:lnTo>
                  <a:lnTo>
                    <a:pt x="50" y="41"/>
                  </a:lnTo>
                  <a:lnTo>
                    <a:pt x="33" y="41"/>
                  </a:lnTo>
                  <a:lnTo>
                    <a:pt x="18" y="34"/>
                  </a:lnTo>
                  <a:lnTo>
                    <a:pt x="8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4" name="Freeform 106">
              <a:extLst>
                <a:ext uri="{FF2B5EF4-FFF2-40B4-BE49-F238E27FC236}">
                  <a16:creationId xmlns:a16="http://schemas.microsoft.com/office/drawing/2014/main" id="{092E6832-FE5D-4488-8EC5-F16BC1CD1C20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gray">
            <a:xfrm>
              <a:off x="2959" y="2130"/>
              <a:ext cx="49" cy="26"/>
            </a:xfrm>
            <a:custGeom>
              <a:avLst/>
              <a:gdLst>
                <a:gd name="T0" fmla="*/ 40 w 41"/>
                <a:gd name="T1" fmla="*/ 0 h 23"/>
                <a:gd name="T2" fmla="*/ 40 w 41"/>
                <a:gd name="T3" fmla="*/ 22 h 23"/>
                <a:gd name="T4" fmla="*/ 24 w 41"/>
                <a:gd name="T5" fmla="*/ 22 h 23"/>
                <a:gd name="T6" fmla="*/ 0 w 41"/>
                <a:gd name="T7" fmla="*/ 16 h 23"/>
                <a:gd name="T8" fmla="*/ 15 w 41"/>
                <a:gd name="T9" fmla="*/ 7 h 23"/>
                <a:gd name="T10" fmla="*/ 24 w 41"/>
                <a:gd name="T11" fmla="*/ 0 h 23"/>
                <a:gd name="T12" fmla="*/ 40 w 4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3">
                  <a:moveTo>
                    <a:pt x="40" y="0"/>
                  </a:moveTo>
                  <a:lnTo>
                    <a:pt x="40" y="22"/>
                  </a:lnTo>
                  <a:lnTo>
                    <a:pt x="24" y="22"/>
                  </a:lnTo>
                  <a:lnTo>
                    <a:pt x="0" y="16"/>
                  </a:lnTo>
                  <a:lnTo>
                    <a:pt x="15" y="7"/>
                  </a:lnTo>
                  <a:lnTo>
                    <a:pt x="24" y="0"/>
                  </a:lnTo>
                  <a:lnTo>
                    <a:pt x="4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5" name="Freeform 107">
              <a:extLst>
                <a:ext uri="{FF2B5EF4-FFF2-40B4-BE49-F238E27FC236}">
                  <a16:creationId xmlns:a16="http://schemas.microsoft.com/office/drawing/2014/main" id="{C162B7C6-EFDC-4601-A6DF-2C5DC2B3D67C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gray">
            <a:xfrm>
              <a:off x="3270" y="2388"/>
              <a:ext cx="107" cy="34"/>
            </a:xfrm>
            <a:custGeom>
              <a:avLst/>
              <a:gdLst>
                <a:gd name="T0" fmla="*/ 25 w 89"/>
                <a:gd name="T1" fmla="*/ 32 h 33"/>
                <a:gd name="T2" fmla="*/ 25 w 89"/>
                <a:gd name="T3" fmla="*/ 24 h 33"/>
                <a:gd name="T4" fmla="*/ 25 w 89"/>
                <a:gd name="T5" fmla="*/ 15 h 33"/>
                <a:gd name="T6" fmla="*/ 0 w 89"/>
                <a:gd name="T7" fmla="*/ 0 h 33"/>
                <a:gd name="T8" fmla="*/ 40 w 89"/>
                <a:gd name="T9" fmla="*/ 0 h 33"/>
                <a:gd name="T10" fmla="*/ 57 w 89"/>
                <a:gd name="T11" fmla="*/ 9 h 33"/>
                <a:gd name="T12" fmla="*/ 72 w 89"/>
                <a:gd name="T13" fmla="*/ 9 h 33"/>
                <a:gd name="T14" fmla="*/ 88 w 89"/>
                <a:gd name="T15" fmla="*/ 24 h 33"/>
                <a:gd name="T16" fmla="*/ 81 w 89"/>
                <a:gd name="T17" fmla="*/ 24 h 33"/>
                <a:gd name="T18" fmla="*/ 88 w 89"/>
                <a:gd name="T19" fmla="*/ 32 h 33"/>
                <a:gd name="T20" fmla="*/ 72 w 89"/>
                <a:gd name="T21" fmla="*/ 32 h 33"/>
                <a:gd name="T22" fmla="*/ 65 w 89"/>
                <a:gd name="T23" fmla="*/ 32 h 33"/>
                <a:gd name="T24" fmla="*/ 48 w 89"/>
                <a:gd name="T25" fmla="*/ 32 h 33"/>
                <a:gd name="T26" fmla="*/ 25 w 89"/>
                <a:gd name="T2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33">
                  <a:moveTo>
                    <a:pt x="25" y="32"/>
                  </a:moveTo>
                  <a:lnTo>
                    <a:pt x="25" y="24"/>
                  </a:lnTo>
                  <a:lnTo>
                    <a:pt x="25" y="15"/>
                  </a:lnTo>
                  <a:lnTo>
                    <a:pt x="0" y="0"/>
                  </a:lnTo>
                  <a:lnTo>
                    <a:pt x="40" y="0"/>
                  </a:lnTo>
                  <a:lnTo>
                    <a:pt x="57" y="9"/>
                  </a:lnTo>
                  <a:lnTo>
                    <a:pt x="72" y="9"/>
                  </a:lnTo>
                  <a:lnTo>
                    <a:pt x="88" y="24"/>
                  </a:lnTo>
                  <a:lnTo>
                    <a:pt x="81" y="24"/>
                  </a:lnTo>
                  <a:lnTo>
                    <a:pt x="88" y="32"/>
                  </a:lnTo>
                  <a:lnTo>
                    <a:pt x="72" y="32"/>
                  </a:lnTo>
                  <a:lnTo>
                    <a:pt x="65" y="32"/>
                  </a:lnTo>
                  <a:lnTo>
                    <a:pt x="48" y="32"/>
                  </a:lnTo>
                  <a:lnTo>
                    <a:pt x="25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6" name="Freeform 108">
              <a:extLst>
                <a:ext uri="{FF2B5EF4-FFF2-40B4-BE49-F238E27FC236}">
                  <a16:creationId xmlns:a16="http://schemas.microsoft.com/office/drawing/2014/main" id="{5A1CE6E2-5269-42DA-A5E6-EB5BD9BAF4F9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gray">
            <a:xfrm>
              <a:off x="3327" y="2422"/>
              <a:ext cx="50" cy="44"/>
            </a:xfrm>
            <a:custGeom>
              <a:avLst/>
              <a:gdLst>
                <a:gd name="T0" fmla="*/ 40 w 41"/>
                <a:gd name="T1" fmla="*/ 40 h 41"/>
                <a:gd name="T2" fmla="*/ 40 w 41"/>
                <a:gd name="T3" fmla="*/ 33 h 41"/>
                <a:gd name="T4" fmla="*/ 33 w 41"/>
                <a:gd name="T5" fmla="*/ 24 h 41"/>
                <a:gd name="T6" fmla="*/ 33 w 41"/>
                <a:gd name="T7" fmla="*/ 17 h 41"/>
                <a:gd name="T8" fmla="*/ 17 w 41"/>
                <a:gd name="T9" fmla="*/ 0 h 41"/>
                <a:gd name="T10" fmla="*/ 0 w 41"/>
                <a:gd name="T11" fmla="*/ 0 h 41"/>
                <a:gd name="T12" fmla="*/ 9 w 41"/>
                <a:gd name="T13" fmla="*/ 24 h 41"/>
                <a:gd name="T14" fmla="*/ 17 w 41"/>
                <a:gd name="T15" fmla="*/ 24 h 41"/>
                <a:gd name="T16" fmla="*/ 33 w 41"/>
                <a:gd name="T17" fmla="*/ 33 h 41"/>
                <a:gd name="T18" fmla="*/ 33 w 41"/>
                <a:gd name="T19" fmla="*/ 40 h 41"/>
                <a:gd name="T20" fmla="*/ 40 w 41"/>
                <a:gd name="T21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40" y="40"/>
                  </a:moveTo>
                  <a:lnTo>
                    <a:pt x="40" y="33"/>
                  </a:lnTo>
                  <a:lnTo>
                    <a:pt x="33" y="24"/>
                  </a:lnTo>
                  <a:lnTo>
                    <a:pt x="33" y="1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9" y="24"/>
                  </a:lnTo>
                  <a:lnTo>
                    <a:pt x="17" y="24"/>
                  </a:lnTo>
                  <a:lnTo>
                    <a:pt x="33" y="33"/>
                  </a:lnTo>
                  <a:lnTo>
                    <a:pt x="33" y="40"/>
                  </a:lnTo>
                  <a:lnTo>
                    <a:pt x="40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7" name="Freeform 109">
              <a:extLst>
                <a:ext uri="{FF2B5EF4-FFF2-40B4-BE49-F238E27FC236}">
                  <a16:creationId xmlns:a16="http://schemas.microsoft.com/office/drawing/2014/main" id="{146C4C22-871A-4A48-9A2B-A367ACE16B1D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gray">
            <a:xfrm>
              <a:off x="3348" y="2450"/>
              <a:ext cx="21" cy="16"/>
            </a:xfrm>
            <a:custGeom>
              <a:avLst/>
              <a:gdLst>
                <a:gd name="T0" fmla="*/ 16 w 17"/>
                <a:gd name="T1" fmla="*/ 16 h 17"/>
                <a:gd name="T2" fmla="*/ 7 w 17"/>
                <a:gd name="T3" fmla="*/ 16 h 17"/>
                <a:gd name="T4" fmla="*/ 0 w 17"/>
                <a:gd name="T5" fmla="*/ 0 h 17"/>
                <a:gd name="T6" fmla="*/ 16 w 17"/>
                <a:gd name="T7" fmla="*/ 9 h 17"/>
                <a:gd name="T8" fmla="*/ 16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7" y="16"/>
                  </a:lnTo>
                  <a:lnTo>
                    <a:pt x="0" y="0"/>
                  </a:lnTo>
                  <a:lnTo>
                    <a:pt x="16" y="9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8" name="Freeform 110">
              <a:extLst>
                <a:ext uri="{FF2B5EF4-FFF2-40B4-BE49-F238E27FC236}">
                  <a16:creationId xmlns:a16="http://schemas.microsoft.com/office/drawing/2014/main" id="{090734B1-6C6D-4F25-8DB2-865A9E1E66F3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gray">
            <a:xfrm>
              <a:off x="3348" y="2415"/>
              <a:ext cx="87" cy="62"/>
            </a:xfrm>
            <a:custGeom>
              <a:avLst/>
              <a:gdLst>
                <a:gd name="T0" fmla="*/ 23 w 73"/>
                <a:gd name="T1" fmla="*/ 48 h 58"/>
                <a:gd name="T2" fmla="*/ 40 w 73"/>
                <a:gd name="T3" fmla="*/ 41 h 58"/>
                <a:gd name="T4" fmla="*/ 48 w 73"/>
                <a:gd name="T5" fmla="*/ 41 h 58"/>
                <a:gd name="T6" fmla="*/ 40 w 73"/>
                <a:gd name="T7" fmla="*/ 48 h 58"/>
                <a:gd name="T8" fmla="*/ 57 w 73"/>
                <a:gd name="T9" fmla="*/ 57 h 58"/>
                <a:gd name="T10" fmla="*/ 48 w 73"/>
                <a:gd name="T11" fmla="*/ 48 h 58"/>
                <a:gd name="T12" fmla="*/ 57 w 73"/>
                <a:gd name="T13" fmla="*/ 48 h 58"/>
                <a:gd name="T14" fmla="*/ 57 w 73"/>
                <a:gd name="T15" fmla="*/ 32 h 58"/>
                <a:gd name="T16" fmla="*/ 72 w 73"/>
                <a:gd name="T17" fmla="*/ 25 h 58"/>
                <a:gd name="T18" fmla="*/ 57 w 73"/>
                <a:gd name="T19" fmla="*/ 16 h 58"/>
                <a:gd name="T20" fmla="*/ 48 w 73"/>
                <a:gd name="T21" fmla="*/ 0 h 58"/>
                <a:gd name="T22" fmla="*/ 40 w 73"/>
                <a:gd name="T23" fmla="*/ 8 h 58"/>
                <a:gd name="T24" fmla="*/ 32 w 73"/>
                <a:gd name="T25" fmla="*/ 8 h 58"/>
                <a:gd name="T26" fmla="*/ 23 w 73"/>
                <a:gd name="T27" fmla="*/ 0 h 58"/>
                <a:gd name="T28" fmla="*/ 16 w 73"/>
                <a:gd name="T29" fmla="*/ 0 h 58"/>
                <a:gd name="T30" fmla="*/ 23 w 73"/>
                <a:gd name="T31" fmla="*/ 8 h 58"/>
                <a:gd name="T32" fmla="*/ 7 w 73"/>
                <a:gd name="T33" fmla="*/ 8 h 58"/>
                <a:gd name="T34" fmla="*/ 0 w 73"/>
                <a:gd name="T35" fmla="*/ 8 h 58"/>
                <a:gd name="T36" fmla="*/ 16 w 73"/>
                <a:gd name="T37" fmla="*/ 25 h 58"/>
                <a:gd name="T38" fmla="*/ 16 w 73"/>
                <a:gd name="T39" fmla="*/ 32 h 58"/>
                <a:gd name="T40" fmla="*/ 23 w 73"/>
                <a:gd name="T41" fmla="*/ 41 h 58"/>
                <a:gd name="T42" fmla="*/ 23 w 73"/>
                <a:gd name="T43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8">
                  <a:moveTo>
                    <a:pt x="23" y="48"/>
                  </a:moveTo>
                  <a:lnTo>
                    <a:pt x="40" y="41"/>
                  </a:lnTo>
                  <a:lnTo>
                    <a:pt x="48" y="41"/>
                  </a:lnTo>
                  <a:lnTo>
                    <a:pt x="40" y="48"/>
                  </a:lnTo>
                  <a:lnTo>
                    <a:pt x="57" y="57"/>
                  </a:lnTo>
                  <a:lnTo>
                    <a:pt x="48" y="48"/>
                  </a:lnTo>
                  <a:lnTo>
                    <a:pt x="57" y="48"/>
                  </a:lnTo>
                  <a:lnTo>
                    <a:pt x="57" y="32"/>
                  </a:lnTo>
                  <a:lnTo>
                    <a:pt x="72" y="25"/>
                  </a:lnTo>
                  <a:lnTo>
                    <a:pt x="57" y="16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23" y="8"/>
                  </a:lnTo>
                  <a:lnTo>
                    <a:pt x="7" y="8"/>
                  </a:lnTo>
                  <a:lnTo>
                    <a:pt x="0" y="8"/>
                  </a:lnTo>
                  <a:lnTo>
                    <a:pt x="16" y="25"/>
                  </a:lnTo>
                  <a:lnTo>
                    <a:pt x="16" y="32"/>
                  </a:lnTo>
                  <a:lnTo>
                    <a:pt x="23" y="41"/>
                  </a:lnTo>
                  <a:lnTo>
                    <a:pt x="23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79" name="Freeform 111">
              <a:extLst>
                <a:ext uri="{FF2B5EF4-FFF2-40B4-BE49-F238E27FC236}">
                  <a16:creationId xmlns:a16="http://schemas.microsoft.com/office/drawing/2014/main" id="{0F9C8C54-6AA1-40E1-B6EB-8F5EFAD7CA85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gray">
            <a:xfrm>
              <a:off x="2829" y="1711"/>
              <a:ext cx="195" cy="419"/>
            </a:xfrm>
            <a:custGeom>
              <a:avLst/>
              <a:gdLst>
                <a:gd name="T0" fmla="*/ 0 w 163"/>
                <a:gd name="T1" fmla="*/ 299 h 383"/>
                <a:gd name="T2" fmla="*/ 9 w 163"/>
                <a:gd name="T3" fmla="*/ 299 h 383"/>
                <a:gd name="T4" fmla="*/ 9 w 163"/>
                <a:gd name="T5" fmla="*/ 276 h 383"/>
                <a:gd name="T6" fmla="*/ 18 w 163"/>
                <a:gd name="T7" fmla="*/ 267 h 383"/>
                <a:gd name="T8" fmla="*/ 18 w 163"/>
                <a:gd name="T9" fmla="*/ 243 h 383"/>
                <a:gd name="T10" fmla="*/ 18 w 163"/>
                <a:gd name="T11" fmla="*/ 236 h 383"/>
                <a:gd name="T12" fmla="*/ 9 w 163"/>
                <a:gd name="T13" fmla="*/ 202 h 383"/>
                <a:gd name="T14" fmla="*/ 18 w 163"/>
                <a:gd name="T15" fmla="*/ 170 h 383"/>
                <a:gd name="T16" fmla="*/ 25 w 163"/>
                <a:gd name="T17" fmla="*/ 162 h 383"/>
                <a:gd name="T18" fmla="*/ 41 w 163"/>
                <a:gd name="T19" fmla="*/ 155 h 383"/>
                <a:gd name="T20" fmla="*/ 33 w 163"/>
                <a:gd name="T21" fmla="*/ 137 h 383"/>
                <a:gd name="T22" fmla="*/ 41 w 163"/>
                <a:gd name="T23" fmla="*/ 122 h 383"/>
                <a:gd name="T24" fmla="*/ 50 w 163"/>
                <a:gd name="T25" fmla="*/ 97 h 383"/>
                <a:gd name="T26" fmla="*/ 65 w 163"/>
                <a:gd name="T27" fmla="*/ 73 h 383"/>
                <a:gd name="T28" fmla="*/ 65 w 163"/>
                <a:gd name="T29" fmla="*/ 56 h 383"/>
                <a:gd name="T30" fmla="*/ 75 w 163"/>
                <a:gd name="T31" fmla="*/ 41 h 383"/>
                <a:gd name="T32" fmla="*/ 81 w 163"/>
                <a:gd name="T33" fmla="*/ 31 h 383"/>
                <a:gd name="T34" fmla="*/ 90 w 163"/>
                <a:gd name="T35" fmla="*/ 31 h 383"/>
                <a:gd name="T36" fmla="*/ 90 w 163"/>
                <a:gd name="T37" fmla="*/ 16 h 383"/>
                <a:gd name="T38" fmla="*/ 98 w 163"/>
                <a:gd name="T39" fmla="*/ 16 h 383"/>
                <a:gd name="T40" fmla="*/ 115 w 163"/>
                <a:gd name="T41" fmla="*/ 16 h 383"/>
                <a:gd name="T42" fmla="*/ 115 w 163"/>
                <a:gd name="T43" fmla="*/ 0 h 383"/>
                <a:gd name="T44" fmla="*/ 121 w 163"/>
                <a:gd name="T45" fmla="*/ 0 h 383"/>
                <a:gd name="T46" fmla="*/ 155 w 163"/>
                <a:gd name="T47" fmla="*/ 31 h 383"/>
                <a:gd name="T48" fmla="*/ 162 w 163"/>
                <a:gd name="T49" fmla="*/ 105 h 383"/>
                <a:gd name="T50" fmla="*/ 146 w 163"/>
                <a:gd name="T51" fmla="*/ 105 h 383"/>
                <a:gd name="T52" fmla="*/ 130 w 163"/>
                <a:gd name="T53" fmla="*/ 122 h 383"/>
                <a:gd name="T54" fmla="*/ 130 w 163"/>
                <a:gd name="T55" fmla="*/ 130 h 383"/>
                <a:gd name="T56" fmla="*/ 130 w 163"/>
                <a:gd name="T57" fmla="*/ 137 h 383"/>
                <a:gd name="T58" fmla="*/ 139 w 163"/>
                <a:gd name="T59" fmla="*/ 146 h 383"/>
                <a:gd name="T60" fmla="*/ 121 w 163"/>
                <a:gd name="T61" fmla="*/ 162 h 383"/>
                <a:gd name="T62" fmla="*/ 98 w 163"/>
                <a:gd name="T63" fmla="*/ 187 h 383"/>
                <a:gd name="T64" fmla="*/ 81 w 163"/>
                <a:gd name="T65" fmla="*/ 212 h 383"/>
                <a:gd name="T66" fmla="*/ 81 w 163"/>
                <a:gd name="T67" fmla="*/ 252 h 383"/>
                <a:gd name="T68" fmla="*/ 98 w 163"/>
                <a:gd name="T69" fmla="*/ 276 h 383"/>
                <a:gd name="T70" fmla="*/ 90 w 163"/>
                <a:gd name="T71" fmla="*/ 283 h 383"/>
                <a:gd name="T72" fmla="*/ 90 w 163"/>
                <a:gd name="T73" fmla="*/ 292 h 383"/>
                <a:gd name="T74" fmla="*/ 75 w 163"/>
                <a:gd name="T75" fmla="*/ 307 h 383"/>
                <a:gd name="T76" fmla="*/ 65 w 163"/>
                <a:gd name="T77" fmla="*/ 364 h 383"/>
                <a:gd name="T78" fmla="*/ 50 w 163"/>
                <a:gd name="T79" fmla="*/ 364 h 383"/>
                <a:gd name="T80" fmla="*/ 41 w 163"/>
                <a:gd name="T81" fmla="*/ 373 h 383"/>
                <a:gd name="T82" fmla="*/ 41 w 163"/>
                <a:gd name="T83" fmla="*/ 382 h 383"/>
                <a:gd name="T84" fmla="*/ 25 w 163"/>
                <a:gd name="T85" fmla="*/ 382 h 383"/>
                <a:gd name="T86" fmla="*/ 18 w 163"/>
                <a:gd name="T87" fmla="*/ 364 h 383"/>
                <a:gd name="T88" fmla="*/ 25 w 163"/>
                <a:gd name="T89" fmla="*/ 357 h 383"/>
                <a:gd name="T90" fmla="*/ 18 w 163"/>
                <a:gd name="T91" fmla="*/ 349 h 383"/>
                <a:gd name="T92" fmla="*/ 0 w 163"/>
                <a:gd name="T93" fmla="*/ 29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" h="383">
                  <a:moveTo>
                    <a:pt x="0" y="299"/>
                  </a:moveTo>
                  <a:lnTo>
                    <a:pt x="9" y="299"/>
                  </a:lnTo>
                  <a:lnTo>
                    <a:pt x="9" y="276"/>
                  </a:lnTo>
                  <a:lnTo>
                    <a:pt x="18" y="267"/>
                  </a:lnTo>
                  <a:lnTo>
                    <a:pt x="18" y="243"/>
                  </a:lnTo>
                  <a:lnTo>
                    <a:pt x="18" y="236"/>
                  </a:lnTo>
                  <a:lnTo>
                    <a:pt x="9" y="202"/>
                  </a:lnTo>
                  <a:lnTo>
                    <a:pt x="18" y="170"/>
                  </a:lnTo>
                  <a:lnTo>
                    <a:pt x="25" y="162"/>
                  </a:lnTo>
                  <a:lnTo>
                    <a:pt x="41" y="155"/>
                  </a:lnTo>
                  <a:lnTo>
                    <a:pt x="33" y="137"/>
                  </a:lnTo>
                  <a:lnTo>
                    <a:pt x="41" y="122"/>
                  </a:lnTo>
                  <a:lnTo>
                    <a:pt x="50" y="97"/>
                  </a:lnTo>
                  <a:lnTo>
                    <a:pt x="65" y="73"/>
                  </a:lnTo>
                  <a:lnTo>
                    <a:pt x="65" y="56"/>
                  </a:lnTo>
                  <a:lnTo>
                    <a:pt x="75" y="41"/>
                  </a:lnTo>
                  <a:lnTo>
                    <a:pt x="81" y="31"/>
                  </a:lnTo>
                  <a:lnTo>
                    <a:pt x="90" y="31"/>
                  </a:lnTo>
                  <a:lnTo>
                    <a:pt x="90" y="16"/>
                  </a:lnTo>
                  <a:lnTo>
                    <a:pt x="98" y="16"/>
                  </a:lnTo>
                  <a:lnTo>
                    <a:pt x="115" y="16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55" y="31"/>
                  </a:lnTo>
                  <a:lnTo>
                    <a:pt x="162" y="105"/>
                  </a:lnTo>
                  <a:lnTo>
                    <a:pt x="146" y="105"/>
                  </a:lnTo>
                  <a:lnTo>
                    <a:pt x="130" y="122"/>
                  </a:lnTo>
                  <a:lnTo>
                    <a:pt x="130" y="130"/>
                  </a:lnTo>
                  <a:lnTo>
                    <a:pt x="130" y="137"/>
                  </a:lnTo>
                  <a:lnTo>
                    <a:pt x="139" y="146"/>
                  </a:lnTo>
                  <a:lnTo>
                    <a:pt x="121" y="162"/>
                  </a:lnTo>
                  <a:lnTo>
                    <a:pt x="98" y="187"/>
                  </a:lnTo>
                  <a:lnTo>
                    <a:pt x="81" y="212"/>
                  </a:lnTo>
                  <a:lnTo>
                    <a:pt x="81" y="252"/>
                  </a:lnTo>
                  <a:lnTo>
                    <a:pt x="98" y="276"/>
                  </a:lnTo>
                  <a:lnTo>
                    <a:pt x="90" y="283"/>
                  </a:lnTo>
                  <a:lnTo>
                    <a:pt x="90" y="292"/>
                  </a:lnTo>
                  <a:lnTo>
                    <a:pt x="75" y="307"/>
                  </a:lnTo>
                  <a:lnTo>
                    <a:pt x="65" y="364"/>
                  </a:lnTo>
                  <a:lnTo>
                    <a:pt x="50" y="364"/>
                  </a:lnTo>
                  <a:lnTo>
                    <a:pt x="41" y="373"/>
                  </a:lnTo>
                  <a:lnTo>
                    <a:pt x="41" y="382"/>
                  </a:lnTo>
                  <a:lnTo>
                    <a:pt x="25" y="382"/>
                  </a:lnTo>
                  <a:lnTo>
                    <a:pt x="18" y="364"/>
                  </a:lnTo>
                  <a:lnTo>
                    <a:pt x="25" y="357"/>
                  </a:lnTo>
                  <a:lnTo>
                    <a:pt x="18" y="349"/>
                  </a:lnTo>
                  <a:lnTo>
                    <a:pt x="0" y="29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0" name="Freeform 112">
              <a:extLst>
                <a:ext uri="{FF2B5EF4-FFF2-40B4-BE49-F238E27FC236}">
                  <a16:creationId xmlns:a16="http://schemas.microsoft.com/office/drawing/2014/main" id="{7E8C84F0-D7C6-4AE8-AFFF-EFA52A77DAAB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gray">
            <a:xfrm>
              <a:off x="2536" y="2130"/>
              <a:ext cx="40" cy="36"/>
            </a:xfrm>
            <a:custGeom>
              <a:avLst/>
              <a:gdLst>
                <a:gd name="T0" fmla="*/ 25 w 35"/>
                <a:gd name="T1" fmla="*/ 32 h 33"/>
                <a:gd name="T2" fmla="*/ 25 w 35"/>
                <a:gd name="T3" fmla="*/ 22 h 33"/>
                <a:gd name="T4" fmla="*/ 9 w 35"/>
                <a:gd name="T5" fmla="*/ 22 h 33"/>
                <a:gd name="T6" fmla="*/ 0 w 35"/>
                <a:gd name="T7" fmla="*/ 16 h 33"/>
                <a:gd name="T8" fmla="*/ 9 w 35"/>
                <a:gd name="T9" fmla="*/ 0 h 33"/>
                <a:gd name="T10" fmla="*/ 25 w 35"/>
                <a:gd name="T11" fmla="*/ 7 h 33"/>
                <a:gd name="T12" fmla="*/ 34 w 35"/>
                <a:gd name="T13" fmla="*/ 22 h 33"/>
                <a:gd name="T14" fmla="*/ 25 w 35"/>
                <a:gd name="T1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3">
                  <a:moveTo>
                    <a:pt x="25" y="32"/>
                  </a:moveTo>
                  <a:lnTo>
                    <a:pt x="25" y="22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9" y="0"/>
                  </a:lnTo>
                  <a:lnTo>
                    <a:pt x="25" y="7"/>
                  </a:lnTo>
                  <a:lnTo>
                    <a:pt x="34" y="22"/>
                  </a:lnTo>
                  <a:lnTo>
                    <a:pt x="25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1" name="Freeform 113">
              <a:extLst>
                <a:ext uri="{FF2B5EF4-FFF2-40B4-BE49-F238E27FC236}">
                  <a16:creationId xmlns:a16="http://schemas.microsoft.com/office/drawing/2014/main" id="{5D659EAB-283C-4691-B3D2-FA389F0B8FB8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gray">
            <a:xfrm>
              <a:off x="2495" y="2130"/>
              <a:ext cx="72" cy="90"/>
            </a:xfrm>
            <a:custGeom>
              <a:avLst/>
              <a:gdLst>
                <a:gd name="T0" fmla="*/ 42 w 59"/>
                <a:gd name="T1" fmla="*/ 0 h 82"/>
                <a:gd name="T2" fmla="*/ 33 w 59"/>
                <a:gd name="T3" fmla="*/ 16 h 82"/>
                <a:gd name="T4" fmla="*/ 42 w 59"/>
                <a:gd name="T5" fmla="*/ 22 h 82"/>
                <a:gd name="T6" fmla="*/ 58 w 59"/>
                <a:gd name="T7" fmla="*/ 22 h 82"/>
                <a:gd name="T8" fmla="*/ 58 w 59"/>
                <a:gd name="T9" fmla="*/ 32 h 82"/>
                <a:gd name="T10" fmla="*/ 58 w 59"/>
                <a:gd name="T11" fmla="*/ 47 h 82"/>
                <a:gd name="T12" fmla="*/ 49 w 59"/>
                <a:gd name="T13" fmla="*/ 72 h 82"/>
                <a:gd name="T14" fmla="*/ 8 w 59"/>
                <a:gd name="T15" fmla="*/ 81 h 82"/>
                <a:gd name="T16" fmla="*/ 0 w 59"/>
                <a:gd name="T17" fmla="*/ 72 h 82"/>
                <a:gd name="T18" fmla="*/ 8 w 59"/>
                <a:gd name="T19" fmla="*/ 72 h 82"/>
                <a:gd name="T20" fmla="*/ 18 w 59"/>
                <a:gd name="T21" fmla="*/ 47 h 82"/>
                <a:gd name="T22" fmla="*/ 8 w 59"/>
                <a:gd name="T23" fmla="*/ 40 h 82"/>
                <a:gd name="T24" fmla="*/ 18 w 59"/>
                <a:gd name="T25" fmla="*/ 32 h 82"/>
                <a:gd name="T26" fmla="*/ 8 w 59"/>
                <a:gd name="T27" fmla="*/ 32 h 82"/>
                <a:gd name="T28" fmla="*/ 8 w 59"/>
                <a:gd name="T29" fmla="*/ 22 h 82"/>
                <a:gd name="T30" fmla="*/ 25 w 59"/>
                <a:gd name="T31" fmla="*/ 22 h 82"/>
                <a:gd name="T32" fmla="*/ 33 w 59"/>
                <a:gd name="T33" fmla="*/ 16 h 82"/>
                <a:gd name="T34" fmla="*/ 25 w 59"/>
                <a:gd name="T35" fmla="*/ 16 h 82"/>
                <a:gd name="T36" fmla="*/ 25 w 59"/>
                <a:gd name="T37" fmla="*/ 7 h 82"/>
                <a:gd name="T38" fmla="*/ 42 w 59"/>
                <a:gd name="T3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82">
                  <a:moveTo>
                    <a:pt x="42" y="0"/>
                  </a:moveTo>
                  <a:lnTo>
                    <a:pt x="33" y="16"/>
                  </a:lnTo>
                  <a:lnTo>
                    <a:pt x="42" y="22"/>
                  </a:lnTo>
                  <a:lnTo>
                    <a:pt x="58" y="22"/>
                  </a:lnTo>
                  <a:lnTo>
                    <a:pt x="58" y="32"/>
                  </a:lnTo>
                  <a:lnTo>
                    <a:pt x="58" y="47"/>
                  </a:lnTo>
                  <a:lnTo>
                    <a:pt x="49" y="72"/>
                  </a:lnTo>
                  <a:lnTo>
                    <a:pt x="8" y="81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8" y="47"/>
                  </a:lnTo>
                  <a:lnTo>
                    <a:pt x="8" y="40"/>
                  </a:lnTo>
                  <a:lnTo>
                    <a:pt x="18" y="32"/>
                  </a:lnTo>
                  <a:lnTo>
                    <a:pt x="8" y="32"/>
                  </a:lnTo>
                  <a:lnTo>
                    <a:pt x="8" y="22"/>
                  </a:lnTo>
                  <a:lnTo>
                    <a:pt x="25" y="22"/>
                  </a:lnTo>
                  <a:lnTo>
                    <a:pt x="33" y="16"/>
                  </a:lnTo>
                  <a:lnTo>
                    <a:pt x="25" y="16"/>
                  </a:lnTo>
                  <a:lnTo>
                    <a:pt x="25" y="7"/>
                  </a:lnTo>
                  <a:lnTo>
                    <a:pt x="4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2" name="Freeform 114">
              <a:extLst>
                <a:ext uri="{FF2B5EF4-FFF2-40B4-BE49-F238E27FC236}">
                  <a16:creationId xmlns:a16="http://schemas.microsoft.com/office/drawing/2014/main" id="{E8BB177C-0DD3-4A54-868B-A73448898A5F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gray">
            <a:xfrm>
              <a:off x="2778" y="2075"/>
              <a:ext cx="51" cy="63"/>
            </a:xfrm>
            <a:custGeom>
              <a:avLst/>
              <a:gdLst>
                <a:gd name="T0" fmla="*/ 9 w 42"/>
                <a:gd name="T1" fmla="*/ 57 h 58"/>
                <a:gd name="T2" fmla="*/ 19 w 42"/>
                <a:gd name="T3" fmla="*/ 57 h 58"/>
                <a:gd name="T4" fmla="*/ 25 w 42"/>
                <a:gd name="T5" fmla="*/ 57 h 58"/>
                <a:gd name="T6" fmla="*/ 34 w 42"/>
                <a:gd name="T7" fmla="*/ 32 h 58"/>
                <a:gd name="T8" fmla="*/ 41 w 42"/>
                <a:gd name="T9" fmla="*/ 32 h 58"/>
                <a:gd name="T10" fmla="*/ 41 w 42"/>
                <a:gd name="T11" fmla="*/ 25 h 58"/>
                <a:gd name="T12" fmla="*/ 34 w 42"/>
                <a:gd name="T13" fmla="*/ 25 h 58"/>
                <a:gd name="T14" fmla="*/ 34 w 42"/>
                <a:gd name="T15" fmla="*/ 0 h 58"/>
                <a:gd name="T16" fmla="*/ 9 w 42"/>
                <a:gd name="T17" fmla="*/ 8 h 58"/>
                <a:gd name="T18" fmla="*/ 0 w 42"/>
                <a:gd name="T19" fmla="*/ 25 h 58"/>
                <a:gd name="T20" fmla="*/ 0 w 42"/>
                <a:gd name="T21" fmla="*/ 41 h 58"/>
                <a:gd name="T22" fmla="*/ 9 w 42"/>
                <a:gd name="T23" fmla="*/ 50 h 58"/>
                <a:gd name="T24" fmla="*/ 9 w 42"/>
                <a:gd name="T2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58">
                  <a:moveTo>
                    <a:pt x="9" y="57"/>
                  </a:moveTo>
                  <a:lnTo>
                    <a:pt x="19" y="57"/>
                  </a:lnTo>
                  <a:lnTo>
                    <a:pt x="25" y="57"/>
                  </a:lnTo>
                  <a:lnTo>
                    <a:pt x="34" y="32"/>
                  </a:lnTo>
                  <a:lnTo>
                    <a:pt x="41" y="32"/>
                  </a:lnTo>
                  <a:lnTo>
                    <a:pt x="41" y="25"/>
                  </a:lnTo>
                  <a:lnTo>
                    <a:pt x="34" y="25"/>
                  </a:lnTo>
                  <a:lnTo>
                    <a:pt x="34" y="0"/>
                  </a:lnTo>
                  <a:lnTo>
                    <a:pt x="9" y="8"/>
                  </a:lnTo>
                  <a:lnTo>
                    <a:pt x="0" y="25"/>
                  </a:lnTo>
                  <a:lnTo>
                    <a:pt x="0" y="41"/>
                  </a:lnTo>
                  <a:lnTo>
                    <a:pt x="9" y="50"/>
                  </a:lnTo>
                  <a:lnTo>
                    <a:pt x="9" y="5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3" name="Freeform 115">
              <a:extLst>
                <a:ext uri="{FF2B5EF4-FFF2-40B4-BE49-F238E27FC236}">
                  <a16:creationId xmlns:a16="http://schemas.microsoft.com/office/drawing/2014/main" id="{45E072E3-018C-49D1-90FE-7F26D9EA65DD}"/>
                </a:ext>
              </a:extLst>
            </p:cNvPr>
            <p:cNvSpPr>
              <a:spLocks/>
            </p:cNvSpPr>
            <p:nvPr>
              <p:custDataLst>
                <p:tags r:id="rId211"/>
              </p:custDataLst>
            </p:nvPr>
          </p:nvSpPr>
          <p:spPr bwMode="gray">
            <a:xfrm>
              <a:off x="2710" y="2174"/>
              <a:ext cx="63" cy="64"/>
            </a:xfrm>
            <a:custGeom>
              <a:avLst/>
              <a:gdLst>
                <a:gd name="T0" fmla="*/ 33 w 51"/>
                <a:gd name="T1" fmla="*/ 56 h 57"/>
                <a:gd name="T2" fmla="*/ 33 w 51"/>
                <a:gd name="T3" fmla="*/ 32 h 57"/>
                <a:gd name="T4" fmla="*/ 41 w 51"/>
                <a:gd name="T5" fmla="*/ 23 h 57"/>
                <a:gd name="T6" fmla="*/ 50 w 51"/>
                <a:gd name="T7" fmla="*/ 0 h 57"/>
                <a:gd name="T8" fmla="*/ 25 w 51"/>
                <a:gd name="T9" fmla="*/ 7 h 57"/>
                <a:gd name="T10" fmla="*/ 33 w 51"/>
                <a:gd name="T11" fmla="*/ 23 h 57"/>
                <a:gd name="T12" fmla="*/ 25 w 51"/>
                <a:gd name="T13" fmla="*/ 23 h 57"/>
                <a:gd name="T14" fmla="*/ 25 w 51"/>
                <a:gd name="T15" fmla="*/ 16 h 57"/>
                <a:gd name="T16" fmla="*/ 16 w 51"/>
                <a:gd name="T17" fmla="*/ 16 h 57"/>
                <a:gd name="T18" fmla="*/ 0 w 51"/>
                <a:gd name="T19" fmla="*/ 47 h 57"/>
                <a:gd name="T20" fmla="*/ 25 w 51"/>
                <a:gd name="T21" fmla="*/ 47 h 57"/>
                <a:gd name="T22" fmla="*/ 33 w 51"/>
                <a:gd name="T2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57">
                  <a:moveTo>
                    <a:pt x="33" y="56"/>
                  </a:moveTo>
                  <a:lnTo>
                    <a:pt x="33" y="32"/>
                  </a:lnTo>
                  <a:lnTo>
                    <a:pt x="41" y="23"/>
                  </a:lnTo>
                  <a:lnTo>
                    <a:pt x="50" y="0"/>
                  </a:lnTo>
                  <a:lnTo>
                    <a:pt x="25" y="7"/>
                  </a:lnTo>
                  <a:lnTo>
                    <a:pt x="33" y="23"/>
                  </a:lnTo>
                  <a:lnTo>
                    <a:pt x="25" y="23"/>
                  </a:lnTo>
                  <a:lnTo>
                    <a:pt x="25" y="16"/>
                  </a:lnTo>
                  <a:lnTo>
                    <a:pt x="16" y="16"/>
                  </a:lnTo>
                  <a:lnTo>
                    <a:pt x="0" y="47"/>
                  </a:lnTo>
                  <a:lnTo>
                    <a:pt x="25" y="47"/>
                  </a:lnTo>
                  <a:lnTo>
                    <a:pt x="33" y="5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4" name="Freeform 116">
              <a:extLst>
                <a:ext uri="{FF2B5EF4-FFF2-40B4-BE49-F238E27FC236}">
                  <a16:creationId xmlns:a16="http://schemas.microsoft.com/office/drawing/2014/main" id="{6D12FFD5-E6F2-4DC9-A2D6-5F1B32C0E3DC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gray">
            <a:xfrm>
              <a:off x="2698" y="2225"/>
              <a:ext cx="54" cy="40"/>
            </a:xfrm>
            <a:custGeom>
              <a:avLst/>
              <a:gdLst>
                <a:gd name="T0" fmla="*/ 34 w 43"/>
                <a:gd name="T1" fmla="*/ 34 h 35"/>
                <a:gd name="T2" fmla="*/ 25 w 43"/>
                <a:gd name="T3" fmla="*/ 34 h 35"/>
                <a:gd name="T4" fmla="*/ 25 w 43"/>
                <a:gd name="T5" fmla="*/ 25 h 35"/>
                <a:gd name="T6" fmla="*/ 18 w 43"/>
                <a:gd name="T7" fmla="*/ 25 h 35"/>
                <a:gd name="T8" fmla="*/ 18 w 43"/>
                <a:gd name="T9" fmla="*/ 17 h 35"/>
                <a:gd name="T10" fmla="*/ 0 w 43"/>
                <a:gd name="T11" fmla="*/ 9 h 35"/>
                <a:gd name="T12" fmla="*/ 0 w 43"/>
                <a:gd name="T13" fmla="*/ 0 h 35"/>
                <a:gd name="T14" fmla="*/ 9 w 43"/>
                <a:gd name="T15" fmla="*/ 0 h 35"/>
                <a:gd name="T16" fmla="*/ 34 w 43"/>
                <a:gd name="T17" fmla="*/ 0 h 35"/>
                <a:gd name="T18" fmla="*/ 42 w 43"/>
                <a:gd name="T19" fmla="*/ 9 h 35"/>
                <a:gd name="T20" fmla="*/ 42 w 43"/>
                <a:gd name="T21" fmla="*/ 25 h 35"/>
                <a:gd name="T22" fmla="*/ 34 w 43"/>
                <a:gd name="T23" fmla="*/ 25 h 35"/>
                <a:gd name="T24" fmla="*/ 34 w 43"/>
                <a:gd name="T2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5">
                  <a:moveTo>
                    <a:pt x="34" y="34"/>
                  </a:moveTo>
                  <a:lnTo>
                    <a:pt x="25" y="34"/>
                  </a:lnTo>
                  <a:lnTo>
                    <a:pt x="25" y="25"/>
                  </a:lnTo>
                  <a:lnTo>
                    <a:pt x="18" y="25"/>
                  </a:lnTo>
                  <a:lnTo>
                    <a:pt x="18" y="17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" y="0"/>
                  </a:lnTo>
                  <a:lnTo>
                    <a:pt x="42" y="9"/>
                  </a:lnTo>
                  <a:lnTo>
                    <a:pt x="42" y="25"/>
                  </a:lnTo>
                  <a:lnTo>
                    <a:pt x="34" y="25"/>
                  </a:lnTo>
                  <a:lnTo>
                    <a:pt x="34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5" name="Freeform 117">
              <a:extLst>
                <a:ext uri="{FF2B5EF4-FFF2-40B4-BE49-F238E27FC236}">
                  <a16:creationId xmlns:a16="http://schemas.microsoft.com/office/drawing/2014/main" id="{8F172A84-33C7-4672-A96B-1D28F3CB53AD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gray">
            <a:xfrm>
              <a:off x="2740" y="2253"/>
              <a:ext cx="21" cy="19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6" name="Freeform 118">
              <a:extLst>
                <a:ext uri="{FF2B5EF4-FFF2-40B4-BE49-F238E27FC236}">
                  <a16:creationId xmlns:a16="http://schemas.microsoft.com/office/drawing/2014/main" id="{43833253-757B-4E9D-BD18-DF02274821D8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gray">
            <a:xfrm>
              <a:off x="2740" y="2253"/>
              <a:ext cx="21" cy="19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7" name="Freeform 119">
              <a:extLst>
                <a:ext uri="{FF2B5EF4-FFF2-40B4-BE49-F238E27FC236}">
                  <a16:creationId xmlns:a16="http://schemas.microsoft.com/office/drawing/2014/main" id="{E27CF889-019F-40C6-9175-D90BF241EC7E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gray">
            <a:xfrm>
              <a:off x="2877" y="2138"/>
              <a:ext cx="147" cy="135"/>
            </a:xfrm>
            <a:custGeom>
              <a:avLst/>
              <a:gdLst>
                <a:gd name="T0" fmla="*/ 105 w 122"/>
                <a:gd name="T1" fmla="*/ 122 h 123"/>
                <a:gd name="T2" fmla="*/ 114 w 122"/>
                <a:gd name="T3" fmla="*/ 105 h 123"/>
                <a:gd name="T4" fmla="*/ 121 w 122"/>
                <a:gd name="T5" fmla="*/ 97 h 123"/>
                <a:gd name="T6" fmla="*/ 114 w 122"/>
                <a:gd name="T7" fmla="*/ 56 h 123"/>
                <a:gd name="T8" fmla="*/ 121 w 122"/>
                <a:gd name="T9" fmla="*/ 40 h 123"/>
                <a:gd name="T10" fmla="*/ 114 w 122"/>
                <a:gd name="T11" fmla="*/ 25 h 123"/>
                <a:gd name="T12" fmla="*/ 105 w 122"/>
                <a:gd name="T13" fmla="*/ 15 h 123"/>
                <a:gd name="T14" fmla="*/ 89 w 122"/>
                <a:gd name="T15" fmla="*/ 15 h 123"/>
                <a:gd name="T16" fmla="*/ 65 w 122"/>
                <a:gd name="T17" fmla="*/ 9 h 123"/>
                <a:gd name="T18" fmla="*/ 65 w 122"/>
                <a:gd name="T19" fmla="*/ 15 h 123"/>
                <a:gd name="T20" fmla="*/ 57 w 122"/>
                <a:gd name="T21" fmla="*/ 15 h 123"/>
                <a:gd name="T22" fmla="*/ 49 w 122"/>
                <a:gd name="T23" fmla="*/ 0 h 123"/>
                <a:gd name="T24" fmla="*/ 0 w 122"/>
                <a:gd name="T25" fmla="*/ 25 h 123"/>
                <a:gd name="T26" fmla="*/ 9 w 122"/>
                <a:gd name="T27" fmla="*/ 80 h 123"/>
                <a:gd name="T28" fmla="*/ 17 w 122"/>
                <a:gd name="T29" fmla="*/ 89 h 123"/>
                <a:gd name="T30" fmla="*/ 34 w 122"/>
                <a:gd name="T31" fmla="*/ 97 h 123"/>
                <a:gd name="T32" fmla="*/ 40 w 122"/>
                <a:gd name="T33" fmla="*/ 97 h 123"/>
                <a:gd name="T34" fmla="*/ 57 w 122"/>
                <a:gd name="T35" fmla="*/ 114 h 123"/>
                <a:gd name="T36" fmla="*/ 65 w 122"/>
                <a:gd name="T37" fmla="*/ 114 h 123"/>
                <a:gd name="T38" fmla="*/ 74 w 122"/>
                <a:gd name="T39" fmla="*/ 122 h 123"/>
                <a:gd name="T40" fmla="*/ 89 w 122"/>
                <a:gd name="T41" fmla="*/ 114 h 123"/>
                <a:gd name="T42" fmla="*/ 105 w 122"/>
                <a:gd name="T43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123">
                  <a:moveTo>
                    <a:pt x="105" y="122"/>
                  </a:moveTo>
                  <a:lnTo>
                    <a:pt x="114" y="105"/>
                  </a:lnTo>
                  <a:lnTo>
                    <a:pt x="121" y="97"/>
                  </a:lnTo>
                  <a:lnTo>
                    <a:pt x="114" y="56"/>
                  </a:lnTo>
                  <a:lnTo>
                    <a:pt x="121" y="40"/>
                  </a:lnTo>
                  <a:lnTo>
                    <a:pt x="114" y="25"/>
                  </a:lnTo>
                  <a:lnTo>
                    <a:pt x="105" y="15"/>
                  </a:lnTo>
                  <a:lnTo>
                    <a:pt x="89" y="15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57" y="15"/>
                  </a:lnTo>
                  <a:lnTo>
                    <a:pt x="49" y="0"/>
                  </a:lnTo>
                  <a:lnTo>
                    <a:pt x="0" y="25"/>
                  </a:lnTo>
                  <a:lnTo>
                    <a:pt x="9" y="80"/>
                  </a:lnTo>
                  <a:lnTo>
                    <a:pt x="17" y="89"/>
                  </a:lnTo>
                  <a:lnTo>
                    <a:pt x="34" y="97"/>
                  </a:lnTo>
                  <a:lnTo>
                    <a:pt x="40" y="97"/>
                  </a:lnTo>
                  <a:lnTo>
                    <a:pt x="57" y="114"/>
                  </a:lnTo>
                  <a:lnTo>
                    <a:pt x="65" y="114"/>
                  </a:lnTo>
                  <a:lnTo>
                    <a:pt x="74" y="122"/>
                  </a:lnTo>
                  <a:lnTo>
                    <a:pt x="89" y="114"/>
                  </a:lnTo>
                  <a:lnTo>
                    <a:pt x="105" y="12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8" name="Freeform 120">
              <a:extLst>
                <a:ext uri="{FF2B5EF4-FFF2-40B4-BE49-F238E27FC236}">
                  <a16:creationId xmlns:a16="http://schemas.microsoft.com/office/drawing/2014/main" id="{2CB83D0B-16E8-4BC0-81F1-43146D73F943}"/>
                </a:ext>
              </a:extLst>
            </p:cNvPr>
            <p:cNvSpPr>
              <a:spLocks/>
            </p:cNvSpPr>
            <p:nvPr>
              <p:custDataLst>
                <p:tags r:id="rId216"/>
              </p:custDataLst>
            </p:nvPr>
          </p:nvSpPr>
          <p:spPr bwMode="gray">
            <a:xfrm>
              <a:off x="2751" y="2138"/>
              <a:ext cx="138" cy="171"/>
            </a:xfrm>
            <a:custGeom>
              <a:avLst/>
              <a:gdLst>
                <a:gd name="T0" fmla="*/ 64 w 115"/>
                <a:gd name="T1" fmla="*/ 25 h 155"/>
                <a:gd name="T2" fmla="*/ 97 w 115"/>
                <a:gd name="T3" fmla="*/ 9 h 155"/>
                <a:gd name="T4" fmla="*/ 97 w 115"/>
                <a:gd name="T5" fmla="*/ 15 h 155"/>
                <a:gd name="T6" fmla="*/ 89 w 115"/>
                <a:gd name="T7" fmla="*/ 15 h 155"/>
                <a:gd name="T8" fmla="*/ 105 w 115"/>
                <a:gd name="T9" fmla="*/ 25 h 155"/>
                <a:gd name="T10" fmla="*/ 114 w 115"/>
                <a:gd name="T11" fmla="*/ 80 h 155"/>
                <a:gd name="T12" fmla="*/ 105 w 115"/>
                <a:gd name="T13" fmla="*/ 80 h 155"/>
                <a:gd name="T14" fmla="*/ 89 w 115"/>
                <a:gd name="T15" fmla="*/ 89 h 155"/>
                <a:gd name="T16" fmla="*/ 73 w 115"/>
                <a:gd name="T17" fmla="*/ 97 h 155"/>
                <a:gd name="T18" fmla="*/ 82 w 115"/>
                <a:gd name="T19" fmla="*/ 114 h 155"/>
                <a:gd name="T20" fmla="*/ 97 w 115"/>
                <a:gd name="T21" fmla="*/ 130 h 155"/>
                <a:gd name="T22" fmla="*/ 89 w 115"/>
                <a:gd name="T23" fmla="*/ 137 h 155"/>
                <a:gd name="T24" fmla="*/ 89 w 115"/>
                <a:gd name="T25" fmla="*/ 146 h 155"/>
                <a:gd name="T26" fmla="*/ 57 w 115"/>
                <a:gd name="T27" fmla="*/ 154 h 155"/>
                <a:gd name="T28" fmla="*/ 42 w 115"/>
                <a:gd name="T29" fmla="*/ 154 h 155"/>
                <a:gd name="T30" fmla="*/ 17 w 115"/>
                <a:gd name="T31" fmla="*/ 154 h 155"/>
                <a:gd name="T32" fmla="*/ 23 w 115"/>
                <a:gd name="T33" fmla="*/ 130 h 155"/>
                <a:gd name="T34" fmla="*/ 0 w 115"/>
                <a:gd name="T35" fmla="*/ 114 h 155"/>
                <a:gd name="T36" fmla="*/ 0 w 115"/>
                <a:gd name="T37" fmla="*/ 105 h 155"/>
                <a:gd name="T38" fmla="*/ 0 w 115"/>
                <a:gd name="T39" fmla="*/ 89 h 155"/>
                <a:gd name="T40" fmla="*/ 0 w 115"/>
                <a:gd name="T41" fmla="*/ 65 h 155"/>
                <a:gd name="T42" fmla="*/ 8 w 115"/>
                <a:gd name="T43" fmla="*/ 56 h 155"/>
                <a:gd name="T44" fmla="*/ 17 w 115"/>
                <a:gd name="T45" fmla="*/ 33 h 155"/>
                <a:gd name="T46" fmla="*/ 32 w 115"/>
                <a:gd name="T47" fmla="*/ 33 h 155"/>
                <a:gd name="T48" fmla="*/ 42 w 115"/>
                <a:gd name="T49" fmla="*/ 15 h 155"/>
                <a:gd name="T50" fmla="*/ 32 w 115"/>
                <a:gd name="T51" fmla="*/ 15 h 155"/>
                <a:gd name="T52" fmla="*/ 42 w 115"/>
                <a:gd name="T53" fmla="*/ 9 h 155"/>
                <a:gd name="T54" fmla="*/ 32 w 115"/>
                <a:gd name="T55" fmla="*/ 0 h 155"/>
                <a:gd name="T56" fmla="*/ 42 w 115"/>
                <a:gd name="T57" fmla="*/ 0 h 155"/>
                <a:gd name="T58" fmla="*/ 48 w 115"/>
                <a:gd name="T59" fmla="*/ 0 h 155"/>
                <a:gd name="T60" fmla="*/ 48 w 115"/>
                <a:gd name="T61" fmla="*/ 9 h 155"/>
                <a:gd name="T62" fmla="*/ 64 w 115"/>
                <a:gd name="T63" fmla="*/ 15 h 155"/>
                <a:gd name="T64" fmla="*/ 57 w 115"/>
                <a:gd name="T65" fmla="*/ 25 h 155"/>
                <a:gd name="T66" fmla="*/ 64 w 115"/>
                <a:gd name="T67" fmla="*/ 2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155">
                  <a:moveTo>
                    <a:pt x="64" y="25"/>
                  </a:moveTo>
                  <a:lnTo>
                    <a:pt x="97" y="9"/>
                  </a:lnTo>
                  <a:lnTo>
                    <a:pt x="97" y="15"/>
                  </a:lnTo>
                  <a:lnTo>
                    <a:pt x="89" y="15"/>
                  </a:lnTo>
                  <a:lnTo>
                    <a:pt x="105" y="25"/>
                  </a:lnTo>
                  <a:lnTo>
                    <a:pt x="114" y="80"/>
                  </a:lnTo>
                  <a:lnTo>
                    <a:pt x="105" y="80"/>
                  </a:lnTo>
                  <a:lnTo>
                    <a:pt x="89" y="89"/>
                  </a:lnTo>
                  <a:lnTo>
                    <a:pt x="73" y="97"/>
                  </a:lnTo>
                  <a:lnTo>
                    <a:pt x="82" y="114"/>
                  </a:lnTo>
                  <a:lnTo>
                    <a:pt x="97" y="130"/>
                  </a:lnTo>
                  <a:lnTo>
                    <a:pt x="89" y="137"/>
                  </a:lnTo>
                  <a:lnTo>
                    <a:pt x="89" y="146"/>
                  </a:lnTo>
                  <a:lnTo>
                    <a:pt x="57" y="154"/>
                  </a:lnTo>
                  <a:lnTo>
                    <a:pt x="42" y="154"/>
                  </a:lnTo>
                  <a:lnTo>
                    <a:pt x="17" y="154"/>
                  </a:lnTo>
                  <a:lnTo>
                    <a:pt x="23" y="130"/>
                  </a:lnTo>
                  <a:lnTo>
                    <a:pt x="0" y="114"/>
                  </a:lnTo>
                  <a:lnTo>
                    <a:pt x="0" y="105"/>
                  </a:lnTo>
                  <a:lnTo>
                    <a:pt x="0" y="89"/>
                  </a:lnTo>
                  <a:lnTo>
                    <a:pt x="0" y="65"/>
                  </a:lnTo>
                  <a:lnTo>
                    <a:pt x="8" y="56"/>
                  </a:lnTo>
                  <a:lnTo>
                    <a:pt x="17" y="33"/>
                  </a:lnTo>
                  <a:lnTo>
                    <a:pt x="32" y="33"/>
                  </a:lnTo>
                  <a:lnTo>
                    <a:pt x="42" y="15"/>
                  </a:lnTo>
                  <a:lnTo>
                    <a:pt x="32" y="15"/>
                  </a:lnTo>
                  <a:lnTo>
                    <a:pt x="42" y="9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9"/>
                  </a:lnTo>
                  <a:lnTo>
                    <a:pt x="64" y="15"/>
                  </a:lnTo>
                  <a:lnTo>
                    <a:pt x="57" y="25"/>
                  </a:lnTo>
                  <a:lnTo>
                    <a:pt x="64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89" name="Freeform 121">
              <a:extLst>
                <a:ext uri="{FF2B5EF4-FFF2-40B4-BE49-F238E27FC236}">
                  <a16:creationId xmlns:a16="http://schemas.microsoft.com/office/drawing/2014/main" id="{BDD64201-937B-40EA-A4DC-014AF5C173EB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gray">
            <a:xfrm>
              <a:off x="2802" y="2272"/>
              <a:ext cx="118" cy="54"/>
            </a:xfrm>
            <a:custGeom>
              <a:avLst/>
              <a:gdLst>
                <a:gd name="T0" fmla="*/ 0 w 98"/>
                <a:gd name="T1" fmla="*/ 32 h 49"/>
                <a:gd name="T2" fmla="*/ 15 w 98"/>
                <a:gd name="T3" fmla="*/ 32 h 49"/>
                <a:gd name="T4" fmla="*/ 47 w 98"/>
                <a:gd name="T5" fmla="*/ 24 h 49"/>
                <a:gd name="T6" fmla="*/ 47 w 98"/>
                <a:gd name="T7" fmla="*/ 15 h 49"/>
                <a:gd name="T8" fmla="*/ 55 w 98"/>
                <a:gd name="T9" fmla="*/ 8 h 49"/>
                <a:gd name="T10" fmla="*/ 72 w 98"/>
                <a:gd name="T11" fmla="*/ 8 h 49"/>
                <a:gd name="T12" fmla="*/ 72 w 98"/>
                <a:gd name="T13" fmla="*/ 0 h 49"/>
                <a:gd name="T14" fmla="*/ 97 w 98"/>
                <a:gd name="T15" fmla="*/ 8 h 49"/>
                <a:gd name="T16" fmla="*/ 97 w 98"/>
                <a:gd name="T17" fmla="*/ 24 h 49"/>
                <a:gd name="T18" fmla="*/ 87 w 98"/>
                <a:gd name="T19" fmla="*/ 40 h 49"/>
                <a:gd name="T20" fmla="*/ 55 w 98"/>
                <a:gd name="T21" fmla="*/ 48 h 49"/>
                <a:gd name="T22" fmla="*/ 40 w 98"/>
                <a:gd name="T23" fmla="*/ 40 h 49"/>
                <a:gd name="T24" fmla="*/ 15 w 98"/>
                <a:gd name="T25" fmla="*/ 40 h 49"/>
                <a:gd name="T26" fmla="*/ 6 w 98"/>
                <a:gd name="T27" fmla="*/ 40 h 49"/>
                <a:gd name="T28" fmla="*/ 0 w 98"/>
                <a:gd name="T29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49">
                  <a:moveTo>
                    <a:pt x="0" y="32"/>
                  </a:moveTo>
                  <a:lnTo>
                    <a:pt x="15" y="32"/>
                  </a:lnTo>
                  <a:lnTo>
                    <a:pt x="47" y="24"/>
                  </a:lnTo>
                  <a:lnTo>
                    <a:pt x="47" y="15"/>
                  </a:lnTo>
                  <a:lnTo>
                    <a:pt x="55" y="8"/>
                  </a:lnTo>
                  <a:lnTo>
                    <a:pt x="72" y="8"/>
                  </a:lnTo>
                  <a:lnTo>
                    <a:pt x="72" y="0"/>
                  </a:lnTo>
                  <a:lnTo>
                    <a:pt x="97" y="8"/>
                  </a:lnTo>
                  <a:lnTo>
                    <a:pt x="97" y="24"/>
                  </a:lnTo>
                  <a:lnTo>
                    <a:pt x="87" y="40"/>
                  </a:lnTo>
                  <a:lnTo>
                    <a:pt x="55" y="48"/>
                  </a:lnTo>
                  <a:lnTo>
                    <a:pt x="40" y="40"/>
                  </a:lnTo>
                  <a:lnTo>
                    <a:pt x="15" y="40"/>
                  </a:lnTo>
                  <a:lnTo>
                    <a:pt x="6" y="40"/>
                  </a:lnTo>
                  <a:lnTo>
                    <a:pt x="0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0" name="Line 122">
              <a:extLst>
                <a:ext uri="{FF2B5EF4-FFF2-40B4-BE49-F238E27FC236}">
                  <a16:creationId xmlns:a16="http://schemas.microsoft.com/office/drawing/2014/main" id="{4202A300-3291-464E-ACCD-02FDCF4F3904}"/>
                </a:ext>
              </a:extLst>
            </p:cNvPr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gray">
            <a:xfrm flipH="1" flipV="1">
              <a:off x="2802" y="2306"/>
              <a:ext cx="6" cy="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1" name="Freeform 123">
              <a:extLst>
                <a:ext uri="{FF2B5EF4-FFF2-40B4-BE49-F238E27FC236}">
                  <a16:creationId xmlns:a16="http://schemas.microsoft.com/office/drawing/2014/main" id="{062D5FB3-A2C1-4B84-B8F7-91C29C6006E9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gray">
            <a:xfrm>
              <a:off x="2802" y="2306"/>
              <a:ext cx="19" cy="20"/>
            </a:xfrm>
            <a:custGeom>
              <a:avLst/>
              <a:gdLst>
                <a:gd name="T0" fmla="*/ 16 w 17"/>
                <a:gd name="T1" fmla="*/ 16 h 17"/>
                <a:gd name="T2" fmla="*/ 0 w 17"/>
                <a:gd name="T3" fmla="*/ 0 h 17"/>
                <a:gd name="T4" fmla="*/ 16 w 17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2" name="Line 124">
              <a:extLst>
                <a:ext uri="{FF2B5EF4-FFF2-40B4-BE49-F238E27FC236}">
                  <a16:creationId xmlns:a16="http://schemas.microsoft.com/office/drawing/2014/main" id="{A5D43BAF-E0B2-4209-BFC0-8B0A5121A531}"/>
                </a:ext>
              </a:extLst>
            </p:cNvPr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gray">
            <a:xfrm flipH="1" flipV="1">
              <a:off x="2802" y="2306"/>
              <a:ext cx="6" cy="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3" name="Freeform 125">
              <a:extLst>
                <a:ext uri="{FF2B5EF4-FFF2-40B4-BE49-F238E27FC236}">
                  <a16:creationId xmlns:a16="http://schemas.microsoft.com/office/drawing/2014/main" id="{72047D4C-B003-484D-A4A8-58D79F4D440B}"/>
                </a:ext>
              </a:extLst>
            </p:cNvPr>
            <p:cNvSpPr>
              <a:spLocks/>
            </p:cNvSpPr>
            <p:nvPr>
              <p:custDataLst>
                <p:tags r:id="rId221"/>
              </p:custDataLst>
            </p:nvPr>
          </p:nvSpPr>
          <p:spPr bwMode="gray">
            <a:xfrm>
              <a:off x="2802" y="2306"/>
              <a:ext cx="19" cy="20"/>
            </a:xfrm>
            <a:custGeom>
              <a:avLst/>
              <a:gdLst>
                <a:gd name="T0" fmla="*/ 16 w 17"/>
                <a:gd name="T1" fmla="*/ 16 h 17"/>
                <a:gd name="T2" fmla="*/ 0 w 17"/>
                <a:gd name="T3" fmla="*/ 0 h 17"/>
                <a:gd name="T4" fmla="*/ 16 w 17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4" name="Freeform 126">
              <a:extLst>
                <a:ext uri="{FF2B5EF4-FFF2-40B4-BE49-F238E27FC236}">
                  <a16:creationId xmlns:a16="http://schemas.microsoft.com/office/drawing/2014/main" id="{208C23A3-E501-45C1-9BA7-48CE1AF5B454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gray">
            <a:xfrm>
              <a:off x="2751" y="2306"/>
              <a:ext cx="69" cy="38"/>
            </a:xfrm>
            <a:custGeom>
              <a:avLst/>
              <a:gdLst>
                <a:gd name="T0" fmla="*/ 17 w 58"/>
                <a:gd name="T1" fmla="*/ 32 h 33"/>
                <a:gd name="T2" fmla="*/ 32 w 58"/>
                <a:gd name="T3" fmla="*/ 23 h 33"/>
                <a:gd name="T4" fmla="*/ 42 w 58"/>
                <a:gd name="T5" fmla="*/ 23 h 33"/>
                <a:gd name="T6" fmla="*/ 42 w 58"/>
                <a:gd name="T7" fmla="*/ 16 h 33"/>
                <a:gd name="T8" fmla="*/ 48 w 58"/>
                <a:gd name="T9" fmla="*/ 23 h 33"/>
                <a:gd name="T10" fmla="*/ 57 w 58"/>
                <a:gd name="T11" fmla="*/ 8 h 33"/>
                <a:gd name="T12" fmla="*/ 48 w 58"/>
                <a:gd name="T13" fmla="*/ 8 h 33"/>
                <a:gd name="T14" fmla="*/ 42 w 58"/>
                <a:gd name="T15" fmla="*/ 0 h 33"/>
                <a:gd name="T16" fmla="*/ 17 w 58"/>
                <a:gd name="T17" fmla="*/ 0 h 33"/>
                <a:gd name="T18" fmla="*/ 8 w 58"/>
                <a:gd name="T19" fmla="*/ 0 h 33"/>
                <a:gd name="T20" fmla="*/ 0 w 58"/>
                <a:gd name="T21" fmla="*/ 16 h 33"/>
                <a:gd name="T22" fmla="*/ 0 w 58"/>
                <a:gd name="T23" fmla="*/ 23 h 33"/>
                <a:gd name="T24" fmla="*/ 8 w 58"/>
                <a:gd name="T25" fmla="*/ 16 h 33"/>
                <a:gd name="T26" fmla="*/ 8 w 58"/>
                <a:gd name="T27" fmla="*/ 32 h 33"/>
                <a:gd name="T28" fmla="*/ 17 w 58"/>
                <a:gd name="T2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33">
                  <a:moveTo>
                    <a:pt x="17" y="32"/>
                  </a:moveTo>
                  <a:lnTo>
                    <a:pt x="32" y="23"/>
                  </a:lnTo>
                  <a:lnTo>
                    <a:pt x="42" y="23"/>
                  </a:lnTo>
                  <a:lnTo>
                    <a:pt x="42" y="16"/>
                  </a:lnTo>
                  <a:lnTo>
                    <a:pt x="48" y="23"/>
                  </a:lnTo>
                  <a:lnTo>
                    <a:pt x="57" y="8"/>
                  </a:lnTo>
                  <a:lnTo>
                    <a:pt x="48" y="8"/>
                  </a:lnTo>
                  <a:lnTo>
                    <a:pt x="42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17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5" name="Freeform 127">
              <a:extLst>
                <a:ext uri="{FF2B5EF4-FFF2-40B4-BE49-F238E27FC236}">
                  <a16:creationId xmlns:a16="http://schemas.microsoft.com/office/drawing/2014/main" id="{96F566EF-FD67-4649-8AC6-F4EEF4AAB492}"/>
                </a:ext>
              </a:extLst>
            </p:cNvPr>
            <p:cNvSpPr>
              <a:spLocks/>
            </p:cNvSpPr>
            <p:nvPr>
              <p:custDataLst>
                <p:tags r:id="rId223"/>
              </p:custDataLst>
            </p:nvPr>
          </p:nvSpPr>
          <p:spPr bwMode="gray">
            <a:xfrm>
              <a:off x="2582" y="2225"/>
              <a:ext cx="197" cy="180"/>
            </a:xfrm>
            <a:custGeom>
              <a:avLst/>
              <a:gdLst>
                <a:gd name="T0" fmla="*/ 97 w 163"/>
                <a:gd name="T1" fmla="*/ 0 h 163"/>
                <a:gd name="T2" fmla="*/ 82 w 163"/>
                <a:gd name="T3" fmla="*/ 9 h 163"/>
                <a:gd name="T4" fmla="*/ 82 w 163"/>
                <a:gd name="T5" fmla="*/ 25 h 163"/>
                <a:gd name="T6" fmla="*/ 66 w 163"/>
                <a:gd name="T7" fmla="*/ 34 h 163"/>
                <a:gd name="T8" fmla="*/ 57 w 163"/>
                <a:gd name="T9" fmla="*/ 42 h 163"/>
                <a:gd name="T10" fmla="*/ 50 w 163"/>
                <a:gd name="T11" fmla="*/ 42 h 163"/>
                <a:gd name="T12" fmla="*/ 42 w 163"/>
                <a:gd name="T13" fmla="*/ 34 h 163"/>
                <a:gd name="T14" fmla="*/ 34 w 163"/>
                <a:gd name="T15" fmla="*/ 34 h 163"/>
                <a:gd name="T16" fmla="*/ 42 w 163"/>
                <a:gd name="T17" fmla="*/ 50 h 163"/>
                <a:gd name="T18" fmla="*/ 25 w 163"/>
                <a:gd name="T19" fmla="*/ 57 h 163"/>
                <a:gd name="T20" fmla="*/ 25 w 163"/>
                <a:gd name="T21" fmla="*/ 50 h 163"/>
                <a:gd name="T22" fmla="*/ 0 w 163"/>
                <a:gd name="T23" fmla="*/ 57 h 163"/>
                <a:gd name="T24" fmla="*/ 0 w 163"/>
                <a:gd name="T25" fmla="*/ 66 h 163"/>
                <a:gd name="T26" fmla="*/ 34 w 163"/>
                <a:gd name="T27" fmla="*/ 74 h 163"/>
                <a:gd name="T28" fmla="*/ 50 w 163"/>
                <a:gd name="T29" fmla="*/ 97 h 163"/>
                <a:gd name="T30" fmla="*/ 50 w 163"/>
                <a:gd name="T31" fmla="*/ 106 h 163"/>
                <a:gd name="T32" fmla="*/ 42 w 163"/>
                <a:gd name="T33" fmla="*/ 147 h 163"/>
                <a:gd name="T34" fmla="*/ 57 w 163"/>
                <a:gd name="T35" fmla="*/ 156 h 163"/>
                <a:gd name="T36" fmla="*/ 97 w 163"/>
                <a:gd name="T37" fmla="*/ 162 h 163"/>
                <a:gd name="T38" fmla="*/ 97 w 163"/>
                <a:gd name="T39" fmla="*/ 156 h 163"/>
                <a:gd name="T40" fmla="*/ 115 w 163"/>
                <a:gd name="T41" fmla="*/ 147 h 163"/>
                <a:gd name="T42" fmla="*/ 139 w 163"/>
                <a:gd name="T43" fmla="*/ 156 h 163"/>
                <a:gd name="T44" fmla="*/ 147 w 163"/>
                <a:gd name="T45" fmla="*/ 156 h 163"/>
                <a:gd name="T46" fmla="*/ 156 w 163"/>
                <a:gd name="T47" fmla="*/ 137 h 163"/>
                <a:gd name="T48" fmla="*/ 147 w 163"/>
                <a:gd name="T49" fmla="*/ 122 h 163"/>
                <a:gd name="T50" fmla="*/ 147 w 163"/>
                <a:gd name="T51" fmla="*/ 106 h 163"/>
                <a:gd name="T52" fmla="*/ 147 w 163"/>
                <a:gd name="T53" fmla="*/ 90 h 163"/>
                <a:gd name="T54" fmla="*/ 139 w 163"/>
                <a:gd name="T55" fmla="*/ 97 h 163"/>
                <a:gd name="T56" fmla="*/ 139 w 163"/>
                <a:gd name="T57" fmla="*/ 90 h 163"/>
                <a:gd name="T58" fmla="*/ 147 w 163"/>
                <a:gd name="T59" fmla="*/ 74 h 163"/>
                <a:gd name="T60" fmla="*/ 156 w 163"/>
                <a:gd name="T61" fmla="*/ 74 h 163"/>
                <a:gd name="T62" fmla="*/ 162 w 163"/>
                <a:gd name="T63" fmla="*/ 50 h 163"/>
                <a:gd name="T64" fmla="*/ 139 w 163"/>
                <a:gd name="T65" fmla="*/ 34 h 163"/>
                <a:gd name="T66" fmla="*/ 131 w 163"/>
                <a:gd name="T67" fmla="*/ 34 h 163"/>
                <a:gd name="T68" fmla="*/ 122 w 163"/>
                <a:gd name="T69" fmla="*/ 34 h 163"/>
                <a:gd name="T70" fmla="*/ 122 w 163"/>
                <a:gd name="T71" fmla="*/ 25 h 163"/>
                <a:gd name="T72" fmla="*/ 115 w 163"/>
                <a:gd name="T73" fmla="*/ 25 h 163"/>
                <a:gd name="T74" fmla="*/ 115 w 163"/>
                <a:gd name="T75" fmla="*/ 17 h 163"/>
                <a:gd name="T76" fmla="*/ 97 w 163"/>
                <a:gd name="T77" fmla="*/ 9 h 163"/>
                <a:gd name="T78" fmla="*/ 97 w 163"/>
                <a:gd name="T7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" h="163">
                  <a:moveTo>
                    <a:pt x="97" y="0"/>
                  </a:moveTo>
                  <a:lnTo>
                    <a:pt x="82" y="9"/>
                  </a:lnTo>
                  <a:lnTo>
                    <a:pt x="82" y="25"/>
                  </a:lnTo>
                  <a:lnTo>
                    <a:pt x="66" y="34"/>
                  </a:lnTo>
                  <a:lnTo>
                    <a:pt x="57" y="42"/>
                  </a:lnTo>
                  <a:lnTo>
                    <a:pt x="50" y="42"/>
                  </a:lnTo>
                  <a:lnTo>
                    <a:pt x="42" y="34"/>
                  </a:lnTo>
                  <a:lnTo>
                    <a:pt x="34" y="34"/>
                  </a:lnTo>
                  <a:lnTo>
                    <a:pt x="42" y="50"/>
                  </a:lnTo>
                  <a:lnTo>
                    <a:pt x="25" y="57"/>
                  </a:lnTo>
                  <a:lnTo>
                    <a:pt x="25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34" y="74"/>
                  </a:lnTo>
                  <a:lnTo>
                    <a:pt x="50" y="97"/>
                  </a:lnTo>
                  <a:lnTo>
                    <a:pt x="50" y="106"/>
                  </a:lnTo>
                  <a:lnTo>
                    <a:pt x="42" y="147"/>
                  </a:lnTo>
                  <a:lnTo>
                    <a:pt x="57" y="156"/>
                  </a:lnTo>
                  <a:lnTo>
                    <a:pt x="97" y="162"/>
                  </a:lnTo>
                  <a:lnTo>
                    <a:pt x="97" y="156"/>
                  </a:lnTo>
                  <a:lnTo>
                    <a:pt x="115" y="147"/>
                  </a:lnTo>
                  <a:lnTo>
                    <a:pt x="139" y="156"/>
                  </a:lnTo>
                  <a:lnTo>
                    <a:pt x="147" y="156"/>
                  </a:lnTo>
                  <a:lnTo>
                    <a:pt x="156" y="137"/>
                  </a:lnTo>
                  <a:lnTo>
                    <a:pt x="147" y="122"/>
                  </a:lnTo>
                  <a:lnTo>
                    <a:pt x="147" y="106"/>
                  </a:lnTo>
                  <a:lnTo>
                    <a:pt x="147" y="90"/>
                  </a:lnTo>
                  <a:lnTo>
                    <a:pt x="139" y="97"/>
                  </a:lnTo>
                  <a:lnTo>
                    <a:pt x="139" y="90"/>
                  </a:lnTo>
                  <a:lnTo>
                    <a:pt x="147" y="74"/>
                  </a:lnTo>
                  <a:lnTo>
                    <a:pt x="156" y="74"/>
                  </a:lnTo>
                  <a:lnTo>
                    <a:pt x="162" y="50"/>
                  </a:lnTo>
                  <a:lnTo>
                    <a:pt x="139" y="34"/>
                  </a:lnTo>
                  <a:lnTo>
                    <a:pt x="131" y="34"/>
                  </a:lnTo>
                  <a:lnTo>
                    <a:pt x="122" y="34"/>
                  </a:lnTo>
                  <a:lnTo>
                    <a:pt x="122" y="25"/>
                  </a:lnTo>
                  <a:lnTo>
                    <a:pt x="115" y="25"/>
                  </a:lnTo>
                  <a:lnTo>
                    <a:pt x="115" y="17"/>
                  </a:lnTo>
                  <a:lnTo>
                    <a:pt x="97" y="9"/>
                  </a:lnTo>
                  <a:lnTo>
                    <a:pt x="97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6" name="Freeform 128">
              <a:extLst>
                <a:ext uri="{FF2B5EF4-FFF2-40B4-BE49-F238E27FC236}">
                  <a16:creationId xmlns:a16="http://schemas.microsoft.com/office/drawing/2014/main" id="{26554D39-D872-4E1B-89FC-54E721CD56DA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gray">
            <a:xfrm>
              <a:off x="2516" y="2375"/>
              <a:ext cx="186" cy="147"/>
            </a:xfrm>
            <a:custGeom>
              <a:avLst/>
              <a:gdLst>
                <a:gd name="T0" fmla="*/ 7 w 153"/>
                <a:gd name="T1" fmla="*/ 34 h 132"/>
                <a:gd name="T2" fmla="*/ 40 w 153"/>
                <a:gd name="T3" fmla="*/ 34 h 132"/>
                <a:gd name="T4" fmla="*/ 40 w 153"/>
                <a:gd name="T5" fmla="*/ 42 h 132"/>
                <a:gd name="T6" fmla="*/ 31 w 153"/>
                <a:gd name="T7" fmla="*/ 50 h 132"/>
                <a:gd name="T8" fmla="*/ 31 w 153"/>
                <a:gd name="T9" fmla="*/ 66 h 132"/>
                <a:gd name="T10" fmla="*/ 24 w 153"/>
                <a:gd name="T11" fmla="*/ 75 h 132"/>
                <a:gd name="T12" fmla="*/ 31 w 153"/>
                <a:gd name="T13" fmla="*/ 99 h 132"/>
                <a:gd name="T14" fmla="*/ 24 w 153"/>
                <a:gd name="T15" fmla="*/ 115 h 132"/>
                <a:gd name="T16" fmla="*/ 49 w 153"/>
                <a:gd name="T17" fmla="*/ 131 h 132"/>
                <a:gd name="T18" fmla="*/ 55 w 153"/>
                <a:gd name="T19" fmla="*/ 124 h 132"/>
                <a:gd name="T20" fmla="*/ 89 w 153"/>
                <a:gd name="T21" fmla="*/ 124 h 132"/>
                <a:gd name="T22" fmla="*/ 121 w 153"/>
                <a:gd name="T23" fmla="*/ 91 h 132"/>
                <a:gd name="T24" fmla="*/ 112 w 153"/>
                <a:gd name="T25" fmla="*/ 75 h 132"/>
                <a:gd name="T26" fmla="*/ 129 w 153"/>
                <a:gd name="T27" fmla="*/ 50 h 132"/>
                <a:gd name="T28" fmla="*/ 152 w 153"/>
                <a:gd name="T29" fmla="*/ 34 h 132"/>
                <a:gd name="T30" fmla="*/ 152 w 153"/>
                <a:gd name="T31" fmla="*/ 25 h 132"/>
                <a:gd name="T32" fmla="*/ 112 w 153"/>
                <a:gd name="T33" fmla="*/ 19 h 132"/>
                <a:gd name="T34" fmla="*/ 97 w 153"/>
                <a:gd name="T35" fmla="*/ 10 h 132"/>
                <a:gd name="T36" fmla="*/ 89 w 153"/>
                <a:gd name="T37" fmla="*/ 10 h 132"/>
                <a:gd name="T38" fmla="*/ 72 w 153"/>
                <a:gd name="T39" fmla="*/ 10 h 132"/>
                <a:gd name="T40" fmla="*/ 64 w 153"/>
                <a:gd name="T41" fmla="*/ 10 h 132"/>
                <a:gd name="T42" fmla="*/ 15 w 153"/>
                <a:gd name="T43" fmla="*/ 0 h 132"/>
                <a:gd name="T44" fmla="*/ 7 w 153"/>
                <a:gd name="T45" fmla="*/ 10 h 132"/>
                <a:gd name="T46" fmla="*/ 0 w 153"/>
                <a:gd name="T47" fmla="*/ 10 h 132"/>
                <a:gd name="T48" fmla="*/ 0 w 153"/>
                <a:gd name="T49" fmla="*/ 19 h 132"/>
                <a:gd name="T50" fmla="*/ 7 w 153"/>
                <a:gd name="T51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132">
                  <a:moveTo>
                    <a:pt x="7" y="34"/>
                  </a:moveTo>
                  <a:lnTo>
                    <a:pt x="40" y="34"/>
                  </a:lnTo>
                  <a:lnTo>
                    <a:pt x="40" y="42"/>
                  </a:lnTo>
                  <a:lnTo>
                    <a:pt x="31" y="50"/>
                  </a:lnTo>
                  <a:lnTo>
                    <a:pt x="31" y="66"/>
                  </a:lnTo>
                  <a:lnTo>
                    <a:pt x="24" y="75"/>
                  </a:lnTo>
                  <a:lnTo>
                    <a:pt x="31" y="99"/>
                  </a:lnTo>
                  <a:lnTo>
                    <a:pt x="24" y="115"/>
                  </a:lnTo>
                  <a:lnTo>
                    <a:pt x="49" y="131"/>
                  </a:lnTo>
                  <a:lnTo>
                    <a:pt x="55" y="124"/>
                  </a:lnTo>
                  <a:lnTo>
                    <a:pt x="89" y="124"/>
                  </a:lnTo>
                  <a:lnTo>
                    <a:pt x="121" y="91"/>
                  </a:lnTo>
                  <a:lnTo>
                    <a:pt x="112" y="75"/>
                  </a:lnTo>
                  <a:lnTo>
                    <a:pt x="129" y="50"/>
                  </a:lnTo>
                  <a:lnTo>
                    <a:pt x="152" y="34"/>
                  </a:lnTo>
                  <a:lnTo>
                    <a:pt x="152" y="25"/>
                  </a:lnTo>
                  <a:lnTo>
                    <a:pt x="112" y="19"/>
                  </a:lnTo>
                  <a:lnTo>
                    <a:pt x="97" y="10"/>
                  </a:lnTo>
                  <a:lnTo>
                    <a:pt x="89" y="10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15" y="0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7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7" name="Freeform 129">
              <a:extLst>
                <a:ext uri="{FF2B5EF4-FFF2-40B4-BE49-F238E27FC236}">
                  <a16:creationId xmlns:a16="http://schemas.microsoft.com/office/drawing/2014/main" id="{D5DCA70E-D579-4929-8DA5-1345CF85F604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gray">
            <a:xfrm>
              <a:off x="2516" y="2415"/>
              <a:ext cx="51" cy="89"/>
            </a:xfrm>
            <a:custGeom>
              <a:avLst/>
              <a:gdLst>
                <a:gd name="T0" fmla="*/ 24 w 41"/>
                <a:gd name="T1" fmla="*/ 81 h 82"/>
                <a:gd name="T2" fmla="*/ 31 w 41"/>
                <a:gd name="T3" fmla="*/ 65 h 82"/>
                <a:gd name="T4" fmla="*/ 24 w 41"/>
                <a:gd name="T5" fmla="*/ 41 h 82"/>
                <a:gd name="T6" fmla="*/ 31 w 41"/>
                <a:gd name="T7" fmla="*/ 32 h 82"/>
                <a:gd name="T8" fmla="*/ 31 w 41"/>
                <a:gd name="T9" fmla="*/ 16 h 82"/>
                <a:gd name="T10" fmla="*/ 40 w 41"/>
                <a:gd name="T11" fmla="*/ 8 h 82"/>
                <a:gd name="T12" fmla="*/ 40 w 41"/>
                <a:gd name="T13" fmla="*/ 0 h 82"/>
                <a:gd name="T14" fmla="*/ 7 w 41"/>
                <a:gd name="T15" fmla="*/ 0 h 82"/>
                <a:gd name="T16" fmla="*/ 7 w 41"/>
                <a:gd name="T17" fmla="*/ 16 h 82"/>
                <a:gd name="T18" fmla="*/ 0 w 41"/>
                <a:gd name="T19" fmla="*/ 57 h 82"/>
                <a:gd name="T20" fmla="*/ 7 w 41"/>
                <a:gd name="T21" fmla="*/ 57 h 82"/>
                <a:gd name="T22" fmla="*/ 0 w 41"/>
                <a:gd name="T23" fmla="*/ 81 h 82"/>
                <a:gd name="T24" fmla="*/ 24 w 41"/>
                <a:gd name="T2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82">
                  <a:moveTo>
                    <a:pt x="24" y="81"/>
                  </a:moveTo>
                  <a:lnTo>
                    <a:pt x="31" y="65"/>
                  </a:lnTo>
                  <a:lnTo>
                    <a:pt x="24" y="41"/>
                  </a:lnTo>
                  <a:lnTo>
                    <a:pt x="31" y="32"/>
                  </a:lnTo>
                  <a:lnTo>
                    <a:pt x="31" y="16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7" y="0"/>
                  </a:lnTo>
                  <a:lnTo>
                    <a:pt x="7" y="16"/>
                  </a:lnTo>
                  <a:lnTo>
                    <a:pt x="0" y="57"/>
                  </a:lnTo>
                  <a:lnTo>
                    <a:pt x="7" y="57"/>
                  </a:lnTo>
                  <a:lnTo>
                    <a:pt x="0" y="81"/>
                  </a:lnTo>
                  <a:lnTo>
                    <a:pt x="24" y="8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8" name="Freeform 130">
              <a:extLst>
                <a:ext uri="{FF2B5EF4-FFF2-40B4-BE49-F238E27FC236}">
                  <a16:creationId xmlns:a16="http://schemas.microsoft.com/office/drawing/2014/main" id="{F91EBF78-5E6F-4270-83CC-166EF753023C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gray">
            <a:xfrm>
              <a:off x="2760" y="2315"/>
              <a:ext cx="186" cy="172"/>
            </a:xfrm>
            <a:custGeom>
              <a:avLst/>
              <a:gdLst>
                <a:gd name="T0" fmla="*/ 9 w 155"/>
                <a:gd name="T1" fmla="*/ 55 h 155"/>
                <a:gd name="T2" fmla="*/ 24 w 155"/>
                <a:gd name="T3" fmla="*/ 49 h 155"/>
                <a:gd name="T4" fmla="*/ 40 w 155"/>
                <a:gd name="T5" fmla="*/ 55 h 155"/>
                <a:gd name="T6" fmla="*/ 56 w 155"/>
                <a:gd name="T7" fmla="*/ 80 h 155"/>
                <a:gd name="T8" fmla="*/ 65 w 155"/>
                <a:gd name="T9" fmla="*/ 80 h 155"/>
                <a:gd name="T10" fmla="*/ 74 w 155"/>
                <a:gd name="T11" fmla="*/ 97 h 155"/>
                <a:gd name="T12" fmla="*/ 89 w 155"/>
                <a:gd name="T13" fmla="*/ 105 h 155"/>
                <a:gd name="T14" fmla="*/ 106 w 155"/>
                <a:gd name="T15" fmla="*/ 121 h 155"/>
                <a:gd name="T16" fmla="*/ 114 w 155"/>
                <a:gd name="T17" fmla="*/ 121 h 155"/>
                <a:gd name="T18" fmla="*/ 121 w 155"/>
                <a:gd name="T19" fmla="*/ 146 h 155"/>
                <a:gd name="T20" fmla="*/ 114 w 155"/>
                <a:gd name="T21" fmla="*/ 154 h 155"/>
                <a:gd name="T22" fmla="*/ 121 w 155"/>
                <a:gd name="T23" fmla="*/ 154 h 155"/>
                <a:gd name="T24" fmla="*/ 131 w 155"/>
                <a:gd name="T25" fmla="*/ 146 h 155"/>
                <a:gd name="T26" fmla="*/ 131 w 155"/>
                <a:gd name="T27" fmla="*/ 137 h 155"/>
                <a:gd name="T28" fmla="*/ 131 w 155"/>
                <a:gd name="T29" fmla="*/ 130 h 155"/>
                <a:gd name="T30" fmla="*/ 131 w 155"/>
                <a:gd name="T31" fmla="*/ 114 h 155"/>
                <a:gd name="T32" fmla="*/ 146 w 155"/>
                <a:gd name="T33" fmla="*/ 130 h 155"/>
                <a:gd name="T34" fmla="*/ 154 w 155"/>
                <a:gd name="T35" fmla="*/ 121 h 155"/>
                <a:gd name="T36" fmla="*/ 114 w 155"/>
                <a:gd name="T37" fmla="*/ 97 h 155"/>
                <a:gd name="T38" fmla="*/ 121 w 155"/>
                <a:gd name="T39" fmla="*/ 89 h 155"/>
                <a:gd name="T40" fmla="*/ 114 w 155"/>
                <a:gd name="T41" fmla="*/ 89 h 155"/>
                <a:gd name="T42" fmla="*/ 97 w 155"/>
                <a:gd name="T43" fmla="*/ 80 h 155"/>
                <a:gd name="T44" fmla="*/ 89 w 155"/>
                <a:gd name="T45" fmla="*/ 65 h 155"/>
                <a:gd name="T46" fmla="*/ 74 w 155"/>
                <a:gd name="T47" fmla="*/ 49 h 155"/>
                <a:gd name="T48" fmla="*/ 74 w 155"/>
                <a:gd name="T49" fmla="*/ 24 h 155"/>
                <a:gd name="T50" fmla="*/ 89 w 155"/>
                <a:gd name="T51" fmla="*/ 24 h 155"/>
                <a:gd name="T52" fmla="*/ 89 w 155"/>
                <a:gd name="T53" fmla="*/ 15 h 155"/>
                <a:gd name="T54" fmla="*/ 89 w 155"/>
                <a:gd name="T55" fmla="*/ 8 h 155"/>
                <a:gd name="T56" fmla="*/ 74 w 155"/>
                <a:gd name="T57" fmla="*/ 0 h 155"/>
                <a:gd name="T58" fmla="*/ 49 w 155"/>
                <a:gd name="T59" fmla="*/ 0 h 155"/>
                <a:gd name="T60" fmla="*/ 40 w 155"/>
                <a:gd name="T61" fmla="*/ 15 h 155"/>
                <a:gd name="T62" fmla="*/ 34 w 155"/>
                <a:gd name="T63" fmla="*/ 8 h 155"/>
                <a:gd name="T64" fmla="*/ 34 w 155"/>
                <a:gd name="T65" fmla="*/ 15 h 155"/>
                <a:gd name="T66" fmla="*/ 24 w 155"/>
                <a:gd name="T67" fmla="*/ 15 h 155"/>
                <a:gd name="T68" fmla="*/ 9 w 155"/>
                <a:gd name="T69" fmla="*/ 24 h 155"/>
                <a:gd name="T70" fmla="*/ 0 w 155"/>
                <a:gd name="T71" fmla="*/ 24 h 155"/>
                <a:gd name="T72" fmla="*/ 0 w 155"/>
                <a:gd name="T73" fmla="*/ 40 h 155"/>
                <a:gd name="T74" fmla="*/ 9 w 155"/>
                <a:gd name="T75" fmla="*/ 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5" h="155">
                  <a:moveTo>
                    <a:pt x="9" y="55"/>
                  </a:moveTo>
                  <a:lnTo>
                    <a:pt x="24" y="49"/>
                  </a:lnTo>
                  <a:lnTo>
                    <a:pt x="40" y="55"/>
                  </a:lnTo>
                  <a:lnTo>
                    <a:pt x="56" y="80"/>
                  </a:lnTo>
                  <a:lnTo>
                    <a:pt x="65" y="80"/>
                  </a:lnTo>
                  <a:lnTo>
                    <a:pt x="74" y="97"/>
                  </a:lnTo>
                  <a:lnTo>
                    <a:pt x="89" y="105"/>
                  </a:lnTo>
                  <a:lnTo>
                    <a:pt x="106" y="121"/>
                  </a:lnTo>
                  <a:lnTo>
                    <a:pt x="114" y="121"/>
                  </a:lnTo>
                  <a:lnTo>
                    <a:pt x="121" y="146"/>
                  </a:lnTo>
                  <a:lnTo>
                    <a:pt x="114" y="154"/>
                  </a:lnTo>
                  <a:lnTo>
                    <a:pt x="121" y="154"/>
                  </a:lnTo>
                  <a:lnTo>
                    <a:pt x="131" y="146"/>
                  </a:lnTo>
                  <a:lnTo>
                    <a:pt x="131" y="137"/>
                  </a:lnTo>
                  <a:lnTo>
                    <a:pt x="131" y="130"/>
                  </a:lnTo>
                  <a:lnTo>
                    <a:pt x="131" y="114"/>
                  </a:lnTo>
                  <a:lnTo>
                    <a:pt x="146" y="130"/>
                  </a:lnTo>
                  <a:lnTo>
                    <a:pt x="154" y="121"/>
                  </a:lnTo>
                  <a:lnTo>
                    <a:pt x="114" y="97"/>
                  </a:lnTo>
                  <a:lnTo>
                    <a:pt x="121" y="89"/>
                  </a:lnTo>
                  <a:lnTo>
                    <a:pt x="114" y="89"/>
                  </a:lnTo>
                  <a:lnTo>
                    <a:pt x="97" y="80"/>
                  </a:lnTo>
                  <a:lnTo>
                    <a:pt x="89" y="65"/>
                  </a:lnTo>
                  <a:lnTo>
                    <a:pt x="74" y="49"/>
                  </a:lnTo>
                  <a:lnTo>
                    <a:pt x="74" y="24"/>
                  </a:lnTo>
                  <a:lnTo>
                    <a:pt x="89" y="24"/>
                  </a:lnTo>
                  <a:lnTo>
                    <a:pt x="89" y="15"/>
                  </a:lnTo>
                  <a:lnTo>
                    <a:pt x="89" y="8"/>
                  </a:lnTo>
                  <a:lnTo>
                    <a:pt x="74" y="0"/>
                  </a:lnTo>
                  <a:lnTo>
                    <a:pt x="49" y="0"/>
                  </a:lnTo>
                  <a:lnTo>
                    <a:pt x="40" y="15"/>
                  </a:lnTo>
                  <a:lnTo>
                    <a:pt x="34" y="8"/>
                  </a:lnTo>
                  <a:lnTo>
                    <a:pt x="34" y="15"/>
                  </a:lnTo>
                  <a:lnTo>
                    <a:pt x="24" y="15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9" y="5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099" name="Freeform 131">
              <a:extLst>
                <a:ext uri="{FF2B5EF4-FFF2-40B4-BE49-F238E27FC236}">
                  <a16:creationId xmlns:a16="http://schemas.microsoft.com/office/drawing/2014/main" id="{C9DD13AF-77B7-41E2-8856-EA8B55020A5C}"/>
                </a:ext>
              </a:extLst>
            </p:cNvPr>
            <p:cNvSpPr>
              <a:spLocks/>
            </p:cNvSpPr>
            <p:nvPr>
              <p:custDataLst>
                <p:tags r:id="rId227"/>
              </p:custDataLst>
            </p:nvPr>
          </p:nvSpPr>
          <p:spPr bwMode="gray">
            <a:xfrm>
              <a:off x="2965" y="2288"/>
              <a:ext cx="148" cy="101"/>
            </a:xfrm>
            <a:custGeom>
              <a:avLst/>
              <a:gdLst>
                <a:gd name="T0" fmla="*/ 15 w 122"/>
                <a:gd name="T1" fmla="*/ 65 h 91"/>
                <a:gd name="T2" fmla="*/ 31 w 122"/>
                <a:gd name="T3" fmla="*/ 65 h 91"/>
                <a:gd name="T4" fmla="*/ 31 w 122"/>
                <a:gd name="T5" fmla="*/ 74 h 91"/>
                <a:gd name="T6" fmla="*/ 40 w 122"/>
                <a:gd name="T7" fmla="*/ 80 h 91"/>
                <a:gd name="T8" fmla="*/ 47 w 122"/>
                <a:gd name="T9" fmla="*/ 80 h 91"/>
                <a:gd name="T10" fmla="*/ 72 w 122"/>
                <a:gd name="T11" fmla="*/ 90 h 91"/>
                <a:gd name="T12" fmla="*/ 89 w 122"/>
                <a:gd name="T13" fmla="*/ 74 h 91"/>
                <a:gd name="T14" fmla="*/ 112 w 122"/>
                <a:gd name="T15" fmla="*/ 80 h 91"/>
                <a:gd name="T16" fmla="*/ 112 w 122"/>
                <a:gd name="T17" fmla="*/ 74 h 91"/>
                <a:gd name="T18" fmla="*/ 121 w 122"/>
                <a:gd name="T19" fmla="*/ 65 h 91"/>
                <a:gd name="T20" fmla="*/ 121 w 122"/>
                <a:gd name="T21" fmla="*/ 58 h 91"/>
                <a:gd name="T22" fmla="*/ 105 w 122"/>
                <a:gd name="T23" fmla="*/ 58 h 91"/>
                <a:gd name="T24" fmla="*/ 105 w 122"/>
                <a:gd name="T25" fmla="*/ 49 h 91"/>
                <a:gd name="T26" fmla="*/ 105 w 122"/>
                <a:gd name="T27" fmla="*/ 25 h 91"/>
                <a:gd name="T28" fmla="*/ 89 w 122"/>
                <a:gd name="T29" fmla="*/ 0 h 91"/>
                <a:gd name="T30" fmla="*/ 80 w 122"/>
                <a:gd name="T31" fmla="*/ 0 h 91"/>
                <a:gd name="T32" fmla="*/ 65 w 122"/>
                <a:gd name="T33" fmla="*/ 9 h 91"/>
                <a:gd name="T34" fmla="*/ 55 w 122"/>
                <a:gd name="T35" fmla="*/ 9 h 91"/>
                <a:gd name="T36" fmla="*/ 31 w 122"/>
                <a:gd name="T37" fmla="*/ 9 h 91"/>
                <a:gd name="T38" fmla="*/ 24 w 122"/>
                <a:gd name="T39" fmla="*/ 9 h 91"/>
                <a:gd name="T40" fmla="*/ 15 w 122"/>
                <a:gd name="T41" fmla="*/ 40 h 91"/>
                <a:gd name="T42" fmla="*/ 0 w 122"/>
                <a:gd name="T43" fmla="*/ 40 h 91"/>
                <a:gd name="T44" fmla="*/ 15 w 122"/>
                <a:gd name="T45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91">
                  <a:moveTo>
                    <a:pt x="15" y="65"/>
                  </a:moveTo>
                  <a:lnTo>
                    <a:pt x="31" y="65"/>
                  </a:lnTo>
                  <a:lnTo>
                    <a:pt x="31" y="74"/>
                  </a:lnTo>
                  <a:lnTo>
                    <a:pt x="40" y="80"/>
                  </a:lnTo>
                  <a:lnTo>
                    <a:pt x="47" y="80"/>
                  </a:lnTo>
                  <a:lnTo>
                    <a:pt x="72" y="90"/>
                  </a:lnTo>
                  <a:lnTo>
                    <a:pt x="89" y="74"/>
                  </a:lnTo>
                  <a:lnTo>
                    <a:pt x="112" y="80"/>
                  </a:lnTo>
                  <a:lnTo>
                    <a:pt x="112" y="74"/>
                  </a:lnTo>
                  <a:lnTo>
                    <a:pt x="121" y="65"/>
                  </a:lnTo>
                  <a:lnTo>
                    <a:pt x="121" y="58"/>
                  </a:lnTo>
                  <a:lnTo>
                    <a:pt x="105" y="58"/>
                  </a:lnTo>
                  <a:lnTo>
                    <a:pt x="105" y="49"/>
                  </a:lnTo>
                  <a:lnTo>
                    <a:pt x="105" y="25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5" y="9"/>
                  </a:lnTo>
                  <a:lnTo>
                    <a:pt x="55" y="9"/>
                  </a:lnTo>
                  <a:lnTo>
                    <a:pt x="31" y="9"/>
                  </a:lnTo>
                  <a:lnTo>
                    <a:pt x="24" y="9"/>
                  </a:lnTo>
                  <a:lnTo>
                    <a:pt x="15" y="40"/>
                  </a:lnTo>
                  <a:lnTo>
                    <a:pt x="0" y="40"/>
                  </a:lnTo>
                  <a:lnTo>
                    <a:pt x="15" y="6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0" name="Freeform 132">
              <a:extLst>
                <a:ext uri="{FF2B5EF4-FFF2-40B4-BE49-F238E27FC236}">
                  <a16:creationId xmlns:a16="http://schemas.microsoft.com/office/drawing/2014/main" id="{15809B08-FD6A-4A13-B8F3-127C72E6165A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gray">
            <a:xfrm>
              <a:off x="2965" y="2422"/>
              <a:ext cx="99" cy="73"/>
            </a:xfrm>
            <a:custGeom>
              <a:avLst/>
              <a:gdLst>
                <a:gd name="T0" fmla="*/ 15 w 81"/>
                <a:gd name="T1" fmla="*/ 8 h 66"/>
                <a:gd name="T2" fmla="*/ 40 w 81"/>
                <a:gd name="T3" fmla="*/ 0 h 66"/>
                <a:gd name="T4" fmla="*/ 55 w 81"/>
                <a:gd name="T5" fmla="*/ 0 h 66"/>
                <a:gd name="T6" fmla="*/ 72 w 81"/>
                <a:gd name="T7" fmla="*/ 8 h 66"/>
                <a:gd name="T8" fmla="*/ 80 w 81"/>
                <a:gd name="T9" fmla="*/ 0 h 66"/>
                <a:gd name="T10" fmla="*/ 72 w 81"/>
                <a:gd name="T11" fmla="*/ 17 h 66"/>
                <a:gd name="T12" fmla="*/ 55 w 81"/>
                <a:gd name="T13" fmla="*/ 8 h 66"/>
                <a:gd name="T14" fmla="*/ 47 w 81"/>
                <a:gd name="T15" fmla="*/ 17 h 66"/>
                <a:gd name="T16" fmla="*/ 47 w 81"/>
                <a:gd name="T17" fmla="*/ 24 h 66"/>
                <a:gd name="T18" fmla="*/ 40 w 81"/>
                <a:gd name="T19" fmla="*/ 24 h 66"/>
                <a:gd name="T20" fmla="*/ 31 w 81"/>
                <a:gd name="T21" fmla="*/ 17 h 66"/>
                <a:gd name="T22" fmla="*/ 31 w 81"/>
                <a:gd name="T23" fmla="*/ 24 h 66"/>
                <a:gd name="T24" fmla="*/ 40 w 81"/>
                <a:gd name="T25" fmla="*/ 40 h 66"/>
                <a:gd name="T26" fmla="*/ 55 w 81"/>
                <a:gd name="T27" fmla="*/ 57 h 66"/>
                <a:gd name="T28" fmla="*/ 47 w 81"/>
                <a:gd name="T29" fmla="*/ 57 h 66"/>
                <a:gd name="T30" fmla="*/ 47 w 81"/>
                <a:gd name="T31" fmla="*/ 65 h 66"/>
                <a:gd name="T32" fmla="*/ 31 w 81"/>
                <a:gd name="T33" fmla="*/ 57 h 66"/>
                <a:gd name="T34" fmla="*/ 15 w 81"/>
                <a:gd name="T35" fmla="*/ 57 h 66"/>
                <a:gd name="T36" fmla="*/ 0 w 81"/>
                <a:gd name="T37" fmla="*/ 33 h 66"/>
                <a:gd name="T38" fmla="*/ 15 w 81"/>
                <a:gd name="T39" fmla="*/ 17 h 66"/>
                <a:gd name="T40" fmla="*/ 15 w 81"/>
                <a:gd name="T41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66">
                  <a:moveTo>
                    <a:pt x="15" y="8"/>
                  </a:moveTo>
                  <a:lnTo>
                    <a:pt x="40" y="0"/>
                  </a:lnTo>
                  <a:lnTo>
                    <a:pt x="55" y="0"/>
                  </a:lnTo>
                  <a:lnTo>
                    <a:pt x="72" y="8"/>
                  </a:lnTo>
                  <a:lnTo>
                    <a:pt x="80" y="0"/>
                  </a:lnTo>
                  <a:lnTo>
                    <a:pt x="72" y="17"/>
                  </a:lnTo>
                  <a:lnTo>
                    <a:pt x="55" y="8"/>
                  </a:lnTo>
                  <a:lnTo>
                    <a:pt x="47" y="17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1" y="17"/>
                  </a:lnTo>
                  <a:lnTo>
                    <a:pt x="31" y="24"/>
                  </a:lnTo>
                  <a:lnTo>
                    <a:pt x="40" y="40"/>
                  </a:lnTo>
                  <a:lnTo>
                    <a:pt x="55" y="57"/>
                  </a:lnTo>
                  <a:lnTo>
                    <a:pt x="47" y="57"/>
                  </a:lnTo>
                  <a:lnTo>
                    <a:pt x="47" y="65"/>
                  </a:lnTo>
                  <a:lnTo>
                    <a:pt x="31" y="57"/>
                  </a:lnTo>
                  <a:lnTo>
                    <a:pt x="15" y="57"/>
                  </a:lnTo>
                  <a:lnTo>
                    <a:pt x="0" y="33"/>
                  </a:lnTo>
                  <a:lnTo>
                    <a:pt x="15" y="17"/>
                  </a:lnTo>
                  <a:lnTo>
                    <a:pt x="15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1" name="Freeform 133">
              <a:extLst>
                <a:ext uri="{FF2B5EF4-FFF2-40B4-BE49-F238E27FC236}">
                  <a16:creationId xmlns:a16="http://schemas.microsoft.com/office/drawing/2014/main" id="{50C4496F-5CF4-4E65-98D2-AB41670766E7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gray">
            <a:xfrm>
              <a:off x="3200" y="2502"/>
              <a:ext cx="119" cy="80"/>
            </a:xfrm>
            <a:custGeom>
              <a:avLst/>
              <a:gdLst>
                <a:gd name="T0" fmla="*/ 0 w 98"/>
                <a:gd name="T1" fmla="*/ 72 h 73"/>
                <a:gd name="T2" fmla="*/ 8 w 98"/>
                <a:gd name="T3" fmla="*/ 66 h 73"/>
                <a:gd name="T4" fmla="*/ 17 w 98"/>
                <a:gd name="T5" fmla="*/ 49 h 73"/>
                <a:gd name="T6" fmla="*/ 8 w 98"/>
                <a:gd name="T7" fmla="*/ 41 h 73"/>
                <a:gd name="T8" fmla="*/ 8 w 98"/>
                <a:gd name="T9" fmla="*/ 16 h 73"/>
                <a:gd name="T10" fmla="*/ 17 w 98"/>
                <a:gd name="T11" fmla="*/ 16 h 73"/>
                <a:gd name="T12" fmla="*/ 17 w 98"/>
                <a:gd name="T13" fmla="*/ 9 h 73"/>
                <a:gd name="T14" fmla="*/ 42 w 98"/>
                <a:gd name="T15" fmla="*/ 0 h 73"/>
                <a:gd name="T16" fmla="*/ 48 w 98"/>
                <a:gd name="T17" fmla="*/ 9 h 73"/>
                <a:gd name="T18" fmla="*/ 73 w 98"/>
                <a:gd name="T19" fmla="*/ 0 h 73"/>
                <a:gd name="T20" fmla="*/ 97 w 98"/>
                <a:gd name="T21" fmla="*/ 0 h 73"/>
                <a:gd name="T22" fmla="*/ 82 w 98"/>
                <a:gd name="T23" fmla="*/ 9 h 73"/>
                <a:gd name="T24" fmla="*/ 73 w 98"/>
                <a:gd name="T25" fmla="*/ 41 h 73"/>
                <a:gd name="T26" fmla="*/ 48 w 98"/>
                <a:gd name="T27" fmla="*/ 56 h 73"/>
                <a:gd name="T28" fmla="*/ 42 w 98"/>
                <a:gd name="T29" fmla="*/ 56 h 73"/>
                <a:gd name="T30" fmla="*/ 17 w 98"/>
                <a:gd name="T31" fmla="*/ 72 h 73"/>
                <a:gd name="T32" fmla="*/ 0 w 98"/>
                <a:gd name="T33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73">
                  <a:moveTo>
                    <a:pt x="0" y="72"/>
                  </a:moveTo>
                  <a:lnTo>
                    <a:pt x="8" y="66"/>
                  </a:lnTo>
                  <a:lnTo>
                    <a:pt x="17" y="49"/>
                  </a:lnTo>
                  <a:lnTo>
                    <a:pt x="8" y="41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9"/>
                  </a:lnTo>
                  <a:lnTo>
                    <a:pt x="42" y="0"/>
                  </a:lnTo>
                  <a:lnTo>
                    <a:pt x="48" y="9"/>
                  </a:lnTo>
                  <a:lnTo>
                    <a:pt x="73" y="0"/>
                  </a:lnTo>
                  <a:lnTo>
                    <a:pt x="97" y="0"/>
                  </a:lnTo>
                  <a:lnTo>
                    <a:pt x="82" y="9"/>
                  </a:lnTo>
                  <a:lnTo>
                    <a:pt x="73" y="41"/>
                  </a:lnTo>
                  <a:lnTo>
                    <a:pt x="48" y="56"/>
                  </a:lnTo>
                  <a:lnTo>
                    <a:pt x="42" y="56"/>
                  </a:lnTo>
                  <a:lnTo>
                    <a:pt x="17" y="72"/>
                  </a:lnTo>
                  <a:lnTo>
                    <a:pt x="0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2" name="Freeform 134">
              <a:extLst>
                <a:ext uri="{FF2B5EF4-FFF2-40B4-BE49-F238E27FC236}">
                  <a16:creationId xmlns:a16="http://schemas.microsoft.com/office/drawing/2014/main" id="{D271B644-BD8E-488E-B6CD-C9E9A2AF6FF4}"/>
                </a:ext>
              </a:extLst>
            </p:cNvPr>
            <p:cNvSpPr>
              <a:spLocks/>
            </p:cNvSpPr>
            <p:nvPr>
              <p:custDataLst>
                <p:tags r:id="rId230"/>
              </p:custDataLst>
            </p:nvPr>
          </p:nvSpPr>
          <p:spPr bwMode="gray">
            <a:xfrm>
              <a:off x="3191" y="2564"/>
              <a:ext cx="68" cy="73"/>
            </a:xfrm>
            <a:custGeom>
              <a:avLst/>
              <a:gdLst>
                <a:gd name="T0" fmla="*/ 56 w 57"/>
                <a:gd name="T1" fmla="*/ 16 h 66"/>
                <a:gd name="T2" fmla="*/ 56 w 57"/>
                <a:gd name="T3" fmla="*/ 0 h 66"/>
                <a:gd name="T4" fmla="*/ 50 w 57"/>
                <a:gd name="T5" fmla="*/ 0 h 66"/>
                <a:gd name="T6" fmla="*/ 25 w 57"/>
                <a:gd name="T7" fmla="*/ 16 h 66"/>
                <a:gd name="T8" fmla="*/ 8 w 57"/>
                <a:gd name="T9" fmla="*/ 16 h 66"/>
                <a:gd name="T10" fmla="*/ 8 w 57"/>
                <a:gd name="T11" fmla="*/ 25 h 66"/>
                <a:gd name="T12" fmla="*/ 8 w 57"/>
                <a:gd name="T13" fmla="*/ 41 h 66"/>
                <a:gd name="T14" fmla="*/ 0 w 57"/>
                <a:gd name="T15" fmla="*/ 65 h 66"/>
                <a:gd name="T16" fmla="*/ 16 w 57"/>
                <a:gd name="T17" fmla="*/ 65 h 66"/>
                <a:gd name="T18" fmla="*/ 25 w 57"/>
                <a:gd name="T19" fmla="*/ 57 h 66"/>
                <a:gd name="T20" fmla="*/ 31 w 57"/>
                <a:gd name="T21" fmla="*/ 57 h 66"/>
                <a:gd name="T22" fmla="*/ 41 w 57"/>
                <a:gd name="T23" fmla="*/ 41 h 66"/>
                <a:gd name="T24" fmla="*/ 31 w 57"/>
                <a:gd name="T25" fmla="*/ 34 h 66"/>
                <a:gd name="T26" fmla="*/ 56 w 57"/>
                <a:gd name="T27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66">
                  <a:moveTo>
                    <a:pt x="56" y="16"/>
                  </a:moveTo>
                  <a:lnTo>
                    <a:pt x="56" y="0"/>
                  </a:lnTo>
                  <a:lnTo>
                    <a:pt x="50" y="0"/>
                  </a:lnTo>
                  <a:lnTo>
                    <a:pt x="25" y="16"/>
                  </a:lnTo>
                  <a:lnTo>
                    <a:pt x="8" y="16"/>
                  </a:lnTo>
                  <a:lnTo>
                    <a:pt x="8" y="25"/>
                  </a:lnTo>
                  <a:lnTo>
                    <a:pt x="8" y="41"/>
                  </a:lnTo>
                  <a:lnTo>
                    <a:pt x="0" y="65"/>
                  </a:lnTo>
                  <a:lnTo>
                    <a:pt x="16" y="65"/>
                  </a:lnTo>
                  <a:lnTo>
                    <a:pt x="25" y="57"/>
                  </a:lnTo>
                  <a:lnTo>
                    <a:pt x="31" y="57"/>
                  </a:lnTo>
                  <a:lnTo>
                    <a:pt x="41" y="41"/>
                  </a:lnTo>
                  <a:lnTo>
                    <a:pt x="31" y="34"/>
                  </a:lnTo>
                  <a:lnTo>
                    <a:pt x="5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3" name="Freeform 135">
              <a:extLst>
                <a:ext uri="{FF2B5EF4-FFF2-40B4-BE49-F238E27FC236}">
                  <a16:creationId xmlns:a16="http://schemas.microsoft.com/office/drawing/2014/main" id="{E97F1986-0888-404D-A986-4ED62B000D22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gray">
            <a:xfrm>
              <a:off x="3200" y="2547"/>
              <a:ext cx="22" cy="31"/>
            </a:xfrm>
            <a:custGeom>
              <a:avLst/>
              <a:gdLst>
                <a:gd name="T0" fmla="*/ 8 w 18"/>
                <a:gd name="T1" fmla="*/ 25 h 26"/>
                <a:gd name="T2" fmla="*/ 0 w 18"/>
                <a:gd name="T3" fmla="*/ 25 h 26"/>
                <a:gd name="T4" fmla="*/ 8 w 18"/>
                <a:gd name="T5" fmla="*/ 0 h 26"/>
                <a:gd name="T6" fmla="*/ 17 w 18"/>
                <a:gd name="T7" fmla="*/ 8 h 26"/>
                <a:gd name="T8" fmla="*/ 8 w 18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8" y="25"/>
                  </a:moveTo>
                  <a:lnTo>
                    <a:pt x="0" y="25"/>
                  </a:lnTo>
                  <a:lnTo>
                    <a:pt x="8" y="0"/>
                  </a:lnTo>
                  <a:lnTo>
                    <a:pt x="17" y="8"/>
                  </a:lnTo>
                  <a:lnTo>
                    <a:pt x="8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4" name="Freeform 136">
              <a:extLst>
                <a:ext uri="{FF2B5EF4-FFF2-40B4-BE49-F238E27FC236}">
                  <a16:creationId xmlns:a16="http://schemas.microsoft.com/office/drawing/2014/main" id="{8A617D53-00BF-4747-9577-9E9BD4250756}"/>
                </a:ext>
              </a:extLst>
            </p:cNvPr>
            <p:cNvSpPr>
              <a:spLocks/>
            </p:cNvSpPr>
            <p:nvPr>
              <p:custDataLst>
                <p:tags r:id="rId232"/>
              </p:custDataLst>
            </p:nvPr>
          </p:nvSpPr>
          <p:spPr bwMode="gray">
            <a:xfrm>
              <a:off x="3200" y="2547"/>
              <a:ext cx="22" cy="31"/>
            </a:xfrm>
            <a:custGeom>
              <a:avLst/>
              <a:gdLst>
                <a:gd name="T0" fmla="*/ 8 w 18"/>
                <a:gd name="T1" fmla="*/ 25 h 26"/>
                <a:gd name="T2" fmla="*/ 0 w 18"/>
                <a:gd name="T3" fmla="*/ 25 h 26"/>
                <a:gd name="T4" fmla="*/ 8 w 18"/>
                <a:gd name="T5" fmla="*/ 0 h 26"/>
                <a:gd name="T6" fmla="*/ 17 w 18"/>
                <a:gd name="T7" fmla="*/ 8 h 26"/>
                <a:gd name="T8" fmla="*/ 8 w 18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8" y="25"/>
                  </a:moveTo>
                  <a:lnTo>
                    <a:pt x="0" y="25"/>
                  </a:lnTo>
                  <a:lnTo>
                    <a:pt x="8" y="0"/>
                  </a:lnTo>
                  <a:lnTo>
                    <a:pt x="17" y="8"/>
                  </a:lnTo>
                  <a:lnTo>
                    <a:pt x="8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5" name="Freeform 137">
              <a:extLst>
                <a:ext uri="{FF2B5EF4-FFF2-40B4-BE49-F238E27FC236}">
                  <a16:creationId xmlns:a16="http://schemas.microsoft.com/office/drawing/2014/main" id="{62962796-2AB9-4171-915F-AFA96DAEB9B9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gray">
            <a:xfrm>
              <a:off x="3180" y="2575"/>
              <a:ext cx="31" cy="62"/>
            </a:xfrm>
            <a:custGeom>
              <a:avLst/>
              <a:gdLst>
                <a:gd name="T0" fmla="*/ 17 w 26"/>
                <a:gd name="T1" fmla="*/ 6 h 56"/>
                <a:gd name="T2" fmla="*/ 17 w 26"/>
                <a:gd name="T3" fmla="*/ 15 h 56"/>
                <a:gd name="T4" fmla="*/ 17 w 26"/>
                <a:gd name="T5" fmla="*/ 31 h 56"/>
                <a:gd name="T6" fmla="*/ 9 w 26"/>
                <a:gd name="T7" fmla="*/ 55 h 56"/>
                <a:gd name="T8" fmla="*/ 0 w 26"/>
                <a:gd name="T9" fmla="*/ 24 h 56"/>
                <a:gd name="T10" fmla="*/ 9 w 26"/>
                <a:gd name="T11" fmla="*/ 15 h 56"/>
                <a:gd name="T12" fmla="*/ 17 w 26"/>
                <a:gd name="T13" fmla="*/ 0 h 56"/>
                <a:gd name="T14" fmla="*/ 25 w 26"/>
                <a:gd name="T15" fmla="*/ 0 h 56"/>
                <a:gd name="T16" fmla="*/ 17 w 26"/>
                <a:gd name="T1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6">
                  <a:moveTo>
                    <a:pt x="17" y="6"/>
                  </a:moveTo>
                  <a:lnTo>
                    <a:pt x="17" y="15"/>
                  </a:lnTo>
                  <a:lnTo>
                    <a:pt x="17" y="31"/>
                  </a:lnTo>
                  <a:lnTo>
                    <a:pt x="9" y="55"/>
                  </a:lnTo>
                  <a:lnTo>
                    <a:pt x="0" y="24"/>
                  </a:lnTo>
                  <a:lnTo>
                    <a:pt x="9" y="15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17" y="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6" name="Freeform 138">
              <a:extLst>
                <a:ext uri="{FF2B5EF4-FFF2-40B4-BE49-F238E27FC236}">
                  <a16:creationId xmlns:a16="http://schemas.microsoft.com/office/drawing/2014/main" id="{9870E13E-0A15-46CE-8D70-1B9CE2741843}"/>
                </a:ext>
              </a:extLst>
            </p:cNvPr>
            <p:cNvSpPr>
              <a:spLocks/>
            </p:cNvSpPr>
            <p:nvPr>
              <p:custDataLst>
                <p:tags r:id="rId234"/>
              </p:custDataLst>
            </p:nvPr>
          </p:nvSpPr>
          <p:spPr bwMode="gray">
            <a:xfrm>
              <a:off x="3180" y="2575"/>
              <a:ext cx="31" cy="62"/>
            </a:xfrm>
            <a:custGeom>
              <a:avLst/>
              <a:gdLst>
                <a:gd name="T0" fmla="*/ 17 w 26"/>
                <a:gd name="T1" fmla="*/ 6 h 56"/>
                <a:gd name="T2" fmla="*/ 17 w 26"/>
                <a:gd name="T3" fmla="*/ 15 h 56"/>
                <a:gd name="T4" fmla="*/ 17 w 26"/>
                <a:gd name="T5" fmla="*/ 31 h 56"/>
                <a:gd name="T6" fmla="*/ 9 w 26"/>
                <a:gd name="T7" fmla="*/ 55 h 56"/>
                <a:gd name="T8" fmla="*/ 0 w 26"/>
                <a:gd name="T9" fmla="*/ 24 h 56"/>
                <a:gd name="T10" fmla="*/ 9 w 26"/>
                <a:gd name="T11" fmla="*/ 15 h 56"/>
                <a:gd name="T12" fmla="*/ 17 w 26"/>
                <a:gd name="T13" fmla="*/ 0 h 56"/>
                <a:gd name="T14" fmla="*/ 25 w 26"/>
                <a:gd name="T15" fmla="*/ 0 h 56"/>
                <a:gd name="T16" fmla="*/ 17 w 26"/>
                <a:gd name="T1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6">
                  <a:moveTo>
                    <a:pt x="17" y="6"/>
                  </a:moveTo>
                  <a:lnTo>
                    <a:pt x="17" y="15"/>
                  </a:lnTo>
                  <a:lnTo>
                    <a:pt x="17" y="31"/>
                  </a:lnTo>
                  <a:lnTo>
                    <a:pt x="9" y="55"/>
                  </a:lnTo>
                  <a:lnTo>
                    <a:pt x="0" y="24"/>
                  </a:lnTo>
                  <a:lnTo>
                    <a:pt x="9" y="15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17" y="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7" name="Freeform 139">
              <a:extLst>
                <a:ext uri="{FF2B5EF4-FFF2-40B4-BE49-F238E27FC236}">
                  <a16:creationId xmlns:a16="http://schemas.microsoft.com/office/drawing/2014/main" id="{E0822261-F988-43BF-84D7-F0C72F8AE3A9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gray">
            <a:xfrm>
              <a:off x="3258" y="2494"/>
              <a:ext cx="149" cy="143"/>
            </a:xfrm>
            <a:custGeom>
              <a:avLst/>
              <a:gdLst>
                <a:gd name="T0" fmla="*/ 74 w 123"/>
                <a:gd name="T1" fmla="*/ 8 h 130"/>
                <a:gd name="T2" fmla="*/ 81 w 123"/>
                <a:gd name="T3" fmla="*/ 24 h 130"/>
                <a:gd name="T4" fmla="*/ 90 w 123"/>
                <a:gd name="T5" fmla="*/ 24 h 130"/>
                <a:gd name="T6" fmla="*/ 90 w 123"/>
                <a:gd name="T7" fmla="*/ 40 h 130"/>
                <a:gd name="T8" fmla="*/ 81 w 123"/>
                <a:gd name="T9" fmla="*/ 57 h 130"/>
                <a:gd name="T10" fmla="*/ 90 w 123"/>
                <a:gd name="T11" fmla="*/ 74 h 130"/>
                <a:gd name="T12" fmla="*/ 106 w 123"/>
                <a:gd name="T13" fmla="*/ 80 h 130"/>
                <a:gd name="T14" fmla="*/ 114 w 123"/>
                <a:gd name="T15" fmla="*/ 105 h 130"/>
                <a:gd name="T16" fmla="*/ 122 w 123"/>
                <a:gd name="T17" fmla="*/ 114 h 130"/>
                <a:gd name="T18" fmla="*/ 122 w 123"/>
                <a:gd name="T19" fmla="*/ 121 h 130"/>
                <a:gd name="T20" fmla="*/ 106 w 123"/>
                <a:gd name="T21" fmla="*/ 121 h 130"/>
                <a:gd name="T22" fmla="*/ 97 w 123"/>
                <a:gd name="T23" fmla="*/ 129 h 130"/>
                <a:gd name="T24" fmla="*/ 81 w 123"/>
                <a:gd name="T25" fmla="*/ 121 h 130"/>
                <a:gd name="T26" fmla="*/ 74 w 123"/>
                <a:gd name="T27" fmla="*/ 129 h 130"/>
                <a:gd name="T28" fmla="*/ 57 w 123"/>
                <a:gd name="T29" fmla="*/ 121 h 130"/>
                <a:gd name="T30" fmla="*/ 57 w 123"/>
                <a:gd name="T31" fmla="*/ 114 h 130"/>
                <a:gd name="T32" fmla="*/ 49 w 123"/>
                <a:gd name="T33" fmla="*/ 105 h 130"/>
                <a:gd name="T34" fmla="*/ 25 w 123"/>
                <a:gd name="T35" fmla="*/ 89 h 130"/>
                <a:gd name="T36" fmla="*/ 0 w 123"/>
                <a:gd name="T37" fmla="*/ 80 h 130"/>
                <a:gd name="T38" fmla="*/ 0 w 123"/>
                <a:gd name="T39" fmla="*/ 64 h 130"/>
                <a:gd name="T40" fmla="*/ 25 w 123"/>
                <a:gd name="T41" fmla="*/ 49 h 130"/>
                <a:gd name="T42" fmla="*/ 34 w 123"/>
                <a:gd name="T43" fmla="*/ 17 h 130"/>
                <a:gd name="T44" fmla="*/ 49 w 123"/>
                <a:gd name="T45" fmla="*/ 8 h 130"/>
                <a:gd name="T46" fmla="*/ 49 w 123"/>
                <a:gd name="T47" fmla="*/ 0 h 130"/>
                <a:gd name="T48" fmla="*/ 74 w 123"/>
                <a:gd name="T49" fmla="*/ 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130">
                  <a:moveTo>
                    <a:pt x="74" y="8"/>
                  </a:moveTo>
                  <a:lnTo>
                    <a:pt x="81" y="24"/>
                  </a:lnTo>
                  <a:lnTo>
                    <a:pt x="90" y="24"/>
                  </a:lnTo>
                  <a:lnTo>
                    <a:pt x="90" y="40"/>
                  </a:lnTo>
                  <a:lnTo>
                    <a:pt x="81" y="57"/>
                  </a:lnTo>
                  <a:lnTo>
                    <a:pt x="90" y="74"/>
                  </a:lnTo>
                  <a:lnTo>
                    <a:pt x="106" y="80"/>
                  </a:lnTo>
                  <a:lnTo>
                    <a:pt x="114" y="105"/>
                  </a:lnTo>
                  <a:lnTo>
                    <a:pt x="122" y="114"/>
                  </a:lnTo>
                  <a:lnTo>
                    <a:pt x="122" y="121"/>
                  </a:lnTo>
                  <a:lnTo>
                    <a:pt x="106" y="121"/>
                  </a:lnTo>
                  <a:lnTo>
                    <a:pt x="97" y="129"/>
                  </a:lnTo>
                  <a:lnTo>
                    <a:pt x="81" y="121"/>
                  </a:lnTo>
                  <a:lnTo>
                    <a:pt x="74" y="129"/>
                  </a:lnTo>
                  <a:lnTo>
                    <a:pt x="57" y="121"/>
                  </a:lnTo>
                  <a:lnTo>
                    <a:pt x="57" y="114"/>
                  </a:lnTo>
                  <a:lnTo>
                    <a:pt x="49" y="105"/>
                  </a:lnTo>
                  <a:lnTo>
                    <a:pt x="25" y="89"/>
                  </a:lnTo>
                  <a:lnTo>
                    <a:pt x="0" y="80"/>
                  </a:lnTo>
                  <a:lnTo>
                    <a:pt x="0" y="64"/>
                  </a:lnTo>
                  <a:lnTo>
                    <a:pt x="25" y="49"/>
                  </a:lnTo>
                  <a:lnTo>
                    <a:pt x="34" y="17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74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8" name="Freeform 140">
              <a:extLst>
                <a:ext uri="{FF2B5EF4-FFF2-40B4-BE49-F238E27FC236}">
                  <a16:creationId xmlns:a16="http://schemas.microsoft.com/office/drawing/2014/main" id="{9E560AFF-D8DD-474F-A595-6CC70F85E02E}"/>
                </a:ext>
              </a:extLst>
            </p:cNvPr>
            <p:cNvSpPr>
              <a:spLocks/>
            </p:cNvSpPr>
            <p:nvPr>
              <p:custDataLst>
                <p:tags r:id="rId236"/>
              </p:custDataLst>
            </p:nvPr>
          </p:nvSpPr>
          <p:spPr bwMode="gray">
            <a:xfrm>
              <a:off x="3348" y="2628"/>
              <a:ext cx="29" cy="18"/>
            </a:xfrm>
            <a:custGeom>
              <a:avLst/>
              <a:gdLst>
                <a:gd name="T0" fmla="*/ 0 w 24"/>
                <a:gd name="T1" fmla="*/ 8 h 17"/>
                <a:gd name="T2" fmla="*/ 7 w 24"/>
                <a:gd name="T3" fmla="*/ 0 h 17"/>
                <a:gd name="T4" fmla="*/ 23 w 24"/>
                <a:gd name="T5" fmla="*/ 8 h 17"/>
                <a:gd name="T6" fmla="*/ 7 w 24"/>
                <a:gd name="T7" fmla="*/ 16 h 17"/>
                <a:gd name="T8" fmla="*/ 0 w 2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0" y="8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7" y="16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09" name="Freeform 141">
              <a:extLst>
                <a:ext uri="{FF2B5EF4-FFF2-40B4-BE49-F238E27FC236}">
                  <a16:creationId xmlns:a16="http://schemas.microsoft.com/office/drawing/2014/main" id="{C01744E9-59F9-4E9E-89AC-EB85C3549D79}"/>
                </a:ext>
              </a:extLst>
            </p:cNvPr>
            <p:cNvSpPr>
              <a:spLocks/>
            </p:cNvSpPr>
            <p:nvPr>
              <p:custDataLst>
                <p:tags r:id="rId237"/>
              </p:custDataLst>
            </p:nvPr>
          </p:nvSpPr>
          <p:spPr bwMode="gray">
            <a:xfrm>
              <a:off x="3348" y="2628"/>
              <a:ext cx="29" cy="18"/>
            </a:xfrm>
            <a:custGeom>
              <a:avLst/>
              <a:gdLst>
                <a:gd name="T0" fmla="*/ 0 w 24"/>
                <a:gd name="T1" fmla="*/ 8 h 17"/>
                <a:gd name="T2" fmla="*/ 7 w 24"/>
                <a:gd name="T3" fmla="*/ 0 h 17"/>
                <a:gd name="T4" fmla="*/ 23 w 24"/>
                <a:gd name="T5" fmla="*/ 8 h 17"/>
                <a:gd name="T6" fmla="*/ 7 w 24"/>
                <a:gd name="T7" fmla="*/ 16 h 17"/>
                <a:gd name="T8" fmla="*/ 0 w 2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0" y="8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7" y="16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0" name="Freeform 142">
              <a:extLst>
                <a:ext uri="{FF2B5EF4-FFF2-40B4-BE49-F238E27FC236}">
                  <a16:creationId xmlns:a16="http://schemas.microsoft.com/office/drawing/2014/main" id="{0D7A5097-059A-4924-8BA0-26FE88F22282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gray">
            <a:xfrm>
              <a:off x="3376" y="2628"/>
              <a:ext cx="31" cy="18"/>
            </a:xfrm>
            <a:custGeom>
              <a:avLst/>
              <a:gdLst>
                <a:gd name="T0" fmla="*/ 0 w 26"/>
                <a:gd name="T1" fmla="*/ 8 h 17"/>
                <a:gd name="T2" fmla="*/ 9 w 26"/>
                <a:gd name="T3" fmla="*/ 0 h 17"/>
                <a:gd name="T4" fmla="*/ 25 w 26"/>
                <a:gd name="T5" fmla="*/ 0 h 17"/>
                <a:gd name="T6" fmla="*/ 17 w 26"/>
                <a:gd name="T7" fmla="*/ 8 h 17"/>
                <a:gd name="T8" fmla="*/ 25 w 26"/>
                <a:gd name="T9" fmla="*/ 16 h 17"/>
                <a:gd name="T10" fmla="*/ 0 w 26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">
                  <a:moveTo>
                    <a:pt x="0" y="8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17" y="8"/>
                  </a:lnTo>
                  <a:lnTo>
                    <a:pt x="25" y="16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1" name="Freeform 143">
              <a:extLst>
                <a:ext uri="{FF2B5EF4-FFF2-40B4-BE49-F238E27FC236}">
                  <a16:creationId xmlns:a16="http://schemas.microsoft.com/office/drawing/2014/main" id="{E20BFE4A-01BC-49D6-8004-68E1C0FA0F0C}"/>
                </a:ext>
              </a:extLst>
            </p:cNvPr>
            <p:cNvSpPr>
              <a:spLocks/>
            </p:cNvSpPr>
            <p:nvPr>
              <p:custDataLst>
                <p:tags r:id="rId239"/>
              </p:custDataLst>
            </p:nvPr>
          </p:nvSpPr>
          <p:spPr bwMode="gray">
            <a:xfrm>
              <a:off x="3376" y="2628"/>
              <a:ext cx="31" cy="18"/>
            </a:xfrm>
            <a:custGeom>
              <a:avLst/>
              <a:gdLst>
                <a:gd name="T0" fmla="*/ 0 w 26"/>
                <a:gd name="T1" fmla="*/ 8 h 17"/>
                <a:gd name="T2" fmla="*/ 9 w 26"/>
                <a:gd name="T3" fmla="*/ 0 h 17"/>
                <a:gd name="T4" fmla="*/ 25 w 26"/>
                <a:gd name="T5" fmla="*/ 0 h 17"/>
                <a:gd name="T6" fmla="*/ 17 w 26"/>
                <a:gd name="T7" fmla="*/ 8 h 17"/>
                <a:gd name="T8" fmla="*/ 25 w 26"/>
                <a:gd name="T9" fmla="*/ 16 h 17"/>
                <a:gd name="T10" fmla="*/ 0 w 26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">
                  <a:moveTo>
                    <a:pt x="0" y="8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17" y="8"/>
                  </a:lnTo>
                  <a:lnTo>
                    <a:pt x="25" y="16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2" name="Freeform 144">
              <a:extLst>
                <a:ext uri="{FF2B5EF4-FFF2-40B4-BE49-F238E27FC236}">
                  <a16:creationId xmlns:a16="http://schemas.microsoft.com/office/drawing/2014/main" id="{CDB426C1-4E2F-4AD9-A765-9600D5A69DC5}"/>
                </a:ext>
              </a:extLst>
            </p:cNvPr>
            <p:cNvSpPr>
              <a:spLocks/>
            </p:cNvSpPr>
            <p:nvPr>
              <p:custDataLst>
                <p:tags r:id="rId240"/>
              </p:custDataLst>
            </p:nvPr>
          </p:nvSpPr>
          <p:spPr bwMode="gray">
            <a:xfrm>
              <a:off x="3191" y="2582"/>
              <a:ext cx="343" cy="289"/>
            </a:xfrm>
            <a:custGeom>
              <a:avLst/>
              <a:gdLst>
                <a:gd name="T0" fmla="*/ 236 w 285"/>
                <a:gd name="T1" fmla="*/ 211 h 262"/>
                <a:gd name="T2" fmla="*/ 243 w 285"/>
                <a:gd name="T3" fmla="*/ 203 h 262"/>
                <a:gd name="T4" fmla="*/ 252 w 285"/>
                <a:gd name="T5" fmla="*/ 196 h 262"/>
                <a:gd name="T6" fmla="*/ 259 w 285"/>
                <a:gd name="T7" fmla="*/ 186 h 262"/>
                <a:gd name="T8" fmla="*/ 267 w 285"/>
                <a:gd name="T9" fmla="*/ 180 h 262"/>
                <a:gd name="T10" fmla="*/ 276 w 285"/>
                <a:gd name="T11" fmla="*/ 171 h 262"/>
                <a:gd name="T12" fmla="*/ 284 w 285"/>
                <a:gd name="T13" fmla="*/ 171 h 262"/>
                <a:gd name="T14" fmla="*/ 284 w 285"/>
                <a:gd name="T15" fmla="*/ 162 h 262"/>
                <a:gd name="T16" fmla="*/ 284 w 285"/>
                <a:gd name="T17" fmla="*/ 155 h 262"/>
                <a:gd name="T18" fmla="*/ 284 w 285"/>
                <a:gd name="T19" fmla="*/ 146 h 262"/>
                <a:gd name="T20" fmla="*/ 276 w 285"/>
                <a:gd name="T21" fmla="*/ 139 h 262"/>
                <a:gd name="T22" fmla="*/ 267 w 285"/>
                <a:gd name="T23" fmla="*/ 131 h 262"/>
                <a:gd name="T24" fmla="*/ 259 w 285"/>
                <a:gd name="T25" fmla="*/ 131 h 262"/>
                <a:gd name="T26" fmla="*/ 252 w 285"/>
                <a:gd name="T27" fmla="*/ 131 h 262"/>
                <a:gd name="T28" fmla="*/ 252 w 285"/>
                <a:gd name="T29" fmla="*/ 139 h 262"/>
                <a:gd name="T30" fmla="*/ 243 w 285"/>
                <a:gd name="T31" fmla="*/ 139 h 262"/>
                <a:gd name="T32" fmla="*/ 236 w 285"/>
                <a:gd name="T33" fmla="*/ 139 h 262"/>
                <a:gd name="T34" fmla="*/ 227 w 285"/>
                <a:gd name="T35" fmla="*/ 139 h 262"/>
                <a:gd name="T36" fmla="*/ 218 w 285"/>
                <a:gd name="T37" fmla="*/ 139 h 262"/>
                <a:gd name="T38" fmla="*/ 212 w 285"/>
                <a:gd name="T39" fmla="*/ 139 h 262"/>
                <a:gd name="T40" fmla="*/ 202 w 285"/>
                <a:gd name="T41" fmla="*/ 131 h 262"/>
                <a:gd name="T42" fmla="*/ 212 w 285"/>
                <a:gd name="T43" fmla="*/ 122 h 262"/>
                <a:gd name="T44" fmla="*/ 202 w 285"/>
                <a:gd name="T45" fmla="*/ 106 h 262"/>
                <a:gd name="T46" fmla="*/ 202 w 285"/>
                <a:gd name="T47" fmla="*/ 81 h 262"/>
                <a:gd name="T48" fmla="*/ 178 w 285"/>
                <a:gd name="T49" fmla="*/ 57 h 262"/>
                <a:gd name="T50" fmla="*/ 153 w 285"/>
                <a:gd name="T51" fmla="*/ 49 h 262"/>
                <a:gd name="T52" fmla="*/ 137 w 285"/>
                <a:gd name="T53" fmla="*/ 57 h 262"/>
                <a:gd name="T54" fmla="*/ 130 w 285"/>
                <a:gd name="T55" fmla="*/ 49 h 262"/>
                <a:gd name="T56" fmla="*/ 113 w 285"/>
                <a:gd name="T57" fmla="*/ 41 h 262"/>
                <a:gd name="T58" fmla="*/ 113 w 285"/>
                <a:gd name="T59" fmla="*/ 34 h 262"/>
                <a:gd name="T60" fmla="*/ 105 w 285"/>
                <a:gd name="T61" fmla="*/ 25 h 262"/>
                <a:gd name="T62" fmla="*/ 81 w 285"/>
                <a:gd name="T63" fmla="*/ 9 h 262"/>
                <a:gd name="T64" fmla="*/ 56 w 285"/>
                <a:gd name="T65" fmla="*/ 0 h 262"/>
                <a:gd name="T66" fmla="*/ 31 w 285"/>
                <a:gd name="T67" fmla="*/ 18 h 262"/>
                <a:gd name="T68" fmla="*/ 41 w 285"/>
                <a:gd name="T69" fmla="*/ 25 h 262"/>
                <a:gd name="T70" fmla="*/ 31 w 285"/>
                <a:gd name="T71" fmla="*/ 41 h 262"/>
                <a:gd name="T72" fmla="*/ 25 w 285"/>
                <a:gd name="T73" fmla="*/ 41 h 262"/>
                <a:gd name="T74" fmla="*/ 16 w 285"/>
                <a:gd name="T75" fmla="*/ 49 h 262"/>
                <a:gd name="T76" fmla="*/ 0 w 285"/>
                <a:gd name="T77" fmla="*/ 49 h 262"/>
                <a:gd name="T78" fmla="*/ 0 w 285"/>
                <a:gd name="T79" fmla="*/ 65 h 262"/>
                <a:gd name="T80" fmla="*/ 8 w 285"/>
                <a:gd name="T81" fmla="*/ 65 h 262"/>
                <a:gd name="T82" fmla="*/ 41 w 285"/>
                <a:gd name="T83" fmla="*/ 114 h 262"/>
                <a:gd name="T84" fmla="*/ 50 w 285"/>
                <a:gd name="T85" fmla="*/ 122 h 262"/>
                <a:gd name="T86" fmla="*/ 56 w 285"/>
                <a:gd name="T87" fmla="*/ 139 h 262"/>
                <a:gd name="T88" fmla="*/ 56 w 285"/>
                <a:gd name="T89" fmla="*/ 162 h 262"/>
                <a:gd name="T90" fmla="*/ 81 w 285"/>
                <a:gd name="T91" fmla="*/ 180 h 262"/>
                <a:gd name="T92" fmla="*/ 97 w 285"/>
                <a:gd name="T93" fmla="*/ 220 h 262"/>
                <a:gd name="T94" fmla="*/ 105 w 285"/>
                <a:gd name="T95" fmla="*/ 227 h 262"/>
                <a:gd name="T96" fmla="*/ 113 w 285"/>
                <a:gd name="T97" fmla="*/ 220 h 262"/>
                <a:gd name="T98" fmla="*/ 137 w 285"/>
                <a:gd name="T99" fmla="*/ 243 h 262"/>
                <a:gd name="T100" fmla="*/ 146 w 285"/>
                <a:gd name="T101" fmla="*/ 261 h 262"/>
                <a:gd name="T102" fmla="*/ 202 w 285"/>
                <a:gd name="T103" fmla="*/ 220 h 262"/>
                <a:gd name="T104" fmla="*/ 236 w 285"/>
                <a:gd name="T105" fmla="*/ 21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5" h="262">
                  <a:moveTo>
                    <a:pt x="236" y="211"/>
                  </a:moveTo>
                  <a:lnTo>
                    <a:pt x="243" y="203"/>
                  </a:lnTo>
                  <a:lnTo>
                    <a:pt x="252" y="196"/>
                  </a:lnTo>
                  <a:lnTo>
                    <a:pt x="259" y="186"/>
                  </a:lnTo>
                  <a:lnTo>
                    <a:pt x="267" y="180"/>
                  </a:lnTo>
                  <a:lnTo>
                    <a:pt x="276" y="171"/>
                  </a:lnTo>
                  <a:lnTo>
                    <a:pt x="284" y="171"/>
                  </a:lnTo>
                  <a:lnTo>
                    <a:pt x="284" y="162"/>
                  </a:lnTo>
                  <a:lnTo>
                    <a:pt x="284" y="155"/>
                  </a:lnTo>
                  <a:lnTo>
                    <a:pt x="284" y="146"/>
                  </a:lnTo>
                  <a:lnTo>
                    <a:pt x="276" y="139"/>
                  </a:lnTo>
                  <a:lnTo>
                    <a:pt x="267" y="131"/>
                  </a:lnTo>
                  <a:lnTo>
                    <a:pt x="259" y="131"/>
                  </a:lnTo>
                  <a:lnTo>
                    <a:pt x="252" y="131"/>
                  </a:lnTo>
                  <a:lnTo>
                    <a:pt x="252" y="139"/>
                  </a:lnTo>
                  <a:lnTo>
                    <a:pt x="243" y="139"/>
                  </a:lnTo>
                  <a:lnTo>
                    <a:pt x="236" y="139"/>
                  </a:lnTo>
                  <a:lnTo>
                    <a:pt x="227" y="139"/>
                  </a:lnTo>
                  <a:lnTo>
                    <a:pt x="218" y="139"/>
                  </a:lnTo>
                  <a:lnTo>
                    <a:pt x="212" y="139"/>
                  </a:lnTo>
                  <a:lnTo>
                    <a:pt x="202" y="131"/>
                  </a:lnTo>
                  <a:lnTo>
                    <a:pt x="212" y="122"/>
                  </a:lnTo>
                  <a:lnTo>
                    <a:pt x="202" y="106"/>
                  </a:lnTo>
                  <a:lnTo>
                    <a:pt x="202" y="81"/>
                  </a:lnTo>
                  <a:lnTo>
                    <a:pt x="178" y="57"/>
                  </a:lnTo>
                  <a:lnTo>
                    <a:pt x="153" y="49"/>
                  </a:lnTo>
                  <a:lnTo>
                    <a:pt x="137" y="57"/>
                  </a:lnTo>
                  <a:lnTo>
                    <a:pt x="130" y="49"/>
                  </a:lnTo>
                  <a:lnTo>
                    <a:pt x="113" y="41"/>
                  </a:lnTo>
                  <a:lnTo>
                    <a:pt x="113" y="34"/>
                  </a:lnTo>
                  <a:lnTo>
                    <a:pt x="105" y="25"/>
                  </a:lnTo>
                  <a:lnTo>
                    <a:pt x="81" y="9"/>
                  </a:lnTo>
                  <a:lnTo>
                    <a:pt x="56" y="0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31" y="41"/>
                  </a:lnTo>
                  <a:lnTo>
                    <a:pt x="25" y="41"/>
                  </a:lnTo>
                  <a:lnTo>
                    <a:pt x="16" y="49"/>
                  </a:lnTo>
                  <a:lnTo>
                    <a:pt x="0" y="49"/>
                  </a:lnTo>
                  <a:lnTo>
                    <a:pt x="0" y="65"/>
                  </a:lnTo>
                  <a:lnTo>
                    <a:pt x="8" y="65"/>
                  </a:lnTo>
                  <a:lnTo>
                    <a:pt x="41" y="114"/>
                  </a:lnTo>
                  <a:lnTo>
                    <a:pt x="50" y="122"/>
                  </a:lnTo>
                  <a:lnTo>
                    <a:pt x="56" y="139"/>
                  </a:lnTo>
                  <a:lnTo>
                    <a:pt x="56" y="162"/>
                  </a:lnTo>
                  <a:lnTo>
                    <a:pt x="81" y="180"/>
                  </a:lnTo>
                  <a:lnTo>
                    <a:pt x="97" y="220"/>
                  </a:lnTo>
                  <a:lnTo>
                    <a:pt x="105" y="227"/>
                  </a:lnTo>
                  <a:lnTo>
                    <a:pt x="113" y="220"/>
                  </a:lnTo>
                  <a:lnTo>
                    <a:pt x="137" y="243"/>
                  </a:lnTo>
                  <a:lnTo>
                    <a:pt x="146" y="261"/>
                  </a:lnTo>
                  <a:lnTo>
                    <a:pt x="202" y="220"/>
                  </a:lnTo>
                  <a:lnTo>
                    <a:pt x="236" y="21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3" name="Freeform 145">
              <a:extLst>
                <a:ext uri="{FF2B5EF4-FFF2-40B4-BE49-F238E27FC236}">
                  <a16:creationId xmlns:a16="http://schemas.microsoft.com/office/drawing/2014/main" id="{F827763C-D7FD-4F75-B98C-5C11657FCACF}"/>
                </a:ext>
              </a:extLst>
            </p:cNvPr>
            <p:cNvSpPr>
              <a:spLocks/>
            </p:cNvSpPr>
            <p:nvPr>
              <p:custDataLst>
                <p:tags r:id="rId241"/>
              </p:custDataLst>
            </p:nvPr>
          </p:nvSpPr>
          <p:spPr bwMode="gray">
            <a:xfrm>
              <a:off x="3435" y="2688"/>
              <a:ext cx="20" cy="29"/>
            </a:xfrm>
            <a:custGeom>
              <a:avLst/>
              <a:gdLst>
                <a:gd name="T0" fmla="*/ 10 w 17"/>
                <a:gd name="T1" fmla="*/ 25 h 26"/>
                <a:gd name="T2" fmla="*/ 0 w 17"/>
                <a:gd name="T3" fmla="*/ 9 h 26"/>
                <a:gd name="T4" fmla="*/ 10 w 17"/>
                <a:gd name="T5" fmla="*/ 0 h 26"/>
                <a:gd name="T6" fmla="*/ 16 w 17"/>
                <a:gd name="T7" fmla="*/ 0 h 26"/>
                <a:gd name="T8" fmla="*/ 10 w 17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0" y="25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4" name="Freeform 146">
              <a:extLst>
                <a:ext uri="{FF2B5EF4-FFF2-40B4-BE49-F238E27FC236}">
                  <a16:creationId xmlns:a16="http://schemas.microsoft.com/office/drawing/2014/main" id="{2565E241-CDE6-4145-8139-927EFB92C300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gray">
            <a:xfrm>
              <a:off x="3435" y="2688"/>
              <a:ext cx="99" cy="48"/>
            </a:xfrm>
            <a:custGeom>
              <a:avLst/>
              <a:gdLst>
                <a:gd name="T0" fmla="*/ 65 w 83"/>
                <a:gd name="T1" fmla="*/ 34 h 43"/>
                <a:gd name="T2" fmla="*/ 82 w 83"/>
                <a:gd name="T3" fmla="*/ 17 h 43"/>
                <a:gd name="T4" fmla="*/ 82 w 83"/>
                <a:gd name="T5" fmla="*/ 9 h 43"/>
                <a:gd name="T6" fmla="*/ 74 w 83"/>
                <a:gd name="T7" fmla="*/ 0 h 43"/>
                <a:gd name="T8" fmla="*/ 50 w 83"/>
                <a:gd name="T9" fmla="*/ 25 h 43"/>
                <a:gd name="T10" fmla="*/ 25 w 83"/>
                <a:gd name="T11" fmla="*/ 25 h 43"/>
                <a:gd name="T12" fmla="*/ 10 w 83"/>
                <a:gd name="T13" fmla="*/ 25 h 43"/>
                <a:gd name="T14" fmla="*/ 0 w 83"/>
                <a:gd name="T15" fmla="*/ 34 h 43"/>
                <a:gd name="T16" fmla="*/ 10 w 83"/>
                <a:gd name="T17" fmla="*/ 42 h 43"/>
                <a:gd name="T18" fmla="*/ 16 w 83"/>
                <a:gd name="T19" fmla="*/ 42 h 43"/>
                <a:gd name="T20" fmla="*/ 25 w 83"/>
                <a:gd name="T21" fmla="*/ 42 h 43"/>
                <a:gd name="T22" fmla="*/ 34 w 83"/>
                <a:gd name="T23" fmla="*/ 42 h 43"/>
                <a:gd name="T24" fmla="*/ 41 w 83"/>
                <a:gd name="T25" fmla="*/ 42 h 43"/>
                <a:gd name="T26" fmla="*/ 50 w 83"/>
                <a:gd name="T27" fmla="*/ 42 h 43"/>
                <a:gd name="T28" fmla="*/ 50 w 83"/>
                <a:gd name="T29" fmla="*/ 34 h 43"/>
                <a:gd name="T30" fmla="*/ 57 w 83"/>
                <a:gd name="T31" fmla="*/ 34 h 43"/>
                <a:gd name="T32" fmla="*/ 65 w 83"/>
                <a:gd name="T33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3">
                  <a:moveTo>
                    <a:pt x="65" y="34"/>
                  </a:moveTo>
                  <a:lnTo>
                    <a:pt x="82" y="17"/>
                  </a:lnTo>
                  <a:lnTo>
                    <a:pt x="82" y="9"/>
                  </a:lnTo>
                  <a:lnTo>
                    <a:pt x="74" y="0"/>
                  </a:lnTo>
                  <a:lnTo>
                    <a:pt x="50" y="25"/>
                  </a:lnTo>
                  <a:lnTo>
                    <a:pt x="25" y="25"/>
                  </a:lnTo>
                  <a:lnTo>
                    <a:pt x="10" y="25"/>
                  </a:lnTo>
                  <a:lnTo>
                    <a:pt x="0" y="34"/>
                  </a:lnTo>
                  <a:lnTo>
                    <a:pt x="10" y="42"/>
                  </a:lnTo>
                  <a:lnTo>
                    <a:pt x="16" y="42"/>
                  </a:lnTo>
                  <a:lnTo>
                    <a:pt x="25" y="42"/>
                  </a:lnTo>
                  <a:lnTo>
                    <a:pt x="34" y="42"/>
                  </a:lnTo>
                  <a:lnTo>
                    <a:pt x="41" y="42"/>
                  </a:lnTo>
                  <a:lnTo>
                    <a:pt x="50" y="42"/>
                  </a:lnTo>
                  <a:lnTo>
                    <a:pt x="50" y="34"/>
                  </a:lnTo>
                  <a:lnTo>
                    <a:pt x="57" y="34"/>
                  </a:lnTo>
                  <a:lnTo>
                    <a:pt x="65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5" name="Freeform 147">
              <a:extLst>
                <a:ext uri="{FF2B5EF4-FFF2-40B4-BE49-F238E27FC236}">
                  <a16:creationId xmlns:a16="http://schemas.microsoft.com/office/drawing/2014/main" id="{B4D501CB-6DB3-4287-B903-71C7A91AC87D}"/>
                </a:ext>
              </a:extLst>
            </p:cNvPr>
            <p:cNvSpPr>
              <a:spLocks/>
            </p:cNvSpPr>
            <p:nvPr>
              <p:custDataLst>
                <p:tags r:id="rId243"/>
              </p:custDataLst>
            </p:nvPr>
          </p:nvSpPr>
          <p:spPr bwMode="gray">
            <a:xfrm>
              <a:off x="3524" y="2682"/>
              <a:ext cx="21" cy="17"/>
            </a:xfrm>
            <a:custGeom>
              <a:avLst/>
              <a:gdLst>
                <a:gd name="T0" fmla="*/ 16 w 17"/>
                <a:gd name="T1" fmla="*/ 16 h 17"/>
                <a:gd name="T2" fmla="*/ 0 w 17"/>
                <a:gd name="T3" fmla="*/ 7 h 17"/>
                <a:gd name="T4" fmla="*/ 0 w 17"/>
                <a:gd name="T5" fmla="*/ 0 h 17"/>
                <a:gd name="T6" fmla="*/ 16 w 17"/>
                <a:gd name="T7" fmla="*/ 0 h 17"/>
                <a:gd name="T8" fmla="*/ 16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6" name="Freeform 148">
              <a:extLst>
                <a:ext uri="{FF2B5EF4-FFF2-40B4-BE49-F238E27FC236}">
                  <a16:creationId xmlns:a16="http://schemas.microsoft.com/office/drawing/2014/main" id="{E8B14798-BFA3-42A9-BF34-2F431D8D55CD}"/>
                </a:ext>
              </a:extLst>
            </p:cNvPr>
            <p:cNvSpPr>
              <a:spLocks/>
            </p:cNvSpPr>
            <p:nvPr>
              <p:custDataLst>
                <p:tags r:id="rId244"/>
              </p:custDataLst>
            </p:nvPr>
          </p:nvSpPr>
          <p:spPr bwMode="gray">
            <a:xfrm>
              <a:off x="3476" y="2709"/>
              <a:ext cx="106" cy="116"/>
            </a:xfrm>
            <a:custGeom>
              <a:avLst/>
              <a:gdLst>
                <a:gd name="T0" fmla="*/ 0 w 89"/>
                <a:gd name="T1" fmla="*/ 106 h 107"/>
                <a:gd name="T2" fmla="*/ 23 w 89"/>
                <a:gd name="T3" fmla="*/ 106 h 107"/>
                <a:gd name="T4" fmla="*/ 31 w 89"/>
                <a:gd name="T5" fmla="*/ 97 h 107"/>
                <a:gd name="T6" fmla="*/ 40 w 89"/>
                <a:gd name="T7" fmla="*/ 89 h 107"/>
                <a:gd name="T8" fmla="*/ 56 w 89"/>
                <a:gd name="T9" fmla="*/ 82 h 107"/>
                <a:gd name="T10" fmla="*/ 65 w 89"/>
                <a:gd name="T11" fmla="*/ 72 h 107"/>
                <a:gd name="T12" fmla="*/ 65 w 89"/>
                <a:gd name="T13" fmla="*/ 66 h 107"/>
                <a:gd name="T14" fmla="*/ 81 w 89"/>
                <a:gd name="T15" fmla="*/ 41 h 107"/>
                <a:gd name="T16" fmla="*/ 88 w 89"/>
                <a:gd name="T17" fmla="*/ 32 h 107"/>
                <a:gd name="T18" fmla="*/ 72 w 89"/>
                <a:gd name="T19" fmla="*/ 17 h 107"/>
                <a:gd name="T20" fmla="*/ 56 w 89"/>
                <a:gd name="T21" fmla="*/ 8 h 107"/>
                <a:gd name="T22" fmla="*/ 48 w 89"/>
                <a:gd name="T23" fmla="*/ 0 h 107"/>
                <a:gd name="T24" fmla="*/ 31 w 89"/>
                <a:gd name="T25" fmla="*/ 17 h 107"/>
                <a:gd name="T26" fmla="*/ 40 w 89"/>
                <a:gd name="T27" fmla="*/ 25 h 107"/>
                <a:gd name="T28" fmla="*/ 48 w 89"/>
                <a:gd name="T29" fmla="*/ 32 h 107"/>
                <a:gd name="T30" fmla="*/ 48 w 89"/>
                <a:gd name="T31" fmla="*/ 41 h 107"/>
                <a:gd name="T32" fmla="*/ 48 w 89"/>
                <a:gd name="T33" fmla="*/ 48 h 107"/>
                <a:gd name="T34" fmla="*/ 48 w 89"/>
                <a:gd name="T35" fmla="*/ 57 h 107"/>
                <a:gd name="T36" fmla="*/ 40 w 89"/>
                <a:gd name="T37" fmla="*/ 57 h 107"/>
                <a:gd name="T38" fmla="*/ 31 w 89"/>
                <a:gd name="T39" fmla="*/ 66 h 107"/>
                <a:gd name="T40" fmla="*/ 23 w 89"/>
                <a:gd name="T41" fmla="*/ 72 h 107"/>
                <a:gd name="T42" fmla="*/ 16 w 89"/>
                <a:gd name="T43" fmla="*/ 82 h 107"/>
                <a:gd name="T44" fmla="*/ 7 w 89"/>
                <a:gd name="T45" fmla="*/ 89 h 107"/>
                <a:gd name="T46" fmla="*/ 0 w 89"/>
                <a:gd name="T47" fmla="*/ 97 h 107"/>
                <a:gd name="T48" fmla="*/ 0 w 89"/>
                <a:gd name="T4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9" h="107">
                  <a:moveTo>
                    <a:pt x="0" y="106"/>
                  </a:moveTo>
                  <a:lnTo>
                    <a:pt x="23" y="106"/>
                  </a:lnTo>
                  <a:lnTo>
                    <a:pt x="31" y="97"/>
                  </a:lnTo>
                  <a:lnTo>
                    <a:pt x="40" y="89"/>
                  </a:lnTo>
                  <a:lnTo>
                    <a:pt x="56" y="82"/>
                  </a:lnTo>
                  <a:lnTo>
                    <a:pt x="65" y="72"/>
                  </a:lnTo>
                  <a:lnTo>
                    <a:pt x="65" y="66"/>
                  </a:lnTo>
                  <a:lnTo>
                    <a:pt x="81" y="41"/>
                  </a:lnTo>
                  <a:lnTo>
                    <a:pt x="88" y="32"/>
                  </a:lnTo>
                  <a:lnTo>
                    <a:pt x="72" y="17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31" y="17"/>
                  </a:lnTo>
                  <a:lnTo>
                    <a:pt x="40" y="25"/>
                  </a:lnTo>
                  <a:lnTo>
                    <a:pt x="48" y="32"/>
                  </a:lnTo>
                  <a:lnTo>
                    <a:pt x="48" y="41"/>
                  </a:lnTo>
                  <a:lnTo>
                    <a:pt x="48" y="48"/>
                  </a:lnTo>
                  <a:lnTo>
                    <a:pt x="48" y="57"/>
                  </a:lnTo>
                  <a:lnTo>
                    <a:pt x="40" y="57"/>
                  </a:lnTo>
                  <a:lnTo>
                    <a:pt x="31" y="66"/>
                  </a:lnTo>
                  <a:lnTo>
                    <a:pt x="23" y="72"/>
                  </a:lnTo>
                  <a:lnTo>
                    <a:pt x="16" y="82"/>
                  </a:lnTo>
                  <a:lnTo>
                    <a:pt x="7" y="89"/>
                  </a:lnTo>
                  <a:lnTo>
                    <a:pt x="0" y="97"/>
                  </a:lnTo>
                  <a:lnTo>
                    <a:pt x="0" y="10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7" name="Freeform 149">
              <a:extLst>
                <a:ext uri="{FF2B5EF4-FFF2-40B4-BE49-F238E27FC236}">
                  <a16:creationId xmlns:a16="http://schemas.microsoft.com/office/drawing/2014/main" id="{C2C24659-F008-4CF3-B277-AE65260C7DC6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gray">
            <a:xfrm>
              <a:off x="3317" y="2815"/>
              <a:ext cx="160" cy="72"/>
            </a:xfrm>
            <a:custGeom>
              <a:avLst/>
              <a:gdLst>
                <a:gd name="T0" fmla="*/ 0 w 132"/>
                <a:gd name="T1" fmla="*/ 16 h 66"/>
                <a:gd name="T2" fmla="*/ 8 w 132"/>
                <a:gd name="T3" fmla="*/ 9 h 66"/>
                <a:gd name="T4" fmla="*/ 32 w 132"/>
                <a:gd name="T5" fmla="*/ 32 h 66"/>
                <a:gd name="T6" fmla="*/ 41 w 132"/>
                <a:gd name="T7" fmla="*/ 50 h 66"/>
                <a:gd name="T8" fmla="*/ 97 w 132"/>
                <a:gd name="T9" fmla="*/ 9 h 66"/>
                <a:gd name="T10" fmla="*/ 131 w 132"/>
                <a:gd name="T11" fmla="*/ 0 h 66"/>
                <a:gd name="T12" fmla="*/ 131 w 132"/>
                <a:gd name="T13" fmla="*/ 9 h 66"/>
                <a:gd name="T14" fmla="*/ 122 w 132"/>
                <a:gd name="T15" fmla="*/ 16 h 66"/>
                <a:gd name="T16" fmla="*/ 122 w 132"/>
                <a:gd name="T17" fmla="*/ 25 h 66"/>
                <a:gd name="T18" fmla="*/ 90 w 132"/>
                <a:gd name="T19" fmla="*/ 32 h 66"/>
                <a:gd name="T20" fmla="*/ 57 w 132"/>
                <a:gd name="T21" fmla="*/ 57 h 66"/>
                <a:gd name="T22" fmla="*/ 41 w 132"/>
                <a:gd name="T23" fmla="*/ 57 h 66"/>
                <a:gd name="T24" fmla="*/ 25 w 132"/>
                <a:gd name="T25" fmla="*/ 65 h 66"/>
                <a:gd name="T26" fmla="*/ 8 w 132"/>
                <a:gd name="T27" fmla="*/ 65 h 66"/>
                <a:gd name="T28" fmla="*/ 0 w 132"/>
                <a:gd name="T2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66">
                  <a:moveTo>
                    <a:pt x="0" y="16"/>
                  </a:moveTo>
                  <a:lnTo>
                    <a:pt x="8" y="9"/>
                  </a:lnTo>
                  <a:lnTo>
                    <a:pt x="32" y="32"/>
                  </a:lnTo>
                  <a:lnTo>
                    <a:pt x="41" y="50"/>
                  </a:lnTo>
                  <a:lnTo>
                    <a:pt x="97" y="9"/>
                  </a:lnTo>
                  <a:lnTo>
                    <a:pt x="131" y="0"/>
                  </a:lnTo>
                  <a:lnTo>
                    <a:pt x="131" y="9"/>
                  </a:lnTo>
                  <a:lnTo>
                    <a:pt x="122" y="16"/>
                  </a:lnTo>
                  <a:lnTo>
                    <a:pt x="122" y="25"/>
                  </a:lnTo>
                  <a:lnTo>
                    <a:pt x="90" y="32"/>
                  </a:lnTo>
                  <a:lnTo>
                    <a:pt x="57" y="57"/>
                  </a:lnTo>
                  <a:lnTo>
                    <a:pt x="41" y="57"/>
                  </a:lnTo>
                  <a:lnTo>
                    <a:pt x="25" y="65"/>
                  </a:lnTo>
                  <a:lnTo>
                    <a:pt x="8" y="65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8" name="Freeform 150">
              <a:extLst>
                <a:ext uri="{FF2B5EF4-FFF2-40B4-BE49-F238E27FC236}">
                  <a16:creationId xmlns:a16="http://schemas.microsoft.com/office/drawing/2014/main" id="{13D89E27-CB10-4B98-965D-11279EE4B16F}"/>
                </a:ext>
              </a:extLst>
            </p:cNvPr>
            <p:cNvSpPr>
              <a:spLocks/>
            </p:cNvSpPr>
            <p:nvPr>
              <p:custDataLst>
                <p:tags r:id="rId246"/>
              </p:custDataLst>
            </p:nvPr>
          </p:nvSpPr>
          <p:spPr bwMode="gray">
            <a:xfrm>
              <a:off x="3896" y="2619"/>
              <a:ext cx="118" cy="63"/>
            </a:xfrm>
            <a:custGeom>
              <a:avLst/>
              <a:gdLst>
                <a:gd name="T0" fmla="*/ 6 w 97"/>
                <a:gd name="T1" fmla="*/ 0 h 57"/>
                <a:gd name="T2" fmla="*/ 0 w 97"/>
                <a:gd name="T3" fmla="*/ 23 h 57"/>
                <a:gd name="T4" fmla="*/ 15 w 97"/>
                <a:gd name="T5" fmla="*/ 31 h 57"/>
                <a:gd name="T6" fmla="*/ 87 w 97"/>
                <a:gd name="T7" fmla="*/ 56 h 57"/>
                <a:gd name="T8" fmla="*/ 96 w 97"/>
                <a:gd name="T9" fmla="*/ 56 h 57"/>
                <a:gd name="T10" fmla="*/ 96 w 97"/>
                <a:gd name="T11" fmla="*/ 47 h 57"/>
                <a:gd name="T12" fmla="*/ 96 w 97"/>
                <a:gd name="T13" fmla="*/ 31 h 57"/>
                <a:gd name="T14" fmla="*/ 72 w 97"/>
                <a:gd name="T15" fmla="*/ 31 h 57"/>
                <a:gd name="T16" fmla="*/ 55 w 97"/>
                <a:gd name="T17" fmla="*/ 23 h 57"/>
                <a:gd name="T18" fmla="*/ 47 w 97"/>
                <a:gd name="T19" fmla="*/ 15 h 57"/>
                <a:gd name="T20" fmla="*/ 40 w 97"/>
                <a:gd name="T21" fmla="*/ 15 h 57"/>
                <a:gd name="T22" fmla="*/ 24 w 97"/>
                <a:gd name="T23" fmla="*/ 0 h 57"/>
                <a:gd name="T24" fmla="*/ 6 w 97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57">
                  <a:moveTo>
                    <a:pt x="6" y="0"/>
                  </a:moveTo>
                  <a:lnTo>
                    <a:pt x="0" y="23"/>
                  </a:lnTo>
                  <a:lnTo>
                    <a:pt x="15" y="31"/>
                  </a:lnTo>
                  <a:lnTo>
                    <a:pt x="87" y="56"/>
                  </a:lnTo>
                  <a:lnTo>
                    <a:pt x="96" y="56"/>
                  </a:lnTo>
                  <a:lnTo>
                    <a:pt x="96" y="47"/>
                  </a:lnTo>
                  <a:lnTo>
                    <a:pt x="96" y="31"/>
                  </a:lnTo>
                  <a:lnTo>
                    <a:pt x="72" y="31"/>
                  </a:lnTo>
                  <a:lnTo>
                    <a:pt x="55" y="23"/>
                  </a:lnTo>
                  <a:lnTo>
                    <a:pt x="47" y="15"/>
                  </a:lnTo>
                  <a:lnTo>
                    <a:pt x="40" y="15"/>
                  </a:lnTo>
                  <a:lnTo>
                    <a:pt x="24" y="0"/>
                  </a:lnTo>
                  <a:lnTo>
                    <a:pt x="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19" name="Freeform 151">
              <a:extLst>
                <a:ext uri="{FF2B5EF4-FFF2-40B4-BE49-F238E27FC236}">
                  <a16:creationId xmlns:a16="http://schemas.microsoft.com/office/drawing/2014/main" id="{6F255A80-9464-4145-88E2-9CDF25E8B9FF}"/>
                </a:ext>
              </a:extLst>
            </p:cNvPr>
            <p:cNvSpPr>
              <a:spLocks/>
            </p:cNvSpPr>
            <p:nvPr>
              <p:custDataLst>
                <p:tags r:id="rId247"/>
              </p:custDataLst>
            </p:nvPr>
          </p:nvSpPr>
          <p:spPr bwMode="gray">
            <a:xfrm>
              <a:off x="4012" y="2682"/>
              <a:ext cx="82" cy="78"/>
            </a:xfrm>
            <a:custGeom>
              <a:avLst/>
              <a:gdLst>
                <a:gd name="T0" fmla="*/ 66 w 67"/>
                <a:gd name="T1" fmla="*/ 65 h 73"/>
                <a:gd name="T2" fmla="*/ 56 w 67"/>
                <a:gd name="T3" fmla="*/ 41 h 73"/>
                <a:gd name="T4" fmla="*/ 56 w 67"/>
                <a:gd name="T5" fmla="*/ 32 h 73"/>
                <a:gd name="T6" fmla="*/ 49 w 67"/>
                <a:gd name="T7" fmla="*/ 41 h 73"/>
                <a:gd name="T8" fmla="*/ 41 w 67"/>
                <a:gd name="T9" fmla="*/ 41 h 73"/>
                <a:gd name="T10" fmla="*/ 41 w 67"/>
                <a:gd name="T11" fmla="*/ 32 h 73"/>
                <a:gd name="T12" fmla="*/ 56 w 67"/>
                <a:gd name="T13" fmla="*/ 16 h 73"/>
                <a:gd name="T14" fmla="*/ 24 w 67"/>
                <a:gd name="T15" fmla="*/ 16 h 73"/>
                <a:gd name="T16" fmla="*/ 24 w 67"/>
                <a:gd name="T17" fmla="*/ 0 h 73"/>
                <a:gd name="T18" fmla="*/ 16 w 67"/>
                <a:gd name="T19" fmla="*/ 0 h 73"/>
                <a:gd name="T20" fmla="*/ 9 w 67"/>
                <a:gd name="T21" fmla="*/ 0 h 73"/>
                <a:gd name="T22" fmla="*/ 9 w 67"/>
                <a:gd name="T23" fmla="*/ 7 h 73"/>
                <a:gd name="T24" fmla="*/ 0 w 67"/>
                <a:gd name="T25" fmla="*/ 24 h 73"/>
                <a:gd name="T26" fmla="*/ 9 w 67"/>
                <a:gd name="T27" fmla="*/ 24 h 73"/>
                <a:gd name="T28" fmla="*/ 16 w 67"/>
                <a:gd name="T29" fmla="*/ 65 h 73"/>
                <a:gd name="T30" fmla="*/ 34 w 67"/>
                <a:gd name="T31" fmla="*/ 65 h 73"/>
                <a:gd name="T32" fmla="*/ 49 w 67"/>
                <a:gd name="T33" fmla="*/ 49 h 73"/>
                <a:gd name="T34" fmla="*/ 56 w 67"/>
                <a:gd name="T35" fmla="*/ 72 h 73"/>
                <a:gd name="T36" fmla="*/ 66 w 67"/>
                <a:gd name="T37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73">
                  <a:moveTo>
                    <a:pt x="66" y="65"/>
                  </a:moveTo>
                  <a:lnTo>
                    <a:pt x="56" y="41"/>
                  </a:lnTo>
                  <a:lnTo>
                    <a:pt x="56" y="32"/>
                  </a:lnTo>
                  <a:lnTo>
                    <a:pt x="49" y="41"/>
                  </a:lnTo>
                  <a:lnTo>
                    <a:pt x="41" y="41"/>
                  </a:lnTo>
                  <a:lnTo>
                    <a:pt x="41" y="32"/>
                  </a:lnTo>
                  <a:lnTo>
                    <a:pt x="56" y="16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0" y="24"/>
                  </a:lnTo>
                  <a:lnTo>
                    <a:pt x="9" y="24"/>
                  </a:lnTo>
                  <a:lnTo>
                    <a:pt x="16" y="65"/>
                  </a:lnTo>
                  <a:lnTo>
                    <a:pt x="34" y="65"/>
                  </a:lnTo>
                  <a:lnTo>
                    <a:pt x="49" y="49"/>
                  </a:lnTo>
                  <a:lnTo>
                    <a:pt x="56" y="72"/>
                  </a:lnTo>
                  <a:lnTo>
                    <a:pt x="66" y="6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0" name="Freeform 152">
              <a:extLst>
                <a:ext uri="{FF2B5EF4-FFF2-40B4-BE49-F238E27FC236}">
                  <a16:creationId xmlns:a16="http://schemas.microsoft.com/office/drawing/2014/main" id="{B7583CAB-01D8-4054-987D-760F78A48658}"/>
                </a:ext>
              </a:extLst>
            </p:cNvPr>
            <p:cNvSpPr>
              <a:spLocks/>
            </p:cNvSpPr>
            <p:nvPr>
              <p:custDataLst>
                <p:tags r:id="rId248"/>
              </p:custDataLst>
            </p:nvPr>
          </p:nvSpPr>
          <p:spPr bwMode="gray">
            <a:xfrm>
              <a:off x="4080" y="2653"/>
              <a:ext cx="140" cy="280"/>
            </a:xfrm>
            <a:custGeom>
              <a:avLst/>
              <a:gdLst>
                <a:gd name="T0" fmla="*/ 83 w 116"/>
                <a:gd name="T1" fmla="*/ 252 h 253"/>
                <a:gd name="T2" fmla="*/ 99 w 116"/>
                <a:gd name="T3" fmla="*/ 218 h 253"/>
                <a:gd name="T4" fmla="*/ 90 w 116"/>
                <a:gd name="T5" fmla="*/ 196 h 253"/>
                <a:gd name="T6" fmla="*/ 83 w 116"/>
                <a:gd name="T7" fmla="*/ 178 h 253"/>
                <a:gd name="T8" fmla="*/ 83 w 116"/>
                <a:gd name="T9" fmla="*/ 162 h 253"/>
                <a:gd name="T10" fmla="*/ 74 w 116"/>
                <a:gd name="T11" fmla="*/ 138 h 253"/>
                <a:gd name="T12" fmla="*/ 74 w 116"/>
                <a:gd name="T13" fmla="*/ 121 h 253"/>
                <a:gd name="T14" fmla="*/ 106 w 116"/>
                <a:gd name="T15" fmla="*/ 106 h 253"/>
                <a:gd name="T16" fmla="*/ 115 w 116"/>
                <a:gd name="T17" fmla="*/ 90 h 253"/>
                <a:gd name="T18" fmla="*/ 106 w 116"/>
                <a:gd name="T19" fmla="*/ 90 h 253"/>
                <a:gd name="T20" fmla="*/ 90 w 116"/>
                <a:gd name="T21" fmla="*/ 81 h 253"/>
                <a:gd name="T22" fmla="*/ 90 w 116"/>
                <a:gd name="T23" fmla="*/ 74 h 253"/>
                <a:gd name="T24" fmla="*/ 90 w 116"/>
                <a:gd name="T25" fmla="*/ 66 h 253"/>
                <a:gd name="T26" fmla="*/ 83 w 116"/>
                <a:gd name="T27" fmla="*/ 57 h 253"/>
                <a:gd name="T28" fmla="*/ 74 w 116"/>
                <a:gd name="T29" fmla="*/ 57 h 253"/>
                <a:gd name="T30" fmla="*/ 83 w 116"/>
                <a:gd name="T31" fmla="*/ 16 h 253"/>
                <a:gd name="T32" fmla="*/ 74 w 116"/>
                <a:gd name="T33" fmla="*/ 0 h 253"/>
                <a:gd name="T34" fmla="*/ 65 w 116"/>
                <a:gd name="T35" fmla="*/ 0 h 253"/>
                <a:gd name="T36" fmla="*/ 65 w 116"/>
                <a:gd name="T37" fmla="*/ 16 h 253"/>
                <a:gd name="T38" fmla="*/ 50 w 116"/>
                <a:gd name="T39" fmla="*/ 16 h 253"/>
                <a:gd name="T40" fmla="*/ 41 w 116"/>
                <a:gd name="T41" fmla="*/ 25 h 253"/>
                <a:gd name="T42" fmla="*/ 25 w 116"/>
                <a:gd name="T43" fmla="*/ 57 h 253"/>
                <a:gd name="T44" fmla="*/ 18 w 116"/>
                <a:gd name="T45" fmla="*/ 66 h 253"/>
                <a:gd name="T46" fmla="*/ 10 w 116"/>
                <a:gd name="T47" fmla="*/ 81 h 253"/>
                <a:gd name="T48" fmla="*/ 10 w 116"/>
                <a:gd name="T49" fmla="*/ 90 h 253"/>
                <a:gd name="T50" fmla="*/ 0 w 116"/>
                <a:gd name="T51" fmla="*/ 97 h 253"/>
                <a:gd name="T52" fmla="*/ 18 w 116"/>
                <a:gd name="T53" fmla="*/ 115 h 253"/>
                <a:gd name="T54" fmla="*/ 25 w 116"/>
                <a:gd name="T55" fmla="*/ 131 h 253"/>
                <a:gd name="T56" fmla="*/ 34 w 116"/>
                <a:gd name="T57" fmla="*/ 155 h 253"/>
                <a:gd name="T58" fmla="*/ 25 w 116"/>
                <a:gd name="T59" fmla="*/ 162 h 253"/>
                <a:gd name="T60" fmla="*/ 41 w 116"/>
                <a:gd name="T61" fmla="*/ 171 h 253"/>
                <a:gd name="T62" fmla="*/ 59 w 116"/>
                <a:gd name="T63" fmla="*/ 155 h 253"/>
                <a:gd name="T64" fmla="*/ 65 w 116"/>
                <a:gd name="T65" fmla="*/ 162 h 253"/>
                <a:gd name="T66" fmla="*/ 83 w 116"/>
                <a:gd name="T67" fmla="*/ 211 h 253"/>
                <a:gd name="T68" fmla="*/ 83 w 116"/>
                <a:gd name="T69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253">
                  <a:moveTo>
                    <a:pt x="83" y="252"/>
                  </a:moveTo>
                  <a:lnTo>
                    <a:pt x="99" y="218"/>
                  </a:lnTo>
                  <a:lnTo>
                    <a:pt x="90" y="196"/>
                  </a:lnTo>
                  <a:lnTo>
                    <a:pt x="83" y="178"/>
                  </a:lnTo>
                  <a:lnTo>
                    <a:pt x="83" y="162"/>
                  </a:lnTo>
                  <a:lnTo>
                    <a:pt x="74" y="138"/>
                  </a:lnTo>
                  <a:lnTo>
                    <a:pt x="74" y="121"/>
                  </a:lnTo>
                  <a:lnTo>
                    <a:pt x="106" y="106"/>
                  </a:lnTo>
                  <a:lnTo>
                    <a:pt x="115" y="90"/>
                  </a:lnTo>
                  <a:lnTo>
                    <a:pt x="106" y="90"/>
                  </a:lnTo>
                  <a:lnTo>
                    <a:pt x="90" y="81"/>
                  </a:lnTo>
                  <a:lnTo>
                    <a:pt x="90" y="74"/>
                  </a:lnTo>
                  <a:lnTo>
                    <a:pt x="90" y="66"/>
                  </a:lnTo>
                  <a:lnTo>
                    <a:pt x="83" y="57"/>
                  </a:lnTo>
                  <a:lnTo>
                    <a:pt x="74" y="57"/>
                  </a:lnTo>
                  <a:lnTo>
                    <a:pt x="83" y="16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65" y="16"/>
                  </a:lnTo>
                  <a:lnTo>
                    <a:pt x="50" y="16"/>
                  </a:lnTo>
                  <a:lnTo>
                    <a:pt x="41" y="25"/>
                  </a:lnTo>
                  <a:lnTo>
                    <a:pt x="25" y="57"/>
                  </a:lnTo>
                  <a:lnTo>
                    <a:pt x="18" y="66"/>
                  </a:lnTo>
                  <a:lnTo>
                    <a:pt x="10" y="81"/>
                  </a:lnTo>
                  <a:lnTo>
                    <a:pt x="10" y="90"/>
                  </a:lnTo>
                  <a:lnTo>
                    <a:pt x="0" y="97"/>
                  </a:lnTo>
                  <a:lnTo>
                    <a:pt x="18" y="115"/>
                  </a:lnTo>
                  <a:lnTo>
                    <a:pt x="25" y="131"/>
                  </a:lnTo>
                  <a:lnTo>
                    <a:pt x="34" y="155"/>
                  </a:lnTo>
                  <a:lnTo>
                    <a:pt x="25" y="162"/>
                  </a:lnTo>
                  <a:lnTo>
                    <a:pt x="41" y="171"/>
                  </a:lnTo>
                  <a:lnTo>
                    <a:pt x="59" y="155"/>
                  </a:lnTo>
                  <a:lnTo>
                    <a:pt x="65" y="162"/>
                  </a:lnTo>
                  <a:lnTo>
                    <a:pt x="83" y="211"/>
                  </a:lnTo>
                  <a:lnTo>
                    <a:pt x="83" y="25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1" name="Freeform 153">
              <a:extLst>
                <a:ext uri="{FF2B5EF4-FFF2-40B4-BE49-F238E27FC236}">
                  <a16:creationId xmlns:a16="http://schemas.microsoft.com/office/drawing/2014/main" id="{C79969BF-D552-4F26-BCF0-6266364C20A4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gray">
            <a:xfrm>
              <a:off x="4168" y="2771"/>
              <a:ext cx="118" cy="215"/>
            </a:xfrm>
            <a:custGeom>
              <a:avLst/>
              <a:gdLst>
                <a:gd name="T0" fmla="*/ 32 w 98"/>
                <a:gd name="T1" fmla="*/ 0 h 196"/>
                <a:gd name="T2" fmla="*/ 0 w 98"/>
                <a:gd name="T3" fmla="*/ 15 h 196"/>
                <a:gd name="T4" fmla="*/ 0 w 98"/>
                <a:gd name="T5" fmla="*/ 32 h 196"/>
                <a:gd name="T6" fmla="*/ 9 w 98"/>
                <a:gd name="T7" fmla="*/ 56 h 196"/>
                <a:gd name="T8" fmla="*/ 9 w 98"/>
                <a:gd name="T9" fmla="*/ 72 h 196"/>
                <a:gd name="T10" fmla="*/ 16 w 98"/>
                <a:gd name="T11" fmla="*/ 90 h 196"/>
                <a:gd name="T12" fmla="*/ 25 w 98"/>
                <a:gd name="T13" fmla="*/ 112 h 196"/>
                <a:gd name="T14" fmla="*/ 9 w 98"/>
                <a:gd name="T15" fmla="*/ 146 h 196"/>
                <a:gd name="T16" fmla="*/ 9 w 98"/>
                <a:gd name="T17" fmla="*/ 153 h 196"/>
                <a:gd name="T18" fmla="*/ 9 w 98"/>
                <a:gd name="T19" fmla="*/ 162 h 196"/>
                <a:gd name="T20" fmla="*/ 32 w 98"/>
                <a:gd name="T21" fmla="*/ 186 h 196"/>
                <a:gd name="T22" fmla="*/ 32 w 98"/>
                <a:gd name="T23" fmla="*/ 177 h 196"/>
                <a:gd name="T24" fmla="*/ 41 w 98"/>
                <a:gd name="T25" fmla="*/ 186 h 196"/>
                <a:gd name="T26" fmla="*/ 50 w 98"/>
                <a:gd name="T27" fmla="*/ 195 h 196"/>
                <a:gd name="T28" fmla="*/ 56 w 98"/>
                <a:gd name="T29" fmla="*/ 186 h 196"/>
                <a:gd name="T30" fmla="*/ 50 w 98"/>
                <a:gd name="T31" fmla="*/ 177 h 196"/>
                <a:gd name="T32" fmla="*/ 32 w 98"/>
                <a:gd name="T33" fmla="*/ 177 h 196"/>
                <a:gd name="T34" fmla="*/ 25 w 98"/>
                <a:gd name="T35" fmla="*/ 146 h 196"/>
                <a:gd name="T36" fmla="*/ 16 w 98"/>
                <a:gd name="T37" fmla="*/ 146 h 196"/>
                <a:gd name="T38" fmla="*/ 16 w 98"/>
                <a:gd name="T39" fmla="*/ 137 h 196"/>
                <a:gd name="T40" fmla="*/ 25 w 98"/>
                <a:gd name="T41" fmla="*/ 112 h 196"/>
                <a:gd name="T42" fmla="*/ 25 w 98"/>
                <a:gd name="T43" fmla="*/ 97 h 196"/>
                <a:gd name="T44" fmla="*/ 41 w 98"/>
                <a:gd name="T45" fmla="*/ 97 h 196"/>
                <a:gd name="T46" fmla="*/ 41 w 98"/>
                <a:gd name="T47" fmla="*/ 105 h 196"/>
                <a:gd name="T48" fmla="*/ 50 w 98"/>
                <a:gd name="T49" fmla="*/ 105 h 196"/>
                <a:gd name="T50" fmla="*/ 65 w 98"/>
                <a:gd name="T51" fmla="*/ 122 h 196"/>
                <a:gd name="T52" fmla="*/ 65 w 98"/>
                <a:gd name="T53" fmla="*/ 112 h 196"/>
                <a:gd name="T54" fmla="*/ 56 w 98"/>
                <a:gd name="T55" fmla="*/ 97 h 196"/>
                <a:gd name="T56" fmla="*/ 65 w 98"/>
                <a:gd name="T57" fmla="*/ 80 h 196"/>
                <a:gd name="T58" fmla="*/ 97 w 98"/>
                <a:gd name="T59" fmla="*/ 80 h 196"/>
                <a:gd name="T60" fmla="*/ 97 w 98"/>
                <a:gd name="T61" fmla="*/ 65 h 196"/>
                <a:gd name="T62" fmla="*/ 90 w 98"/>
                <a:gd name="T63" fmla="*/ 56 h 196"/>
                <a:gd name="T64" fmla="*/ 81 w 98"/>
                <a:gd name="T65" fmla="*/ 40 h 196"/>
                <a:gd name="T66" fmla="*/ 75 w 98"/>
                <a:gd name="T67" fmla="*/ 25 h 196"/>
                <a:gd name="T68" fmla="*/ 56 w 98"/>
                <a:gd name="T69" fmla="*/ 32 h 196"/>
                <a:gd name="T70" fmla="*/ 41 w 98"/>
                <a:gd name="T71" fmla="*/ 40 h 196"/>
                <a:gd name="T72" fmla="*/ 41 w 98"/>
                <a:gd name="T73" fmla="*/ 15 h 196"/>
                <a:gd name="T74" fmla="*/ 32 w 98"/>
                <a:gd name="T75" fmla="*/ 9 h 196"/>
                <a:gd name="T76" fmla="*/ 32 w 98"/>
                <a:gd name="T7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" h="196">
                  <a:moveTo>
                    <a:pt x="32" y="0"/>
                  </a:moveTo>
                  <a:lnTo>
                    <a:pt x="0" y="15"/>
                  </a:lnTo>
                  <a:lnTo>
                    <a:pt x="0" y="32"/>
                  </a:lnTo>
                  <a:lnTo>
                    <a:pt x="9" y="56"/>
                  </a:lnTo>
                  <a:lnTo>
                    <a:pt x="9" y="72"/>
                  </a:lnTo>
                  <a:lnTo>
                    <a:pt x="16" y="90"/>
                  </a:lnTo>
                  <a:lnTo>
                    <a:pt x="25" y="112"/>
                  </a:lnTo>
                  <a:lnTo>
                    <a:pt x="9" y="146"/>
                  </a:lnTo>
                  <a:lnTo>
                    <a:pt x="9" y="153"/>
                  </a:lnTo>
                  <a:lnTo>
                    <a:pt x="9" y="162"/>
                  </a:lnTo>
                  <a:lnTo>
                    <a:pt x="32" y="186"/>
                  </a:lnTo>
                  <a:lnTo>
                    <a:pt x="32" y="177"/>
                  </a:lnTo>
                  <a:lnTo>
                    <a:pt x="41" y="186"/>
                  </a:lnTo>
                  <a:lnTo>
                    <a:pt x="50" y="195"/>
                  </a:lnTo>
                  <a:lnTo>
                    <a:pt x="56" y="186"/>
                  </a:lnTo>
                  <a:lnTo>
                    <a:pt x="50" y="177"/>
                  </a:lnTo>
                  <a:lnTo>
                    <a:pt x="32" y="177"/>
                  </a:lnTo>
                  <a:lnTo>
                    <a:pt x="25" y="146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25" y="112"/>
                  </a:lnTo>
                  <a:lnTo>
                    <a:pt x="25" y="97"/>
                  </a:lnTo>
                  <a:lnTo>
                    <a:pt x="41" y="97"/>
                  </a:lnTo>
                  <a:lnTo>
                    <a:pt x="41" y="105"/>
                  </a:lnTo>
                  <a:lnTo>
                    <a:pt x="50" y="105"/>
                  </a:lnTo>
                  <a:lnTo>
                    <a:pt x="65" y="122"/>
                  </a:lnTo>
                  <a:lnTo>
                    <a:pt x="65" y="112"/>
                  </a:lnTo>
                  <a:lnTo>
                    <a:pt x="56" y="97"/>
                  </a:lnTo>
                  <a:lnTo>
                    <a:pt x="65" y="80"/>
                  </a:lnTo>
                  <a:lnTo>
                    <a:pt x="97" y="80"/>
                  </a:lnTo>
                  <a:lnTo>
                    <a:pt x="97" y="65"/>
                  </a:lnTo>
                  <a:lnTo>
                    <a:pt x="90" y="56"/>
                  </a:lnTo>
                  <a:lnTo>
                    <a:pt x="81" y="40"/>
                  </a:lnTo>
                  <a:lnTo>
                    <a:pt x="75" y="25"/>
                  </a:lnTo>
                  <a:lnTo>
                    <a:pt x="56" y="32"/>
                  </a:lnTo>
                  <a:lnTo>
                    <a:pt x="41" y="40"/>
                  </a:lnTo>
                  <a:lnTo>
                    <a:pt x="41" y="15"/>
                  </a:lnTo>
                  <a:lnTo>
                    <a:pt x="32" y="9"/>
                  </a:lnTo>
                  <a:lnTo>
                    <a:pt x="3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2" name="Freeform 154">
              <a:extLst>
                <a:ext uri="{FF2B5EF4-FFF2-40B4-BE49-F238E27FC236}">
                  <a16:creationId xmlns:a16="http://schemas.microsoft.com/office/drawing/2014/main" id="{565D18C3-CDBD-4282-910B-06C4ADB8E4D2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gray">
            <a:xfrm>
              <a:off x="4208" y="2742"/>
              <a:ext cx="109" cy="129"/>
            </a:xfrm>
            <a:custGeom>
              <a:avLst/>
              <a:gdLst>
                <a:gd name="T0" fmla="*/ 90 w 91"/>
                <a:gd name="T1" fmla="*/ 105 h 116"/>
                <a:gd name="T2" fmla="*/ 90 w 91"/>
                <a:gd name="T3" fmla="*/ 90 h 116"/>
                <a:gd name="T4" fmla="*/ 74 w 91"/>
                <a:gd name="T5" fmla="*/ 74 h 116"/>
                <a:gd name="T6" fmla="*/ 74 w 91"/>
                <a:gd name="T7" fmla="*/ 65 h 116"/>
                <a:gd name="T8" fmla="*/ 43 w 91"/>
                <a:gd name="T9" fmla="*/ 40 h 116"/>
                <a:gd name="T10" fmla="*/ 58 w 91"/>
                <a:gd name="T11" fmla="*/ 34 h 116"/>
                <a:gd name="T12" fmla="*/ 49 w 91"/>
                <a:gd name="T13" fmla="*/ 25 h 116"/>
                <a:gd name="T14" fmla="*/ 33 w 91"/>
                <a:gd name="T15" fmla="*/ 16 h 116"/>
                <a:gd name="T16" fmla="*/ 24 w 91"/>
                <a:gd name="T17" fmla="*/ 0 h 116"/>
                <a:gd name="T18" fmla="*/ 18 w 91"/>
                <a:gd name="T19" fmla="*/ 0 h 116"/>
                <a:gd name="T20" fmla="*/ 18 w 91"/>
                <a:gd name="T21" fmla="*/ 16 h 116"/>
                <a:gd name="T22" fmla="*/ 9 w 91"/>
                <a:gd name="T23" fmla="*/ 16 h 116"/>
                <a:gd name="T24" fmla="*/ 9 w 91"/>
                <a:gd name="T25" fmla="*/ 9 h 116"/>
                <a:gd name="T26" fmla="*/ 0 w 91"/>
                <a:gd name="T27" fmla="*/ 25 h 116"/>
                <a:gd name="T28" fmla="*/ 0 w 91"/>
                <a:gd name="T29" fmla="*/ 34 h 116"/>
                <a:gd name="T30" fmla="*/ 9 w 91"/>
                <a:gd name="T31" fmla="*/ 40 h 116"/>
                <a:gd name="T32" fmla="*/ 9 w 91"/>
                <a:gd name="T33" fmla="*/ 65 h 116"/>
                <a:gd name="T34" fmla="*/ 24 w 91"/>
                <a:gd name="T35" fmla="*/ 57 h 116"/>
                <a:gd name="T36" fmla="*/ 43 w 91"/>
                <a:gd name="T37" fmla="*/ 50 h 116"/>
                <a:gd name="T38" fmla="*/ 49 w 91"/>
                <a:gd name="T39" fmla="*/ 65 h 116"/>
                <a:gd name="T40" fmla="*/ 58 w 91"/>
                <a:gd name="T41" fmla="*/ 81 h 116"/>
                <a:gd name="T42" fmla="*/ 65 w 91"/>
                <a:gd name="T43" fmla="*/ 90 h 116"/>
                <a:gd name="T44" fmla="*/ 65 w 91"/>
                <a:gd name="T45" fmla="*/ 105 h 116"/>
                <a:gd name="T46" fmla="*/ 74 w 91"/>
                <a:gd name="T47" fmla="*/ 115 h 116"/>
                <a:gd name="T48" fmla="*/ 74 w 91"/>
                <a:gd name="T49" fmla="*/ 105 h 116"/>
                <a:gd name="T50" fmla="*/ 90 w 91"/>
                <a:gd name="T51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116">
                  <a:moveTo>
                    <a:pt x="90" y="105"/>
                  </a:moveTo>
                  <a:lnTo>
                    <a:pt x="90" y="90"/>
                  </a:lnTo>
                  <a:lnTo>
                    <a:pt x="74" y="74"/>
                  </a:lnTo>
                  <a:lnTo>
                    <a:pt x="74" y="65"/>
                  </a:lnTo>
                  <a:lnTo>
                    <a:pt x="43" y="40"/>
                  </a:lnTo>
                  <a:lnTo>
                    <a:pt x="58" y="34"/>
                  </a:lnTo>
                  <a:lnTo>
                    <a:pt x="49" y="25"/>
                  </a:lnTo>
                  <a:lnTo>
                    <a:pt x="33" y="1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16"/>
                  </a:lnTo>
                  <a:lnTo>
                    <a:pt x="9" y="16"/>
                  </a:lnTo>
                  <a:lnTo>
                    <a:pt x="9" y="9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40"/>
                  </a:lnTo>
                  <a:lnTo>
                    <a:pt x="9" y="65"/>
                  </a:lnTo>
                  <a:lnTo>
                    <a:pt x="24" y="57"/>
                  </a:lnTo>
                  <a:lnTo>
                    <a:pt x="43" y="50"/>
                  </a:lnTo>
                  <a:lnTo>
                    <a:pt x="49" y="65"/>
                  </a:lnTo>
                  <a:lnTo>
                    <a:pt x="58" y="81"/>
                  </a:lnTo>
                  <a:lnTo>
                    <a:pt x="65" y="90"/>
                  </a:lnTo>
                  <a:lnTo>
                    <a:pt x="65" y="105"/>
                  </a:lnTo>
                  <a:lnTo>
                    <a:pt x="74" y="115"/>
                  </a:lnTo>
                  <a:lnTo>
                    <a:pt x="74" y="105"/>
                  </a:lnTo>
                  <a:lnTo>
                    <a:pt x="90" y="10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3" name="Freeform 155">
              <a:extLst>
                <a:ext uri="{FF2B5EF4-FFF2-40B4-BE49-F238E27FC236}">
                  <a16:creationId xmlns:a16="http://schemas.microsoft.com/office/drawing/2014/main" id="{A196C470-181E-40B3-8CED-3688851D4620}"/>
                </a:ext>
              </a:extLst>
            </p:cNvPr>
            <p:cNvSpPr>
              <a:spLocks/>
            </p:cNvSpPr>
            <p:nvPr>
              <p:custDataLst>
                <p:tags r:id="rId251"/>
              </p:custDataLst>
            </p:nvPr>
          </p:nvSpPr>
          <p:spPr bwMode="gray">
            <a:xfrm>
              <a:off x="4237" y="2736"/>
              <a:ext cx="111" cy="204"/>
            </a:xfrm>
            <a:custGeom>
              <a:avLst/>
              <a:gdLst>
                <a:gd name="T0" fmla="*/ 0 w 92"/>
                <a:gd name="T1" fmla="*/ 7 h 186"/>
                <a:gd name="T2" fmla="*/ 0 w 92"/>
                <a:gd name="T3" fmla="*/ 0 h 186"/>
                <a:gd name="T4" fmla="*/ 9 w 92"/>
                <a:gd name="T5" fmla="*/ 7 h 186"/>
                <a:gd name="T6" fmla="*/ 41 w 92"/>
                <a:gd name="T7" fmla="*/ 0 h 186"/>
                <a:gd name="T8" fmla="*/ 59 w 92"/>
                <a:gd name="T9" fmla="*/ 0 h 186"/>
                <a:gd name="T10" fmla="*/ 59 w 92"/>
                <a:gd name="T11" fmla="*/ 16 h 186"/>
                <a:gd name="T12" fmla="*/ 74 w 92"/>
                <a:gd name="T13" fmla="*/ 16 h 186"/>
                <a:gd name="T14" fmla="*/ 59 w 92"/>
                <a:gd name="T15" fmla="*/ 23 h 186"/>
                <a:gd name="T16" fmla="*/ 50 w 92"/>
                <a:gd name="T17" fmla="*/ 41 h 186"/>
                <a:gd name="T18" fmla="*/ 41 w 92"/>
                <a:gd name="T19" fmla="*/ 47 h 186"/>
                <a:gd name="T20" fmla="*/ 82 w 92"/>
                <a:gd name="T21" fmla="*/ 104 h 186"/>
                <a:gd name="T22" fmla="*/ 91 w 92"/>
                <a:gd name="T23" fmla="*/ 122 h 186"/>
                <a:gd name="T24" fmla="*/ 82 w 92"/>
                <a:gd name="T25" fmla="*/ 154 h 186"/>
                <a:gd name="T26" fmla="*/ 66 w 92"/>
                <a:gd name="T27" fmla="*/ 162 h 186"/>
                <a:gd name="T28" fmla="*/ 59 w 92"/>
                <a:gd name="T29" fmla="*/ 162 h 186"/>
                <a:gd name="T30" fmla="*/ 50 w 92"/>
                <a:gd name="T31" fmla="*/ 178 h 186"/>
                <a:gd name="T32" fmla="*/ 34 w 92"/>
                <a:gd name="T33" fmla="*/ 185 h 186"/>
                <a:gd name="T34" fmla="*/ 34 w 92"/>
                <a:gd name="T35" fmla="*/ 169 h 186"/>
                <a:gd name="T36" fmla="*/ 25 w 92"/>
                <a:gd name="T37" fmla="*/ 162 h 186"/>
                <a:gd name="T38" fmla="*/ 41 w 92"/>
                <a:gd name="T39" fmla="*/ 154 h 186"/>
                <a:gd name="T40" fmla="*/ 50 w 92"/>
                <a:gd name="T41" fmla="*/ 144 h 186"/>
                <a:gd name="T42" fmla="*/ 66 w 92"/>
                <a:gd name="T43" fmla="*/ 137 h 186"/>
                <a:gd name="T44" fmla="*/ 66 w 92"/>
                <a:gd name="T45" fmla="*/ 112 h 186"/>
                <a:gd name="T46" fmla="*/ 66 w 92"/>
                <a:gd name="T47" fmla="*/ 97 h 186"/>
                <a:gd name="T48" fmla="*/ 50 w 92"/>
                <a:gd name="T49" fmla="*/ 81 h 186"/>
                <a:gd name="T50" fmla="*/ 50 w 92"/>
                <a:gd name="T51" fmla="*/ 72 h 186"/>
                <a:gd name="T52" fmla="*/ 19 w 92"/>
                <a:gd name="T53" fmla="*/ 47 h 186"/>
                <a:gd name="T54" fmla="*/ 34 w 92"/>
                <a:gd name="T55" fmla="*/ 41 h 186"/>
                <a:gd name="T56" fmla="*/ 25 w 92"/>
                <a:gd name="T57" fmla="*/ 32 h 186"/>
                <a:gd name="T58" fmla="*/ 9 w 92"/>
                <a:gd name="T59" fmla="*/ 23 h 186"/>
                <a:gd name="T60" fmla="*/ 0 w 92"/>
                <a:gd name="T61" fmla="*/ 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86">
                  <a:moveTo>
                    <a:pt x="0" y="7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59" y="16"/>
                  </a:lnTo>
                  <a:lnTo>
                    <a:pt x="74" y="16"/>
                  </a:lnTo>
                  <a:lnTo>
                    <a:pt x="59" y="23"/>
                  </a:lnTo>
                  <a:lnTo>
                    <a:pt x="50" y="41"/>
                  </a:lnTo>
                  <a:lnTo>
                    <a:pt x="41" y="47"/>
                  </a:lnTo>
                  <a:lnTo>
                    <a:pt x="82" y="104"/>
                  </a:lnTo>
                  <a:lnTo>
                    <a:pt x="91" y="122"/>
                  </a:lnTo>
                  <a:lnTo>
                    <a:pt x="82" y="154"/>
                  </a:lnTo>
                  <a:lnTo>
                    <a:pt x="66" y="162"/>
                  </a:lnTo>
                  <a:lnTo>
                    <a:pt x="59" y="162"/>
                  </a:lnTo>
                  <a:lnTo>
                    <a:pt x="50" y="178"/>
                  </a:lnTo>
                  <a:lnTo>
                    <a:pt x="34" y="185"/>
                  </a:lnTo>
                  <a:lnTo>
                    <a:pt x="34" y="169"/>
                  </a:lnTo>
                  <a:lnTo>
                    <a:pt x="25" y="162"/>
                  </a:lnTo>
                  <a:lnTo>
                    <a:pt x="41" y="154"/>
                  </a:lnTo>
                  <a:lnTo>
                    <a:pt x="50" y="144"/>
                  </a:lnTo>
                  <a:lnTo>
                    <a:pt x="66" y="137"/>
                  </a:lnTo>
                  <a:lnTo>
                    <a:pt x="66" y="112"/>
                  </a:lnTo>
                  <a:lnTo>
                    <a:pt x="66" y="97"/>
                  </a:lnTo>
                  <a:lnTo>
                    <a:pt x="50" y="81"/>
                  </a:lnTo>
                  <a:lnTo>
                    <a:pt x="50" y="72"/>
                  </a:lnTo>
                  <a:lnTo>
                    <a:pt x="19" y="47"/>
                  </a:lnTo>
                  <a:lnTo>
                    <a:pt x="34" y="41"/>
                  </a:lnTo>
                  <a:lnTo>
                    <a:pt x="25" y="32"/>
                  </a:lnTo>
                  <a:lnTo>
                    <a:pt x="9" y="23"/>
                  </a:lnTo>
                  <a:lnTo>
                    <a:pt x="0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4" name="Freeform 156">
              <a:extLst>
                <a:ext uri="{FF2B5EF4-FFF2-40B4-BE49-F238E27FC236}">
                  <a16:creationId xmlns:a16="http://schemas.microsoft.com/office/drawing/2014/main" id="{707E363F-2634-4845-9F10-599AE7DF685E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gray">
            <a:xfrm>
              <a:off x="4237" y="2859"/>
              <a:ext cx="80" cy="57"/>
            </a:xfrm>
            <a:custGeom>
              <a:avLst/>
              <a:gdLst>
                <a:gd name="T0" fmla="*/ 25 w 67"/>
                <a:gd name="T1" fmla="*/ 50 h 51"/>
                <a:gd name="T2" fmla="*/ 41 w 67"/>
                <a:gd name="T3" fmla="*/ 42 h 51"/>
                <a:gd name="T4" fmla="*/ 50 w 67"/>
                <a:gd name="T5" fmla="*/ 32 h 51"/>
                <a:gd name="T6" fmla="*/ 66 w 67"/>
                <a:gd name="T7" fmla="*/ 25 h 51"/>
                <a:gd name="T8" fmla="*/ 66 w 67"/>
                <a:gd name="T9" fmla="*/ 0 h 51"/>
                <a:gd name="T10" fmla="*/ 50 w 67"/>
                <a:gd name="T11" fmla="*/ 0 h 51"/>
                <a:gd name="T12" fmla="*/ 50 w 67"/>
                <a:gd name="T13" fmla="*/ 10 h 51"/>
                <a:gd name="T14" fmla="*/ 41 w 67"/>
                <a:gd name="T15" fmla="*/ 0 h 51"/>
                <a:gd name="T16" fmla="*/ 9 w 67"/>
                <a:gd name="T17" fmla="*/ 0 h 51"/>
                <a:gd name="T18" fmla="*/ 0 w 67"/>
                <a:gd name="T19" fmla="*/ 17 h 51"/>
                <a:gd name="T20" fmla="*/ 9 w 67"/>
                <a:gd name="T21" fmla="*/ 32 h 51"/>
                <a:gd name="T22" fmla="*/ 9 w 67"/>
                <a:gd name="T23" fmla="*/ 42 h 51"/>
                <a:gd name="T24" fmla="*/ 9 w 67"/>
                <a:gd name="T25" fmla="*/ 50 h 51"/>
                <a:gd name="T26" fmla="*/ 25 w 67"/>
                <a:gd name="T2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25" y="50"/>
                  </a:moveTo>
                  <a:lnTo>
                    <a:pt x="41" y="42"/>
                  </a:lnTo>
                  <a:lnTo>
                    <a:pt x="50" y="32"/>
                  </a:lnTo>
                  <a:lnTo>
                    <a:pt x="66" y="25"/>
                  </a:lnTo>
                  <a:lnTo>
                    <a:pt x="66" y="0"/>
                  </a:lnTo>
                  <a:lnTo>
                    <a:pt x="50" y="0"/>
                  </a:lnTo>
                  <a:lnTo>
                    <a:pt x="50" y="10"/>
                  </a:lnTo>
                  <a:lnTo>
                    <a:pt x="41" y="0"/>
                  </a:lnTo>
                  <a:lnTo>
                    <a:pt x="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9" y="42"/>
                  </a:lnTo>
                  <a:lnTo>
                    <a:pt x="9" y="50"/>
                  </a:lnTo>
                  <a:lnTo>
                    <a:pt x="25" y="5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5" name="Freeform 157">
              <a:extLst>
                <a:ext uri="{FF2B5EF4-FFF2-40B4-BE49-F238E27FC236}">
                  <a16:creationId xmlns:a16="http://schemas.microsoft.com/office/drawing/2014/main" id="{2937FA04-0B88-450F-84FA-D0515DB31584}"/>
                </a:ext>
              </a:extLst>
            </p:cNvPr>
            <p:cNvSpPr>
              <a:spLocks/>
            </p:cNvSpPr>
            <p:nvPr>
              <p:custDataLst>
                <p:tags r:id="rId253"/>
              </p:custDataLst>
            </p:nvPr>
          </p:nvSpPr>
          <p:spPr bwMode="gray">
            <a:xfrm>
              <a:off x="4208" y="2965"/>
              <a:ext cx="59" cy="83"/>
            </a:xfrm>
            <a:custGeom>
              <a:avLst/>
              <a:gdLst>
                <a:gd name="T0" fmla="*/ 24 w 50"/>
                <a:gd name="T1" fmla="*/ 9 h 75"/>
                <a:gd name="T2" fmla="*/ 18 w 50"/>
                <a:gd name="T3" fmla="*/ 18 h 75"/>
                <a:gd name="T4" fmla="*/ 9 w 50"/>
                <a:gd name="T5" fmla="*/ 9 h 75"/>
                <a:gd name="T6" fmla="*/ 0 w 50"/>
                <a:gd name="T7" fmla="*/ 0 h 75"/>
                <a:gd name="T8" fmla="*/ 0 w 50"/>
                <a:gd name="T9" fmla="*/ 9 h 75"/>
                <a:gd name="T10" fmla="*/ 0 w 50"/>
                <a:gd name="T11" fmla="*/ 34 h 75"/>
                <a:gd name="T12" fmla="*/ 18 w 50"/>
                <a:gd name="T13" fmla="*/ 50 h 75"/>
                <a:gd name="T14" fmla="*/ 43 w 50"/>
                <a:gd name="T15" fmla="*/ 74 h 75"/>
                <a:gd name="T16" fmla="*/ 49 w 50"/>
                <a:gd name="T17" fmla="*/ 74 h 75"/>
                <a:gd name="T18" fmla="*/ 43 w 50"/>
                <a:gd name="T19" fmla="*/ 50 h 75"/>
                <a:gd name="T20" fmla="*/ 43 w 50"/>
                <a:gd name="T21" fmla="*/ 25 h 75"/>
                <a:gd name="T22" fmla="*/ 24 w 50"/>
                <a:gd name="T23" fmla="*/ 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5">
                  <a:moveTo>
                    <a:pt x="24" y="9"/>
                  </a:move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34"/>
                  </a:lnTo>
                  <a:lnTo>
                    <a:pt x="18" y="50"/>
                  </a:lnTo>
                  <a:lnTo>
                    <a:pt x="43" y="74"/>
                  </a:lnTo>
                  <a:lnTo>
                    <a:pt x="49" y="74"/>
                  </a:lnTo>
                  <a:lnTo>
                    <a:pt x="43" y="50"/>
                  </a:lnTo>
                  <a:lnTo>
                    <a:pt x="43" y="25"/>
                  </a:lnTo>
                  <a:lnTo>
                    <a:pt x="24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6" name="Freeform 158">
              <a:extLst>
                <a:ext uri="{FF2B5EF4-FFF2-40B4-BE49-F238E27FC236}">
                  <a16:creationId xmlns:a16="http://schemas.microsoft.com/office/drawing/2014/main" id="{D8C7736F-17B5-43A8-A418-674E465BD149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gray">
            <a:xfrm>
              <a:off x="4348" y="2965"/>
              <a:ext cx="157" cy="83"/>
            </a:xfrm>
            <a:custGeom>
              <a:avLst/>
              <a:gdLst>
                <a:gd name="T0" fmla="*/ 71 w 131"/>
                <a:gd name="T1" fmla="*/ 25 h 75"/>
                <a:gd name="T2" fmla="*/ 80 w 131"/>
                <a:gd name="T3" fmla="*/ 25 h 75"/>
                <a:gd name="T4" fmla="*/ 71 w 131"/>
                <a:gd name="T5" fmla="*/ 34 h 75"/>
                <a:gd name="T6" fmla="*/ 65 w 131"/>
                <a:gd name="T7" fmla="*/ 34 h 75"/>
                <a:gd name="T8" fmla="*/ 56 w 131"/>
                <a:gd name="T9" fmla="*/ 34 h 75"/>
                <a:gd name="T10" fmla="*/ 40 w 131"/>
                <a:gd name="T11" fmla="*/ 50 h 75"/>
                <a:gd name="T12" fmla="*/ 25 w 131"/>
                <a:gd name="T13" fmla="*/ 50 h 75"/>
                <a:gd name="T14" fmla="*/ 25 w 131"/>
                <a:gd name="T15" fmla="*/ 65 h 75"/>
                <a:gd name="T16" fmla="*/ 0 w 131"/>
                <a:gd name="T17" fmla="*/ 65 h 75"/>
                <a:gd name="T18" fmla="*/ 15 w 131"/>
                <a:gd name="T19" fmla="*/ 74 h 75"/>
                <a:gd name="T20" fmla="*/ 31 w 131"/>
                <a:gd name="T21" fmla="*/ 74 h 75"/>
                <a:gd name="T22" fmla="*/ 40 w 131"/>
                <a:gd name="T23" fmla="*/ 65 h 75"/>
                <a:gd name="T24" fmla="*/ 56 w 131"/>
                <a:gd name="T25" fmla="*/ 74 h 75"/>
                <a:gd name="T26" fmla="*/ 65 w 131"/>
                <a:gd name="T27" fmla="*/ 65 h 75"/>
                <a:gd name="T28" fmla="*/ 89 w 131"/>
                <a:gd name="T29" fmla="*/ 34 h 75"/>
                <a:gd name="T30" fmla="*/ 112 w 131"/>
                <a:gd name="T31" fmla="*/ 34 h 75"/>
                <a:gd name="T32" fmla="*/ 120 w 131"/>
                <a:gd name="T33" fmla="*/ 34 h 75"/>
                <a:gd name="T34" fmla="*/ 112 w 131"/>
                <a:gd name="T35" fmla="*/ 25 h 75"/>
                <a:gd name="T36" fmla="*/ 130 w 131"/>
                <a:gd name="T37" fmla="*/ 25 h 75"/>
                <a:gd name="T38" fmla="*/ 105 w 131"/>
                <a:gd name="T39" fmla="*/ 18 h 75"/>
                <a:gd name="T40" fmla="*/ 105 w 131"/>
                <a:gd name="T41" fmla="*/ 9 h 75"/>
                <a:gd name="T42" fmla="*/ 96 w 131"/>
                <a:gd name="T43" fmla="*/ 0 h 75"/>
                <a:gd name="T44" fmla="*/ 80 w 131"/>
                <a:gd name="T45" fmla="*/ 18 h 75"/>
                <a:gd name="T46" fmla="*/ 71 w 131"/>
                <a:gd name="T47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1" h="75">
                  <a:moveTo>
                    <a:pt x="71" y="25"/>
                  </a:moveTo>
                  <a:lnTo>
                    <a:pt x="80" y="25"/>
                  </a:lnTo>
                  <a:lnTo>
                    <a:pt x="71" y="34"/>
                  </a:lnTo>
                  <a:lnTo>
                    <a:pt x="65" y="34"/>
                  </a:lnTo>
                  <a:lnTo>
                    <a:pt x="56" y="34"/>
                  </a:lnTo>
                  <a:lnTo>
                    <a:pt x="40" y="50"/>
                  </a:lnTo>
                  <a:lnTo>
                    <a:pt x="25" y="50"/>
                  </a:lnTo>
                  <a:lnTo>
                    <a:pt x="25" y="65"/>
                  </a:lnTo>
                  <a:lnTo>
                    <a:pt x="0" y="65"/>
                  </a:lnTo>
                  <a:lnTo>
                    <a:pt x="15" y="74"/>
                  </a:lnTo>
                  <a:lnTo>
                    <a:pt x="31" y="74"/>
                  </a:lnTo>
                  <a:lnTo>
                    <a:pt x="40" y="65"/>
                  </a:lnTo>
                  <a:lnTo>
                    <a:pt x="56" y="74"/>
                  </a:lnTo>
                  <a:lnTo>
                    <a:pt x="65" y="65"/>
                  </a:lnTo>
                  <a:lnTo>
                    <a:pt x="89" y="34"/>
                  </a:lnTo>
                  <a:lnTo>
                    <a:pt x="112" y="34"/>
                  </a:lnTo>
                  <a:lnTo>
                    <a:pt x="120" y="34"/>
                  </a:lnTo>
                  <a:lnTo>
                    <a:pt x="112" y="25"/>
                  </a:lnTo>
                  <a:lnTo>
                    <a:pt x="130" y="25"/>
                  </a:lnTo>
                  <a:lnTo>
                    <a:pt x="105" y="18"/>
                  </a:lnTo>
                  <a:lnTo>
                    <a:pt x="105" y="9"/>
                  </a:lnTo>
                  <a:lnTo>
                    <a:pt x="96" y="0"/>
                  </a:lnTo>
                  <a:lnTo>
                    <a:pt x="80" y="18"/>
                  </a:lnTo>
                  <a:lnTo>
                    <a:pt x="71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7" name="Freeform 159">
              <a:extLst>
                <a:ext uri="{FF2B5EF4-FFF2-40B4-BE49-F238E27FC236}">
                  <a16:creationId xmlns:a16="http://schemas.microsoft.com/office/drawing/2014/main" id="{90FC930A-F270-48E1-947C-10008AAD23EE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gray">
            <a:xfrm>
              <a:off x="4414" y="2992"/>
              <a:ext cx="31" cy="18"/>
            </a:xfrm>
            <a:custGeom>
              <a:avLst/>
              <a:gdLst>
                <a:gd name="T0" fmla="*/ 0 w 25"/>
                <a:gd name="T1" fmla="*/ 16 h 17"/>
                <a:gd name="T2" fmla="*/ 9 w 25"/>
                <a:gd name="T3" fmla="*/ 16 h 17"/>
                <a:gd name="T4" fmla="*/ 15 w 25"/>
                <a:gd name="T5" fmla="*/ 16 h 17"/>
                <a:gd name="T6" fmla="*/ 24 w 25"/>
                <a:gd name="T7" fmla="*/ 0 h 17"/>
                <a:gd name="T8" fmla="*/ 15 w 25"/>
                <a:gd name="T9" fmla="*/ 0 h 17"/>
                <a:gd name="T10" fmla="*/ 0 w 25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0" y="16"/>
                  </a:moveTo>
                  <a:lnTo>
                    <a:pt x="9" y="16"/>
                  </a:lnTo>
                  <a:lnTo>
                    <a:pt x="15" y="16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8" name="Freeform 160">
              <a:extLst>
                <a:ext uri="{FF2B5EF4-FFF2-40B4-BE49-F238E27FC236}">
                  <a16:creationId xmlns:a16="http://schemas.microsoft.com/office/drawing/2014/main" id="{C5CA8B15-9D53-4F1E-A61B-EBB8C1F4021F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gray">
            <a:xfrm>
              <a:off x="4336" y="3002"/>
              <a:ext cx="156" cy="117"/>
            </a:xfrm>
            <a:custGeom>
              <a:avLst/>
              <a:gdLst>
                <a:gd name="T0" fmla="*/ 9 w 130"/>
                <a:gd name="T1" fmla="*/ 31 h 106"/>
                <a:gd name="T2" fmla="*/ 24 w 130"/>
                <a:gd name="T3" fmla="*/ 40 h 106"/>
                <a:gd name="T4" fmla="*/ 40 w 130"/>
                <a:gd name="T5" fmla="*/ 40 h 106"/>
                <a:gd name="T6" fmla="*/ 49 w 130"/>
                <a:gd name="T7" fmla="*/ 31 h 106"/>
                <a:gd name="T8" fmla="*/ 65 w 130"/>
                <a:gd name="T9" fmla="*/ 40 h 106"/>
                <a:gd name="T10" fmla="*/ 74 w 130"/>
                <a:gd name="T11" fmla="*/ 31 h 106"/>
                <a:gd name="T12" fmla="*/ 98 w 130"/>
                <a:gd name="T13" fmla="*/ 0 h 106"/>
                <a:gd name="T14" fmla="*/ 121 w 130"/>
                <a:gd name="T15" fmla="*/ 0 h 106"/>
                <a:gd name="T16" fmla="*/ 114 w 130"/>
                <a:gd name="T17" fmla="*/ 16 h 106"/>
                <a:gd name="T18" fmla="*/ 121 w 130"/>
                <a:gd name="T19" fmla="*/ 25 h 106"/>
                <a:gd name="T20" fmla="*/ 114 w 130"/>
                <a:gd name="T21" fmla="*/ 31 h 106"/>
                <a:gd name="T22" fmla="*/ 129 w 130"/>
                <a:gd name="T23" fmla="*/ 40 h 106"/>
                <a:gd name="T24" fmla="*/ 121 w 130"/>
                <a:gd name="T25" fmla="*/ 48 h 106"/>
                <a:gd name="T26" fmla="*/ 105 w 130"/>
                <a:gd name="T27" fmla="*/ 65 h 106"/>
                <a:gd name="T28" fmla="*/ 98 w 130"/>
                <a:gd name="T29" fmla="*/ 81 h 106"/>
                <a:gd name="T30" fmla="*/ 105 w 130"/>
                <a:gd name="T31" fmla="*/ 81 h 106"/>
                <a:gd name="T32" fmla="*/ 98 w 130"/>
                <a:gd name="T33" fmla="*/ 97 h 106"/>
                <a:gd name="T34" fmla="*/ 80 w 130"/>
                <a:gd name="T35" fmla="*/ 105 h 106"/>
                <a:gd name="T36" fmla="*/ 74 w 130"/>
                <a:gd name="T37" fmla="*/ 97 h 106"/>
                <a:gd name="T38" fmla="*/ 57 w 130"/>
                <a:gd name="T39" fmla="*/ 97 h 106"/>
                <a:gd name="T40" fmla="*/ 40 w 130"/>
                <a:gd name="T41" fmla="*/ 97 h 106"/>
                <a:gd name="T42" fmla="*/ 40 w 130"/>
                <a:gd name="T43" fmla="*/ 88 h 106"/>
                <a:gd name="T44" fmla="*/ 24 w 130"/>
                <a:gd name="T45" fmla="*/ 88 h 106"/>
                <a:gd name="T46" fmla="*/ 17 w 130"/>
                <a:gd name="T47" fmla="*/ 72 h 106"/>
                <a:gd name="T48" fmla="*/ 9 w 130"/>
                <a:gd name="T49" fmla="*/ 56 h 106"/>
                <a:gd name="T50" fmla="*/ 0 w 130"/>
                <a:gd name="T51" fmla="*/ 40 h 106"/>
                <a:gd name="T52" fmla="*/ 9 w 130"/>
                <a:gd name="T53" fmla="*/ 3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106">
                  <a:moveTo>
                    <a:pt x="9" y="31"/>
                  </a:moveTo>
                  <a:lnTo>
                    <a:pt x="24" y="40"/>
                  </a:lnTo>
                  <a:lnTo>
                    <a:pt x="40" y="40"/>
                  </a:lnTo>
                  <a:lnTo>
                    <a:pt x="49" y="31"/>
                  </a:lnTo>
                  <a:lnTo>
                    <a:pt x="65" y="40"/>
                  </a:lnTo>
                  <a:lnTo>
                    <a:pt x="74" y="31"/>
                  </a:lnTo>
                  <a:lnTo>
                    <a:pt x="98" y="0"/>
                  </a:lnTo>
                  <a:lnTo>
                    <a:pt x="121" y="0"/>
                  </a:lnTo>
                  <a:lnTo>
                    <a:pt x="114" y="16"/>
                  </a:lnTo>
                  <a:lnTo>
                    <a:pt x="121" y="25"/>
                  </a:lnTo>
                  <a:lnTo>
                    <a:pt x="114" y="31"/>
                  </a:lnTo>
                  <a:lnTo>
                    <a:pt x="129" y="40"/>
                  </a:lnTo>
                  <a:lnTo>
                    <a:pt x="121" y="48"/>
                  </a:lnTo>
                  <a:lnTo>
                    <a:pt x="105" y="65"/>
                  </a:lnTo>
                  <a:lnTo>
                    <a:pt x="98" y="81"/>
                  </a:lnTo>
                  <a:lnTo>
                    <a:pt x="105" y="81"/>
                  </a:lnTo>
                  <a:lnTo>
                    <a:pt x="98" y="97"/>
                  </a:lnTo>
                  <a:lnTo>
                    <a:pt x="80" y="105"/>
                  </a:lnTo>
                  <a:lnTo>
                    <a:pt x="74" y="97"/>
                  </a:lnTo>
                  <a:lnTo>
                    <a:pt x="57" y="97"/>
                  </a:lnTo>
                  <a:lnTo>
                    <a:pt x="40" y="97"/>
                  </a:lnTo>
                  <a:lnTo>
                    <a:pt x="40" y="88"/>
                  </a:lnTo>
                  <a:lnTo>
                    <a:pt x="24" y="88"/>
                  </a:lnTo>
                  <a:lnTo>
                    <a:pt x="17" y="72"/>
                  </a:lnTo>
                  <a:lnTo>
                    <a:pt x="9" y="56"/>
                  </a:lnTo>
                  <a:lnTo>
                    <a:pt x="0" y="40"/>
                  </a:lnTo>
                  <a:lnTo>
                    <a:pt x="9" y="3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29" name="Freeform 161">
              <a:extLst>
                <a:ext uri="{FF2B5EF4-FFF2-40B4-BE49-F238E27FC236}">
                  <a16:creationId xmlns:a16="http://schemas.microsoft.com/office/drawing/2014/main" id="{08DF4466-404C-4272-9CA7-20B736EDCC8E}"/>
                </a:ext>
              </a:extLst>
            </p:cNvPr>
            <p:cNvSpPr>
              <a:spLocks/>
            </p:cNvSpPr>
            <p:nvPr>
              <p:custDataLst>
                <p:tags r:id="rId257"/>
              </p:custDataLst>
            </p:nvPr>
          </p:nvSpPr>
          <p:spPr bwMode="gray">
            <a:xfrm>
              <a:off x="4679" y="3064"/>
              <a:ext cx="159" cy="123"/>
            </a:xfrm>
            <a:custGeom>
              <a:avLst/>
              <a:gdLst>
                <a:gd name="T0" fmla="*/ 130 w 131"/>
                <a:gd name="T1" fmla="*/ 32 h 113"/>
                <a:gd name="T2" fmla="*/ 130 w 131"/>
                <a:gd name="T3" fmla="*/ 65 h 113"/>
                <a:gd name="T4" fmla="*/ 130 w 131"/>
                <a:gd name="T5" fmla="*/ 112 h 113"/>
                <a:gd name="T6" fmla="*/ 112 w 131"/>
                <a:gd name="T7" fmla="*/ 97 h 113"/>
                <a:gd name="T8" fmla="*/ 88 w 131"/>
                <a:gd name="T9" fmla="*/ 106 h 113"/>
                <a:gd name="T10" fmla="*/ 97 w 131"/>
                <a:gd name="T11" fmla="*/ 89 h 113"/>
                <a:gd name="T12" fmla="*/ 88 w 131"/>
                <a:gd name="T13" fmla="*/ 72 h 113"/>
                <a:gd name="T14" fmla="*/ 31 w 131"/>
                <a:gd name="T15" fmla="*/ 41 h 113"/>
                <a:gd name="T16" fmla="*/ 25 w 131"/>
                <a:gd name="T17" fmla="*/ 49 h 113"/>
                <a:gd name="T18" fmla="*/ 25 w 131"/>
                <a:gd name="T19" fmla="*/ 41 h 113"/>
                <a:gd name="T20" fmla="*/ 16 w 131"/>
                <a:gd name="T21" fmla="*/ 32 h 113"/>
                <a:gd name="T22" fmla="*/ 31 w 131"/>
                <a:gd name="T23" fmla="*/ 32 h 113"/>
                <a:gd name="T24" fmla="*/ 40 w 131"/>
                <a:gd name="T25" fmla="*/ 25 h 113"/>
                <a:gd name="T26" fmla="*/ 16 w 131"/>
                <a:gd name="T27" fmla="*/ 25 h 113"/>
                <a:gd name="T28" fmla="*/ 6 w 131"/>
                <a:gd name="T29" fmla="*/ 16 h 113"/>
                <a:gd name="T30" fmla="*/ 0 w 131"/>
                <a:gd name="T31" fmla="*/ 16 h 113"/>
                <a:gd name="T32" fmla="*/ 16 w 131"/>
                <a:gd name="T33" fmla="*/ 0 h 113"/>
                <a:gd name="T34" fmla="*/ 25 w 131"/>
                <a:gd name="T35" fmla="*/ 0 h 113"/>
                <a:gd name="T36" fmla="*/ 40 w 131"/>
                <a:gd name="T37" fmla="*/ 9 h 113"/>
                <a:gd name="T38" fmla="*/ 40 w 131"/>
                <a:gd name="T39" fmla="*/ 25 h 113"/>
                <a:gd name="T40" fmla="*/ 56 w 131"/>
                <a:gd name="T41" fmla="*/ 41 h 113"/>
                <a:gd name="T42" fmla="*/ 72 w 131"/>
                <a:gd name="T43" fmla="*/ 25 h 113"/>
                <a:gd name="T44" fmla="*/ 88 w 131"/>
                <a:gd name="T45" fmla="*/ 16 h 113"/>
                <a:gd name="T46" fmla="*/ 130 w 131"/>
                <a:gd name="T47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1" h="113">
                  <a:moveTo>
                    <a:pt x="130" y="32"/>
                  </a:moveTo>
                  <a:lnTo>
                    <a:pt x="130" y="65"/>
                  </a:lnTo>
                  <a:lnTo>
                    <a:pt x="130" y="112"/>
                  </a:lnTo>
                  <a:lnTo>
                    <a:pt x="112" y="97"/>
                  </a:lnTo>
                  <a:lnTo>
                    <a:pt x="88" y="106"/>
                  </a:lnTo>
                  <a:lnTo>
                    <a:pt x="97" y="89"/>
                  </a:lnTo>
                  <a:lnTo>
                    <a:pt x="88" y="72"/>
                  </a:lnTo>
                  <a:lnTo>
                    <a:pt x="31" y="41"/>
                  </a:lnTo>
                  <a:lnTo>
                    <a:pt x="25" y="49"/>
                  </a:lnTo>
                  <a:lnTo>
                    <a:pt x="25" y="41"/>
                  </a:lnTo>
                  <a:lnTo>
                    <a:pt x="16" y="32"/>
                  </a:lnTo>
                  <a:lnTo>
                    <a:pt x="31" y="32"/>
                  </a:lnTo>
                  <a:lnTo>
                    <a:pt x="40" y="25"/>
                  </a:lnTo>
                  <a:lnTo>
                    <a:pt x="16" y="25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40" y="9"/>
                  </a:lnTo>
                  <a:lnTo>
                    <a:pt x="40" y="25"/>
                  </a:lnTo>
                  <a:lnTo>
                    <a:pt x="56" y="41"/>
                  </a:lnTo>
                  <a:lnTo>
                    <a:pt x="72" y="25"/>
                  </a:lnTo>
                  <a:lnTo>
                    <a:pt x="88" y="16"/>
                  </a:lnTo>
                  <a:lnTo>
                    <a:pt x="130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0" name="Freeform 162">
              <a:extLst>
                <a:ext uri="{FF2B5EF4-FFF2-40B4-BE49-F238E27FC236}">
                  <a16:creationId xmlns:a16="http://schemas.microsoft.com/office/drawing/2014/main" id="{37FAC54E-96BC-42CC-A501-E90822FC8357}"/>
                </a:ext>
              </a:extLst>
            </p:cNvPr>
            <p:cNvSpPr>
              <a:spLocks/>
            </p:cNvSpPr>
            <p:nvPr>
              <p:custDataLst>
                <p:tags r:id="rId258"/>
              </p:custDataLst>
            </p:nvPr>
          </p:nvSpPr>
          <p:spPr bwMode="gray">
            <a:xfrm>
              <a:off x="4837" y="3099"/>
              <a:ext cx="147" cy="117"/>
            </a:xfrm>
            <a:custGeom>
              <a:avLst/>
              <a:gdLst>
                <a:gd name="T0" fmla="*/ 0 w 123"/>
                <a:gd name="T1" fmla="*/ 80 h 106"/>
                <a:gd name="T2" fmla="*/ 0 w 123"/>
                <a:gd name="T3" fmla="*/ 33 h 106"/>
                <a:gd name="T4" fmla="*/ 0 w 123"/>
                <a:gd name="T5" fmla="*/ 0 h 106"/>
                <a:gd name="T6" fmla="*/ 32 w 123"/>
                <a:gd name="T7" fmla="*/ 9 h 106"/>
                <a:gd name="T8" fmla="*/ 57 w 123"/>
                <a:gd name="T9" fmla="*/ 25 h 106"/>
                <a:gd name="T10" fmla="*/ 57 w 123"/>
                <a:gd name="T11" fmla="*/ 33 h 106"/>
                <a:gd name="T12" fmla="*/ 88 w 123"/>
                <a:gd name="T13" fmla="*/ 49 h 106"/>
                <a:gd name="T14" fmla="*/ 72 w 123"/>
                <a:gd name="T15" fmla="*/ 57 h 106"/>
                <a:gd name="T16" fmla="*/ 81 w 123"/>
                <a:gd name="T17" fmla="*/ 57 h 106"/>
                <a:gd name="T18" fmla="*/ 88 w 123"/>
                <a:gd name="T19" fmla="*/ 65 h 106"/>
                <a:gd name="T20" fmla="*/ 97 w 123"/>
                <a:gd name="T21" fmla="*/ 80 h 106"/>
                <a:gd name="T22" fmla="*/ 104 w 123"/>
                <a:gd name="T23" fmla="*/ 80 h 106"/>
                <a:gd name="T24" fmla="*/ 104 w 123"/>
                <a:gd name="T25" fmla="*/ 90 h 106"/>
                <a:gd name="T26" fmla="*/ 122 w 123"/>
                <a:gd name="T27" fmla="*/ 99 h 106"/>
                <a:gd name="T28" fmla="*/ 122 w 123"/>
                <a:gd name="T29" fmla="*/ 105 h 106"/>
                <a:gd name="T30" fmla="*/ 81 w 123"/>
                <a:gd name="T31" fmla="*/ 99 h 106"/>
                <a:gd name="T32" fmla="*/ 63 w 123"/>
                <a:gd name="T33" fmla="*/ 65 h 106"/>
                <a:gd name="T34" fmla="*/ 47 w 123"/>
                <a:gd name="T35" fmla="*/ 65 h 106"/>
                <a:gd name="T36" fmla="*/ 40 w 123"/>
                <a:gd name="T37" fmla="*/ 65 h 106"/>
                <a:gd name="T38" fmla="*/ 23 w 123"/>
                <a:gd name="T39" fmla="*/ 74 h 106"/>
                <a:gd name="T40" fmla="*/ 32 w 123"/>
                <a:gd name="T41" fmla="*/ 80 h 106"/>
                <a:gd name="T42" fmla="*/ 15 w 123"/>
                <a:gd name="T43" fmla="*/ 80 h 106"/>
                <a:gd name="T44" fmla="*/ 0 w 123"/>
                <a:gd name="T45" fmla="*/ 8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06">
                  <a:moveTo>
                    <a:pt x="0" y="80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32" y="9"/>
                  </a:lnTo>
                  <a:lnTo>
                    <a:pt x="57" y="25"/>
                  </a:lnTo>
                  <a:lnTo>
                    <a:pt x="57" y="33"/>
                  </a:lnTo>
                  <a:lnTo>
                    <a:pt x="88" y="49"/>
                  </a:lnTo>
                  <a:lnTo>
                    <a:pt x="72" y="57"/>
                  </a:lnTo>
                  <a:lnTo>
                    <a:pt x="81" y="57"/>
                  </a:lnTo>
                  <a:lnTo>
                    <a:pt x="88" y="65"/>
                  </a:lnTo>
                  <a:lnTo>
                    <a:pt x="97" y="80"/>
                  </a:lnTo>
                  <a:lnTo>
                    <a:pt x="104" y="80"/>
                  </a:lnTo>
                  <a:lnTo>
                    <a:pt x="104" y="90"/>
                  </a:lnTo>
                  <a:lnTo>
                    <a:pt x="122" y="99"/>
                  </a:lnTo>
                  <a:lnTo>
                    <a:pt x="122" y="105"/>
                  </a:lnTo>
                  <a:lnTo>
                    <a:pt x="81" y="99"/>
                  </a:lnTo>
                  <a:lnTo>
                    <a:pt x="63" y="65"/>
                  </a:lnTo>
                  <a:lnTo>
                    <a:pt x="47" y="65"/>
                  </a:lnTo>
                  <a:lnTo>
                    <a:pt x="40" y="65"/>
                  </a:lnTo>
                  <a:lnTo>
                    <a:pt x="23" y="74"/>
                  </a:lnTo>
                  <a:lnTo>
                    <a:pt x="32" y="80"/>
                  </a:lnTo>
                  <a:lnTo>
                    <a:pt x="15" y="80"/>
                  </a:lnTo>
                  <a:lnTo>
                    <a:pt x="0" y="8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1" name="Freeform 163">
              <a:extLst>
                <a:ext uri="{FF2B5EF4-FFF2-40B4-BE49-F238E27FC236}">
                  <a16:creationId xmlns:a16="http://schemas.microsoft.com/office/drawing/2014/main" id="{C32F46CB-1BF0-48AC-BB3D-9D0BE3854998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gray">
            <a:xfrm>
              <a:off x="4607" y="2476"/>
              <a:ext cx="55" cy="72"/>
            </a:xfrm>
            <a:custGeom>
              <a:avLst/>
              <a:gdLst>
                <a:gd name="T0" fmla="*/ 0 w 44"/>
                <a:gd name="T1" fmla="*/ 16 h 66"/>
                <a:gd name="T2" fmla="*/ 25 w 44"/>
                <a:gd name="T3" fmla="*/ 0 h 66"/>
                <a:gd name="T4" fmla="*/ 34 w 44"/>
                <a:gd name="T5" fmla="*/ 16 h 66"/>
                <a:gd name="T6" fmla="*/ 43 w 44"/>
                <a:gd name="T7" fmla="*/ 40 h 66"/>
                <a:gd name="T8" fmla="*/ 34 w 44"/>
                <a:gd name="T9" fmla="*/ 56 h 66"/>
                <a:gd name="T10" fmla="*/ 0 w 44"/>
                <a:gd name="T11" fmla="*/ 65 h 66"/>
                <a:gd name="T12" fmla="*/ 0 w 44"/>
                <a:gd name="T13" fmla="*/ 56 h 66"/>
                <a:gd name="T14" fmla="*/ 0 w 44"/>
                <a:gd name="T15" fmla="*/ 48 h 66"/>
                <a:gd name="T16" fmla="*/ 0 w 44"/>
                <a:gd name="T17" fmla="*/ 24 h 66"/>
                <a:gd name="T18" fmla="*/ 0 w 44"/>
                <a:gd name="T1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6">
                  <a:moveTo>
                    <a:pt x="0" y="16"/>
                  </a:moveTo>
                  <a:lnTo>
                    <a:pt x="25" y="0"/>
                  </a:lnTo>
                  <a:lnTo>
                    <a:pt x="34" y="16"/>
                  </a:lnTo>
                  <a:lnTo>
                    <a:pt x="43" y="40"/>
                  </a:lnTo>
                  <a:lnTo>
                    <a:pt x="34" y="56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24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2" name="Freeform 164">
              <a:extLst>
                <a:ext uri="{FF2B5EF4-FFF2-40B4-BE49-F238E27FC236}">
                  <a16:creationId xmlns:a16="http://schemas.microsoft.com/office/drawing/2014/main" id="{58AD30E7-CB0A-4065-978B-6395A3E7DC5F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gray">
            <a:xfrm>
              <a:off x="4582" y="2403"/>
              <a:ext cx="100" cy="92"/>
            </a:xfrm>
            <a:custGeom>
              <a:avLst/>
              <a:gdLst>
                <a:gd name="T0" fmla="*/ 81 w 82"/>
                <a:gd name="T1" fmla="*/ 0 h 83"/>
                <a:gd name="T2" fmla="*/ 72 w 82"/>
                <a:gd name="T3" fmla="*/ 0 h 83"/>
                <a:gd name="T4" fmla="*/ 56 w 82"/>
                <a:gd name="T5" fmla="*/ 9 h 83"/>
                <a:gd name="T6" fmla="*/ 47 w 82"/>
                <a:gd name="T7" fmla="*/ 9 h 83"/>
                <a:gd name="T8" fmla="*/ 40 w 82"/>
                <a:gd name="T9" fmla="*/ 17 h 83"/>
                <a:gd name="T10" fmla="*/ 32 w 82"/>
                <a:gd name="T11" fmla="*/ 17 h 83"/>
                <a:gd name="T12" fmla="*/ 0 w 82"/>
                <a:gd name="T13" fmla="*/ 41 h 83"/>
                <a:gd name="T14" fmla="*/ 0 w 82"/>
                <a:gd name="T15" fmla="*/ 50 h 83"/>
                <a:gd name="T16" fmla="*/ 7 w 82"/>
                <a:gd name="T17" fmla="*/ 50 h 83"/>
                <a:gd name="T18" fmla="*/ 0 w 82"/>
                <a:gd name="T19" fmla="*/ 74 h 83"/>
                <a:gd name="T20" fmla="*/ 7 w 82"/>
                <a:gd name="T21" fmla="*/ 82 h 83"/>
                <a:gd name="T22" fmla="*/ 16 w 82"/>
                <a:gd name="T23" fmla="*/ 82 h 83"/>
                <a:gd name="T24" fmla="*/ 22 w 82"/>
                <a:gd name="T25" fmla="*/ 82 h 83"/>
                <a:gd name="T26" fmla="*/ 47 w 82"/>
                <a:gd name="T27" fmla="*/ 66 h 83"/>
                <a:gd name="T28" fmla="*/ 32 w 82"/>
                <a:gd name="T29" fmla="*/ 57 h 83"/>
                <a:gd name="T30" fmla="*/ 32 w 82"/>
                <a:gd name="T31" fmla="*/ 50 h 83"/>
                <a:gd name="T32" fmla="*/ 65 w 82"/>
                <a:gd name="T33" fmla="*/ 34 h 83"/>
                <a:gd name="T34" fmla="*/ 65 w 82"/>
                <a:gd name="T35" fmla="*/ 17 h 83"/>
                <a:gd name="T36" fmla="*/ 81 w 82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3">
                  <a:moveTo>
                    <a:pt x="81" y="0"/>
                  </a:moveTo>
                  <a:lnTo>
                    <a:pt x="72" y="0"/>
                  </a:lnTo>
                  <a:lnTo>
                    <a:pt x="56" y="9"/>
                  </a:lnTo>
                  <a:lnTo>
                    <a:pt x="47" y="9"/>
                  </a:lnTo>
                  <a:lnTo>
                    <a:pt x="40" y="17"/>
                  </a:lnTo>
                  <a:lnTo>
                    <a:pt x="32" y="17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7" y="50"/>
                  </a:lnTo>
                  <a:lnTo>
                    <a:pt x="0" y="74"/>
                  </a:lnTo>
                  <a:lnTo>
                    <a:pt x="7" y="82"/>
                  </a:lnTo>
                  <a:lnTo>
                    <a:pt x="16" y="82"/>
                  </a:lnTo>
                  <a:lnTo>
                    <a:pt x="22" y="82"/>
                  </a:lnTo>
                  <a:lnTo>
                    <a:pt x="47" y="66"/>
                  </a:lnTo>
                  <a:lnTo>
                    <a:pt x="32" y="57"/>
                  </a:lnTo>
                  <a:lnTo>
                    <a:pt x="32" y="50"/>
                  </a:lnTo>
                  <a:lnTo>
                    <a:pt x="65" y="34"/>
                  </a:lnTo>
                  <a:lnTo>
                    <a:pt x="65" y="17"/>
                  </a:lnTo>
                  <a:lnTo>
                    <a:pt x="81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3" name="Freeform 165">
              <a:extLst>
                <a:ext uri="{FF2B5EF4-FFF2-40B4-BE49-F238E27FC236}">
                  <a16:creationId xmlns:a16="http://schemas.microsoft.com/office/drawing/2014/main" id="{E290C00C-87B8-4334-9D17-09C231BAF7FA}"/>
                </a:ext>
              </a:extLst>
            </p:cNvPr>
            <p:cNvSpPr>
              <a:spLocks/>
            </p:cNvSpPr>
            <p:nvPr>
              <p:custDataLst>
                <p:tags r:id="rId261"/>
              </p:custDataLst>
            </p:nvPr>
          </p:nvSpPr>
          <p:spPr bwMode="gray">
            <a:xfrm>
              <a:off x="4384" y="1460"/>
              <a:ext cx="22" cy="27"/>
            </a:xfrm>
            <a:custGeom>
              <a:avLst/>
              <a:gdLst>
                <a:gd name="T0" fmla="*/ 17 w 18"/>
                <a:gd name="T1" fmla="*/ 24 h 25"/>
                <a:gd name="T2" fmla="*/ 17 w 18"/>
                <a:gd name="T3" fmla="*/ 8 h 25"/>
                <a:gd name="T4" fmla="*/ 0 w 18"/>
                <a:gd name="T5" fmla="*/ 0 h 25"/>
                <a:gd name="T6" fmla="*/ 0 w 18"/>
                <a:gd name="T7" fmla="*/ 8 h 25"/>
                <a:gd name="T8" fmla="*/ 17 w 18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7" y="24"/>
                  </a:moveTo>
                  <a:lnTo>
                    <a:pt x="17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17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4" name="Freeform 166">
              <a:extLst>
                <a:ext uri="{FF2B5EF4-FFF2-40B4-BE49-F238E27FC236}">
                  <a16:creationId xmlns:a16="http://schemas.microsoft.com/office/drawing/2014/main" id="{033E23B1-FCB4-414F-8448-A8AE93944B00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gray">
            <a:xfrm>
              <a:off x="2456" y="2529"/>
              <a:ext cx="187" cy="136"/>
            </a:xfrm>
            <a:custGeom>
              <a:avLst/>
              <a:gdLst>
                <a:gd name="T0" fmla="*/ 139 w 156"/>
                <a:gd name="T1" fmla="*/ 8 h 123"/>
                <a:gd name="T2" fmla="*/ 147 w 156"/>
                <a:gd name="T3" fmla="*/ 8 h 123"/>
                <a:gd name="T4" fmla="*/ 155 w 156"/>
                <a:gd name="T5" fmla="*/ 48 h 123"/>
                <a:gd name="T6" fmla="*/ 122 w 156"/>
                <a:gd name="T7" fmla="*/ 57 h 123"/>
                <a:gd name="T8" fmla="*/ 122 w 156"/>
                <a:gd name="T9" fmla="*/ 66 h 123"/>
                <a:gd name="T10" fmla="*/ 99 w 156"/>
                <a:gd name="T11" fmla="*/ 82 h 123"/>
                <a:gd name="T12" fmla="*/ 65 w 156"/>
                <a:gd name="T13" fmla="*/ 97 h 123"/>
                <a:gd name="T14" fmla="*/ 57 w 156"/>
                <a:gd name="T15" fmla="*/ 105 h 123"/>
                <a:gd name="T16" fmla="*/ 57 w 156"/>
                <a:gd name="T17" fmla="*/ 122 h 123"/>
                <a:gd name="T18" fmla="*/ 0 w 156"/>
                <a:gd name="T19" fmla="*/ 113 h 123"/>
                <a:gd name="T20" fmla="*/ 16 w 156"/>
                <a:gd name="T21" fmla="*/ 113 h 123"/>
                <a:gd name="T22" fmla="*/ 32 w 156"/>
                <a:gd name="T23" fmla="*/ 97 h 123"/>
                <a:gd name="T24" fmla="*/ 40 w 156"/>
                <a:gd name="T25" fmla="*/ 82 h 123"/>
                <a:gd name="T26" fmla="*/ 40 w 156"/>
                <a:gd name="T27" fmla="*/ 66 h 123"/>
                <a:gd name="T28" fmla="*/ 50 w 156"/>
                <a:gd name="T29" fmla="*/ 48 h 123"/>
                <a:gd name="T30" fmla="*/ 57 w 156"/>
                <a:gd name="T31" fmla="*/ 32 h 123"/>
                <a:gd name="T32" fmla="*/ 81 w 156"/>
                <a:gd name="T33" fmla="*/ 25 h 123"/>
                <a:gd name="T34" fmla="*/ 90 w 156"/>
                <a:gd name="T35" fmla="*/ 0 h 123"/>
                <a:gd name="T36" fmla="*/ 99 w 156"/>
                <a:gd name="T37" fmla="*/ 0 h 123"/>
                <a:gd name="T38" fmla="*/ 105 w 156"/>
                <a:gd name="T39" fmla="*/ 8 h 123"/>
                <a:gd name="T40" fmla="*/ 130 w 156"/>
                <a:gd name="T41" fmla="*/ 8 h 123"/>
                <a:gd name="T42" fmla="*/ 139 w 156"/>
                <a:gd name="T43" fmla="*/ 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6" h="123">
                  <a:moveTo>
                    <a:pt x="139" y="8"/>
                  </a:moveTo>
                  <a:lnTo>
                    <a:pt x="147" y="8"/>
                  </a:lnTo>
                  <a:lnTo>
                    <a:pt x="155" y="48"/>
                  </a:lnTo>
                  <a:lnTo>
                    <a:pt x="122" y="57"/>
                  </a:lnTo>
                  <a:lnTo>
                    <a:pt x="122" y="66"/>
                  </a:lnTo>
                  <a:lnTo>
                    <a:pt x="99" y="82"/>
                  </a:lnTo>
                  <a:lnTo>
                    <a:pt x="65" y="97"/>
                  </a:lnTo>
                  <a:lnTo>
                    <a:pt x="57" y="105"/>
                  </a:lnTo>
                  <a:lnTo>
                    <a:pt x="57" y="122"/>
                  </a:lnTo>
                  <a:lnTo>
                    <a:pt x="0" y="113"/>
                  </a:lnTo>
                  <a:lnTo>
                    <a:pt x="16" y="113"/>
                  </a:lnTo>
                  <a:lnTo>
                    <a:pt x="32" y="97"/>
                  </a:lnTo>
                  <a:lnTo>
                    <a:pt x="40" y="82"/>
                  </a:lnTo>
                  <a:lnTo>
                    <a:pt x="40" y="66"/>
                  </a:lnTo>
                  <a:lnTo>
                    <a:pt x="50" y="48"/>
                  </a:lnTo>
                  <a:lnTo>
                    <a:pt x="57" y="32"/>
                  </a:lnTo>
                  <a:lnTo>
                    <a:pt x="81" y="25"/>
                  </a:lnTo>
                  <a:lnTo>
                    <a:pt x="90" y="0"/>
                  </a:lnTo>
                  <a:lnTo>
                    <a:pt x="99" y="0"/>
                  </a:lnTo>
                  <a:lnTo>
                    <a:pt x="105" y="8"/>
                  </a:lnTo>
                  <a:lnTo>
                    <a:pt x="130" y="8"/>
                  </a:lnTo>
                  <a:lnTo>
                    <a:pt x="139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5" name="Freeform 167">
              <a:extLst>
                <a:ext uri="{FF2B5EF4-FFF2-40B4-BE49-F238E27FC236}">
                  <a16:creationId xmlns:a16="http://schemas.microsoft.com/office/drawing/2014/main" id="{6668729A-81B6-48E0-8625-90904680B3F3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gray">
            <a:xfrm>
              <a:off x="2772" y="2502"/>
              <a:ext cx="57" cy="119"/>
            </a:xfrm>
            <a:custGeom>
              <a:avLst/>
              <a:gdLst>
                <a:gd name="T0" fmla="*/ 47 w 48"/>
                <a:gd name="T1" fmla="*/ 66 h 107"/>
                <a:gd name="T2" fmla="*/ 47 w 48"/>
                <a:gd name="T3" fmla="*/ 72 h 107"/>
                <a:gd name="T4" fmla="*/ 31 w 48"/>
                <a:gd name="T5" fmla="*/ 90 h 107"/>
                <a:gd name="T6" fmla="*/ 31 w 48"/>
                <a:gd name="T7" fmla="*/ 97 h 107"/>
                <a:gd name="T8" fmla="*/ 25 w 48"/>
                <a:gd name="T9" fmla="*/ 106 h 107"/>
                <a:gd name="T10" fmla="*/ 25 w 48"/>
                <a:gd name="T11" fmla="*/ 81 h 107"/>
                <a:gd name="T12" fmla="*/ 6 w 48"/>
                <a:gd name="T13" fmla="*/ 72 h 107"/>
                <a:gd name="T14" fmla="*/ 0 w 48"/>
                <a:gd name="T15" fmla="*/ 56 h 107"/>
                <a:gd name="T16" fmla="*/ 15 w 48"/>
                <a:gd name="T17" fmla="*/ 41 h 107"/>
                <a:gd name="T18" fmla="*/ 6 w 48"/>
                <a:gd name="T19" fmla="*/ 9 h 107"/>
                <a:gd name="T20" fmla="*/ 15 w 48"/>
                <a:gd name="T21" fmla="*/ 0 h 107"/>
                <a:gd name="T22" fmla="*/ 31 w 48"/>
                <a:gd name="T23" fmla="*/ 0 h 107"/>
                <a:gd name="T24" fmla="*/ 40 w 48"/>
                <a:gd name="T25" fmla="*/ 9 h 107"/>
                <a:gd name="T26" fmla="*/ 47 w 48"/>
                <a:gd name="T27" fmla="*/ 0 h 107"/>
                <a:gd name="T28" fmla="*/ 40 w 48"/>
                <a:gd name="T29" fmla="*/ 16 h 107"/>
                <a:gd name="T30" fmla="*/ 47 w 48"/>
                <a:gd name="T31" fmla="*/ 32 h 107"/>
                <a:gd name="T32" fmla="*/ 31 w 48"/>
                <a:gd name="T33" fmla="*/ 49 h 107"/>
                <a:gd name="T34" fmla="*/ 31 w 48"/>
                <a:gd name="T35" fmla="*/ 56 h 107"/>
                <a:gd name="T36" fmla="*/ 47 w 48"/>
                <a:gd name="T37" fmla="*/ 56 h 107"/>
                <a:gd name="T38" fmla="*/ 47 w 48"/>
                <a:gd name="T39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07">
                  <a:moveTo>
                    <a:pt x="47" y="66"/>
                  </a:moveTo>
                  <a:lnTo>
                    <a:pt x="47" y="72"/>
                  </a:lnTo>
                  <a:lnTo>
                    <a:pt x="31" y="90"/>
                  </a:lnTo>
                  <a:lnTo>
                    <a:pt x="31" y="97"/>
                  </a:lnTo>
                  <a:lnTo>
                    <a:pt x="25" y="106"/>
                  </a:lnTo>
                  <a:lnTo>
                    <a:pt x="25" y="81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15" y="41"/>
                  </a:lnTo>
                  <a:lnTo>
                    <a:pt x="6" y="9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40" y="9"/>
                  </a:lnTo>
                  <a:lnTo>
                    <a:pt x="47" y="0"/>
                  </a:lnTo>
                  <a:lnTo>
                    <a:pt x="40" y="16"/>
                  </a:lnTo>
                  <a:lnTo>
                    <a:pt x="47" y="32"/>
                  </a:lnTo>
                  <a:lnTo>
                    <a:pt x="31" y="49"/>
                  </a:lnTo>
                  <a:lnTo>
                    <a:pt x="31" y="56"/>
                  </a:lnTo>
                  <a:lnTo>
                    <a:pt x="47" y="56"/>
                  </a:lnTo>
                  <a:lnTo>
                    <a:pt x="47" y="6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6" name="Freeform 168">
              <a:extLst>
                <a:ext uri="{FF2B5EF4-FFF2-40B4-BE49-F238E27FC236}">
                  <a16:creationId xmlns:a16="http://schemas.microsoft.com/office/drawing/2014/main" id="{A1AD7232-17AA-4E44-97FB-DACA96DD5A7D}"/>
                </a:ext>
              </a:extLst>
            </p:cNvPr>
            <p:cNvSpPr>
              <a:spLocks/>
            </p:cNvSpPr>
            <p:nvPr>
              <p:custDataLst>
                <p:tags r:id="rId264"/>
              </p:custDataLst>
            </p:nvPr>
          </p:nvSpPr>
          <p:spPr bwMode="gray">
            <a:xfrm>
              <a:off x="3172" y="2805"/>
              <a:ext cx="225" cy="205"/>
            </a:xfrm>
            <a:custGeom>
              <a:avLst/>
              <a:gdLst>
                <a:gd name="T0" fmla="*/ 121 w 187"/>
                <a:gd name="T1" fmla="*/ 73 h 187"/>
                <a:gd name="T2" fmla="*/ 113 w 187"/>
                <a:gd name="T3" fmla="*/ 73 h 187"/>
                <a:gd name="T4" fmla="*/ 113 w 187"/>
                <a:gd name="T5" fmla="*/ 90 h 187"/>
                <a:gd name="T6" fmla="*/ 113 w 187"/>
                <a:gd name="T7" fmla="*/ 98 h 187"/>
                <a:gd name="T8" fmla="*/ 121 w 187"/>
                <a:gd name="T9" fmla="*/ 98 h 187"/>
                <a:gd name="T10" fmla="*/ 121 w 187"/>
                <a:gd name="T11" fmla="*/ 105 h 187"/>
                <a:gd name="T12" fmla="*/ 138 w 187"/>
                <a:gd name="T13" fmla="*/ 121 h 187"/>
                <a:gd name="T14" fmla="*/ 178 w 187"/>
                <a:gd name="T15" fmla="*/ 130 h 187"/>
                <a:gd name="T16" fmla="*/ 186 w 187"/>
                <a:gd name="T17" fmla="*/ 130 h 187"/>
                <a:gd name="T18" fmla="*/ 153 w 187"/>
                <a:gd name="T19" fmla="*/ 170 h 187"/>
                <a:gd name="T20" fmla="*/ 129 w 187"/>
                <a:gd name="T21" fmla="*/ 170 h 187"/>
                <a:gd name="T22" fmla="*/ 113 w 187"/>
                <a:gd name="T23" fmla="*/ 186 h 187"/>
                <a:gd name="T24" fmla="*/ 97 w 187"/>
                <a:gd name="T25" fmla="*/ 179 h 187"/>
                <a:gd name="T26" fmla="*/ 72 w 187"/>
                <a:gd name="T27" fmla="*/ 186 h 187"/>
                <a:gd name="T28" fmla="*/ 32 w 187"/>
                <a:gd name="T29" fmla="*/ 179 h 187"/>
                <a:gd name="T30" fmla="*/ 32 w 187"/>
                <a:gd name="T31" fmla="*/ 163 h 187"/>
                <a:gd name="T32" fmla="*/ 24 w 187"/>
                <a:gd name="T33" fmla="*/ 163 h 187"/>
                <a:gd name="T34" fmla="*/ 7 w 187"/>
                <a:gd name="T35" fmla="*/ 139 h 187"/>
                <a:gd name="T36" fmla="*/ 0 w 187"/>
                <a:gd name="T37" fmla="*/ 130 h 187"/>
                <a:gd name="T38" fmla="*/ 7 w 187"/>
                <a:gd name="T39" fmla="*/ 121 h 187"/>
                <a:gd name="T40" fmla="*/ 16 w 187"/>
                <a:gd name="T41" fmla="*/ 98 h 187"/>
                <a:gd name="T42" fmla="*/ 41 w 187"/>
                <a:gd name="T43" fmla="*/ 65 h 187"/>
                <a:gd name="T44" fmla="*/ 47 w 187"/>
                <a:gd name="T45" fmla="*/ 17 h 187"/>
                <a:gd name="T46" fmla="*/ 66 w 187"/>
                <a:gd name="T47" fmla="*/ 8 h 187"/>
                <a:gd name="T48" fmla="*/ 66 w 187"/>
                <a:gd name="T49" fmla="*/ 0 h 187"/>
                <a:gd name="T50" fmla="*/ 81 w 187"/>
                <a:gd name="T51" fmla="*/ 33 h 187"/>
                <a:gd name="T52" fmla="*/ 97 w 187"/>
                <a:gd name="T53" fmla="*/ 48 h 187"/>
                <a:gd name="T54" fmla="*/ 121 w 187"/>
                <a:gd name="T55" fmla="*/ 7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187">
                  <a:moveTo>
                    <a:pt x="121" y="73"/>
                  </a:moveTo>
                  <a:lnTo>
                    <a:pt x="113" y="73"/>
                  </a:lnTo>
                  <a:lnTo>
                    <a:pt x="113" y="90"/>
                  </a:lnTo>
                  <a:lnTo>
                    <a:pt x="113" y="98"/>
                  </a:lnTo>
                  <a:lnTo>
                    <a:pt x="121" y="98"/>
                  </a:lnTo>
                  <a:lnTo>
                    <a:pt x="121" y="105"/>
                  </a:lnTo>
                  <a:lnTo>
                    <a:pt x="138" y="121"/>
                  </a:lnTo>
                  <a:lnTo>
                    <a:pt x="178" y="130"/>
                  </a:lnTo>
                  <a:lnTo>
                    <a:pt x="186" y="130"/>
                  </a:lnTo>
                  <a:lnTo>
                    <a:pt x="153" y="170"/>
                  </a:lnTo>
                  <a:lnTo>
                    <a:pt x="129" y="170"/>
                  </a:lnTo>
                  <a:lnTo>
                    <a:pt x="113" y="186"/>
                  </a:lnTo>
                  <a:lnTo>
                    <a:pt x="97" y="179"/>
                  </a:lnTo>
                  <a:lnTo>
                    <a:pt x="72" y="186"/>
                  </a:lnTo>
                  <a:lnTo>
                    <a:pt x="32" y="179"/>
                  </a:lnTo>
                  <a:lnTo>
                    <a:pt x="32" y="163"/>
                  </a:lnTo>
                  <a:lnTo>
                    <a:pt x="24" y="163"/>
                  </a:lnTo>
                  <a:lnTo>
                    <a:pt x="7" y="139"/>
                  </a:lnTo>
                  <a:lnTo>
                    <a:pt x="0" y="130"/>
                  </a:lnTo>
                  <a:lnTo>
                    <a:pt x="7" y="121"/>
                  </a:lnTo>
                  <a:lnTo>
                    <a:pt x="16" y="98"/>
                  </a:lnTo>
                  <a:lnTo>
                    <a:pt x="41" y="65"/>
                  </a:lnTo>
                  <a:lnTo>
                    <a:pt x="47" y="17"/>
                  </a:lnTo>
                  <a:lnTo>
                    <a:pt x="66" y="8"/>
                  </a:lnTo>
                  <a:lnTo>
                    <a:pt x="66" y="0"/>
                  </a:lnTo>
                  <a:lnTo>
                    <a:pt x="81" y="33"/>
                  </a:lnTo>
                  <a:lnTo>
                    <a:pt x="97" y="48"/>
                  </a:lnTo>
                  <a:lnTo>
                    <a:pt x="121" y="7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7" name="Freeform 169">
              <a:extLst>
                <a:ext uri="{FF2B5EF4-FFF2-40B4-BE49-F238E27FC236}">
                  <a16:creationId xmlns:a16="http://schemas.microsoft.com/office/drawing/2014/main" id="{5EB7D4D6-3D29-4A2E-9AB5-F1E122327D25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gray">
            <a:xfrm>
              <a:off x="3308" y="2885"/>
              <a:ext cx="19" cy="31"/>
            </a:xfrm>
            <a:custGeom>
              <a:avLst/>
              <a:gdLst>
                <a:gd name="T0" fmla="*/ 8 w 17"/>
                <a:gd name="T1" fmla="*/ 25 h 26"/>
                <a:gd name="T2" fmla="*/ 0 w 17"/>
                <a:gd name="T3" fmla="*/ 25 h 26"/>
                <a:gd name="T4" fmla="*/ 0 w 17"/>
                <a:gd name="T5" fmla="*/ 17 h 26"/>
                <a:gd name="T6" fmla="*/ 0 w 17"/>
                <a:gd name="T7" fmla="*/ 0 h 26"/>
                <a:gd name="T8" fmla="*/ 8 w 17"/>
                <a:gd name="T9" fmla="*/ 0 h 26"/>
                <a:gd name="T10" fmla="*/ 16 w 17"/>
                <a:gd name="T11" fmla="*/ 0 h 26"/>
                <a:gd name="T12" fmla="*/ 16 w 17"/>
                <a:gd name="T13" fmla="*/ 7 h 26"/>
                <a:gd name="T14" fmla="*/ 8 w 17"/>
                <a:gd name="T15" fmla="*/ 7 h 26"/>
                <a:gd name="T16" fmla="*/ 16 w 17"/>
                <a:gd name="T17" fmla="*/ 17 h 26"/>
                <a:gd name="T18" fmla="*/ 8 w 17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6">
                  <a:moveTo>
                    <a:pt x="8" y="25"/>
                  </a:moveTo>
                  <a:lnTo>
                    <a:pt x="0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7"/>
                  </a:lnTo>
                  <a:lnTo>
                    <a:pt x="16" y="17"/>
                  </a:lnTo>
                  <a:lnTo>
                    <a:pt x="8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8" name="Freeform 170">
              <a:extLst>
                <a:ext uri="{FF2B5EF4-FFF2-40B4-BE49-F238E27FC236}">
                  <a16:creationId xmlns:a16="http://schemas.microsoft.com/office/drawing/2014/main" id="{15675004-08ED-4D1C-B53D-84622A34B0A5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gray">
            <a:xfrm>
              <a:off x="3308" y="2885"/>
              <a:ext cx="19" cy="31"/>
            </a:xfrm>
            <a:custGeom>
              <a:avLst/>
              <a:gdLst>
                <a:gd name="T0" fmla="*/ 8 w 17"/>
                <a:gd name="T1" fmla="*/ 25 h 26"/>
                <a:gd name="T2" fmla="*/ 0 w 17"/>
                <a:gd name="T3" fmla="*/ 25 h 26"/>
                <a:gd name="T4" fmla="*/ 0 w 17"/>
                <a:gd name="T5" fmla="*/ 17 h 26"/>
                <a:gd name="T6" fmla="*/ 0 w 17"/>
                <a:gd name="T7" fmla="*/ 0 h 26"/>
                <a:gd name="T8" fmla="*/ 8 w 17"/>
                <a:gd name="T9" fmla="*/ 0 h 26"/>
                <a:gd name="T10" fmla="*/ 16 w 17"/>
                <a:gd name="T11" fmla="*/ 0 h 26"/>
                <a:gd name="T12" fmla="*/ 16 w 17"/>
                <a:gd name="T13" fmla="*/ 7 h 26"/>
                <a:gd name="T14" fmla="*/ 8 w 17"/>
                <a:gd name="T15" fmla="*/ 7 h 26"/>
                <a:gd name="T16" fmla="*/ 16 w 17"/>
                <a:gd name="T17" fmla="*/ 17 h 26"/>
                <a:gd name="T18" fmla="*/ 8 w 17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6">
                  <a:moveTo>
                    <a:pt x="8" y="25"/>
                  </a:moveTo>
                  <a:lnTo>
                    <a:pt x="0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7"/>
                  </a:lnTo>
                  <a:lnTo>
                    <a:pt x="16" y="17"/>
                  </a:lnTo>
                  <a:lnTo>
                    <a:pt x="8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39" name="Freeform 171">
              <a:extLst>
                <a:ext uri="{FF2B5EF4-FFF2-40B4-BE49-F238E27FC236}">
                  <a16:creationId xmlns:a16="http://schemas.microsoft.com/office/drawing/2014/main" id="{CFF99951-EEB7-437C-9FED-19A59FA7161E}"/>
                </a:ext>
              </a:extLst>
            </p:cNvPr>
            <p:cNvSpPr>
              <a:spLocks/>
            </p:cNvSpPr>
            <p:nvPr>
              <p:custDataLst>
                <p:tags r:id="rId267"/>
              </p:custDataLst>
            </p:nvPr>
          </p:nvSpPr>
          <p:spPr bwMode="gray">
            <a:xfrm>
              <a:off x="3289" y="2892"/>
              <a:ext cx="158" cy="189"/>
            </a:xfrm>
            <a:custGeom>
              <a:avLst/>
              <a:gdLst>
                <a:gd name="T0" fmla="*/ 16 w 132"/>
                <a:gd name="T1" fmla="*/ 106 h 172"/>
                <a:gd name="T2" fmla="*/ 0 w 132"/>
                <a:gd name="T3" fmla="*/ 124 h 172"/>
                <a:gd name="T4" fmla="*/ 0 w 132"/>
                <a:gd name="T5" fmla="*/ 164 h 172"/>
                <a:gd name="T6" fmla="*/ 9 w 132"/>
                <a:gd name="T7" fmla="*/ 171 h 172"/>
                <a:gd name="T8" fmla="*/ 32 w 132"/>
                <a:gd name="T9" fmla="*/ 147 h 172"/>
                <a:gd name="T10" fmla="*/ 65 w 132"/>
                <a:gd name="T11" fmla="*/ 124 h 172"/>
                <a:gd name="T12" fmla="*/ 89 w 132"/>
                <a:gd name="T13" fmla="*/ 99 h 172"/>
                <a:gd name="T14" fmla="*/ 106 w 132"/>
                <a:gd name="T15" fmla="*/ 83 h 172"/>
                <a:gd name="T16" fmla="*/ 131 w 132"/>
                <a:gd name="T17" fmla="*/ 18 h 172"/>
                <a:gd name="T18" fmla="*/ 131 w 132"/>
                <a:gd name="T19" fmla="*/ 0 h 172"/>
                <a:gd name="T20" fmla="*/ 121 w 132"/>
                <a:gd name="T21" fmla="*/ 0 h 172"/>
                <a:gd name="T22" fmla="*/ 106 w 132"/>
                <a:gd name="T23" fmla="*/ 10 h 172"/>
                <a:gd name="T24" fmla="*/ 49 w 132"/>
                <a:gd name="T25" fmla="*/ 25 h 172"/>
                <a:gd name="T26" fmla="*/ 41 w 132"/>
                <a:gd name="T27" fmla="*/ 18 h 172"/>
                <a:gd name="T28" fmla="*/ 32 w 132"/>
                <a:gd name="T29" fmla="*/ 10 h 172"/>
                <a:gd name="T30" fmla="*/ 24 w 132"/>
                <a:gd name="T31" fmla="*/ 18 h 172"/>
                <a:gd name="T32" fmla="*/ 24 w 132"/>
                <a:gd name="T33" fmla="*/ 25 h 172"/>
                <a:gd name="T34" fmla="*/ 41 w 132"/>
                <a:gd name="T35" fmla="*/ 41 h 172"/>
                <a:gd name="T36" fmla="*/ 81 w 132"/>
                <a:gd name="T37" fmla="*/ 50 h 172"/>
                <a:gd name="T38" fmla="*/ 89 w 132"/>
                <a:gd name="T39" fmla="*/ 50 h 172"/>
                <a:gd name="T40" fmla="*/ 56 w 132"/>
                <a:gd name="T41" fmla="*/ 90 h 172"/>
                <a:gd name="T42" fmla="*/ 32 w 132"/>
                <a:gd name="T43" fmla="*/ 90 h 172"/>
                <a:gd name="T44" fmla="*/ 16 w 132"/>
                <a:gd name="T45" fmla="*/ 10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72">
                  <a:moveTo>
                    <a:pt x="16" y="106"/>
                  </a:moveTo>
                  <a:lnTo>
                    <a:pt x="0" y="124"/>
                  </a:lnTo>
                  <a:lnTo>
                    <a:pt x="0" y="164"/>
                  </a:lnTo>
                  <a:lnTo>
                    <a:pt x="9" y="171"/>
                  </a:lnTo>
                  <a:lnTo>
                    <a:pt x="32" y="147"/>
                  </a:lnTo>
                  <a:lnTo>
                    <a:pt x="65" y="124"/>
                  </a:lnTo>
                  <a:lnTo>
                    <a:pt x="89" y="99"/>
                  </a:lnTo>
                  <a:lnTo>
                    <a:pt x="106" y="83"/>
                  </a:lnTo>
                  <a:lnTo>
                    <a:pt x="131" y="18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06" y="10"/>
                  </a:lnTo>
                  <a:lnTo>
                    <a:pt x="49" y="25"/>
                  </a:lnTo>
                  <a:lnTo>
                    <a:pt x="41" y="18"/>
                  </a:lnTo>
                  <a:lnTo>
                    <a:pt x="32" y="10"/>
                  </a:lnTo>
                  <a:lnTo>
                    <a:pt x="24" y="18"/>
                  </a:lnTo>
                  <a:lnTo>
                    <a:pt x="24" y="25"/>
                  </a:lnTo>
                  <a:lnTo>
                    <a:pt x="41" y="41"/>
                  </a:lnTo>
                  <a:lnTo>
                    <a:pt x="81" y="50"/>
                  </a:lnTo>
                  <a:lnTo>
                    <a:pt x="89" y="50"/>
                  </a:lnTo>
                  <a:lnTo>
                    <a:pt x="56" y="90"/>
                  </a:lnTo>
                  <a:lnTo>
                    <a:pt x="32" y="90"/>
                  </a:lnTo>
                  <a:lnTo>
                    <a:pt x="16" y="10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0" name="Freeform 172">
              <a:extLst>
                <a:ext uri="{FF2B5EF4-FFF2-40B4-BE49-F238E27FC236}">
                  <a16:creationId xmlns:a16="http://schemas.microsoft.com/office/drawing/2014/main" id="{AB82180B-0B4D-4E05-99F9-B01B028B7AF8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gray">
            <a:xfrm>
              <a:off x="2396" y="2664"/>
              <a:ext cx="188" cy="186"/>
            </a:xfrm>
            <a:custGeom>
              <a:avLst/>
              <a:gdLst>
                <a:gd name="T0" fmla="*/ 0 w 155"/>
                <a:gd name="T1" fmla="*/ 88 h 170"/>
                <a:gd name="T2" fmla="*/ 9 w 155"/>
                <a:gd name="T3" fmla="*/ 81 h 170"/>
                <a:gd name="T4" fmla="*/ 49 w 155"/>
                <a:gd name="T5" fmla="*/ 81 h 170"/>
                <a:gd name="T6" fmla="*/ 49 w 155"/>
                <a:gd name="T7" fmla="*/ 65 h 170"/>
                <a:gd name="T8" fmla="*/ 65 w 155"/>
                <a:gd name="T9" fmla="*/ 57 h 170"/>
                <a:gd name="T10" fmla="*/ 65 w 155"/>
                <a:gd name="T11" fmla="*/ 16 h 170"/>
                <a:gd name="T12" fmla="*/ 106 w 155"/>
                <a:gd name="T13" fmla="*/ 16 h 170"/>
                <a:gd name="T14" fmla="*/ 106 w 155"/>
                <a:gd name="T15" fmla="*/ 0 h 170"/>
                <a:gd name="T16" fmla="*/ 154 w 155"/>
                <a:gd name="T17" fmla="*/ 32 h 170"/>
                <a:gd name="T18" fmla="*/ 130 w 155"/>
                <a:gd name="T19" fmla="*/ 32 h 170"/>
                <a:gd name="T20" fmla="*/ 148 w 155"/>
                <a:gd name="T21" fmla="*/ 162 h 170"/>
                <a:gd name="T22" fmla="*/ 89 w 155"/>
                <a:gd name="T23" fmla="*/ 162 h 170"/>
                <a:gd name="T24" fmla="*/ 81 w 155"/>
                <a:gd name="T25" fmla="*/ 169 h 170"/>
                <a:gd name="T26" fmla="*/ 74 w 155"/>
                <a:gd name="T27" fmla="*/ 162 h 170"/>
                <a:gd name="T28" fmla="*/ 58 w 155"/>
                <a:gd name="T29" fmla="*/ 169 h 170"/>
                <a:gd name="T30" fmla="*/ 49 w 155"/>
                <a:gd name="T31" fmla="*/ 153 h 170"/>
                <a:gd name="T32" fmla="*/ 24 w 155"/>
                <a:gd name="T33" fmla="*/ 146 h 170"/>
                <a:gd name="T34" fmla="*/ 9 w 155"/>
                <a:gd name="T35" fmla="*/ 146 h 170"/>
                <a:gd name="T36" fmla="*/ 0 w 155"/>
                <a:gd name="T37" fmla="*/ 153 h 170"/>
                <a:gd name="T38" fmla="*/ 9 w 155"/>
                <a:gd name="T39" fmla="*/ 122 h 170"/>
                <a:gd name="T40" fmla="*/ 0 w 155"/>
                <a:gd name="T41" fmla="*/ 112 h 170"/>
                <a:gd name="T42" fmla="*/ 9 w 155"/>
                <a:gd name="T43" fmla="*/ 97 h 170"/>
                <a:gd name="T44" fmla="*/ 0 w 155"/>
                <a:gd name="T45" fmla="*/ 8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70">
                  <a:moveTo>
                    <a:pt x="0" y="88"/>
                  </a:moveTo>
                  <a:lnTo>
                    <a:pt x="9" y="81"/>
                  </a:lnTo>
                  <a:lnTo>
                    <a:pt x="49" y="81"/>
                  </a:lnTo>
                  <a:lnTo>
                    <a:pt x="49" y="65"/>
                  </a:lnTo>
                  <a:lnTo>
                    <a:pt x="65" y="57"/>
                  </a:lnTo>
                  <a:lnTo>
                    <a:pt x="65" y="16"/>
                  </a:lnTo>
                  <a:lnTo>
                    <a:pt x="106" y="16"/>
                  </a:lnTo>
                  <a:lnTo>
                    <a:pt x="106" y="0"/>
                  </a:lnTo>
                  <a:lnTo>
                    <a:pt x="154" y="32"/>
                  </a:lnTo>
                  <a:lnTo>
                    <a:pt x="130" y="32"/>
                  </a:lnTo>
                  <a:lnTo>
                    <a:pt x="148" y="162"/>
                  </a:lnTo>
                  <a:lnTo>
                    <a:pt x="89" y="162"/>
                  </a:lnTo>
                  <a:lnTo>
                    <a:pt x="81" y="169"/>
                  </a:lnTo>
                  <a:lnTo>
                    <a:pt x="74" y="162"/>
                  </a:lnTo>
                  <a:lnTo>
                    <a:pt x="58" y="169"/>
                  </a:lnTo>
                  <a:lnTo>
                    <a:pt x="49" y="153"/>
                  </a:lnTo>
                  <a:lnTo>
                    <a:pt x="24" y="146"/>
                  </a:lnTo>
                  <a:lnTo>
                    <a:pt x="9" y="146"/>
                  </a:lnTo>
                  <a:lnTo>
                    <a:pt x="0" y="153"/>
                  </a:lnTo>
                  <a:lnTo>
                    <a:pt x="9" y="122"/>
                  </a:lnTo>
                  <a:lnTo>
                    <a:pt x="0" y="112"/>
                  </a:lnTo>
                  <a:lnTo>
                    <a:pt x="9" y="97"/>
                  </a:lnTo>
                  <a:lnTo>
                    <a:pt x="0" y="8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1" name="Freeform 173">
              <a:extLst>
                <a:ext uri="{FF2B5EF4-FFF2-40B4-BE49-F238E27FC236}">
                  <a16:creationId xmlns:a16="http://schemas.microsoft.com/office/drawing/2014/main" id="{8305B9E0-FDCB-4C25-8CFC-8283608BE6FF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gray">
            <a:xfrm>
              <a:off x="2396" y="2653"/>
              <a:ext cx="129" cy="107"/>
            </a:xfrm>
            <a:custGeom>
              <a:avLst/>
              <a:gdLst>
                <a:gd name="T0" fmla="*/ 0 w 107"/>
                <a:gd name="T1" fmla="*/ 97 h 98"/>
                <a:gd name="T2" fmla="*/ 9 w 107"/>
                <a:gd name="T3" fmla="*/ 90 h 98"/>
                <a:gd name="T4" fmla="*/ 49 w 107"/>
                <a:gd name="T5" fmla="*/ 90 h 98"/>
                <a:gd name="T6" fmla="*/ 49 w 107"/>
                <a:gd name="T7" fmla="*/ 74 h 98"/>
                <a:gd name="T8" fmla="*/ 65 w 107"/>
                <a:gd name="T9" fmla="*/ 66 h 98"/>
                <a:gd name="T10" fmla="*/ 65 w 107"/>
                <a:gd name="T11" fmla="*/ 25 h 98"/>
                <a:gd name="T12" fmla="*/ 106 w 107"/>
                <a:gd name="T13" fmla="*/ 25 h 98"/>
                <a:gd name="T14" fmla="*/ 106 w 107"/>
                <a:gd name="T15" fmla="*/ 9 h 98"/>
                <a:gd name="T16" fmla="*/ 49 w 107"/>
                <a:gd name="T17" fmla="*/ 0 h 98"/>
                <a:gd name="T18" fmla="*/ 40 w 107"/>
                <a:gd name="T19" fmla="*/ 16 h 98"/>
                <a:gd name="T20" fmla="*/ 34 w 107"/>
                <a:gd name="T21" fmla="*/ 25 h 98"/>
                <a:gd name="T22" fmla="*/ 24 w 107"/>
                <a:gd name="T23" fmla="*/ 49 h 98"/>
                <a:gd name="T24" fmla="*/ 0 w 107"/>
                <a:gd name="T25" fmla="*/ 81 h 98"/>
                <a:gd name="T26" fmla="*/ 0 w 107"/>
                <a:gd name="T27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98">
                  <a:moveTo>
                    <a:pt x="0" y="97"/>
                  </a:moveTo>
                  <a:lnTo>
                    <a:pt x="9" y="90"/>
                  </a:lnTo>
                  <a:lnTo>
                    <a:pt x="49" y="90"/>
                  </a:lnTo>
                  <a:lnTo>
                    <a:pt x="49" y="74"/>
                  </a:lnTo>
                  <a:lnTo>
                    <a:pt x="65" y="66"/>
                  </a:lnTo>
                  <a:lnTo>
                    <a:pt x="65" y="25"/>
                  </a:lnTo>
                  <a:lnTo>
                    <a:pt x="106" y="25"/>
                  </a:lnTo>
                  <a:lnTo>
                    <a:pt x="106" y="9"/>
                  </a:lnTo>
                  <a:lnTo>
                    <a:pt x="49" y="0"/>
                  </a:lnTo>
                  <a:lnTo>
                    <a:pt x="40" y="16"/>
                  </a:lnTo>
                  <a:lnTo>
                    <a:pt x="34" y="25"/>
                  </a:lnTo>
                  <a:lnTo>
                    <a:pt x="24" y="49"/>
                  </a:lnTo>
                  <a:lnTo>
                    <a:pt x="0" y="81"/>
                  </a:lnTo>
                  <a:lnTo>
                    <a:pt x="0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2" name="Freeform 174">
              <a:extLst>
                <a:ext uri="{FF2B5EF4-FFF2-40B4-BE49-F238E27FC236}">
                  <a16:creationId xmlns:a16="http://schemas.microsoft.com/office/drawing/2014/main" id="{FEFA2872-3213-4E1F-8D49-DFDF87FDF369}"/>
                </a:ext>
              </a:extLst>
            </p:cNvPr>
            <p:cNvSpPr>
              <a:spLocks/>
            </p:cNvSpPr>
            <p:nvPr>
              <p:custDataLst>
                <p:tags r:id="rId270"/>
              </p:custDataLst>
            </p:nvPr>
          </p:nvSpPr>
          <p:spPr bwMode="gray">
            <a:xfrm>
              <a:off x="2387" y="2824"/>
              <a:ext cx="100" cy="63"/>
            </a:xfrm>
            <a:custGeom>
              <a:avLst/>
              <a:gdLst>
                <a:gd name="T0" fmla="*/ 8 w 83"/>
                <a:gd name="T1" fmla="*/ 48 h 57"/>
                <a:gd name="T2" fmla="*/ 17 w 83"/>
                <a:gd name="T3" fmla="*/ 48 h 57"/>
                <a:gd name="T4" fmla="*/ 32 w 83"/>
                <a:gd name="T5" fmla="*/ 41 h 57"/>
                <a:gd name="T6" fmla="*/ 42 w 83"/>
                <a:gd name="T7" fmla="*/ 48 h 57"/>
                <a:gd name="T8" fmla="*/ 48 w 83"/>
                <a:gd name="T9" fmla="*/ 41 h 57"/>
                <a:gd name="T10" fmla="*/ 32 w 83"/>
                <a:gd name="T11" fmla="*/ 41 h 57"/>
                <a:gd name="T12" fmla="*/ 8 w 83"/>
                <a:gd name="T13" fmla="*/ 41 h 57"/>
                <a:gd name="T14" fmla="*/ 0 w 83"/>
                <a:gd name="T15" fmla="*/ 23 h 57"/>
                <a:gd name="T16" fmla="*/ 8 w 83"/>
                <a:gd name="T17" fmla="*/ 7 h 57"/>
                <a:gd name="T18" fmla="*/ 17 w 83"/>
                <a:gd name="T19" fmla="*/ 0 h 57"/>
                <a:gd name="T20" fmla="*/ 32 w 83"/>
                <a:gd name="T21" fmla="*/ 0 h 57"/>
                <a:gd name="T22" fmla="*/ 57 w 83"/>
                <a:gd name="T23" fmla="*/ 7 h 57"/>
                <a:gd name="T24" fmla="*/ 66 w 83"/>
                <a:gd name="T25" fmla="*/ 23 h 57"/>
                <a:gd name="T26" fmla="*/ 82 w 83"/>
                <a:gd name="T27" fmla="*/ 56 h 57"/>
                <a:gd name="T28" fmla="*/ 48 w 83"/>
                <a:gd name="T29" fmla="*/ 56 h 57"/>
                <a:gd name="T30" fmla="*/ 8 w 83"/>
                <a:gd name="T31" fmla="*/ 56 h 57"/>
                <a:gd name="T32" fmla="*/ 8 w 83"/>
                <a:gd name="T33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57">
                  <a:moveTo>
                    <a:pt x="8" y="48"/>
                  </a:moveTo>
                  <a:lnTo>
                    <a:pt x="17" y="48"/>
                  </a:lnTo>
                  <a:lnTo>
                    <a:pt x="32" y="41"/>
                  </a:lnTo>
                  <a:lnTo>
                    <a:pt x="42" y="48"/>
                  </a:lnTo>
                  <a:lnTo>
                    <a:pt x="48" y="41"/>
                  </a:lnTo>
                  <a:lnTo>
                    <a:pt x="32" y="41"/>
                  </a:lnTo>
                  <a:lnTo>
                    <a:pt x="8" y="41"/>
                  </a:lnTo>
                  <a:lnTo>
                    <a:pt x="0" y="23"/>
                  </a:lnTo>
                  <a:lnTo>
                    <a:pt x="8" y="7"/>
                  </a:lnTo>
                  <a:lnTo>
                    <a:pt x="17" y="0"/>
                  </a:lnTo>
                  <a:lnTo>
                    <a:pt x="32" y="0"/>
                  </a:lnTo>
                  <a:lnTo>
                    <a:pt x="57" y="7"/>
                  </a:lnTo>
                  <a:lnTo>
                    <a:pt x="66" y="23"/>
                  </a:lnTo>
                  <a:lnTo>
                    <a:pt x="82" y="56"/>
                  </a:lnTo>
                  <a:lnTo>
                    <a:pt x="48" y="56"/>
                  </a:lnTo>
                  <a:lnTo>
                    <a:pt x="8" y="56"/>
                  </a:lnTo>
                  <a:lnTo>
                    <a:pt x="8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3" name="Freeform 175">
              <a:extLst>
                <a:ext uri="{FF2B5EF4-FFF2-40B4-BE49-F238E27FC236}">
                  <a16:creationId xmlns:a16="http://schemas.microsoft.com/office/drawing/2014/main" id="{A30A2689-9D71-42AD-BED5-C6097200708D}"/>
                </a:ext>
              </a:extLst>
            </p:cNvPr>
            <p:cNvSpPr>
              <a:spLocks/>
            </p:cNvSpPr>
            <p:nvPr>
              <p:custDataLst>
                <p:tags r:id="rId271"/>
              </p:custDataLst>
            </p:nvPr>
          </p:nvSpPr>
          <p:spPr bwMode="gray">
            <a:xfrm>
              <a:off x="2396" y="2870"/>
              <a:ext cx="50" cy="18"/>
            </a:xfrm>
            <a:custGeom>
              <a:avLst/>
              <a:gdLst>
                <a:gd name="T0" fmla="*/ 0 w 41"/>
                <a:gd name="T1" fmla="*/ 16 h 17"/>
                <a:gd name="T2" fmla="*/ 9 w 41"/>
                <a:gd name="T3" fmla="*/ 16 h 17"/>
                <a:gd name="T4" fmla="*/ 24 w 41"/>
                <a:gd name="T5" fmla="*/ 0 h 17"/>
                <a:gd name="T6" fmla="*/ 34 w 41"/>
                <a:gd name="T7" fmla="*/ 16 h 17"/>
                <a:gd name="T8" fmla="*/ 40 w 41"/>
                <a:gd name="T9" fmla="*/ 0 h 17"/>
                <a:gd name="T10" fmla="*/ 24 w 41"/>
                <a:gd name="T11" fmla="*/ 0 h 17"/>
                <a:gd name="T12" fmla="*/ 0 w 41"/>
                <a:gd name="T13" fmla="*/ 0 h 17"/>
                <a:gd name="T14" fmla="*/ 0 w 41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0" y="16"/>
                  </a:moveTo>
                  <a:lnTo>
                    <a:pt x="9" y="16"/>
                  </a:lnTo>
                  <a:lnTo>
                    <a:pt x="24" y="0"/>
                  </a:lnTo>
                  <a:lnTo>
                    <a:pt x="34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4" name="Freeform 176">
              <a:extLst>
                <a:ext uri="{FF2B5EF4-FFF2-40B4-BE49-F238E27FC236}">
                  <a16:creationId xmlns:a16="http://schemas.microsoft.com/office/drawing/2014/main" id="{3455817B-74CA-4E3F-B855-536F2821E6A3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gray">
            <a:xfrm>
              <a:off x="2396" y="2885"/>
              <a:ext cx="50" cy="31"/>
            </a:xfrm>
            <a:custGeom>
              <a:avLst/>
              <a:gdLst>
                <a:gd name="T0" fmla="*/ 24 w 41"/>
                <a:gd name="T1" fmla="*/ 25 h 26"/>
                <a:gd name="T2" fmla="*/ 40 w 41"/>
                <a:gd name="T3" fmla="*/ 7 h 26"/>
                <a:gd name="T4" fmla="*/ 40 w 41"/>
                <a:gd name="T5" fmla="*/ 0 h 26"/>
                <a:gd name="T6" fmla="*/ 0 w 41"/>
                <a:gd name="T7" fmla="*/ 0 h 26"/>
                <a:gd name="T8" fmla="*/ 17 w 41"/>
                <a:gd name="T9" fmla="*/ 7 h 26"/>
                <a:gd name="T10" fmla="*/ 17 w 41"/>
                <a:gd name="T11" fmla="*/ 17 h 26"/>
                <a:gd name="T12" fmla="*/ 24 w 41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24" y="25"/>
                  </a:moveTo>
                  <a:lnTo>
                    <a:pt x="40" y="7"/>
                  </a:lnTo>
                  <a:lnTo>
                    <a:pt x="40" y="0"/>
                  </a:lnTo>
                  <a:lnTo>
                    <a:pt x="0" y="0"/>
                  </a:lnTo>
                  <a:lnTo>
                    <a:pt x="17" y="7"/>
                  </a:lnTo>
                  <a:lnTo>
                    <a:pt x="17" y="17"/>
                  </a:lnTo>
                  <a:lnTo>
                    <a:pt x="24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5" name="Freeform 177">
              <a:extLst>
                <a:ext uri="{FF2B5EF4-FFF2-40B4-BE49-F238E27FC236}">
                  <a16:creationId xmlns:a16="http://schemas.microsoft.com/office/drawing/2014/main" id="{7FB96C88-533A-4D8C-B711-A29F8D161F2B}"/>
                </a:ext>
              </a:extLst>
            </p:cNvPr>
            <p:cNvSpPr>
              <a:spLocks/>
            </p:cNvSpPr>
            <p:nvPr>
              <p:custDataLst>
                <p:tags r:id="rId273"/>
              </p:custDataLst>
            </p:nvPr>
          </p:nvSpPr>
          <p:spPr bwMode="gray">
            <a:xfrm>
              <a:off x="2426" y="2885"/>
              <a:ext cx="110" cy="75"/>
            </a:xfrm>
            <a:custGeom>
              <a:avLst/>
              <a:gdLst>
                <a:gd name="T0" fmla="*/ 82 w 91"/>
                <a:gd name="T1" fmla="*/ 66 h 67"/>
                <a:gd name="T2" fmla="*/ 90 w 91"/>
                <a:gd name="T3" fmla="*/ 66 h 67"/>
                <a:gd name="T4" fmla="*/ 90 w 91"/>
                <a:gd name="T5" fmla="*/ 57 h 67"/>
                <a:gd name="T6" fmla="*/ 90 w 91"/>
                <a:gd name="T7" fmla="*/ 48 h 67"/>
                <a:gd name="T8" fmla="*/ 90 w 91"/>
                <a:gd name="T9" fmla="*/ 41 h 67"/>
                <a:gd name="T10" fmla="*/ 90 w 91"/>
                <a:gd name="T11" fmla="*/ 32 h 67"/>
                <a:gd name="T12" fmla="*/ 75 w 91"/>
                <a:gd name="T13" fmla="*/ 0 h 67"/>
                <a:gd name="T14" fmla="*/ 57 w 91"/>
                <a:gd name="T15" fmla="*/ 7 h 67"/>
                <a:gd name="T16" fmla="*/ 41 w 91"/>
                <a:gd name="T17" fmla="*/ 7 h 67"/>
                <a:gd name="T18" fmla="*/ 50 w 91"/>
                <a:gd name="T19" fmla="*/ 0 h 67"/>
                <a:gd name="T20" fmla="*/ 16 w 91"/>
                <a:gd name="T21" fmla="*/ 0 h 67"/>
                <a:gd name="T22" fmla="*/ 16 w 91"/>
                <a:gd name="T23" fmla="*/ 7 h 67"/>
                <a:gd name="T24" fmla="*/ 0 w 91"/>
                <a:gd name="T25" fmla="*/ 25 h 67"/>
                <a:gd name="T26" fmla="*/ 25 w 91"/>
                <a:gd name="T27" fmla="*/ 41 h 67"/>
                <a:gd name="T28" fmla="*/ 34 w 91"/>
                <a:gd name="T29" fmla="*/ 32 h 67"/>
                <a:gd name="T30" fmla="*/ 41 w 91"/>
                <a:gd name="T31" fmla="*/ 32 h 67"/>
                <a:gd name="T32" fmla="*/ 57 w 91"/>
                <a:gd name="T33" fmla="*/ 48 h 67"/>
                <a:gd name="T34" fmla="*/ 57 w 91"/>
                <a:gd name="T35" fmla="*/ 57 h 67"/>
                <a:gd name="T36" fmla="*/ 65 w 91"/>
                <a:gd name="T37" fmla="*/ 48 h 67"/>
                <a:gd name="T38" fmla="*/ 75 w 91"/>
                <a:gd name="T39" fmla="*/ 66 h 67"/>
                <a:gd name="T40" fmla="*/ 82 w 91"/>
                <a:gd name="T41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7">
                  <a:moveTo>
                    <a:pt x="82" y="66"/>
                  </a:moveTo>
                  <a:lnTo>
                    <a:pt x="90" y="66"/>
                  </a:lnTo>
                  <a:lnTo>
                    <a:pt x="90" y="57"/>
                  </a:lnTo>
                  <a:lnTo>
                    <a:pt x="90" y="48"/>
                  </a:lnTo>
                  <a:lnTo>
                    <a:pt x="90" y="41"/>
                  </a:lnTo>
                  <a:lnTo>
                    <a:pt x="90" y="32"/>
                  </a:lnTo>
                  <a:lnTo>
                    <a:pt x="75" y="0"/>
                  </a:lnTo>
                  <a:lnTo>
                    <a:pt x="57" y="7"/>
                  </a:lnTo>
                  <a:lnTo>
                    <a:pt x="41" y="7"/>
                  </a:lnTo>
                  <a:lnTo>
                    <a:pt x="50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0" y="25"/>
                  </a:lnTo>
                  <a:lnTo>
                    <a:pt x="25" y="41"/>
                  </a:lnTo>
                  <a:lnTo>
                    <a:pt x="34" y="32"/>
                  </a:lnTo>
                  <a:lnTo>
                    <a:pt x="41" y="32"/>
                  </a:lnTo>
                  <a:lnTo>
                    <a:pt x="57" y="48"/>
                  </a:lnTo>
                  <a:lnTo>
                    <a:pt x="57" y="57"/>
                  </a:lnTo>
                  <a:lnTo>
                    <a:pt x="65" y="48"/>
                  </a:lnTo>
                  <a:lnTo>
                    <a:pt x="75" y="66"/>
                  </a:lnTo>
                  <a:lnTo>
                    <a:pt x="82" y="6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6" name="Freeform 178">
              <a:extLst>
                <a:ext uri="{FF2B5EF4-FFF2-40B4-BE49-F238E27FC236}">
                  <a16:creationId xmlns:a16="http://schemas.microsoft.com/office/drawing/2014/main" id="{EA3B4C80-254F-45C3-9C19-9D70F042AC3D}"/>
                </a:ext>
              </a:extLst>
            </p:cNvPr>
            <p:cNvSpPr>
              <a:spLocks/>
            </p:cNvSpPr>
            <p:nvPr>
              <p:custDataLst>
                <p:tags r:id="rId274"/>
              </p:custDataLst>
            </p:nvPr>
          </p:nvSpPr>
          <p:spPr bwMode="gray">
            <a:xfrm>
              <a:off x="2802" y="3030"/>
              <a:ext cx="27" cy="19"/>
            </a:xfrm>
            <a:custGeom>
              <a:avLst/>
              <a:gdLst>
                <a:gd name="T0" fmla="*/ 22 w 23"/>
                <a:gd name="T1" fmla="*/ 0 h 17"/>
                <a:gd name="T2" fmla="*/ 22 w 23"/>
                <a:gd name="T3" fmla="*/ 16 h 17"/>
                <a:gd name="T4" fmla="*/ 6 w 23"/>
                <a:gd name="T5" fmla="*/ 16 h 17"/>
                <a:gd name="T6" fmla="*/ 0 w 23"/>
                <a:gd name="T7" fmla="*/ 16 h 17"/>
                <a:gd name="T8" fmla="*/ 6 w 23"/>
                <a:gd name="T9" fmla="*/ 0 h 17"/>
                <a:gd name="T10" fmla="*/ 22 w 2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7">
                  <a:moveTo>
                    <a:pt x="22" y="0"/>
                  </a:moveTo>
                  <a:lnTo>
                    <a:pt x="22" y="16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6" y="0"/>
                  </a:lnTo>
                  <a:lnTo>
                    <a:pt x="2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7" name="Freeform 179">
              <a:extLst>
                <a:ext uri="{FF2B5EF4-FFF2-40B4-BE49-F238E27FC236}">
                  <a16:creationId xmlns:a16="http://schemas.microsoft.com/office/drawing/2014/main" id="{3ECB2C97-B0C7-4FAE-BC01-E83AADE0AB13}"/>
                </a:ext>
              </a:extLst>
            </p:cNvPr>
            <p:cNvSpPr>
              <a:spLocks/>
            </p:cNvSpPr>
            <p:nvPr>
              <p:custDataLst>
                <p:tags r:id="rId275"/>
              </p:custDataLst>
            </p:nvPr>
          </p:nvSpPr>
          <p:spPr bwMode="gray">
            <a:xfrm>
              <a:off x="2829" y="3009"/>
              <a:ext cx="117" cy="127"/>
            </a:xfrm>
            <a:custGeom>
              <a:avLst/>
              <a:gdLst>
                <a:gd name="T0" fmla="*/ 65 w 99"/>
                <a:gd name="T1" fmla="*/ 9 h 115"/>
                <a:gd name="T2" fmla="*/ 65 w 99"/>
                <a:gd name="T3" fmla="*/ 24 h 115"/>
                <a:gd name="T4" fmla="*/ 25 w 99"/>
                <a:gd name="T5" fmla="*/ 18 h 115"/>
                <a:gd name="T6" fmla="*/ 25 w 99"/>
                <a:gd name="T7" fmla="*/ 33 h 115"/>
                <a:gd name="T8" fmla="*/ 33 w 99"/>
                <a:gd name="T9" fmla="*/ 24 h 115"/>
                <a:gd name="T10" fmla="*/ 41 w 99"/>
                <a:gd name="T11" fmla="*/ 33 h 115"/>
                <a:gd name="T12" fmla="*/ 41 w 99"/>
                <a:gd name="T13" fmla="*/ 41 h 115"/>
                <a:gd name="T14" fmla="*/ 41 w 99"/>
                <a:gd name="T15" fmla="*/ 74 h 115"/>
                <a:gd name="T16" fmla="*/ 18 w 99"/>
                <a:gd name="T17" fmla="*/ 74 h 115"/>
                <a:gd name="T18" fmla="*/ 9 w 99"/>
                <a:gd name="T19" fmla="*/ 81 h 115"/>
                <a:gd name="T20" fmla="*/ 9 w 99"/>
                <a:gd name="T21" fmla="*/ 90 h 115"/>
                <a:gd name="T22" fmla="*/ 0 w 99"/>
                <a:gd name="T23" fmla="*/ 90 h 115"/>
                <a:gd name="T24" fmla="*/ 0 w 99"/>
                <a:gd name="T25" fmla="*/ 98 h 115"/>
                <a:gd name="T26" fmla="*/ 18 w 99"/>
                <a:gd name="T27" fmla="*/ 114 h 115"/>
                <a:gd name="T28" fmla="*/ 18 w 99"/>
                <a:gd name="T29" fmla="*/ 106 h 115"/>
                <a:gd name="T30" fmla="*/ 25 w 99"/>
                <a:gd name="T31" fmla="*/ 106 h 115"/>
                <a:gd name="T32" fmla="*/ 41 w 99"/>
                <a:gd name="T33" fmla="*/ 106 h 115"/>
                <a:gd name="T34" fmla="*/ 58 w 99"/>
                <a:gd name="T35" fmla="*/ 98 h 115"/>
                <a:gd name="T36" fmla="*/ 65 w 99"/>
                <a:gd name="T37" fmla="*/ 74 h 115"/>
                <a:gd name="T38" fmla="*/ 81 w 99"/>
                <a:gd name="T39" fmla="*/ 58 h 115"/>
                <a:gd name="T40" fmla="*/ 98 w 99"/>
                <a:gd name="T41" fmla="*/ 0 h 115"/>
                <a:gd name="T42" fmla="*/ 75 w 99"/>
                <a:gd name="T43" fmla="*/ 9 h 115"/>
                <a:gd name="T44" fmla="*/ 65 w 99"/>
                <a:gd name="T45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15">
                  <a:moveTo>
                    <a:pt x="65" y="9"/>
                  </a:moveTo>
                  <a:lnTo>
                    <a:pt x="65" y="24"/>
                  </a:lnTo>
                  <a:lnTo>
                    <a:pt x="25" y="18"/>
                  </a:lnTo>
                  <a:lnTo>
                    <a:pt x="25" y="33"/>
                  </a:lnTo>
                  <a:lnTo>
                    <a:pt x="33" y="24"/>
                  </a:lnTo>
                  <a:lnTo>
                    <a:pt x="41" y="33"/>
                  </a:lnTo>
                  <a:lnTo>
                    <a:pt x="41" y="41"/>
                  </a:lnTo>
                  <a:lnTo>
                    <a:pt x="41" y="74"/>
                  </a:lnTo>
                  <a:lnTo>
                    <a:pt x="18" y="74"/>
                  </a:lnTo>
                  <a:lnTo>
                    <a:pt x="9" y="81"/>
                  </a:lnTo>
                  <a:lnTo>
                    <a:pt x="9" y="90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18" y="114"/>
                  </a:lnTo>
                  <a:lnTo>
                    <a:pt x="18" y="106"/>
                  </a:lnTo>
                  <a:lnTo>
                    <a:pt x="25" y="106"/>
                  </a:lnTo>
                  <a:lnTo>
                    <a:pt x="41" y="106"/>
                  </a:lnTo>
                  <a:lnTo>
                    <a:pt x="58" y="98"/>
                  </a:lnTo>
                  <a:lnTo>
                    <a:pt x="65" y="74"/>
                  </a:lnTo>
                  <a:lnTo>
                    <a:pt x="81" y="58"/>
                  </a:lnTo>
                  <a:lnTo>
                    <a:pt x="98" y="0"/>
                  </a:lnTo>
                  <a:lnTo>
                    <a:pt x="75" y="9"/>
                  </a:lnTo>
                  <a:lnTo>
                    <a:pt x="65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8" name="Freeform 180">
              <a:extLst>
                <a:ext uri="{FF2B5EF4-FFF2-40B4-BE49-F238E27FC236}">
                  <a16:creationId xmlns:a16="http://schemas.microsoft.com/office/drawing/2014/main" id="{DBF0713C-AA28-4CB2-A572-2EDC9117E3D6}"/>
                </a:ext>
              </a:extLst>
            </p:cNvPr>
            <p:cNvSpPr>
              <a:spLocks/>
            </p:cNvSpPr>
            <p:nvPr>
              <p:custDataLst>
                <p:tags r:id="rId276"/>
              </p:custDataLst>
            </p:nvPr>
          </p:nvSpPr>
          <p:spPr bwMode="gray">
            <a:xfrm>
              <a:off x="3100" y="3075"/>
              <a:ext cx="31" cy="25"/>
            </a:xfrm>
            <a:custGeom>
              <a:avLst/>
              <a:gdLst>
                <a:gd name="T0" fmla="*/ 25 w 26"/>
                <a:gd name="T1" fmla="*/ 23 h 24"/>
                <a:gd name="T2" fmla="*/ 9 w 26"/>
                <a:gd name="T3" fmla="*/ 23 h 24"/>
                <a:gd name="T4" fmla="*/ 0 w 26"/>
                <a:gd name="T5" fmla="*/ 23 h 24"/>
                <a:gd name="T6" fmla="*/ 9 w 26"/>
                <a:gd name="T7" fmla="*/ 7 h 24"/>
                <a:gd name="T8" fmla="*/ 25 w 26"/>
                <a:gd name="T9" fmla="*/ 0 h 24"/>
                <a:gd name="T10" fmla="*/ 25 w 26"/>
                <a:gd name="T11" fmla="*/ 16 h 24"/>
                <a:gd name="T12" fmla="*/ 25 w 26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25" y="23"/>
                  </a:moveTo>
                  <a:lnTo>
                    <a:pt x="9" y="23"/>
                  </a:lnTo>
                  <a:lnTo>
                    <a:pt x="0" y="23"/>
                  </a:lnTo>
                  <a:lnTo>
                    <a:pt x="9" y="7"/>
                  </a:lnTo>
                  <a:lnTo>
                    <a:pt x="25" y="0"/>
                  </a:lnTo>
                  <a:lnTo>
                    <a:pt x="25" y="16"/>
                  </a:lnTo>
                  <a:lnTo>
                    <a:pt x="25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49" name="Freeform 181">
              <a:extLst>
                <a:ext uri="{FF2B5EF4-FFF2-40B4-BE49-F238E27FC236}">
                  <a16:creationId xmlns:a16="http://schemas.microsoft.com/office/drawing/2014/main" id="{BE73C0DD-2BA9-4064-AA7A-3BEC7303B5FB}"/>
                </a:ext>
              </a:extLst>
            </p:cNvPr>
            <p:cNvSpPr>
              <a:spLocks/>
            </p:cNvSpPr>
            <p:nvPr>
              <p:custDataLst>
                <p:tags r:id="rId277"/>
              </p:custDataLst>
            </p:nvPr>
          </p:nvSpPr>
          <p:spPr bwMode="gray">
            <a:xfrm>
              <a:off x="3112" y="3099"/>
              <a:ext cx="19" cy="27"/>
            </a:xfrm>
            <a:custGeom>
              <a:avLst/>
              <a:gdLst>
                <a:gd name="T0" fmla="*/ 16 w 17"/>
                <a:gd name="T1" fmla="*/ 0 h 26"/>
                <a:gd name="T2" fmla="*/ 16 w 17"/>
                <a:gd name="T3" fmla="*/ 9 h 26"/>
                <a:gd name="T4" fmla="*/ 0 w 17"/>
                <a:gd name="T5" fmla="*/ 25 h 26"/>
                <a:gd name="T6" fmla="*/ 0 w 17"/>
                <a:gd name="T7" fmla="*/ 9 h 26"/>
                <a:gd name="T8" fmla="*/ 0 w 17"/>
                <a:gd name="T9" fmla="*/ 0 h 26"/>
                <a:gd name="T10" fmla="*/ 16 w 1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lnTo>
                    <a:pt x="16" y="9"/>
                  </a:lnTo>
                  <a:lnTo>
                    <a:pt x="0" y="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0" name="Freeform 182">
              <a:extLst>
                <a:ext uri="{FF2B5EF4-FFF2-40B4-BE49-F238E27FC236}">
                  <a16:creationId xmlns:a16="http://schemas.microsoft.com/office/drawing/2014/main" id="{10B5701D-DD4C-480C-92C4-D4FF9F56C570}"/>
                </a:ext>
              </a:extLst>
            </p:cNvPr>
            <p:cNvSpPr>
              <a:spLocks/>
            </p:cNvSpPr>
            <p:nvPr>
              <p:custDataLst>
                <p:tags r:id="rId278"/>
              </p:custDataLst>
            </p:nvPr>
          </p:nvSpPr>
          <p:spPr bwMode="gray">
            <a:xfrm>
              <a:off x="2838" y="3304"/>
              <a:ext cx="207" cy="179"/>
            </a:xfrm>
            <a:custGeom>
              <a:avLst/>
              <a:gdLst>
                <a:gd name="T0" fmla="*/ 56 w 172"/>
                <a:gd name="T1" fmla="*/ 162 h 163"/>
                <a:gd name="T2" fmla="*/ 49 w 172"/>
                <a:gd name="T3" fmla="*/ 146 h 163"/>
                <a:gd name="T4" fmla="*/ 32 w 172"/>
                <a:gd name="T5" fmla="*/ 99 h 163"/>
                <a:gd name="T6" fmla="*/ 32 w 172"/>
                <a:gd name="T7" fmla="*/ 75 h 163"/>
                <a:gd name="T8" fmla="*/ 0 w 172"/>
                <a:gd name="T9" fmla="*/ 9 h 163"/>
                <a:gd name="T10" fmla="*/ 0 w 172"/>
                <a:gd name="T11" fmla="*/ 0 h 163"/>
                <a:gd name="T12" fmla="*/ 16 w 172"/>
                <a:gd name="T13" fmla="*/ 0 h 163"/>
                <a:gd name="T14" fmla="*/ 32 w 172"/>
                <a:gd name="T15" fmla="*/ 0 h 163"/>
                <a:gd name="T16" fmla="*/ 81 w 172"/>
                <a:gd name="T17" fmla="*/ 9 h 163"/>
                <a:gd name="T18" fmla="*/ 97 w 172"/>
                <a:gd name="T19" fmla="*/ 9 h 163"/>
                <a:gd name="T20" fmla="*/ 130 w 172"/>
                <a:gd name="T21" fmla="*/ 16 h 163"/>
                <a:gd name="T22" fmla="*/ 146 w 172"/>
                <a:gd name="T23" fmla="*/ 9 h 163"/>
                <a:gd name="T24" fmla="*/ 153 w 172"/>
                <a:gd name="T25" fmla="*/ 0 h 163"/>
                <a:gd name="T26" fmla="*/ 171 w 172"/>
                <a:gd name="T27" fmla="*/ 9 h 163"/>
                <a:gd name="T28" fmla="*/ 153 w 172"/>
                <a:gd name="T29" fmla="*/ 25 h 163"/>
                <a:gd name="T30" fmla="*/ 146 w 172"/>
                <a:gd name="T31" fmla="*/ 16 h 163"/>
                <a:gd name="T32" fmla="*/ 121 w 172"/>
                <a:gd name="T33" fmla="*/ 16 h 163"/>
                <a:gd name="T34" fmla="*/ 112 w 172"/>
                <a:gd name="T35" fmla="*/ 65 h 163"/>
                <a:gd name="T36" fmla="*/ 106 w 172"/>
                <a:gd name="T37" fmla="*/ 75 h 163"/>
                <a:gd name="T38" fmla="*/ 106 w 172"/>
                <a:gd name="T39" fmla="*/ 106 h 163"/>
                <a:gd name="T40" fmla="*/ 106 w 172"/>
                <a:gd name="T41" fmla="*/ 155 h 163"/>
                <a:gd name="T42" fmla="*/ 89 w 172"/>
                <a:gd name="T43" fmla="*/ 162 h 163"/>
                <a:gd name="T44" fmla="*/ 72 w 172"/>
                <a:gd name="T45" fmla="*/ 162 h 163"/>
                <a:gd name="T46" fmla="*/ 66 w 172"/>
                <a:gd name="T47" fmla="*/ 155 h 163"/>
                <a:gd name="T48" fmla="*/ 56 w 172"/>
                <a:gd name="T4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63">
                  <a:moveTo>
                    <a:pt x="56" y="162"/>
                  </a:moveTo>
                  <a:lnTo>
                    <a:pt x="49" y="146"/>
                  </a:lnTo>
                  <a:lnTo>
                    <a:pt x="32" y="99"/>
                  </a:lnTo>
                  <a:lnTo>
                    <a:pt x="32" y="75"/>
                  </a:lnTo>
                  <a:lnTo>
                    <a:pt x="0" y="9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81" y="9"/>
                  </a:lnTo>
                  <a:lnTo>
                    <a:pt x="97" y="9"/>
                  </a:lnTo>
                  <a:lnTo>
                    <a:pt x="130" y="16"/>
                  </a:lnTo>
                  <a:lnTo>
                    <a:pt x="146" y="9"/>
                  </a:lnTo>
                  <a:lnTo>
                    <a:pt x="153" y="0"/>
                  </a:lnTo>
                  <a:lnTo>
                    <a:pt x="171" y="9"/>
                  </a:lnTo>
                  <a:lnTo>
                    <a:pt x="153" y="25"/>
                  </a:lnTo>
                  <a:lnTo>
                    <a:pt x="146" y="16"/>
                  </a:lnTo>
                  <a:lnTo>
                    <a:pt x="121" y="16"/>
                  </a:lnTo>
                  <a:lnTo>
                    <a:pt x="112" y="65"/>
                  </a:lnTo>
                  <a:lnTo>
                    <a:pt x="106" y="75"/>
                  </a:lnTo>
                  <a:lnTo>
                    <a:pt x="106" y="106"/>
                  </a:lnTo>
                  <a:lnTo>
                    <a:pt x="106" y="155"/>
                  </a:lnTo>
                  <a:lnTo>
                    <a:pt x="89" y="162"/>
                  </a:lnTo>
                  <a:lnTo>
                    <a:pt x="72" y="162"/>
                  </a:lnTo>
                  <a:lnTo>
                    <a:pt x="66" y="155"/>
                  </a:lnTo>
                  <a:lnTo>
                    <a:pt x="56" y="16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1" name="Freeform 183">
              <a:extLst>
                <a:ext uri="{FF2B5EF4-FFF2-40B4-BE49-F238E27FC236}">
                  <a16:creationId xmlns:a16="http://schemas.microsoft.com/office/drawing/2014/main" id="{E8C7B876-54BD-4B2E-BB77-3AF377E6CF9C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gray">
            <a:xfrm>
              <a:off x="2838" y="3143"/>
              <a:ext cx="196" cy="179"/>
            </a:xfrm>
            <a:custGeom>
              <a:avLst/>
              <a:gdLst>
                <a:gd name="T0" fmla="*/ 0 w 162"/>
                <a:gd name="T1" fmla="*/ 146 h 163"/>
                <a:gd name="T2" fmla="*/ 16 w 162"/>
                <a:gd name="T3" fmla="*/ 146 h 163"/>
                <a:gd name="T4" fmla="*/ 32 w 162"/>
                <a:gd name="T5" fmla="*/ 146 h 163"/>
                <a:gd name="T6" fmla="*/ 81 w 162"/>
                <a:gd name="T7" fmla="*/ 155 h 163"/>
                <a:gd name="T8" fmla="*/ 97 w 162"/>
                <a:gd name="T9" fmla="*/ 155 h 163"/>
                <a:gd name="T10" fmla="*/ 130 w 162"/>
                <a:gd name="T11" fmla="*/ 162 h 163"/>
                <a:gd name="T12" fmla="*/ 146 w 162"/>
                <a:gd name="T13" fmla="*/ 155 h 163"/>
                <a:gd name="T14" fmla="*/ 130 w 162"/>
                <a:gd name="T15" fmla="*/ 139 h 163"/>
                <a:gd name="T16" fmla="*/ 130 w 162"/>
                <a:gd name="T17" fmla="*/ 99 h 163"/>
                <a:gd name="T18" fmla="*/ 161 w 162"/>
                <a:gd name="T19" fmla="*/ 90 h 163"/>
                <a:gd name="T20" fmla="*/ 153 w 162"/>
                <a:gd name="T21" fmla="*/ 65 h 163"/>
                <a:gd name="T22" fmla="*/ 130 w 162"/>
                <a:gd name="T23" fmla="*/ 74 h 163"/>
                <a:gd name="T24" fmla="*/ 130 w 162"/>
                <a:gd name="T25" fmla="*/ 65 h 163"/>
                <a:gd name="T26" fmla="*/ 137 w 162"/>
                <a:gd name="T27" fmla="*/ 59 h 163"/>
                <a:gd name="T28" fmla="*/ 130 w 162"/>
                <a:gd name="T29" fmla="*/ 50 h 163"/>
                <a:gd name="T30" fmla="*/ 130 w 162"/>
                <a:gd name="T31" fmla="*/ 25 h 163"/>
                <a:gd name="T32" fmla="*/ 112 w 162"/>
                <a:gd name="T33" fmla="*/ 17 h 163"/>
                <a:gd name="T34" fmla="*/ 97 w 162"/>
                <a:gd name="T35" fmla="*/ 17 h 163"/>
                <a:gd name="T36" fmla="*/ 97 w 162"/>
                <a:gd name="T37" fmla="*/ 25 h 163"/>
                <a:gd name="T38" fmla="*/ 81 w 162"/>
                <a:gd name="T39" fmla="*/ 34 h 163"/>
                <a:gd name="T40" fmla="*/ 66 w 162"/>
                <a:gd name="T41" fmla="*/ 17 h 163"/>
                <a:gd name="T42" fmla="*/ 66 w 162"/>
                <a:gd name="T43" fmla="*/ 0 h 163"/>
                <a:gd name="T44" fmla="*/ 56 w 162"/>
                <a:gd name="T45" fmla="*/ 0 h 163"/>
                <a:gd name="T46" fmla="*/ 24 w 162"/>
                <a:gd name="T47" fmla="*/ 0 h 163"/>
                <a:gd name="T48" fmla="*/ 9 w 162"/>
                <a:gd name="T49" fmla="*/ 9 h 163"/>
                <a:gd name="T50" fmla="*/ 16 w 162"/>
                <a:gd name="T51" fmla="*/ 34 h 163"/>
                <a:gd name="T52" fmla="*/ 16 w 162"/>
                <a:gd name="T53" fmla="*/ 40 h 163"/>
                <a:gd name="T54" fmla="*/ 24 w 162"/>
                <a:gd name="T55" fmla="*/ 74 h 163"/>
                <a:gd name="T56" fmla="*/ 24 w 162"/>
                <a:gd name="T57" fmla="*/ 90 h 163"/>
                <a:gd name="T58" fmla="*/ 9 w 162"/>
                <a:gd name="T59" fmla="*/ 99 h 163"/>
                <a:gd name="T60" fmla="*/ 0 w 162"/>
                <a:gd name="T61" fmla="*/ 131 h 163"/>
                <a:gd name="T62" fmla="*/ 0 w 162"/>
                <a:gd name="T63" fmla="*/ 14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2" h="163">
                  <a:moveTo>
                    <a:pt x="0" y="146"/>
                  </a:moveTo>
                  <a:lnTo>
                    <a:pt x="16" y="146"/>
                  </a:lnTo>
                  <a:lnTo>
                    <a:pt x="32" y="146"/>
                  </a:lnTo>
                  <a:lnTo>
                    <a:pt x="81" y="155"/>
                  </a:lnTo>
                  <a:lnTo>
                    <a:pt x="97" y="155"/>
                  </a:lnTo>
                  <a:lnTo>
                    <a:pt x="130" y="162"/>
                  </a:lnTo>
                  <a:lnTo>
                    <a:pt x="146" y="155"/>
                  </a:lnTo>
                  <a:lnTo>
                    <a:pt x="130" y="139"/>
                  </a:lnTo>
                  <a:lnTo>
                    <a:pt x="130" y="99"/>
                  </a:lnTo>
                  <a:lnTo>
                    <a:pt x="161" y="90"/>
                  </a:lnTo>
                  <a:lnTo>
                    <a:pt x="153" y="65"/>
                  </a:lnTo>
                  <a:lnTo>
                    <a:pt x="130" y="74"/>
                  </a:lnTo>
                  <a:lnTo>
                    <a:pt x="130" y="65"/>
                  </a:lnTo>
                  <a:lnTo>
                    <a:pt x="137" y="59"/>
                  </a:lnTo>
                  <a:lnTo>
                    <a:pt x="130" y="50"/>
                  </a:lnTo>
                  <a:lnTo>
                    <a:pt x="130" y="25"/>
                  </a:lnTo>
                  <a:lnTo>
                    <a:pt x="112" y="17"/>
                  </a:lnTo>
                  <a:lnTo>
                    <a:pt x="97" y="17"/>
                  </a:lnTo>
                  <a:lnTo>
                    <a:pt x="97" y="25"/>
                  </a:lnTo>
                  <a:lnTo>
                    <a:pt x="81" y="34"/>
                  </a:lnTo>
                  <a:lnTo>
                    <a:pt x="66" y="17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24" y="0"/>
                  </a:lnTo>
                  <a:lnTo>
                    <a:pt x="9" y="9"/>
                  </a:lnTo>
                  <a:lnTo>
                    <a:pt x="16" y="34"/>
                  </a:lnTo>
                  <a:lnTo>
                    <a:pt x="16" y="40"/>
                  </a:lnTo>
                  <a:lnTo>
                    <a:pt x="24" y="74"/>
                  </a:lnTo>
                  <a:lnTo>
                    <a:pt x="24" y="90"/>
                  </a:lnTo>
                  <a:lnTo>
                    <a:pt x="9" y="99"/>
                  </a:lnTo>
                  <a:lnTo>
                    <a:pt x="0" y="131"/>
                  </a:lnTo>
                  <a:lnTo>
                    <a:pt x="0" y="14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2" name="Freeform 184">
              <a:extLst>
                <a:ext uri="{FF2B5EF4-FFF2-40B4-BE49-F238E27FC236}">
                  <a16:creationId xmlns:a16="http://schemas.microsoft.com/office/drawing/2014/main" id="{471591E0-FBEC-4A80-B052-04F79D76023F}"/>
                </a:ext>
              </a:extLst>
            </p:cNvPr>
            <p:cNvSpPr>
              <a:spLocks/>
            </p:cNvSpPr>
            <p:nvPr>
              <p:custDataLst>
                <p:tags r:id="rId280"/>
              </p:custDataLst>
            </p:nvPr>
          </p:nvSpPr>
          <p:spPr bwMode="gray">
            <a:xfrm>
              <a:off x="2850" y="3126"/>
              <a:ext cx="21" cy="18"/>
            </a:xfrm>
            <a:custGeom>
              <a:avLst/>
              <a:gdLst>
                <a:gd name="T0" fmla="*/ 16 w 17"/>
                <a:gd name="T1" fmla="*/ 0 h 17"/>
                <a:gd name="T2" fmla="*/ 0 w 17"/>
                <a:gd name="T3" fmla="*/ 16 h 17"/>
                <a:gd name="T4" fmla="*/ 0 w 17"/>
                <a:gd name="T5" fmla="*/ 8 h 17"/>
                <a:gd name="T6" fmla="*/ 0 w 17"/>
                <a:gd name="T7" fmla="*/ 0 h 17"/>
                <a:gd name="T8" fmla="*/ 16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3" name="Freeform 185">
              <a:extLst>
                <a:ext uri="{FF2B5EF4-FFF2-40B4-BE49-F238E27FC236}">
                  <a16:creationId xmlns:a16="http://schemas.microsoft.com/office/drawing/2014/main" id="{B605CFD6-9F76-41C8-AD91-2BC0A1AD652C}"/>
                </a:ext>
              </a:extLst>
            </p:cNvPr>
            <p:cNvSpPr>
              <a:spLocks/>
            </p:cNvSpPr>
            <p:nvPr>
              <p:custDataLst>
                <p:tags r:id="rId281"/>
              </p:custDataLst>
            </p:nvPr>
          </p:nvSpPr>
          <p:spPr bwMode="gray">
            <a:xfrm>
              <a:off x="2850" y="3126"/>
              <a:ext cx="21" cy="18"/>
            </a:xfrm>
            <a:custGeom>
              <a:avLst/>
              <a:gdLst>
                <a:gd name="T0" fmla="*/ 16 w 17"/>
                <a:gd name="T1" fmla="*/ 0 h 17"/>
                <a:gd name="T2" fmla="*/ 0 w 17"/>
                <a:gd name="T3" fmla="*/ 16 h 17"/>
                <a:gd name="T4" fmla="*/ 0 w 17"/>
                <a:gd name="T5" fmla="*/ 8 h 17"/>
                <a:gd name="T6" fmla="*/ 0 w 17"/>
                <a:gd name="T7" fmla="*/ 0 h 17"/>
                <a:gd name="T8" fmla="*/ 16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4" name="Freeform 186">
              <a:extLst>
                <a:ext uri="{FF2B5EF4-FFF2-40B4-BE49-F238E27FC236}">
                  <a16:creationId xmlns:a16="http://schemas.microsoft.com/office/drawing/2014/main" id="{AE8C9694-8B35-467C-A0EE-625EA3005206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gray">
            <a:xfrm>
              <a:off x="2906" y="3375"/>
              <a:ext cx="257" cy="207"/>
            </a:xfrm>
            <a:custGeom>
              <a:avLst/>
              <a:gdLst>
                <a:gd name="T0" fmla="*/ 196 w 213"/>
                <a:gd name="T1" fmla="*/ 10 h 188"/>
                <a:gd name="T2" fmla="*/ 202 w 213"/>
                <a:gd name="T3" fmla="*/ 57 h 188"/>
                <a:gd name="T4" fmla="*/ 196 w 213"/>
                <a:gd name="T5" fmla="*/ 57 h 188"/>
                <a:gd name="T6" fmla="*/ 187 w 213"/>
                <a:gd name="T7" fmla="*/ 65 h 188"/>
                <a:gd name="T8" fmla="*/ 196 w 213"/>
                <a:gd name="T9" fmla="*/ 74 h 188"/>
                <a:gd name="T10" fmla="*/ 202 w 213"/>
                <a:gd name="T11" fmla="*/ 65 h 188"/>
                <a:gd name="T12" fmla="*/ 212 w 213"/>
                <a:gd name="T13" fmla="*/ 65 h 188"/>
                <a:gd name="T14" fmla="*/ 212 w 213"/>
                <a:gd name="T15" fmla="*/ 74 h 188"/>
                <a:gd name="T16" fmla="*/ 212 w 213"/>
                <a:gd name="T17" fmla="*/ 97 h 188"/>
                <a:gd name="T18" fmla="*/ 196 w 213"/>
                <a:gd name="T19" fmla="*/ 105 h 188"/>
                <a:gd name="T20" fmla="*/ 180 w 213"/>
                <a:gd name="T21" fmla="*/ 130 h 188"/>
                <a:gd name="T22" fmla="*/ 155 w 213"/>
                <a:gd name="T23" fmla="*/ 153 h 188"/>
                <a:gd name="T24" fmla="*/ 139 w 213"/>
                <a:gd name="T25" fmla="*/ 171 h 188"/>
                <a:gd name="T26" fmla="*/ 115 w 213"/>
                <a:gd name="T27" fmla="*/ 178 h 188"/>
                <a:gd name="T28" fmla="*/ 97 w 213"/>
                <a:gd name="T29" fmla="*/ 178 h 188"/>
                <a:gd name="T30" fmla="*/ 74 w 213"/>
                <a:gd name="T31" fmla="*/ 178 h 188"/>
                <a:gd name="T32" fmla="*/ 50 w 213"/>
                <a:gd name="T33" fmla="*/ 187 h 188"/>
                <a:gd name="T34" fmla="*/ 41 w 213"/>
                <a:gd name="T35" fmla="*/ 187 h 188"/>
                <a:gd name="T36" fmla="*/ 33 w 213"/>
                <a:gd name="T37" fmla="*/ 178 h 188"/>
                <a:gd name="T38" fmla="*/ 25 w 213"/>
                <a:gd name="T39" fmla="*/ 153 h 188"/>
                <a:gd name="T40" fmla="*/ 25 w 213"/>
                <a:gd name="T41" fmla="*/ 147 h 188"/>
                <a:gd name="T42" fmla="*/ 10 w 213"/>
                <a:gd name="T43" fmla="*/ 97 h 188"/>
                <a:gd name="T44" fmla="*/ 0 w 213"/>
                <a:gd name="T45" fmla="*/ 97 h 188"/>
                <a:gd name="T46" fmla="*/ 10 w 213"/>
                <a:gd name="T47" fmla="*/ 90 h 188"/>
                <a:gd name="T48" fmla="*/ 16 w 213"/>
                <a:gd name="T49" fmla="*/ 97 h 188"/>
                <a:gd name="T50" fmla="*/ 33 w 213"/>
                <a:gd name="T51" fmla="*/ 97 h 188"/>
                <a:gd name="T52" fmla="*/ 50 w 213"/>
                <a:gd name="T53" fmla="*/ 90 h 188"/>
                <a:gd name="T54" fmla="*/ 50 w 213"/>
                <a:gd name="T55" fmla="*/ 41 h 188"/>
                <a:gd name="T56" fmla="*/ 56 w 213"/>
                <a:gd name="T57" fmla="*/ 50 h 188"/>
                <a:gd name="T58" fmla="*/ 56 w 213"/>
                <a:gd name="T59" fmla="*/ 65 h 188"/>
                <a:gd name="T60" fmla="*/ 74 w 213"/>
                <a:gd name="T61" fmla="*/ 65 h 188"/>
                <a:gd name="T62" fmla="*/ 97 w 213"/>
                <a:gd name="T63" fmla="*/ 50 h 188"/>
                <a:gd name="T64" fmla="*/ 105 w 213"/>
                <a:gd name="T65" fmla="*/ 57 h 188"/>
                <a:gd name="T66" fmla="*/ 115 w 213"/>
                <a:gd name="T67" fmla="*/ 50 h 188"/>
                <a:gd name="T68" fmla="*/ 147 w 213"/>
                <a:gd name="T69" fmla="*/ 16 h 188"/>
                <a:gd name="T70" fmla="*/ 171 w 213"/>
                <a:gd name="T71" fmla="*/ 0 h 188"/>
                <a:gd name="T72" fmla="*/ 187 w 213"/>
                <a:gd name="T73" fmla="*/ 10 h 188"/>
                <a:gd name="T74" fmla="*/ 196 w 213"/>
                <a:gd name="T75" fmla="*/ 1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88">
                  <a:moveTo>
                    <a:pt x="196" y="10"/>
                  </a:moveTo>
                  <a:lnTo>
                    <a:pt x="202" y="57"/>
                  </a:lnTo>
                  <a:lnTo>
                    <a:pt x="196" y="57"/>
                  </a:lnTo>
                  <a:lnTo>
                    <a:pt x="187" y="65"/>
                  </a:lnTo>
                  <a:lnTo>
                    <a:pt x="196" y="74"/>
                  </a:lnTo>
                  <a:lnTo>
                    <a:pt x="202" y="65"/>
                  </a:lnTo>
                  <a:lnTo>
                    <a:pt x="212" y="65"/>
                  </a:lnTo>
                  <a:lnTo>
                    <a:pt x="212" y="74"/>
                  </a:lnTo>
                  <a:lnTo>
                    <a:pt x="212" y="97"/>
                  </a:lnTo>
                  <a:lnTo>
                    <a:pt x="196" y="105"/>
                  </a:lnTo>
                  <a:lnTo>
                    <a:pt x="180" y="130"/>
                  </a:lnTo>
                  <a:lnTo>
                    <a:pt x="155" y="153"/>
                  </a:lnTo>
                  <a:lnTo>
                    <a:pt x="139" y="171"/>
                  </a:lnTo>
                  <a:lnTo>
                    <a:pt x="115" y="178"/>
                  </a:lnTo>
                  <a:lnTo>
                    <a:pt x="97" y="178"/>
                  </a:lnTo>
                  <a:lnTo>
                    <a:pt x="74" y="178"/>
                  </a:lnTo>
                  <a:lnTo>
                    <a:pt x="50" y="187"/>
                  </a:lnTo>
                  <a:lnTo>
                    <a:pt x="41" y="187"/>
                  </a:lnTo>
                  <a:lnTo>
                    <a:pt x="33" y="178"/>
                  </a:lnTo>
                  <a:lnTo>
                    <a:pt x="25" y="153"/>
                  </a:lnTo>
                  <a:lnTo>
                    <a:pt x="25" y="147"/>
                  </a:lnTo>
                  <a:lnTo>
                    <a:pt x="10" y="97"/>
                  </a:lnTo>
                  <a:lnTo>
                    <a:pt x="0" y="97"/>
                  </a:lnTo>
                  <a:lnTo>
                    <a:pt x="10" y="90"/>
                  </a:lnTo>
                  <a:lnTo>
                    <a:pt x="16" y="97"/>
                  </a:lnTo>
                  <a:lnTo>
                    <a:pt x="33" y="97"/>
                  </a:lnTo>
                  <a:lnTo>
                    <a:pt x="50" y="90"/>
                  </a:lnTo>
                  <a:lnTo>
                    <a:pt x="50" y="41"/>
                  </a:lnTo>
                  <a:lnTo>
                    <a:pt x="56" y="50"/>
                  </a:lnTo>
                  <a:lnTo>
                    <a:pt x="56" y="65"/>
                  </a:lnTo>
                  <a:lnTo>
                    <a:pt x="74" y="65"/>
                  </a:lnTo>
                  <a:lnTo>
                    <a:pt x="97" y="50"/>
                  </a:lnTo>
                  <a:lnTo>
                    <a:pt x="105" y="57"/>
                  </a:lnTo>
                  <a:lnTo>
                    <a:pt x="115" y="50"/>
                  </a:lnTo>
                  <a:lnTo>
                    <a:pt x="147" y="16"/>
                  </a:lnTo>
                  <a:lnTo>
                    <a:pt x="171" y="0"/>
                  </a:lnTo>
                  <a:lnTo>
                    <a:pt x="187" y="10"/>
                  </a:lnTo>
                  <a:lnTo>
                    <a:pt x="196" y="1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5" name="Freeform 187">
              <a:extLst>
                <a:ext uri="{FF2B5EF4-FFF2-40B4-BE49-F238E27FC236}">
                  <a16:creationId xmlns:a16="http://schemas.microsoft.com/office/drawing/2014/main" id="{17C4AF4F-0D8F-4C95-8E20-C29E4D09BDF7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gray">
            <a:xfrm>
              <a:off x="2965" y="3313"/>
              <a:ext cx="148" cy="135"/>
            </a:xfrm>
            <a:custGeom>
              <a:avLst/>
              <a:gdLst>
                <a:gd name="T0" fmla="*/ 0 w 122"/>
                <a:gd name="T1" fmla="*/ 97 h 122"/>
                <a:gd name="T2" fmla="*/ 6 w 122"/>
                <a:gd name="T3" fmla="*/ 106 h 122"/>
                <a:gd name="T4" fmla="*/ 6 w 122"/>
                <a:gd name="T5" fmla="*/ 121 h 122"/>
                <a:gd name="T6" fmla="*/ 24 w 122"/>
                <a:gd name="T7" fmla="*/ 121 h 122"/>
                <a:gd name="T8" fmla="*/ 47 w 122"/>
                <a:gd name="T9" fmla="*/ 106 h 122"/>
                <a:gd name="T10" fmla="*/ 55 w 122"/>
                <a:gd name="T11" fmla="*/ 113 h 122"/>
                <a:gd name="T12" fmla="*/ 65 w 122"/>
                <a:gd name="T13" fmla="*/ 106 h 122"/>
                <a:gd name="T14" fmla="*/ 97 w 122"/>
                <a:gd name="T15" fmla="*/ 72 h 122"/>
                <a:gd name="T16" fmla="*/ 121 w 122"/>
                <a:gd name="T17" fmla="*/ 56 h 122"/>
                <a:gd name="T18" fmla="*/ 105 w 122"/>
                <a:gd name="T19" fmla="*/ 56 h 122"/>
                <a:gd name="T20" fmla="*/ 97 w 122"/>
                <a:gd name="T21" fmla="*/ 41 h 122"/>
                <a:gd name="T22" fmla="*/ 80 w 122"/>
                <a:gd name="T23" fmla="*/ 24 h 122"/>
                <a:gd name="T24" fmla="*/ 65 w 122"/>
                <a:gd name="T25" fmla="*/ 0 h 122"/>
                <a:gd name="T26" fmla="*/ 47 w 122"/>
                <a:gd name="T27" fmla="*/ 16 h 122"/>
                <a:gd name="T28" fmla="*/ 40 w 122"/>
                <a:gd name="T29" fmla="*/ 7 h 122"/>
                <a:gd name="T30" fmla="*/ 15 w 122"/>
                <a:gd name="T31" fmla="*/ 7 h 122"/>
                <a:gd name="T32" fmla="*/ 6 w 122"/>
                <a:gd name="T33" fmla="*/ 56 h 122"/>
                <a:gd name="T34" fmla="*/ 0 w 122"/>
                <a:gd name="T35" fmla="*/ 66 h 122"/>
                <a:gd name="T36" fmla="*/ 0 w 122"/>
                <a:gd name="T37" fmla="*/ 9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2">
                  <a:moveTo>
                    <a:pt x="0" y="97"/>
                  </a:moveTo>
                  <a:lnTo>
                    <a:pt x="6" y="106"/>
                  </a:lnTo>
                  <a:lnTo>
                    <a:pt x="6" y="121"/>
                  </a:lnTo>
                  <a:lnTo>
                    <a:pt x="24" y="121"/>
                  </a:lnTo>
                  <a:lnTo>
                    <a:pt x="47" y="106"/>
                  </a:lnTo>
                  <a:lnTo>
                    <a:pt x="55" y="113"/>
                  </a:lnTo>
                  <a:lnTo>
                    <a:pt x="65" y="106"/>
                  </a:lnTo>
                  <a:lnTo>
                    <a:pt x="97" y="72"/>
                  </a:lnTo>
                  <a:lnTo>
                    <a:pt x="121" y="56"/>
                  </a:lnTo>
                  <a:lnTo>
                    <a:pt x="105" y="56"/>
                  </a:lnTo>
                  <a:lnTo>
                    <a:pt x="97" y="41"/>
                  </a:lnTo>
                  <a:lnTo>
                    <a:pt x="80" y="24"/>
                  </a:lnTo>
                  <a:lnTo>
                    <a:pt x="65" y="0"/>
                  </a:lnTo>
                  <a:lnTo>
                    <a:pt x="47" y="16"/>
                  </a:lnTo>
                  <a:lnTo>
                    <a:pt x="40" y="7"/>
                  </a:lnTo>
                  <a:lnTo>
                    <a:pt x="15" y="7"/>
                  </a:lnTo>
                  <a:lnTo>
                    <a:pt x="6" y="56"/>
                  </a:lnTo>
                  <a:lnTo>
                    <a:pt x="0" y="66"/>
                  </a:lnTo>
                  <a:lnTo>
                    <a:pt x="0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6" name="Freeform 188">
              <a:extLst>
                <a:ext uri="{FF2B5EF4-FFF2-40B4-BE49-F238E27FC236}">
                  <a16:creationId xmlns:a16="http://schemas.microsoft.com/office/drawing/2014/main" id="{2172AB9D-AE81-407E-92A3-CA8C9F48EA58}"/>
                </a:ext>
              </a:extLst>
            </p:cNvPr>
            <p:cNvSpPr>
              <a:spLocks/>
            </p:cNvSpPr>
            <p:nvPr>
              <p:custDataLst>
                <p:tags r:id="rId284"/>
              </p:custDataLst>
            </p:nvPr>
          </p:nvSpPr>
          <p:spPr bwMode="gray">
            <a:xfrm>
              <a:off x="3045" y="3287"/>
              <a:ext cx="127" cy="102"/>
            </a:xfrm>
            <a:custGeom>
              <a:avLst/>
              <a:gdLst>
                <a:gd name="T0" fmla="*/ 65 w 106"/>
                <a:gd name="T1" fmla="*/ 0 h 91"/>
                <a:gd name="T2" fmla="*/ 47 w 106"/>
                <a:gd name="T3" fmla="*/ 0 h 91"/>
                <a:gd name="T4" fmla="*/ 47 w 106"/>
                <a:gd name="T5" fmla="*/ 8 h 91"/>
                <a:gd name="T6" fmla="*/ 24 w 106"/>
                <a:gd name="T7" fmla="*/ 24 h 91"/>
                <a:gd name="T8" fmla="*/ 0 w 106"/>
                <a:gd name="T9" fmla="*/ 24 h 91"/>
                <a:gd name="T10" fmla="*/ 15 w 106"/>
                <a:gd name="T11" fmla="*/ 48 h 91"/>
                <a:gd name="T12" fmla="*/ 32 w 106"/>
                <a:gd name="T13" fmla="*/ 65 h 91"/>
                <a:gd name="T14" fmla="*/ 40 w 106"/>
                <a:gd name="T15" fmla="*/ 80 h 91"/>
                <a:gd name="T16" fmla="*/ 56 w 106"/>
                <a:gd name="T17" fmla="*/ 80 h 91"/>
                <a:gd name="T18" fmla="*/ 72 w 106"/>
                <a:gd name="T19" fmla="*/ 90 h 91"/>
                <a:gd name="T20" fmla="*/ 81 w 106"/>
                <a:gd name="T21" fmla="*/ 90 h 91"/>
                <a:gd name="T22" fmla="*/ 97 w 106"/>
                <a:gd name="T23" fmla="*/ 56 h 91"/>
                <a:gd name="T24" fmla="*/ 105 w 106"/>
                <a:gd name="T25" fmla="*/ 24 h 91"/>
                <a:gd name="T26" fmla="*/ 97 w 106"/>
                <a:gd name="T27" fmla="*/ 8 h 91"/>
                <a:gd name="T28" fmla="*/ 81 w 106"/>
                <a:gd name="T29" fmla="*/ 0 h 91"/>
                <a:gd name="T30" fmla="*/ 65 w 106"/>
                <a:gd name="T3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91">
                  <a:moveTo>
                    <a:pt x="65" y="0"/>
                  </a:moveTo>
                  <a:lnTo>
                    <a:pt x="47" y="0"/>
                  </a:lnTo>
                  <a:lnTo>
                    <a:pt x="47" y="8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15" y="48"/>
                  </a:lnTo>
                  <a:lnTo>
                    <a:pt x="32" y="65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81" y="90"/>
                  </a:lnTo>
                  <a:lnTo>
                    <a:pt x="97" y="56"/>
                  </a:lnTo>
                  <a:lnTo>
                    <a:pt x="105" y="24"/>
                  </a:lnTo>
                  <a:lnTo>
                    <a:pt x="97" y="8"/>
                  </a:lnTo>
                  <a:lnTo>
                    <a:pt x="81" y="0"/>
                  </a:lnTo>
                  <a:lnTo>
                    <a:pt x="65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7" name="Freeform 189">
              <a:extLst>
                <a:ext uri="{FF2B5EF4-FFF2-40B4-BE49-F238E27FC236}">
                  <a16:creationId xmlns:a16="http://schemas.microsoft.com/office/drawing/2014/main" id="{D7161492-8E9D-47FF-B40B-28EE43CF3B69}"/>
                </a:ext>
              </a:extLst>
            </p:cNvPr>
            <p:cNvSpPr>
              <a:spLocks/>
            </p:cNvSpPr>
            <p:nvPr>
              <p:custDataLst>
                <p:tags r:id="rId285"/>
              </p:custDataLst>
            </p:nvPr>
          </p:nvSpPr>
          <p:spPr bwMode="gray">
            <a:xfrm>
              <a:off x="3123" y="3208"/>
              <a:ext cx="167" cy="240"/>
            </a:xfrm>
            <a:custGeom>
              <a:avLst/>
              <a:gdLst>
                <a:gd name="T0" fmla="*/ 32 w 138"/>
                <a:gd name="T1" fmla="*/ 217 h 218"/>
                <a:gd name="T2" fmla="*/ 32 w 138"/>
                <a:gd name="T3" fmla="*/ 209 h 218"/>
                <a:gd name="T4" fmla="*/ 32 w 138"/>
                <a:gd name="T5" fmla="*/ 202 h 218"/>
                <a:gd name="T6" fmla="*/ 64 w 138"/>
                <a:gd name="T7" fmla="*/ 193 h 218"/>
                <a:gd name="T8" fmla="*/ 72 w 138"/>
                <a:gd name="T9" fmla="*/ 186 h 218"/>
                <a:gd name="T10" fmla="*/ 72 w 138"/>
                <a:gd name="T11" fmla="*/ 162 h 218"/>
                <a:gd name="T12" fmla="*/ 56 w 138"/>
                <a:gd name="T13" fmla="*/ 128 h 218"/>
                <a:gd name="T14" fmla="*/ 87 w 138"/>
                <a:gd name="T15" fmla="*/ 96 h 218"/>
                <a:gd name="T16" fmla="*/ 112 w 138"/>
                <a:gd name="T17" fmla="*/ 87 h 218"/>
                <a:gd name="T18" fmla="*/ 137 w 138"/>
                <a:gd name="T19" fmla="*/ 63 h 218"/>
                <a:gd name="T20" fmla="*/ 129 w 138"/>
                <a:gd name="T21" fmla="*/ 0 h 218"/>
                <a:gd name="T22" fmla="*/ 112 w 138"/>
                <a:gd name="T23" fmla="*/ 15 h 218"/>
                <a:gd name="T24" fmla="*/ 81 w 138"/>
                <a:gd name="T25" fmla="*/ 15 h 218"/>
                <a:gd name="T26" fmla="*/ 64 w 138"/>
                <a:gd name="T27" fmla="*/ 15 h 218"/>
                <a:gd name="T28" fmla="*/ 56 w 138"/>
                <a:gd name="T29" fmla="*/ 23 h 218"/>
                <a:gd name="T30" fmla="*/ 64 w 138"/>
                <a:gd name="T31" fmla="*/ 40 h 218"/>
                <a:gd name="T32" fmla="*/ 72 w 138"/>
                <a:gd name="T33" fmla="*/ 55 h 218"/>
                <a:gd name="T34" fmla="*/ 72 w 138"/>
                <a:gd name="T35" fmla="*/ 72 h 218"/>
                <a:gd name="T36" fmla="*/ 64 w 138"/>
                <a:gd name="T37" fmla="*/ 87 h 218"/>
                <a:gd name="T38" fmla="*/ 56 w 138"/>
                <a:gd name="T39" fmla="*/ 72 h 218"/>
                <a:gd name="T40" fmla="*/ 56 w 138"/>
                <a:gd name="T41" fmla="*/ 55 h 218"/>
                <a:gd name="T42" fmla="*/ 47 w 138"/>
                <a:gd name="T43" fmla="*/ 55 h 218"/>
                <a:gd name="T44" fmla="*/ 40 w 138"/>
                <a:gd name="T45" fmla="*/ 47 h 218"/>
                <a:gd name="T46" fmla="*/ 0 w 138"/>
                <a:gd name="T47" fmla="*/ 63 h 218"/>
                <a:gd name="T48" fmla="*/ 0 w 138"/>
                <a:gd name="T49" fmla="*/ 72 h 218"/>
                <a:gd name="T50" fmla="*/ 16 w 138"/>
                <a:gd name="T51" fmla="*/ 72 h 218"/>
                <a:gd name="T52" fmla="*/ 32 w 138"/>
                <a:gd name="T53" fmla="*/ 80 h 218"/>
                <a:gd name="T54" fmla="*/ 40 w 138"/>
                <a:gd name="T55" fmla="*/ 96 h 218"/>
                <a:gd name="T56" fmla="*/ 32 w 138"/>
                <a:gd name="T57" fmla="*/ 128 h 218"/>
                <a:gd name="T58" fmla="*/ 16 w 138"/>
                <a:gd name="T59" fmla="*/ 162 h 218"/>
                <a:gd name="T60" fmla="*/ 22 w 138"/>
                <a:gd name="T61" fmla="*/ 209 h 218"/>
                <a:gd name="T62" fmla="*/ 22 w 138"/>
                <a:gd name="T63" fmla="*/ 217 h 218"/>
                <a:gd name="T64" fmla="*/ 32 w 138"/>
                <a:gd name="T65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18">
                  <a:moveTo>
                    <a:pt x="32" y="217"/>
                  </a:moveTo>
                  <a:lnTo>
                    <a:pt x="32" y="209"/>
                  </a:lnTo>
                  <a:lnTo>
                    <a:pt x="32" y="202"/>
                  </a:lnTo>
                  <a:lnTo>
                    <a:pt x="64" y="193"/>
                  </a:lnTo>
                  <a:lnTo>
                    <a:pt x="72" y="186"/>
                  </a:lnTo>
                  <a:lnTo>
                    <a:pt x="72" y="162"/>
                  </a:lnTo>
                  <a:lnTo>
                    <a:pt x="56" y="128"/>
                  </a:lnTo>
                  <a:lnTo>
                    <a:pt x="87" y="96"/>
                  </a:lnTo>
                  <a:lnTo>
                    <a:pt x="112" y="87"/>
                  </a:lnTo>
                  <a:lnTo>
                    <a:pt x="137" y="63"/>
                  </a:lnTo>
                  <a:lnTo>
                    <a:pt x="129" y="0"/>
                  </a:lnTo>
                  <a:lnTo>
                    <a:pt x="112" y="15"/>
                  </a:lnTo>
                  <a:lnTo>
                    <a:pt x="81" y="15"/>
                  </a:lnTo>
                  <a:lnTo>
                    <a:pt x="64" y="15"/>
                  </a:lnTo>
                  <a:lnTo>
                    <a:pt x="56" y="23"/>
                  </a:lnTo>
                  <a:lnTo>
                    <a:pt x="64" y="40"/>
                  </a:lnTo>
                  <a:lnTo>
                    <a:pt x="72" y="55"/>
                  </a:lnTo>
                  <a:lnTo>
                    <a:pt x="72" y="72"/>
                  </a:lnTo>
                  <a:lnTo>
                    <a:pt x="64" y="87"/>
                  </a:lnTo>
                  <a:lnTo>
                    <a:pt x="56" y="72"/>
                  </a:lnTo>
                  <a:lnTo>
                    <a:pt x="56" y="55"/>
                  </a:lnTo>
                  <a:lnTo>
                    <a:pt x="47" y="55"/>
                  </a:lnTo>
                  <a:lnTo>
                    <a:pt x="40" y="47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96"/>
                  </a:lnTo>
                  <a:lnTo>
                    <a:pt x="32" y="128"/>
                  </a:lnTo>
                  <a:lnTo>
                    <a:pt x="16" y="162"/>
                  </a:lnTo>
                  <a:lnTo>
                    <a:pt x="22" y="209"/>
                  </a:lnTo>
                  <a:lnTo>
                    <a:pt x="22" y="217"/>
                  </a:lnTo>
                  <a:lnTo>
                    <a:pt x="32" y="21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8" name="Freeform 190">
              <a:extLst>
                <a:ext uri="{FF2B5EF4-FFF2-40B4-BE49-F238E27FC236}">
                  <a16:creationId xmlns:a16="http://schemas.microsoft.com/office/drawing/2014/main" id="{FCF1DC85-AB0E-4947-A7B1-A14D086E4B1C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gray">
            <a:xfrm>
              <a:off x="3131" y="3438"/>
              <a:ext cx="23" cy="21"/>
            </a:xfrm>
            <a:custGeom>
              <a:avLst/>
              <a:gdLst>
                <a:gd name="T0" fmla="*/ 16 w 17"/>
                <a:gd name="T1" fmla="*/ 8 h 18"/>
                <a:gd name="T2" fmla="*/ 16 w 17"/>
                <a:gd name="T3" fmla="*/ 0 h 18"/>
                <a:gd name="T4" fmla="*/ 9 w 17"/>
                <a:gd name="T5" fmla="*/ 0 h 18"/>
                <a:gd name="T6" fmla="*/ 0 w 17"/>
                <a:gd name="T7" fmla="*/ 8 h 18"/>
                <a:gd name="T8" fmla="*/ 9 w 17"/>
                <a:gd name="T9" fmla="*/ 17 h 18"/>
                <a:gd name="T10" fmla="*/ 16 w 1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8">
                  <a:moveTo>
                    <a:pt x="16" y="8"/>
                  </a:moveTo>
                  <a:lnTo>
                    <a:pt x="16" y="0"/>
                  </a:lnTo>
                  <a:lnTo>
                    <a:pt x="9" y="0"/>
                  </a:lnTo>
                  <a:lnTo>
                    <a:pt x="0" y="8"/>
                  </a:lnTo>
                  <a:lnTo>
                    <a:pt x="9" y="17"/>
                  </a:lnTo>
                  <a:lnTo>
                    <a:pt x="16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59" name="Freeform 191">
              <a:extLst>
                <a:ext uri="{FF2B5EF4-FFF2-40B4-BE49-F238E27FC236}">
                  <a16:creationId xmlns:a16="http://schemas.microsoft.com/office/drawing/2014/main" id="{0AB70B98-3C9A-456B-B030-4DD291321248}"/>
                </a:ext>
              </a:extLst>
            </p:cNvPr>
            <p:cNvSpPr>
              <a:spLocks/>
            </p:cNvSpPr>
            <p:nvPr>
              <p:custDataLst>
                <p:tags r:id="rId287"/>
              </p:custDataLst>
            </p:nvPr>
          </p:nvSpPr>
          <p:spPr bwMode="gray">
            <a:xfrm>
              <a:off x="3131" y="3438"/>
              <a:ext cx="23" cy="21"/>
            </a:xfrm>
            <a:custGeom>
              <a:avLst/>
              <a:gdLst>
                <a:gd name="T0" fmla="*/ 16 w 17"/>
                <a:gd name="T1" fmla="*/ 8 h 18"/>
                <a:gd name="T2" fmla="*/ 16 w 17"/>
                <a:gd name="T3" fmla="*/ 0 h 18"/>
                <a:gd name="T4" fmla="*/ 9 w 17"/>
                <a:gd name="T5" fmla="*/ 0 h 18"/>
                <a:gd name="T6" fmla="*/ 0 w 17"/>
                <a:gd name="T7" fmla="*/ 8 h 18"/>
                <a:gd name="T8" fmla="*/ 9 w 17"/>
                <a:gd name="T9" fmla="*/ 17 h 18"/>
                <a:gd name="T10" fmla="*/ 16 w 1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8">
                  <a:moveTo>
                    <a:pt x="16" y="8"/>
                  </a:moveTo>
                  <a:lnTo>
                    <a:pt x="16" y="0"/>
                  </a:lnTo>
                  <a:lnTo>
                    <a:pt x="9" y="0"/>
                  </a:lnTo>
                  <a:lnTo>
                    <a:pt x="0" y="8"/>
                  </a:lnTo>
                  <a:lnTo>
                    <a:pt x="9" y="17"/>
                  </a:lnTo>
                  <a:lnTo>
                    <a:pt x="16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0" name="Freeform 192">
              <a:extLst>
                <a:ext uri="{FF2B5EF4-FFF2-40B4-BE49-F238E27FC236}">
                  <a16:creationId xmlns:a16="http://schemas.microsoft.com/office/drawing/2014/main" id="{62884A95-94F8-40CE-A253-0F90B79448B8}"/>
                </a:ext>
              </a:extLst>
            </p:cNvPr>
            <p:cNvSpPr>
              <a:spLocks/>
            </p:cNvSpPr>
            <p:nvPr>
              <p:custDataLst>
                <p:tags r:id="rId288"/>
              </p:custDataLst>
            </p:nvPr>
          </p:nvSpPr>
          <p:spPr bwMode="gray">
            <a:xfrm>
              <a:off x="1447" y="2799"/>
              <a:ext cx="33" cy="17"/>
            </a:xfrm>
            <a:custGeom>
              <a:avLst/>
              <a:gdLst>
                <a:gd name="T0" fmla="*/ 0 w 26"/>
                <a:gd name="T1" fmla="*/ 7 h 17"/>
                <a:gd name="T2" fmla="*/ 16 w 26"/>
                <a:gd name="T3" fmla="*/ 16 h 17"/>
                <a:gd name="T4" fmla="*/ 25 w 26"/>
                <a:gd name="T5" fmla="*/ 7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lnTo>
                    <a:pt x="16" y="16"/>
                  </a:lnTo>
                  <a:lnTo>
                    <a:pt x="25" y="7"/>
                  </a:lnTo>
                  <a:lnTo>
                    <a:pt x="9" y="0"/>
                  </a:lnTo>
                  <a:lnTo>
                    <a:pt x="0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1" name="Freeform 193">
              <a:extLst>
                <a:ext uri="{FF2B5EF4-FFF2-40B4-BE49-F238E27FC236}">
                  <a16:creationId xmlns:a16="http://schemas.microsoft.com/office/drawing/2014/main" id="{3AADA05D-FA92-495B-B838-8A1DBC71A1DF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gray">
            <a:xfrm>
              <a:off x="1350" y="2727"/>
              <a:ext cx="159" cy="54"/>
            </a:xfrm>
            <a:custGeom>
              <a:avLst/>
              <a:gdLst>
                <a:gd name="T0" fmla="*/ 0 w 132"/>
                <a:gd name="T1" fmla="*/ 24 h 50"/>
                <a:gd name="T2" fmla="*/ 9 w 132"/>
                <a:gd name="T3" fmla="*/ 24 h 50"/>
                <a:gd name="T4" fmla="*/ 25 w 132"/>
                <a:gd name="T5" fmla="*/ 8 h 50"/>
                <a:gd name="T6" fmla="*/ 41 w 132"/>
                <a:gd name="T7" fmla="*/ 15 h 50"/>
                <a:gd name="T8" fmla="*/ 34 w 132"/>
                <a:gd name="T9" fmla="*/ 15 h 50"/>
                <a:gd name="T10" fmla="*/ 41 w 132"/>
                <a:gd name="T11" fmla="*/ 15 h 50"/>
                <a:gd name="T12" fmla="*/ 74 w 132"/>
                <a:gd name="T13" fmla="*/ 24 h 50"/>
                <a:gd name="T14" fmla="*/ 81 w 132"/>
                <a:gd name="T15" fmla="*/ 40 h 50"/>
                <a:gd name="T16" fmla="*/ 97 w 132"/>
                <a:gd name="T17" fmla="*/ 40 h 50"/>
                <a:gd name="T18" fmla="*/ 90 w 132"/>
                <a:gd name="T19" fmla="*/ 49 h 50"/>
                <a:gd name="T20" fmla="*/ 131 w 132"/>
                <a:gd name="T21" fmla="*/ 49 h 50"/>
                <a:gd name="T22" fmla="*/ 122 w 132"/>
                <a:gd name="T23" fmla="*/ 40 h 50"/>
                <a:gd name="T24" fmla="*/ 114 w 132"/>
                <a:gd name="T25" fmla="*/ 40 h 50"/>
                <a:gd name="T26" fmla="*/ 114 w 132"/>
                <a:gd name="T27" fmla="*/ 31 h 50"/>
                <a:gd name="T28" fmla="*/ 81 w 132"/>
                <a:gd name="T29" fmla="*/ 15 h 50"/>
                <a:gd name="T30" fmla="*/ 41 w 132"/>
                <a:gd name="T31" fmla="*/ 0 h 50"/>
                <a:gd name="T32" fmla="*/ 16 w 132"/>
                <a:gd name="T33" fmla="*/ 8 h 50"/>
                <a:gd name="T34" fmla="*/ 0 w 132"/>
                <a:gd name="T35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50">
                  <a:moveTo>
                    <a:pt x="0" y="24"/>
                  </a:moveTo>
                  <a:lnTo>
                    <a:pt x="9" y="24"/>
                  </a:lnTo>
                  <a:lnTo>
                    <a:pt x="25" y="8"/>
                  </a:lnTo>
                  <a:lnTo>
                    <a:pt x="41" y="15"/>
                  </a:lnTo>
                  <a:lnTo>
                    <a:pt x="34" y="15"/>
                  </a:lnTo>
                  <a:lnTo>
                    <a:pt x="41" y="15"/>
                  </a:lnTo>
                  <a:lnTo>
                    <a:pt x="74" y="24"/>
                  </a:lnTo>
                  <a:lnTo>
                    <a:pt x="81" y="40"/>
                  </a:lnTo>
                  <a:lnTo>
                    <a:pt x="97" y="40"/>
                  </a:lnTo>
                  <a:lnTo>
                    <a:pt x="90" y="49"/>
                  </a:lnTo>
                  <a:lnTo>
                    <a:pt x="131" y="49"/>
                  </a:lnTo>
                  <a:lnTo>
                    <a:pt x="122" y="40"/>
                  </a:lnTo>
                  <a:lnTo>
                    <a:pt x="114" y="40"/>
                  </a:lnTo>
                  <a:lnTo>
                    <a:pt x="114" y="31"/>
                  </a:lnTo>
                  <a:lnTo>
                    <a:pt x="81" y="15"/>
                  </a:lnTo>
                  <a:lnTo>
                    <a:pt x="41" y="0"/>
                  </a:lnTo>
                  <a:lnTo>
                    <a:pt x="16" y="8"/>
                  </a:lnTo>
                  <a:lnTo>
                    <a:pt x="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2" name="Freeform 194">
              <a:extLst>
                <a:ext uri="{FF2B5EF4-FFF2-40B4-BE49-F238E27FC236}">
                  <a16:creationId xmlns:a16="http://schemas.microsoft.com/office/drawing/2014/main" id="{63FDB249-EABC-4D91-954E-A5C6FC783DC3}"/>
                </a:ext>
              </a:extLst>
            </p:cNvPr>
            <p:cNvSpPr>
              <a:spLocks/>
            </p:cNvSpPr>
            <p:nvPr>
              <p:custDataLst>
                <p:tags r:id="rId290"/>
              </p:custDataLst>
            </p:nvPr>
          </p:nvSpPr>
          <p:spPr bwMode="gray">
            <a:xfrm>
              <a:off x="1447" y="2699"/>
              <a:ext cx="21" cy="28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8 h 26"/>
                <a:gd name="T4" fmla="*/ 16 w 17"/>
                <a:gd name="T5" fmla="*/ 25 h 26"/>
                <a:gd name="T6" fmla="*/ 16 w 17"/>
                <a:gd name="T7" fmla="*/ 8 h 26"/>
                <a:gd name="T8" fmla="*/ 0 w 1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0" y="0"/>
                  </a:moveTo>
                  <a:lnTo>
                    <a:pt x="0" y="8"/>
                  </a:lnTo>
                  <a:lnTo>
                    <a:pt x="16" y="25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3" name="Freeform 195">
              <a:extLst>
                <a:ext uri="{FF2B5EF4-FFF2-40B4-BE49-F238E27FC236}">
                  <a16:creationId xmlns:a16="http://schemas.microsoft.com/office/drawing/2014/main" id="{132F0A6A-EEDF-4184-91DE-3971BEF66A12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gray">
            <a:xfrm>
              <a:off x="1312" y="1816"/>
              <a:ext cx="106" cy="101"/>
            </a:xfrm>
            <a:custGeom>
              <a:avLst/>
              <a:gdLst>
                <a:gd name="T0" fmla="*/ 0 w 89"/>
                <a:gd name="T1" fmla="*/ 73 h 91"/>
                <a:gd name="T2" fmla="*/ 15 w 89"/>
                <a:gd name="T3" fmla="*/ 73 h 91"/>
                <a:gd name="T4" fmla="*/ 15 w 89"/>
                <a:gd name="T5" fmla="*/ 90 h 91"/>
                <a:gd name="T6" fmla="*/ 31 w 89"/>
                <a:gd name="T7" fmla="*/ 90 h 91"/>
                <a:gd name="T8" fmla="*/ 47 w 89"/>
                <a:gd name="T9" fmla="*/ 65 h 91"/>
                <a:gd name="T10" fmla="*/ 56 w 89"/>
                <a:gd name="T11" fmla="*/ 65 h 91"/>
                <a:gd name="T12" fmla="*/ 72 w 89"/>
                <a:gd name="T13" fmla="*/ 81 h 91"/>
                <a:gd name="T14" fmla="*/ 88 w 89"/>
                <a:gd name="T15" fmla="*/ 65 h 91"/>
                <a:gd name="T16" fmla="*/ 72 w 89"/>
                <a:gd name="T17" fmla="*/ 65 h 91"/>
                <a:gd name="T18" fmla="*/ 56 w 89"/>
                <a:gd name="T19" fmla="*/ 40 h 91"/>
                <a:gd name="T20" fmla="*/ 31 w 89"/>
                <a:gd name="T21" fmla="*/ 16 h 91"/>
                <a:gd name="T22" fmla="*/ 25 w 89"/>
                <a:gd name="T23" fmla="*/ 0 h 91"/>
                <a:gd name="T24" fmla="*/ 15 w 89"/>
                <a:gd name="T25" fmla="*/ 16 h 91"/>
                <a:gd name="T26" fmla="*/ 6 w 89"/>
                <a:gd name="T27" fmla="*/ 25 h 91"/>
                <a:gd name="T28" fmla="*/ 15 w 89"/>
                <a:gd name="T29" fmla="*/ 65 h 91"/>
                <a:gd name="T30" fmla="*/ 0 w 89"/>
                <a:gd name="T31" fmla="*/ 7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91">
                  <a:moveTo>
                    <a:pt x="0" y="73"/>
                  </a:moveTo>
                  <a:lnTo>
                    <a:pt x="15" y="73"/>
                  </a:lnTo>
                  <a:lnTo>
                    <a:pt x="15" y="90"/>
                  </a:lnTo>
                  <a:lnTo>
                    <a:pt x="31" y="90"/>
                  </a:lnTo>
                  <a:lnTo>
                    <a:pt x="47" y="65"/>
                  </a:lnTo>
                  <a:lnTo>
                    <a:pt x="56" y="65"/>
                  </a:lnTo>
                  <a:lnTo>
                    <a:pt x="72" y="81"/>
                  </a:lnTo>
                  <a:lnTo>
                    <a:pt x="88" y="65"/>
                  </a:lnTo>
                  <a:lnTo>
                    <a:pt x="72" y="65"/>
                  </a:lnTo>
                  <a:lnTo>
                    <a:pt x="56" y="40"/>
                  </a:lnTo>
                  <a:lnTo>
                    <a:pt x="31" y="16"/>
                  </a:lnTo>
                  <a:lnTo>
                    <a:pt x="25" y="0"/>
                  </a:lnTo>
                  <a:lnTo>
                    <a:pt x="15" y="16"/>
                  </a:lnTo>
                  <a:lnTo>
                    <a:pt x="6" y="25"/>
                  </a:lnTo>
                  <a:lnTo>
                    <a:pt x="15" y="65"/>
                  </a:lnTo>
                  <a:lnTo>
                    <a:pt x="0" y="7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4" name="Freeform 196">
              <a:extLst>
                <a:ext uri="{FF2B5EF4-FFF2-40B4-BE49-F238E27FC236}">
                  <a16:creationId xmlns:a16="http://schemas.microsoft.com/office/drawing/2014/main" id="{C381354E-52CB-430D-9922-FE5DEF86FA38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gray">
            <a:xfrm>
              <a:off x="1166" y="1408"/>
              <a:ext cx="49" cy="45"/>
            </a:xfrm>
            <a:custGeom>
              <a:avLst/>
              <a:gdLst>
                <a:gd name="T0" fmla="*/ 0 w 41"/>
                <a:gd name="T1" fmla="*/ 23 h 41"/>
                <a:gd name="T2" fmla="*/ 40 w 41"/>
                <a:gd name="T3" fmla="*/ 40 h 41"/>
                <a:gd name="T4" fmla="*/ 40 w 41"/>
                <a:gd name="T5" fmla="*/ 16 h 41"/>
                <a:gd name="T6" fmla="*/ 23 w 41"/>
                <a:gd name="T7" fmla="*/ 0 h 41"/>
                <a:gd name="T8" fmla="*/ 16 w 41"/>
                <a:gd name="T9" fmla="*/ 0 h 41"/>
                <a:gd name="T10" fmla="*/ 0 w 41"/>
                <a:gd name="T11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0" y="23"/>
                  </a:moveTo>
                  <a:lnTo>
                    <a:pt x="40" y="40"/>
                  </a:lnTo>
                  <a:lnTo>
                    <a:pt x="40" y="16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0" y="2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5" name="Freeform 197">
              <a:extLst>
                <a:ext uri="{FF2B5EF4-FFF2-40B4-BE49-F238E27FC236}">
                  <a16:creationId xmlns:a16="http://schemas.microsoft.com/office/drawing/2014/main" id="{FA63A0F1-CA57-4750-A1F4-88A0B604E53F}"/>
                </a:ext>
              </a:extLst>
            </p:cNvPr>
            <p:cNvSpPr>
              <a:spLocks/>
            </p:cNvSpPr>
            <p:nvPr>
              <p:custDataLst>
                <p:tags r:id="rId293"/>
              </p:custDataLst>
            </p:nvPr>
          </p:nvSpPr>
          <p:spPr bwMode="gray">
            <a:xfrm>
              <a:off x="1175" y="1317"/>
              <a:ext cx="255" cy="154"/>
            </a:xfrm>
            <a:custGeom>
              <a:avLst/>
              <a:gdLst>
                <a:gd name="T0" fmla="*/ 0 w 212"/>
                <a:gd name="T1" fmla="*/ 0 h 138"/>
                <a:gd name="T2" fmla="*/ 0 w 212"/>
                <a:gd name="T3" fmla="*/ 16 h 138"/>
                <a:gd name="T4" fmla="*/ 15 w 212"/>
                <a:gd name="T5" fmla="*/ 40 h 138"/>
                <a:gd name="T6" fmla="*/ 32 w 212"/>
                <a:gd name="T7" fmla="*/ 40 h 138"/>
                <a:gd name="T8" fmla="*/ 49 w 212"/>
                <a:gd name="T9" fmla="*/ 47 h 138"/>
                <a:gd name="T10" fmla="*/ 49 w 212"/>
                <a:gd name="T11" fmla="*/ 121 h 138"/>
                <a:gd name="T12" fmla="*/ 120 w 212"/>
                <a:gd name="T13" fmla="*/ 137 h 138"/>
                <a:gd name="T14" fmla="*/ 145 w 212"/>
                <a:gd name="T15" fmla="*/ 137 h 138"/>
                <a:gd name="T16" fmla="*/ 161 w 212"/>
                <a:gd name="T17" fmla="*/ 121 h 138"/>
                <a:gd name="T18" fmla="*/ 179 w 212"/>
                <a:gd name="T19" fmla="*/ 129 h 138"/>
                <a:gd name="T20" fmla="*/ 202 w 212"/>
                <a:gd name="T21" fmla="*/ 121 h 138"/>
                <a:gd name="T22" fmla="*/ 211 w 212"/>
                <a:gd name="T23" fmla="*/ 81 h 138"/>
                <a:gd name="T24" fmla="*/ 186 w 212"/>
                <a:gd name="T25" fmla="*/ 72 h 138"/>
                <a:gd name="T26" fmla="*/ 145 w 212"/>
                <a:gd name="T27" fmla="*/ 63 h 138"/>
                <a:gd name="T28" fmla="*/ 120 w 212"/>
                <a:gd name="T29" fmla="*/ 81 h 138"/>
                <a:gd name="T30" fmla="*/ 96 w 212"/>
                <a:gd name="T31" fmla="*/ 72 h 138"/>
                <a:gd name="T32" fmla="*/ 73 w 212"/>
                <a:gd name="T33" fmla="*/ 56 h 138"/>
                <a:gd name="T34" fmla="*/ 80 w 212"/>
                <a:gd name="T35" fmla="*/ 47 h 138"/>
                <a:gd name="T36" fmla="*/ 64 w 212"/>
                <a:gd name="T37" fmla="*/ 23 h 138"/>
                <a:gd name="T38" fmla="*/ 40 w 212"/>
                <a:gd name="T39" fmla="*/ 23 h 138"/>
                <a:gd name="T40" fmla="*/ 24 w 212"/>
                <a:gd name="T41" fmla="*/ 7 h 138"/>
                <a:gd name="T42" fmla="*/ 0 w 212"/>
                <a:gd name="T4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" h="138">
                  <a:moveTo>
                    <a:pt x="0" y="0"/>
                  </a:moveTo>
                  <a:lnTo>
                    <a:pt x="0" y="16"/>
                  </a:lnTo>
                  <a:lnTo>
                    <a:pt x="15" y="40"/>
                  </a:lnTo>
                  <a:lnTo>
                    <a:pt x="32" y="40"/>
                  </a:lnTo>
                  <a:lnTo>
                    <a:pt x="49" y="47"/>
                  </a:lnTo>
                  <a:lnTo>
                    <a:pt x="49" y="121"/>
                  </a:lnTo>
                  <a:lnTo>
                    <a:pt x="120" y="137"/>
                  </a:lnTo>
                  <a:lnTo>
                    <a:pt x="145" y="137"/>
                  </a:lnTo>
                  <a:lnTo>
                    <a:pt x="161" y="121"/>
                  </a:lnTo>
                  <a:lnTo>
                    <a:pt x="179" y="129"/>
                  </a:lnTo>
                  <a:lnTo>
                    <a:pt x="202" y="121"/>
                  </a:lnTo>
                  <a:lnTo>
                    <a:pt x="211" y="81"/>
                  </a:lnTo>
                  <a:lnTo>
                    <a:pt x="186" y="72"/>
                  </a:lnTo>
                  <a:lnTo>
                    <a:pt x="145" y="63"/>
                  </a:lnTo>
                  <a:lnTo>
                    <a:pt x="120" y="81"/>
                  </a:lnTo>
                  <a:lnTo>
                    <a:pt x="96" y="72"/>
                  </a:lnTo>
                  <a:lnTo>
                    <a:pt x="73" y="56"/>
                  </a:lnTo>
                  <a:lnTo>
                    <a:pt x="80" y="47"/>
                  </a:lnTo>
                  <a:lnTo>
                    <a:pt x="64" y="23"/>
                  </a:lnTo>
                  <a:lnTo>
                    <a:pt x="40" y="23"/>
                  </a:lnTo>
                  <a:lnTo>
                    <a:pt x="24" y="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6" name="Freeform 198">
              <a:extLst>
                <a:ext uri="{FF2B5EF4-FFF2-40B4-BE49-F238E27FC236}">
                  <a16:creationId xmlns:a16="http://schemas.microsoft.com/office/drawing/2014/main" id="{02E06400-02EF-4D27-8385-971866A2DF7B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gray">
            <a:xfrm>
              <a:off x="1039" y="1336"/>
              <a:ext cx="108" cy="99"/>
            </a:xfrm>
            <a:custGeom>
              <a:avLst/>
              <a:gdLst>
                <a:gd name="T0" fmla="*/ 0 w 89"/>
                <a:gd name="T1" fmla="*/ 7 h 89"/>
                <a:gd name="T2" fmla="*/ 24 w 89"/>
                <a:gd name="T3" fmla="*/ 71 h 89"/>
                <a:gd name="T4" fmla="*/ 40 w 89"/>
                <a:gd name="T5" fmla="*/ 56 h 89"/>
                <a:gd name="T6" fmla="*/ 56 w 89"/>
                <a:gd name="T7" fmla="*/ 88 h 89"/>
                <a:gd name="T8" fmla="*/ 80 w 89"/>
                <a:gd name="T9" fmla="*/ 88 h 89"/>
                <a:gd name="T10" fmla="*/ 88 w 89"/>
                <a:gd name="T11" fmla="*/ 65 h 89"/>
                <a:gd name="T12" fmla="*/ 88 w 89"/>
                <a:gd name="T13" fmla="*/ 16 h 89"/>
                <a:gd name="T14" fmla="*/ 71 w 89"/>
                <a:gd name="T15" fmla="*/ 0 h 89"/>
                <a:gd name="T16" fmla="*/ 47 w 89"/>
                <a:gd name="T17" fmla="*/ 0 h 89"/>
                <a:gd name="T18" fmla="*/ 40 w 89"/>
                <a:gd name="T19" fmla="*/ 40 h 89"/>
                <a:gd name="T20" fmla="*/ 16 w 89"/>
                <a:gd name="T21" fmla="*/ 7 h 89"/>
                <a:gd name="T22" fmla="*/ 0 w 89"/>
                <a:gd name="T23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89">
                  <a:moveTo>
                    <a:pt x="0" y="7"/>
                  </a:moveTo>
                  <a:lnTo>
                    <a:pt x="24" y="71"/>
                  </a:lnTo>
                  <a:lnTo>
                    <a:pt x="40" y="56"/>
                  </a:lnTo>
                  <a:lnTo>
                    <a:pt x="56" y="88"/>
                  </a:lnTo>
                  <a:lnTo>
                    <a:pt x="80" y="88"/>
                  </a:lnTo>
                  <a:lnTo>
                    <a:pt x="88" y="65"/>
                  </a:lnTo>
                  <a:lnTo>
                    <a:pt x="88" y="16"/>
                  </a:lnTo>
                  <a:lnTo>
                    <a:pt x="71" y="0"/>
                  </a:lnTo>
                  <a:lnTo>
                    <a:pt x="47" y="0"/>
                  </a:lnTo>
                  <a:lnTo>
                    <a:pt x="40" y="40"/>
                  </a:lnTo>
                  <a:lnTo>
                    <a:pt x="16" y="7"/>
                  </a:lnTo>
                  <a:lnTo>
                    <a:pt x="0" y="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7" name="Freeform 199">
              <a:extLst>
                <a:ext uri="{FF2B5EF4-FFF2-40B4-BE49-F238E27FC236}">
                  <a16:creationId xmlns:a16="http://schemas.microsoft.com/office/drawing/2014/main" id="{6E9150E7-2BC4-47C2-BCCA-2CC38A167334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gray">
            <a:xfrm>
              <a:off x="840" y="1336"/>
              <a:ext cx="188" cy="135"/>
            </a:xfrm>
            <a:custGeom>
              <a:avLst/>
              <a:gdLst>
                <a:gd name="T0" fmla="*/ 0 w 156"/>
                <a:gd name="T1" fmla="*/ 81 h 122"/>
                <a:gd name="T2" fmla="*/ 33 w 156"/>
                <a:gd name="T3" fmla="*/ 88 h 122"/>
                <a:gd name="T4" fmla="*/ 41 w 156"/>
                <a:gd name="T5" fmla="*/ 81 h 122"/>
                <a:gd name="T6" fmla="*/ 58 w 156"/>
                <a:gd name="T7" fmla="*/ 96 h 122"/>
                <a:gd name="T8" fmla="*/ 41 w 156"/>
                <a:gd name="T9" fmla="*/ 105 h 122"/>
                <a:gd name="T10" fmla="*/ 49 w 156"/>
                <a:gd name="T11" fmla="*/ 113 h 122"/>
                <a:gd name="T12" fmla="*/ 65 w 156"/>
                <a:gd name="T13" fmla="*/ 121 h 122"/>
                <a:gd name="T14" fmla="*/ 105 w 156"/>
                <a:gd name="T15" fmla="*/ 88 h 122"/>
                <a:gd name="T16" fmla="*/ 146 w 156"/>
                <a:gd name="T17" fmla="*/ 88 h 122"/>
                <a:gd name="T18" fmla="*/ 155 w 156"/>
                <a:gd name="T19" fmla="*/ 47 h 122"/>
                <a:gd name="T20" fmla="*/ 115 w 156"/>
                <a:gd name="T21" fmla="*/ 24 h 122"/>
                <a:gd name="T22" fmla="*/ 105 w 156"/>
                <a:gd name="T23" fmla="*/ 0 h 122"/>
                <a:gd name="T24" fmla="*/ 90 w 156"/>
                <a:gd name="T25" fmla="*/ 24 h 122"/>
                <a:gd name="T26" fmla="*/ 98 w 156"/>
                <a:gd name="T27" fmla="*/ 31 h 122"/>
                <a:gd name="T28" fmla="*/ 98 w 156"/>
                <a:gd name="T29" fmla="*/ 47 h 122"/>
                <a:gd name="T30" fmla="*/ 105 w 156"/>
                <a:gd name="T31" fmla="*/ 65 h 122"/>
                <a:gd name="T32" fmla="*/ 81 w 156"/>
                <a:gd name="T33" fmla="*/ 65 h 122"/>
                <a:gd name="T34" fmla="*/ 65 w 156"/>
                <a:gd name="T35" fmla="*/ 31 h 122"/>
                <a:gd name="T36" fmla="*/ 25 w 156"/>
                <a:gd name="T37" fmla="*/ 16 h 122"/>
                <a:gd name="T38" fmla="*/ 0 w 156"/>
                <a:gd name="T39" fmla="*/ 8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0" y="81"/>
                  </a:moveTo>
                  <a:lnTo>
                    <a:pt x="33" y="88"/>
                  </a:lnTo>
                  <a:lnTo>
                    <a:pt x="41" y="81"/>
                  </a:lnTo>
                  <a:lnTo>
                    <a:pt x="58" y="96"/>
                  </a:lnTo>
                  <a:lnTo>
                    <a:pt x="41" y="105"/>
                  </a:lnTo>
                  <a:lnTo>
                    <a:pt x="49" y="113"/>
                  </a:lnTo>
                  <a:lnTo>
                    <a:pt x="65" y="121"/>
                  </a:lnTo>
                  <a:lnTo>
                    <a:pt x="105" y="88"/>
                  </a:lnTo>
                  <a:lnTo>
                    <a:pt x="146" y="88"/>
                  </a:lnTo>
                  <a:lnTo>
                    <a:pt x="155" y="47"/>
                  </a:lnTo>
                  <a:lnTo>
                    <a:pt x="115" y="24"/>
                  </a:lnTo>
                  <a:lnTo>
                    <a:pt x="105" y="0"/>
                  </a:lnTo>
                  <a:lnTo>
                    <a:pt x="90" y="24"/>
                  </a:lnTo>
                  <a:lnTo>
                    <a:pt x="98" y="31"/>
                  </a:lnTo>
                  <a:lnTo>
                    <a:pt x="98" y="47"/>
                  </a:lnTo>
                  <a:lnTo>
                    <a:pt x="105" y="65"/>
                  </a:lnTo>
                  <a:lnTo>
                    <a:pt x="81" y="65"/>
                  </a:lnTo>
                  <a:lnTo>
                    <a:pt x="65" y="31"/>
                  </a:lnTo>
                  <a:lnTo>
                    <a:pt x="25" y="16"/>
                  </a:lnTo>
                  <a:lnTo>
                    <a:pt x="0" y="8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8" name="Freeform 200">
              <a:extLst>
                <a:ext uri="{FF2B5EF4-FFF2-40B4-BE49-F238E27FC236}">
                  <a16:creationId xmlns:a16="http://schemas.microsoft.com/office/drawing/2014/main" id="{2F169596-457C-4216-BA57-5779B82942F0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gray">
            <a:xfrm>
              <a:off x="1067" y="1477"/>
              <a:ext cx="109" cy="135"/>
            </a:xfrm>
            <a:custGeom>
              <a:avLst/>
              <a:gdLst>
                <a:gd name="T0" fmla="*/ 0 w 90"/>
                <a:gd name="T1" fmla="*/ 58 h 123"/>
                <a:gd name="T2" fmla="*/ 16 w 90"/>
                <a:gd name="T3" fmla="*/ 90 h 123"/>
                <a:gd name="T4" fmla="*/ 23 w 90"/>
                <a:gd name="T5" fmla="*/ 90 h 123"/>
                <a:gd name="T6" fmla="*/ 47 w 90"/>
                <a:gd name="T7" fmla="*/ 122 h 123"/>
                <a:gd name="T8" fmla="*/ 64 w 90"/>
                <a:gd name="T9" fmla="*/ 114 h 123"/>
                <a:gd name="T10" fmla="*/ 81 w 90"/>
                <a:gd name="T11" fmla="*/ 105 h 123"/>
                <a:gd name="T12" fmla="*/ 89 w 90"/>
                <a:gd name="T13" fmla="*/ 81 h 123"/>
                <a:gd name="T14" fmla="*/ 81 w 90"/>
                <a:gd name="T15" fmla="*/ 58 h 123"/>
                <a:gd name="T16" fmla="*/ 64 w 90"/>
                <a:gd name="T17" fmla="*/ 50 h 123"/>
                <a:gd name="T18" fmla="*/ 72 w 90"/>
                <a:gd name="T19" fmla="*/ 25 h 123"/>
                <a:gd name="T20" fmla="*/ 64 w 90"/>
                <a:gd name="T21" fmla="*/ 0 h 123"/>
                <a:gd name="T22" fmla="*/ 56 w 90"/>
                <a:gd name="T23" fmla="*/ 16 h 123"/>
                <a:gd name="T24" fmla="*/ 32 w 90"/>
                <a:gd name="T25" fmla="*/ 9 h 123"/>
                <a:gd name="T26" fmla="*/ 23 w 90"/>
                <a:gd name="T27" fmla="*/ 16 h 123"/>
                <a:gd name="T28" fmla="*/ 16 w 90"/>
                <a:gd name="T29" fmla="*/ 33 h 123"/>
                <a:gd name="T30" fmla="*/ 32 w 90"/>
                <a:gd name="T31" fmla="*/ 50 h 123"/>
                <a:gd name="T32" fmla="*/ 16 w 90"/>
                <a:gd name="T33" fmla="*/ 50 h 123"/>
                <a:gd name="T34" fmla="*/ 0 w 90"/>
                <a:gd name="T35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23">
                  <a:moveTo>
                    <a:pt x="0" y="58"/>
                  </a:moveTo>
                  <a:lnTo>
                    <a:pt x="16" y="90"/>
                  </a:lnTo>
                  <a:lnTo>
                    <a:pt x="23" y="90"/>
                  </a:lnTo>
                  <a:lnTo>
                    <a:pt x="47" y="122"/>
                  </a:lnTo>
                  <a:lnTo>
                    <a:pt x="64" y="114"/>
                  </a:lnTo>
                  <a:lnTo>
                    <a:pt x="81" y="105"/>
                  </a:lnTo>
                  <a:lnTo>
                    <a:pt x="89" y="81"/>
                  </a:lnTo>
                  <a:lnTo>
                    <a:pt x="81" y="58"/>
                  </a:lnTo>
                  <a:lnTo>
                    <a:pt x="64" y="50"/>
                  </a:lnTo>
                  <a:lnTo>
                    <a:pt x="72" y="25"/>
                  </a:lnTo>
                  <a:lnTo>
                    <a:pt x="64" y="0"/>
                  </a:lnTo>
                  <a:lnTo>
                    <a:pt x="56" y="16"/>
                  </a:lnTo>
                  <a:lnTo>
                    <a:pt x="32" y="9"/>
                  </a:lnTo>
                  <a:lnTo>
                    <a:pt x="23" y="16"/>
                  </a:lnTo>
                  <a:lnTo>
                    <a:pt x="16" y="33"/>
                  </a:lnTo>
                  <a:lnTo>
                    <a:pt x="32" y="50"/>
                  </a:lnTo>
                  <a:lnTo>
                    <a:pt x="16" y="50"/>
                  </a:lnTo>
                  <a:lnTo>
                    <a:pt x="0" y="5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69" name="Freeform 201">
              <a:extLst>
                <a:ext uri="{FF2B5EF4-FFF2-40B4-BE49-F238E27FC236}">
                  <a16:creationId xmlns:a16="http://schemas.microsoft.com/office/drawing/2014/main" id="{C2C181AE-7434-4FB6-9779-0BD1952B4B17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gray">
            <a:xfrm>
              <a:off x="723" y="1460"/>
              <a:ext cx="159" cy="162"/>
            </a:xfrm>
            <a:custGeom>
              <a:avLst/>
              <a:gdLst>
                <a:gd name="T0" fmla="*/ 0 w 131"/>
                <a:gd name="T1" fmla="*/ 105 h 146"/>
                <a:gd name="T2" fmla="*/ 16 w 131"/>
                <a:gd name="T3" fmla="*/ 129 h 146"/>
                <a:gd name="T4" fmla="*/ 25 w 131"/>
                <a:gd name="T5" fmla="*/ 145 h 146"/>
                <a:gd name="T6" fmla="*/ 56 w 131"/>
                <a:gd name="T7" fmla="*/ 137 h 146"/>
                <a:gd name="T8" fmla="*/ 74 w 131"/>
                <a:gd name="T9" fmla="*/ 114 h 146"/>
                <a:gd name="T10" fmla="*/ 74 w 131"/>
                <a:gd name="T11" fmla="*/ 89 h 146"/>
                <a:gd name="T12" fmla="*/ 130 w 131"/>
                <a:gd name="T13" fmla="*/ 48 h 146"/>
                <a:gd name="T14" fmla="*/ 115 w 131"/>
                <a:gd name="T15" fmla="*/ 31 h 146"/>
                <a:gd name="T16" fmla="*/ 97 w 131"/>
                <a:gd name="T17" fmla="*/ 15 h 146"/>
                <a:gd name="T18" fmla="*/ 74 w 131"/>
                <a:gd name="T19" fmla="*/ 15 h 146"/>
                <a:gd name="T20" fmla="*/ 50 w 131"/>
                <a:gd name="T21" fmla="*/ 0 h 146"/>
                <a:gd name="T22" fmla="*/ 9 w 131"/>
                <a:gd name="T23" fmla="*/ 24 h 146"/>
                <a:gd name="T24" fmla="*/ 16 w 131"/>
                <a:gd name="T25" fmla="*/ 48 h 146"/>
                <a:gd name="T26" fmla="*/ 16 w 131"/>
                <a:gd name="T27" fmla="*/ 73 h 146"/>
                <a:gd name="T28" fmla="*/ 0 w 131"/>
                <a:gd name="T29" fmla="*/ 10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46">
                  <a:moveTo>
                    <a:pt x="0" y="105"/>
                  </a:moveTo>
                  <a:lnTo>
                    <a:pt x="16" y="129"/>
                  </a:lnTo>
                  <a:lnTo>
                    <a:pt x="25" y="145"/>
                  </a:lnTo>
                  <a:lnTo>
                    <a:pt x="56" y="137"/>
                  </a:lnTo>
                  <a:lnTo>
                    <a:pt x="74" y="114"/>
                  </a:lnTo>
                  <a:lnTo>
                    <a:pt x="74" y="89"/>
                  </a:lnTo>
                  <a:lnTo>
                    <a:pt x="130" y="48"/>
                  </a:lnTo>
                  <a:lnTo>
                    <a:pt x="115" y="31"/>
                  </a:lnTo>
                  <a:lnTo>
                    <a:pt x="97" y="15"/>
                  </a:lnTo>
                  <a:lnTo>
                    <a:pt x="74" y="15"/>
                  </a:lnTo>
                  <a:lnTo>
                    <a:pt x="50" y="0"/>
                  </a:lnTo>
                  <a:lnTo>
                    <a:pt x="9" y="24"/>
                  </a:lnTo>
                  <a:lnTo>
                    <a:pt x="16" y="48"/>
                  </a:lnTo>
                  <a:lnTo>
                    <a:pt x="16" y="73"/>
                  </a:lnTo>
                  <a:lnTo>
                    <a:pt x="0" y="10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0" name="Freeform 202">
              <a:extLst>
                <a:ext uri="{FF2B5EF4-FFF2-40B4-BE49-F238E27FC236}">
                  <a16:creationId xmlns:a16="http://schemas.microsoft.com/office/drawing/2014/main" id="{B79613ED-72AE-433F-A7A6-B8EEAAF52AF1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gray">
            <a:xfrm>
              <a:off x="5569" y="1897"/>
              <a:ext cx="31" cy="20"/>
            </a:xfrm>
            <a:custGeom>
              <a:avLst/>
              <a:gdLst>
                <a:gd name="T0" fmla="*/ 0 w 26"/>
                <a:gd name="T1" fmla="*/ 0 h 18"/>
                <a:gd name="T2" fmla="*/ 9 w 26"/>
                <a:gd name="T3" fmla="*/ 0 h 18"/>
                <a:gd name="T4" fmla="*/ 25 w 26"/>
                <a:gd name="T5" fmla="*/ 8 h 18"/>
                <a:gd name="T6" fmla="*/ 25 w 26"/>
                <a:gd name="T7" fmla="*/ 17 h 18"/>
                <a:gd name="T8" fmla="*/ 9 w 26"/>
                <a:gd name="T9" fmla="*/ 8 h 18"/>
                <a:gd name="T10" fmla="*/ 0 w 26"/>
                <a:gd name="T11" fmla="*/ 8 h 18"/>
                <a:gd name="T12" fmla="*/ 0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0" y="0"/>
                  </a:moveTo>
                  <a:lnTo>
                    <a:pt x="9" y="0"/>
                  </a:lnTo>
                  <a:lnTo>
                    <a:pt x="25" y="8"/>
                  </a:lnTo>
                  <a:lnTo>
                    <a:pt x="25" y="17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1" name="Freeform 203">
              <a:extLst>
                <a:ext uri="{FF2B5EF4-FFF2-40B4-BE49-F238E27FC236}">
                  <a16:creationId xmlns:a16="http://schemas.microsoft.com/office/drawing/2014/main" id="{642FB329-5911-40BF-96B8-1CDE8056D0A6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gray">
            <a:xfrm>
              <a:off x="67" y="1993"/>
              <a:ext cx="31" cy="21"/>
            </a:xfrm>
            <a:custGeom>
              <a:avLst/>
              <a:gdLst>
                <a:gd name="T0" fmla="*/ 0 w 26"/>
                <a:gd name="T1" fmla="*/ 8 h 18"/>
                <a:gd name="T2" fmla="*/ 18 w 26"/>
                <a:gd name="T3" fmla="*/ 17 h 18"/>
                <a:gd name="T4" fmla="*/ 25 w 26"/>
                <a:gd name="T5" fmla="*/ 8 h 18"/>
                <a:gd name="T6" fmla="*/ 18 w 26"/>
                <a:gd name="T7" fmla="*/ 0 h 18"/>
                <a:gd name="T8" fmla="*/ 0 w 26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8"/>
                  </a:moveTo>
                  <a:lnTo>
                    <a:pt x="18" y="17"/>
                  </a:lnTo>
                  <a:lnTo>
                    <a:pt x="25" y="8"/>
                  </a:lnTo>
                  <a:lnTo>
                    <a:pt x="18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2" name="Freeform 204">
              <a:extLst>
                <a:ext uri="{FF2B5EF4-FFF2-40B4-BE49-F238E27FC236}">
                  <a16:creationId xmlns:a16="http://schemas.microsoft.com/office/drawing/2014/main" id="{4ECA50A0-52F1-45F8-AA11-48952A1226BF}"/>
                </a:ext>
              </a:extLst>
            </p:cNvPr>
            <p:cNvSpPr>
              <a:spLocks/>
            </p:cNvSpPr>
            <p:nvPr>
              <p:custDataLst>
                <p:tags r:id="rId300"/>
              </p:custDataLst>
            </p:nvPr>
          </p:nvSpPr>
          <p:spPr bwMode="gray">
            <a:xfrm>
              <a:off x="67" y="1993"/>
              <a:ext cx="31" cy="21"/>
            </a:xfrm>
            <a:custGeom>
              <a:avLst/>
              <a:gdLst>
                <a:gd name="T0" fmla="*/ 0 w 26"/>
                <a:gd name="T1" fmla="*/ 8 h 18"/>
                <a:gd name="T2" fmla="*/ 18 w 26"/>
                <a:gd name="T3" fmla="*/ 17 h 18"/>
                <a:gd name="T4" fmla="*/ 25 w 26"/>
                <a:gd name="T5" fmla="*/ 8 h 18"/>
                <a:gd name="T6" fmla="*/ 18 w 26"/>
                <a:gd name="T7" fmla="*/ 0 h 18"/>
                <a:gd name="T8" fmla="*/ 0 w 26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8"/>
                  </a:moveTo>
                  <a:lnTo>
                    <a:pt x="18" y="17"/>
                  </a:lnTo>
                  <a:lnTo>
                    <a:pt x="25" y="8"/>
                  </a:lnTo>
                  <a:lnTo>
                    <a:pt x="18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3" name="Freeform 205">
              <a:extLst>
                <a:ext uri="{FF2B5EF4-FFF2-40B4-BE49-F238E27FC236}">
                  <a16:creationId xmlns:a16="http://schemas.microsoft.com/office/drawing/2014/main" id="{2499EBD7-A525-48AD-BB48-B357E2F38077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gray">
            <a:xfrm>
              <a:off x="263" y="2048"/>
              <a:ext cx="48" cy="47"/>
            </a:xfrm>
            <a:custGeom>
              <a:avLst/>
              <a:gdLst>
                <a:gd name="T0" fmla="*/ 0 w 41"/>
                <a:gd name="T1" fmla="*/ 33 h 43"/>
                <a:gd name="T2" fmla="*/ 9 w 41"/>
                <a:gd name="T3" fmla="*/ 42 h 43"/>
                <a:gd name="T4" fmla="*/ 25 w 41"/>
                <a:gd name="T5" fmla="*/ 25 h 43"/>
                <a:gd name="T6" fmla="*/ 34 w 41"/>
                <a:gd name="T7" fmla="*/ 25 h 43"/>
                <a:gd name="T8" fmla="*/ 34 w 41"/>
                <a:gd name="T9" fmla="*/ 17 h 43"/>
                <a:gd name="T10" fmla="*/ 25 w 41"/>
                <a:gd name="T11" fmla="*/ 17 h 43"/>
                <a:gd name="T12" fmla="*/ 40 w 41"/>
                <a:gd name="T13" fmla="*/ 10 h 43"/>
                <a:gd name="T14" fmla="*/ 34 w 41"/>
                <a:gd name="T15" fmla="*/ 0 h 43"/>
                <a:gd name="T16" fmla="*/ 0 w 41"/>
                <a:gd name="T17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0" y="33"/>
                  </a:moveTo>
                  <a:lnTo>
                    <a:pt x="9" y="42"/>
                  </a:lnTo>
                  <a:lnTo>
                    <a:pt x="25" y="25"/>
                  </a:lnTo>
                  <a:lnTo>
                    <a:pt x="34" y="25"/>
                  </a:lnTo>
                  <a:lnTo>
                    <a:pt x="34" y="17"/>
                  </a:lnTo>
                  <a:lnTo>
                    <a:pt x="25" y="17"/>
                  </a:lnTo>
                  <a:lnTo>
                    <a:pt x="40" y="10"/>
                  </a:lnTo>
                  <a:lnTo>
                    <a:pt x="34" y="0"/>
                  </a:lnTo>
                  <a:lnTo>
                    <a:pt x="0" y="3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4" name="Freeform 206">
              <a:extLst>
                <a:ext uri="{FF2B5EF4-FFF2-40B4-BE49-F238E27FC236}">
                  <a16:creationId xmlns:a16="http://schemas.microsoft.com/office/drawing/2014/main" id="{4F1C0375-7955-4B43-A1C7-ACE43F6EEF4C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gray">
            <a:xfrm>
              <a:off x="263" y="2048"/>
              <a:ext cx="48" cy="47"/>
            </a:xfrm>
            <a:custGeom>
              <a:avLst/>
              <a:gdLst>
                <a:gd name="T0" fmla="*/ 0 w 41"/>
                <a:gd name="T1" fmla="*/ 33 h 43"/>
                <a:gd name="T2" fmla="*/ 9 w 41"/>
                <a:gd name="T3" fmla="*/ 42 h 43"/>
                <a:gd name="T4" fmla="*/ 25 w 41"/>
                <a:gd name="T5" fmla="*/ 25 h 43"/>
                <a:gd name="T6" fmla="*/ 34 w 41"/>
                <a:gd name="T7" fmla="*/ 25 h 43"/>
                <a:gd name="T8" fmla="*/ 34 w 41"/>
                <a:gd name="T9" fmla="*/ 17 h 43"/>
                <a:gd name="T10" fmla="*/ 25 w 41"/>
                <a:gd name="T11" fmla="*/ 17 h 43"/>
                <a:gd name="T12" fmla="*/ 40 w 41"/>
                <a:gd name="T13" fmla="*/ 10 h 43"/>
                <a:gd name="T14" fmla="*/ 34 w 41"/>
                <a:gd name="T15" fmla="*/ 0 h 43"/>
                <a:gd name="T16" fmla="*/ 0 w 41"/>
                <a:gd name="T17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0" y="33"/>
                  </a:moveTo>
                  <a:lnTo>
                    <a:pt x="9" y="42"/>
                  </a:lnTo>
                  <a:lnTo>
                    <a:pt x="25" y="25"/>
                  </a:lnTo>
                  <a:lnTo>
                    <a:pt x="34" y="25"/>
                  </a:lnTo>
                  <a:lnTo>
                    <a:pt x="34" y="17"/>
                  </a:lnTo>
                  <a:lnTo>
                    <a:pt x="25" y="17"/>
                  </a:lnTo>
                  <a:lnTo>
                    <a:pt x="40" y="10"/>
                  </a:lnTo>
                  <a:lnTo>
                    <a:pt x="34" y="0"/>
                  </a:lnTo>
                  <a:lnTo>
                    <a:pt x="0" y="3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5" name="Freeform 207">
              <a:extLst>
                <a:ext uri="{FF2B5EF4-FFF2-40B4-BE49-F238E27FC236}">
                  <a16:creationId xmlns:a16="http://schemas.microsoft.com/office/drawing/2014/main" id="{1B4F1FB7-78F4-4E54-A4ED-286FAC019E3A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gray">
            <a:xfrm>
              <a:off x="605" y="2155"/>
              <a:ext cx="32" cy="55"/>
            </a:xfrm>
            <a:custGeom>
              <a:avLst/>
              <a:gdLst>
                <a:gd name="T0" fmla="*/ 0 w 26"/>
                <a:gd name="T1" fmla="*/ 0 h 51"/>
                <a:gd name="T2" fmla="*/ 0 w 26"/>
                <a:gd name="T3" fmla="*/ 18 h 51"/>
                <a:gd name="T4" fmla="*/ 8 w 26"/>
                <a:gd name="T5" fmla="*/ 41 h 51"/>
                <a:gd name="T6" fmla="*/ 25 w 26"/>
                <a:gd name="T7" fmla="*/ 50 h 51"/>
                <a:gd name="T8" fmla="*/ 8 w 26"/>
                <a:gd name="T9" fmla="*/ 34 h 51"/>
                <a:gd name="T10" fmla="*/ 16 w 26"/>
                <a:gd name="T11" fmla="*/ 25 h 51"/>
                <a:gd name="T12" fmla="*/ 8 w 26"/>
                <a:gd name="T13" fmla="*/ 18 h 51"/>
                <a:gd name="T14" fmla="*/ 16 w 26"/>
                <a:gd name="T15" fmla="*/ 0 h 51"/>
                <a:gd name="T16" fmla="*/ 0 w 26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1">
                  <a:moveTo>
                    <a:pt x="0" y="0"/>
                  </a:moveTo>
                  <a:lnTo>
                    <a:pt x="0" y="18"/>
                  </a:lnTo>
                  <a:lnTo>
                    <a:pt x="8" y="41"/>
                  </a:lnTo>
                  <a:lnTo>
                    <a:pt x="25" y="50"/>
                  </a:lnTo>
                  <a:lnTo>
                    <a:pt x="8" y="34"/>
                  </a:lnTo>
                  <a:lnTo>
                    <a:pt x="16" y="25"/>
                  </a:lnTo>
                  <a:lnTo>
                    <a:pt x="8" y="1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6" name="Freeform 208">
              <a:extLst>
                <a:ext uri="{FF2B5EF4-FFF2-40B4-BE49-F238E27FC236}">
                  <a16:creationId xmlns:a16="http://schemas.microsoft.com/office/drawing/2014/main" id="{612FF9E1-E15A-46B2-BD55-FCFE367E3185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gray">
            <a:xfrm>
              <a:off x="605" y="2155"/>
              <a:ext cx="32" cy="55"/>
            </a:xfrm>
            <a:custGeom>
              <a:avLst/>
              <a:gdLst>
                <a:gd name="T0" fmla="*/ 0 w 26"/>
                <a:gd name="T1" fmla="*/ 0 h 51"/>
                <a:gd name="T2" fmla="*/ 0 w 26"/>
                <a:gd name="T3" fmla="*/ 18 h 51"/>
                <a:gd name="T4" fmla="*/ 8 w 26"/>
                <a:gd name="T5" fmla="*/ 41 h 51"/>
                <a:gd name="T6" fmla="*/ 25 w 26"/>
                <a:gd name="T7" fmla="*/ 50 h 51"/>
                <a:gd name="T8" fmla="*/ 8 w 26"/>
                <a:gd name="T9" fmla="*/ 34 h 51"/>
                <a:gd name="T10" fmla="*/ 16 w 26"/>
                <a:gd name="T11" fmla="*/ 25 h 51"/>
                <a:gd name="T12" fmla="*/ 8 w 26"/>
                <a:gd name="T13" fmla="*/ 18 h 51"/>
                <a:gd name="T14" fmla="*/ 16 w 26"/>
                <a:gd name="T15" fmla="*/ 0 h 51"/>
                <a:gd name="T16" fmla="*/ 0 w 26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1">
                  <a:moveTo>
                    <a:pt x="0" y="0"/>
                  </a:moveTo>
                  <a:lnTo>
                    <a:pt x="0" y="18"/>
                  </a:lnTo>
                  <a:lnTo>
                    <a:pt x="8" y="41"/>
                  </a:lnTo>
                  <a:lnTo>
                    <a:pt x="25" y="50"/>
                  </a:lnTo>
                  <a:lnTo>
                    <a:pt x="8" y="34"/>
                  </a:lnTo>
                  <a:lnTo>
                    <a:pt x="16" y="25"/>
                  </a:lnTo>
                  <a:lnTo>
                    <a:pt x="8" y="1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7" name="Freeform 209">
              <a:extLst>
                <a:ext uri="{FF2B5EF4-FFF2-40B4-BE49-F238E27FC236}">
                  <a16:creationId xmlns:a16="http://schemas.microsoft.com/office/drawing/2014/main" id="{F992EFD3-C8F4-4751-AE41-853C88091BFD}"/>
                </a:ext>
              </a:extLst>
            </p:cNvPr>
            <p:cNvSpPr>
              <a:spLocks/>
            </p:cNvSpPr>
            <p:nvPr>
              <p:custDataLst>
                <p:tags r:id="rId305"/>
              </p:custDataLst>
            </p:nvPr>
          </p:nvSpPr>
          <p:spPr bwMode="gray">
            <a:xfrm>
              <a:off x="673" y="2237"/>
              <a:ext cx="82" cy="52"/>
            </a:xfrm>
            <a:custGeom>
              <a:avLst/>
              <a:gdLst>
                <a:gd name="T0" fmla="*/ 0 w 67"/>
                <a:gd name="T1" fmla="*/ 0 h 49"/>
                <a:gd name="T2" fmla="*/ 9 w 67"/>
                <a:gd name="T3" fmla="*/ 16 h 49"/>
                <a:gd name="T4" fmla="*/ 25 w 67"/>
                <a:gd name="T5" fmla="*/ 25 h 49"/>
                <a:gd name="T6" fmla="*/ 41 w 67"/>
                <a:gd name="T7" fmla="*/ 33 h 49"/>
                <a:gd name="T8" fmla="*/ 41 w 67"/>
                <a:gd name="T9" fmla="*/ 41 h 49"/>
                <a:gd name="T10" fmla="*/ 57 w 67"/>
                <a:gd name="T11" fmla="*/ 48 h 49"/>
                <a:gd name="T12" fmla="*/ 66 w 67"/>
                <a:gd name="T13" fmla="*/ 48 h 49"/>
                <a:gd name="T14" fmla="*/ 34 w 67"/>
                <a:gd name="T15" fmla="*/ 8 h 49"/>
                <a:gd name="T16" fmla="*/ 9 w 67"/>
                <a:gd name="T17" fmla="*/ 0 h 49"/>
                <a:gd name="T18" fmla="*/ 0 w 6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9">
                  <a:moveTo>
                    <a:pt x="0" y="0"/>
                  </a:moveTo>
                  <a:lnTo>
                    <a:pt x="9" y="16"/>
                  </a:lnTo>
                  <a:lnTo>
                    <a:pt x="25" y="25"/>
                  </a:lnTo>
                  <a:lnTo>
                    <a:pt x="41" y="33"/>
                  </a:lnTo>
                  <a:lnTo>
                    <a:pt x="41" y="41"/>
                  </a:lnTo>
                  <a:lnTo>
                    <a:pt x="57" y="48"/>
                  </a:lnTo>
                  <a:lnTo>
                    <a:pt x="66" y="48"/>
                  </a:lnTo>
                  <a:lnTo>
                    <a:pt x="34" y="8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8" name="Freeform 210">
              <a:extLst>
                <a:ext uri="{FF2B5EF4-FFF2-40B4-BE49-F238E27FC236}">
                  <a16:creationId xmlns:a16="http://schemas.microsoft.com/office/drawing/2014/main" id="{8E8FAE11-4227-497A-BDCC-602B8E7D088A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gray">
            <a:xfrm>
              <a:off x="673" y="2237"/>
              <a:ext cx="82" cy="52"/>
            </a:xfrm>
            <a:custGeom>
              <a:avLst/>
              <a:gdLst>
                <a:gd name="T0" fmla="*/ 0 w 67"/>
                <a:gd name="T1" fmla="*/ 0 h 49"/>
                <a:gd name="T2" fmla="*/ 9 w 67"/>
                <a:gd name="T3" fmla="*/ 16 h 49"/>
                <a:gd name="T4" fmla="*/ 25 w 67"/>
                <a:gd name="T5" fmla="*/ 25 h 49"/>
                <a:gd name="T6" fmla="*/ 41 w 67"/>
                <a:gd name="T7" fmla="*/ 33 h 49"/>
                <a:gd name="T8" fmla="*/ 41 w 67"/>
                <a:gd name="T9" fmla="*/ 41 h 49"/>
                <a:gd name="T10" fmla="*/ 57 w 67"/>
                <a:gd name="T11" fmla="*/ 48 h 49"/>
                <a:gd name="T12" fmla="*/ 66 w 67"/>
                <a:gd name="T13" fmla="*/ 48 h 49"/>
                <a:gd name="T14" fmla="*/ 34 w 67"/>
                <a:gd name="T15" fmla="*/ 8 h 49"/>
                <a:gd name="T16" fmla="*/ 9 w 67"/>
                <a:gd name="T17" fmla="*/ 0 h 49"/>
                <a:gd name="T18" fmla="*/ 0 w 6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9">
                  <a:moveTo>
                    <a:pt x="0" y="0"/>
                  </a:moveTo>
                  <a:lnTo>
                    <a:pt x="9" y="16"/>
                  </a:lnTo>
                  <a:lnTo>
                    <a:pt x="25" y="25"/>
                  </a:lnTo>
                  <a:lnTo>
                    <a:pt x="41" y="33"/>
                  </a:lnTo>
                  <a:lnTo>
                    <a:pt x="41" y="41"/>
                  </a:lnTo>
                  <a:lnTo>
                    <a:pt x="57" y="48"/>
                  </a:lnTo>
                  <a:lnTo>
                    <a:pt x="66" y="48"/>
                  </a:lnTo>
                  <a:lnTo>
                    <a:pt x="34" y="8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79" name="Freeform 211">
              <a:extLst>
                <a:ext uri="{FF2B5EF4-FFF2-40B4-BE49-F238E27FC236}">
                  <a16:creationId xmlns:a16="http://schemas.microsoft.com/office/drawing/2014/main" id="{1D9F90CA-08A8-4F4D-B170-EF8CE8FD24EE}"/>
                </a:ext>
              </a:extLst>
            </p:cNvPr>
            <p:cNvSpPr>
              <a:spLocks/>
            </p:cNvSpPr>
            <p:nvPr>
              <p:custDataLst>
                <p:tags r:id="rId307"/>
              </p:custDataLst>
            </p:nvPr>
          </p:nvSpPr>
          <p:spPr bwMode="gray">
            <a:xfrm>
              <a:off x="2280" y="1798"/>
              <a:ext cx="166" cy="108"/>
            </a:xfrm>
            <a:custGeom>
              <a:avLst/>
              <a:gdLst>
                <a:gd name="T0" fmla="*/ 0 w 138"/>
                <a:gd name="T1" fmla="*/ 32 h 98"/>
                <a:gd name="T2" fmla="*/ 9 w 138"/>
                <a:gd name="T3" fmla="*/ 41 h 98"/>
                <a:gd name="T4" fmla="*/ 25 w 138"/>
                <a:gd name="T5" fmla="*/ 32 h 98"/>
                <a:gd name="T6" fmla="*/ 34 w 138"/>
                <a:gd name="T7" fmla="*/ 41 h 98"/>
                <a:gd name="T8" fmla="*/ 9 w 138"/>
                <a:gd name="T9" fmla="*/ 56 h 98"/>
                <a:gd name="T10" fmla="*/ 25 w 138"/>
                <a:gd name="T11" fmla="*/ 56 h 98"/>
                <a:gd name="T12" fmla="*/ 34 w 138"/>
                <a:gd name="T13" fmla="*/ 74 h 98"/>
                <a:gd name="T14" fmla="*/ 25 w 138"/>
                <a:gd name="T15" fmla="*/ 81 h 98"/>
                <a:gd name="T16" fmla="*/ 41 w 138"/>
                <a:gd name="T17" fmla="*/ 81 h 98"/>
                <a:gd name="T18" fmla="*/ 74 w 138"/>
                <a:gd name="T19" fmla="*/ 97 h 98"/>
                <a:gd name="T20" fmla="*/ 131 w 138"/>
                <a:gd name="T21" fmla="*/ 65 h 98"/>
                <a:gd name="T22" fmla="*/ 137 w 138"/>
                <a:gd name="T23" fmla="*/ 56 h 98"/>
                <a:gd name="T24" fmla="*/ 137 w 138"/>
                <a:gd name="T25" fmla="*/ 32 h 98"/>
                <a:gd name="T26" fmla="*/ 121 w 138"/>
                <a:gd name="T27" fmla="*/ 24 h 98"/>
                <a:gd name="T28" fmla="*/ 121 w 138"/>
                <a:gd name="T29" fmla="*/ 9 h 98"/>
                <a:gd name="T30" fmla="*/ 114 w 138"/>
                <a:gd name="T31" fmla="*/ 9 h 98"/>
                <a:gd name="T32" fmla="*/ 106 w 138"/>
                <a:gd name="T33" fmla="*/ 0 h 98"/>
                <a:gd name="T34" fmla="*/ 89 w 138"/>
                <a:gd name="T35" fmla="*/ 16 h 98"/>
                <a:gd name="T36" fmla="*/ 81 w 138"/>
                <a:gd name="T37" fmla="*/ 16 h 98"/>
                <a:gd name="T38" fmla="*/ 65 w 138"/>
                <a:gd name="T39" fmla="*/ 16 h 98"/>
                <a:gd name="T40" fmla="*/ 57 w 138"/>
                <a:gd name="T41" fmla="*/ 24 h 98"/>
                <a:gd name="T42" fmla="*/ 57 w 138"/>
                <a:gd name="T43" fmla="*/ 16 h 98"/>
                <a:gd name="T44" fmla="*/ 49 w 138"/>
                <a:gd name="T45" fmla="*/ 32 h 98"/>
                <a:gd name="T46" fmla="*/ 41 w 138"/>
                <a:gd name="T47" fmla="*/ 41 h 98"/>
                <a:gd name="T48" fmla="*/ 41 w 138"/>
                <a:gd name="T49" fmla="*/ 16 h 98"/>
                <a:gd name="T50" fmla="*/ 25 w 138"/>
                <a:gd name="T51" fmla="*/ 9 h 98"/>
                <a:gd name="T52" fmla="*/ 16 w 138"/>
                <a:gd name="T53" fmla="*/ 9 h 98"/>
                <a:gd name="T54" fmla="*/ 16 w 138"/>
                <a:gd name="T55" fmla="*/ 16 h 98"/>
                <a:gd name="T56" fmla="*/ 9 w 138"/>
                <a:gd name="T57" fmla="*/ 16 h 98"/>
                <a:gd name="T58" fmla="*/ 9 w 138"/>
                <a:gd name="T59" fmla="*/ 24 h 98"/>
                <a:gd name="T60" fmla="*/ 0 w 138"/>
                <a:gd name="T61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98">
                  <a:moveTo>
                    <a:pt x="0" y="32"/>
                  </a:moveTo>
                  <a:lnTo>
                    <a:pt x="9" y="41"/>
                  </a:lnTo>
                  <a:lnTo>
                    <a:pt x="25" y="32"/>
                  </a:lnTo>
                  <a:lnTo>
                    <a:pt x="34" y="41"/>
                  </a:lnTo>
                  <a:lnTo>
                    <a:pt x="9" y="56"/>
                  </a:lnTo>
                  <a:lnTo>
                    <a:pt x="25" y="56"/>
                  </a:lnTo>
                  <a:lnTo>
                    <a:pt x="34" y="74"/>
                  </a:lnTo>
                  <a:lnTo>
                    <a:pt x="25" y="81"/>
                  </a:lnTo>
                  <a:lnTo>
                    <a:pt x="41" y="81"/>
                  </a:lnTo>
                  <a:lnTo>
                    <a:pt x="74" y="97"/>
                  </a:lnTo>
                  <a:lnTo>
                    <a:pt x="131" y="65"/>
                  </a:lnTo>
                  <a:lnTo>
                    <a:pt x="137" y="56"/>
                  </a:lnTo>
                  <a:lnTo>
                    <a:pt x="137" y="32"/>
                  </a:lnTo>
                  <a:lnTo>
                    <a:pt x="121" y="24"/>
                  </a:lnTo>
                  <a:lnTo>
                    <a:pt x="121" y="9"/>
                  </a:lnTo>
                  <a:lnTo>
                    <a:pt x="114" y="9"/>
                  </a:lnTo>
                  <a:lnTo>
                    <a:pt x="106" y="0"/>
                  </a:lnTo>
                  <a:lnTo>
                    <a:pt x="89" y="16"/>
                  </a:lnTo>
                  <a:lnTo>
                    <a:pt x="81" y="16"/>
                  </a:lnTo>
                  <a:lnTo>
                    <a:pt x="65" y="16"/>
                  </a:lnTo>
                  <a:lnTo>
                    <a:pt x="57" y="24"/>
                  </a:lnTo>
                  <a:lnTo>
                    <a:pt x="57" y="16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41" y="16"/>
                  </a:lnTo>
                  <a:lnTo>
                    <a:pt x="25" y="9"/>
                  </a:lnTo>
                  <a:lnTo>
                    <a:pt x="16" y="9"/>
                  </a:lnTo>
                  <a:lnTo>
                    <a:pt x="16" y="16"/>
                  </a:lnTo>
                  <a:lnTo>
                    <a:pt x="9" y="16"/>
                  </a:lnTo>
                  <a:lnTo>
                    <a:pt x="9" y="24"/>
                  </a:lnTo>
                  <a:lnTo>
                    <a:pt x="0" y="3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0" name="Freeform 212">
              <a:extLst>
                <a:ext uri="{FF2B5EF4-FFF2-40B4-BE49-F238E27FC236}">
                  <a16:creationId xmlns:a16="http://schemas.microsoft.com/office/drawing/2014/main" id="{F753BEC0-0AF6-488A-97F0-CB2AB263000E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gray">
            <a:xfrm>
              <a:off x="3327" y="3233"/>
              <a:ext cx="108" cy="199"/>
            </a:xfrm>
            <a:custGeom>
              <a:avLst/>
              <a:gdLst>
                <a:gd name="T0" fmla="*/ 0 w 90"/>
                <a:gd name="T1" fmla="*/ 129 h 180"/>
                <a:gd name="T2" fmla="*/ 9 w 90"/>
                <a:gd name="T3" fmla="*/ 163 h 180"/>
                <a:gd name="T4" fmla="*/ 17 w 90"/>
                <a:gd name="T5" fmla="*/ 179 h 180"/>
                <a:gd name="T6" fmla="*/ 40 w 90"/>
                <a:gd name="T7" fmla="*/ 179 h 180"/>
                <a:gd name="T8" fmla="*/ 49 w 90"/>
                <a:gd name="T9" fmla="*/ 170 h 180"/>
                <a:gd name="T10" fmla="*/ 74 w 90"/>
                <a:gd name="T11" fmla="*/ 80 h 180"/>
                <a:gd name="T12" fmla="*/ 82 w 90"/>
                <a:gd name="T13" fmla="*/ 40 h 180"/>
                <a:gd name="T14" fmla="*/ 89 w 90"/>
                <a:gd name="T15" fmla="*/ 49 h 180"/>
                <a:gd name="T16" fmla="*/ 89 w 90"/>
                <a:gd name="T17" fmla="*/ 40 h 180"/>
                <a:gd name="T18" fmla="*/ 82 w 90"/>
                <a:gd name="T19" fmla="*/ 8 h 180"/>
                <a:gd name="T20" fmla="*/ 74 w 90"/>
                <a:gd name="T21" fmla="*/ 0 h 180"/>
                <a:gd name="T22" fmla="*/ 65 w 90"/>
                <a:gd name="T23" fmla="*/ 17 h 180"/>
                <a:gd name="T24" fmla="*/ 57 w 90"/>
                <a:gd name="T25" fmla="*/ 17 h 180"/>
                <a:gd name="T26" fmla="*/ 57 w 90"/>
                <a:gd name="T27" fmla="*/ 32 h 180"/>
                <a:gd name="T28" fmla="*/ 17 w 90"/>
                <a:gd name="T29" fmla="*/ 57 h 180"/>
                <a:gd name="T30" fmla="*/ 9 w 90"/>
                <a:gd name="T31" fmla="*/ 73 h 180"/>
                <a:gd name="T32" fmla="*/ 17 w 90"/>
                <a:gd name="T33" fmla="*/ 105 h 180"/>
                <a:gd name="T34" fmla="*/ 0 w 90"/>
                <a:gd name="T35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80">
                  <a:moveTo>
                    <a:pt x="0" y="129"/>
                  </a:moveTo>
                  <a:lnTo>
                    <a:pt x="9" y="163"/>
                  </a:lnTo>
                  <a:lnTo>
                    <a:pt x="17" y="179"/>
                  </a:lnTo>
                  <a:lnTo>
                    <a:pt x="40" y="179"/>
                  </a:lnTo>
                  <a:lnTo>
                    <a:pt x="49" y="170"/>
                  </a:lnTo>
                  <a:lnTo>
                    <a:pt x="74" y="80"/>
                  </a:lnTo>
                  <a:lnTo>
                    <a:pt x="82" y="40"/>
                  </a:lnTo>
                  <a:lnTo>
                    <a:pt x="89" y="49"/>
                  </a:lnTo>
                  <a:lnTo>
                    <a:pt x="89" y="40"/>
                  </a:lnTo>
                  <a:lnTo>
                    <a:pt x="82" y="8"/>
                  </a:lnTo>
                  <a:lnTo>
                    <a:pt x="74" y="0"/>
                  </a:lnTo>
                  <a:lnTo>
                    <a:pt x="65" y="17"/>
                  </a:lnTo>
                  <a:lnTo>
                    <a:pt x="57" y="17"/>
                  </a:lnTo>
                  <a:lnTo>
                    <a:pt x="57" y="32"/>
                  </a:lnTo>
                  <a:lnTo>
                    <a:pt x="17" y="57"/>
                  </a:lnTo>
                  <a:lnTo>
                    <a:pt x="9" y="73"/>
                  </a:lnTo>
                  <a:lnTo>
                    <a:pt x="17" y="105"/>
                  </a:lnTo>
                  <a:lnTo>
                    <a:pt x="0" y="12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1" name="Freeform 213">
              <a:extLst>
                <a:ext uri="{FF2B5EF4-FFF2-40B4-BE49-F238E27FC236}">
                  <a16:creationId xmlns:a16="http://schemas.microsoft.com/office/drawing/2014/main" id="{4ACB8FB6-8C90-4902-A635-9A5DF7E5ECC7}"/>
                </a:ext>
              </a:extLst>
            </p:cNvPr>
            <p:cNvSpPr>
              <a:spLocks/>
            </p:cNvSpPr>
            <p:nvPr>
              <p:custDataLst>
                <p:tags r:id="rId309"/>
              </p:custDataLst>
            </p:nvPr>
          </p:nvSpPr>
          <p:spPr bwMode="gray">
            <a:xfrm>
              <a:off x="4158" y="3035"/>
              <a:ext cx="21" cy="21"/>
            </a:xfrm>
            <a:custGeom>
              <a:avLst/>
              <a:gdLst>
                <a:gd name="T0" fmla="*/ 0 w 17"/>
                <a:gd name="T1" fmla="*/ 9 h 18"/>
                <a:gd name="T2" fmla="*/ 16 w 17"/>
                <a:gd name="T3" fmla="*/ 17 h 18"/>
                <a:gd name="T4" fmla="*/ 0 w 17"/>
                <a:gd name="T5" fmla="*/ 0 h 18"/>
                <a:gd name="T6" fmla="*/ 0 w 17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0" y="9"/>
                  </a:moveTo>
                  <a:lnTo>
                    <a:pt x="16" y="17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2" name="Freeform 214">
              <a:extLst>
                <a:ext uri="{FF2B5EF4-FFF2-40B4-BE49-F238E27FC236}">
                  <a16:creationId xmlns:a16="http://schemas.microsoft.com/office/drawing/2014/main" id="{19FAF8B3-71C1-4615-AE65-0DD9275D275C}"/>
                </a:ext>
              </a:extLst>
            </p:cNvPr>
            <p:cNvSpPr>
              <a:spLocks/>
            </p:cNvSpPr>
            <p:nvPr>
              <p:custDataLst>
                <p:tags r:id="rId310"/>
              </p:custDataLst>
            </p:nvPr>
          </p:nvSpPr>
          <p:spPr bwMode="gray">
            <a:xfrm>
              <a:off x="4158" y="3035"/>
              <a:ext cx="21" cy="21"/>
            </a:xfrm>
            <a:custGeom>
              <a:avLst/>
              <a:gdLst>
                <a:gd name="T0" fmla="*/ 0 w 17"/>
                <a:gd name="T1" fmla="*/ 9 h 18"/>
                <a:gd name="T2" fmla="*/ 16 w 17"/>
                <a:gd name="T3" fmla="*/ 17 h 18"/>
                <a:gd name="T4" fmla="*/ 0 w 17"/>
                <a:gd name="T5" fmla="*/ 0 h 18"/>
                <a:gd name="T6" fmla="*/ 0 w 17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0" y="9"/>
                  </a:moveTo>
                  <a:lnTo>
                    <a:pt x="16" y="17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3" name="Freeform 215">
              <a:extLst>
                <a:ext uri="{FF2B5EF4-FFF2-40B4-BE49-F238E27FC236}">
                  <a16:creationId xmlns:a16="http://schemas.microsoft.com/office/drawing/2014/main" id="{B3A7DDE1-792F-4BCC-B882-7301D10891AC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gray">
            <a:xfrm>
              <a:off x="4180" y="3075"/>
              <a:ext cx="20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7 h 17"/>
                <a:gd name="T6" fmla="*/ 16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7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4" name="Freeform 216">
              <a:extLst>
                <a:ext uri="{FF2B5EF4-FFF2-40B4-BE49-F238E27FC236}">
                  <a16:creationId xmlns:a16="http://schemas.microsoft.com/office/drawing/2014/main" id="{E5672A26-4880-45E7-9EF4-8B803D549FEF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gray">
            <a:xfrm>
              <a:off x="4180" y="3075"/>
              <a:ext cx="20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7 h 17"/>
                <a:gd name="T6" fmla="*/ 16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7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5" name="Freeform 217">
              <a:extLst>
                <a:ext uri="{FF2B5EF4-FFF2-40B4-BE49-F238E27FC236}">
                  <a16:creationId xmlns:a16="http://schemas.microsoft.com/office/drawing/2014/main" id="{DEAE54DB-6754-4E82-92D8-5A6C61D48B82}"/>
                </a:ext>
              </a:extLst>
            </p:cNvPr>
            <p:cNvSpPr>
              <a:spLocks/>
            </p:cNvSpPr>
            <p:nvPr>
              <p:custDataLst>
                <p:tags r:id="rId313"/>
              </p:custDataLst>
            </p:nvPr>
          </p:nvSpPr>
          <p:spPr bwMode="gray">
            <a:xfrm>
              <a:off x="3886" y="2921"/>
              <a:ext cx="40" cy="55"/>
            </a:xfrm>
            <a:custGeom>
              <a:avLst/>
              <a:gdLst>
                <a:gd name="T0" fmla="*/ 0 w 34"/>
                <a:gd name="T1" fmla="*/ 25 h 50"/>
                <a:gd name="T2" fmla="*/ 9 w 34"/>
                <a:gd name="T3" fmla="*/ 49 h 50"/>
                <a:gd name="T4" fmla="*/ 24 w 34"/>
                <a:gd name="T5" fmla="*/ 49 h 50"/>
                <a:gd name="T6" fmla="*/ 33 w 34"/>
                <a:gd name="T7" fmla="*/ 34 h 50"/>
                <a:gd name="T8" fmla="*/ 15 w 34"/>
                <a:gd name="T9" fmla="*/ 9 h 50"/>
                <a:gd name="T10" fmla="*/ 9 w 34"/>
                <a:gd name="T11" fmla="*/ 0 h 50"/>
                <a:gd name="T12" fmla="*/ 0 w 34"/>
                <a:gd name="T1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0">
                  <a:moveTo>
                    <a:pt x="0" y="25"/>
                  </a:moveTo>
                  <a:lnTo>
                    <a:pt x="9" y="49"/>
                  </a:lnTo>
                  <a:lnTo>
                    <a:pt x="24" y="49"/>
                  </a:lnTo>
                  <a:lnTo>
                    <a:pt x="33" y="34"/>
                  </a:lnTo>
                  <a:lnTo>
                    <a:pt x="15" y="9"/>
                  </a:lnTo>
                  <a:lnTo>
                    <a:pt x="9" y="0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6" name="Freeform 218">
              <a:extLst>
                <a:ext uri="{FF2B5EF4-FFF2-40B4-BE49-F238E27FC236}">
                  <a16:creationId xmlns:a16="http://schemas.microsoft.com/office/drawing/2014/main" id="{8015F579-328A-4A68-AC9F-69F459B878D0}"/>
                </a:ext>
              </a:extLst>
            </p:cNvPr>
            <p:cNvSpPr>
              <a:spLocks/>
            </p:cNvSpPr>
            <p:nvPr>
              <p:custDataLst>
                <p:tags r:id="rId314"/>
              </p:custDataLst>
            </p:nvPr>
          </p:nvSpPr>
          <p:spPr bwMode="gray">
            <a:xfrm>
              <a:off x="4336" y="2781"/>
              <a:ext cx="42" cy="25"/>
            </a:xfrm>
            <a:custGeom>
              <a:avLst/>
              <a:gdLst>
                <a:gd name="T0" fmla="*/ 0 w 35"/>
                <a:gd name="T1" fmla="*/ 6 h 24"/>
                <a:gd name="T2" fmla="*/ 0 w 35"/>
                <a:gd name="T3" fmla="*/ 16 h 24"/>
                <a:gd name="T4" fmla="*/ 17 w 35"/>
                <a:gd name="T5" fmla="*/ 23 h 24"/>
                <a:gd name="T6" fmla="*/ 24 w 35"/>
                <a:gd name="T7" fmla="*/ 16 h 24"/>
                <a:gd name="T8" fmla="*/ 34 w 35"/>
                <a:gd name="T9" fmla="*/ 0 h 24"/>
                <a:gd name="T10" fmla="*/ 9 w 35"/>
                <a:gd name="T11" fmla="*/ 0 h 24"/>
                <a:gd name="T12" fmla="*/ 0 w 35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4">
                  <a:moveTo>
                    <a:pt x="0" y="6"/>
                  </a:moveTo>
                  <a:lnTo>
                    <a:pt x="0" y="16"/>
                  </a:lnTo>
                  <a:lnTo>
                    <a:pt x="17" y="23"/>
                  </a:lnTo>
                  <a:lnTo>
                    <a:pt x="24" y="16"/>
                  </a:lnTo>
                  <a:lnTo>
                    <a:pt x="34" y="0"/>
                  </a:lnTo>
                  <a:lnTo>
                    <a:pt x="9" y="0"/>
                  </a:lnTo>
                  <a:lnTo>
                    <a:pt x="0" y="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7" name="Freeform 219">
              <a:extLst>
                <a:ext uri="{FF2B5EF4-FFF2-40B4-BE49-F238E27FC236}">
                  <a16:creationId xmlns:a16="http://schemas.microsoft.com/office/drawing/2014/main" id="{0197E2A2-22B0-4AEC-894D-D043D8EEFF14}"/>
                </a:ext>
              </a:extLst>
            </p:cNvPr>
            <p:cNvSpPr>
              <a:spLocks/>
            </p:cNvSpPr>
            <p:nvPr>
              <p:custDataLst>
                <p:tags r:id="rId315"/>
              </p:custDataLst>
            </p:nvPr>
          </p:nvSpPr>
          <p:spPr bwMode="gray">
            <a:xfrm>
              <a:off x="4511" y="2699"/>
              <a:ext cx="32" cy="44"/>
            </a:xfrm>
            <a:custGeom>
              <a:avLst/>
              <a:gdLst>
                <a:gd name="T0" fmla="*/ 0 w 26"/>
                <a:gd name="T1" fmla="*/ 25 h 41"/>
                <a:gd name="T2" fmla="*/ 0 w 26"/>
                <a:gd name="T3" fmla="*/ 33 h 41"/>
                <a:gd name="T4" fmla="*/ 8 w 26"/>
                <a:gd name="T5" fmla="*/ 40 h 41"/>
                <a:gd name="T6" fmla="*/ 25 w 26"/>
                <a:gd name="T7" fmla="*/ 0 h 41"/>
                <a:gd name="T8" fmla="*/ 17 w 26"/>
                <a:gd name="T9" fmla="*/ 0 h 41"/>
                <a:gd name="T10" fmla="*/ 0 w 26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1">
                  <a:moveTo>
                    <a:pt x="0" y="25"/>
                  </a:moveTo>
                  <a:lnTo>
                    <a:pt x="0" y="33"/>
                  </a:lnTo>
                  <a:lnTo>
                    <a:pt x="8" y="40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8" name="Freeform 220">
              <a:extLst>
                <a:ext uri="{FF2B5EF4-FFF2-40B4-BE49-F238E27FC236}">
                  <a16:creationId xmlns:a16="http://schemas.microsoft.com/office/drawing/2014/main" id="{54A66272-F32A-487D-AFEC-06792DAE6DF2}"/>
                </a:ext>
              </a:extLst>
            </p:cNvPr>
            <p:cNvSpPr>
              <a:spLocks/>
            </p:cNvSpPr>
            <p:nvPr>
              <p:custDataLst>
                <p:tags r:id="rId316"/>
              </p:custDataLst>
            </p:nvPr>
          </p:nvSpPr>
          <p:spPr bwMode="gray">
            <a:xfrm>
              <a:off x="4661" y="2557"/>
              <a:ext cx="39" cy="53"/>
            </a:xfrm>
            <a:custGeom>
              <a:avLst/>
              <a:gdLst>
                <a:gd name="T0" fmla="*/ 0 w 33"/>
                <a:gd name="T1" fmla="*/ 7 h 49"/>
                <a:gd name="T2" fmla="*/ 0 w 33"/>
                <a:gd name="T3" fmla="*/ 17 h 49"/>
                <a:gd name="T4" fmla="*/ 7 w 33"/>
                <a:gd name="T5" fmla="*/ 17 h 49"/>
                <a:gd name="T6" fmla="*/ 7 w 33"/>
                <a:gd name="T7" fmla="*/ 41 h 49"/>
                <a:gd name="T8" fmla="*/ 16 w 33"/>
                <a:gd name="T9" fmla="*/ 48 h 49"/>
                <a:gd name="T10" fmla="*/ 22 w 33"/>
                <a:gd name="T11" fmla="*/ 41 h 49"/>
                <a:gd name="T12" fmla="*/ 32 w 33"/>
                <a:gd name="T13" fmla="*/ 17 h 49"/>
                <a:gd name="T14" fmla="*/ 22 w 33"/>
                <a:gd name="T15" fmla="*/ 7 h 49"/>
                <a:gd name="T16" fmla="*/ 7 w 33"/>
                <a:gd name="T17" fmla="*/ 0 h 49"/>
                <a:gd name="T18" fmla="*/ 0 w 33"/>
                <a:gd name="T1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9">
                  <a:moveTo>
                    <a:pt x="0" y="7"/>
                  </a:moveTo>
                  <a:lnTo>
                    <a:pt x="0" y="17"/>
                  </a:lnTo>
                  <a:lnTo>
                    <a:pt x="7" y="17"/>
                  </a:lnTo>
                  <a:lnTo>
                    <a:pt x="7" y="41"/>
                  </a:lnTo>
                  <a:lnTo>
                    <a:pt x="16" y="48"/>
                  </a:lnTo>
                  <a:lnTo>
                    <a:pt x="22" y="41"/>
                  </a:lnTo>
                  <a:lnTo>
                    <a:pt x="32" y="17"/>
                  </a:lnTo>
                  <a:lnTo>
                    <a:pt x="22" y="7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89" name="Freeform 221">
              <a:extLst>
                <a:ext uri="{FF2B5EF4-FFF2-40B4-BE49-F238E27FC236}">
                  <a16:creationId xmlns:a16="http://schemas.microsoft.com/office/drawing/2014/main" id="{31552E63-F858-401B-BE47-B7E1696A78A1}"/>
                </a:ext>
              </a:extLst>
            </p:cNvPr>
            <p:cNvSpPr>
              <a:spLocks/>
            </p:cNvSpPr>
            <p:nvPr>
              <p:custDataLst>
                <p:tags r:id="rId317"/>
              </p:custDataLst>
            </p:nvPr>
          </p:nvSpPr>
          <p:spPr bwMode="gray">
            <a:xfrm>
              <a:off x="4699" y="2557"/>
              <a:ext cx="40" cy="21"/>
            </a:xfrm>
            <a:custGeom>
              <a:avLst/>
              <a:gdLst>
                <a:gd name="T0" fmla="*/ 0 w 33"/>
                <a:gd name="T1" fmla="*/ 7 h 18"/>
                <a:gd name="T2" fmla="*/ 0 w 33"/>
                <a:gd name="T3" fmla="*/ 17 h 18"/>
                <a:gd name="T4" fmla="*/ 9 w 33"/>
                <a:gd name="T5" fmla="*/ 17 h 18"/>
                <a:gd name="T6" fmla="*/ 15 w 33"/>
                <a:gd name="T7" fmla="*/ 7 h 18"/>
                <a:gd name="T8" fmla="*/ 24 w 33"/>
                <a:gd name="T9" fmla="*/ 7 h 18"/>
                <a:gd name="T10" fmla="*/ 32 w 33"/>
                <a:gd name="T11" fmla="*/ 0 h 18"/>
                <a:gd name="T12" fmla="*/ 15 w 33"/>
                <a:gd name="T13" fmla="*/ 0 h 18"/>
                <a:gd name="T14" fmla="*/ 0 w 33"/>
                <a:gd name="T1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8">
                  <a:moveTo>
                    <a:pt x="0" y="7"/>
                  </a:moveTo>
                  <a:lnTo>
                    <a:pt x="0" y="17"/>
                  </a:lnTo>
                  <a:lnTo>
                    <a:pt x="9" y="17"/>
                  </a:lnTo>
                  <a:lnTo>
                    <a:pt x="15" y="7"/>
                  </a:lnTo>
                  <a:lnTo>
                    <a:pt x="24" y="7"/>
                  </a:lnTo>
                  <a:lnTo>
                    <a:pt x="32" y="0"/>
                  </a:lnTo>
                  <a:lnTo>
                    <a:pt x="15" y="0"/>
                  </a:lnTo>
                  <a:lnTo>
                    <a:pt x="0" y="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0" name="Freeform 222">
              <a:extLst>
                <a:ext uri="{FF2B5EF4-FFF2-40B4-BE49-F238E27FC236}">
                  <a16:creationId xmlns:a16="http://schemas.microsoft.com/office/drawing/2014/main" id="{791F6479-3534-420C-902D-AF4773633085}"/>
                </a:ext>
              </a:extLst>
            </p:cNvPr>
            <p:cNvSpPr>
              <a:spLocks/>
            </p:cNvSpPr>
            <p:nvPr>
              <p:custDataLst>
                <p:tags r:id="rId318"/>
              </p:custDataLst>
            </p:nvPr>
          </p:nvSpPr>
          <p:spPr bwMode="gray">
            <a:xfrm>
              <a:off x="4679" y="2422"/>
              <a:ext cx="166" cy="143"/>
            </a:xfrm>
            <a:custGeom>
              <a:avLst/>
              <a:gdLst>
                <a:gd name="T0" fmla="*/ 0 w 138"/>
                <a:gd name="T1" fmla="*/ 114 h 130"/>
                <a:gd name="T2" fmla="*/ 0 w 138"/>
                <a:gd name="T3" fmla="*/ 122 h 130"/>
                <a:gd name="T4" fmla="*/ 16 w 138"/>
                <a:gd name="T5" fmla="*/ 122 h 130"/>
                <a:gd name="T6" fmla="*/ 48 w 138"/>
                <a:gd name="T7" fmla="*/ 105 h 130"/>
                <a:gd name="T8" fmla="*/ 56 w 138"/>
                <a:gd name="T9" fmla="*/ 114 h 130"/>
                <a:gd name="T10" fmla="*/ 56 w 138"/>
                <a:gd name="T11" fmla="*/ 122 h 130"/>
                <a:gd name="T12" fmla="*/ 65 w 138"/>
                <a:gd name="T13" fmla="*/ 129 h 130"/>
                <a:gd name="T14" fmla="*/ 72 w 138"/>
                <a:gd name="T15" fmla="*/ 114 h 130"/>
                <a:gd name="T16" fmla="*/ 72 w 138"/>
                <a:gd name="T17" fmla="*/ 105 h 130"/>
                <a:gd name="T18" fmla="*/ 80 w 138"/>
                <a:gd name="T19" fmla="*/ 114 h 130"/>
                <a:gd name="T20" fmla="*/ 88 w 138"/>
                <a:gd name="T21" fmla="*/ 114 h 130"/>
                <a:gd name="T22" fmla="*/ 97 w 138"/>
                <a:gd name="T23" fmla="*/ 105 h 130"/>
                <a:gd name="T24" fmla="*/ 105 w 138"/>
                <a:gd name="T25" fmla="*/ 114 h 130"/>
                <a:gd name="T26" fmla="*/ 105 w 138"/>
                <a:gd name="T27" fmla="*/ 105 h 130"/>
                <a:gd name="T28" fmla="*/ 112 w 138"/>
                <a:gd name="T29" fmla="*/ 97 h 130"/>
                <a:gd name="T30" fmla="*/ 112 w 138"/>
                <a:gd name="T31" fmla="*/ 105 h 130"/>
                <a:gd name="T32" fmla="*/ 121 w 138"/>
                <a:gd name="T33" fmla="*/ 105 h 130"/>
                <a:gd name="T34" fmla="*/ 130 w 138"/>
                <a:gd name="T35" fmla="*/ 97 h 130"/>
                <a:gd name="T36" fmla="*/ 130 w 138"/>
                <a:gd name="T37" fmla="*/ 57 h 130"/>
                <a:gd name="T38" fmla="*/ 137 w 138"/>
                <a:gd name="T39" fmla="*/ 57 h 130"/>
                <a:gd name="T40" fmla="*/ 137 w 138"/>
                <a:gd name="T41" fmla="*/ 8 h 130"/>
                <a:gd name="T42" fmla="*/ 130 w 138"/>
                <a:gd name="T43" fmla="*/ 0 h 130"/>
                <a:gd name="T44" fmla="*/ 130 w 138"/>
                <a:gd name="T45" fmla="*/ 8 h 130"/>
                <a:gd name="T46" fmla="*/ 121 w 138"/>
                <a:gd name="T47" fmla="*/ 8 h 130"/>
                <a:gd name="T48" fmla="*/ 112 w 138"/>
                <a:gd name="T49" fmla="*/ 40 h 130"/>
                <a:gd name="T50" fmla="*/ 97 w 138"/>
                <a:gd name="T51" fmla="*/ 65 h 130"/>
                <a:gd name="T52" fmla="*/ 80 w 138"/>
                <a:gd name="T53" fmla="*/ 82 h 130"/>
                <a:gd name="T54" fmla="*/ 80 w 138"/>
                <a:gd name="T55" fmla="*/ 65 h 130"/>
                <a:gd name="T56" fmla="*/ 72 w 138"/>
                <a:gd name="T57" fmla="*/ 73 h 130"/>
                <a:gd name="T58" fmla="*/ 65 w 138"/>
                <a:gd name="T59" fmla="*/ 97 h 130"/>
                <a:gd name="T60" fmla="*/ 56 w 138"/>
                <a:gd name="T61" fmla="*/ 97 h 130"/>
                <a:gd name="T62" fmla="*/ 25 w 138"/>
                <a:gd name="T63" fmla="*/ 97 h 130"/>
                <a:gd name="T64" fmla="*/ 0 w 138"/>
                <a:gd name="T65" fmla="*/ 1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30">
                  <a:moveTo>
                    <a:pt x="0" y="114"/>
                  </a:moveTo>
                  <a:lnTo>
                    <a:pt x="0" y="122"/>
                  </a:lnTo>
                  <a:lnTo>
                    <a:pt x="16" y="122"/>
                  </a:lnTo>
                  <a:lnTo>
                    <a:pt x="48" y="105"/>
                  </a:lnTo>
                  <a:lnTo>
                    <a:pt x="56" y="114"/>
                  </a:lnTo>
                  <a:lnTo>
                    <a:pt x="56" y="122"/>
                  </a:lnTo>
                  <a:lnTo>
                    <a:pt x="65" y="129"/>
                  </a:lnTo>
                  <a:lnTo>
                    <a:pt x="72" y="114"/>
                  </a:lnTo>
                  <a:lnTo>
                    <a:pt x="72" y="105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7" y="105"/>
                  </a:lnTo>
                  <a:lnTo>
                    <a:pt x="105" y="114"/>
                  </a:lnTo>
                  <a:lnTo>
                    <a:pt x="105" y="105"/>
                  </a:lnTo>
                  <a:lnTo>
                    <a:pt x="112" y="97"/>
                  </a:lnTo>
                  <a:lnTo>
                    <a:pt x="112" y="105"/>
                  </a:lnTo>
                  <a:lnTo>
                    <a:pt x="121" y="105"/>
                  </a:lnTo>
                  <a:lnTo>
                    <a:pt x="130" y="97"/>
                  </a:lnTo>
                  <a:lnTo>
                    <a:pt x="130" y="57"/>
                  </a:lnTo>
                  <a:lnTo>
                    <a:pt x="137" y="57"/>
                  </a:lnTo>
                  <a:lnTo>
                    <a:pt x="137" y="8"/>
                  </a:lnTo>
                  <a:lnTo>
                    <a:pt x="130" y="0"/>
                  </a:lnTo>
                  <a:lnTo>
                    <a:pt x="130" y="8"/>
                  </a:lnTo>
                  <a:lnTo>
                    <a:pt x="121" y="8"/>
                  </a:lnTo>
                  <a:lnTo>
                    <a:pt x="112" y="40"/>
                  </a:lnTo>
                  <a:lnTo>
                    <a:pt x="97" y="65"/>
                  </a:lnTo>
                  <a:lnTo>
                    <a:pt x="80" y="82"/>
                  </a:lnTo>
                  <a:lnTo>
                    <a:pt x="80" y="65"/>
                  </a:lnTo>
                  <a:lnTo>
                    <a:pt x="72" y="73"/>
                  </a:lnTo>
                  <a:lnTo>
                    <a:pt x="65" y="97"/>
                  </a:lnTo>
                  <a:lnTo>
                    <a:pt x="56" y="97"/>
                  </a:lnTo>
                  <a:lnTo>
                    <a:pt x="25" y="97"/>
                  </a:lnTo>
                  <a:lnTo>
                    <a:pt x="0" y="114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1" name="Freeform 223">
              <a:extLst>
                <a:ext uri="{FF2B5EF4-FFF2-40B4-BE49-F238E27FC236}">
                  <a16:creationId xmlns:a16="http://schemas.microsoft.com/office/drawing/2014/main" id="{6EAB673B-8939-438E-ADE2-631C69D1C5BA}"/>
                </a:ext>
              </a:extLst>
            </p:cNvPr>
            <p:cNvSpPr>
              <a:spLocks/>
            </p:cNvSpPr>
            <p:nvPr>
              <p:custDataLst>
                <p:tags r:id="rId319"/>
              </p:custDataLst>
            </p:nvPr>
          </p:nvSpPr>
          <p:spPr bwMode="gray">
            <a:xfrm>
              <a:off x="4814" y="2342"/>
              <a:ext cx="99" cy="80"/>
            </a:xfrm>
            <a:custGeom>
              <a:avLst/>
              <a:gdLst>
                <a:gd name="T0" fmla="*/ 0 w 82"/>
                <a:gd name="T1" fmla="*/ 56 h 74"/>
                <a:gd name="T2" fmla="*/ 0 w 82"/>
                <a:gd name="T3" fmla="*/ 73 h 74"/>
                <a:gd name="T4" fmla="*/ 18 w 82"/>
                <a:gd name="T5" fmla="*/ 65 h 74"/>
                <a:gd name="T6" fmla="*/ 9 w 82"/>
                <a:gd name="T7" fmla="*/ 65 h 74"/>
                <a:gd name="T8" fmla="*/ 9 w 82"/>
                <a:gd name="T9" fmla="*/ 56 h 74"/>
                <a:gd name="T10" fmla="*/ 25 w 82"/>
                <a:gd name="T11" fmla="*/ 56 h 74"/>
                <a:gd name="T12" fmla="*/ 50 w 82"/>
                <a:gd name="T13" fmla="*/ 65 h 74"/>
                <a:gd name="T14" fmla="*/ 58 w 82"/>
                <a:gd name="T15" fmla="*/ 50 h 74"/>
                <a:gd name="T16" fmla="*/ 65 w 82"/>
                <a:gd name="T17" fmla="*/ 50 h 74"/>
                <a:gd name="T18" fmla="*/ 81 w 82"/>
                <a:gd name="T19" fmla="*/ 41 h 74"/>
                <a:gd name="T20" fmla="*/ 75 w 82"/>
                <a:gd name="T21" fmla="*/ 41 h 74"/>
                <a:gd name="T22" fmla="*/ 65 w 82"/>
                <a:gd name="T23" fmla="*/ 31 h 74"/>
                <a:gd name="T24" fmla="*/ 75 w 82"/>
                <a:gd name="T25" fmla="*/ 25 h 74"/>
                <a:gd name="T26" fmla="*/ 65 w 82"/>
                <a:gd name="T27" fmla="*/ 31 h 74"/>
                <a:gd name="T28" fmla="*/ 50 w 82"/>
                <a:gd name="T29" fmla="*/ 25 h 74"/>
                <a:gd name="T30" fmla="*/ 25 w 82"/>
                <a:gd name="T31" fmla="*/ 0 h 74"/>
                <a:gd name="T32" fmla="*/ 25 w 82"/>
                <a:gd name="T33" fmla="*/ 9 h 74"/>
                <a:gd name="T34" fmla="*/ 25 w 82"/>
                <a:gd name="T35" fmla="*/ 16 h 74"/>
                <a:gd name="T36" fmla="*/ 18 w 82"/>
                <a:gd name="T37" fmla="*/ 50 h 74"/>
                <a:gd name="T38" fmla="*/ 9 w 82"/>
                <a:gd name="T39" fmla="*/ 41 h 74"/>
                <a:gd name="T40" fmla="*/ 9 w 82"/>
                <a:gd name="T41" fmla="*/ 50 h 74"/>
                <a:gd name="T42" fmla="*/ 0 w 82"/>
                <a:gd name="T43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74">
                  <a:moveTo>
                    <a:pt x="0" y="56"/>
                  </a:moveTo>
                  <a:lnTo>
                    <a:pt x="0" y="73"/>
                  </a:lnTo>
                  <a:lnTo>
                    <a:pt x="18" y="65"/>
                  </a:lnTo>
                  <a:lnTo>
                    <a:pt x="9" y="65"/>
                  </a:lnTo>
                  <a:lnTo>
                    <a:pt x="9" y="56"/>
                  </a:lnTo>
                  <a:lnTo>
                    <a:pt x="25" y="56"/>
                  </a:lnTo>
                  <a:lnTo>
                    <a:pt x="50" y="65"/>
                  </a:lnTo>
                  <a:lnTo>
                    <a:pt x="58" y="50"/>
                  </a:lnTo>
                  <a:lnTo>
                    <a:pt x="65" y="50"/>
                  </a:lnTo>
                  <a:lnTo>
                    <a:pt x="81" y="41"/>
                  </a:lnTo>
                  <a:lnTo>
                    <a:pt x="75" y="41"/>
                  </a:lnTo>
                  <a:lnTo>
                    <a:pt x="65" y="31"/>
                  </a:lnTo>
                  <a:lnTo>
                    <a:pt x="75" y="25"/>
                  </a:lnTo>
                  <a:lnTo>
                    <a:pt x="65" y="31"/>
                  </a:lnTo>
                  <a:lnTo>
                    <a:pt x="50" y="25"/>
                  </a:lnTo>
                  <a:lnTo>
                    <a:pt x="25" y="0"/>
                  </a:lnTo>
                  <a:lnTo>
                    <a:pt x="25" y="9"/>
                  </a:lnTo>
                  <a:lnTo>
                    <a:pt x="25" y="16"/>
                  </a:lnTo>
                  <a:lnTo>
                    <a:pt x="18" y="50"/>
                  </a:lnTo>
                  <a:lnTo>
                    <a:pt x="9" y="41"/>
                  </a:lnTo>
                  <a:lnTo>
                    <a:pt x="9" y="50"/>
                  </a:lnTo>
                  <a:lnTo>
                    <a:pt x="0" y="56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2" name="Freeform 224">
              <a:extLst>
                <a:ext uri="{FF2B5EF4-FFF2-40B4-BE49-F238E27FC236}">
                  <a16:creationId xmlns:a16="http://schemas.microsoft.com/office/drawing/2014/main" id="{A486A3FA-29DF-4572-819A-5EFCD5BA24B6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gray">
            <a:xfrm>
              <a:off x="5051" y="2237"/>
              <a:ext cx="21" cy="17"/>
            </a:xfrm>
            <a:custGeom>
              <a:avLst/>
              <a:gdLst>
                <a:gd name="T0" fmla="*/ 0 w 18"/>
                <a:gd name="T1" fmla="*/ 8 h 17"/>
                <a:gd name="T2" fmla="*/ 0 w 18"/>
                <a:gd name="T3" fmla="*/ 16 h 17"/>
                <a:gd name="T4" fmla="*/ 8 w 18"/>
                <a:gd name="T5" fmla="*/ 8 h 17"/>
                <a:gd name="T6" fmla="*/ 17 w 18"/>
                <a:gd name="T7" fmla="*/ 0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0" y="16"/>
                  </a:lnTo>
                  <a:lnTo>
                    <a:pt x="8" y="8"/>
                  </a:lnTo>
                  <a:lnTo>
                    <a:pt x="17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3" name="Freeform 225">
              <a:extLst>
                <a:ext uri="{FF2B5EF4-FFF2-40B4-BE49-F238E27FC236}">
                  <a16:creationId xmlns:a16="http://schemas.microsoft.com/office/drawing/2014/main" id="{967C2A6C-4D57-44C7-9FB7-4D4F838AEC4B}"/>
                </a:ext>
              </a:extLst>
            </p:cNvPr>
            <p:cNvSpPr>
              <a:spLocks/>
            </p:cNvSpPr>
            <p:nvPr>
              <p:custDataLst>
                <p:tags r:id="rId321"/>
              </p:custDataLst>
            </p:nvPr>
          </p:nvSpPr>
          <p:spPr bwMode="gray">
            <a:xfrm>
              <a:off x="5051" y="2237"/>
              <a:ext cx="21" cy="17"/>
            </a:xfrm>
            <a:custGeom>
              <a:avLst/>
              <a:gdLst>
                <a:gd name="T0" fmla="*/ 0 w 18"/>
                <a:gd name="T1" fmla="*/ 8 h 17"/>
                <a:gd name="T2" fmla="*/ 0 w 18"/>
                <a:gd name="T3" fmla="*/ 16 h 17"/>
                <a:gd name="T4" fmla="*/ 8 w 18"/>
                <a:gd name="T5" fmla="*/ 8 h 17"/>
                <a:gd name="T6" fmla="*/ 17 w 18"/>
                <a:gd name="T7" fmla="*/ 0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0" y="16"/>
                  </a:lnTo>
                  <a:lnTo>
                    <a:pt x="8" y="8"/>
                  </a:lnTo>
                  <a:lnTo>
                    <a:pt x="17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4" name="Freeform 226">
              <a:extLst>
                <a:ext uri="{FF2B5EF4-FFF2-40B4-BE49-F238E27FC236}">
                  <a16:creationId xmlns:a16="http://schemas.microsoft.com/office/drawing/2014/main" id="{08D7E1B9-2BA1-4FA3-BBE6-3211D0FE0EBD}"/>
                </a:ext>
              </a:extLst>
            </p:cNvPr>
            <p:cNvSpPr>
              <a:spLocks/>
            </p:cNvSpPr>
            <p:nvPr>
              <p:custDataLst>
                <p:tags r:id="rId322"/>
              </p:custDataLst>
            </p:nvPr>
          </p:nvSpPr>
          <p:spPr bwMode="gray">
            <a:xfrm>
              <a:off x="5179" y="2031"/>
              <a:ext cx="18" cy="18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7 h 17"/>
                <a:gd name="T4" fmla="*/ 16 w 17"/>
                <a:gd name="T5" fmla="*/ 0 h 17"/>
                <a:gd name="T6" fmla="*/ 1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7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5" name="Freeform 227">
              <a:extLst>
                <a:ext uri="{FF2B5EF4-FFF2-40B4-BE49-F238E27FC236}">
                  <a16:creationId xmlns:a16="http://schemas.microsoft.com/office/drawing/2014/main" id="{A8DA86FF-38C8-4C2B-8D24-456A510CE7AC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gray">
            <a:xfrm>
              <a:off x="5179" y="2031"/>
              <a:ext cx="18" cy="18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7 h 17"/>
                <a:gd name="T4" fmla="*/ 16 w 17"/>
                <a:gd name="T5" fmla="*/ 0 h 17"/>
                <a:gd name="T6" fmla="*/ 1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7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6" name="Freeform 228">
              <a:extLst>
                <a:ext uri="{FF2B5EF4-FFF2-40B4-BE49-F238E27FC236}">
                  <a16:creationId xmlns:a16="http://schemas.microsoft.com/office/drawing/2014/main" id="{C01838A9-ED28-42A1-81BC-016E04213894}"/>
                </a:ext>
              </a:extLst>
            </p:cNvPr>
            <p:cNvSpPr>
              <a:spLocks/>
            </p:cNvSpPr>
            <p:nvPr>
              <p:custDataLst>
                <p:tags r:id="rId324"/>
              </p:custDataLst>
            </p:nvPr>
          </p:nvSpPr>
          <p:spPr bwMode="gray">
            <a:xfrm>
              <a:off x="4845" y="2155"/>
              <a:ext cx="40" cy="189"/>
            </a:xfrm>
            <a:custGeom>
              <a:avLst/>
              <a:gdLst>
                <a:gd name="T0" fmla="*/ 0 w 34"/>
                <a:gd name="T1" fmla="*/ 18 h 172"/>
                <a:gd name="T2" fmla="*/ 0 w 34"/>
                <a:gd name="T3" fmla="*/ 59 h 172"/>
                <a:gd name="T4" fmla="*/ 8 w 34"/>
                <a:gd name="T5" fmla="*/ 65 h 172"/>
                <a:gd name="T6" fmla="*/ 0 w 34"/>
                <a:gd name="T7" fmla="*/ 115 h 172"/>
                <a:gd name="T8" fmla="*/ 8 w 34"/>
                <a:gd name="T9" fmla="*/ 131 h 172"/>
                <a:gd name="T10" fmla="*/ 0 w 34"/>
                <a:gd name="T11" fmla="*/ 155 h 172"/>
                <a:gd name="T12" fmla="*/ 8 w 34"/>
                <a:gd name="T13" fmla="*/ 171 h 172"/>
                <a:gd name="T14" fmla="*/ 8 w 34"/>
                <a:gd name="T15" fmla="*/ 155 h 172"/>
                <a:gd name="T16" fmla="*/ 25 w 34"/>
                <a:gd name="T17" fmla="*/ 162 h 172"/>
                <a:gd name="T18" fmla="*/ 25 w 34"/>
                <a:gd name="T19" fmla="*/ 155 h 172"/>
                <a:gd name="T20" fmla="*/ 8 w 34"/>
                <a:gd name="T21" fmla="*/ 131 h 172"/>
                <a:gd name="T22" fmla="*/ 16 w 34"/>
                <a:gd name="T23" fmla="*/ 107 h 172"/>
                <a:gd name="T24" fmla="*/ 25 w 34"/>
                <a:gd name="T25" fmla="*/ 107 h 172"/>
                <a:gd name="T26" fmla="*/ 33 w 34"/>
                <a:gd name="T27" fmla="*/ 107 h 172"/>
                <a:gd name="T28" fmla="*/ 16 w 34"/>
                <a:gd name="T29" fmla="*/ 50 h 172"/>
                <a:gd name="T30" fmla="*/ 16 w 34"/>
                <a:gd name="T31" fmla="*/ 10 h 172"/>
                <a:gd name="T32" fmla="*/ 16 w 34"/>
                <a:gd name="T33" fmla="*/ 0 h 172"/>
                <a:gd name="T34" fmla="*/ 8 w 34"/>
                <a:gd name="T35" fmla="*/ 0 h 172"/>
                <a:gd name="T36" fmla="*/ 8 w 34"/>
                <a:gd name="T37" fmla="*/ 10 h 172"/>
                <a:gd name="T38" fmla="*/ 0 w 34"/>
                <a:gd name="T39" fmla="*/ 1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72">
                  <a:moveTo>
                    <a:pt x="0" y="18"/>
                  </a:moveTo>
                  <a:lnTo>
                    <a:pt x="0" y="59"/>
                  </a:lnTo>
                  <a:lnTo>
                    <a:pt x="8" y="65"/>
                  </a:lnTo>
                  <a:lnTo>
                    <a:pt x="0" y="115"/>
                  </a:lnTo>
                  <a:lnTo>
                    <a:pt x="8" y="131"/>
                  </a:lnTo>
                  <a:lnTo>
                    <a:pt x="0" y="155"/>
                  </a:lnTo>
                  <a:lnTo>
                    <a:pt x="8" y="171"/>
                  </a:lnTo>
                  <a:lnTo>
                    <a:pt x="8" y="15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8" y="131"/>
                  </a:lnTo>
                  <a:lnTo>
                    <a:pt x="16" y="107"/>
                  </a:lnTo>
                  <a:lnTo>
                    <a:pt x="25" y="107"/>
                  </a:lnTo>
                  <a:lnTo>
                    <a:pt x="33" y="107"/>
                  </a:lnTo>
                  <a:lnTo>
                    <a:pt x="16" y="50"/>
                  </a:lnTo>
                  <a:lnTo>
                    <a:pt x="16" y="1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0" y="1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7" name="Freeform 229">
              <a:extLst>
                <a:ext uri="{FF2B5EF4-FFF2-40B4-BE49-F238E27FC236}">
                  <a16:creationId xmlns:a16="http://schemas.microsoft.com/office/drawing/2014/main" id="{17FF2632-6B22-4E71-8DA0-F20B58DD9841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gray">
            <a:xfrm>
              <a:off x="5413" y="1604"/>
              <a:ext cx="71" cy="34"/>
            </a:xfrm>
            <a:custGeom>
              <a:avLst/>
              <a:gdLst>
                <a:gd name="T0" fmla="*/ 18 w 59"/>
                <a:gd name="T1" fmla="*/ 25 h 33"/>
                <a:gd name="T2" fmla="*/ 33 w 59"/>
                <a:gd name="T3" fmla="*/ 25 h 33"/>
                <a:gd name="T4" fmla="*/ 58 w 59"/>
                <a:gd name="T5" fmla="*/ 16 h 33"/>
                <a:gd name="T6" fmla="*/ 42 w 59"/>
                <a:gd name="T7" fmla="*/ 0 h 33"/>
                <a:gd name="T8" fmla="*/ 18 w 59"/>
                <a:gd name="T9" fmla="*/ 0 h 33"/>
                <a:gd name="T10" fmla="*/ 0 w 59"/>
                <a:gd name="T11" fmla="*/ 16 h 33"/>
                <a:gd name="T12" fmla="*/ 8 w 59"/>
                <a:gd name="T13" fmla="*/ 32 h 33"/>
                <a:gd name="T14" fmla="*/ 18 w 59"/>
                <a:gd name="T15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33">
                  <a:moveTo>
                    <a:pt x="18" y="25"/>
                  </a:moveTo>
                  <a:lnTo>
                    <a:pt x="33" y="25"/>
                  </a:lnTo>
                  <a:lnTo>
                    <a:pt x="58" y="16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18" y="25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8" name="Freeform 230">
              <a:extLst>
                <a:ext uri="{FF2B5EF4-FFF2-40B4-BE49-F238E27FC236}">
                  <a16:creationId xmlns:a16="http://schemas.microsoft.com/office/drawing/2014/main" id="{3427220C-8995-402B-9B38-4685E26F29FA}"/>
                </a:ext>
              </a:extLst>
            </p:cNvPr>
            <p:cNvSpPr>
              <a:spLocks/>
            </p:cNvSpPr>
            <p:nvPr>
              <p:custDataLst>
                <p:tags r:id="rId326"/>
              </p:custDataLst>
            </p:nvPr>
          </p:nvSpPr>
          <p:spPr bwMode="gray">
            <a:xfrm>
              <a:off x="4826" y="1495"/>
              <a:ext cx="50" cy="38"/>
            </a:xfrm>
            <a:custGeom>
              <a:avLst/>
              <a:gdLst>
                <a:gd name="T0" fmla="*/ 0 w 42"/>
                <a:gd name="T1" fmla="*/ 17 h 35"/>
                <a:gd name="T2" fmla="*/ 16 w 42"/>
                <a:gd name="T3" fmla="*/ 24 h 35"/>
                <a:gd name="T4" fmla="*/ 41 w 42"/>
                <a:gd name="T5" fmla="*/ 34 h 35"/>
                <a:gd name="T6" fmla="*/ 41 w 42"/>
                <a:gd name="T7" fmla="*/ 17 h 35"/>
                <a:gd name="T8" fmla="*/ 24 w 42"/>
                <a:gd name="T9" fmla="*/ 0 h 35"/>
                <a:gd name="T10" fmla="*/ 9 w 42"/>
                <a:gd name="T11" fmla="*/ 0 h 35"/>
                <a:gd name="T12" fmla="*/ 0 w 42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5">
                  <a:moveTo>
                    <a:pt x="0" y="17"/>
                  </a:moveTo>
                  <a:lnTo>
                    <a:pt x="16" y="24"/>
                  </a:lnTo>
                  <a:lnTo>
                    <a:pt x="41" y="34"/>
                  </a:lnTo>
                  <a:lnTo>
                    <a:pt x="41" y="17"/>
                  </a:lnTo>
                  <a:lnTo>
                    <a:pt x="24" y="0"/>
                  </a:lnTo>
                  <a:lnTo>
                    <a:pt x="9" y="0"/>
                  </a:lnTo>
                  <a:lnTo>
                    <a:pt x="0" y="17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199" name="Freeform 231">
              <a:extLst>
                <a:ext uri="{FF2B5EF4-FFF2-40B4-BE49-F238E27FC236}">
                  <a16:creationId xmlns:a16="http://schemas.microsoft.com/office/drawing/2014/main" id="{16395168-D3CD-4E6E-8365-EC1E6D538DA6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gray">
            <a:xfrm>
              <a:off x="4826" y="1477"/>
              <a:ext cx="19" cy="1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16 h 17"/>
                <a:gd name="T4" fmla="*/ 16 w 17"/>
                <a:gd name="T5" fmla="*/ 9 h 17"/>
                <a:gd name="T6" fmla="*/ 16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0" name="Freeform 232">
              <a:extLst>
                <a:ext uri="{FF2B5EF4-FFF2-40B4-BE49-F238E27FC236}">
                  <a16:creationId xmlns:a16="http://schemas.microsoft.com/office/drawing/2014/main" id="{54EAD342-A0BC-493C-A159-96C6FD77F102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gray">
            <a:xfrm>
              <a:off x="4923" y="1408"/>
              <a:ext cx="71" cy="45"/>
            </a:xfrm>
            <a:custGeom>
              <a:avLst/>
              <a:gdLst>
                <a:gd name="T0" fmla="*/ 0 w 58"/>
                <a:gd name="T1" fmla="*/ 0 h 41"/>
                <a:gd name="T2" fmla="*/ 9 w 58"/>
                <a:gd name="T3" fmla="*/ 23 h 41"/>
                <a:gd name="T4" fmla="*/ 32 w 58"/>
                <a:gd name="T5" fmla="*/ 40 h 41"/>
                <a:gd name="T6" fmla="*/ 50 w 58"/>
                <a:gd name="T7" fmla="*/ 40 h 41"/>
                <a:gd name="T8" fmla="*/ 57 w 58"/>
                <a:gd name="T9" fmla="*/ 16 h 41"/>
                <a:gd name="T10" fmla="*/ 9 w 58"/>
                <a:gd name="T11" fmla="*/ 6 h 41"/>
                <a:gd name="T12" fmla="*/ 0 w 58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41">
                  <a:moveTo>
                    <a:pt x="0" y="0"/>
                  </a:moveTo>
                  <a:lnTo>
                    <a:pt x="9" y="23"/>
                  </a:lnTo>
                  <a:lnTo>
                    <a:pt x="32" y="40"/>
                  </a:lnTo>
                  <a:lnTo>
                    <a:pt x="50" y="40"/>
                  </a:lnTo>
                  <a:lnTo>
                    <a:pt x="57" y="16"/>
                  </a:lnTo>
                  <a:lnTo>
                    <a:pt x="9" y="6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1" name="Freeform 233">
              <a:extLst>
                <a:ext uri="{FF2B5EF4-FFF2-40B4-BE49-F238E27FC236}">
                  <a16:creationId xmlns:a16="http://schemas.microsoft.com/office/drawing/2014/main" id="{BFFD5108-26A4-4302-A768-9F4F2585506B}"/>
                </a:ext>
              </a:extLst>
            </p:cNvPr>
            <p:cNvSpPr>
              <a:spLocks/>
            </p:cNvSpPr>
            <p:nvPr>
              <p:custDataLst>
                <p:tags r:id="rId329"/>
              </p:custDataLst>
            </p:nvPr>
          </p:nvSpPr>
          <p:spPr bwMode="gray">
            <a:xfrm>
              <a:off x="4776" y="1370"/>
              <a:ext cx="119" cy="83"/>
            </a:xfrm>
            <a:custGeom>
              <a:avLst/>
              <a:gdLst>
                <a:gd name="T0" fmla="*/ 0 w 98"/>
                <a:gd name="T1" fmla="*/ 50 h 75"/>
                <a:gd name="T2" fmla="*/ 8 w 98"/>
                <a:gd name="T3" fmla="*/ 74 h 75"/>
                <a:gd name="T4" fmla="*/ 25 w 98"/>
                <a:gd name="T5" fmla="*/ 74 h 75"/>
                <a:gd name="T6" fmla="*/ 65 w 98"/>
                <a:gd name="T7" fmla="*/ 57 h 75"/>
                <a:gd name="T8" fmla="*/ 73 w 98"/>
                <a:gd name="T9" fmla="*/ 65 h 75"/>
                <a:gd name="T10" fmla="*/ 97 w 98"/>
                <a:gd name="T11" fmla="*/ 40 h 75"/>
                <a:gd name="T12" fmla="*/ 97 w 98"/>
                <a:gd name="T13" fmla="*/ 25 h 75"/>
                <a:gd name="T14" fmla="*/ 90 w 98"/>
                <a:gd name="T15" fmla="*/ 16 h 75"/>
                <a:gd name="T16" fmla="*/ 82 w 98"/>
                <a:gd name="T17" fmla="*/ 16 h 75"/>
                <a:gd name="T18" fmla="*/ 65 w 98"/>
                <a:gd name="T19" fmla="*/ 0 h 75"/>
                <a:gd name="T20" fmla="*/ 50 w 98"/>
                <a:gd name="T21" fmla="*/ 16 h 75"/>
                <a:gd name="T22" fmla="*/ 25 w 98"/>
                <a:gd name="T23" fmla="*/ 0 h 75"/>
                <a:gd name="T24" fmla="*/ 0 w 98"/>
                <a:gd name="T25" fmla="*/ 9 h 75"/>
                <a:gd name="T26" fmla="*/ 0 w 98"/>
                <a:gd name="T27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75">
                  <a:moveTo>
                    <a:pt x="0" y="50"/>
                  </a:moveTo>
                  <a:lnTo>
                    <a:pt x="8" y="74"/>
                  </a:lnTo>
                  <a:lnTo>
                    <a:pt x="25" y="74"/>
                  </a:lnTo>
                  <a:lnTo>
                    <a:pt x="65" y="57"/>
                  </a:lnTo>
                  <a:lnTo>
                    <a:pt x="73" y="65"/>
                  </a:lnTo>
                  <a:lnTo>
                    <a:pt x="97" y="40"/>
                  </a:lnTo>
                  <a:lnTo>
                    <a:pt x="97" y="25"/>
                  </a:lnTo>
                  <a:lnTo>
                    <a:pt x="90" y="16"/>
                  </a:lnTo>
                  <a:lnTo>
                    <a:pt x="82" y="16"/>
                  </a:lnTo>
                  <a:lnTo>
                    <a:pt x="65" y="0"/>
                  </a:lnTo>
                  <a:lnTo>
                    <a:pt x="50" y="16"/>
                  </a:lnTo>
                  <a:lnTo>
                    <a:pt x="25" y="0"/>
                  </a:lnTo>
                  <a:lnTo>
                    <a:pt x="0" y="9"/>
                  </a:lnTo>
                  <a:lnTo>
                    <a:pt x="0" y="50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2" name="Freeform 234">
              <a:extLst>
                <a:ext uri="{FF2B5EF4-FFF2-40B4-BE49-F238E27FC236}">
                  <a16:creationId xmlns:a16="http://schemas.microsoft.com/office/drawing/2014/main" id="{1C30871F-29BC-4E53-9673-3D1D4F4AC194}"/>
                </a:ext>
              </a:extLst>
            </p:cNvPr>
            <p:cNvSpPr>
              <a:spLocks/>
            </p:cNvSpPr>
            <p:nvPr>
              <p:custDataLst>
                <p:tags r:id="rId330"/>
              </p:custDataLst>
            </p:nvPr>
          </p:nvSpPr>
          <p:spPr bwMode="gray">
            <a:xfrm>
              <a:off x="3453" y="1317"/>
              <a:ext cx="267" cy="332"/>
            </a:xfrm>
            <a:custGeom>
              <a:avLst/>
              <a:gdLst>
                <a:gd name="T0" fmla="*/ 0 w 221"/>
                <a:gd name="T1" fmla="*/ 258 h 300"/>
                <a:gd name="T2" fmla="*/ 25 w 221"/>
                <a:gd name="T3" fmla="*/ 290 h 300"/>
                <a:gd name="T4" fmla="*/ 66 w 221"/>
                <a:gd name="T5" fmla="*/ 299 h 300"/>
                <a:gd name="T6" fmla="*/ 74 w 221"/>
                <a:gd name="T7" fmla="*/ 290 h 300"/>
                <a:gd name="T8" fmla="*/ 58 w 221"/>
                <a:gd name="T9" fmla="*/ 274 h 300"/>
                <a:gd name="T10" fmla="*/ 49 w 221"/>
                <a:gd name="T11" fmla="*/ 258 h 300"/>
                <a:gd name="T12" fmla="*/ 49 w 221"/>
                <a:gd name="T13" fmla="*/ 218 h 300"/>
                <a:gd name="T14" fmla="*/ 58 w 221"/>
                <a:gd name="T15" fmla="*/ 202 h 300"/>
                <a:gd name="T16" fmla="*/ 114 w 221"/>
                <a:gd name="T17" fmla="*/ 104 h 300"/>
                <a:gd name="T18" fmla="*/ 155 w 221"/>
                <a:gd name="T19" fmla="*/ 72 h 300"/>
                <a:gd name="T20" fmla="*/ 220 w 221"/>
                <a:gd name="T21" fmla="*/ 40 h 300"/>
                <a:gd name="T22" fmla="*/ 220 w 221"/>
                <a:gd name="T23" fmla="*/ 7 h 300"/>
                <a:gd name="T24" fmla="*/ 205 w 221"/>
                <a:gd name="T25" fmla="*/ 0 h 300"/>
                <a:gd name="T26" fmla="*/ 188 w 221"/>
                <a:gd name="T27" fmla="*/ 16 h 300"/>
                <a:gd name="T28" fmla="*/ 171 w 221"/>
                <a:gd name="T29" fmla="*/ 32 h 300"/>
                <a:gd name="T30" fmla="*/ 146 w 221"/>
                <a:gd name="T31" fmla="*/ 40 h 300"/>
                <a:gd name="T32" fmla="*/ 123 w 221"/>
                <a:gd name="T33" fmla="*/ 40 h 300"/>
                <a:gd name="T34" fmla="*/ 99 w 221"/>
                <a:gd name="T35" fmla="*/ 56 h 300"/>
                <a:gd name="T36" fmla="*/ 74 w 221"/>
                <a:gd name="T37" fmla="*/ 87 h 300"/>
                <a:gd name="T38" fmla="*/ 49 w 221"/>
                <a:gd name="T39" fmla="*/ 104 h 300"/>
                <a:gd name="T40" fmla="*/ 49 w 221"/>
                <a:gd name="T41" fmla="*/ 121 h 300"/>
                <a:gd name="T42" fmla="*/ 41 w 221"/>
                <a:gd name="T43" fmla="*/ 144 h 300"/>
                <a:gd name="T44" fmla="*/ 25 w 221"/>
                <a:gd name="T45" fmla="*/ 160 h 300"/>
                <a:gd name="T46" fmla="*/ 34 w 221"/>
                <a:gd name="T47" fmla="*/ 177 h 300"/>
                <a:gd name="T48" fmla="*/ 25 w 221"/>
                <a:gd name="T49" fmla="*/ 194 h 300"/>
                <a:gd name="T50" fmla="*/ 9 w 221"/>
                <a:gd name="T51" fmla="*/ 209 h 300"/>
                <a:gd name="T52" fmla="*/ 18 w 221"/>
                <a:gd name="T53" fmla="*/ 225 h 300"/>
                <a:gd name="T54" fmla="*/ 0 w 221"/>
                <a:gd name="T55" fmla="*/ 234 h 300"/>
                <a:gd name="T56" fmla="*/ 0 w 221"/>
                <a:gd name="T57" fmla="*/ 2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00">
                  <a:moveTo>
                    <a:pt x="0" y="258"/>
                  </a:moveTo>
                  <a:lnTo>
                    <a:pt x="25" y="290"/>
                  </a:lnTo>
                  <a:lnTo>
                    <a:pt x="66" y="299"/>
                  </a:lnTo>
                  <a:lnTo>
                    <a:pt x="74" y="290"/>
                  </a:lnTo>
                  <a:lnTo>
                    <a:pt x="58" y="274"/>
                  </a:lnTo>
                  <a:lnTo>
                    <a:pt x="49" y="258"/>
                  </a:lnTo>
                  <a:lnTo>
                    <a:pt x="49" y="218"/>
                  </a:lnTo>
                  <a:lnTo>
                    <a:pt x="58" y="202"/>
                  </a:lnTo>
                  <a:lnTo>
                    <a:pt x="114" y="104"/>
                  </a:lnTo>
                  <a:lnTo>
                    <a:pt x="155" y="72"/>
                  </a:lnTo>
                  <a:lnTo>
                    <a:pt x="220" y="40"/>
                  </a:lnTo>
                  <a:lnTo>
                    <a:pt x="220" y="7"/>
                  </a:lnTo>
                  <a:lnTo>
                    <a:pt x="205" y="0"/>
                  </a:lnTo>
                  <a:lnTo>
                    <a:pt x="188" y="16"/>
                  </a:lnTo>
                  <a:lnTo>
                    <a:pt x="171" y="32"/>
                  </a:lnTo>
                  <a:lnTo>
                    <a:pt x="146" y="40"/>
                  </a:lnTo>
                  <a:lnTo>
                    <a:pt x="123" y="40"/>
                  </a:lnTo>
                  <a:lnTo>
                    <a:pt x="99" y="56"/>
                  </a:lnTo>
                  <a:lnTo>
                    <a:pt x="74" y="87"/>
                  </a:lnTo>
                  <a:lnTo>
                    <a:pt x="49" y="104"/>
                  </a:lnTo>
                  <a:lnTo>
                    <a:pt x="49" y="121"/>
                  </a:lnTo>
                  <a:lnTo>
                    <a:pt x="41" y="144"/>
                  </a:lnTo>
                  <a:lnTo>
                    <a:pt x="25" y="160"/>
                  </a:lnTo>
                  <a:lnTo>
                    <a:pt x="34" y="177"/>
                  </a:lnTo>
                  <a:lnTo>
                    <a:pt x="25" y="194"/>
                  </a:lnTo>
                  <a:lnTo>
                    <a:pt x="9" y="209"/>
                  </a:lnTo>
                  <a:lnTo>
                    <a:pt x="18" y="225"/>
                  </a:lnTo>
                  <a:lnTo>
                    <a:pt x="0" y="234"/>
                  </a:lnTo>
                  <a:lnTo>
                    <a:pt x="0" y="25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3" name="Freeform 235">
              <a:extLst>
                <a:ext uri="{FF2B5EF4-FFF2-40B4-BE49-F238E27FC236}">
                  <a16:creationId xmlns:a16="http://schemas.microsoft.com/office/drawing/2014/main" id="{65059233-6798-4C55-BD44-4F42575F8D13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gray">
            <a:xfrm>
              <a:off x="3406" y="1684"/>
              <a:ext cx="29" cy="37"/>
            </a:xfrm>
            <a:custGeom>
              <a:avLst/>
              <a:gdLst>
                <a:gd name="T0" fmla="*/ 0 w 25"/>
                <a:gd name="T1" fmla="*/ 33 h 34"/>
                <a:gd name="T2" fmla="*/ 17 w 25"/>
                <a:gd name="T3" fmla="*/ 24 h 34"/>
                <a:gd name="T4" fmla="*/ 24 w 25"/>
                <a:gd name="T5" fmla="*/ 15 h 34"/>
                <a:gd name="T6" fmla="*/ 9 w 25"/>
                <a:gd name="T7" fmla="*/ 0 h 34"/>
                <a:gd name="T8" fmla="*/ 0 w 25"/>
                <a:gd name="T9" fmla="*/ 15 h 34"/>
                <a:gd name="T10" fmla="*/ 0 w 25"/>
                <a:gd name="T11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4">
                  <a:moveTo>
                    <a:pt x="0" y="33"/>
                  </a:moveTo>
                  <a:lnTo>
                    <a:pt x="17" y="24"/>
                  </a:lnTo>
                  <a:lnTo>
                    <a:pt x="24" y="15"/>
                  </a:lnTo>
                  <a:lnTo>
                    <a:pt x="9" y="0"/>
                  </a:lnTo>
                  <a:lnTo>
                    <a:pt x="0" y="15"/>
                  </a:lnTo>
                  <a:lnTo>
                    <a:pt x="0" y="3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4" name="Freeform 236">
              <a:extLst>
                <a:ext uri="{FF2B5EF4-FFF2-40B4-BE49-F238E27FC236}">
                  <a16:creationId xmlns:a16="http://schemas.microsoft.com/office/drawing/2014/main" id="{FC9946C7-B1CD-4D79-9DFF-1B37E623EA74}"/>
                </a:ext>
              </a:extLst>
            </p:cNvPr>
            <p:cNvSpPr>
              <a:spLocks/>
            </p:cNvSpPr>
            <p:nvPr>
              <p:custDataLst>
                <p:tags r:id="rId332"/>
              </p:custDataLst>
            </p:nvPr>
          </p:nvSpPr>
          <p:spPr bwMode="gray">
            <a:xfrm>
              <a:off x="2808" y="2120"/>
              <a:ext cx="21" cy="18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16 h 17"/>
                <a:gd name="T4" fmla="*/ 16 w 17"/>
                <a:gd name="T5" fmla="*/ 16 h 17"/>
                <a:gd name="T6" fmla="*/ 16 w 17"/>
                <a:gd name="T7" fmla="*/ 9 h 17"/>
                <a:gd name="T8" fmla="*/ 16 w 17"/>
                <a:gd name="T9" fmla="*/ 0 h 17"/>
                <a:gd name="T10" fmla="*/ 0 w 17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5" name="Freeform 237">
              <a:extLst>
                <a:ext uri="{FF2B5EF4-FFF2-40B4-BE49-F238E27FC236}">
                  <a16:creationId xmlns:a16="http://schemas.microsoft.com/office/drawing/2014/main" id="{4159FC28-0FE4-4318-B57B-20E2B81DD33C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gray">
            <a:xfrm>
              <a:off x="2829" y="2111"/>
              <a:ext cx="21" cy="19"/>
            </a:xfrm>
            <a:custGeom>
              <a:avLst/>
              <a:gdLst>
                <a:gd name="T0" fmla="*/ 0 w 19"/>
                <a:gd name="T1" fmla="*/ 9 h 19"/>
                <a:gd name="T2" fmla="*/ 0 w 19"/>
                <a:gd name="T3" fmla="*/ 18 h 19"/>
                <a:gd name="T4" fmla="*/ 18 w 19"/>
                <a:gd name="T5" fmla="*/ 18 h 19"/>
                <a:gd name="T6" fmla="*/ 18 w 19"/>
                <a:gd name="T7" fmla="*/ 9 h 19"/>
                <a:gd name="T8" fmla="*/ 18 w 19"/>
                <a:gd name="T9" fmla="*/ 0 h 19"/>
                <a:gd name="T10" fmla="*/ 0 w 19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9"/>
                  </a:moveTo>
                  <a:lnTo>
                    <a:pt x="0" y="1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6" name="Freeform 238">
              <a:extLst>
                <a:ext uri="{FF2B5EF4-FFF2-40B4-BE49-F238E27FC236}">
                  <a16:creationId xmlns:a16="http://schemas.microsoft.com/office/drawing/2014/main" id="{5B5921E3-72FB-4EA3-9C61-297ED01E295F}"/>
                </a:ext>
              </a:extLst>
            </p:cNvPr>
            <p:cNvSpPr>
              <a:spLocks/>
            </p:cNvSpPr>
            <p:nvPr>
              <p:custDataLst>
                <p:tags r:id="rId334"/>
              </p:custDataLst>
            </p:nvPr>
          </p:nvSpPr>
          <p:spPr bwMode="gray">
            <a:xfrm>
              <a:off x="2829" y="2138"/>
              <a:ext cx="21" cy="18"/>
            </a:xfrm>
            <a:custGeom>
              <a:avLst/>
              <a:gdLst>
                <a:gd name="T0" fmla="*/ 0 w 19"/>
                <a:gd name="T1" fmla="*/ 0 h 17"/>
                <a:gd name="T2" fmla="*/ 0 w 19"/>
                <a:gd name="T3" fmla="*/ 16 h 17"/>
                <a:gd name="T4" fmla="*/ 18 w 19"/>
                <a:gd name="T5" fmla="*/ 0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lnTo>
                    <a:pt x="0" y="16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7" name="Freeform 239">
              <a:extLst>
                <a:ext uri="{FF2B5EF4-FFF2-40B4-BE49-F238E27FC236}">
                  <a16:creationId xmlns:a16="http://schemas.microsoft.com/office/drawing/2014/main" id="{B14497B5-131F-48AE-BCE4-F1A9C8C0A531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gray">
            <a:xfrm>
              <a:off x="2554" y="2048"/>
              <a:ext cx="129" cy="206"/>
            </a:xfrm>
            <a:custGeom>
              <a:avLst/>
              <a:gdLst>
                <a:gd name="T0" fmla="*/ 18 w 107"/>
                <a:gd name="T1" fmla="*/ 187 h 188"/>
                <a:gd name="T2" fmla="*/ 24 w 107"/>
                <a:gd name="T3" fmla="*/ 179 h 188"/>
                <a:gd name="T4" fmla="*/ 41 w 107"/>
                <a:gd name="T5" fmla="*/ 187 h 188"/>
                <a:gd name="T6" fmla="*/ 41 w 107"/>
                <a:gd name="T7" fmla="*/ 179 h 188"/>
                <a:gd name="T8" fmla="*/ 49 w 107"/>
                <a:gd name="T9" fmla="*/ 171 h 188"/>
                <a:gd name="T10" fmla="*/ 58 w 107"/>
                <a:gd name="T11" fmla="*/ 179 h 188"/>
                <a:gd name="T12" fmla="*/ 66 w 107"/>
                <a:gd name="T13" fmla="*/ 171 h 188"/>
                <a:gd name="T14" fmla="*/ 98 w 107"/>
                <a:gd name="T15" fmla="*/ 171 h 188"/>
                <a:gd name="T16" fmla="*/ 106 w 107"/>
                <a:gd name="T17" fmla="*/ 162 h 188"/>
                <a:gd name="T18" fmla="*/ 90 w 107"/>
                <a:gd name="T19" fmla="*/ 162 h 188"/>
                <a:gd name="T20" fmla="*/ 106 w 107"/>
                <a:gd name="T21" fmla="*/ 138 h 188"/>
                <a:gd name="T22" fmla="*/ 98 w 107"/>
                <a:gd name="T23" fmla="*/ 131 h 188"/>
                <a:gd name="T24" fmla="*/ 90 w 107"/>
                <a:gd name="T25" fmla="*/ 131 h 188"/>
                <a:gd name="T26" fmla="*/ 81 w 107"/>
                <a:gd name="T27" fmla="*/ 131 h 188"/>
                <a:gd name="T28" fmla="*/ 90 w 107"/>
                <a:gd name="T29" fmla="*/ 122 h 188"/>
                <a:gd name="T30" fmla="*/ 90 w 107"/>
                <a:gd name="T31" fmla="*/ 115 h 188"/>
                <a:gd name="T32" fmla="*/ 81 w 107"/>
                <a:gd name="T33" fmla="*/ 97 h 188"/>
                <a:gd name="T34" fmla="*/ 74 w 107"/>
                <a:gd name="T35" fmla="*/ 91 h 188"/>
                <a:gd name="T36" fmla="*/ 58 w 107"/>
                <a:gd name="T37" fmla="*/ 66 h 188"/>
                <a:gd name="T38" fmla="*/ 41 w 107"/>
                <a:gd name="T39" fmla="*/ 57 h 188"/>
                <a:gd name="T40" fmla="*/ 66 w 107"/>
                <a:gd name="T41" fmla="*/ 25 h 188"/>
                <a:gd name="T42" fmla="*/ 58 w 107"/>
                <a:gd name="T43" fmla="*/ 17 h 188"/>
                <a:gd name="T44" fmla="*/ 33 w 107"/>
                <a:gd name="T45" fmla="*/ 25 h 188"/>
                <a:gd name="T46" fmla="*/ 33 w 107"/>
                <a:gd name="T47" fmla="*/ 10 h 188"/>
                <a:gd name="T48" fmla="*/ 49 w 107"/>
                <a:gd name="T49" fmla="*/ 0 h 188"/>
                <a:gd name="T50" fmla="*/ 41 w 107"/>
                <a:gd name="T51" fmla="*/ 0 h 188"/>
                <a:gd name="T52" fmla="*/ 24 w 107"/>
                <a:gd name="T53" fmla="*/ 0 h 188"/>
                <a:gd name="T54" fmla="*/ 9 w 107"/>
                <a:gd name="T55" fmla="*/ 25 h 188"/>
                <a:gd name="T56" fmla="*/ 0 w 107"/>
                <a:gd name="T57" fmla="*/ 25 h 188"/>
                <a:gd name="T58" fmla="*/ 9 w 107"/>
                <a:gd name="T59" fmla="*/ 33 h 188"/>
                <a:gd name="T60" fmla="*/ 18 w 107"/>
                <a:gd name="T61" fmla="*/ 33 h 188"/>
                <a:gd name="T62" fmla="*/ 9 w 107"/>
                <a:gd name="T63" fmla="*/ 50 h 188"/>
                <a:gd name="T64" fmla="*/ 18 w 107"/>
                <a:gd name="T65" fmla="*/ 50 h 188"/>
                <a:gd name="T66" fmla="*/ 18 w 107"/>
                <a:gd name="T67" fmla="*/ 57 h 188"/>
                <a:gd name="T68" fmla="*/ 9 w 107"/>
                <a:gd name="T69" fmla="*/ 66 h 188"/>
                <a:gd name="T70" fmla="*/ 18 w 107"/>
                <a:gd name="T71" fmla="*/ 66 h 188"/>
                <a:gd name="T72" fmla="*/ 24 w 107"/>
                <a:gd name="T73" fmla="*/ 75 h 188"/>
                <a:gd name="T74" fmla="*/ 18 w 107"/>
                <a:gd name="T75" fmla="*/ 82 h 188"/>
                <a:gd name="T76" fmla="*/ 24 w 107"/>
                <a:gd name="T77" fmla="*/ 91 h 188"/>
                <a:gd name="T78" fmla="*/ 41 w 107"/>
                <a:gd name="T79" fmla="*/ 82 h 188"/>
                <a:gd name="T80" fmla="*/ 41 w 107"/>
                <a:gd name="T81" fmla="*/ 91 h 188"/>
                <a:gd name="T82" fmla="*/ 41 w 107"/>
                <a:gd name="T83" fmla="*/ 97 h 188"/>
                <a:gd name="T84" fmla="*/ 49 w 107"/>
                <a:gd name="T85" fmla="*/ 97 h 188"/>
                <a:gd name="T86" fmla="*/ 49 w 107"/>
                <a:gd name="T87" fmla="*/ 115 h 188"/>
                <a:gd name="T88" fmla="*/ 24 w 107"/>
                <a:gd name="T89" fmla="*/ 115 h 188"/>
                <a:gd name="T90" fmla="*/ 33 w 107"/>
                <a:gd name="T91" fmla="*/ 122 h 188"/>
                <a:gd name="T92" fmla="*/ 24 w 107"/>
                <a:gd name="T93" fmla="*/ 131 h 188"/>
                <a:gd name="T94" fmla="*/ 33 w 107"/>
                <a:gd name="T95" fmla="*/ 131 h 188"/>
                <a:gd name="T96" fmla="*/ 33 w 107"/>
                <a:gd name="T97" fmla="*/ 138 h 188"/>
                <a:gd name="T98" fmla="*/ 18 w 107"/>
                <a:gd name="T99" fmla="*/ 147 h 188"/>
                <a:gd name="T100" fmla="*/ 24 w 107"/>
                <a:gd name="T101" fmla="*/ 156 h 188"/>
                <a:gd name="T102" fmla="*/ 33 w 107"/>
                <a:gd name="T103" fmla="*/ 156 h 188"/>
                <a:gd name="T104" fmla="*/ 41 w 107"/>
                <a:gd name="T105" fmla="*/ 162 h 188"/>
                <a:gd name="T106" fmla="*/ 49 w 107"/>
                <a:gd name="T107" fmla="*/ 156 h 188"/>
                <a:gd name="T108" fmla="*/ 49 w 107"/>
                <a:gd name="T109" fmla="*/ 162 h 188"/>
                <a:gd name="T110" fmla="*/ 33 w 107"/>
                <a:gd name="T111" fmla="*/ 162 h 188"/>
                <a:gd name="T112" fmla="*/ 18 w 107"/>
                <a:gd name="T113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7" h="188">
                  <a:moveTo>
                    <a:pt x="18" y="187"/>
                  </a:moveTo>
                  <a:lnTo>
                    <a:pt x="24" y="179"/>
                  </a:lnTo>
                  <a:lnTo>
                    <a:pt x="41" y="187"/>
                  </a:lnTo>
                  <a:lnTo>
                    <a:pt x="41" y="179"/>
                  </a:lnTo>
                  <a:lnTo>
                    <a:pt x="49" y="171"/>
                  </a:lnTo>
                  <a:lnTo>
                    <a:pt x="58" y="179"/>
                  </a:lnTo>
                  <a:lnTo>
                    <a:pt x="66" y="171"/>
                  </a:lnTo>
                  <a:lnTo>
                    <a:pt x="98" y="171"/>
                  </a:lnTo>
                  <a:lnTo>
                    <a:pt x="106" y="162"/>
                  </a:lnTo>
                  <a:lnTo>
                    <a:pt x="90" y="162"/>
                  </a:lnTo>
                  <a:lnTo>
                    <a:pt x="106" y="138"/>
                  </a:lnTo>
                  <a:lnTo>
                    <a:pt x="98" y="131"/>
                  </a:lnTo>
                  <a:lnTo>
                    <a:pt x="90" y="131"/>
                  </a:lnTo>
                  <a:lnTo>
                    <a:pt x="81" y="131"/>
                  </a:lnTo>
                  <a:lnTo>
                    <a:pt x="90" y="122"/>
                  </a:lnTo>
                  <a:lnTo>
                    <a:pt x="90" y="115"/>
                  </a:lnTo>
                  <a:lnTo>
                    <a:pt x="81" y="97"/>
                  </a:lnTo>
                  <a:lnTo>
                    <a:pt x="74" y="91"/>
                  </a:lnTo>
                  <a:lnTo>
                    <a:pt x="58" y="66"/>
                  </a:lnTo>
                  <a:lnTo>
                    <a:pt x="41" y="57"/>
                  </a:lnTo>
                  <a:lnTo>
                    <a:pt x="66" y="25"/>
                  </a:lnTo>
                  <a:lnTo>
                    <a:pt x="58" y="17"/>
                  </a:lnTo>
                  <a:lnTo>
                    <a:pt x="33" y="25"/>
                  </a:lnTo>
                  <a:lnTo>
                    <a:pt x="33" y="1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0"/>
                  </a:lnTo>
                  <a:lnTo>
                    <a:pt x="9" y="25"/>
                  </a:lnTo>
                  <a:lnTo>
                    <a:pt x="0" y="25"/>
                  </a:lnTo>
                  <a:lnTo>
                    <a:pt x="9" y="33"/>
                  </a:lnTo>
                  <a:lnTo>
                    <a:pt x="18" y="33"/>
                  </a:lnTo>
                  <a:lnTo>
                    <a:pt x="9" y="50"/>
                  </a:lnTo>
                  <a:lnTo>
                    <a:pt x="18" y="50"/>
                  </a:lnTo>
                  <a:lnTo>
                    <a:pt x="18" y="57"/>
                  </a:lnTo>
                  <a:lnTo>
                    <a:pt x="9" y="66"/>
                  </a:lnTo>
                  <a:lnTo>
                    <a:pt x="18" y="66"/>
                  </a:lnTo>
                  <a:lnTo>
                    <a:pt x="24" y="75"/>
                  </a:lnTo>
                  <a:lnTo>
                    <a:pt x="18" y="82"/>
                  </a:lnTo>
                  <a:lnTo>
                    <a:pt x="24" y="91"/>
                  </a:lnTo>
                  <a:lnTo>
                    <a:pt x="41" y="82"/>
                  </a:lnTo>
                  <a:lnTo>
                    <a:pt x="41" y="91"/>
                  </a:lnTo>
                  <a:lnTo>
                    <a:pt x="41" y="97"/>
                  </a:lnTo>
                  <a:lnTo>
                    <a:pt x="49" y="97"/>
                  </a:lnTo>
                  <a:lnTo>
                    <a:pt x="49" y="115"/>
                  </a:lnTo>
                  <a:lnTo>
                    <a:pt x="24" y="115"/>
                  </a:lnTo>
                  <a:lnTo>
                    <a:pt x="33" y="122"/>
                  </a:lnTo>
                  <a:lnTo>
                    <a:pt x="24" y="131"/>
                  </a:lnTo>
                  <a:lnTo>
                    <a:pt x="33" y="131"/>
                  </a:lnTo>
                  <a:lnTo>
                    <a:pt x="33" y="138"/>
                  </a:lnTo>
                  <a:lnTo>
                    <a:pt x="18" y="147"/>
                  </a:lnTo>
                  <a:lnTo>
                    <a:pt x="24" y="156"/>
                  </a:lnTo>
                  <a:lnTo>
                    <a:pt x="33" y="156"/>
                  </a:lnTo>
                  <a:lnTo>
                    <a:pt x="41" y="162"/>
                  </a:lnTo>
                  <a:lnTo>
                    <a:pt x="49" y="156"/>
                  </a:lnTo>
                  <a:lnTo>
                    <a:pt x="49" y="162"/>
                  </a:lnTo>
                  <a:lnTo>
                    <a:pt x="33" y="162"/>
                  </a:lnTo>
                  <a:lnTo>
                    <a:pt x="18" y="18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8" name="Freeform 240">
              <a:extLst>
                <a:ext uri="{FF2B5EF4-FFF2-40B4-BE49-F238E27FC236}">
                  <a16:creationId xmlns:a16="http://schemas.microsoft.com/office/drawing/2014/main" id="{CE9B4DE7-FB7B-4150-B89B-F8D481B8AA34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gray">
            <a:xfrm>
              <a:off x="2789" y="2397"/>
              <a:ext cx="20" cy="35"/>
            </a:xfrm>
            <a:custGeom>
              <a:avLst/>
              <a:gdLst>
                <a:gd name="T0" fmla="*/ 0 w 17"/>
                <a:gd name="T1" fmla="*/ 6 h 32"/>
                <a:gd name="T2" fmla="*/ 0 w 17"/>
                <a:gd name="T3" fmla="*/ 23 h 32"/>
                <a:gd name="T4" fmla="*/ 16 w 17"/>
                <a:gd name="T5" fmla="*/ 31 h 32"/>
                <a:gd name="T6" fmla="*/ 16 w 17"/>
                <a:gd name="T7" fmla="*/ 0 h 32"/>
                <a:gd name="T8" fmla="*/ 0 w 17"/>
                <a:gd name="T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0" y="6"/>
                  </a:moveTo>
                  <a:lnTo>
                    <a:pt x="0" y="23"/>
                  </a:lnTo>
                  <a:lnTo>
                    <a:pt x="16" y="31"/>
                  </a:lnTo>
                  <a:lnTo>
                    <a:pt x="16" y="0"/>
                  </a:lnTo>
                  <a:lnTo>
                    <a:pt x="0" y="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09" name="Freeform 241">
              <a:extLst>
                <a:ext uri="{FF2B5EF4-FFF2-40B4-BE49-F238E27FC236}">
                  <a16:creationId xmlns:a16="http://schemas.microsoft.com/office/drawing/2014/main" id="{5D18AE87-D7C1-4CA3-9FA3-E300EA53A73D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gray">
            <a:xfrm>
              <a:off x="2778" y="2432"/>
              <a:ext cx="31" cy="45"/>
            </a:xfrm>
            <a:custGeom>
              <a:avLst/>
              <a:gdLst>
                <a:gd name="T0" fmla="*/ 0 w 26"/>
                <a:gd name="T1" fmla="*/ 0 h 42"/>
                <a:gd name="T2" fmla="*/ 9 w 26"/>
                <a:gd name="T3" fmla="*/ 32 h 42"/>
                <a:gd name="T4" fmla="*/ 9 w 26"/>
                <a:gd name="T5" fmla="*/ 41 h 42"/>
                <a:gd name="T6" fmla="*/ 19 w 26"/>
                <a:gd name="T7" fmla="*/ 32 h 42"/>
                <a:gd name="T8" fmla="*/ 25 w 26"/>
                <a:gd name="T9" fmla="*/ 9 h 42"/>
                <a:gd name="T10" fmla="*/ 19 w 26"/>
                <a:gd name="T11" fmla="*/ 0 h 42"/>
                <a:gd name="T12" fmla="*/ 0 w 2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2">
                  <a:moveTo>
                    <a:pt x="0" y="0"/>
                  </a:moveTo>
                  <a:lnTo>
                    <a:pt x="9" y="32"/>
                  </a:lnTo>
                  <a:lnTo>
                    <a:pt x="9" y="41"/>
                  </a:lnTo>
                  <a:lnTo>
                    <a:pt x="19" y="32"/>
                  </a:lnTo>
                  <a:lnTo>
                    <a:pt x="25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0" name="Freeform 242">
              <a:extLst>
                <a:ext uri="{FF2B5EF4-FFF2-40B4-BE49-F238E27FC236}">
                  <a16:creationId xmlns:a16="http://schemas.microsoft.com/office/drawing/2014/main" id="{736AF0C1-9A24-44A9-B7B3-4138BFC360C5}"/>
                </a:ext>
              </a:extLst>
            </p:cNvPr>
            <p:cNvSpPr>
              <a:spLocks/>
            </p:cNvSpPr>
            <p:nvPr>
              <p:custDataLst>
                <p:tags r:id="rId338"/>
              </p:custDataLst>
            </p:nvPr>
          </p:nvSpPr>
          <p:spPr bwMode="gray">
            <a:xfrm>
              <a:off x="2850" y="2484"/>
              <a:ext cx="50" cy="31"/>
            </a:xfrm>
            <a:custGeom>
              <a:avLst/>
              <a:gdLst>
                <a:gd name="T0" fmla="*/ 0 w 41"/>
                <a:gd name="T1" fmla="*/ 0 h 26"/>
                <a:gd name="T2" fmla="*/ 0 w 41"/>
                <a:gd name="T3" fmla="*/ 8 h 26"/>
                <a:gd name="T4" fmla="*/ 32 w 41"/>
                <a:gd name="T5" fmla="*/ 25 h 26"/>
                <a:gd name="T6" fmla="*/ 40 w 41"/>
                <a:gd name="T7" fmla="*/ 0 h 26"/>
                <a:gd name="T8" fmla="*/ 23 w 41"/>
                <a:gd name="T9" fmla="*/ 0 h 26"/>
                <a:gd name="T10" fmla="*/ 7 w 41"/>
                <a:gd name="T11" fmla="*/ 0 h 26"/>
                <a:gd name="T12" fmla="*/ 0 w 4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0" y="0"/>
                  </a:moveTo>
                  <a:lnTo>
                    <a:pt x="0" y="8"/>
                  </a:lnTo>
                  <a:lnTo>
                    <a:pt x="32" y="25"/>
                  </a:lnTo>
                  <a:lnTo>
                    <a:pt x="40" y="0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1" name="Freeform 243">
              <a:extLst>
                <a:ext uri="{FF2B5EF4-FFF2-40B4-BE49-F238E27FC236}">
                  <a16:creationId xmlns:a16="http://schemas.microsoft.com/office/drawing/2014/main" id="{536016A0-5DD6-4543-BEAD-22903972523D}"/>
                </a:ext>
              </a:extLst>
            </p:cNvPr>
            <p:cNvSpPr>
              <a:spLocks/>
            </p:cNvSpPr>
            <p:nvPr>
              <p:custDataLst>
                <p:tags r:id="rId339"/>
              </p:custDataLst>
            </p:nvPr>
          </p:nvSpPr>
          <p:spPr bwMode="gray">
            <a:xfrm>
              <a:off x="2984" y="2484"/>
              <a:ext cx="32" cy="31"/>
            </a:xfrm>
            <a:custGeom>
              <a:avLst/>
              <a:gdLst>
                <a:gd name="T0" fmla="*/ 0 w 26"/>
                <a:gd name="T1" fmla="*/ 8 h 26"/>
                <a:gd name="T2" fmla="*/ 9 w 26"/>
                <a:gd name="T3" fmla="*/ 8 h 26"/>
                <a:gd name="T4" fmla="*/ 9 w 26"/>
                <a:gd name="T5" fmla="*/ 25 h 26"/>
                <a:gd name="T6" fmla="*/ 16 w 26"/>
                <a:gd name="T7" fmla="*/ 25 h 26"/>
                <a:gd name="T8" fmla="*/ 25 w 26"/>
                <a:gd name="T9" fmla="*/ 25 h 26"/>
                <a:gd name="T10" fmla="*/ 16 w 26"/>
                <a:gd name="T11" fmla="*/ 8 h 26"/>
                <a:gd name="T12" fmla="*/ 25 w 26"/>
                <a:gd name="T13" fmla="*/ 16 h 26"/>
                <a:gd name="T14" fmla="*/ 25 w 26"/>
                <a:gd name="T15" fmla="*/ 8 h 26"/>
                <a:gd name="T16" fmla="*/ 9 w 26"/>
                <a:gd name="T17" fmla="*/ 0 h 26"/>
                <a:gd name="T18" fmla="*/ 0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0" y="8"/>
                  </a:moveTo>
                  <a:lnTo>
                    <a:pt x="9" y="8"/>
                  </a:lnTo>
                  <a:lnTo>
                    <a:pt x="9" y="25"/>
                  </a:lnTo>
                  <a:lnTo>
                    <a:pt x="16" y="25"/>
                  </a:lnTo>
                  <a:lnTo>
                    <a:pt x="25" y="25"/>
                  </a:lnTo>
                  <a:lnTo>
                    <a:pt x="16" y="8"/>
                  </a:lnTo>
                  <a:lnTo>
                    <a:pt x="25" y="16"/>
                  </a:lnTo>
                  <a:lnTo>
                    <a:pt x="25" y="8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2" name="Freeform 244">
              <a:extLst>
                <a:ext uri="{FF2B5EF4-FFF2-40B4-BE49-F238E27FC236}">
                  <a16:creationId xmlns:a16="http://schemas.microsoft.com/office/drawing/2014/main" id="{7798FFCD-35A1-45CA-BB50-4FB6A3558FFC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gray">
            <a:xfrm>
              <a:off x="3150" y="2529"/>
              <a:ext cx="42" cy="19"/>
            </a:xfrm>
            <a:custGeom>
              <a:avLst/>
              <a:gdLst>
                <a:gd name="T0" fmla="*/ 0 w 35"/>
                <a:gd name="T1" fmla="*/ 8 h 18"/>
                <a:gd name="T2" fmla="*/ 10 w 35"/>
                <a:gd name="T3" fmla="*/ 17 h 18"/>
                <a:gd name="T4" fmla="*/ 18 w 35"/>
                <a:gd name="T5" fmla="*/ 17 h 18"/>
                <a:gd name="T6" fmla="*/ 25 w 35"/>
                <a:gd name="T7" fmla="*/ 8 h 18"/>
                <a:gd name="T8" fmla="*/ 34 w 35"/>
                <a:gd name="T9" fmla="*/ 0 h 18"/>
                <a:gd name="T10" fmla="*/ 0 w 35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8">
                  <a:moveTo>
                    <a:pt x="0" y="8"/>
                  </a:moveTo>
                  <a:lnTo>
                    <a:pt x="10" y="17"/>
                  </a:lnTo>
                  <a:lnTo>
                    <a:pt x="18" y="17"/>
                  </a:lnTo>
                  <a:lnTo>
                    <a:pt x="25" y="8"/>
                  </a:lnTo>
                  <a:lnTo>
                    <a:pt x="34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3" name="Freeform 245">
              <a:extLst>
                <a:ext uri="{FF2B5EF4-FFF2-40B4-BE49-F238E27FC236}">
                  <a16:creationId xmlns:a16="http://schemas.microsoft.com/office/drawing/2014/main" id="{1C9A8B53-4316-4DF7-8572-074BD74B3390}"/>
                </a:ext>
              </a:extLst>
            </p:cNvPr>
            <p:cNvSpPr>
              <a:spLocks/>
            </p:cNvSpPr>
            <p:nvPr>
              <p:custDataLst>
                <p:tags r:id="rId341"/>
              </p:custDataLst>
            </p:nvPr>
          </p:nvSpPr>
          <p:spPr bwMode="gray">
            <a:xfrm>
              <a:off x="2693" y="2450"/>
              <a:ext cx="18" cy="16"/>
            </a:xfrm>
            <a:custGeom>
              <a:avLst/>
              <a:gdLst>
                <a:gd name="T0" fmla="*/ 0 w 17"/>
                <a:gd name="T1" fmla="*/ 9 h 17"/>
                <a:gd name="T2" fmla="*/ 6 w 17"/>
                <a:gd name="T3" fmla="*/ 16 h 17"/>
                <a:gd name="T4" fmla="*/ 16 w 17"/>
                <a:gd name="T5" fmla="*/ 9 h 17"/>
                <a:gd name="T6" fmla="*/ 6 w 17"/>
                <a:gd name="T7" fmla="*/ 0 h 17"/>
                <a:gd name="T8" fmla="*/ 0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6" y="16"/>
                  </a:lnTo>
                  <a:lnTo>
                    <a:pt x="16" y="9"/>
                  </a:lnTo>
                  <a:lnTo>
                    <a:pt x="6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4" name="Freeform 246">
              <a:extLst>
                <a:ext uri="{FF2B5EF4-FFF2-40B4-BE49-F238E27FC236}">
                  <a16:creationId xmlns:a16="http://schemas.microsoft.com/office/drawing/2014/main" id="{E8EAF848-7A02-4760-96E9-A4CE2A3C744B}"/>
                </a:ext>
              </a:extLst>
            </p:cNvPr>
            <p:cNvSpPr>
              <a:spLocks/>
            </p:cNvSpPr>
            <p:nvPr>
              <p:custDataLst>
                <p:tags r:id="rId342"/>
              </p:custDataLst>
            </p:nvPr>
          </p:nvSpPr>
          <p:spPr bwMode="gray">
            <a:xfrm>
              <a:off x="4404" y="3215"/>
              <a:ext cx="629" cy="446"/>
            </a:xfrm>
            <a:custGeom>
              <a:avLst/>
              <a:gdLst>
                <a:gd name="T0" fmla="*/ 48 w 521"/>
                <a:gd name="T1" fmla="*/ 342 h 406"/>
                <a:gd name="T2" fmla="*/ 89 w 521"/>
                <a:gd name="T3" fmla="*/ 317 h 406"/>
                <a:gd name="T4" fmla="*/ 138 w 521"/>
                <a:gd name="T5" fmla="*/ 308 h 406"/>
                <a:gd name="T6" fmla="*/ 234 w 521"/>
                <a:gd name="T7" fmla="*/ 283 h 406"/>
                <a:gd name="T8" fmla="*/ 268 w 521"/>
                <a:gd name="T9" fmla="*/ 308 h 406"/>
                <a:gd name="T10" fmla="*/ 293 w 521"/>
                <a:gd name="T11" fmla="*/ 342 h 406"/>
                <a:gd name="T12" fmla="*/ 316 w 521"/>
                <a:gd name="T13" fmla="*/ 317 h 406"/>
                <a:gd name="T14" fmla="*/ 316 w 521"/>
                <a:gd name="T15" fmla="*/ 342 h 406"/>
                <a:gd name="T16" fmla="*/ 325 w 521"/>
                <a:gd name="T17" fmla="*/ 342 h 406"/>
                <a:gd name="T18" fmla="*/ 333 w 521"/>
                <a:gd name="T19" fmla="*/ 348 h 406"/>
                <a:gd name="T20" fmla="*/ 340 w 521"/>
                <a:gd name="T21" fmla="*/ 373 h 406"/>
                <a:gd name="T22" fmla="*/ 365 w 521"/>
                <a:gd name="T23" fmla="*/ 389 h 406"/>
                <a:gd name="T24" fmla="*/ 390 w 521"/>
                <a:gd name="T25" fmla="*/ 398 h 406"/>
                <a:gd name="T26" fmla="*/ 405 w 521"/>
                <a:gd name="T27" fmla="*/ 389 h 406"/>
                <a:gd name="T28" fmla="*/ 415 w 521"/>
                <a:gd name="T29" fmla="*/ 398 h 406"/>
                <a:gd name="T30" fmla="*/ 446 w 521"/>
                <a:gd name="T31" fmla="*/ 382 h 406"/>
                <a:gd name="T32" fmla="*/ 480 w 521"/>
                <a:gd name="T33" fmla="*/ 348 h 406"/>
                <a:gd name="T34" fmla="*/ 520 w 521"/>
                <a:gd name="T35" fmla="*/ 243 h 406"/>
                <a:gd name="T36" fmla="*/ 495 w 521"/>
                <a:gd name="T37" fmla="*/ 180 h 406"/>
                <a:gd name="T38" fmla="*/ 480 w 521"/>
                <a:gd name="T39" fmla="*/ 156 h 406"/>
                <a:gd name="T40" fmla="*/ 470 w 521"/>
                <a:gd name="T41" fmla="*/ 156 h 406"/>
                <a:gd name="T42" fmla="*/ 430 w 521"/>
                <a:gd name="T43" fmla="*/ 106 h 406"/>
                <a:gd name="T44" fmla="*/ 415 w 521"/>
                <a:gd name="T45" fmla="*/ 74 h 406"/>
                <a:gd name="T46" fmla="*/ 405 w 521"/>
                <a:gd name="T47" fmla="*/ 49 h 406"/>
                <a:gd name="T48" fmla="*/ 381 w 521"/>
                <a:gd name="T49" fmla="*/ 0 h 406"/>
                <a:gd name="T50" fmla="*/ 365 w 521"/>
                <a:gd name="T51" fmla="*/ 17 h 406"/>
                <a:gd name="T52" fmla="*/ 358 w 521"/>
                <a:gd name="T53" fmla="*/ 90 h 406"/>
                <a:gd name="T54" fmla="*/ 308 w 521"/>
                <a:gd name="T55" fmla="*/ 66 h 406"/>
                <a:gd name="T56" fmla="*/ 300 w 521"/>
                <a:gd name="T57" fmla="*/ 57 h 406"/>
                <a:gd name="T58" fmla="*/ 293 w 521"/>
                <a:gd name="T59" fmla="*/ 34 h 406"/>
                <a:gd name="T60" fmla="*/ 308 w 521"/>
                <a:gd name="T61" fmla="*/ 17 h 406"/>
                <a:gd name="T62" fmla="*/ 293 w 521"/>
                <a:gd name="T63" fmla="*/ 25 h 406"/>
                <a:gd name="T64" fmla="*/ 284 w 521"/>
                <a:gd name="T65" fmla="*/ 17 h 406"/>
                <a:gd name="T66" fmla="*/ 253 w 521"/>
                <a:gd name="T67" fmla="*/ 17 h 406"/>
                <a:gd name="T68" fmla="*/ 228 w 521"/>
                <a:gd name="T69" fmla="*/ 17 h 406"/>
                <a:gd name="T70" fmla="*/ 219 w 521"/>
                <a:gd name="T71" fmla="*/ 34 h 406"/>
                <a:gd name="T72" fmla="*/ 212 w 521"/>
                <a:gd name="T73" fmla="*/ 49 h 406"/>
                <a:gd name="T74" fmla="*/ 194 w 521"/>
                <a:gd name="T75" fmla="*/ 49 h 406"/>
                <a:gd name="T76" fmla="*/ 194 w 521"/>
                <a:gd name="T77" fmla="*/ 49 h 406"/>
                <a:gd name="T78" fmla="*/ 179 w 521"/>
                <a:gd name="T79" fmla="*/ 41 h 406"/>
                <a:gd name="T80" fmla="*/ 154 w 521"/>
                <a:gd name="T81" fmla="*/ 49 h 406"/>
                <a:gd name="T82" fmla="*/ 138 w 521"/>
                <a:gd name="T83" fmla="*/ 74 h 406"/>
                <a:gd name="T84" fmla="*/ 138 w 521"/>
                <a:gd name="T85" fmla="*/ 81 h 406"/>
                <a:gd name="T86" fmla="*/ 129 w 521"/>
                <a:gd name="T87" fmla="*/ 74 h 406"/>
                <a:gd name="T88" fmla="*/ 122 w 521"/>
                <a:gd name="T89" fmla="*/ 97 h 406"/>
                <a:gd name="T90" fmla="*/ 41 w 521"/>
                <a:gd name="T91" fmla="*/ 131 h 406"/>
                <a:gd name="T92" fmla="*/ 8 w 521"/>
                <a:gd name="T93" fmla="*/ 146 h 406"/>
                <a:gd name="T94" fmla="*/ 8 w 521"/>
                <a:gd name="T95" fmla="*/ 171 h 406"/>
                <a:gd name="T96" fmla="*/ 17 w 521"/>
                <a:gd name="T97" fmla="*/ 211 h 406"/>
                <a:gd name="T98" fmla="*/ 8 w 521"/>
                <a:gd name="T99" fmla="*/ 211 h 406"/>
                <a:gd name="T100" fmla="*/ 23 w 521"/>
                <a:gd name="T101" fmla="*/ 251 h 406"/>
                <a:gd name="T102" fmla="*/ 32 w 521"/>
                <a:gd name="T103" fmla="*/ 308 h 406"/>
                <a:gd name="T104" fmla="*/ 23 w 521"/>
                <a:gd name="T105" fmla="*/ 32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1" h="406">
                  <a:moveTo>
                    <a:pt x="23" y="324"/>
                  </a:moveTo>
                  <a:lnTo>
                    <a:pt x="48" y="342"/>
                  </a:lnTo>
                  <a:lnTo>
                    <a:pt x="64" y="342"/>
                  </a:lnTo>
                  <a:lnTo>
                    <a:pt x="89" y="317"/>
                  </a:lnTo>
                  <a:lnTo>
                    <a:pt x="129" y="317"/>
                  </a:lnTo>
                  <a:lnTo>
                    <a:pt x="138" y="308"/>
                  </a:lnTo>
                  <a:lnTo>
                    <a:pt x="169" y="293"/>
                  </a:lnTo>
                  <a:lnTo>
                    <a:pt x="234" y="283"/>
                  </a:lnTo>
                  <a:lnTo>
                    <a:pt x="268" y="299"/>
                  </a:lnTo>
                  <a:lnTo>
                    <a:pt x="268" y="308"/>
                  </a:lnTo>
                  <a:lnTo>
                    <a:pt x="276" y="308"/>
                  </a:lnTo>
                  <a:lnTo>
                    <a:pt x="293" y="342"/>
                  </a:lnTo>
                  <a:lnTo>
                    <a:pt x="316" y="299"/>
                  </a:lnTo>
                  <a:lnTo>
                    <a:pt x="316" y="317"/>
                  </a:lnTo>
                  <a:lnTo>
                    <a:pt x="308" y="342"/>
                  </a:lnTo>
                  <a:lnTo>
                    <a:pt x="316" y="342"/>
                  </a:lnTo>
                  <a:lnTo>
                    <a:pt x="316" y="324"/>
                  </a:lnTo>
                  <a:lnTo>
                    <a:pt x="325" y="342"/>
                  </a:lnTo>
                  <a:lnTo>
                    <a:pt x="316" y="348"/>
                  </a:lnTo>
                  <a:lnTo>
                    <a:pt x="333" y="348"/>
                  </a:lnTo>
                  <a:lnTo>
                    <a:pt x="340" y="365"/>
                  </a:lnTo>
                  <a:lnTo>
                    <a:pt x="340" y="373"/>
                  </a:lnTo>
                  <a:lnTo>
                    <a:pt x="349" y="382"/>
                  </a:lnTo>
                  <a:lnTo>
                    <a:pt x="365" y="389"/>
                  </a:lnTo>
                  <a:lnTo>
                    <a:pt x="381" y="389"/>
                  </a:lnTo>
                  <a:lnTo>
                    <a:pt x="390" y="398"/>
                  </a:lnTo>
                  <a:lnTo>
                    <a:pt x="405" y="382"/>
                  </a:lnTo>
                  <a:lnTo>
                    <a:pt x="405" y="389"/>
                  </a:lnTo>
                  <a:lnTo>
                    <a:pt x="415" y="389"/>
                  </a:lnTo>
                  <a:lnTo>
                    <a:pt x="415" y="398"/>
                  </a:lnTo>
                  <a:lnTo>
                    <a:pt x="430" y="405"/>
                  </a:lnTo>
                  <a:lnTo>
                    <a:pt x="446" y="382"/>
                  </a:lnTo>
                  <a:lnTo>
                    <a:pt x="470" y="382"/>
                  </a:lnTo>
                  <a:lnTo>
                    <a:pt x="480" y="348"/>
                  </a:lnTo>
                  <a:lnTo>
                    <a:pt x="511" y="276"/>
                  </a:lnTo>
                  <a:lnTo>
                    <a:pt x="520" y="243"/>
                  </a:lnTo>
                  <a:lnTo>
                    <a:pt x="511" y="203"/>
                  </a:lnTo>
                  <a:lnTo>
                    <a:pt x="495" y="180"/>
                  </a:lnTo>
                  <a:lnTo>
                    <a:pt x="487" y="171"/>
                  </a:lnTo>
                  <a:lnTo>
                    <a:pt x="480" y="156"/>
                  </a:lnTo>
                  <a:lnTo>
                    <a:pt x="470" y="146"/>
                  </a:lnTo>
                  <a:lnTo>
                    <a:pt x="470" y="156"/>
                  </a:lnTo>
                  <a:lnTo>
                    <a:pt x="455" y="131"/>
                  </a:lnTo>
                  <a:lnTo>
                    <a:pt x="430" y="106"/>
                  </a:lnTo>
                  <a:lnTo>
                    <a:pt x="421" y="81"/>
                  </a:lnTo>
                  <a:lnTo>
                    <a:pt x="415" y="74"/>
                  </a:lnTo>
                  <a:lnTo>
                    <a:pt x="415" y="57"/>
                  </a:lnTo>
                  <a:lnTo>
                    <a:pt x="405" y="49"/>
                  </a:lnTo>
                  <a:lnTo>
                    <a:pt x="390" y="49"/>
                  </a:lnTo>
                  <a:lnTo>
                    <a:pt x="381" y="0"/>
                  </a:lnTo>
                  <a:lnTo>
                    <a:pt x="373" y="0"/>
                  </a:lnTo>
                  <a:lnTo>
                    <a:pt x="365" y="17"/>
                  </a:lnTo>
                  <a:lnTo>
                    <a:pt x="365" y="57"/>
                  </a:lnTo>
                  <a:lnTo>
                    <a:pt x="358" y="90"/>
                  </a:lnTo>
                  <a:lnTo>
                    <a:pt x="340" y="90"/>
                  </a:lnTo>
                  <a:lnTo>
                    <a:pt x="308" y="66"/>
                  </a:lnTo>
                  <a:lnTo>
                    <a:pt x="300" y="66"/>
                  </a:lnTo>
                  <a:lnTo>
                    <a:pt x="300" y="57"/>
                  </a:lnTo>
                  <a:lnTo>
                    <a:pt x="284" y="57"/>
                  </a:lnTo>
                  <a:lnTo>
                    <a:pt x="293" y="34"/>
                  </a:lnTo>
                  <a:lnTo>
                    <a:pt x="300" y="34"/>
                  </a:lnTo>
                  <a:lnTo>
                    <a:pt x="308" y="17"/>
                  </a:lnTo>
                  <a:lnTo>
                    <a:pt x="300" y="17"/>
                  </a:lnTo>
                  <a:lnTo>
                    <a:pt x="293" y="25"/>
                  </a:lnTo>
                  <a:lnTo>
                    <a:pt x="293" y="17"/>
                  </a:lnTo>
                  <a:lnTo>
                    <a:pt x="284" y="17"/>
                  </a:lnTo>
                  <a:lnTo>
                    <a:pt x="244" y="9"/>
                  </a:lnTo>
                  <a:lnTo>
                    <a:pt x="253" y="17"/>
                  </a:lnTo>
                  <a:lnTo>
                    <a:pt x="244" y="17"/>
                  </a:lnTo>
                  <a:lnTo>
                    <a:pt x="228" y="17"/>
                  </a:lnTo>
                  <a:lnTo>
                    <a:pt x="219" y="25"/>
                  </a:lnTo>
                  <a:lnTo>
                    <a:pt x="219" y="34"/>
                  </a:lnTo>
                  <a:lnTo>
                    <a:pt x="212" y="34"/>
                  </a:lnTo>
                  <a:lnTo>
                    <a:pt x="212" y="49"/>
                  </a:lnTo>
                  <a:lnTo>
                    <a:pt x="212" y="57"/>
                  </a:lnTo>
                  <a:lnTo>
                    <a:pt x="194" y="49"/>
                  </a:lnTo>
                  <a:lnTo>
                    <a:pt x="194" y="57"/>
                  </a:lnTo>
                  <a:lnTo>
                    <a:pt x="194" y="49"/>
                  </a:lnTo>
                  <a:lnTo>
                    <a:pt x="187" y="41"/>
                  </a:lnTo>
                  <a:lnTo>
                    <a:pt x="179" y="41"/>
                  </a:lnTo>
                  <a:lnTo>
                    <a:pt x="163" y="49"/>
                  </a:lnTo>
                  <a:lnTo>
                    <a:pt x="154" y="49"/>
                  </a:lnTo>
                  <a:lnTo>
                    <a:pt x="147" y="74"/>
                  </a:lnTo>
                  <a:lnTo>
                    <a:pt x="138" y="74"/>
                  </a:lnTo>
                  <a:lnTo>
                    <a:pt x="129" y="74"/>
                  </a:lnTo>
                  <a:lnTo>
                    <a:pt x="138" y="81"/>
                  </a:lnTo>
                  <a:lnTo>
                    <a:pt x="129" y="90"/>
                  </a:lnTo>
                  <a:lnTo>
                    <a:pt x="129" y="74"/>
                  </a:lnTo>
                  <a:lnTo>
                    <a:pt x="114" y="90"/>
                  </a:lnTo>
                  <a:lnTo>
                    <a:pt x="122" y="97"/>
                  </a:lnTo>
                  <a:lnTo>
                    <a:pt x="97" y="114"/>
                  </a:lnTo>
                  <a:lnTo>
                    <a:pt x="41" y="13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8" y="156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17" y="211"/>
                  </a:lnTo>
                  <a:lnTo>
                    <a:pt x="8" y="196"/>
                  </a:lnTo>
                  <a:lnTo>
                    <a:pt x="8" y="211"/>
                  </a:lnTo>
                  <a:lnTo>
                    <a:pt x="0" y="203"/>
                  </a:lnTo>
                  <a:lnTo>
                    <a:pt x="23" y="251"/>
                  </a:lnTo>
                  <a:lnTo>
                    <a:pt x="32" y="283"/>
                  </a:lnTo>
                  <a:lnTo>
                    <a:pt x="32" y="308"/>
                  </a:lnTo>
                  <a:lnTo>
                    <a:pt x="23" y="317"/>
                  </a:lnTo>
                  <a:lnTo>
                    <a:pt x="23" y="3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5" name="Freeform 247">
              <a:extLst>
                <a:ext uri="{FF2B5EF4-FFF2-40B4-BE49-F238E27FC236}">
                  <a16:creationId xmlns:a16="http://schemas.microsoft.com/office/drawing/2014/main" id="{983513A7-BCC6-4F8C-968E-12009288C96B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gray">
            <a:xfrm>
              <a:off x="4669" y="3226"/>
              <a:ext cx="20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9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6" name="Freeform 248">
              <a:extLst>
                <a:ext uri="{FF2B5EF4-FFF2-40B4-BE49-F238E27FC236}">
                  <a16:creationId xmlns:a16="http://schemas.microsoft.com/office/drawing/2014/main" id="{EED8D54D-0DE5-4A88-B3F3-08E38EC3A640}"/>
                </a:ext>
              </a:extLst>
            </p:cNvPr>
            <p:cNvSpPr>
              <a:spLocks/>
            </p:cNvSpPr>
            <p:nvPr>
              <p:custDataLst>
                <p:tags r:id="rId344"/>
              </p:custDataLst>
            </p:nvPr>
          </p:nvSpPr>
          <p:spPr bwMode="gray">
            <a:xfrm>
              <a:off x="4669" y="3226"/>
              <a:ext cx="20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9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7" name="Freeform 249">
              <a:extLst>
                <a:ext uri="{FF2B5EF4-FFF2-40B4-BE49-F238E27FC236}">
                  <a16:creationId xmlns:a16="http://schemas.microsoft.com/office/drawing/2014/main" id="{192BF0B7-1C3E-44AE-86C1-C46F6BA56451}"/>
                </a:ext>
              </a:extLst>
            </p:cNvPr>
            <p:cNvSpPr>
              <a:spLocks/>
            </p:cNvSpPr>
            <p:nvPr>
              <p:custDataLst>
                <p:tags r:id="rId345"/>
              </p:custDataLst>
            </p:nvPr>
          </p:nvSpPr>
          <p:spPr bwMode="gray">
            <a:xfrm>
              <a:off x="4767" y="3597"/>
              <a:ext cx="19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8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8" name="Freeform 250">
              <a:extLst>
                <a:ext uri="{FF2B5EF4-FFF2-40B4-BE49-F238E27FC236}">
                  <a16:creationId xmlns:a16="http://schemas.microsoft.com/office/drawing/2014/main" id="{C9E16FDE-C97D-4AB2-8177-522C1682DE85}"/>
                </a:ext>
              </a:extLst>
            </p:cNvPr>
            <p:cNvSpPr>
              <a:spLocks/>
            </p:cNvSpPr>
            <p:nvPr>
              <p:custDataLst>
                <p:tags r:id="rId346"/>
              </p:custDataLst>
            </p:nvPr>
          </p:nvSpPr>
          <p:spPr bwMode="gray">
            <a:xfrm>
              <a:off x="4767" y="3597"/>
              <a:ext cx="19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8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19" name="Freeform 251">
              <a:extLst>
                <a:ext uri="{FF2B5EF4-FFF2-40B4-BE49-F238E27FC236}">
                  <a16:creationId xmlns:a16="http://schemas.microsoft.com/office/drawing/2014/main" id="{6AB89E9E-ED72-4121-A5FF-0DA9F79202F1}"/>
                </a:ext>
              </a:extLst>
            </p:cNvPr>
            <p:cNvSpPr>
              <a:spLocks/>
            </p:cNvSpPr>
            <p:nvPr>
              <p:custDataLst>
                <p:tags r:id="rId347"/>
              </p:custDataLst>
            </p:nvPr>
          </p:nvSpPr>
          <p:spPr bwMode="gray">
            <a:xfrm>
              <a:off x="4894" y="3688"/>
              <a:ext cx="60" cy="56"/>
            </a:xfrm>
            <a:custGeom>
              <a:avLst/>
              <a:gdLst>
                <a:gd name="T0" fmla="*/ 0 w 51"/>
                <a:gd name="T1" fmla="*/ 0 h 50"/>
                <a:gd name="T2" fmla="*/ 10 w 51"/>
                <a:gd name="T3" fmla="*/ 40 h 50"/>
                <a:gd name="T4" fmla="*/ 25 w 51"/>
                <a:gd name="T5" fmla="*/ 49 h 50"/>
                <a:gd name="T6" fmla="*/ 34 w 51"/>
                <a:gd name="T7" fmla="*/ 33 h 50"/>
                <a:gd name="T8" fmla="*/ 41 w 51"/>
                <a:gd name="T9" fmla="*/ 40 h 50"/>
                <a:gd name="T10" fmla="*/ 50 w 51"/>
                <a:gd name="T11" fmla="*/ 0 h 50"/>
                <a:gd name="T12" fmla="*/ 41 w 51"/>
                <a:gd name="T13" fmla="*/ 0 h 50"/>
                <a:gd name="T14" fmla="*/ 16 w 51"/>
                <a:gd name="T15" fmla="*/ 8 h 50"/>
                <a:gd name="T16" fmla="*/ 0 w 51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0">
                  <a:moveTo>
                    <a:pt x="0" y="0"/>
                  </a:moveTo>
                  <a:lnTo>
                    <a:pt x="10" y="40"/>
                  </a:lnTo>
                  <a:lnTo>
                    <a:pt x="25" y="49"/>
                  </a:lnTo>
                  <a:lnTo>
                    <a:pt x="34" y="33"/>
                  </a:lnTo>
                  <a:lnTo>
                    <a:pt x="41" y="40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0" name="Freeform 252">
              <a:extLst>
                <a:ext uri="{FF2B5EF4-FFF2-40B4-BE49-F238E27FC236}">
                  <a16:creationId xmlns:a16="http://schemas.microsoft.com/office/drawing/2014/main" id="{2E6645CD-6167-4F68-9046-8237338C06EA}"/>
                </a:ext>
              </a:extLst>
            </p:cNvPr>
            <p:cNvSpPr>
              <a:spLocks/>
            </p:cNvSpPr>
            <p:nvPr>
              <p:custDataLst>
                <p:tags r:id="rId348"/>
              </p:custDataLst>
            </p:nvPr>
          </p:nvSpPr>
          <p:spPr bwMode="gray">
            <a:xfrm>
              <a:off x="5324" y="3581"/>
              <a:ext cx="90" cy="127"/>
            </a:xfrm>
            <a:custGeom>
              <a:avLst/>
              <a:gdLst>
                <a:gd name="T0" fmla="*/ 16 w 73"/>
                <a:gd name="T1" fmla="*/ 72 h 115"/>
                <a:gd name="T2" fmla="*/ 31 w 73"/>
                <a:gd name="T3" fmla="*/ 80 h 115"/>
                <a:gd name="T4" fmla="*/ 25 w 73"/>
                <a:gd name="T5" fmla="*/ 105 h 115"/>
                <a:gd name="T6" fmla="*/ 31 w 73"/>
                <a:gd name="T7" fmla="*/ 114 h 115"/>
                <a:gd name="T8" fmla="*/ 40 w 73"/>
                <a:gd name="T9" fmla="*/ 105 h 115"/>
                <a:gd name="T10" fmla="*/ 56 w 73"/>
                <a:gd name="T11" fmla="*/ 72 h 115"/>
                <a:gd name="T12" fmla="*/ 65 w 73"/>
                <a:gd name="T13" fmla="*/ 72 h 115"/>
                <a:gd name="T14" fmla="*/ 72 w 73"/>
                <a:gd name="T15" fmla="*/ 65 h 115"/>
                <a:gd name="T16" fmla="*/ 72 w 73"/>
                <a:gd name="T17" fmla="*/ 49 h 115"/>
                <a:gd name="T18" fmla="*/ 65 w 73"/>
                <a:gd name="T19" fmla="*/ 40 h 115"/>
                <a:gd name="T20" fmla="*/ 56 w 73"/>
                <a:gd name="T21" fmla="*/ 49 h 115"/>
                <a:gd name="T22" fmla="*/ 40 w 73"/>
                <a:gd name="T23" fmla="*/ 49 h 115"/>
                <a:gd name="T24" fmla="*/ 40 w 73"/>
                <a:gd name="T25" fmla="*/ 32 h 115"/>
                <a:gd name="T26" fmla="*/ 31 w 73"/>
                <a:gd name="T27" fmla="*/ 32 h 115"/>
                <a:gd name="T28" fmla="*/ 31 w 73"/>
                <a:gd name="T29" fmla="*/ 40 h 115"/>
                <a:gd name="T30" fmla="*/ 25 w 73"/>
                <a:gd name="T31" fmla="*/ 32 h 115"/>
                <a:gd name="T32" fmla="*/ 25 w 73"/>
                <a:gd name="T33" fmla="*/ 9 h 115"/>
                <a:gd name="T34" fmla="*/ 0 w 73"/>
                <a:gd name="T35" fmla="*/ 0 h 115"/>
                <a:gd name="T36" fmla="*/ 25 w 73"/>
                <a:gd name="T37" fmla="*/ 32 h 115"/>
                <a:gd name="T38" fmla="*/ 25 w 73"/>
                <a:gd name="T39" fmla="*/ 65 h 115"/>
                <a:gd name="T40" fmla="*/ 16 w 73"/>
                <a:gd name="T41" fmla="*/ 7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15">
                  <a:moveTo>
                    <a:pt x="16" y="72"/>
                  </a:moveTo>
                  <a:lnTo>
                    <a:pt x="31" y="80"/>
                  </a:lnTo>
                  <a:lnTo>
                    <a:pt x="25" y="105"/>
                  </a:lnTo>
                  <a:lnTo>
                    <a:pt x="31" y="114"/>
                  </a:lnTo>
                  <a:lnTo>
                    <a:pt x="40" y="105"/>
                  </a:lnTo>
                  <a:lnTo>
                    <a:pt x="56" y="72"/>
                  </a:lnTo>
                  <a:lnTo>
                    <a:pt x="65" y="72"/>
                  </a:lnTo>
                  <a:lnTo>
                    <a:pt x="72" y="65"/>
                  </a:lnTo>
                  <a:lnTo>
                    <a:pt x="72" y="49"/>
                  </a:lnTo>
                  <a:lnTo>
                    <a:pt x="65" y="40"/>
                  </a:lnTo>
                  <a:lnTo>
                    <a:pt x="56" y="49"/>
                  </a:lnTo>
                  <a:lnTo>
                    <a:pt x="40" y="49"/>
                  </a:lnTo>
                  <a:lnTo>
                    <a:pt x="40" y="32"/>
                  </a:lnTo>
                  <a:lnTo>
                    <a:pt x="31" y="32"/>
                  </a:lnTo>
                  <a:lnTo>
                    <a:pt x="31" y="40"/>
                  </a:lnTo>
                  <a:lnTo>
                    <a:pt x="25" y="32"/>
                  </a:lnTo>
                  <a:lnTo>
                    <a:pt x="25" y="9"/>
                  </a:lnTo>
                  <a:lnTo>
                    <a:pt x="0" y="0"/>
                  </a:lnTo>
                  <a:lnTo>
                    <a:pt x="25" y="32"/>
                  </a:lnTo>
                  <a:lnTo>
                    <a:pt x="25" y="65"/>
                  </a:lnTo>
                  <a:lnTo>
                    <a:pt x="16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1" name="Freeform 253">
              <a:extLst>
                <a:ext uri="{FF2B5EF4-FFF2-40B4-BE49-F238E27FC236}">
                  <a16:creationId xmlns:a16="http://schemas.microsoft.com/office/drawing/2014/main" id="{E2B0E91E-4945-495A-BAEA-C6AA4A1E361D}"/>
                </a:ext>
              </a:extLst>
            </p:cNvPr>
            <p:cNvSpPr>
              <a:spLocks/>
            </p:cNvSpPr>
            <p:nvPr>
              <p:custDataLst>
                <p:tags r:id="rId349"/>
              </p:custDataLst>
            </p:nvPr>
          </p:nvSpPr>
          <p:spPr bwMode="gray">
            <a:xfrm>
              <a:off x="5324" y="3581"/>
              <a:ext cx="90" cy="127"/>
            </a:xfrm>
            <a:custGeom>
              <a:avLst/>
              <a:gdLst>
                <a:gd name="T0" fmla="*/ 16 w 73"/>
                <a:gd name="T1" fmla="*/ 72 h 115"/>
                <a:gd name="T2" fmla="*/ 31 w 73"/>
                <a:gd name="T3" fmla="*/ 80 h 115"/>
                <a:gd name="T4" fmla="*/ 25 w 73"/>
                <a:gd name="T5" fmla="*/ 105 h 115"/>
                <a:gd name="T6" fmla="*/ 31 w 73"/>
                <a:gd name="T7" fmla="*/ 114 h 115"/>
                <a:gd name="T8" fmla="*/ 40 w 73"/>
                <a:gd name="T9" fmla="*/ 105 h 115"/>
                <a:gd name="T10" fmla="*/ 56 w 73"/>
                <a:gd name="T11" fmla="*/ 72 h 115"/>
                <a:gd name="T12" fmla="*/ 65 w 73"/>
                <a:gd name="T13" fmla="*/ 72 h 115"/>
                <a:gd name="T14" fmla="*/ 72 w 73"/>
                <a:gd name="T15" fmla="*/ 65 h 115"/>
                <a:gd name="T16" fmla="*/ 72 w 73"/>
                <a:gd name="T17" fmla="*/ 49 h 115"/>
                <a:gd name="T18" fmla="*/ 65 w 73"/>
                <a:gd name="T19" fmla="*/ 40 h 115"/>
                <a:gd name="T20" fmla="*/ 56 w 73"/>
                <a:gd name="T21" fmla="*/ 49 h 115"/>
                <a:gd name="T22" fmla="*/ 40 w 73"/>
                <a:gd name="T23" fmla="*/ 49 h 115"/>
                <a:gd name="T24" fmla="*/ 40 w 73"/>
                <a:gd name="T25" fmla="*/ 32 h 115"/>
                <a:gd name="T26" fmla="*/ 31 w 73"/>
                <a:gd name="T27" fmla="*/ 32 h 115"/>
                <a:gd name="T28" fmla="*/ 31 w 73"/>
                <a:gd name="T29" fmla="*/ 40 h 115"/>
                <a:gd name="T30" fmla="*/ 25 w 73"/>
                <a:gd name="T31" fmla="*/ 32 h 115"/>
                <a:gd name="T32" fmla="*/ 25 w 73"/>
                <a:gd name="T33" fmla="*/ 9 h 115"/>
                <a:gd name="T34" fmla="*/ 0 w 73"/>
                <a:gd name="T35" fmla="*/ 0 h 115"/>
                <a:gd name="T36" fmla="*/ 25 w 73"/>
                <a:gd name="T37" fmla="*/ 32 h 115"/>
                <a:gd name="T38" fmla="*/ 25 w 73"/>
                <a:gd name="T39" fmla="*/ 65 h 115"/>
                <a:gd name="T40" fmla="*/ 16 w 73"/>
                <a:gd name="T41" fmla="*/ 7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15">
                  <a:moveTo>
                    <a:pt x="16" y="72"/>
                  </a:moveTo>
                  <a:lnTo>
                    <a:pt x="31" y="80"/>
                  </a:lnTo>
                  <a:lnTo>
                    <a:pt x="25" y="105"/>
                  </a:lnTo>
                  <a:lnTo>
                    <a:pt x="31" y="114"/>
                  </a:lnTo>
                  <a:lnTo>
                    <a:pt x="40" y="105"/>
                  </a:lnTo>
                  <a:lnTo>
                    <a:pt x="56" y="72"/>
                  </a:lnTo>
                  <a:lnTo>
                    <a:pt x="65" y="72"/>
                  </a:lnTo>
                  <a:lnTo>
                    <a:pt x="72" y="65"/>
                  </a:lnTo>
                  <a:lnTo>
                    <a:pt x="72" y="49"/>
                  </a:lnTo>
                  <a:lnTo>
                    <a:pt x="65" y="40"/>
                  </a:lnTo>
                  <a:lnTo>
                    <a:pt x="56" y="49"/>
                  </a:lnTo>
                  <a:lnTo>
                    <a:pt x="40" y="49"/>
                  </a:lnTo>
                  <a:lnTo>
                    <a:pt x="40" y="32"/>
                  </a:lnTo>
                  <a:lnTo>
                    <a:pt x="31" y="32"/>
                  </a:lnTo>
                  <a:lnTo>
                    <a:pt x="31" y="40"/>
                  </a:lnTo>
                  <a:lnTo>
                    <a:pt x="25" y="32"/>
                  </a:lnTo>
                  <a:lnTo>
                    <a:pt x="25" y="9"/>
                  </a:lnTo>
                  <a:lnTo>
                    <a:pt x="0" y="0"/>
                  </a:lnTo>
                  <a:lnTo>
                    <a:pt x="25" y="32"/>
                  </a:lnTo>
                  <a:lnTo>
                    <a:pt x="25" y="65"/>
                  </a:lnTo>
                  <a:lnTo>
                    <a:pt x="16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2" name="Freeform 254">
              <a:extLst>
                <a:ext uri="{FF2B5EF4-FFF2-40B4-BE49-F238E27FC236}">
                  <a16:creationId xmlns:a16="http://schemas.microsoft.com/office/drawing/2014/main" id="{6B141DD8-B2AC-46F4-93B0-E61713C1F381}"/>
                </a:ext>
              </a:extLst>
            </p:cNvPr>
            <p:cNvSpPr>
              <a:spLocks/>
            </p:cNvSpPr>
            <p:nvPr>
              <p:custDataLst>
                <p:tags r:id="rId350"/>
              </p:custDataLst>
            </p:nvPr>
          </p:nvSpPr>
          <p:spPr bwMode="gray">
            <a:xfrm>
              <a:off x="5226" y="3688"/>
              <a:ext cx="131" cy="116"/>
            </a:xfrm>
            <a:custGeom>
              <a:avLst/>
              <a:gdLst>
                <a:gd name="T0" fmla="*/ 0 w 107"/>
                <a:gd name="T1" fmla="*/ 89 h 106"/>
                <a:gd name="T2" fmla="*/ 9 w 107"/>
                <a:gd name="T3" fmla="*/ 97 h 106"/>
                <a:gd name="T4" fmla="*/ 15 w 107"/>
                <a:gd name="T5" fmla="*/ 97 h 106"/>
                <a:gd name="T6" fmla="*/ 32 w 107"/>
                <a:gd name="T7" fmla="*/ 105 h 106"/>
                <a:gd name="T8" fmla="*/ 49 w 107"/>
                <a:gd name="T9" fmla="*/ 97 h 106"/>
                <a:gd name="T10" fmla="*/ 56 w 107"/>
                <a:gd name="T11" fmla="*/ 80 h 106"/>
                <a:gd name="T12" fmla="*/ 65 w 107"/>
                <a:gd name="T13" fmla="*/ 65 h 106"/>
                <a:gd name="T14" fmla="*/ 81 w 107"/>
                <a:gd name="T15" fmla="*/ 49 h 106"/>
                <a:gd name="T16" fmla="*/ 89 w 107"/>
                <a:gd name="T17" fmla="*/ 49 h 106"/>
                <a:gd name="T18" fmla="*/ 81 w 107"/>
                <a:gd name="T19" fmla="*/ 40 h 106"/>
                <a:gd name="T20" fmla="*/ 106 w 107"/>
                <a:gd name="T21" fmla="*/ 17 h 106"/>
                <a:gd name="T22" fmla="*/ 106 w 107"/>
                <a:gd name="T23" fmla="*/ 8 h 106"/>
                <a:gd name="T24" fmla="*/ 97 w 107"/>
                <a:gd name="T25" fmla="*/ 8 h 106"/>
                <a:gd name="T26" fmla="*/ 97 w 107"/>
                <a:gd name="T27" fmla="*/ 0 h 106"/>
                <a:gd name="T28" fmla="*/ 89 w 107"/>
                <a:gd name="T29" fmla="*/ 8 h 106"/>
                <a:gd name="T30" fmla="*/ 89 w 107"/>
                <a:gd name="T31" fmla="*/ 0 h 106"/>
                <a:gd name="T32" fmla="*/ 81 w 107"/>
                <a:gd name="T33" fmla="*/ 0 h 106"/>
                <a:gd name="T34" fmla="*/ 72 w 107"/>
                <a:gd name="T35" fmla="*/ 0 h 106"/>
                <a:gd name="T36" fmla="*/ 72 w 107"/>
                <a:gd name="T37" fmla="*/ 17 h 106"/>
                <a:gd name="T38" fmla="*/ 65 w 107"/>
                <a:gd name="T39" fmla="*/ 17 h 106"/>
                <a:gd name="T40" fmla="*/ 56 w 107"/>
                <a:gd name="T41" fmla="*/ 33 h 106"/>
                <a:gd name="T42" fmla="*/ 24 w 107"/>
                <a:gd name="T43" fmla="*/ 55 h 106"/>
                <a:gd name="T44" fmla="*/ 0 w 107"/>
                <a:gd name="T45" fmla="*/ 8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" h="106">
                  <a:moveTo>
                    <a:pt x="0" y="89"/>
                  </a:moveTo>
                  <a:lnTo>
                    <a:pt x="9" y="97"/>
                  </a:lnTo>
                  <a:lnTo>
                    <a:pt x="15" y="97"/>
                  </a:lnTo>
                  <a:lnTo>
                    <a:pt x="32" y="105"/>
                  </a:lnTo>
                  <a:lnTo>
                    <a:pt x="49" y="97"/>
                  </a:lnTo>
                  <a:lnTo>
                    <a:pt x="56" y="80"/>
                  </a:lnTo>
                  <a:lnTo>
                    <a:pt x="65" y="65"/>
                  </a:lnTo>
                  <a:lnTo>
                    <a:pt x="81" y="49"/>
                  </a:lnTo>
                  <a:lnTo>
                    <a:pt x="89" y="49"/>
                  </a:lnTo>
                  <a:lnTo>
                    <a:pt x="81" y="40"/>
                  </a:lnTo>
                  <a:lnTo>
                    <a:pt x="106" y="17"/>
                  </a:lnTo>
                  <a:lnTo>
                    <a:pt x="106" y="8"/>
                  </a:lnTo>
                  <a:lnTo>
                    <a:pt x="97" y="8"/>
                  </a:lnTo>
                  <a:lnTo>
                    <a:pt x="97" y="0"/>
                  </a:lnTo>
                  <a:lnTo>
                    <a:pt x="89" y="8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17"/>
                  </a:lnTo>
                  <a:lnTo>
                    <a:pt x="65" y="17"/>
                  </a:lnTo>
                  <a:lnTo>
                    <a:pt x="56" y="33"/>
                  </a:lnTo>
                  <a:lnTo>
                    <a:pt x="24" y="55"/>
                  </a:lnTo>
                  <a:lnTo>
                    <a:pt x="0" y="8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3" name="Freeform 255">
              <a:extLst>
                <a:ext uri="{FF2B5EF4-FFF2-40B4-BE49-F238E27FC236}">
                  <a16:creationId xmlns:a16="http://schemas.microsoft.com/office/drawing/2014/main" id="{13264362-5BB2-4C92-A070-E1DF2FF05BF0}"/>
                </a:ext>
              </a:extLst>
            </p:cNvPr>
            <p:cNvSpPr>
              <a:spLocks/>
            </p:cNvSpPr>
            <p:nvPr>
              <p:custDataLst>
                <p:tags r:id="rId351"/>
              </p:custDataLst>
            </p:nvPr>
          </p:nvSpPr>
          <p:spPr bwMode="gray">
            <a:xfrm>
              <a:off x="5226" y="3688"/>
              <a:ext cx="131" cy="116"/>
            </a:xfrm>
            <a:custGeom>
              <a:avLst/>
              <a:gdLst>
                <a:gd name="T0" fmla="*/ 0 w 107"/>
                <a:gd name="T1" fmla="*/ 89 h 106"/>
                <a:gd name="T2" fmla="*/ 9 w 107"/>
                <a:gd name="T3" fmla="*/ 97 h 106"/>
                <a:gd name="T4" fmla="*/ 15 w 107"/>
                <a:gd name="T5" fmla="*/ 97 h 106"/>
                <a:gd name="T6" fmla="*/ 32 w 107"/>
                <a:gd name="T7" fmla="*/ 105 h 106"/>
                <a:gd name="T8" fmla="*/ 49 w 107"/>
                <a:gd name="T9" fmla="*/ 97 h 106"/>
                <a:gd name="T10" fmla="*/ 56 w 107"/>
                <a:gd name="T11" fmla="*/ 80 h 106"/>
                <a:gd name="T12" fmla="*/ 65 w 107"/>
                <a:gd name="T13" fmla="*/ 65 h 106"/>
                <a:gd name="T14" fmla="*/ 81 w 107"/>
                <a:gd name="T15" fmla="*/ 49 h 106"/>
                <a:gd name="T16" fmla="*/ 89 w 107"/>
                <a:gd name="T17" fmla="*/ 49 h 106"/>
                <a:gd name="T18" fmla="*/ 81 w 107"/>
                <a:gd name="T19" fmla="*/ 40 h 106"/>
                <a:gd name="T20" fmla="*/ 106 w 107"/>
                <a:gd name="T21" fmla="*/ 17 h 106"/>
                <a:gd name="T22" fmla="*/ 106 w 107"/>
                <a:gd name="T23" fmla="*/ 8 h 106"/>
                <a:gd name="T24" fmla="*/ 97 w 107"/>
                <a:gd name="T25" fmla="*/ 8 h 106"/>
                <a:gd name="T26" fmla="*/ 97 w 107"/>
                <a:gd name="T27" fmla="*/ 0 h 106"/>
                <a:gd name="T28" fmla="*/ 89 w 107"/>
                <a:gd name="T29" fmla="*/ 8 h 106"/>
                <a:gd name="T30" fmla="*/ 89 w 107"/>
                <a:gd name="T31" fmla="*/ 0 h 106"/>
                <a:gd name="T32" fmla="*/ 81 w 107"/>
                <a:gd name="T33" fmla="*/ 0 h 106"/>
                <a:gd name="T34" fmla="*/ 72 w 107"/>
                <a:gd name="T35" fmla="*/ 0 h 106"/>
                <a:gd name="T36" fmla="*/ 72 w 107"/>
                <a:gd name="T37" fmla="*/ 17 h 106"/>
                <a:gd name="T38" fmla="*/ 65 w 107"/>
                <a:gd name="T39" fmla="*/ 17 h 106"/>
                <a:gd name="T40" fmla="*/ 56 w 107"/>
                <a:gd name="T41" fmla="*/ 33 h 106"/>
                <a:gd name="T42" fmla="*/ 24 w 107"/>
                <a:gd name="T43" fmla="*/ 55 h 106"/>
                <a:gd name="T44" fmla="*/ 0 w 107"/>
                <a:gd name="T45" fmla="*/ 8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" h="106">
                  <a:moveTo>
                    <a:pt x="0" y="89"/>
                  </a:moveTo>
                  <a:lnTo>
                    <a:pt x="9" y="97"/>
                  </a:lnTo>
                  <a:lnTo>
                    <a:pt x="15" y="97"/>
                  </a:lnTo>
                  <a:lnTo>
                    <a:pt x="32" y="105"/>
                  </a:lnTo>
                  <a:lnTo>
                    <a:pt x="49" y="97"/>
                  </a:lnTo>
                  <a:lnTo>
                    <a:pt x="56" y="80"/>
                  </a:lnTo>
                  <a:lnTo>
                    <a:pt x="65" y="65"/>
                  </a:lnTo>
                  <a:lnTo>
                    <a:pt x="81" y="49"/>
                  </a:lnTo>
                  <a:lnTo>
                    <a:pt x="89" y="49"/>
                  </a:lnTo>
                  <a:lnTo>
                    <a:pt x="81" y="40"/>
                  </a:lnTo>
                  <a:lnTo>
                    <a:pt x="106" y="17"/>
                  </a:lnTo>
                  <a:lnTo>
                    <a:pt x="106" y="8"/>
                  </a:lnTo>
                  <a:lnTo>
                    <a:pt x="97" y="8"/>
                  </a:lnTo>
                  <a:lnTo>
                    <a:pt x="97" y="0"/>
                  </a:lnTo>
                  <a:lnTo>
                    <a:pt x="89" y="8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17"/>
                  </a:lnTo>
                  <a:lnTo>
                    <a:pt x="65" y="17"/>
                  </a:lnTo>
                  <a:lnTo>
                    <a:pt x="56" y="33"/>
                  </a:lnTo>
                  <a:lnTo>
                    <a:pt x="24" y="55"/>
                  </a:lnTo>
                  <a:lnTo>
                    <a:pt x="0" y="8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4" name="Freeform 256">
              <a:extLst>
                <a:ext uri="{FF2B5EF4-FFF2-40B4-BE49-F238E27FC236}">
                  <a16:creationId xmlns:a16="http://schemas.microsoft.com/office/drawing/2014/main" id="{577ABB62-DC0A-4CA7-998B-783DD86EE304}"/>
                </a:ext>
              </a:extLst>
            </p:cNvPr>
            <p:cNvSpPr>
              <a:spLocks/>
            </p:cNvSpPr>
            <p:nvPr>
              <p:custDataLst>
                <p:tags r:id="rId352"/>
              </p:custDataLst>
            </p:nvPr>
          </p:nvSpPr>
          <p:spPr bwMode="gray">
            <a:xfrm>
              <a:off x="4130" y="2984"/>
              <a:ext cx="168" cy="159"/>
            </a:xfrm>
            <a:custGeom>
              <a:avLst/>
              <a:gdLst>
                <a:gd name="T0" fmla="*/ 0 w 140"/>
                <a:gd name="T1" fmla="*/ 0 h 145"/>
                <a:gd name="T2" fmla="*/ 0 w 140"/>
                <a:gd name="T3" fmla="*/ 7 h 145"/>
                <a:gd name="T4" fmla="*/ 18 w 140"/>
                <a:gd name="T5" fmla="*/ 23 h 145"/>
                <a:gd name="T6" fmla="*/ 33 w 140"/>
                <a:gd name="T7" fmla="*/ 41 h 145"/>
                <a:gd name="T8" fmla="*/ 42 w 140"/>
                <a:gd name="T9" fmla="*/ 47 h 145"/>
                <a:gd name="T10" fmla="*/ 49 w 140"/>
                <a:gd name="T11" fmla="*/ 64 h 145"/>
                <a:gd name="T12" fmla="*/ 65 w 140"/>
                <a:gd name="T13" fmla="*/ 81 h 145"/>
                <a:gd name="T14" fmla="*/ 83 w 140"/>
                <a:gd name="T15" fmla="*/ 113 h 145"/>
                <a:gd name="T16" fmla="*/ 114 w 140"/>
                <a:gd name="T17" fmla="*/ 144 h 145"/>
                <a:gd name="T18" fmla="*/ 130 w 140"/>
                <a:gd name="T19" fmla="*/ 144 h 145"/>
                <a:gd name="T20" fmla="*/ 139 w 140"/>
                <a:gd name="T21" fmla="*/ 113 h 145"/>
                <a:gd name="T22" fmla="*/ 130 w 140"/>
                <a:gd name="T23" fmla="*/ 97 h 145"/>
                <a:gd name="T24" fmla="*/ 123 w 140"/>
                <a:gd name="T25" fmla="*/ 97 h 145"/>
                <a:gd name="T26" fmla="*/ 114 w 140"/>
                <a:gd name="T27" fmla="*/ 81 h 145"/>
                <a:gd name="T28" fmla="*/ 108 w 140"/>
                <a:gd name="T29" fmla="*/ 81 h 145"/>
                <a:gd name="T30" fmla="*/ 108 w 140"/>
                <a:gd name="T31" fmla="*/ 72 h 145"/>
                <a:gd name="T32" fmla="*/ 98 w 140"/>
                <a:gd name="T33" fmla="*/ 64 h 145"/>
                <a:gd name="T34" fmla="*/ 98 w 140"/>
                <a:gd name="T35" fmla="*/ 56 h 145"/>
                <a:gd name="T36" fmla="*/ 74 w 140"/>
                <a:gd name="T37" fmla="*/ 41 h 145"/>
                <a:gd name="T38" fmla="*/ 65 w 140"/>
                <a:gd name="T39" fmla="*/ 41 h 145"/>
                <a:gd name="T40" fmla="*/ 24 w 140"/>
                <a:gd name="T41" fmla="*/ 7 h 145"/>
                <a:gd name="T42" fmla="*/ 0 w 140"/>
                <a:gd name="T4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45">
                  <a:moveTo>
                    <a:pt x="0" y="0"/>
                  </a:moveTo>
                  <a:lnTo>
                    <a:pt x="0" y="7"/>
                  </a:lnTo>
                  <a:lnTo>
                    <a:pt x="18" y="23"/>
                  </a:lnTo>
                  <a:lnTo>
                    <a:pt x="33" y="41"/>
                  </a:lnTo>
                  <a:lnTo>
                    <a:pt x="42" y="47"/>
                  </a:lnTo>
                  <a:lnTo>
                    <a:pt x="49" y="64"/>
                  </a:lnTo>
                  <a:lnTo>
                    <a:pt x="65" y="81"/>
                  </a:lnTo>
                  <a:lnTo>
                    <a:pt x="83" y="113"/>
                  </a:lnTo>
                  <a:lnTo>
                    <a:pt x="114" y="144"/>
                  </a:lnTo>
                  <a:lnTo>
                    <a:pt x="130" y="144"/>
                  </a:lnTo>
                  <a:lnTo>
                    <a:pt x="139" y="113"/>
                  </a:lnTo>
                  <a:lnTo>
                    <a:pt x="130" y="97"/>
                  </a:lnTo>
                  <a:lnTo>
                    <a:pt x="123" y="97"/>
                  </a:lnTo>
                  <a:lnTo>
                    <a:pt x="114" y="81"/>
                  </a:lnTo>
                  <a:lnTo>
                    <a:pt x="108" y="81"/>
                  </a:lnTo>
                  <a:lnTo>
                    <a:pt x="108" y="72"/>
                  </a:lnTo>
                  <a:lnTo>
                    <a:pt x="98" y="64"/>
                  </a:lnTo>
                  <a:lnTo>
                    <a:pt x="98" y="56"/>
                  </a:lnTo>
                  <a:lnTo>
                    <a:pt x="74" y="41"/>
                  </a:lnTo>
                  <a:lnTo>
                    <a:pt x="65" y="41"/>
                  </a:lnTo>
                  <a:lnTo>
                    <a:pt x="24" y="7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5" name="Freeform 257">
              <a:extLst>
                <a:ext uri="{FF2B5EF4-FFF2-40B4-BE49-F238E27FC236}">
                  <a16:creationId xmlns:a16="http://schemas.microsoft.com/office/drawing/2014/main" id="{FFCDAA01-EC3B-4032-A7CC-5C3D998B2A19}"/>
                </a:ext>
              </a:extLst>
            </p:cNvPr>
            <p:cNvSpPr>
              <a:spLocks/>
            </p:cNvSpPr>
            <p:nvPr>
              <p:custDataLst>
                <p:tags r:id="rId353"/>
              </p:custDataLst>
            </p:nvPr>
          </p:nvSpPr>
          <p:spPr bwMode="gray">
            <a:xfrm>
              <a:off x="4285" y="3143"/>
              <a:ext cx="141" cy="39"/>
            </a:xfrm>
            <a:custGeom>
              <a:avLst/>
              <a:gdLst>
                <a:gd name="T0" fmla="*/ 0 w 116"/>
                <a:gd name="T1" fmla="*/ 9 h 35"/>
                <a:gd name="T2" fmla="*/ 33 w 116"/>
                <a:gd name="T3" fmla="*/ 25 h 35"/>
                <a:gd name="T4" fmla="*/ 115 w 116"/>
                <a:gd name="T5" fmla="*/ 34 h 35"/>
                <a:gd name="T6" fmla="*/ 115 w 116"/>
                <a:gd name="T7" fmla="*/ 25 h 35"/>
                <a:gd name="T8" fmla="*/ 98 w 116"/>
                <a:gd name="T9" fmla="*/ 25 h 35"/>
                <a:gd name="T10" fmla="*/ 90 w 116"/>
                <a:gd name="T11" fmla="*/ 17 h 35"/>
                <a:gd name="T12" fmla="*/ 65 w 116"/>
                <a:gd name="T13" fmla="*/ 9 h 35"/>
                <a:gd name="T14" fmla="*/ 65 w 116"/>
                <a:gd name="T15" fmla="*/ 17 h 35"/>
                <a:gd name="T16" fmla="*/ 50 w 116"/>
                <a:gd name="T17" fmla="*/ 9 h 35"/>
                <a:gd name="T18" fmla="*/ 25 w 116"/>
                <a:gd name="T19" fmla="*/ 0 h 35"/>
                <a:gd name="T20" fmla="*/ 9 w 116"/>
                <a:gd name="T21" fmla="*/ 0 h 35"/>
                <a:gd name="T22" fmla="*/ 0 w 116"/>
                <a:gd name="T23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35">
                  <a:moveTo>
                    <a:pt x="0" y="9"/>
                  </a:moveTo>
                  <a:lnTo>
                    <a:pt x="33" y="25"/>
                  </a:lnTo>
                  <a:lnTo>
                    <a:pt x="115" y="34"/>
                  </a:lnTo>
                  <a:lnTo>
                    <a:pt x="115" y="25"/>
                  </a:lnTo>
                  <a:lnTo>
                    <a:pt x="98" y="25"/>
                  </a:lnTo>
                  <a:lnTo>
                    <a:pt x="90" y="17"/>
                  </a:lnTo>
                  <a:lnTo>
                    <a:pt x="65" y="9"/>
                  </a:lnTo>
                  <a:lnTo>
                    <a:pt x="65" y="17"/>
                  </a:lnTo>
                  <a:lnTo>
                    <a:pt x="50" y="9"/>
                  </a:lnTo>
                  <a:lnTo>
                    <a:pt x="25" y="0"/>
                  </a:lnTo>
                  <a:lnTo>
                    <a:pt x="9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6" name="Freeform 258">
              <a:extLst>
                <a:ext uri="{FF2B5EF4-FFF2-40B4-BE49-F238E27FC236}">
                  <a16:creationId xmlns:a16="http://schemas.microsoft.com/office/drawing/2014/main" id="{074B27BB-2842-485F-9B80-3517B3725A16}"/>
                </a:ext>
              </a:extLst>
            </p:cNvPr>
            <p:cNvSpPr>
              <a:spLocks/>
            </p:cNvSpPr>
            <p:nvPr>
              <p:custDataLst>
                <p:tags r:id="rId354"/>
              </p:custDataLst>
            </p:nvPr>
          </p:nvSpPr>
          <p:spPr bwMode="gray">
            <a:xfrm>
              <a:off x="4424" y="3180"/>
              <a:ext cx="21" cy="2"/>
            </a:xfrm>
            <a:custGeom>
              <a:avLst/>
              <a:gdLst>
                <a:gd name="T0" fmla="*/ 0 w 17"/>
                <a:gd name="T1" fmla="*/ 0 h 1"/>
                <a:gd name="T2" fmla="*/ 6 w 17"/>
                <a:gd name="T3" fmla="*/ 0 h 1"/>
                <a:gd name="T4" fmla="*/ 16 w 17"/>
                <a:gd name="T5" fmla="*/ 0 h 1"/>
                <a:gd name="T6" fmla="*/ 0 w 17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lnTo>
                    <a:pt x="6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7" name="Freeform 259">
              <a:extLst>
                <a:ext uri="{FF2B5EF4-FFF2-40B4-BE49-F238E27FC236}">
                  <a16:creationId xmlns:a16="http://schemas.microsoft.com/office/drawing/2014/main" id="{F5A35461-C2D8-45DD-9BD0-2C00EF697AEF}"/>
                </a:ext>
              </a:extLst>
            </p:cNvPr>
            <p:cNvSpPr>
              <a:spLocks/>
            </p:cNvSpPr>
            <p:nvPr>
              <p:custDataLst>
                <p:tags r:id="rId355"/>
              </p:custDataLst>
            </p:nvPr>
          </p:nvSpPr>
          <p:spPr bwMode="gray">
            <a:xfrm>
              <a:off x="4454" y="3180"/>
              <a:ext cx="119" cy="19"/>
            </a:xfrm>
            <a:custGeom>
              <a:avLst/>
              <a:gdLst>
                <a:gd name="T0" fmla="*/ 0 w 98"/>
                <a:gd name="T1" fmla="*/ 16 h 17"/>
                <a:gd name="T2" fmla="*/ 7 w 98"/>
                <a:gd name="T3" fmla="*/ 16 h 17"/>
                <a:gd name="T4" fmla="*/ 41 w 98"/>
                <a:gd name="T5" fmla="*/ 0 h 17"/>
                <a:gd name="T6" fmla="*/ 73 w 98"/>
                <a:gd name="T7" fmla="*/ 16 h 17"/>
                <a:gd name="T8" fmla="*/ 97 w 98"/>
                <a:gd name="T9" fmla="*/ 0 h 17"/>
                <a:gd name="T10" fmla="*/ 81 w 98"/>
                <a:gd name="T11" fmla="*/ 0 h 17"/>
                <a:gd name="T12" fmla="*/ 56 w 98"/>
                <a:gd name="T13" fmla="*/ 0 h 17"/>
                <a:gd name="T14" fmla="*/ 41 w 98"/>
                <a:gd name="T15" fmla="*/ 0 h 17"/>
                <a:gd name="T16" fmla="*/ 16 w 98"/>
                <a:gd name="T17" fmla="*/ 0 h 17"/>
                <a:gd name="T18" fmla="*/ 23 w 98"/>
                <a:gd name="T19" fmla="*/ 0 h 17"/>
                <a:gd name="T20" fmla="*/ 0 w 98"/>
                <a:gd name="T21" fmla="*/ 0 h 17"/>
                <a:gd name="T22" fmla="*/ 0 w 98"/>
                <a:gd name="T2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7">
                  <a:moveTo>
                    <a:pt x="0" y="16"/>
                  </a:moveTo>
                  <a:lnTo>
                    <a:pt x="7" y="16"/>
                  </a:lnTo>
                  <a:lnTo>
                    <a:pt x="41" y="0"/>
                  </a:lnTo>
                  <a:lnTo>
                    <a:pt x="73" y="16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56" y="0"/>
                  </a:lnTo>
                  <a:lnTo>
                    <a:pt x="41" y="0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8" name="Freeform 260">
              <a:extLst>
                <a:ext uri="{FF2B5EF4-FFF2-40B4-BE49-F238E27FC236}">
                  <a16:creationId xmlns:a16="http://schemas.microsoft.com/office/drawing/2014/main" id="{FA56F1CD-90E6-4EBA-AAE1-05F1FDD9A41B}"/>
                </a:ext>
              </a:extLst>
            </p:cNvPr>
            <p:cNvSpPr>
              <a:spLocks/>
            </p:cNvSpPr>
            <p:nvPr>
              <p:custDataLst>
                <p:tags r:id="rId356"/>
              </p:custDataLst>
            </p:nvPr>
          </p:nvSpPr>
          <p:spPr bwMode="gray">
            <a:xfrm>
              <a:off x="4491" y="3198"/>
              <a:ext cx="31" cy="18"/>
            </a:xfrm>
            <a:custGeom>
              <a:avLst/>
              <a:gdLst>
                <a:gd name="T0" fmla="*/ 0 w 26"/>
                <a:gd name="T1" fmla="*/ 0 h 17"/>
                <a:gd name="T2" fmla="*/ 17 w 26"/>
                <a:gd name="T3" fmla="*/ 16 h 17"/>
                <a:gd name="T4" fmla="*/ 25 w 26"/>
                <a:gd name="T5" fmla="*/ 16 h 17"/>
                <a:gd name="T6" fmla="*/ 17 w 26"/>
                <a:gd name="T7" fmla="*/ 0 h 17"/>
                <a:gd name="T8" fmla="*/ 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0"/>
                  </a:moveTo>
                  <a:lnTo>
                    <a:pt x="17" y="16"/>
                  </a:lnTo>
                  <a:lnTo>
                    <a:pt x="25" y="16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29" name="Freeform 261">
              <a:extLst>
                <a:ext uri="{FF2B5EF4-FFF2-40B4-BE49-F238E27FC236}">
                  <a16:creationId xmlns:a16="http://schemas.microsoft.com/office/drawing/2014/main" id="{D6911C4B-5FE1-495F-B82C-035AA709A7C2}"/>
                </a:ext>
              </a:extLst>
            </p:cNvPr>
            <p:cNvSpPr>
              <a:spLocks/>
            </p:cNvSpPr>
            <p:nvPr>
              <p:custDataLst>
                <p:tags r:id="rId357"/>
              </p:custDataLst>
            </p:nvPr>
          </p:nvSpPr>
          <p:spPr bwMode="gray">
            <a:xfrm>
              <a:off x="4561" y="3180"/>
              <a:ext cx="60" cy="28"/>
            </a:xfrm>
            <a:custGeom>
              <a:avLst/>
              <a:gdLst>
                <a:gd name="T0" fmla="*/ 0 w 51"/>
                <a:gd name="T1" fmla="*/ 25 h 26"/>
                <a:gd name="T2" fmla="*/ 18 w 51"/>
                <a:gd name="T3" fmla="*/ 25 h 26"/>
                <a:gd name="T4" fmla="*/ 50 w 51"/>
                <a:gd name="T5" fmla="*/ 0 h 26"/>
                <a:gd name="T6" fmla="*/ 25 w 51"/>
                <a:gd name="T7" fmla="*/ 0 h 26"/>
                <a:gd name="T8" fmla="*/ 9 w 51"/>
                <a:gd name="T9" fmla="*/ 16 h 26"/>
                <a:gd name="T10" fmla="*/ 0 w 51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6">
                  <a:moveTo>
                    <a:pt x="0" y="25"/>
                  </a:moveTo>
                  <a:lnTo>
                    <a:pt x="18" y="25"/>
                  </a:lnTo>
                  <a:lnTo>
                    <a:pt x="50" y="0"/>
                  </a:lnTo>
                  <a:lnTo>
                    <a:pt x="25" y="0"/>
                  </a:lnTo>
                  <a:lnTo>
                    <a:pt x="9" y="16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0" name="Freeform 262">
              <a:extLst>
                <a:ext uri="{FF2B5EF4-FFF2-40B4-BE49-F238E27FC236}">
                  <a16:creationId xmlns:a16="http://schemas.microsoft.com/office/drawing/2014/main" id="{35FD3AB5-0916-4447-88F5-45866C98C7D1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gray">
            <a:xfrm>
              <a:off x="4727" y="3135"/>
              <a:ext cx="21" cy="28"/>
            </a:xfrm>
            <a:custGeom>
              <a:avLst/>
              <a:gdLst>
                <a:gd name="T0" fmla="*/ 0 w 17"/>
                <a:gd name="T1" fmla="*/ 24 h 25"/>
                <a:gd name="T2" fmla="*/ 16 w 17"/>
                <a:gd name="T3" fmla="*/ 7 h 25"/>
                <a:gd name="T4" fmla="*/ 16 w 17"/>
                <a:gd name="T5" fmla="*/ 0 h 25"/>
                <a:gd name="T6" fmla="*/ 0 w 17"/>
                <a:gd name="T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6" y="7"/>
                  </a:lnTo>
                  <a:lnTo>
                    <a:pt x="16" y="0"/>
                  </a:lnTo>
                  <a:lnTo>
                    <a:pt x="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1" name="Freeform 263">
              <a:extLst>
                <a:ext uri="{FF2B5EF4-FFF2-40B4-BE49-F238E27FC236}">
                  <a16:creationId xmlns:a16="http://schemas.microsoft.com/office/drawing/2014/main" id="{3C530896-7F6F-4E99-8F15-EB2363CE84ED}"/>
                </a:ext>
              </a:extLst>
            </p:cNvPr>
            <p:cNvSpPr>
              <a:spLocks/>
            </p:cNvSpPr>
            <p:nvPr>
              <p:custDataLst>
                <p:tags r:id="rId359"/>
              </p:custDataLst>
            </p:nvPr>
          </p:nvSpPr>
          <p:spPr bwMode="gray">
            <a:xfrm>
              <a:off x="4285" y="3080"/>
              <a:ext cx="24" cy="29"/>
            </a:xfrm>
            <a:custGeom>
              <a:avLst/>
              <a:gdLst>
                <a:gd name="T0" fmla="*/ 0 w 19"/>
                <a:gd name="T1" fmla="*/ 9 h 26"/>
                <a:gd name="T2" fmla="*/ 9 w 19"/>
                <a:gd name="T3" fmla="*/ 16 h 26"/>
                <a:gd name="T4" fmla="*/ 18 w 19"/>
                <a:gd name="T5" fmla="*/ 25 h 26"/>
                <a:gd name="T6" fmla="*/ 18 w 19"/>
                <a:gd name="T7" fmla="*/ 16 h 26"/>
                <a:gd name="T8" fmla="*/ 9 w 19"/>
                <a:gd name="T9" fmla="*/ 0 h 26"/>
                <a:gd name="T10" fmla="*/ 0 w 19"/>
                <a:gd name="T11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6">
                  <a:moveTo>
                    <a:pt x="0" y="9"/>
                  </a:moveTo>
                  <a:lnTo>
                    <a:pt x="9" y="16"/>
                  </a:lnTo>
                  <a:lnTo>
                    <a:pt x="18" y="25"/>
                  </a:lnTo>
                  <a:lnTo>
                    <a:pt x="18" y="16"/>
                  </a:lnTo>
                  <a:lnTo>
                    <a:pt x="9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2" name="Freeform 264">
              <a:extLst>
                <a:ext uri="{FF2B5EF4-FFF2-40B4-BE49-F238E27FC236}">
                  <a16:creationId xmlns:a16="http://schemas.microsoft.com/office/drawing/2014/main" id="{9906F872-C898-437E-AF16-FC168FE2DC93}"/>
                </a:ext>
              </a:extLst>
            </p:cNvPr>
            <p:cNvSpPr>
              <a:spLocks/>
            </p:cNvSpPr>
            <p:nvPr>
              <p:custDataLst>
                <p:tags r:id="rId360"/>
              </p:custDataLst>
            </p:nvPr>
          </p:nvSpPr>
          <p:spPr bwMode="gray">
            <a:xfrm>
              <a:off x="4285" y="3080"/>
              <a:ext cx="24" cy="29"/>
            </a:xfrm>
            <a:custGeom>
              <a:avLst/>
              <a:gdLst>
                <a:gd name="T0" fmla="*/ 0 w 19"/>
                <a:gd name="T1" fmla="*/ 9 h 26"/>
                <a:gd name="T2" fmla="*/ 9 w 19"/>
                <a:gd name="T3" fmla="*/ 16 h 26"/>
                <a:gd name="T4" fmla="*/ 18 w 19"/>
                <a:gd name="T5" fmla="*/ 25 h 26"/>
                <a:gd name="T6" fmla="*/ 18 w 19"/>
                <a:gd name="T7" fmla="*/ 16 h 26"/>
                <a:gd name="T8" fmla="*/ 9 w 19"/>
                <a:gd name="T9" fmla="*/ 0 h 26"/>
                <a:gd name="T10" fmla="*/ 0 w 19"/>
                <a:gd name="T11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6">
                  <a:moveTo>
                    <a:pt x="0" y="9"/>
                  </a:moveTo>
                  <a:lnTo>
                    <a:pt x="9" y="16"/>
                  </a:lnTo>
                  <a:lnTo>
                    <a:pt x="18" y="25"/>
                  </a:lnTo>
                  <a:lnTo>
                    <a:pt x="18" y="16"/>
                  </a:lnTo>
                  <a:lnTo>
                    <a:pt x="9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3" name="Freeform 265">
              <a:extLst>
                <a:ext uri="{FF2B5EF4-FFF2-40B4-BE49-F238E27FC236}">
                  <a16:creationId xmlns:a16="http://schemas.microsoft.com/office/drawing/2014/main" id="{8B2CCE03-46A5-4CBE-BDA3-F5D0CEC383AD}"/>
                </a:ext>
              </a:extLst>
            </p:cNvPr>
            <p:cNvSpPr>
              <a:spLocks/>
            </p:cNvSpPr>
            <p:nvPr>
              <p:custDataLst>
                <p:tags r:id="rId361"/>
              </p:custDataLst>
            </p:nvPr>
          </p:nvSpPr>
          <p:spPr bwMode="gray">
            <a:xfrm>
              <a:off x="4316" y="3099"/>
              <a:ext cx="20" cy="17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4" name="Freeform 266">
              <a:extLst>
                <a:ext uri="{FF2B5EF4-FFF2-40B4-BE49-F238E27FC236}">
                  <a16:creationId xmlns:a16="http://schemas.microsoft.com/office/drawing/2014/main" id="{2A5F466B-E07B-44AB-AB7E-A8A12C177D80}"/>
                </a:ext>
              </a:extLst>
            </p:cNvPr>
            <p:cNvSpPr>
              <a:spLocks/>
            </p:cNvSpPr>
            <p:nvPr>
              <p:custDataLst>
                <p:tags r:id="rId362"/>
              </p:custDataLst>
            </p:nvPr>
          </p:nvSpPr>
          <p:spPr bwMode="gray">
            <a:xfrm>
              <a:off x="4491" y="3035"/>
              <a:ext cx="101" cy="108"/>
            </a:xfrm>
            <a:custGeom>
              <a:avLst/>
              <a:gdLst>
                <a:gd name="T0" fmla="*/ 0 w 83"/>
                <a:gd name="T1" fmla="*/ 57 h 98"/>
                <a:gd name="T2" fmla="*/ 0 w 83"/>
                <a:gd name="T3" fmla="*/ 66 h 98"/>
                <a:gd name="T4" fmla="*/ 10 w 83"/>
                <a:gd name="T5" fmla="*/ 66 h 98"/>
                <a:gd name="T6" fmla="*/ 10 w 83"/>
                <a:gd name="T7" fmla="*/ 74 h 98"/>
                <a:gd name="T8" fmla="*/ 10 w 83"/>
                <a:gd name="T9" fmla="*/ 97 h 98"/>
                <a:gd name="T10" fmla="*/ 17 w 83"/>
                <a:gd name="T11" fmla="*/ 90 h 98"/>
                <a:gd name="T12" fmla="*/ 17 w 83"/>
                <a:gd name="T13" fmla="*/ 66 h 98"/>
                <a:gd name="T14" fmla="*/ 25 w 83"/>
                <a:gd name="T15" fmla="*/ 57 h 98"/>
                <a:gd name="T16" fmla="*/ 34 w 83"/>
                <a:gd name="T17" fmla="*/ 57 h 98"/>
                <a:gd name="T18" fmla="*/ 25 w 83"/>
                <a:gd name="T19" fmla="*/ 66 h 98"/>
                <a:gd name="T20" fmla="*/ 34 w 83"/>
                <a:gd name="T21" fmla="*/ 74 h 98"/>
                <a:gd name="T22" fmla="*/ 34 w 83"/>
                <a:gd name="T23" fmla="*/ 82 h 98"/>
                <a:gd name="T24" fmla="*/ 50 w 83"/>
                <a:gd name="T25" fmla="*/ 82 h 98"/>
                <a:gd name="T26" fmla="*/ 50 w 83"/>
                <a:gd name="T27" fmla="*/ 97 h 98"/>
                <a:gd name="T28" fmla="*/ 57 w 83"/>
                <a:gd name="T29" fmla="*/ 90 h 98"/>
                <a:gd name="T30" fmla="*/ 57 w 83"/>
                <a:gd name="T31" fmla="*/ 82 h 98"/>
                <a:gd name="T32" fmla="*/ 42 w 83"/>
                <a:gd name="T33" fmla="*/ 66 h 98"/>
                <a:gd name="T34" fmla="*/ 50 w 83"/>
                <a:gd name="T35" fmla="*/ 66 h 98"/>
                <a:gd name="T36" fmla="*/ 34 w 83"/>
                <a:gd name="T37" fmla="*/ 50 h 98"/>
                <a:gd name="T38" fmla="*/ 50 w 83"/>
                <a:gd name="T39" fmla="*/ 34 h 98"/>
                <a:gd name="T40" fmla="*/ 57 w 83"/>
                <a:gd name="T41" fmla="*/ 34 h 98"/>
                <a:gd name="T42" fmla="*/ 25 w 83"/>
                <a:gd name="T43" fmla="*/ 41 h 98"/>
                <a:gd name="T44" fmla="*/ 17 w 83"/>
                <a:gd name="T45" fmla="*/ 34 h 98"/>
                <a:gd name="T46" fmla="*/ 17 w 83"/>
                <a:gd name="T47" fmla="*/ 25 h 98"/>
                <a:gd name="T48" fmla="*/ 25 w 83"/>
                <a:gd name="T49" fmla="*/ 17 h 98"/>
                <a:gd name="T50" fmla="*/ 75 w 83"/>
                <a:gd name="T51" fmla="*/ 17 h 98"/>
                <a:gd name="T52" fmla="*/ 82 w 83"/>
                <a:gd name="T53" fmla="*/ 0 h 98"/>
                <a:gd name="T54" fmla="*/ 66 w 83"/>
                <a:gd name="T55" fmla="*/ 9 h 98"/>
                <a:gd name="T56" fmla="*/ 50 w 83"/>
                <a:gd name="T57" fmla="*/ 17 h 98"/>
                <a:gd name="T58" fmla="*/ 25 w 83"/>
                <a:gd name="T59" fmla="*/ 9 h 98"/>
                <a:gd name="T60" fmla="*/ 25 w 83"/>
                <a:gd name="T61" fmla="*/ 17 h 98"/>
                <a:gd name="T62" fmla="*/ 17 w 83"/>
                <a:gd name="T63" fmla="*/ 17 h 98"/>
                <a:gd name="T64" fmla="*/ 17 w 83"/>
                <a:gd name="T65" fmla="*/ 34 h 98"/>
                <a:gd name="T66" fmla="*/ 0 w 83"/>
                <a:gd name="T67" fmla="*/ 5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98">
                  <a:moveTo>
                    <a:pt x="0" y="57"/>
                  </a:moveTo>
                  <a:lnTo>
                    <a:pt x="0" y="66"/>
                  </a:lnTo>
                  <a:lnTo>
                    <a:pt x="10" y="66"/>
                  </a:lnTo>
                  <a:lnTo>
                    <a:pt x="10" y="74"/>
                  </a:lnTo>
                  <a:lnTo>
                    <a:pt x="10" y="97"/>
                  </a:lnTo>
                  <a:lnTo>
                    <a:pt x="17" y="90"/>
                  </a:lnTo>
                  <a:lnTo>
                    <a:pt x="17" y="66"/>
                  </a:lnTo>
                  <a:lnTo>
                    <a:pt x="25" y="57"/>
                  </a:lnTo>
                  <a:lnTo>
                    <a:pt x="34" y="57"/>
                  </a:lnTo>
                  <a:lnTo>
                    <a:pt x="25" y="66"/>
                  </a:lnTo>
                  <a:lnTo>
                    <a:pt x="34" y="74"/>
                  </a:lnTo>
                  <a:lnTo>
                    <a:pt x="34" y="82"/>
                  </a:lnTo>
                  <a:lnTo>
                    <a:pt x="50" y="82"/>
                  </a:lnTo>
                  <a:lnTo>
                    <a:pt x="50" y="97"/>
                  </a:lnTo>
                  <a:lnTo>
                    <a:pt x="57" y="90"/>
                  </a:lnTo>
                  <a:lnTo>
                    <a:pt x="57" y="82"/>
                  </a:lnTo>
                  <a:lnTo>
                    <a:pt x="42" y="66"/>
                  </a:lnTo>
                  <a:lnTo>
                    <a:pt x="50" y="66"/>
                  </a:lnTo>
                  <a:lnTo>
                    <a:pt x="34" y="50"/>
                  </a:lnTo>
                  <a:lnTo>
                    <a:pt x="50" y="34"/>
                  </a:lnTo>
                  <a:lnTo>
                    <a:pt x="57" y="34"/>
                  </a:lnTo>
                  <a:lnTo>
                    <a:pt x="25" y="41"/>
                  </a:lnTo>
                  <a:lnTo>
                    <a:pt x="17" y="34"/>
                  </a:lnTo>
                  <a:lnTo>
                    <a:pt x="17" y="25"/>
                  </a:lnTo>
                  <a:lnTo>
                    <a:pt x="25" y="17"/>
                  </a:lnTo>
                  <a:lnTo>
                    <a:pt x="75" y="17"/>
                  </a:lnTo>
                  <a:lnTo>
                    <a:pt x="82" y="0"/>
                  </a:lnTo>
                  <a:lnTo>
                    <a:pt x="66" y="9"/>
                  </a:lnTo>
                  <a:lnTo>
                    <a:pt x="50" y="17"/>
                  </a:lnTo>
                  <a:lnTo>
                    <a:pt x="25" y="9"/>
                  </a:lnTo>
                  <a:lnTo>
                    <a:pt x="25" y="17"/>
                  </a:lnTo>
                  <a:lnTo>
                    <a:pt x="17" y="17"/>
                  </a:lnTo>
                  <a:lnTo>
                    <a:pt x="17" y="34"/>
                  </a:lnTo>
                  <a:lnTo>
                    <a:pt x="0" y="5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5" name="Freeform 267">
              <a:extLst>
                <a:ext uri="{FF2B5EF4-FFF2-40B4-BE49-F238E27FC236}">
                  <a16:creationId xmlns:a16="http://schemas.microsoft.com/office/drawing/2014/main" id="{249EA26A-C670-4514-AAC2-8E2373A8604D}"/>
                </a:ext>
              </a:extLst>
            </p:cNvPr>
            <p:cNvSpPr>
              <a:spLocks/>
            </p:cNvSpPr>
            <p:nvPr>
              <p:custDataLst>
                <p:tags r:id="rId363"/>
              </p:custDataLst>
            </p:nvPr>
          </p:nvSpPr>
          <p:spPr bwMode="gray">
            <a:xfrm>
              <a:off x="4619" y="3030"/>
              <a:ext cx="22" cy="45"/>
            </a:xfrm>
            <a:custGeom>
              <a:avLst/>
              <a:gdLst>
                <a:gd name="T0" fmla="*/ 0 w 17"/>
                <a:gd name="T1" fmla="*/ 15 h 41"/>
                <a:gd name="T2" fmla="*/ 8 w 17"/>
                <a:gd name="T3" fmla="*/ 31 h 41"/>
                <a:gd name="T4" fmla="*/ 16 w 17"/>
                <a:gd name="T5" fmla="*/ 40 h 41"/>
                <a:gd name="T6" fmla="*/ 8 w 17"/>
                <a:gd name="T7" fmla="*/ 31 h 41"/>
                <a:gd name="T8" fmla="*/ 8 w 17"/>
                <a:gd name="T9" fmla="*/ 23 h 41"/>
                <a:gd name="T10" fmla="*/ 16 w 17"/>
                <a:gd name="T11" fmla="*/ 23 h 41"/>
                <a:gd name="T12" fmla="*/ 16 w 17"/>
                <a:gd name="T13" fmla="*/ 15 h 41"/>
                <a:gd name="T14" fmla="*/ 16 w 17"/>
                <a:gd name="T15" fmla="*/ 6 h 41"/>
                <a:gd name="T16" fmla="*/ 16 w 17"/>
                <a:gd name="T17" fmla="*/ 15 h 41"/>
                <a:gd name="T18" fmla="*/ 8 w 17"/>
                <a:gd name="T19" fmla="*/ 0 h 41"/>
                <a:gd name="T20" fmla="*/ 0 w 17"/>
                <a:gd name="T21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1">
                  <a:moveTo>
                    <a:pt x="0" y="15"/>
                  </a:moveTo>
                  <a:lnTo>
                    <a:pt x="8" y="31"/>
                  </a:lnTo>
                  <a:lnTo>
                    <a:pt x="16" y="40"/>
                  </a:lnTo>
                  <a:lnTo>
                    <a:pt x="8" y="31"/>
                  </a:lnTo>
                  <a:lnTo>
                    <a:pt x="8" y="23"/>
                  </a:lnTo>
                  <a:lnTo>
                    <a:pt x="16" y="23"/>
                  </a:lnTo>
                  <a:lnTo>
                    <a:pt x="16" y="15"/>
                  </a:lnTo>
                  <a:lnTo>
                    <a:pt x="16" y="6"/>
                  </a:lnTo>
                  <a:lnTo>
                    <a:pt x="16" y="15"/>
                  </a:lnTo>
                  <a:lnTo>
                    <a:pt x="8" y="0"/>
                  </a:lnTo>
                  <a:lnTo>
                    <a:pt x="0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6" name="Freeform 268">
              <a:extLst>
                <a:ext uri="{FF2B5EF4-FFF2-40B4-BE49-F238E27FC236}">
                  <a16:creationId xmlns:a16="http://schemas.microsoft.com/office/drawing/2014/main" id="{4D2242E9-9F6B-41BF-9220-6C2DF69F45B9}"/>
                </a:ext>
              </a:extLst>
            </p:cNvPr>
            <p:cNvSpPr>
              <a:spLocks/>
            </p:cNvSpPr>
            <p:nvPr>
              <p:custDataLst>
                <p:tags r:id="rId364"/>
              </p:custDataLst>
            </p:nvPr>
          </p:nvSpPr>
          <p:spPr bwMode="gray">
            <a:xfrm>
              <a:off x="4601" y="3109"/>
              <a:ext cx="20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7" name="Freeform 269">
              <a:extLst>
                <a:ext uri="{FF2B5EF4-FFF2-40B4-BE49-F238E27FC236}">
                  <a16:creationId xmlns:a16="http://schemas.microsoft.com/office/drawing/2014/main" id="{C14D313F-865A-43C4-87CE-526EBD54EACB}"/>
                </a:ext>
              </a:extLst>
            </p:cNvPr>
            <p:cNvSpPr>
              <a:spLocks/>
            </p:cNvSpPr>
            <p:nvPr>
              <p:custDataLst>
                <p:tags r:id="rId365"/>
              </p:custDataLst>
            </p:nvPr>
          </p:nvSpPr>
          <p:spPr bwMode="gray">
            <a:xfrm>
              <a:off x="4629" y="3099"/>
              <a:ext cx="53" cy="20"/>
            </a:xfrm>
            <a:custGeom>
              <a:avLst/>
              <a:gdLst>
                <a:gd name="T0" fmla="*/ 0 w 42"/>
                <a:gd name="T1" fmla="*/ 9 h 18"/>
                <a:gd name="T2" fmla="*/ 41 w 42"/>
                <a:gd name="T3" fmla="*/ 17 h 18"/>
                <a:gd name="T4" fmla="*/ 32 w 42"/>
                <a:gd name="T5" fmla="*/ 9 h 18"/>
                <a:gd name="T6" fmla="*/ 25 w 42"/>
                <a:gd name="T7" fmla="*/ 0 h 18"/>
                <a:gd name="T8" fmla="*/ 7 w 42"/>
                <a:gd name="T9" fmla="*/ 0 h 18"/>
                <a:gd name="T10" fmla="*/ 0 w 42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8">
                  <a:moveTo>
                    <a:pt x="0" y="9"/>
                  </a:moveTo>
                  <a:lnTo>
                    <a:pt x="41" y="17"/>
                  </a:lnTo>
                  <a:lnTo>
                    <a:pt x="32" y="9"/>
                  </a:lnTo>
                  <a:lnTo>
                    <a:pt x="25" y="0"/>
                  </a:lnTo>
                  <a:lnTo>
                    <a:pt x="7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8" name="Freeform 270">
              <a:extLst>
                <a:ext uri="{FF2B5EF4-FFF2-40B4-BE49-F238E27FC236}">
                  <a16:creationId xmlns:a16="http://schemas.microsoft.com/office/drawing/2014/main" id="{984ECC23-106A-48DC-82B2-302331B42536}"/>
                </a:ext>
              </a:extLst>
            </p:cNvPr>
            <p:cNvSpPr>
              <a:spLocks/>
            </p:cNvSpPr>
            <p:nvPr>
              <p:custDataLst>
                <p:tags r:id="rId366"/>
              </p:custDataLst>
            </p:nvPr>
          </p:nvSpPr>
          <p:spPr bwMode="gray">
            <a:xfrm>
              <a:off x="4511" y="2799"/>
              <a:ext cx="62" cy="79"/>
            </a:xfrm>
            <a:custGeom>
              <a:avLst/>
              <a:gdLst>
                <a:gd name="T0" fmla="*/ 0 w 50"/>
                <a:gd name="T1" fmla="*/ 31 h 73"/>
                <a:gd name="T2" fmla="*/ 0 w 50"/>
                <a:gd name="T3" fmla="*/ 47 h 73"/>
                <a:gd name="T4" fmla="*/ 8 w 50"/>
                <a:gd name="T5" fmla="*/ 55 h 73"/>
                <a:gd name="T6" fmla="*/ 8 w 50"/>
                <a:gd name="T7" fmla="*/ 65 h 73"/>
                <a:gd name="T8" fmla="*/ 17 w 50"/>
                <a:gd name="T9" fmla="*/ 65 h 73"/>
                <a:gd name="T10" fmla="*/ 25 w 50"/>
                <a:gd name="T11" fmla="*/ 65 h 73"/>
                <a:gd name="T12" fmla="*/ 33 w 50"/>
                <a:gd name="T13" fmla="*/ 72 h 73"/>
                <a:gd name="T14" fmla="*/ 33 w 50"/>
                <a:gd name="T15" fmla="*/ 65 h 73"/>
                <a:gd name="T16" fmla="*/ 40 w 50"/>
                <a:gd name="T17" fmla="*/ 72 h 73"/>
                <a:gd name="T18" fmla="*/ 49 w 50"/>
                <a:gd name="T19" fmla="*/ 72 h 73"/>
                <a:gd name="T20" fmla="*/ 40 w 50"/>
                <a:gd name="T21" fmla="*/ 65 h 73"/>
                <a:gd name="T22" fmla="*/ 49 w 50"/>
                <a:gd name="T23" fmla="*/ 65 h 73"/>
                <a:gd name="T24" fmla="*/ 33 w 50"/>
                <a:gd name="T25" fmla="*/ 55 h 73"/>
                <a:gd name="T26" fmla="*/ 25 w 50"/>
                <a:gd name="T27" fmla="*/ 65 h 73"/>
                <a:gd name="T28" fmla="*/ 17 w 50"/>
                <a:gd name="T29" fmla="*/ 47 h 73"/>
                <a:gd name="T30" fmla="*/ 33 w 50"/>
                <a:gd name="T31" fmla="*/ 24 h 73"/>
                <a:gd name="T32" fmla="*/ 25 w 50"/>
                <a:gd name="T33" fmla="*/ 15 h 73"/>
                <a:gd name="T34" fmla="*/ 33 w 50"/>
                <a:gd name="T35" fmla="*/ 0 h 73"/>
                <a:gd name="T36" fmla="*/ 25 w 50"/>
                <a:gd name="T37" fmla="*/ 7 h 73"/>
                <a:gd name="T38" fmla="*/ 8 w 50"/>
                <a:gd name="T39" fmla="*/ 0 h 73"/>
                <a:gd name="T40" fmla="*/ 0 w 50"/>
                <a:gd name="T4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3">
                  <a:moveTo>
                    <a:pt x="0" y="31"/>
                  </a:moveTo>
                  <a:lnTo>
                    <a:pt x="0" y="47"/>
                  </a:lnTo>
                  <a:lnTo>
                    <a:pt x="8" y="55"/>
                  </a:lnTo>
                  <a:lnTo>
                    <a:pt x="8" y="65"/>
                  </a:lnTo>
                  <a:lnTo>
                    <a:pt x="17" y="65"/>
                  </a:lnTo>
                  <a:lnTo>
                    <a:pt x="25" y="65"/>
                  </a:lnTo>
                  <a:lnTo>
                    <a:pt x="33" y="72"/>
                  </a:lnTo>
                  <a:lnTo>
                    <a:pt x="33" y="65"/>
                  </a:lnTo>
                  <a:lnTo>
                    <a:pt x="40" y="72"/>
                  </a:lnTo>
                  <a:lnTo>
                    <a:pt x="49" y="72"/>
                  </a:lnTo>
                  <a:lnTo>
                    <a:pt x="40" y="65"/>
                  </a:lnTo>
                  <a:lnTo>
                    <a:pt x="49" y="65"/>
                  </a:lnTo>
                  <a:lnTo>
                    <a:pt x="33" y="55"/>
                  </a:lnTo>
                  <a:lnTo>
                    <a:pt x="25" y="65"/>
                  </a:lnTo>
                  <a:lnTo>
                    <a:pt x="17" y="47"/>
                  </a:lnTo>
                  <a:lnTo>
                    <a:pt x="33" y="24"/>
                  </a:lnTo>
                  <a:lnTo>
                    <a:pt x="25" y="15"/>
                  </a:lnTo>
                  <a:lnTo>
                    <a:pt x="33" y="0"/>
                  </a:lnTo>
                  <a:lnTo>
                    <a:pt x="25" y="7"/>
                  </a:lnTo>
                  <a:lnTo>
                    <a:pt x="8" y="0"/>
                  </a:lnTo>
                  <a:lnTo>
                    <a:pt x="0" y="3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39" name="Freeform 271">
              <a:extLst>
                <a:ext uri="{FF2B5EF4-FFF2-40B4-BE49-F238E27FC236}">
                  <a16:creationId xmlns:a16="http://schemas.microsoft.com/office/drawing/2014/main" id="{76B916D7-A7BB-44FF-BF64-E98FBB1993AB}"/>
                </a:ext>
              </a:extLst>
            </p:cNvPr>
            <p:cNvSpPr>
              <a:spLocks/>
            </p:cNvSpPr>
            <p:nvPr>
              <p:custDataLst>
                <p:tags r:id="rId367"/>
              </p:custDataLst>
            </p:nvPr>
          </p:nvSpPr>
          <p:spPr bwMode="gray">
            <a:xfrm>
              <a:off x="4463" y="2905"/>
              <a:ext cx="42" cy="44"/>
            </a:xfrm>
            <a:custGeom>
              <a:avLst/>
              <a:gdLst>
                <a:gd name="T0" fmla="*/ 0 w 35"/>
                <a:gd name="T1" fmla="*/ 40 h 41"/>
                <a:gd name="T2" fmla="*/ 34 w 35"/>
                <a:gd name="T3" fmla="*/ 8 h 41"/>
                <a:gd name="T4" fmla="*/ 34 w 35"/>
                <a:gd name="T5" fmla="*/ 0 h 41"/>
                <a:gd name="T6" fmla="*/ 0 w 35"/>
                <a:gd name="T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1">
                  <a:moveTo>
                    <a:pt x="0" y="40"/>
                  </a:moveTo>
                  <a:lnTo>
                    <a:pt x="34" y="8"/>
                  </a:lnTo>
                  <a:lnTo>
                    <a:pt x="34" y="0"/>
                  </a:lnTo>
                  <a:lnTo>
                    <a:pt x="0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0" name="Freeform 272">
              <a:extLst>
                <a:ext uri="{FF2B5EF4-FFF2-40B4-BE49-F238E27FC236}">
                  <a16:creationId xmlns:a16="http://schemas.microsoft.com/office/drawing/2014/main" id="{F999B339-71D1-4BCA-82A4-C5AA04F6BA90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gray">
            <a:xfrm>
              <a:off x="4511" y="2877"/>
              <a:ext cx="22" cy="18"/>
            </a:xfrm>
            <a:custGeom>
              <a:avLst/>
              <a:gdLst>
                <a:gd name="T0" fmla="*/ 0 w 18"/>
                <a:gd name="T1" fmla="*/ 0 h 17"/>
                <a:gd name="T2" fmla="*/ 17 w 18"/>
                <a:gd name="T3" fmla="*/ 16 h 17"/>
                <a:gd name="T4" fmla="*/ 17 w 18"/>
                <a:gd name="T5" fmla="*/ 8 h 17"/>
                <a:gd name="T6" fmla="*/ 17 w 18"/>
                <a:gd name="T7" fmla="*/ 0 h 17"/>
                <a:gd name="T8" fmla="*/ 0 w 1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1" name="Freeform 273">
              <a:extLst>
                <a:ext uri="{FF2B5EF4-FFF2-40B4-BE49-F238E27FC236}">
                  <a16:creationId xmlns:a16="http://schemas.microsoft.com/office/drawing/2014/main" id="{D854AD34-4A31-496E-B1FF-2CE6ED4FA293}"/>
                </a:ext>
              </a:extLst>
            </p:cNvPr>
            <p:cNvSpPr>
              <a:spLocks/>
            </p:cNvSpPr>
            <p:nvPr>
              <p:custDataLst>
                <p:tags r:id="rId369"/>
              </p:custDataLst>
            </p:nvPr>
          </p:nvSpPr>
          <p:spPr bwMode="gray">
            <a:xfrm>
              <a:off x="4582" y="2885"/>
              <a:ext cx="19" cy="37"/>
            </a:xfrm>
            <a:custGeom>
              <a:avLst/>
              <a:gdLst>
                <a:gd name="T0" fmla="*/ 0 w 17"/>
                <a:gd name="T1" fmla="*/ 0 h 33"/>
                <a:gd name="T2" fmla="*/ 7 w 17"/>
                <a:gd name="T3" fmla="*/ 7 h 33"/>
                <a:gd name="T4" fmla="*/ 0 w 17"/>
                <a:gd name="T5" fmla="*/ 17 h 33"/>
                <a:gd name="T6" fmla="*/ 0 w 17"/>
                <a:gd name="T7" fmla="*/ 25 h 33"/>
                <a:gd name="T8" fmla="*/ 0 w 17"/>
                <a:gd name="T9" fmla="*/ 32 h 33"/>
                <a:gd name="T10" fmla="*/ 7 w 17"/>
                <a:gd name="T11" fmla="*/ 32 h 33"/>
                <a:gd name="T12" fmla="*/ 7 w 17"/>
                <a:gd name="T13" fmla="*/ 17 h 33"/>
                <a:gd name="T14" fmla="*/ 16 w 17"/>
                <a:gd name="T15" fmla="*/ 17 h 33"/>
                <a:gd name="T16" fmla="*/ 7 w 17"/>
                <a:gd name="T17" fmla="*/ 7 h 33"/>
                <a:gd name="T18" fmla="*/ 7 w 17"/>
                <a:gd name="T19" fmla="*/ 0 h 33"/>
                <a:gd name="T20" fmla="*/ 0 w 17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3">
                  <a:moveTo>
                    <a:pt x="0" y="0"/>
                  </a:moveTo>
                  <a:lnTo>
                    <a:pt x="7" y="7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7" y="32"/>
                  </a:lnTo>
                  <a:lnTo>
                    <a:pt x="7" y="17"/>
                  </a:lnTo>
                  <a:lnTo>
                    <a:pt x="16" y="17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2" name="Freeform 274">
              <a:extLst>
                <a:ext uri="{FF2B5EF4-FFF2-40B4-BE49-F238E27FC236}">
                  <a16:creationId xmlns:a16="http://schemas.microsoft.com/office/drawing/2014/main" id="{FF766821-F52F-4748-B6AD-FC7E017CAB5F}"/>
                </a:ext>
              </a:extLst>
            </p:cNvPr>
            <p:cNvSpPr>
              <a:spLocks/>
            </p:cNvSpPr>
            <p:nvPr>
              <p:custDataLst>
                <p:tags r:id="rId370"/>
              </p:custDataLst>
            </p:nvPr>
          </p:nvSpPr>
          <p:spPr bwMode="gray">
            <a:xfrm>
              <a:off x="4542" y="2892"/>
              <a:ext cx="41" cy="48"/>
            </a:xfrm>
            <a:custGeom>
              <a:avLst/>
              <a:gdLst>
                <a:gd name="T0" fmla="*/ 0 w 34"/>
                <a:gd name="T1" fmla="*/ 18 h 42"/>
                <a:gd name="T2" fmla="*/ 8 w 34"/>
                <a:gd name="T3" fmla="*/ 18 h 42"/>
                <a:gd name="T4" fmla="*/ 8 w 34"/>
                <a:gd name="T5" fmla="*/ 25 h 42"/>
                <a:gd name="T6" fmla="*/ 15 w 34"/>
                <a:gd name="T7" fmla="*/ 41 h 42"/>
                <a:gd name="T8" fmla="*/ 15 w 34"/>
                <a:gd name="T9" fmla="*/ 34 h 42"/>
                <a:gd name="T10" fmla="*/ 15 w 34"/>
                <a:gd name="T11" fmla="*/ 25 h 42"/>
                <a:gd name="T12" fmla="*/ 33 w 34"/>
                <a:gd name="T13" fmla="*/ 34 h 42"/>
                <a:gd name="T14" fmla="*/ 33 w 34"/>
                <a:gd name="T15" fmla="*/ 25 h 42"/>
                <a:gd name="T16" fmla="*/ 24 w 34"/>
                <a:gd name="T17" fmla="*/ 25 h 42"/>
                <a:gd name="T18" fmla="*/ 24 w 34"/>
                <a:gd name="T19" fmla="*/ 10 h 42"/>
                <a:gd name="T20" fmla="*/ 15 w 34"/>
                <a:gd name="T21" fmla="*/ 18 h 42"/>
                <a:gd name="T22" fmla="*/ 15 w 34"/>
                <a:gd name="T23" fmla="*/ 10 h 42"/>
                <a:gd name="T24" fmla="*/ 8 w 34"/>
                <a:gd name="T25" fmla="*/ 0 h 42"/>
                <a:gd name="T26" fmla="*/ 0 w 34"/>
                <a:gd name="T27" fmla="*/ 0 h 42"/>
                <a:gd name="T28" fmla="*/ 0 w 34"/>
                <a:gd name="T2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2">
                  <a:moveTo>
                    <a:pt x="0" y="18"/>
                  </a:moveTo>
                  <a:lnTo>
                    <a:pt x="8" y="18"/>
                  </a:lnTo>
                  <a:lnTo>
                    <a:pt x="8" y="25"/>
                  </a:lnTo>
                  <a:lnTo>
                    <a:pt x="15" y="41"/>
                  </a:lnTo>
                  <a:lnTo>
                    <a:pt x="15" y="34"/>
                  </a:lnTo>
                  <a:lnTo>
                    <a:pt x="15" y="25"/>
                  </a:lnTo>
                  <a:lnTo>
                    <a:pt x="33" y="34"/>
                  </a:lnTo>
                  <a:lnTo>
                    <a:pt x="33" y="25"/>
                  </a:lnTo>
                  <a:lnTo>
                    <a:pt x="24" y="25"/>
                  </a:lnTo>
                  <a:lnTo>
                    <a:pt x="24" y="10"/>
                  </a:lnTo>
                  <a:lnTo>
                    <a:pt x="15" y="18"/>
                  </a:lnTo>
                  <a:lnTo>
                    <a:pt x="15" y="1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3" name="Freeform 275">
              <a:extLst>
                <a:ext uri="{FF2B5EF4-FFF2-40B4-BE49-F238E27FC236}">
                  <a16:creationId xmlns:a16="http://schemas.microsoft.com/office/drawing/2014/main" id="{E691DE80-B27F-448D-A776-71133709D2B0}"/>
                </a:ext>
              </a:extLst>
            </p:cNvPr>
            <p:cNvSpPr>
              <a:spLocks/>
            </p:cNvSpPr>
            <p:nvPr>
              <p:custDataLst>
                <p:tags r:id="rId371"/>
              </p:custDataLst>
            </p:nvPr>
          </p:nvSpPr>
          <p:spPr bwMode="gray">
            <a:xfrm>
              <a:off x="4542" y="2921"/>
              <a:ext cx="68" cy="65"/>
            </a:xfrm>
            <a:custGeom>
              <a:avLst/>
              <a:gdLst>
                <a:gd name="T0" fmla="*/ 0 w 56"/>
                <a:gd name="T1" fmla="*/ 40 h 59"/>
                <a:gd name="T2" fmla="*/ 8 w 56"/>
                <a:gd name="T3" fmla="*/ 34 h 59"/>
                <a:gd name="T4" fmla="*/ 15 w 56"/>
                <a:gd name="T5" fmla="*/ 34 h 59"/>
                <a:gd name="T6" fmla="*/ 24 w 56"/>
                <a:gd name="T7" fmla="*/ 34 h 59"/>
                <a:gd name="T8" fmla="*/ 33 w 56"/>
                <a:gd name="T9" fmla="*/ 34 h 59"/>
                <a:gd name="T10" fmla="*/ 24 w 56"/>
                <a:gd name="T11" fmla="*/ 49 h 59"/>
                <a:gd name="T12" fmla="*/ 40 w 56"/>
                <a:gd name="T13" fmla="*/ 58 h 59"/>
                <a:gd name="T14" fmla="*/ 49 w 56"/>
                <a:gd name="T15" fmla="*/ 49 h 59"/>
                <a:gd name="T16" fmla="*/ 40 w 56"/>
                <a:gd name="T17" fmla="*/ 40 h 59"/>
                <a:gd name="T18" fmla="*/ 49 w 56"/>
                <a:gd name="T19" fmla="*/ 34 h 59"/>
                <a:gd name="T20" fmla="*/ 55 w 56"/>
                <a:gd name="T21" fmla="*/ 49 h 59"/>
                <a:gd name="T22" fmla="*/ 55 w 56"/>
                <a:gd name="T23" fmla="*/ 34 h 59"/>
                <a:gd name="T24" fmla="*/ 55 w 56"/>
                <a:gd name="T25" fmla="*/ 16 h 59"/>
                <a:gd name="T26" fmla="*/ 40 w 56"/>
                <a:gd name="T27" fmla="*/ 0 h 59"/>
                <a:gd name="T28" fmla="*/ 40 w 56"/>
                <a:gd name="T29" fmla="*/ 16 h 59"/>
                <a:gd name="T30" fmla="*/ 33 w 56"/>
                <a:gd name="T31" fmla="*/ 16 h 59"/>
                <a:gd name="T32" fmla="*/ 24 w 56"/>
                <a:gd name="T33" fmla="*/ 25 h 59"/>
                <a:gd name="T34" fmla="*/ 15 w 56"/>
                <a:gd name="T35" fmla="*/ 16 h 59"/>
                <a:gd name="T36" fmla="*/ 0 w 56"/>
                <a:gd name="T37" fmla="*/ 34 h 59"/>
                <a:gd name="T38" fmla="*/ 0 w 56"/>
                <a:gd name="T39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59">
                  <a:moveTo>
                    <a:pt x="0" y="40"/>
                  </a:moveTo>
                  <a:lnTo>
                    <a:pt x="8" y="34"/>
                  </a:lnTo>
                  <a:lnTo>
                    <a:pt x="15" y="34"/>
                  </a:lnTo>
                  <a:lnTo>
                    <a:pt x="24" y="34"/>
                  </a:lnTo>
                  <a:lnTo>
                    <a:pt x="33" y="34"/>
                  </a:lnTo>
                  <a:lnTo>
                    <a:pt x="24" y="49"/>
                  </a:lnTo>
                  <a:lnTo>
                    <a:pt x="40" y="58"/>
                  </a:lnTo>
                  <a:lnTo>
                    <a:pt x="49" y="49"/>
                  </a:lnTo>
                  <a:lnTo>
                    <a:pt x="40" y="40"/>
                  </a:lnTo>
                  <a:lnTo>
                    <a:pt x="49" y="34"/>
                  </a:lnTo>
                  <a:lnTo>
                    <a:pt x="55" y="49"/>
                  </a:lnTo>
                  <a:lnTo>
                    <a:pt x="55" y="34"/>
                  </a:lnTo>
                  <a:lnTo>
                    <a:pt x="55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3" y="16"/>
                  </a:lnTo>
                  <a:lnTo>
                    <a:pt x="24" y="25"/>
                  </a:lnTo>
                  <a:lnTo>
                    <a:pt x="15" y="16"/>
                  </a:lnTo>
                  <a:lnTo>
                    <a:pt x="0" y="34"/>
                  </a:lnTo>
                  <a:lnTo>
                    <a:pt x="0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4" name="Freeform 276">
              <a:extLst>
                <a:ext uri="{FF2B5EF4-FFF2-40B4-BE49-F238E27FC236}">
                  <a16:creationId xmlns:a16="http://schemas.microsoft.com/office/drawing/2014/main" id="{A95620FA-C2CF-47C3-9A88-8C7C52C3AD76}"/>
                </a:ext>
              </a:extLst>
            </p:cNvPr>
            <p:cNvSpPr>
              <a:spLocks/>
            </p:cNvSpPr>
            <p:nvPr>
              <p:custDataLst>
                <p:tags r:id="rId372"/>
              </p:custDataLst>
            </p:nvPr>
          </p:nvSpPr>
          <p:spPr bwMode="gray">
            <a:xfrm>
              <a:off x="4944" y="3116"/>
              <a:ext cx="67" cy="38"/>
            </a:xfrm>
            <a:custGeom>
              <a:avLst/>
              <a:gdLst>
                <a:gd name="T0" fmla="*/ 0 w 57"/>
                <a:gd name="T1" fmla="*/ 16 h 33"/>
                <a:gd name="T2" fmla="*/ 16 w 57"/>
                <a:gd name="T3" fmla="*/ 32 h 33"/>
                <a:gd name="T4" fmla="*/ 34 w 57"/>
                <a:gd name="T5" fmla="*/ 32 h 33"/>
                <a:gd name="T6" fmla="*/ 49 w 57"/>
                <a:gd name="T7" fmla="*/ 23 h 33"/>
                <a:gd name="T8" fmla="*/ 56 w 57"/>
                <a:gd name="T9" fmla="*/ 8 h 33"/>
                <a:gd name="T10" fmla="*/ 56 w 57"/>
                <a:gd name="T11" fmla="*/ 0 h 33"/>
                <a:gd name="T12" fmla="*/ 49 w 57"/>
                <a:gd name="T13" fmla="*/ 0 h 33"/>
                <a:gd name="T14" fmla="*/ 49 w 57"/>
                <a:gd name="T15" fmla="*/ 16 h 33"/>
                <a:gd name="T16" fmla="*/ 41 w 57"/>
                <a:gd name="T17" fmla="*/ 16 h 33"/>
                <a:gd name="T18" fmla="*/ 34 w 57"/>
                <a:gd name="T19" fmla="*/ 16 h 33"/>
                <a:gd name="T20" fmla="*/ 0 w 57"/>
                <a:gd name="T2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3">
                  <a:moveTo>
                    <a:pt x="0" y="16"/>
                  </a:moveTo>
                  <a:lnTo>
                    <a:pt x="16" y="32"/>
                  </a:lnTo>
                  <a:lnTo>
                    <a:pt x="34" y="32"/>
                  </a:lnTo>
                  <a:lnTo>
                    <a:pt x="49" y="23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49" y="16"/>
                  </a:lnTo>
                  <a:lnTo>
                    <a:pt x="41" y="16"/>
                  </a:lnTo>
                  <a:lnTo>
                    <a:pt x="34" y="16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5" name="Freeform 277">
              <a:extLst>
                <a:ext uri="{FF2B5EF4-FFF2-40B4-BE49-F238E27FC236}">
                  <a16:creationId xmlns:a16="http://schemas.microsoft.com/office/drawing/2014/main" id="{C5B5F8D2-CB4D-4E0A-9BD5-180E82E02608}"/>
                </a:ext>
              </a:extLst>
            </p:cNvPr>
            <p:cNvSpPr>
              <a:spLocks/>
            </p:cNvSpPr>
            <p:nvPr>
              <p:custDataLst>
                <p:tags r:id="rId373"/>
              </p:custDataLst>
            </p:nvPr>
          </p:nvSpPr>
          <p:spPr bwMode="gray">
            <a:xfrm>
              <a:off x="4992" y="3109"/>
              <a:ext cx="30" cy="17"/>
            </a:xfrm>
            <a:custGeom>
              <a:avLst/>
              <a:gdLst>
                <a:gd name="T0" fmla="*/ 0 w 25"/>
                <a:gd name="T1" fmla="*/ 0 h 17"/>
                <a:gd name="T2" fmla="*/ 15 w 25"/>
                <a:gd name="T3" fmla="*/ 8 h 17"/>
                <a:gd name="T4" fmla="*/ 24 w 25"/>
                <a:gd name="T5" fmla="*/ 16 h 17"/>
                <a:gd name="T6" fmla="*/ 24 w 25"/>
                <a:gd name="T7" fmla="*/ 8 h 17"/>
                <a:gd name="T8" fmla="*/ 0 w 2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0" y="0"/>
                  </a:moveTo>
                  <a:lnTo>
                    <a:pt x="15" y="8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6" name="Freeform 278">
              <a:extLst>
                <a:ext uri="{FF2B5EF4-FFF2-40B4-BE49-F238E27FC236}">
                  <a16:creationId xmlns:a16="http://schemas.microsoft.com/office/drawing/2014/main" id="{F96C9221-156E-4B11-A9A3-0D530AD30191}"/>
                </a:ext>
              </a:extLst>
            </p:cNvPr>
            <p:cNvSpPr>
              <a:spLocks/>
            </p:cNvSpPr>
            <p:nvPr>
              <p:custDataLst>
                <p:tags r:id="rId374"/>
              </p:custDataLst>
            </p:nvPr>
          </p:nvSpPr>
          <p:spPr bwMode="gray">
            <a:xfrm>
              <a:off x="5051" y="3135"/>
              <a:ext cx="21" cy="28"/>
            </a:xfrm>
            <a:custGeom>
              <a:avLst/>
              <a:gdLst>
                <a:gd name="T0" fmla="*/ 0 w 18"/>
                <a:gd name="T1" fmla="*/ 0 h 25"/>
                <a:gd name="T2" fmla="*/ 8 w 18"/>
                <a:gd name="T3" fmla="*/ 24 h 25"/>
                <a:gd name="T4" fmla="*/ 17 w 18"/>
                <a:gd name="T5" fmla="*/ 16 h 25"/>
                <a:gd name="T6" fmla="*/ 0 w 18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8" y="24"/>
                  </a:lnTo>
                  <a:lnTo>
                    <a:pt x="17" y="16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7" name="Freeform 279">
              <a:extLst>
                <a:ext uri="{FF2B5EF4-FFF2-40B4-BE49-F238E27FC236}">
                  <a16:creationId xmlns:a16="http://schemas.microsoft.com/office/drawing/2014/main" id="{D613BE80-5C52-4FC9-9C37-8C4C259E91F4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gray">
            <a:xfrm>
              <a:off x="5118" y="3186"/>
              <a:ext cx="2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16 h 17"/>
                <a:gd name="T4" fmla="*/ 16 w 17"/>
                <a:gd name="T5" fmla="*/ 16 h 17"/>
                <a:gd name="T6" fmla="*/ 0 w 1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8" name="Freeform 280">
              <a:extLst>
                <a:ext uri="{FF2B5EF4-FFF2-40B4-BE49-F238E27FC236}">
                  <a16:creationId xmlns:a16="http://schemas.microsoft.com/office/drawing/2014/main" id="{161D1E11-040E-4255-8125-F27026474B3C}"/>
                </a:ext>
              </a:extLst>
            </p:cNvPr>
            <p:cNvSpPr>
              <a:spLocks/>
            </p:cNvSpPr>
            <p:nvPr>
              <p:custDataLst>
                <p:tags r:id="rId376"/>
              </p:custDataLst>
            </p:nvPr>
          </p:nvSpPr>
          <p:spPr bwMode="gray">
            <a:xfrm>
              <a:off x="3073" y="3475"/>
              <a:ext cx="40" cy="36"/>
            </a:xfrm>
            <a:custGeom>
              <a:avLst/>
              <a:gdLst>
                <a:gd name="T0" fmla="*/ 32 w 33"/>
                <a:gd name="T1" fmla="*/ 15 h 33"/>
                <a:gd name="T2" fmla="*/ 23 w 33"/>
                <a:gd name="T3" fmla="*/ 25 h 33"/>
                <a:gd name="T4" fmla="*/ 8 w 33"/>
                <a:gd name="T5" fmla="*/ 32 h 33"/>
                <a:gd name="T6" fmla="*/ 0 w 33"/>
                <a:gd name="T7" fmla="*/ 25 h 33"/>
                <a:gd name="T8" fmla="*/ 16 w 33"/>
                <a:gd name="T9" fmla="*/ 0 h 33"/>
                <a:gd name="T10" fmla="*/ 23 w 33"/>
                <a:gd name="T11" fmla="*/ 7 h 33"/>
                <a:gd name="T12" fmla="*/ 32 w 33"/>
                <a:gd name="T1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lnTo>
                    <a:pt x="23" y="25"/>
                  </a:lnTo>
                  <a:lnTo>
                    <a:pt x="8" y="32"/>
                  </a:lnTo>
                  <a:lnTo>
                    <a:pt x="0" y="25"/>
                  </a:lnTo>
                  <a:lnTo>
                    <a:pt x="16" y="0"/>
                  </a:lnTo>
                  <a:lnTo>
                    <a:pt x="23" y="7"/>
                  </a:lnTo>
                  <a:lnTo>
                    <a:pt x="32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49" name="Line 281">
              <a:extLst>
                <a:ext uri="{FF2B5EF4-FFF2-40B4-BE49-F238E27FC236}">
                  <a16:creationId xmlns:a16="http://schemas.microsoft.com/office/drawing/2014/main" id="{C771574C-CD01-4B75-95AA-DD3D87C197BF}"/>
                </a:ext>
              </a:extLst>
            </p:cNvPr>
            <p:cNvSpPr>
              <a:spLocks noChangeShapeType="1"/>
            </p:cNvSpPr>
            <p:nvPr>
              <p:custDataLst>
                <p:tags r:id="rId377"/>
              </p:custDataLst>
            </p:nvPr>
          </p:nvSpPr>
          <p:spPr bwMode="gray">
            <a:xfrm>
              <a:off x="4414" y="2742"/>
              <a:ext cx="1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0" name="Freeform 282">
              <a:extLst>
                <a:ext uri="{FF2B5EF4-FFF2-40B4-BE49-F238E27FC236}">
                  <a16:creationId xmlns:a16="http://schemas.microsoft.com/office/drawing/2014/main" id="{2CD56FA3-3063-4A9C-A13C-B3456D58A67A}"/>
                </a:ext>
              </a:extLst>
            </p:cNvPr>
            <p:cNvSpPr>
              <a:spLocks/>
            </p:cNvSpPr>
            <p:nvPr>
              <p:custDataLst>
                <p:tags r:id="rId378"/>
              </p:custDataLst>
            </p:nvPr>
          </p:nvSpPr>
          <p:spPr bwMode="gray">
            <a:xfrm>
              <a:off x="2956" y="2403"/>
              <a:ext cx="30" cy="57"/>
            </a:xfrm>
            <a:custGeom>
              <a:avLst/>
              <a:gdLst>
                <a:gd name="T0" fmla="*/ 0 w 25"/>
                <a:gd name="T1" fmla="*/ 0 h 51"/>
                <a:gd name="T2" fmla="*/ 9 w 25"/>
                <a:gd name="T3" fmla="*/ 0 h 51"/>
                <a:gd name="T4" fmla="*/ 15 w 25"/>
                <a:gd name="T5" fmla="*/ 9 h 51"/>
                <a:gd name="T6" fmla="*/ 15 w 25"/>
                <a:gd name="T7" fmla="*/ 17 h 51"/>
                <a:gd name="T8" fmla="*/ 24 w 25"/>
                <a:gd name="T9" fmla="*/ 25 h 51"/>
                <a:gd name="T10" fmla="*/ 24 w 25"/>
                <a:gd name="T11" fmla="*/ 34 h 51"/>
                <a:gd name="T12" fmla="*/ 9 w 25"/>
                <a:gd name="T13" fmla="*/ 50 h 51"/>
                <a:gd name="T14" fmla="*/ 0 w 25"/>
                <a:gd name="T15" fmla="*/ 41 h 51"/>
                <a:gd name="T16" fmla="*/ 0 w 25"/>
                <a:gd name="T17" fmla="*/ 9 h 51"/>
                <a:gd name="T18" fmla="*/ 0 w 2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51">
                  <a:moveTo>
                    <a:pt x="0" y="0"/>
                  </a:moveTo>
                  <a:lnTo>
                    <a:pt x="9" y="0"/>
                  </a:lnTo>
                  <a:lnTo>
                    <a:pt x="15" y="9"/>
                  </a:lnTo>
                  <a:lnTo>
                    <a:pt x="15" y="17"/>
                  </a:lnTo>
                  <a:lnTo>
                    <a:pt x="24" y="25"/>
                  </a:lnTo>
                  <a:lnTo>
                    <a:pt x="24" y="34"/>
                  </a:lnTo>
                  <a:lnTo>
                    <a:pt x="9" y="50"/>
                  </a:lnTo>
                  <a:lnTo>
                    <a:pt x="0" y="41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1" name="Freeform 283">
              <a:extLst>
                <a:ext uri="{FF2B5EF4-FFF2-40B4-BE49-F238E27FC236}">
                  <a16:creationId xmlns:a16="http://schemas.microsoft.com/office/drawing/2014/main" id="{5734D43C-BE42-4AD1-B06A-52704A9E9759}"/>
                </a:ext>
              </a:extLst>
            </p:cNvPr>
            <p:cNvSpPr>
              <a:spLocks/>
            </p:cNvSpPr>
            <p:nvPr>
              <p:custDataLst>
                <p:tags r:id="rId379"/>
              </p:custDataLst>
            </p:nvPr>
          </p:nvSpPr>
          <p:spPr bwMode="gray">
            <a:xfrm>
              <a:off x="3003" y="2370"/>
              <a:ext cx="99" cy="62"/>
            </a:xfrm>
            <a:custGeom>
              <a:avLst/>
              <a:gdLst>
                <a:gd name="T0" fmla="*/ 81 w 82"/>
                <a:gd name="T1" fmla="*/ 6 h 57"/>
                <a:gd name="T2" fmla="*/ 81 w 82"/>
                <a:gd name="T3" fmla="*/ 16 h 57"/>
                <a:gd name="T4" fmla="*/ 74 w 82"/>
                <a:gd name="T5" fmla="*/ 16 h 57"/>
                <a:gd name="T6" fmla="*/ 66 w 82"/>
                <a:gd name="T7" fmla="*/ 31 h 57"/>
                <a:gd name="T8" fmla="*/ 74 w 82"/>
                <a:gd name="T9" fmla="*/ 40 h 57"/>
                <a:gd name="T10" fmla="*/ 58 w 82"/>
                <a:gd name="T11" fmla="*/ 40 h 57"/>
                <a:gd name="T12" fmla="*/ 49 w 82"/>
                <a:gd name="T13" fmla="*/ 48 h 57"/>
                <a:gd name="T14" fmla="*/ 41 w 82"/>
                <a:gd name="T15" fmla="*/ 56 h 57"/>
                <a:gd name="T16" fmla="*/ 24 w 82"/>
                <a:gd name="T17" fmla="*/ 48 h 57"/>
                <a:gd name="T18" fmla="*/ 9 w 82"/>
                <a:gd name="T19" fmla="*/ 48 h 57"/>
                <a:gd name="T20" fmla="*/ 9 w 82"/>
                <a:gd name="T21" fmla="*/ 40 h 57"/>
                <a:gd name="T22" fmla="*/ 0 w 82"/>
                <a:gd name="T23" fmla="*/ 31 h 57"/>
                <a:gd name="T24" fmla="*/ 9 w 82"/>
                <a:gd name="T25" fmla="*/ 25 h 57"/>
                <a:gd name="T26" fmla="*/ 0 w 82"/>
                <a:gd name="T27" fmla="*/ 6 h 57"/>
                <a:gd name="T28" fmla="*/ 0 w 82"/>
                <a:gd name="T29" fmla="*/ 0 h 57"/>
                <a:gd name="T30" fmla="*/ 9 w 82"/>
                <a:gd name="T31" fmla="*/ 6 h 57"/>
                <a:gd name="T32" fmla="*/ 16 w 82"/>
                <a:gd name="T33" fmla="*/ 6 h 57"/>
                <a:gd name="T34" fmla="*/ 41 w 82"/>
                <a:gd name="T35" fmla="*/ 16 h 57"/>
                <a:gd name="T36" fmla="*/ 58 w 82"/>
                <a:gd name="T37" fmla="*/ 0 h 57"/>
                <a:gd name="T38" fmla="*/ 81 w 82"/>
                <a:gd name="T3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57">
                  <a:moveTo>
                    <a:pt x="81" y="6"/>
                  </a:moveTo>
                  <a:lnTo>
                    <a:pt x="81" y="16"/>
                  </a:lnTo>
                  <a:lnTo>
                    <a:pt x="74" y="16"/>
                  </a:lnTo>
                  <a:lnTo>
                    <a:pt x="66" y="31"/>
                  </a:lnTo>
                  <a:lnTo>
                    <a:pt x="74" y="40"/>
                  </a:lnTo>
                  <a:lnTo>
                    <a:pt x="58" y="40"/>
                  </a:lnTo>
                  <a:lnTo>
                    <a:pt x="49" y="48"/>
                  </a:lnTo>
                  <a:lnTo>
                    <a:pt x="41" y="56"/>
                  </a:lnTo>
                  <a:lnTo>
                    <a:pt x="24" y="48"/>
                  </a:lnTo>
                  <a:lnTo>
                    <a:pt x="9" y="48"/>
                  </a:lnTo>
                  <a:lnTo>
                    <a:pt x="9" y="40"/>
                  </a:lnTo>
                  <a:lnTo>
                    <a:pt x="0" y="31"/>
                  </a:lnTo>
                  <a:lnTo>
                    <a:pt x="9" y="25"/>
                  </a:lnTo>
                  <a:lnTo>
                    <a:pt x="0" y="6"/>
                  </a:lnTo>
                  <a:lnTo>
                    <a:pt x="0" y="0"/>
                  </a:lnTo>
                  <a:lnTo>
                    <a:pt x="9" y="6"/>
                  </a:lnTo>
                  <a:lnTo>
                    <a:pt x="16" y="6"/>
                  </a:lnTo>
                  <a:lnTo>
                    <a:pt x="41" y="16"/>
                  </a:lnTo>
                  <a:lnTo>
                    <a:pt x="58" y="0"/>
                  </a:lnTo>
                  <a:lnTo>
                    <a:pt x="81" y="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2" name="Freeform 284">
              <a:extLst>
                <a:ext uri="{FF2B5EF4-FFF2-40B4-BE49-F238E27FC236}">
                  <a16:creationId xmlns:a16="http://schemas.microsoft.com/office/drawing/2014/main" id="{517CAB90-AAFD-4B02-B464-D82B1D827BBD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gray">
            <a:xfrm>
              <a:off x="2906" y="2282"/>
              <a:ext cx="99" cy="62"/>
            </a:xfrm>
            <a:custGeom>
              <a:avLst/>
              <a:gdLst>
                <a:gd name="T0" fmla="*/ 33 w 82"/>
                <a:gd name="T1" fmla="*/ 56 h 57"/>
                <a:gd name="T2" fmla="*/ 50 w 82"/>
                <a:gd name="T3" fmla="*/ 47 h 57"/>
                <a:gd name="T4" fmla="*/ 65 w 82"/>
                <a:gd name="T5" fmla="*/ 47 h 57"/>
                <a:gd name="T6" fmla="*/ 74 w 82"/>
                <a:gd name="T7" fmla="*/ 16 h 57"/>
                <a:gd name="T8" fmla="*/ 81 w 82"/>
                <a:gd name="T9" fmla="*/ 16 h 57"/>
                <a:gd name="T10" fmla="*/ 74 w 82"/>
                <a:gd name="T11" fmla="*/ 7 h 57"/>
                <a:gd name="T12" fmla="*/ 56 w 82"/>
                <a:gd name="T13" fmla="*/ 0 h 57"/>
                <a:gd name="T14" fmla="*/ 25 w 82"/>
                <a:gd name="T15" fmla="*/ 16 h 57"/>
                <a:gd name="T16" fmla="*/ 10 w 82"/>
                <a:gd name="T17" fmla="*/ 16 h 57"/>
                <a:gd name="T18" fmla="*/ 0 w 82"/>
                <a:gd name="T19" fmla="*/ 32 h 57"/>
                <a:gd name="T20" fmla="*/ 0 w 82"/>
                <a:gd name="T21" fmla="*/ 40 h 57"/>
                <a:gd name="T22" fmla="*/ 25 w 82"/>
                <a:gd name="T23" fmla="*/ 56 h 57"/>
                <a:gd name="T24" fmla="*/ 33 w 82"/>
                <a:gd name="T2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57">
                  <a:moveTo>
                    <a:pt x="33" y="56"/>
                  </a:moveTo>
                  <a:lnTo>
                    <a:pt x="50" y="47"/>
                  </a:lnTo>
                  <a:lnTo>
                    <a:pt x="65" y="47"/>
                  </a:lnTo>
                  <a:lnTo>
                    <a:pt x="74" y="16"/>
                  </a:lnTo>
                  <a:lnTo>
                    <a:pt x="81" y="16"/>
                  </a:lnTo>
                  <a:lnTo>
                    <a:pt x="74" y="7"/>
                  </a:lnTo>
                  <a:lnTo>
                    <a:pt x="56" y="0"/>
                  </a:lnTo>
                  <a:lnTo>
                    <a:pt x="25" y="16"/>
                  </a:lnTo>
                  <a:lnTo>
                    <a:pt x="10" y="16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25" y="56"/>
                  </a:lnTo>
                  <a:lnTo>
                    <a:pt x="33" y="5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3" name="Freeform 285">
              <a:extLst>
                <a:ext uri="{FF2B5EF4-FFF2-40B4-BE49-F238E27FC236}">
                  <a16:creationId xmlns:a16="http://schemas.microsoft.com/office/drawing/2014/main" id="{D7EC767B-4416-45DB-964E-8A5637734E62}"/>
                </a:ext>
              </a:extLst>
            </p:cNvPr>
            <p:cNvSpPr>
              <a:spLocks/>
            </p:cNvSpPr>
            <p:nvPr>
              <p:custDataLst>
                <p:tags r:id="rId381"/>
              </p:custDataLst>
            </p:nvPr>
          </p:nvSpPr>
          <p:spPr bwMode="gray">
            <a:xfrm>
              <a:off x="2866" y="2315"/>
              <a:ext cx="41" cy="29"/>
            </a:xfrm>
            <a:custGeom>
              <a:avLst/>
              <a:gdLst>
                <a:gd name="T0" fmla="*/ 32 w 33"/>
                <a:gd name="T1" fmla="*/ 8 h 25"/>
                <a:gd name="T2" fmla="*/ 25 w 33"/>
                <a:gd name="T3" fmla="*/ 8 h 25"/>
                <a:gd name="T4" fmla="*/ 17 w 33"/>
                <a:gd name="T5" fmla="*/ 24 h 25"/>
                <a:gd name="T6" fmla="*/ 8 w 33"/>
                <a:gd name="T7" fmla="*/ 24 h 25"/>
                <a:gd name="T8" fmla="*/ 0 w 33"/>
                <a:gd name="T9" fmla="*/ 24 h 25"/>
                <a:gd name="T10" fmla="*/ 0 w 33"/>
                <a:gd name="T11" fmla="*/ 15 h 25"/>
                <a:gd name="T12" fmla="*/ 0 w 33"/>
                <a:gd name="T13" fmla="*/ 8 h 25"/>
                <a:gd name="T14" fmla="*/ 32 w 33"/>
                <a:gd name="T15" fmla="*/ 0 h 25"/>
                <a:gd name="T16" fmla="*/ 32 w 33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32" y="8"/>
                  </a:moveTo>
                  <a:lnTo>
                    <a:pt x="25" y="8"/>
                  </a:lnTo>
                  <a:lnTo>
                    <a:pt x="17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2" y="0"/>
                  </a:lnTo>
                  <a:lnTo>
                    <a:pt x="32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4" name="Freeform 286">
              <a:extLst>
                <a:ext uri="{FF2B5EF4-FFF2-40B4-BE49-F238E27FC236}">
                  <a16:creationId xmlns:a16="http://schemas.microsoft.com/office/drawing/2014/main" id="{0BC0D80D-E751-4BEB-93FA-22973004225F}"/>
                </a:ext>
              </a:extLst>
            </p:cNvPr>
            <p:cNvSpPr>
              <a:spLocks/>
            </p:cNvSpPr>
            <p:nvPr>
              <p:custDataLst>
                <p:tags r:id="rId382"/>
              </p:custDataLst>
            </p:nvPr>
          </p:nvSpPr>
          <p:spPr bwMode="gray">
            <a:xfrm>
              <a:off x="2866" y="2325"/>
              <a:ext cx="91" cy="80"/>
            </a:xfrm>
            <a:custGeom>
              <a:avLst/>
              <a:gdLst>
                <a:gd name="T0" fmla="*/ 32 w 74"/>
                <a:gd name="T1" fmla="*/ 0 h 73"/>
                <a:gd name="T2" fmla="*/ 57 w 74"/>
                <a:gd name="T3" fmla="*/ 16 h 73"/>
                <a:gd name="T4" fmla="*/ 65 w 74"/>
                <a:gd name="T5" fmla="*/ 16 h 73"/>
                <a:gd name="T6" fmla="*/ 73 w 74"/>
                <a:gd name="T7" fmla="*/ 25 h 73"/>
                <a:gd name="T8" fmla="*/ 73 w 74"/>
                <a:gd name="T9" fmla="*/ 32 h 73"/>
                <a:gd name="T10" fmla="*/ 65 w 74"/>
                <a:gd name="T11" fmla="*/ 32 h 73"/>
                <a:gd name="T12" fmla="*/ 65 w 74"/>
                <a:gd name="T13" fmla="*/ 25 h 73"/>
                <a:gd name="T14" fmla="*/ 42 w 74"/>
                <a:gd name="T15" fmla="*/ 16 h 73"/>
                <a:gd name="T16" fmla="*/ 32 w 74"/>
                <a:gd name="T17" fmla="*/ 25 h 73"/>
                <a:gd name="T18" fmla="*/ 32 w 74"/>
                <a:gd name="T19" fmla="*/ 16 h 73"/>
                <a:gd name="T20" fmla="*/ 25 w 74"/>
                <a:gd name="T21" fmla="*/ 25 h 73"/>
                <a:gd name="T22" fmla="*/ 32 w 74"/>
                <a:gd name="T23" fmla="*/ 32 h 73"/>
                <a:gd name="T24" fmla="*/ 48 w 74"/>
                <a:gd name="T25" fmla="*/ 57 h 73"/>
                <a:gd name="T26" fmla="*/ 57 w 74"/>
                <a:gd name="T27" fmla="*/ 66 h 73"/>
                <a:gd name="T28" fmla="*/ 57 w 74"/>
                <a:gd name="T29" fmla="*/ 72 h 73"/>
                <a:gd name="T30" fmla="*/ 42 w 74"/>
                <a:gd name="T31" fmla="*/ 57 h 73"/>
                <a:gd name="T32" fmla="*/ 32 w 74"/>
                <a:gd name="T33" fmla="*/ 57 h 73"/>
                <a:gd name="T34" fmla="*/ 17 w 74"/>
                <a:gd name="T35" fmla="*/ 41 h 73"/>
                <a:gd name="T36" fmla="*/ 17 w 74"/>
                <a:gd name="T37" fmla="*/ 25 h 73"/>
                <a:gd name="T38" fmla="*/ 8 w 74"/>
                <a:gd name="T39" fmla="*/ 25 h 73"/>
                <a:gd name="T40" fmla="*/ 0 w 74"/>
                <a:gd name="T41" fmla="*/ 32 h 73"/>
                <a:gd name="T42" fmla="*/ 0 w 74"/>
                <a:gd name="T43" fmla="*/ 16 h 73"/>
                <a:gd name="T44" fmla="*/ 17 w 74"/>
                <a:gd name="T45" fmla="*/ 16 h 73"/>
                <a:gd name="T46" fmla="*/ 25 w 74"/>
                <a:gd name="T47" fmla="*/ 0 h 73"/>
                <a:gd name="T48" fmla="*/ 32 w 74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73">
                  <a:moveTo>
                    <a:pt x="32" y="0"/>
                  </a:moveTo>
                  <a:lnTo>
                    <a:pt x="57" y="16"/>
                  </a:lnTo>
                  <a:lnTo>
                    <a:pt x="65" y="16"/>
                  </a:lnTo>
                  <a:lnTo>
                    <a:pt x="73" y="25"/>
                  </a:lnTo>
                  <a:lnTo>
                    <a:pt x="73" y="32"/>
                  </a:lnTo>
                  <a:lnTo>
                    <a:pt x="65" y="32"/>
                  </a:lnTo>
                  <a:lnTo>
                    <a:pt x="65" y="25"/>
                  </a:lnTo>
                  <a:lnTo>
                    <a:pt x="42" y="16"/>
                  </a:lnTo>
                  <a:lnTo>
                    <a:pt x="32" y="25"/>
                  </a:lnTo>
                  <a:lnTo>
                    <a:pt x="32" y="16"/>
                  </a:lnTo>
                  <a:lnTo>
                    <a:pt x="25" y="25"/>
                  </a:lnTo>
                  <a:lnTo>
                    <a:pt x="32" y="32"/>
                  </a:lnTo>
                  <a:lnTo>
                    <a:pt x="48" y="57"/>
                  </a:lnTo>
                  <a:lnTo>
                    <a:pt x="57" y="66"/>
                  </a:lnTo>
                  <a:lnTo>
                    <a:pt x="57" y="72"/>
                  </a:lnTo>
                  <a:lnTo>
                    <a:pt x="42" y="57"/>
                  </a:lnTo>
                  <a:lnTo>
                    <a:pt x="32" y="57"/>
                  </a:lnTo>
                  <a:lnTo>
                    <a:pt x="17" y="41"/>
                  </a:lnTo>
                  <a:lnTo>
                    <a:pt x="17" y="25"/>
                  </a:lnTo>
                  <a:lnTo>
                    <a:pt x="8" y="25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17" y="16"/>
                  </a:lnTo>
                  <a:lnTo>
                    <a:pt x="25" y="0"/>
                  </a:lnTo>
                  <a:lnTo>
                    <a:pt x="3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5" name="Freeform 287">
              <a:extLst>
                <a:ext uri="{FF2B5EF4-FFF2-40B4-BE49-F238E27FC236}">
                  <a16:creationId xmlns:a16="http://schemas.microsoft.com/office/drawing/2014/main" id="{B5F59DF7-5A56-4381-BF64-D53D33939483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gray">
            <a:xfrm>
              <a:off x="2937" y="2388"/>
              <a:ext cx="32" cy="27"/>
            </a:xfrm>
            <a:custGeom>
              <a:avLst/>
              <a:gdLst>
                <a:gd name="T0" fmla="*/ 0 w 26"/>
                <a:gd name="T1" fmla="*/ 15 h 25"/>
                <a:gd name="T2" fmla="*/ 16 w 26"/>
                <a:gd name="T3" fmla="*/ 24 h 25"/>
                <a:gd name="T4" fmla="*/ 16 w 26"/>
                <a:gd name="T5" fmla="*/ 15 h 25"/>
                <a:gd name="T6" fmla="*/ 25 w 26"/>
                <a:gd name="T7" fmla="*/ 15 h 25"/>
                <a:gd name="T8" fmla="*/ 25 w 26"/>
                <a:gd name="T9" fmla="*/ 9 h 25"/>
                <a:gd name="T10" fmla="*/ 16 w 26"/>
                <a:gd name="T11" fmla="*/ 0 h 25"/>
                <a:gd name="T12" fmla="*/ 8 w 26"/>
                <a:gd name="T13" fmla="*/ 0 h 25"/>
                <a:gd name="T14" fmla="*/ 0 w 26"/>
                <a:gd name="T15" fmla="*/ 9 h 25"/>
                <a:gd name="T16" fmla="*/ 0 w 26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0" y="15"/>
                  </a:moveTo>
                  <a:lnTo>
                    <a:pt x="16" y="24"/>
                  </a:lnTo>
                  <a:lnTo>
                    <a:pt x="16" y="15"/>
                  </a:lnTo>
                  <a:lnTo>
                    <a:pt x="25" y="15"/>
                  </a:lnTo>
                  <a:lnTo>
                    <a:pt x="25" y="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6" name="Freeform 288">
              <a:extLst>
                <a:ext uri="{FF2B5EF4-FFF2-40B4-BE49-F238E27FC236}">
                  <a16:creationId xmlns:a16="http://schemas.microsoft.com/office/drawing/2014/main" id="{08EDFBC7-68DE-4FF3-8E6A-48CCA50A0683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gray">
            <a:xfrm>
              <a:off x="2946" y="2332"/>
              <a:ext cx="70" cy="83"/>
            </a:xfrm>
            <a:custGeom>
              <a:avLst/>
              <a:gdLst>
                <a:gd name="T0" fmla="*/ 8 w 58"/>
                <a:gd name="T1" fmla="*/ 25 h 75"/>
                <a:gd name="T2" fmla="*/ 8 w 58"/>
                <a:gd name="T3" fmla="*/ 18 h 75"/>
                <a:gd name="T4" fmla="*/ 0 w 58"/>
                <a:gd name="T5" fmla="*/ 9 h 75"/>
                <a:gd name="T6" fmla="*/ 17 w 58"/>
                <a:gd name="T7" fmla="*/ 0 h 75"/>
                <a:gd name="T8" fmla="*/ 32 w 58"/>
                <a:gd name="T9" fmla="*/ 25 h 75"/>
                <a:gd name="T10" fmla="*/ 48 w 58"/>
                <a:gd name="T11" fmla="*/ 25 h 75"/>
                <a:gd name="T12" fmla="*/ 48 w 58"/>
                <a:gd name="T13" fmla="*/ 34 h 75"/>
                <a:gd name="T14" fmla="*/ 48 w 58"/>
                <a:gd name="T15" fmla="*/ 40 h 75"/>
                <a:gd name="T16" fmla="*/ 57 w 58"/>
                <a:gd name="T17" fmla="*/ 59 h 75"/>
                <a:gd name="T18" fmla="*/ 48 w 58"/>
                <a:gd name="T19" fmla="*/ 65 h 75"/>
                <a:gd name="T20" fmla="*/ 32 w 58"/>
                <a:gd name="T21" fmla="*/ 65 h 75"/>
                <a:gd name="T22" fmla="*/ 23 w 58"/>
                <a:gd name="T23" fmla="*/ 74 h 75"/>
                <a:gd name="T24" fmla="*/ 17 w 58"/>
                <a:gd name="T25" fmla="*/ 65 h 75"/>
                <a:gd name="T26" fmla="*/ 17 w 58"/>
                <a:gd name="T27" fmla="*/ 59 h 75"/>
                <a:gd name="T28" fmla="*/ 8 w 58"/>
                <a:gd name="T29" fmla="*/ 50 h 75"/>
                <a:gd name="T30" fmla="*/ 8 w 58"/>
                <a:gd name="T31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75">
                  <a:moveTo>
                    <a:pt x="8" y="25"/>
                  </a:moveTo>
                  <a:lnTo>
                    <a:pt x="8" y="1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2" y="25"/>
                  </a:lnTo>
                  <a:lnTo>
                    <a:pt x="48" y="25"/>
                  </a:lnTo>
                  <a:lnTo>
                    <a:pt x="48" y="34"/>
                  </a:lnTo>
                  <a:lnTo>
                    <a:pt x="48" y="40"/>
                  </a:lnTo>
                  <a:lnTo>
                    <a:pt x="57" y="59"/>
                  </a:lnTo>
                  <a:lnTo>
                    <a:pt x="48" y="65"/>
                  </a:lnTo>
                  <a:lnTo>
                    <a:pt x="32" y="65"/>
                  </a:lnTo>
                  <a:lnTo>
                    <a:pt x="23" y="74"/>
                  </a:lnTo>
                  <a:lnTo>
                    <a:pt x="17" y="65"/>
                  </a:lnTo>
                  <a:lnTo>
                    <a:pt x="17" y="59"/>
                  </a:lnTo>
                  <a:lnTo>
                    <a:pt x="8" y="50"/>
                  </a:lnTo>
                  <a:lnTo>
                    <a:pt x="8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7" name="Freeform 289">
              <a:extLst>
                <a:ext uri="{FF2B5EF4-FFF2-40B4-BE49-F238E27FC236}">
                  <a16:creationId xmlns:a16="http://schemas.microsoft.com/office/drawing/2014/main" id="{4E372D8F-47E4-443A-86B1-D694C689DB21}"/>
                </a:ext>
              </a:extLst>
            </p:cNvPr>
            <p:cNvSpPr>
              <a:spLocks/>
            </p:cNvSpPr>
            <p:nvPr>
              <p:custDataLst>
                <p:tags r:id="rId385"/>
              </p:custDataLst>
            </p:nvPr>
          </p:nvSpPr>
          <p:spPr bwMode="gray">
            <a:xfrm>
              <a:off x="2973" y="2403"/>
              <a:ext cx="43" cy="29"/>
            </a:xfrm>
            <a:custGeom>
              <a:avLst/>
              <a:gdLst>
                <a:gd name="T0" fmla="*/ 9 w 35"/>
                <a:gd name="T1" fmla="*/ 25 h 26"/>
                <a:gd name="T2" fmla="*/ 0 w 35"/>
                <a:gd name="T3" fmla="*/ 17 h 26"/>
                <a:gd name="T4" fmla="*/ 0 w 35"/>
                <a:gd name="T5" fmla="*/ 9 h 26"/>
                <a:gd name="T6" fmla="*/ 9 w 35"/>
                <a:gd name="T7" fmla="*/ 0 h 26"/>
                <a:gd name="T8" fmla="*/ 25 w 35"/>
                <a:gd name="T9" fmla="*/ 0 h 26"/>
                <a:gd name="T10" fmla="*/ 34 w 35"/>
                <a:gd name="T11" fmla="*/ 9 h 26"/>
                <a:gd name="T12" fmla="*/ 34 w 35"/>
                <a:gd name="T13" fmla="*/ 17 h 26"/>
                <a:gd name="T14" fmla="*/ 9 w 35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6">
                  <a:moveTo>
                    <a:pt x="9" y="25"/>
                  </a:moveTo>
                  <a:lnTo>
                    <a:pt x="0" y="17"/>
                  </a:lnTo>
                  <a:lnTo>
                    <a:pt x="0" y="9"/>
                  </a:lnTo>
                  <a:lnTo>
                    <a:pt x="9" y="0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34" y="17"/>
                  </a:lnTo>
                  <a:lnTo>
                    <a:pt x="9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8" name="Freeform 290">
              <a:extLst>
                <a:ext uri="{FF2B5EF4-FFF2-40B4-BE49-F238E27FC236}">
                  <a16:creationId xmlns:a16="http://schemas.microsoft.com/office/drawing/2014/main" id="{2EDCDB7F-FEB2-4444-857F-F275AE7A4B7C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gray">
            <a:xfrm>
              <a:off x="2898" y="2342"/>
              <a:ext cx="59" cy="56"/>
            </a:xfrm>
            <a:custGeom>
              <a:avLst/>
              <a:gdLst>
                <a:gd name="T0" fmla="*/ 7 w 49"/>
                <a:gd name="T1" fmla="*/ 16 h 51"/>
                <a:gd name="T2" fmla="*/ 23 w 49"/>
                <a:gd name="T3" fmla="*/ 41 h 51"/>
                <a:gd name="T4" fmla="*/ 32 w 49"/>
                <a:gd name="T5" fmla="*/ 50 h 51"/>
                <a:gd name="T6" fmla="*/ 40 w 49"/>
                <a:gd name="T7" fmla="*/ 41 h 51"/>
                <a:gd name="T8" fmla="*/ 48 w 49"/>
                <a:gd name="T9" fmla="*/ 41 h 51"/>
                <a:gd name="T10" fmla="*/ 48 w 49"/>
                <a:gd name="T11" fmla="*/ 16 h 51"/>
                <a:gd name="T12" fmla="*/ 40 w 49"/>
                <a:gd name="T13" fmla="*/ 16 h 51"/>
                <a:gd name="T14" fmla="*/ 40 w 49"/>
                <a:gd name="T15" fmla="*/ 9 h 51"/>
                <a:gd name="T16" fmla="*/ 17 w 49"/>
                <a:gd name="T17" fmla="*/ 0 h 51"/>
                <a:gd name="T18" fmla="*/ 7 w 49"/>
                <a:gd name="T19" fmla="*/ 9 h 51"/>
                <a:gd name="T20" fmla="*/ 7 w 49"/>
                <a:gd name="T21" fmla="*/ 0 h 51"/>
                <a:gd name="T22" fmla="*/ 0 w 49"/>
                <a:gd name="T23" fmla="*/ 9 h 51"/>
                <a:gd name="T24" fmla="*/ 7 w 49"/>
                <a:gd name="T25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1">
                  <a:moveTo>
                    <a:pt x="7" y="16"/>
                  </a:moveTo>
                  <a:lnTo>
                    <a:pt x="23" y="41"/>
                  </a:lnTo>
                  <a:lnTo>
                    <a:pt x="32" y="50"/>
                  </a:lnTo>
                  <a:lnTo>
                    <a:pt x="40" y="41"/>
                  </a:lnTo>
                  <a:lnTo>
                    <a:pt x="48" y="41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9"/>
                  </a:lnTo>
                  <a:lnTo>
                    <a:pt x="17" y="0"/>
                  </a:lnTo>
                  <a:lnTo>
                    <a:pt x="7" y="9"/>
                  </a:lnTo>
                  <a:lnTo>
                    <a:pt x="7" y="0"/>
                  </a:lnTo>
                  <a:lnTo>
                    <a:pt x="0" y="9"/>
                  </a:lnTo>
                  <a:lnTo>
                    <a:pt x="7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59" name="Freeform 291">
              <a:extLst>
                <a:ext uri="{FF2B5EF4-FFF2-40B4-BE49-F238E27FC236}">
                  <a16:creationId xmlns:a16="http://schemas.microsoft.com/office/drawing/2014/main" id="{C1274B34-ACD3-4E2C-AC29-8ED312A1C72B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gray">
            <a:xfrm>
              <a:off x="2838" y="2225"/>
              <a:ext cx="108" cy="57"/>
            </a:xfrm>
            <a:custGeom>
              <a:avLst/>
              <a:gdLst>
                <a:gd name="T0" fmla="*/ 89 w 90"/>
                <a:gd name="T1" fmla="*/ 34 h 51"/>
                <a:gd name="T2" fmla="*/ 72 w 90"/>
                <a:gd name="T3" fmla="*/ 17 h 51"/>
                <a:gd name="T4" fmla="*/ 66 w 90"/>
                <a:gd name="T5" fmla="*/ 17 h 51"/>
                <a:gd name="T6" fmla="*/ 49 w 90"/>
                <a:gd name="T7" fmla="*/ 9 h 51"/>
                <a:gd name="T8" fmla="*/ 41 w 90"/>
                <a:gd name="T9" fmla="*/ 0 h 51"/>
                <a:gd name="T10" fmla="*/ 32 w 90"/>
                <a:gd name="T11" fmla="*/ 0 h 51"/>
                <a:gd name="T12" fmla="*/ 16 w 90"/>
                <a:gd name="T13" fmla="*/ 9 h 51"/>
                <a:gd name="T14" fmla="*/ 0 w 90"/>
                <a:gd name="T15" fmla="*/ 17 h 51"/>
                <a:gd name="T16" fmla="*/ 9 w 90"/>
                <a:gd name="T17" fmla="*/ 34 h 51"/>
                <a:gd name="T18" fmla="*/ 24 w 90"/>
                <a:gd name="T19" fmla="*/ 50 h 51"/>
                <a:gd name="T20" fmla="*/ 41 w 90"/>
                <a:gd name="T21" fmla="*/ 50 h 51"/>
                <a:gd name="T22" fmla="*/ 41 w 90"/>
                <a:gd name="T23" fmla="*/ 42 h 51"/>
                <a:gd name="T24" fmla="*/ 66 w 90"/>
                <a:gd name="T25" fmla="*/ 50 h 51"/>
                <a:gd name="T26" fmla="*/ 89 w 90"/>
                <a:gd name="T2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51">
                  <a:moveTo>
                    <a:pt x="89" y="34"/>
                  </a:moveTo>
                  <a:lnTo>
                    <a:pt x="72" y="17"/>
                  </a:lnTo>
                  <a:lnTo>
                    <a:pt x="66" y="17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16" y="9"/>
                  </a:lnTo>
                  <a:lnTo>
                    <a:pt x="0" y="17"/>
                  </a:lnTo>
                  <a:lnTo>
                    <a:pt x="9" y="34"/>
                  </a:lnTo>
                  <a:lnTo>
                    <a:pt x="24" y="50"/>
                  </a:lnTo>
                  <a:lnTo>
                    <a:pt x="41" y="50"/>
                  </a:lnTo>
                  <a:lnTo>
                    <a:pt x="41" y="42"/>
                  </a:lnTo>
                  <a:lnTo>
                    <a:pt x="66" y="50"/>
                  </a:lnTo>
                  <a:lnTo>
                    <a:pt x="89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0" name="Freeform 292">
              <a:extLst>
                <a:ext uri="{FF2B5EF4-FFF2-40B4-BE49-F238E27FC236}">
                  <a16:creationId xmlns:a16="http://schemas.microsoft.com/office/drawing/2014/main" id="{7E22F42F-4EA5-4D73-8944-E770F29B4D95}"/>
                </a:ext>
              </a:extLst>
            </p:cNvPr>
            <p:cNvSpPr>
              <a:spLocks/>
            </p:cNvSpPr>
            <p:nvPr>
              <p:custDataLst>
                <p:tags r:id="rId388"/>
              </p:custDataLst>
            </p:nvPr>
          </p:nvSpPr>
          <p:spPr bwMode="gray">
            <a:xfrm>
              <a:off x="2866" y="2727"/>
              <a:ext cx="158" cy="232"/>
            </a:xfrm>
            <a:custGeom>
              <a:avLst/>
              <a:gdLst>
                <a:gd name="T0" fmla="*/ 17 w 130"/>
                <a:gd name="T1" fmla="*/ 8 h 212"/>
                <a:gd name="T2" fmla="*/ 17 w 130"/>
                <a:gd name="T3" fmla="*/ 24 h 212"/>
                <a:gd name="T4" fmla="*/ 32 w 130"/>
                <a:gd name="T5" fmla="*/ 40 h 212"/>
                <a:gd name="T6" fmla="*/ 25 w 130"/>
                <a:gd name="T7" fmla="*/ 89 h 212"/>
                <a:gd name="T8" fmla="*/ 0 w 130"/>
                <a:gd name="T9" fmla="*/ 120 h 212"/>
                <a:gd name="T10" fmla="*/ 0 w 130"/>
                <a:gd name="T11" fmla="*/ 130 h 212"/>
                <a:gd name="T12" fmla="*/ 8 w 130"/>
                <a:gd name="T13" fmla="*/ 137 h 212"/>
                <a:gd name="T14" fmla="*/ 8 w 130"/>
                <a:gd name="T15" fmla="*/ 145 h 212"/>
                <a:gd name="T16" fmla="*/ 25 w 130"/>
                <a:gd name="T17" fmla="*/ 177 h 212"/>
                <a:gd name="T18" fmla="*/ 8 w 130"/>
                <a:gd name="T19" fmla="*/ 177 h 212"/>
                <a:gd name="T20" fmla="*/ 8 w 130"/>
                <a:gd name="T21" fmla="*/ 186 h 212"/>
                <a:gd name="T22" fmla="*/ 17 w 130"/>
                <a:gd name="T23" fmla="*/ 193 h 212"/>
                <a:gd name="T24" fmla="*/ 25 w 130"/>
                <a:gd name="T25" fmla="*/ 211 h 212"/>
                <a:gd name="T26" fmla="*/ 65 w 130"/>
                <a:gd name="T27" fmla="*/ 202 h 212"/>
                <a:gd name="T28" fmla="*/ 73 w 130"/>
                <a:gd name="T29" fmla="*/ 193 h 212"/>
                <a:gd name="T30" fmla="*/ 65 w 130"/>
                <a:gd name="T31" fmla="*/ 193 h 212"/>
                <a:gd name="T32" fmla="*/ 88 w 130"/>
                <a:gd name="T33" fmla="*/ 186 h 212"/>
                <a:gd name="T34" fmla="*/ 106 w 130"/>
                <a:gd name="T35" fmla="*/ 170 h 212"/>
                <a:gd name="T36" fmla="*/ 113 w 130"/>
                <a:gd name="T37" fmla="*/ 162 h 212"/>
                <a:gd name="T38" fmla="*/ 122 w 130"/>
                <a:gd name="T39" fmla="*/ 162 h 212"/>
                <a:gd name="T40" fmla="*/ 106 w 130"/>
                <a:gd name="T41" fmla="*/ 137 h 212"/>
                <a:gd name="T42" fmla="*/ 122 w 130"/>
                <a:gd name="T43" fmla="*/ 105 h 212"/>
                <a:gd name="T44" fmla="*/ 129 w 130"/>
                <a:gd name="T45" fmla="*/ 105 h 212"/>
                <a:gd name="T46" fmla="*/ 129 w 130"/>
                <a:gd name="T47" fmla="*/ 96 h 212"/>
                <a:gd name="T48" fmla="*/ 129 w 130"/>
                <a:gd name="T49" fmla="*/ 55 h 212"/>
                <a:gd name="T50" fmla="*/ 32 w 130"/>
                <a:gd name="T51" fmla="*/ 0 h 212"/>
                <a:gd name="T52" fmla="*/ 17 w 130"/>
                <a:gd name="T5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212">
                  <a:moveTo>
                    <a:pt x="17" y="8"/>
                  </a:moveTo>
                  <a:lnTo>
                    <a:pt x="17" y="24"/>
                  </a:lnTo>
                  <a:lnTo>
                    <a:pt x="32" y="40"/>
                  </a:lnTo>
                  <a:lnTo>
                    <a:pt x="25" y="89"/>
                  </a:lnTo>
                  <a:lnTo>
                    <a:pt x="0" y="120"/>
                  </a:lnTo>
                  <a:lnTo>
                    <a:pt x="0" y="130"/>
                  </a:lnTo>
                  <a:lnTo>
                    <a:pt x="8" y="137"/>
                  </a:lnTo>
                  <a:lnTo>
                    <a:pt x="8" y="145"/>
                  </a:lnTo>
                  <a:lnTo>
                    <a:pt x="25" y="177"/>
                  </a:lnTo>
                  <a:lnTo>
                    <a:pt x="8" y="177"/>
                  </a:lnTo>
                  <a:lnTo>
                    <a:pt x="8" y="186"/>
                  </a:lnTo>
                  <a:lnTo>
                    <a:pt x="17" y="193"/>
                  </a:lnTo>
                  <a:lnTo>
                    <a:pt x="25" y="211"/>
                  </a:lnTo>
                  <a:lnTo>
                    <a:pt x="65" y="202"/>
                  </a:lnTo>
                  <a:lnTo>
                    <a:pt x="73" y="193"/>
                  </a:lnTo>
                  <a:lnTo>
                    <a:pt x="65" y="193"/>
                  </a:lnTo>
                  <a:lnTo>
                    <a:pt x="88" y="186"/>
                  </a:lnTo>
                  <a:lnTo>
                    <a:pt x="106" y="170"/>
                  </a:lnTo>
                  <a:lnTo>
                    <a:pt x="113" y="162"/>
                  </a:lnTo>
                  <a:lnTo>
                    <a:pt x="122" y="162"/>
                  </a:lnTo>
                  <a:lnTo>
                    <a:pt x="106" y="137"/>
                  </a:lnTo>
                  <a:lnTo>
                    <a:pt x="122" y="105"/>
                  </a:lnTo>
                  <a:lnTo>
                    <a:pt x="129" y="105"/>
                  </a:lnTo>
                  <a:lnTo>
                    <a:pt x="129" y="96"/>
                  </a:lnTo>
                  <a:lnTo>
                    <a:pt x="129" y="55"/>
                  </a:lnTo>
                  <a:lnTo>
                    <a:pt x="32" y="0"/>
                  </a:lnTo>
                  <a:lnTo>
                    <a:pt x="17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1" name="Freeform 293">
              <a:extLst>
                <a:ext uri="{FF2B5EF4-FFF2-40B4-BE49-F238E27FC236}">
                  <a16:creationId xmlns:a16="http://schemas.microsoft.com/office/drawing/2014/main" id="{CAC83E23-532E-403E-B6E5-F45DE776647E}"/>
                </a:ext>
              </a:extLst>
            </p:cNvPr>
            <p:cNvSpPr>
              <a:spLocks/>
            </p:cNvSpPr>
            <p:nvPr>
              <p:custDataLst>
                <p:tags r:id="rId389"/>
              </p:custDataLst>
            </p:nvPr>
          </p:nvSpPr>
          <p:spPr bwMode="gray">
            <a:xfrm>
              <a:off x="2575" y="2845"/>
              <a:ext cx="118" cy="83"/>
            </a:xfrm>
            <a:custGeom>
              <a:avLst/>
              <a:gdLst>
                <a:gd name="T0" fmla="*/ 0 w 98"/>
                <a:gd name="T1" fmla="*/ 58 h 75"/>
                <a:gd name="T2" fmla="*/ 6 w 98"/>
                <a:gd name="T3" fmla="*/ 50 h 75"/>
                <a:gd name="T4" fmla="*/ 23 w 98"/>
                <a:gd name="T5" fmla="*/ 25 h 75"/>
                <a:gd name="T6" fmla="*/ 40 w 98"/>
                <a:gd name="T7" fmla="*/ 18 h 75"/>
                <a:gd name="T8" fmla="*/ 56 w 98"/>
                <a:gd name="T9" fmla="*/ 0 h 75"/>
                <a:gd name="T10" fmla="*/ 72 w 98"/>
                <a:gd name="T11" fmla="*/ 0 h 75"/>
                <a:gd name="T12" fmla="*/ 72 w 98"/>
                <a:gd name="T13" fmla="*/ 18 h 75"/>
                <a:gd name="T14" fmla="*/ 88 w 98"/>
                <a:gd name="T15" fmla="*/ 33 h 75"/>
                <a:gd name="T16" fmla="*/ 97 w 98"/>
                <a:gd name="T17" fmla="*/ 33 h 75"/>
                <a:gd name="T18" fmla="*/ 97 w 98"/>
                <a:gd name="T19" fmla="*/ 40 h 75"/>
                <a:gd name="T20" fmla="*/ 80 w 98"/>
                <a:gd name="T21" fmla="*/ 50 h 75"/>
                <a:gd name="T22" fmla="*/ 63 w 98"/>
                <a:gd name="T23" fmla="*/ 50 h 75"/>
                <a:gd name="T24" fmla="*/ 31 w 98"/>
                <a:gd name="T25" fmla="*/ 50 h 75"/>
                <a:gd name="T26" fmla="*/ 31 w 98"/>
                <a:gd name="T27" fmla="*/ 58 h 75"/>
                <a:gd name="T28" fmla="*/ 31 w 98"/>
                <a:gd name="T29" fmla="*/ 74 h 75"/>
                <a:gd name="T30" fmla="*/ 23 w 98"/>
                <a:gd name="T31" fmla="*/ 65 h 75"/>
                <a:gd name="T32" fmla="*/ 6 w 98"/>
                <a:gd name="T33" fmla="*/ 65 h 75"/>
                <a:gd name="T34" fmla="*/ 0 w 98"/>
                <a:gd name="T35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75">
                  <a:moveTo>
                    <a:pt x="0" y="58"/>
                  </a:moveTo>
                  <a:lnTo>
                    <a:pt x="6" y="50"/>
                  </a:lnTo>
                  <a:lnTo>
                    <a:pt x="23" y="25"/>
                  </a:lnTo>
                  <a:lnTo>
                    <a:pt x="40" y="18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72" y="18"/>
                  </a:lnTo>
                  <a:lnTo>
                    <a:pt x="88" y="33"/>
                  </a:lnTo>
                  <a:lnTo>
                    <a:pt x="97" y="33"/>
                  </a:lnTo>
                  <a:lnTo>
                    <a:pt x="97" y="40"/>
                  </a:lnTo>
                  <a:lnTo>
                    <a:pt x="80" y="50"/>
                  </a:lnTo>
                  <a:lnTo>
                    <a:pt x="63" y="50"/>
                  </a:lnTo>
                  <a:lnTo>
                    <a:pt x="31" y="50"/>
                  </a:lnTo>
                  <a:lnTo>
                    <a:pt x="31" y="58"/>
                  </a:lnTo>
                  <a:lnTo>
                    <a:pt x="31" y="74"/>
                  </a:lnTo>
                  <a:lnTo>
                    <a:pt x="23" y="65"/>
                  </a:lnTo>
                  <a:lnTo>
                    <a:pt x="6" y="65"/>
                  </a:lnTo>
                  <a:lnTo>
                    <a:pt x="0" y="5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2" name="Freeform 294">
              <a:extLst>
                <a:ext uri="{FF2B5EF4-FFF2-40B4-BE49-F238E27FC236}">
                  <a16:creationId xmlns:a16="http://schemas.microsoft.com/office/drawing/2014/main" id="{C75CF553-288E-47A9-A19E-3FC9D0601D8B}"/>
                </a:ext>
              </a:extLst>
            </p:cNvPr>
            <p:cNvSpPr>
              <a:spLocks/>
            </p:cNvSpPr>
            <p:nvPr>
              <p:custDataLst>
                <p:tags r:id="rId390"/>
              </p:custDataLst>
            </p:nvPr>
          </p:nvSpPr>
          <p:spPr bwMode="gray">
            <a:xfrm>
              <a:off x="2671" y="2882"/>
              <a:ext cx="39" cy="90"/>
            </a:xfrm>
            <a:custGeom>
              <a:avLst/>
              <a:gdLst>
                <a:gd name="T0" fmla="*/ 17 w 33"/>
                <a:gd name="T1" fmla="*/ 7 h 82"/>
                <a:gd name="T2" fmla="*/ 0 w 33"/>
                <a:gd name="T3" fmla="*/ 17 h 82"/>
                <a:gd name="T4" fmla="*/ 0 w 33"/>
                <a:gd name="T5" fmla="*/ 25 h 82"/>
                <a:gd name="T6" fmla="*/ 8 w 33"/>
                <a:gd name="T7" fmla="*/ 32 h 82"/>
                <a:gd name="T8" fmla="*/ 8 w 33"/>
                <a:gd name="T9" fmla="*/ 48 h 82"/>
                <a:gd name="T10" fmla="*/ 8 w 33"/>
                <a:gd name="T11" fmla="*/ 81 h 82"/>
                <a:gd name="T12" fmla="*/ 23 w 33"/>
                <a:gd name="T13" fmla="*/ 81 h 82"/>
                <a:gd name="T14" fmla="*/ 23 w 33"/>
                <a:gd name="T15" fmla="*/ 57 h 82"/>
                <a:gd name="T16" fmla="*/ 32 w 33"/>
                <a:gd name="T17" fmla="*/ 25 h 82"/>
                <a:gd name="T18" fmla="*/ 32 w 33"/>
                <a:gd name="T19" fmla="*/ 7 h 82"/>
                <a:gd name="T20" fmla="*/ 23 w 33"/>
                <a:gd name="T21" fmla="*/ 0 h 82"/>
                <a:gd name="T22" fmla="*/ 17 w 33"/>
                <a:gd name="T23" fmla="*/ 0 h 82"/>
                <a:gd name="T24" fmla="*/ 17 w 33"/>
                <a:gd name="T2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82">
                  <a:moveTo>
                    <a:pt x="17" y="7"/>
                  </a:moveTo>
                  <a:lnTo>
                    <a:pt x="0" y="17"/>
                  </a:lnTo>
                  <a:lnTo>
                    <a:pt x="0" y="25"/>
                  </a:lnTo>
                  <a:lnTo>
                    <a:pt x="8" y="32"/>
                  </a:lnTo>
                  <a:lnTo>
                    <a:pt x="8" y="48"/>
                  </a:lnTo>
                  <a:lnTo>
                    <a:pt x="8" y="81"/>
                  </a:lnTo>
                  <a:lnTo>
                    <a:pt x="23" y="81"/>
                  </a:lnTo>
                  <a:lnTo>
                    <a:pt x="23" y="57"/>
                  </a:lnTo>
                  <a:lnTo>
                    <a:pt x="32" y="25"/>
                  </a:lnTo>
                  <a:lnTo>
                    <a:pt x="32" y="7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3" name="Freeform 295">
              <a:extLst>
                <a:ext uri="{FF2B5EF4-FFF2-40B4-BE49-F238E27FC236}">
                  <a16:creationId xmlns:a16="http://schemas.microsoft.com/office/drawing/2014/main" id="{8AD7380B-1A86-46D5-BC23-35E69ED090D4}"/>
                </a:ext>
              </a:extLst>
            </p:cNvPr>
            <p:cNvSpPr>
              <a:spLocks/>
            </p:cNvSpPr>
            <p:nvPr>
              <p:custDataLst>
                <p:tags r:id="rId391"/>
              </p:custDataLst>
            </p:nvPr>
          </p:nvSpPr>
          <p:spPr bwMode="gray">
            <a:xfrm>
              <a:off x="3059" y="2282"/>
              <a:ext cx="68" cy="66"/>
            </a:xfrm>
            <a:custGeom>
              <a:avLst/>
              <a:gdLst>
                <a:gd name="T0" fmla="*/ 36 w 53"/>
                <a:gd name="T1" fmla="*/ 41 h 60"/>
                <a:gd name="T2" fmla="*/ 53 w 53"/>
                <a:gd name="T3" fmla="*/ 39 h 60"/>
                <a:gd name="T4" fmla="*/ 44 w 53"/>
                <a:gd name="T5" fmla="*/ 18 h 60"/>
                <a:gd name="T6" fmla="*/ 45 w 53"/>
                <a:gd name="T7" fmla="*/ 5 h 60"/>
                <a:gd name="T8" fmla="*/ 18 w 53"/>
                <a:gd name="T9" fmla="*/ 0 h 60"/>
                <a:gd name="T10" fmla="*/ 0 w 53"/>
                <a:gd name="T11" fmla="*/ 9 h 60"/>
                <a:gd name="T12" fmla="*/ 12 w 53"/>
                <a:gd name="T13" fmla="*/ 11 h 60"/>
                <a:gd name="T14" fmla="*/ 26 w 53"/>
                <a:gd name="T15" fmla="*/ 36 h 60"/>
                <a:gd name="T16" fmla="*/ 27 w 53"/>
                <a:gd name="T17" fmla="*/ 60 h 60"/>
                <a:gd name="T18" fmla="*/ 36 w 53"/>
                <a:gd name="T19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60">
                  <a:moveTo>
                    <a:pt x="36" y="41"/>
                  </a:moveTo>
                  <a:lnTo>
                    <a:pt x="53" y="39"/>
                  </a:lnTo>
                  <a:lnTo>
                    <a:pt x="44" y="18"/>
                  </a:lnTo>
                  <a:lnTo>
                    <a:pt x="45" y="5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2" y="11"/>
                  </a:lnTo>
                  <a:lnTo>
                    <a:pt x="26" y="36"/>
                  </a:lnTo>
                  <a:lnTo>
                    <a:pt x="27" y="60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4" name="Freeform 296">
              <a:extLst>
                <a:ext uri="{FF2B5EF4-FFF2-40B4-BE49-F238E27FC236}">
                  <a16:creationId xmlns:a16="http://schemas.microsoft.com/office/drawing/2014/main" id="{9128161D-ABD5-4ACA-8D9F-20C5CB94CA73}"/>
                </a:ext>
              </a:extLst>
            </p:cNvPr>
            <p:cNvSpPr>
              <a:spLocks/>
            </p:cNvSpPr>
            <p:nvPr>
              <p:custDataLst>
                <p:tags r:id="rId392"/>
              </p:custDataLst>
            </p:nvPr>
          </p:nvSpPr>
          <p:spPr bwMode="gray">
            <a:xfrm>
              <a:off x="4386" y="2711"/>
              <a:ext cx="58" cy="35"/>
            </a:xfrm>
            <a:custGeom>
              <a:avLst/>
              <a:gdLst>
                <a:gd name="T0" fmla="*/ 2 w 32"/>
                <a:gd name="T1" fmla="*/ 19 h 19"/>
                <a:gd name="T2" fmla="*/ 0 w 32"/>
                <a:gd name="T3" fmla="*/ 7 h 19"/>
                <a:gd name="T4" fmla="*/ 8 w 32"/>
                <a:gd name="T5" fmla="*/ 0 h 19"/>
                <a:gd name="T6" fmla="*/ 21 w 32"/>
                <a:gd name="T7" fmla="*/ 0 h 19"/>
                <a:gd name="T8" fmla="*/ 32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2" y="1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21" y="0"/>
                  </a:lnTo>
                  <a:lnTo>
                    <a:pt x="32" y="1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5" name="Freeform 297">
              <a:extLst>
                <a:ext uri="{FF2B5EF4-FFF2-40B4-BE49-F238E27FC236}">
                  <a16:creationId xmlns:a16="http://schemas.microsoft.com/office/drawing/2014/main" id="{54B29FC4-B9BD-4A27-9139-3A9F25770F67}"/>
                </a:ext>
              </a:extLst>
            </p:cNvPr>
            <p:cNvSpPr>
              <a:spLocks/>
            </p:cNvSpPr>
            <p:nvPr>
              <p:custDataLst>
                <p:tags r:id="rId393"/>
              </p:custDataLst>
            </p:nvPr>
          </p:nvSpPr>
          <p:spPr bwMode="gray">
            <a:xfrm>
              <a:off x="4246" y="3027"/>
              <a:ext cx="20" cy="18"/>
            </a:xfrm>
            <a:custGeom>
              <a:avLst/>
              <a:gdLst>
                <a:gd name="T0" fmla="*/ 0 w 18"/>
                <a:gd name="T1" fmla="*/ 7 h 15"/>
                <a:gd name="T2" fmla="*/ 11 w 18"/>
                <a:gd name="T3" fmla="*/ 0 h 15"/>
                <a:gd name="T4" fmla="*/ 18 w 18"/>
                <a:gd name="T5" fmla="*/ 15 h 15"/>
                <a:gd name="T6" fmla="*/ 0 w 18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0" y="7"/>
                  </a:moveTo>
                  <a:lnTo>
                    <a:pt x="11" y="0"/>
                  </a:lnTo>
                  <a:lnTo>
                    <a:pt x="1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6" name="Freeform 298">
              <a:extLst>
                <a:ext uri="{FF2B5EF4-FFF2-40B4-BE49-F238E27FC236}">
                  <a16:creationId xmlns:a16="http://schemas.microsoft.com/office/drawing/2014/main" id="{A9102F11-5F09-4718-9F0D-33E4256BDBC6}"/>
                </a:ext>
              </a:extLst>
            </p:cNvPr>
            <p:cNvSpPr>
              <a:spLocks/>
            </p:cNvSpPr>
            <p:nvPr>
              <p:custDataLst>
                <p:tags r:id="rId394"/>
              </p:custDataLst>
            </p:nvPr>
          </p:nvSpPr>
          <p:spPr bwMode="gray">
            <a:xfrm>
              <a:off x="822" y="1499"/>
              <a:ext cx="284" cy="224"/>
            </a:xfrm>
            <a:custGeom>
              <a:avLst/>
              <a:gdLst>
                <a:gd name="T0" fmla="*/ 0 w 237"/>
                <a:gd name="T1" fmla="*/ 89 h 203"/>
                <a:gd name="T2" fmla="*/ 16 w 237"/>
                <a:gd name="T3" fmla="*/ 97 h 203"/>
                <a:gd name="T4" fmla="*/ 9 w 237"/>
                <a:gd name="T5" fmla="*/ 114 h 203"/>
                <a:gd name="T6" fmla="*/ 25 w 237"/>
                <a:gd name="T7" fmla="*/ 121 h 203"/>
                <a:gd name="T8" fmla="*/ 65 w 237"/>
                <a:gd name="T9" fmla="*/ 121 h 203"/>
                <a:gd name="T10" fmla="*/ 81 w 237"/>
                <a:gd name="T11" fmla="*/ 139 h 203"/>
                <a:gd name="T12" fmla="*/ 65 w 237"/>
                <a:gd name="T13" fmla="*/ 146 h 203"/>
                <a:gd name="T14" fmla="*/ 25 w 237"/>
                <a:gd name="T15" fmla="*/ 146 h 203"/>
                <a:gd name="T16" fmla="*/ 34 w 237"/>
                <a:gd name="T17" fmla="*/ 170 h 203"/>
                <a:gd name="T18" fmla="*/ 49 w 237"/>
                <a:gd name="T19" fmla="*/ 177 h 203"/>
                <a:gd name="T20" fmla="*/ 65 w 237"/>
                <a:gd name="T21" fmla="*/ 177 h 203"/>
                <a:gd name="T22" fmla="*/ 74 w 237"/>
                <a:gd name="T23" fmla="*/ 202 h 203"/>
                <a:gd name="T24" fmla="*/ 114 w 237"/>
                <a:gd name="T25" fmla="*/ 195 h 203"/>
                <a:gd name="T26" fmla="*/ 155 w 237"/>
                <a:gd name="T27" fmla="*/ 177 h 203"/>
                <a:gd name="T28" fmla="*/ 162 w 237"/>
                <a:gd name="T29" fmla="*/ 170 h 203"/>
                <a:gd name="T30" fmla="*/ 196 w 237"/>
                <a:gd name="T31" fmla="*/ 195 h 203"/>
                <a:gd name="T32" fmla="*/ 211 w 237"/>
                <a:gd name="T33" fmla="*/ 186 h 203"/>
                <a:gd name="T34" fmla="*/ 220 w 237"/>
                <a:gd name="T35" fmla="*/ 177 h 203"/>
                <a:gd name="T36" fmla="*/ 220 w 237"/>
                <a:gd name="T37" fmla="*/ 162 h 203"/>
                <a:gd name="T38" fmla="*/ 227 w 237"/>
                <a:gd name="T39" fmla="*/ 162 h 203"/>
                <a:gd name="T40" fmla="*/ 236 w 237"/>
                <a:gd name="T41" fmla="*/ 146 h 203"/>
                <a:gd name="T42" fmla="*/ 196 w 237"/>
                <a:gd name="T43" fmla="*/ 121 h 203"/>
                <a:gd name="T44" fmla="*/ 180 w 237"/>
                <a:gd name="T45" fmla="*/ 114 h 203"/>
                <a:gd name="T46" fmla="*/ 180 w 237"/>
                <a:gd name="T47" fmla="*/ 89 h 203"/>
                <a:gd name="T48" fmla="*/ 171 w 237"/>
                <a:gd name="T49" fmla="*/ 49 h 203"/>
                <a:gd name="T50" fmla="*/ 186 w 237"/>
                <a:gd name="T51" fmla="*/ 8 h 203"/>
                <a:gd name="T52" fmla="*/ 180 w 237"/>
                <a:gd name="T53" fmla="*/ 0 h 203"/>
                <a:gd name="T54" fmla="*/ 155 w 237"/>
                <a:gd name="T55" fmla="*/ 0 h 203"/>
                <a:gd name="T56" fmla="*/ 139 w 237"/>
                <a:gd name="T57" fmla="*/ 40 h 203"/>
                <a:gd name="T58" fmla="*/ 121 w 237"/>
                <a:gd name="T59" fmla="*/ 33 h 203"/>
                <a:gd name="T60" fmla="*/ 106 w 237"/>
                <a:gd name="T61" fmla="*/ 33 h 203"/>
                <a:gd name="T62" fmla="*/ 89 w 237"/>
                <a:gd name="T63" fmla="*/ 25 h 203"/>
                <a:gd name="T64" fmla="*/ 74 w 237"/>
                <a:gd name="T65" fmla="*/ 40 h 203"/>
                <a:gd name="T66" fmla="*/ 65 w 237"/>
                <a:gd name="T67" fmla="*/ 15 h 203"/>
                <a:gd name="T68" fmla="*/ 49 w 237"/>
                <a:gd name="T69" fmla="*/ 15 h 203"/>
                <a:gd name="T70" fmla="*/ 9 w 237"/>
                <a:gd name="T71" fmla="*/ 49 h 203"/>
                <a:gd name="T72" fmla="*/ 9 w 237"/>
                <a:gd name="T73" fmla="*/ 56 h 203"/>
                <a:gd name="T74" fmla="*/ 0 w 237"/>
                <a:gd name="T75" fmla="*/ 74 h 203"/>
                <a:gd name="T76" fmla="*/ 0 w 237"/>
                <a:gd name="T77" fmla="*/ 8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03">
                  <a:moveTo>
                    <a:pt x="0" y="89"/>
                  </a:moveTo>
                  <a:lnTo>
                    <a:pt x="16" y="97"/>
                  </a:lnTo>
                  <a:lnTo>
                    <a:pt x="9" y="114"/>
                  </a:lnTo>
                  <a:lnTo>
                    <a:pt x="25" y="121"/>
                  </a:lnTo>
                  <a:lnTo>
                    <a:pt x="65" y="121"/>
                  </a:lnTo>
                  <a:lnTo>
                    <a:pt x="81" y="139"/>
                  </a:lnTo>
                  <a:lnTo>
                    <a:pt x="65" y="146"/>
                  </a:lnTo>
                  <a:lnTo>
                    <a:pt x="25" y="146"/>
                  </a:lnTo>
                  <a:lnTo>
                    <a:pt x="34" y="170"/>
                  </a:lnTo>
                  <a:lnTo>
                    <a:pt x="49" y="177"/>
                  </a:lnTo>
                  <a:lnTo>
                    <a:pt x="65" y="177"/>
                  </a:lnTo>
                  <a:lnTo>
                    <a:pt x="74" y="202"/>
                  </a:lnTo>
                  <a:lnTo>
                    <a:pt x="114" y="195"/>
                  </a:lnTo>
                  <a:lnTo>
                    <a:pt x="155" y="177"/>
                  </a:lnTo>
                  <a:lnTo>
                    <a:pt x="162" y="170"/>
                  </a:lnTo>
                  <a:lnTo>
                    <a:pt x="196" y="195"/>
                  </a:lnTo>
                  <a:lnTo>
                    <a:pt x="211" y="186"/>
                  </a:lnTo>
                  <a:lnTo>
                    <a:pt x="220" y="177"/>
                  </a:lnTo>
                  <a:lnTo>
                    <a:pt x="220" y="162"/>
                  </a:lnTo>
                  <a:lnTo>
                    <a:pt x="227" y="162"/>
                  </a:lnTo>
                  <a:lnTo>
                    <a:pt x="236" y="146"/>
                  </a:lnTo>
                  <a:lnTo>
                    <a:pt x="196" y="121"/>
                  </a:lnTo>
                  <a:lnTo>
                    <a:pt x="180" y="114"/>
                  </a:lnTo>
                  <a:lnTo>
                    <a:pt x="180" y="89"/>
                  </a:lnTo>
                  <a:lnTo>
                    <a:pt x="171" y="49"/>
                  </a:lnTo>
                  <a:lnTo>
                    <a:pt x="186" y="8"/>
                  </a:lnTo>
                  <a:lnTo>
                    <a:pt x="180" y="0"/>
                  </a:lnTo>
                  <a:lnTo>
                    <a:pt x="155" y="0"/>
                  </a:lnTo>
                  <a:lnTo>
                    <a:pt x="139" y="40"/>
                  </a:lnTo>
                  <a:lnTo>
                    <a:pt x="121" y="33"/>
                  </a:lnTo>
                  <a:lnTo>
                    <a:pt x="106" y="33"/>
                  </a:lnTo>
                  <a:lnTo>
                    <a:pt x="89" y="25"/>
                  </a:lnTo>
                  <a:lnTo>
                    <a:pt x="74" y="40"/>
                  </a:lnTo>
                  <a:lnTo>
                    <a:pt x="65" y="15"/>
                  </a:lnTo>
                  <a:lnTo>
                    <a:pt x="49" y="15"/>
                  </a:lnTo>
                  <a:lnTo>
                    <a:pt x="9" y="49"/>
                  </a:lnTo>
                  <a:lnTo>
                    <a:pt x="9" y="56"/>
                  </a:lnTo>
                  <a:lnTo>
                    <a:pt x="0" y="74"/>
                  </a:lnTo>
                  <a:lnTo>
                    <a:pt x="0" y="8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7" name="Freeform 299">
              <a:extLst>
                <a:ext uri="{FF2B5EF4-FFF2-40B4-BE49-F238E27FC236}">
                  <a16:creationId xmlns:a16="http://schemas.microsoft.com/office/drawing/2014/main" id="{FFD5BA77-9BFE-4653-AA57-4CC6373F17E3}"/>
                </a:ext>
              </a:extLst>
            </p:cNvPr>
            <p:cNvSpPr>
              <a:spLocks/>
            </p:cNvSpPr>
            <p:nvPr>
              <p:custDataLst>
                <p:tags r:id="rId395"/>
              </p:custDataLst>
            </p:nvPr>
          </p:nvSpPr>
          <p:spPr bwMode="gray">
            <a:xfrm>
              <a:off x="1272" y="1489"/>
              <a:ext cx="442" cy="455"/>
            </a:xfrm>
            <a:custGeom>
              <a:avLst/>
              <a:gdLst>
                <a:gd name="T0" fmla="*/ 34 w 367"/>
                <a:gd name="T1" fmla="*/ 148 h 414"/>
                <a:gd name="T2" fmla="*/ 99 w 367"/>
                <a:gd name="T3" fmla="*/ 163 h 414"/>
                <a:gd name="T4" fmla="*/ 131 w 367"/>
                <a:gd name="T5" fmla="*/ 171 h 414"/>
                <a:gd name="T6" fmla="*/ 146 w 367"/>
                <a:gd name="T7" fmla="*/ 148 h 414"/>
                <a:gd name="T8" fmla="*/ 179 w 367"/>
                <a:gd name="T9" fmla="*/ 186 h 414"/>
                <a:gd name="T10" fmla="*/ 187 w 367"/>
                <a:gd name="T11" fmla="*/ 195 h 414"/>
                <a:gd name="T12" fmla="*/ 211 w 367"/>
                <a:gd name="T13" fmla="*/ 226 h 414"/>
                <a:gd name="T14" fmla="*/ 196 w 367"/>
                <a:gd name="T15" fmla="*/ 292 h 414"/>
                <a:gd name="T16" fmla="*/ 196 w 367"/>
                <a:gd name="T17" fmla="*/ 317 h 414"/>
                <a:gd name="T18" fmla="*/ 155 w 367"/>
                <a:gd name="T19" fmla="*/ 325 h 414"/>
                <a:gd name="T20" fmla="*/ 146 w 367"/>
                <a:gd name="T21" fmla="*/ 350 h 414"/>
                <a:gd name="T22" fmla="*/ 179 w 367"/>
                <a:gd name="T23" fmla="*/ 341 h 414"/>
                <a:gd name="T24" fmla="*/ 227 w 367"/>
                <a:gd name="T25" fmla="*/ 365 h 414"/>
                <a:gd name="T26" fmla="*/ 261 w 367"/>
                <a:gd name="T27" fmla="*/ 397 h 414"/>
                <a:gd name="T28" fmla="*/ 301 w 367"/>
                <a:gd name="T29" fmla="*/ 413 h 414"/>
                <a:gd name="T30" fmla="*/ 268 w 367"/>
                <a:gd name="T31" fmla="*/ 373 h 414"/>
                <a:gd name="T32" fmla="*/ 310 w 367"/>
                <a:gd name="T33" fmla="*/ 390 h 414"/>
                <a:gd name="T34" fmla="*/ 326 w 367"/>
                <a:gd name="T35" fmla="*/ 365 h 414"/>
                <a:gd name="T36" fmla="*/ 317 w 367"/>
                <a:gd name="T37" fmla="*/ 341 h 414"/>
                <a:gd name="T38" fmla="*/ 285 w 367"/>
                <a:gd name="T39" fmla="*/ 300 h 414"/>
                <a:gd name="T40" fmla="*/ 310 w 367"/>
                <a:gd name="T41" fmla="*/ 300 h 414"/>
                <a:gd name="T42" fmla="*/ 333 w 367"/>
                <a:gd name="T43" fmla="*/ 325 h 414"/>
                <a:gd name="T44" fmla="*/ 350 w 367"/>
                <a:gd name="T45" fmla="*/ 308 h 414"/>
                <a:gd name="T46" fmla="*/ 317 w 367"/>
                <a:gd name="T47" fmla="*/ 226 h 414"/>
                <a:gd name="T48" fmla="*/ 276 w 367"/>
                <a:gd name="T49" fmla="*/ 211 h 414"/>
                <a:gd name="T50" fmla="*/ 293 w 367"/>
                <a:gd name="T51" fmla="*/ 186 h 414"/>
                <a:gd name="T52" fmla="*/ 285 w 367"/>
                <a:gd name="T53" fmla="*/ 163 h 414"/>
                <a:gd name="T54" fmla="*/ 251 w 367"/>
                <a:gd name="T55" fmla="*/ 130 h 414"/>
                <a:gd name="T56" fmla="*/ 220 w 367"/>
                <a:gd name="T57" fmla="*/ 98 h 414"/>
                <a:gd name="T58" fmla="*/ 196 w 367"/>
                <a:gd name="T59" fmla="*/ 58 h 414"/>
                <a:gd name="T60" fmla="*/ 155 w 367"/>
                <a:gd name="T61" fmla="*/ 49 h 414"/>
                <a:gd name="T62" fmla="*/ 122 w 367"/>
                <a:gd name="T63" fmla="*/ 58 h 414"/>
                <a:gd name="T64" fmla="*/ 114 w 367"/>
                <a:gd name="T65" fmla="*/ 49 h 414"/>
                <a:gd name="T66" fmla="*/ 106 w 367"/>
                <a:gd name="T67" fmla="*/ 9 h 414"/>
                <a:gd name="T68" fmla="*/ 90 w 367"/>
                <a:gd name="T69" fmla="*/ 0 h 414"/>
                <a:gd name="T70" fmla="*/ 49 w 367"/>
                <a:gd name="T71" fmla="*/ 74 h 414"/>
                <a:gd name="T72" fmla="*/ 40 w 367"/>
                <a:gd name="T73" fmla="*/ 83 h 414"/>
                <a:gd name="T74" fmla="*/ 59 w 367"/>
                <a:gd name="T75" fmla="*/ 17 h 414"/>
                <a:gd name="T76" fmla="*/ 34 w 367"/>
                <a:gd name="T77" fmla="*/ 0 h 414"/>
                <a:gd name="T78" fmla="*/ 0 w 367"/>
                <a:gd name="T79" fmla="*/ 6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7" h="414">
                  <a:moveTo>
                    <a:pt x="0" y="89"/>
                  </a:moveTo>
                  <a:lnTo>
                    <a:pt x="34" y="148"/>
                  </a:lnTo>
                  <a:lnTo>
                    <a:pt x="49" y="155"/>
                  </a:lnTo>
                  <a:lnTo>
                    <a:pt x="99" y="163"/>
                  </a:lnTo>
                  <a:lnTo>
                    <a:pt x="106" y="163"/>
                  </a:lnTo>
                  <a:lnTo>
                    <a:pt x="131" y="171"/>
                  </a:lnTo>
                  <a:lnTo>
                    <a:pt x="139" y="171"/>
                  </a:lnTo>
                  <a:lnTo>
                    <a:pt x="146" y="148"/>
                  </a:lnTo>
                  <a:lnTo>
                    <a:pt x="155" y="163"/>
                  </a:lnTo>
                  <a:lnTo>
                    <a:pt x="179" y="186"/>
                  </a:lnTo>
                  <a:lnTo>
                    <a:pt x="171" y="204"/>
                  </a:lnTo>
                  <a:lnTo>
                    <a:pt x="187" y="195"/>
                  </a:lnTo>
                  <a:lnTo>
                    <a:pt x="196" y="211"/>
                  </a:lnTo>
                  <a:lnTo>
                    <a:pt x="211" y="226"/>
                  </a:lnTo>
                  <a:lnTo>
                    <a:pt x="220" y="251"/>
                  </a:lnTo>
                  <a:lnTo>
                    <a:pt x="196" y="292"/>
                  </a:lnTo>
                  <a:lnTo>
                    <a:pt x="202" y="308"/>
                  </a:lnTo>
                  <a:lnTo>
                    <a:pt x="196" y="317"/>
                  </a:lnTo>
                  <a:lnTo>
                    <a:pt x="155" y="308"/>
                  </a:lnTo>
                  <a:lnTo>
                    <a:pt x="155" y="325"/>
                  </a:lnTo>
                  <a:lnTo>
                    <a:pt x="146" y="325"/>
                  </a:lnTo>
                  <a:lnTo>
                    <a:pt x="146" y="350"/>
                  </a:lnTo>
                  <a:lnTo>
                    <a:pt x="171" y="350"/>
                  </a:lnTo>
                  <a:lnTo>
                    <a:pt x="179" y="341"/>
                  </a:lnTo>
                  <a:lnTo>
                    <a:pt x="196" y="341"/>
                  </a:lnTo>
                  <a:lnTo>
                    <a:pt x="227" y="365"/>
                  </a:lnTo>
                  <a:lnTo>
                    <a:pt x="227" y="373"/>
                  </a:lnTo>
                  <a:lnTo>
                    <a:pt x="261" y="397"/>
                  </a:lnTo>
                  <a:lnTo>
                    <a:pt x="276" y="407"/>
                  </a:lnTo>
                  <a:lnTo>
                    <a:pt x="301" y="413"/>
                  </a:lnTo>
                  <a:lnTo>
                    <a:pt x="301" y="407"/>
                  </a:lnTo>
                  <a:lnTo>
                    <a:pt x="268" y="373"/>
                  </a:lnTo>
                  <a:lnTo>
                    <a:pt x="268" y="357"/>
                  </a:lnTo>
                  <a:lnTo>
                    <a:pt x="310" y="390"/>
                  </a:lnTo>
                  <a:lnTo>
                    <a:pt x="326" y="390"/>
                  </a:lnTo>
                  <a:lnTo>
                    <a:pt x="326" y="365"/>
                  </a:lnTo>
                  <a:lnTo>
                    <a:pt x="317" y="357"/>
                  </a:lnTo>
                  <a:lnTo>
                    <a:pt x="317" y="341"/>
                  </a:lnTo>
                  <a:lnTo>
                    <a:pt x="293" y="317"/>
                  </a:lnTo>
                  <a:lnTo>
                    <a:pt x="285" y="300"/>
                  </a:lnTo>
                  <a:lnTo>
                    <a:pt x="293" y="285"/>
                  </a:lnTo>
                  <a:lnTo>
                    <a:pt x="310" y="300"/>
                  </a:lnTo>
                  <a:lnTo>
                    <a:pt x="317" y="317"/>
                  </a:lnTo>
                  <a:lnTo>
                    <a:pt x="333" y="325"/>
                  </a:lnTo>
                  <a:lnTo>
                    <a:pt x="333" y="308"/>
                  </a:lnTo>
                  <a:lnTo>
                    <a:pt x="350" y="308"/>
                  </a:lnTo>
                  <a:lnTo>
                    <a:pt x="366" y="276"/>
                  </a:lnTo>
                  <a:lnTo>
                    <a:pt x="317" y="226"/>
                  </a:lnTo>
                  <a:lnTo>
                    <a:pt x="293" y="226"/>
                  </a:lnTo>
                  <a:lnTo>
                    <a:pt x="276" y="211"/>
                  </a:lnTo>
                  <a:lnTo>
                    <a:pt x="276" y="195"/>
                  </a:lnTo>
                  <a:lnTo>
                    <a:pt x="293" y="186"/>
                  </a:lnTo>
                  <a:lnTo>
                    <a:pt x="276" y="171"/>
                  </a:lnTo>
                  <a:lnTo>
                    <a:pt x="285" y="163"/>
                  </a:lnTo>
                  <a:lnTo>
                    <a:pt x="276" y="139"/>
                  </a:lnTo>
                  <a:lnTo>
                    <a:pt x="251" y="130"/>
                  </a:lnTo>
                  <a:lnTo>
                    <a:pt x="236" y="106"/>
                  </a:lnTo>
                  <a:lnTo>
                    <a:pt x="220" y="98"/>
                  </a:lnTo>
                  <a:lnTo>
                    <a:pt x="202" y="89"/>
                  </a:lnTo>
                  <a:lnTo>
                    <a:pt x="196" y="58"/>
                  </a:lnTo>
                  <a:lnTo>
                    <a:pt x="179" y="58"/>
                  </a:lnTo>
                  <a:lnTo>
                    <a:pt x="155" y="49"/>
                  </a:lnTo>
                  <a:lnTo>
                    <a:pt x="139" y="58"/>
                  </a:lnTo>
                  <a:lnTo>
                    <a:pt x="122" y="58"/>
                  </a:lnTo>
                  <a:lnTo>
                    <a:pt x="106" y="74"/>
                  </a:lnTo>
                  <a:lnTo>
                    <a:pt x="114" y="49"/>
                  </a:lnTo>
                  <a:lnTo>
                    <a:pt x="106" y="34"/>
                  </a:lnTo>
                  <a:lnTo>
                    <a:pt x="106" y="9"/>
                  </a:lnTo>
                  <a:lnTo>
                    <a:pt x="106" y="0"/>
                  </a:lnTo>
                  <a:lnTo>
                    <a:pt x="90" y="0"/>
                  </a:lnTo>
                  <a:lnTo>
                    <a:pt x="59" y="42"/>
                  </a:lnTo>
                  <a:lnTo>
                    <a:pt x="49" y="74"/>
                  </a:lnTo>
                  <a:lnTo>
                    <a:pt x="59" y="98"/>
                  </a:lnTo>
                  <a:lnTo>
                    <a:pt x="40" y="83"/>
                  </a:lnTo>
                  <a:lnTo>
                    <a:pt x="40" y="42"/>
                  </a:lnTo>
                  <a:lnTo>
                    <a:pt x="59" y="17"/>
                  </a:lnTo>
                  <a:lnTo>
                    <a:pt x="74" y="0"/>
                  </a:lnTo>
                  <a:lnTo>
                    <a:pt x="34" y="0"/>
                  </a:lnTo>
                  <a:lnTo>
                    <a:pt x="9" y="34"/>
                  </a:lnTo>
                  <a:lnTo>
                    <a:pt x="0" y="65"/>
                  </a:lnTo>
                  <a:lnTo>
                    <a:pt x="0" y="8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8" name="Freeform 300">
              <a:extLst>
                <a:ext uri="{FF2B5EF4-FFF2-40B4-BE49-F238E27FC236}">
                  <a16:creationId xmlns:a16="http://schemas.microsoft.com/office/drawing/2014/main" id="{783F2C27-68DA-4313-B863-5AF363EC25A5}"/>
                </a:ext>
              </a:extLst>
            </p:cNvPr>
            <p:cNvSpPr>
              <a:spLocks/>
            </p:cNvSpPr>
            <p:nvPr>
              <p:custDataLst>
                <p:tags r:id="rId396"/>
              </p:custDataLst>
            </p:nvPr>
          </p:nvSpPr>
          <p:spPr bwMode="gray">
            <a:xfrm>
              <a:off x="67" y="1606"/>
              <a:ext cx="580" cy="544"/>
            </a:xfrm>
            <a:custGeom>
              <a:avLst/>
              <a:gdLst>
                <a:gd name="T0" fmla="*/ 479 w 480"/>
                <a:gd name="T1" fmla="*/ 453 h 494"/>
                <a:gd name="T2" fmla="*/ 432 w 480"/>
                <a:gd name="T3" fmla="*/ 388 h 494"/>
                <a:gd name="T4" fmla="*/ 414 w 480"/>
                <a:gd name="T5" fmla="*/ 365 h 494"/>
                <a:gd name="T6" fmla="*/ 389 w 480"/>
                <a:gd name="T7" fmla="*/ 381 h 494"/>
                <a:gd name="T8" fmla="*/ 366 w 480"/>
                <a:gd name="T9" fmla="*/ 348 h 494"/>
                <a:gd name="T10" fmla="*/ 341 w 480"/>
                <a:gd name="T11" fmla="*/ 348 h 494"/>
                <a:gd name="T12" fmla="*/ 317 w 480"/>
                <a:gd name="T13" fmla="*/ 49 h 494"/>
                <a:gd name="T14" fmla="*/ 276 w 480"/>
                <a:gd name="T15" fmla="*/ 49 h 494"/>
                <a:gd name="T16" fmla="*/ 236 w 480"/>
                <a:gd name="T17" fmla="*/ 33 h 494"/>
                <a:gd name="T18" fmla="*/ 196 w 480"/>
                <a:gd name="T19" fmla="*/ 17 h 494"/>
                <a:gd name="T20" fmla="*/ 162 w 480"/>
                <a:gd name="T21" fmla="*/ 8 h 494"/>
                <a:gd name="T22" fmla="*/ 131 w 480"/>
                <a:gd name="T23" fmla="*/ 17 h 494"/>
                <a:gd name="T24" fmla="*/ 90 w 480"/>
                <a:gd name="T25" fmla="*/ 42 h 494"/>
                <a:gd name="T26" fmla="*/ 65 w 480"/>
                <a:gd name="T27" fmla="*/ 57 h 494"/>
                <a:gd name="T28" fmla="*/ 25 w 480"/>
                <a:gd name="T29" fmla="*/ 98 h 494"/>
                <a:gd name="T30" fmla="*/ 50 w 480"/>
                <a:gd name="T31" fmla="*/ 139 h 494"/>
                <a:gd name="T32" fmla="*/ 74 w 480"/>
                <a:gd name="T33" fmla="*/ 179 h 494"/>
                <a:gd name="T34" fmla="*/ 50 w 480"/>
                <a:gd name="T35" fmla="*/ 186 h 494"/>
                <a:gd name="T36" fmla="*/ 40 w 480"/>
                <a:gd name="T37" fmla="*/ 170 h 494"/>
                <a:gd name="T38" fmla="*/ 0 w 480"/>
                <a:gd name="T39" fmla="*/ 202 h 494"/>
                <a:gd name="T40" fmla="*/ 18 w 480"/>
                <a:gd name="T41" fmla="*/ 219 h 494"/>
                <a:gd name="T42" fmla="*/ 34 w 480"/>
                <a:gd name="T43" fmla="*/ 235 h 494"/>
                <a:gd name="T44" fmla="*/ 65 w 480"/>
                <a:gd name="T45" fmla="*/ 235 h 494"/>
                <a:gd name="T46" fmla="*/ 82 w 480"/>
                <a:gd name="T47" fmla="*/ 235 h 494"/>
                <a:gd name="T48" fmla="*/ 82 w 480"/>
                <a:gd name="T49" fmla="*/ 267 h 494"/>
                <a:gd name="T50" fmla="*/ 59 w 480"/>
                <a:gd name="T51" fmla="*/ 276 h 494"/>
                <a:gd name="T52" fmla="*/ 40 w 480"/>
                <a:gd name="T53" fmla="*/ 276 h 494"/>
                <a:gd name="T54" fmla="*/ 50 w 480"/>
                <a:gd name="T55" fmla="*/ 365 h 494"/>
                <a:gd name="T56" fmla="*/ 74 w 480"/>
                <a:gd name="T57" fmla="*/ 356 h 494"/>
                <a:gd name="T58" fmla="*/ 74 w 480"/>
                <a:gd name="T59" fmla="*/ 381 h 494"/>
                <a:gd name="T60" fmla="*/ 106 w 480"/>
                <a:gd name="T61" fmla="*/ 388 h 494"/>
                <a:gd name="T62" fmla="*/ 114 w 480"/>
                <a:gd name="T63" fmla="*/ 388 h 494"/>
                <a:gd name="T64" fmla="*/ 131 w 480"/>
                <a:gd name="T65" fmla="*/ 406 h 494"/>
                <a:gd name="T66" fmla="*/ 90 w 480"/>
                <a:gd name="T67" fmla="*/ 453 h 494"/>
                <a:gd name="T68" fmla="*/ 59 w 480"/>
                <a:gd name="T69" fmla="*/ 471 h 494"/>
                <a:gd name="T70" fmla="*/ 40 w 480"/>
                <a:gd name="T71" fmla="*/ 493 h 494"/>
                <a:gd name="T72" fmla="*/ 114 w 480"/>
                <a:gd name="T73" fmla="*/ 453 h 494"/>
                <a:gd name="T74" fmla="*/ 139 w 480"/>
                <a:gd name="T75" fmla="*/ 429 h 494"/>
                <a:gd name="T76" fmla="*/ 187 w 480"/>
                <a:gd name="T77" fmla="*/ 388 h 494"/>
                <a:gd name="T78" fmla="*/ 179 w 480"/>
                <a:gd name="T79" fmla="*/ 372 h 494"/>
                <a:gd name="T80" fmla="*/ 196 w 480"/>
                <a:gd name="T81" fmla="*/ 341 h 494"/>
                <a:gd name="T82" fmla="*/ 227 w 480"/>
                <a:gd name="T83" fmla="*/ 325 h 494"/>
                <a:gd name="T84" fmla="*/ 211 w 480"/>
                <a:gd name="T85" fmla="*/ 341 h 494"/>
                <a:gd name="T86" fmla="*/ 211 w 480"/>
                <a:gd name="T87" fmla="*/ 372 h 494"/>
                <a:gd name="T88" fmla="*/ 211 w 480"/>
                <a:gd name="T89" fmla="*/ 381 h 494"/>
                <a:gd name="T90" fmla="*/ 243 w 480"/>
                <a:gd name="T91" fmla="*/ 365 h 494"/>
                <a:gd name="T92" fmla="*/ 243 w 480"/>
                <a:gd name="T93" fmla="*/ 332 h 494"/>
                <a:gd name="T94" fmla="*/ 301 w 480"/>
                <a:gd name="T95" fmla="*/ 356 h 494"/>
                <a:gd name="T96" fmla="*/ 349 w 480"/>
                <a:gd name="T97" fmla="*/ 365 h 494"/>
                <a:gd name="T98" fmla="*/ 358 w 480"/>
                <a:gd name="T99" fmla="*/ 372 h 494"/>
                <a:gd name="T100" fmla="*/ 423 w 480"/>
                <a:gd name="T101" fmla="*/ 453 h 494"/>
                <a:gd name="T102" fmla="*/ 407 w 480"/>
                <a:gd name="T103" fmla="*/ 406 h 494"/>
                <a:gd name="T104" fmla="*/ 414 w 480"/>
                <a:gd name="T105" fmla="*/ 388 h 494"/>
                <a:gd name="T106" fmla="*/ 432 w 480"/>
                <a:gd name="T107" fmla="*/ 421 h 494"/>
                <a:gd name="T108" fmla="*/ 432 w 480"/>
                <a:gd name="T109" fmla="*/ 429 h 494"/>
                <a:gd name="T110" fmla="*/ 432 w 480"/>
                <a:gd name="T111" fmla="*/ 453 h 494"/>
                <a:gd name="T112" fmla="*/ 438 w 480"/>
                <a:gd name="T113" fmla="*/ 462 h 494"/>
                <a:gd name="T114" fmla="*/ 455 w 480"/>
                <a:gd name="T115" fmla="*/ 471 h 494"/>
                <a:gd name="T116" fmla="*/ 455 w 480"/>
                <a:gd name="T117" fmla="*/ 453 h 494"/>
                <a:gd name="T118" fmla="*/ 463 w 480"/>
                <a:gd name="T119" fmla="*/ 478 h 494"/>
                <a:gd name="T120" fmla="*/ 479 w 480"/>
                <a:gd name="T121" fmla="*/ 47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0" h="494">
                  <a:moveTo>
                    <a:pt x="479" y="478"/>
                  </a:moveTo>
                  <a:lnTo>
                    <a:pt x="479" y="453"/>
                  </a:lnTo>
                  <a:lnTo>
                    <a:pt x="455" y="438"/>
                  </a:lnTo>
                  <a:lnTo>
                    <a:pt x="432" y="388"/>
                  </a:lnTo>
                  <a:lnTo>
                    <a:pt x="423" y="388"/>
                  </a:lnTo>
                  <a:lnTo>
                    <a:pt x="414" y="365"/>
                  </a:lnTo>
                  <a:lnTo>
                    <a:pt x="398" y="372"/>
                  </a:lnTo>
                  <a:lnTo>
                    <a:pt x="389" y="381"/>
                  </a:lnTo>
                  <a:lnTo>
                    <a:pt x="366" y="356"/>
                  </a:lnTo>
                  <a:lnTo>
                    <a:pt x="366" y="348"/>
                  </a:lnTo>
                  <a:lnTo>
                    <a:pt x="341" y="356"/>
                  </a:lnTo>
                  <a:lnTo>
                    <a:pt x="341" y="348"/>
                  </a:lnTo>
                  <a:lnTo>
                    <a:pt x="341" y="65"/>
                  </a:lnTo>
                  <a:lnTo>
                    <a:pt x="317" y="49"/>
                  </a:lnTo>
                  <a:lnTo>
                    <a:pt x="293" y="57"/>
                  </a:lnTo>
                  <a:lnTo>
                    <a:pt x="276" y="49"/>
                  </a:lnTo>
                  <a:lnTo>
                    <a:pt x="261" y="49"/>
                  </a:lnTo>
                  <a:lnTo>
                    <a:pt x="236" y="33"/>
                  </a:lnTo>
                  <a:lnTo>
                    <a:pt x="202" y="33"/>
                  </a:lnTo>
                  <a:lnTo>
                    <a:pt x="196" y="17"/>
                  </a:lnTo>
                  <a:lnTo>
                    <a:pt x="171" y="17"/>
                  </a:lnTo>
                  <a:lnTo>
                    <a:pt x="162" y="8"/>
                  </a:lnTo>
                  <a:lnTo>
                    <a:pt x="147" y="0"/>
                  </a:lnTo>
                  <a:lnTo>
                    <a:pt x="131" y="17"/>
                  </a:lnTo>
                  <a:lnTo>
                    <a:pt x="114" y="24"/>
                  </a:lnTo>
                  <a:lnTo>
                    <a:pt x="90" y="42"/>
                  </a:lnTo>
                  <a:lnTo>
                    <a:pt x="82" y="42"/>
                  </a:lnTo>
                  <a:lnTo>
                    <a:pt x="65" y="57"/>
                  </a:lnTo>
                  <a:lnTo>
                    <a:pt x="59" y="89"/>
                  </a:lnTo>
                  <a:lnTo>
                    <a:pt x="25" y="98"/>
                  </a:lnTo>
                  <a:lnTo>
                    <a:pt x="18" y="114"/>
                  </a:lnTo>
                  <a:lnTo>
                    <a:pt x="50" y="139"/>
                  </a:lnTo>
                  <a:lnTo>
                    <a:pt x="59" y="154"/>
                  </a:lnTo>
                  <a:lnTo>
                    <a:pt x="74" y="179"/>
                  </a:lnTo>
                  <a:lnTo>
                    <a:pt x="74" y="186"/>
                  </a:lnTo>
                  <a:lnTo>
                    <a:pt x="50" y="186"/>
                  </a:lnTo>
                  <a:lnTo>
                    <a:pt x="50" y="170"/>
                  </a:lnTo>
                  <a:lnTo>
                    <a:pt x="40" y="170"/>
                  </a:lnTo>
                  <a:lnTo>
                    <a:pt x="9" y="186"/>
                  </a:lnTo>
                  <a:lnTo>
                    <a:pt x="0" y="202"/>
                  </a:lnTo>
                  <a:lnTo>
                    <a:pt x="18" y="211"/>
                  </a:lnTo>
                  <a:lnTo>
                    <a:pt x="18" y="219"/>
                  </a:lnTo>
                  <a:lnTo>
                    <a:pt x="18" y="226"/>
                  </a:lnTo>
                  <a:lnTo>
                    <a:pt x="34" y="235"/>
                  </a:lnTo>
                  <a:lnTo>
                    <a:pt x="50" y="235"/>
                  </a:lnTo>
                  <a:lnTo>
                    <a:pt x="65" y="235"/>
                  </a:lnTo>
                  <a:lnTo>
                    <a:pt x="82" y="226"/>
                  </a:lnTo>
                  <a:lnTo>
                    <a:pt x="82" y="235"/>
                  </a:lnTo>
                  <a:lnTo>
                    <a:pt x="90" y="251"/>
                  </a:lnTo>
                  <a:lnTo>
                    <a:pt x="82" y="267"/>
                  </a:lnTo>
                  <a:lnTo>
                    <a:pt x="65" y="267"/>
                  </a:lnTo>
                  <a:lnTo>
                    <a:pt x="59" y="276"/>
                  </a:lnTo>
                  <a:lnTo>
                    <a:pt x="50" y="276"/>
                  </a:lnTo>
                  <a:lnTo>
                    <a:pt x="40" y="276"/>
                  </a:lnTo>
                  <a:lnTo>
                    <a:pt x="25" y="316"/>
                  </a:lnTo>
                  <a:lnTo>
                    <a:pt x="50" y="365"/>
                  </a:lnTo>
                  <a:lnTo>
                    <a:pt x="59" y="365"/>
                  </a:lnTo>
                  <a:lnTo>
                    <a:pt x="74" y="356"/>
                  </a:lnTo>
                  <a:lnTo>
                    <a:pt x="74" y="372"/>
                  </a:lnTo>
                  <a:lnTo>
                    <a:pt x="74" y="381"/>
                  </a:lnTo>
                  <a:lnTo>
                    <a:pt x="82" y="388"/>
                  </a:lnTo>
                  <a:lnTo>
                    <a:pt x="106" y="388"/>
                  </a:lnTo>
                  <a:lnTo>
                    <a:pt x="114" y="396"/>
                  </a:lnTo>
                  <a:lnTo>
                    <a:pt x="114" y="388"/>
                  </a:lnTo>
                  <a:lnTo>
                    <a:pt x="131" y="388"/>
                  </a:lnTo>
                  <a:lnTo>
                    <a:pt x="131" y="406"/>
                  </a:lnTo>
                  <a:lnTo>
                    <a:pt x="131" y="421"/>
                  </a:lnTo>
                  <a:lnTo>
                    <a:pt x="90" y="453"/>
                  </a:lnTo>
                  <a:lnTo>
                    <a:pt x="65" y="462"/>
                  </a:lnTo>
                  <a:lnTo>
                    <a:pt x="59" y="471"/>
                  </a:lnTo>
                  <a:lnTo>
                    <a:pt x="34" y="487"/>
                  </a:lnTo>
                  <a:lnTo>
                    <a:pt x="40" y="493"/>
                  </a:lnTo>
                  <a:lnTo>
                    <a:pt x="82" y="471"/>
                  </a:lnTo>
                  <a:lnTo>
                    <a:pt x="114" y="453"/>
                  </a:lnTo>
                  <a:lnTo>
                    <a:pt x="122" y="446"/>
                  </a:lnTo>
                  <a:lnTo>
                    <a:pt x="139" y="429"/>
                  </a:lnTo>
                  <a:lnTo>
                    <a:pt x="179" y="396"/>
                  </a:lnTo>
                  <a:lnTo>
                    <a:pt x="187" y="388"/>
                  </a:lnTo>
                  <a:lnTo>
                    <a:pt x="171" y="381"/>
                  </a:lnTo>
                  <a:lnTo>
                    <a:pt x="179" y="372"/>
                  </a:lnTo>
                  <a:lnTo>
                    <a:pt x="196" y="356"/>
                  </a:lnTo>
                  <a:lnTo>
                    <a:pt x="196" y="341"/>
                  </a:lnTo>
                  <a:lnTo>
                    <a:pt x="221" y="325"/>
                  </a:lnTo>
                  <a:lnTo>
                    <a:pt x="227" y="325"/>
                  </a:lnTo>
                  <a:lnTo>
                    <a:pt x="221" y="332"/>
                  </a:lnTo>
                  <a:lnTo>
                    <a:pt x="211" y="341"/>
                  </a:lnTo>
                  <a:lnTo>
                    <a:pt x="202" y="365"/>
                  </a:lnTo>
                  <a:lnTo>
                    <a:pt x="211" y="372"/>
                  </a:lnTo>
                  <a:lnTo>
                    <a:pt x="202" y="381"/>
                  </a:lnTo>
                  <a:lnTo>
                    <a:pt x="211" y="381"/>
                  </a:lnTo>
                  <a:lnTo>
                    <a:pt x="236" y="365"/>
                  </a:lnTo>
                  <a:lnTo>
                    <a:pt x="243" y="365"/>
                  </a:lnTo>
                  <a:lnTo>
                    <a:pt x="252" y="348"/>
                  </a:lnTo>
                  <a:lnTo>
                    <a:pt x="243" y="332"/>
                  </a:lnTo>
                  <a:lnTo>
                    <a:pt x="268" y="341"/>
                  </a:lnTo>
                  <a:lnTo>
                    <a:pt x="301" y="356"/>
                  </a:lnTo>
                  <a:lnTo>
                    <a:pt x="324" y="356"/>
                  </a:lnTo>
                  <a:lnTo>
                    <a:pt x="349" y="365"/>
                  </a:lnTo>
                  <a:lnTo>
                    <a:pt x="358" y="365"/>
                  </a:lnTo>
                  <a:lnTo>
                    <a:pt x="358" y="372"/>
                  </a:lnTo>
                  <a:lnTo>
                    <a:pt x="398" y="406"/>
                  </a:lnTo>
                  <a:lnTo>
                    <a:pt x="423" y="453"/>
                  </a:lnTo>
                  <a:lnTo>
                    <a:pt x="414" y="413"/>
                  </a:lnTo>
                  <a:lnTo>
                    <a:pt x="407" y="406"/>
                  </a:lnTo>
                  <a:lnTo>
                    <a:pt x="414" y="406"/>
                  </a:lnTo>
                  <a:lnTo>
                    <a:pt x="414" y="388"/>
                  </a:lnTo>
                  <a:lnTo>
                    <a:pt x="423" y="429"/>
                  </a:lnTo>
                  <a:lnTo>
                    <a:pt x="432" y="421"/>
                  </a:lnTo>
                  <a:lnTo>
                    <a:pt x="447" y="438"/>
                  </a:lnTo>
                  <a:lnTo>
                    <a:pt x="432" y="429"/>
                  </a:lnTo>
                  <a:lnTo>
                    <a:pt x="432" y="438"/>
                  </a:lnTo>
                  <a:lnTo>
                    <a:pt x="432" y="453"/>
                  </a:lnTo>
                  <a:lnTo>
                    <a:pt x="438" y="446"/>
                  </a:lnTo>
                  <a:lnTo>
                    <a:pt x="438" y="462"/>
                  </a:lnTo>
                  <a:lnTo>
                    <a:pt x="455" y="487"/>
                  </a:lnTo>
                  <a:lnTo>
                    <a:pt x="455" y="471"/>
                  </a:lnTo>
                  <a:lnTo>
                    <a:pt x="447" y="453"/>
                  </a:lnTo>
                  <a:lnTo>
                    <a:pt x="455" y="453"/>
                  </a:lnTo>
                  <a:lnTo>
                    <a:pt x="455" y="462"/>
                  </a:lnTo>
                  <a:lnTo>
                    <a:pt x="463" y="478"/>
                  </a:lnTo>
                  <a:lnTo>
                    <a:pt x="472" y="487"/>
                  </a:lnTo>
                  <a:lnTo>
                    <a:pt x="479" y="47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69" name="Freeform 301">
              <a:extLst>
                <a:ext uri="{FF2B5EF4-FFF2-40B4-BE49-F238E27FC236}">
                  <a16:creationId xmlns:a16="http://schemas.microsoft.com/office/drawing/2014/main" id="{27A8554A-9E55-47D0-83E6-6A972C2735B1}"/>
                </a:ext>
              </a:extLst>
            </p:cNvPr>
            <p:cNvSpPr>
              <a:spLocks/>
            </p:cNvSpPr>
            <p:nvPr>
              <p:custDataLst>
                <p:tags r:id="rId397"/>
              </p:custDataLst>
            </p:nvPr>
          </p:nvSpPr>
          <p:spPr bwMode="gray">
            <a:xfrm>
              <a:off x="479" y="1472"/>
              <a:ext cx="1321" cy="945"/>
            </a:xfrm>
            <a:custGeom>
              <a:avLst/>
              <a:gdLst>
                <a:gd name="T0" fmla="*/ 756 w 1096"/>
                <a:gd name="T1" fmla="*/ 851 h 860"/>
                <a:gd name="T2" fmla="*/ 763 w 1096"/>
                <a:gd name="T3" fmla="*/ 827 h 860"/>
                <a:gd name="T4" fmla="*/ 771 w 1096"/>
                <a:gd name="T5" fmla="*/ 786 h 860"/>
                <a:gd name="T6" fmla="*/ 706 w 1096"/>
                <a:gd name="T7" fmla="*/ 746 h 860"/>
                <a:gd name="T8" fmla="*/ 632 w 1096"/>
                <a:gd name="T9" fmla="*/ 746 h 860"/>
                <a:gd name="T10" fmla="*/ 585 w 1096"/>
                <a:gd name="T11" fmla="*/ 722 h 860"/>
                <a:gd name="T12" fmla="*/ 171 w 1096"/>
                <a:gd name="T13" fmla="*/ 680 h 860"/>
                <a:gd name="T14" fmla="*/ 138 w 1096"/>
                <a:gd name="T15" fmla="*/ 615 h 860"/>
                <a:gd name="T16" fmla="*/ 91 w 1096"/>
                <a:gd name="T17" fmla="*/ 510 h 860"/>
                <a:gd name="T18" fmla="*/ 48 w 1096"/>
                <a:gd name="T19" fmla="*/ 503 h 860"/>
                <a:gd name="T20" fmla="*/ 0 w 1096"/>
                <a:gd name="T21" fmla="*/ 470 h 860"/>
                <a:gd name="T22" fmla="*/ 66 w 1096"/>
                <a:gd name="T23" fmla="*/ 202 h 860"/>
                <a:gd name="T24" fmla="*/ 147 w 1096"/>
                <a:gd name="T25" fmla="*/ 164 h 860"/>
                <a:gd name="T26" fmla="*/ 187 w 1096"/>
                <a:gd name="T27" fmla="*/ 171 h 860"/>
                <a:gd name="T28" fmla="*/ 212 w 1096"/>
                <a:gd name="T29" fmla="*/ 195 h 860"/>
                <a:gd name="T30" fmla="*/ 268 w 1096"/>
                <a:gd name="T31" fmla="*/ 195 h 860"/>
                <a:gd name="T32" fmla="*/ 341 w 1096"/>
                <a:gd name="T33" fmla="*/ 220 h 860"/>
                <a:gd name="T34" fmla="*/ 358 w 1096"/>
                <a:gd name="T35" fmla="*/ 261 h 860"/>
                <a:gd name="T36" fmla="*/ 415 w 1096"/>
                <a:gd name="T37" fmla="*/ 236 h 860"/>
                <a:gd name="T38" fmla="*/ 504 w 1096"/>
                <a:gd name="T39" fmla="*/ 252 h 860"/>
                <a:gd name="T40" fmla="*/ 552 w 1096"/>
                <a:gd name="T41" fmla="*/ 227 h 860"/>
                <a:gd name="T42" fmla="*/ 569 w 1096"/>
                <a:gd name="T43" fmla="*/ 202 h 860"/>
                <a:gd name="T44" fmla="*/ 577 w 1096"/>
                <a:gd name="T45" fmla="*/ 261 h 860"/>
                <a:gd name="T46" fmla="*/ 601 w 1096"/>
                <a:gd name="T47" fmla="*/ 195 h 860"/>
                <a:gd name="T48" fmla="*/ 592 w 1096"/>
                <a:gd name="T49" fmla="*/ 105 h 860"/>
                <a:gd name="T50" fmla="*/ 617 w 1096"/>
                <a:gd name="T51" fmla="*/ 0 h 860"/>
                <a:gd name="T52" fmla="*/ 617 w 1096"/>
                <a:gd name="T53" fmla="*/ 65 h 860"/>
                <a:gd name="T54" fmla="*/ 632 w 1096"/>
                <a:gd name="T55" fmla="*/ 171 h 860"/>
                <a:gd name="T56" fmla="*/ 666 w 1096"/>
                <a:gd name="T57" fmla="*/ 202 h 860"/>
                <a:gd name="T58" fmla="*/ 697 w 1096"/>
                <a:gd name="T59" fmla="*/ 267 h 860"/>
                <a:gd name="T60" fmla="*/ 731 w 1096"/>
                <a:gd name="T61" fmla="*/ 179 h 860"/>
                <a:gd name="T62" fmla="*/ 763 w 1096"/>
                <a:gd name="T63" fmla="*/ 227 h 860"/>
                <a:gd name="T64" fmla="*/ 763 w 1096"/>
                <a:gd name="T65" fmla="*/ 276 h 860"/>
                <a:gd name="T66" fmla="*/ 697 w 1096"/>
                <a:gd name="T67" fmla="*/ 292 h 860"/>
                <a:gd name="T68" fmla="*/ 673 w 1096"/>
                <a:gd name="T69" fmla="*/ 373 h 860"/>
                <a:gd name="T70" fmla="*/ 626 w 1096"/>
                <a:gd name="T71" fmla="*/ 413 h 860"/>
                <a:gd name="T72" fmla="*/ 592 w 1096"/>
                <a:gd name="T73" fmla="*/ 478 h 860"/>
                <a:gd name="T74" fmla="*/ 626 w 1096"/>
                <a:gd name="T75" fmla="*/ 560 h 860"/>
                <a:gd name="T76" fmla="*/ 716 w 1096"/>
                <a:gd name="T77" fmla="*/ 593 h 860"/>
                <a:gd name="T78" fmla="*/ 788 w 1096"/>
                <a:gd name="T79" fmla="*/ 680 h 860"/>
                <a:gd name="T80" fmla="*/ 819 w 1096"/>
                <a:gd name="T81" fmla="*/ 575 h 860"/>
                <a:gd name="T82" fmla="*/ 812 w 1096"/>
                <a:gd name="T83" fmla="*/ 503 h 860"/>
                <a:gd name="T84" fmla="*/ 803 w 1096"/>
                <a:gd name="T85" fmla="*/ 429 h 860"/>
                <a:gd name="T86" fmla="*/ 859 w 1096"/>
                <a:gd name="T87" fmla="*/ 413 h 860"/>
                <a:gd name="T88" fmla="*/ 918 w 1096"/>
                <a:gd name="T89" fmla="*/ 454 h 860"/>
                <a:gd name="T90" fmla="*/ 967 w 1096"/>
                <a:gd name="T91" fmla="*/ 487 h 860"/>
                <a:gd name="T92" fmla="*/ 1015 w 1096"/>
                <a:gd name="T93" fmla="*/ 575 h 860"/>
                <a:gd name="T94" fmla="*/ 1055 w 1096"/>
                <a:gd name="T95" fmla="*/ 600 h 860"/>
                <a:gd name="T96" fmla="*/ 1070 w 1096"/>
                <a:gd name="T97" fmla="*/ 633 h 860"/>
                <a:gd name="T98" fmla="*/ 1095 w 1096"/>
                <a:gd name="T99" fmla="*/ 665 h 860"/>
                <a:gd name="T100" fmla="*/ 1015 w 1096"/>
                <a:gd name="T101" fmla="*/ 705 h 860"/>
                <a:gd name="T102" fmla="*/ 933 w 1096"/>
                <a:gd name="T103" fmla="*/ 722 h 860"/>
                <a:gd name="T104" fmla="*/ 925 w 1096"/>
                <a:gd name="T105" fmla="*/ 737 h 860"/>
                <a:gd name="T106" fmla="*/ 983 w 1096"/>
                <a:gd name="T107" fmla="*/ 737 h 860"/>
                <a:gd name="T108" fmla="*/ 974 w 1096"/>
                <a:gd name="T109" fmla="*/ 746 h 860"/>
                <a:gd name="T110" fmla="*/ 1015 w 1096"/>
                <a:gd name="T111" fmla="*/ 786 h 860"/>
                <a:gd name="T112" fmla="*/ 1039 w 1096"/>
                <a:gd name="T113" fmla="*/ 777 h 860"/>
                <a:gd name="T114" fmla="*/ 967 w 1096"/>
                <a:gd name="T115" fmla="*/ 827 h 860"/>
                <a:gd name="T116" fmla="*/ 974 w 1096"/>
                <a:gd name="T117" fmla="*/ 786 h 860"/>
                <a:gd name="T118" fmla="*/ 933 w 1096"/>
                <a:gd name="T119" fmla="*/ 762 h 860"/>
                <a:gd name="T120" fmla="*/ 902 w 1096"/>
                <a:gd name="T121" fmla="*/ 795 h 860"/>
                <a:gd name="T122" fmla="*/ 819 w 1096"/>
                <a:gd name="T123" fmla="*/ 817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6" h="860">
                  <a:moveTo>
                    <a:pt x="796" y="817"/>
                  </a:moveTo>
                  <a:lnTo>
                    <a:pt x="796" y="836"/>
                  </a:lnTo>
                  <a:lnTo>
                    <a:pt x="763" y="842"/>
                  </a:lnTo>
                  <a:lnTo>
                    <a:pt x="756" y="851"/>
                  </a:lnTo>
                  <a:lnTo>
                    <a:pt x="738" y="859"/>
                  </a:lnTo>
                  <a:lnTo>
                    <a:pt x="756" y="836"/>
                  </a:lnTo>
                  <a:lnTo>
                    <a:pt x="747" y="836"/>
                  </a:lnTo>
                  <a:lnTo>
                    <a:pt x="763" y="827"/>
                  </a:lnTo>
                  <a:lnTo>
                    <a:pt x="763" y="795"/>
                  </a:lnTo>
                  <a:lnTo>
                    <a:pt x="779" y="811"/>
                  </a:lnTo>
                  <a:lnTo>
                    <a:pt x="788" y="802"/>
                  </a:lnTo>
                  <a:lnTo>
                    <a:pt x="771" y="786"/>
                  </a:lnTo>
                  <a:lnTo>
                    <a:pt x="731" y="777"/>
                  </a:lnTo>
                  <a:lnTo>
                    <a:pt x="722" y="770"/>
                  </a:lnTo>
                  <a:lnTo>
                    <a:pt x="716" y="746"/>
                  </a:lnTo>
                  <a:lnTo>
                    <a:pt x="706" y="746"/>
                  </a:lnTo>
                  <a:lnTo>
                    <a:pt x="697" y="730"/>
                  </a:lnTo>
                  <a:lnTo>
                    <a:pt x="682" y="722"/>
                  </a:lnTo>
                  <a:lnTo>
                    <a:pt x="657" y="746"/>
                  </a:lnTo>
                  <a:lnTo>
                    <a:pt x="632" y="746"/>
                  </a:lnTo>
                  <a:lnTo>
                    <a:pt x="617" y="730"/>
                  </a:lnTo>
                  <a:lnTo>
                    <a:pt x="601" y="730"/>
                  </a:lnTo>
                  <a:lnTo>
                    <a:pt x="592" y="714"/>
                  </a:lnTo>
                  <a:lnTo>
                    <a:pt x="585" y="722"/>
                  </a:lnTo>
                  <a:lnTo>
                    <a:pt x="236" y="722"/>
                  </a:lnTo>
                  <a:lnTo>
                    <a:pt x="228" y="722"/>
                  </a:lnTo>
                  <a:lnTo>
                    <a:pt x="219" y="714"/>
                  </a:lnTo>
                  <a:lnTo>
                    <a:pt x="171" y="680"/>
                  </a:lnTo>
                  <a:lnTo>
                    <a:pt x="162" y="656"/>
                  </a:lnTo>
                  <a:lnTo>
                    <a:pt x="154" y="649"/>
                  </a:lnTo>
                  <a:lnTo>
                    <a:pt x="131" y="625"/>
                  </a:lnTo>
                  <a:lnTo>
                    <a:pt x="138" y="615"/>
                  </a:lnTo>
                  <a:lnTo>
                    <a:pt x="138" y="600"/>
                  </a:lnTo>
                  <a:lnTo>
                    <a:pt x="138" y="575"/>
                  </a:lnTo>
                  <a:lnTo>
                    <a:pt x="114" y="560"/>
                  </a:lnTo>
                  <a:lnTo>
                    <a:pt x="91" y="510"/>
                  </a:lnTo>
                  <a:lnTo>
                    <a:pt x="82" y="510"/>
                  </a:lnTo>
                  <a:lnTo>
                    <a:pt x="73" y="487"/>
                  </a:lnTo>
                  <a:lnTo>
                    <a:pt x="57" y="494"/>
                  </a:lnTo>
                  <a:lnTo>
                    <a:pt x="48" y="503"/>
                  </a:lnTo>
                  <a:lnTo>
                    <a:pt x="25" y="478"/>
                  </a:lnTo>
                  <a:lnTo>
                    <a:pt x="25" y="470"/>
                  </a:lnTo>
                  <a:lnTo>
                    <a:pt x="0" y="478"/>
                  </a:lnTo>
                  <a:lnTo>
                    <a:pt x="0" y="470"/>
                  </a:lnTo>
                  <a:lnTo>
                    <a:pt x="0" y="187"/>
                  </a:lnTo>
                  <a:lnTo>
                    <a:pt x="17" y="187"/>
                  </a:lnTo>
                  <a:lnTo>
                    <a:pt x="66" y="220"/>
                  </a:lnTo>
                  <a:lnTo>
                    <a:pt x="66" y="202"/>
                  </a:lnTo>
                  <a:lnTo>
                    <a:pt x="73" y="195"/>
                  </a:lnTo>
                  <a:lnTo>
                    <a:pt x="91" y="187"/>
                  </a:lnTo>
                  <a:lnTo>
                    <a:pt x="97" y="195"/>
                  </a:lnTo>
                  <a:lnTo>
                    <a:pt x="147" y="164"/>
                  </a:lnTo>
                  <a:lnTo>
                    <a:pt x="147" y="179"/>
                  </a:lnTo>
                  <a:lnTo>
                    <a:pt x="162" y="179"/>
                  </a:lnTo>
                  <a:lnTo>
                    <a:pt x="171" y="155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03" y="195"/>
                  </a:lnTo>
                  <a:lnTo>
                    <a:pt x="212" y="179"/>
                  </a:lnTo>
                  <a:lnTo>
                    <a:pt x="212" y="195"/>
                  </a:lnTo>
                  <a:lnTo>
                    <a:pt x="228" y="195"/>
                  </a:lnTo>
                  <a:lnTo>
                    <a:pt x="228" y="179"/>
                  </a:lnTo>
                  <a:lnTo>
                    <a:pt x="253" y="179"/>
                  </a:lnTo>
                  <a:lnTo>
                    <a:pt x="268" y="195"/>
                  </a:lnTo>
                  <a:lnTo>
                    <a:pt x="284" y="202"/>
                  </a:lnTo>
                  <a:lnTo>
                    <a:pt x="300" y="211"/>
                  </a:lnTo>
                  <a:lnTo>
                    <a:pt x="318" y="211"/>
                  </a:lnTo>
                  <a:lnTo>
                    <a:pt x="341" y="220"/>
                  </a:lnTo>
                  <a:lnTo>
                    <a:pt x="341" y="236"/>
                  </a:lnTo>
                  <a:lnTo>
                    <a:pt x="333" y="242"/>
                  </a:lnTo>
                  <a:lnTo>
                    <a:pt x="333" y="252"/>
                  </a:lnTo>
                  <a:lnTo>
                    <a:pt x="358" y="261"/>
                  </a:lnTo>
                  <a:lnTo>
                    <a:pt x="398" y="242"/>
                  </a:lnTo>
                  <a:lnTo>
                    <a:pt x="423" y="261"/>
                  </a:lnTo>
                  <a:lnTo>
                    <a:pt x="423" y="242"/>
                  </a:lnTo>
                  <a:lnTo>
                    <a:pt x="415" y="236"/>
                  </a:lnTo>
                  <a:lnTo>
                    <a:pt x="423" y="227"/>
                  </a:lnTo>
                  <a:lnTo>
                    <a:pt x="455" y="211"/>
                  </a:lnTo>
                  <a:lnTo>
                    <a:pt x="464" y="236"/>
                  </a:lnTo>
                  <a:lnTo>
                    <a:pt x="504" y="252"/>
                  </a:lnTo>
                  <a:lnTo>
                    <a:pt x="529" y="261"/>
                  </a:lnTo>
                  <a:lnTo>
                    <a:pt x="544" y="261"/>
                  </a:lnTo>
                  <a:lnTo>
                    <a:pt x="544" y="236"/>
                  </a:lnTo>
                  <a:lnTo>
                    <a:pt x="552" y="227"/>
                  </a:lnTo>
                  <a:lnTo>
                    <a:pt x="529" y="211"/>
                  </a:lnTo>
                  <a:lnTo>
                    <a:pt x="544" y="202"/>
                  </a:lnTo>
                  <a:lnTo>
                    <a:pt x="552" y="179"/>
                  </a:lnTo>
                  <a:lnTo>
                    <a:pt x="569" y="202"/>
                  </a:lnTo>
                  <a:lnTo>
                    <a:pt x="585" y="220"/>
                  </a:lnTo>
                  <a:lnTo>
                    <a:pt x="569" y="236"/>
                  </a:lnTo>
                  <a:lnTo>
                    <a:pt x="569" y="252"/>
                  </a:lnTo>
                  <a:lnTo>
                    <a:pt x="577" y="261"/>
                  </a:lnTo>
                  <a:lnTo>
                    <a:pt x="585" y="242"/>
                  </a:lnTo>
                  <a:lnTo>
                    <a:pt x="601" y="227"/>
                  </a:lnTo>
                  <a:lnTo>
                    <a:pt x="592" y="211"/>
                  </a:lnTo>
                  <a:lnTo>
                    <a:pt x="601" y="195"/>
                  </a:lnTo>
                  <a:lnTo>
                    <a:pt x="585" y="179"/>
                  </a:lnTo>
                  <a:lnTo>
                    <a:pt x="569" y="164"/>
                  </a:lnTo>
                  <a:lnTo>
                    <a:pt x="577" y="114"/>
                  </a:lnTo>
                  <a:lnTo>
                    <a:pt x="592" y="105"/>
                  </a:lnTo>
                  <a:lnTo>
                    <a:pt x="592" y="65"/>
                  </a:lnTo>
                  <a:lnTo>
                    <a:pt x="585" y="25"/>
                  </a:lnTo>
                  <a:lnTo>
                    <a:pt x="585" y="9"/>
                  </a:lnTo>
                  <a:lnTo>
                    <a:pt x="617" y="0"/>
                  </a:lnTo>
                  <a:lnTo>
                    <a:pt x="641" y="9"/>
                  </a:lnTo>
                  <a:lnTo>
                    <a:pt x="650" y="16"/>
                  </a:lnTo>
                  <a:lnTo>
                    <a:pt x="626" y="65"/>
                  </a:lnTo>
                  <a:lnTo>
                    <a:pt x="617" y="65"/>
                  </a:lnTo>
                  <a:lnTo>
                    <a:pt x="601" y="74"/>
                  </a:lnTo>
                  <a:lnTo>
                    <a:pt x="609" y="90"/>
                  </a:lnTo>
                  <a:lnTo>
                    <a:pt x="601" y="99"/>
                  </a:lnTo>
                  <a:lnTo>
                    <a:pt x="632" y="171"/>
                  </a:lnTo>
                  <a:lnTo>
                    <a:pt x="626" y="187"/>
                  </a:lnTo>
                  <a:lnTo>
                    <a:pt x="632" y="195"/>
                  </a:lnTo>
                  <a:lnTo>
                    <a:pt x="657" y="227"/>
                  </a:lnTo>
                  <a:lnTo>
                    <a:pt x="666" y="202"/>
                  </a:lnTo>
                  <a:lnTo>
                    <a:pt x="682" y="220"/>
                  </a:lnTo>
                  <a:lnTo>
                    <a:pt x="673" y="252"/>
                  </a:lnTo>
                  <a:lnTo>
                    <a:pt x="691" y="267"/>
                  </a:lnTo>
                  <a:lnTo>
                    <a:pt x="697" y="267"/>
                  </a:lnTo>
                  <a:lnTo>
                    <a:pt x="697" y="252"/>
                  </a:lnTo>
                  <a:lnTo>
                    <a:pt x="716" y="242"/>
                  </a:lnTo>
                  <a:lnTo>
                    <a:pt x="716" y="179"/>
                  </a:lnTo>
                  <a:lnTo>
                    <a:pt x="731" y="179"/>
                  </a:lnTo>
                  <a:lnTo>
                    <a:pt x="747" y="187"/>
                  </a:lnTo>
                  <a:lnTo>
                    <a:pt x="747" y="202"/>
                  </a:lnTo>
                  <a:lnTo>
                    <a:pt x="763" y="202"/>
                  </a:lnTo>
                  <a:lnTo>
                    <a:pt x="763" y="227"/>
                  </a:lnTo>
                  <a:lnTo>
                    <a:pt x="747" y="236"/>
                  </a:lnTo>
                  <a:lnTo>
                    <a:pt x="747" y="252"/>
                  </a:lnTo>
                  <a:lnTo>
                    <a:pt x="763" y="261"/>
                  </a:lnTo>
                  <a:lnTo>
                    <a:pt x="763" y="276"/>
                  </a:lnTo>
                  <a:lnTo>
                    <a:pt x="731" y="308"/>
                  </a:lnTo>
                  <a:lnTo>
                    <a:pt x="716" y="301"/>
                  </a:lnTo>
                  <a:lnTo>
                    <a:pt x="716" y="292"/>
                  </a:lnTo>
                  <a:lnTo>
                    <a:pt x="697" y="292"/>
                  </a:lnTo>
                  <a:lnTo>
                    <a:pt x="706" y="308"/>
                  </a:lnTo>
                  <a:lnTo>
                    <a:pt x="691" y="324"/>
                  </a:lnTo>
                  <a:lnTo>
                    <a:pt x="691" y="341"/>
                  </a:lnTo>
                  <a:lnTo>
                    <a:pt x="673" y="373"/>
                  </a:lnTo>
                  <a:lnTo>
                    <a:pt x="657" y="373"/>
                  </a:lnTo>
                  <a:lnTo>
                    <a:pt x="641" y="389"/>
                  </a:lnTo>
                  <a:lnTo>
                    <a:pt x="650" y="406"/>
                  </a:lnTo>
                  <a:lnTo>
                    <a:pt x="626" y="413"/>
                  </a:lnTo>
                  <a:lnTo>
                    <a:pt x="626" y="429"/>
                  </a:lnTo>
                  <a:lnTo>
                    <a:pt x="617" y="429"/>
                  </a:lnTo>
                  <a:lnTo>
                    <a:pt x="609" y="438"/>
                  </a:lnTo>
                  <a:lnTo>
                    <a:pt x="592" y="478"/>
                  </a:lnTo>
                  <a:lnTo>
                    <a:pt x="592" y="503"/>
                  </a:lnTo>
                  <a:lnTo>
                    <a:pt x="601" y="510"/>
                  </a:lnTo>
                  <a:lnTo>
                    <a:pt x="617" y="510"/>
                  </a:lnTo>
                  <a:lnTo>
                    <a:pt x="626" y="560"/>
                  </a:lnTo>
                  <a:lnTo>
                    <a:pt x="641" y="551"/>
                  </a:lnTo>
                  <a:lnTo>
                    <a:pt x="666" y="560"/>
                  </a:lnTo>
                  <a:lnTo>
                    <a:pt x="682" y="575"/>
                  </a:lnTo>
                  <a:lnTo>
                    <a:pt x="716" y="593"/>
                  </a:lnTo>
                  <a:lnTo>
                    <a:pt x="747" y="593"/>
                  </a:lnTo>
                  <a:lnTo>
                    <a:pt x="756" y="600"/>
                  </a:lnTo>
                  <a:lnTo>
                    <a:pt x="756" y="649"/>
                  </a:lnTo>
                  <a:lnTo>
                    <a:pt x="788" y="680"/>
                  </a:lnTo>
                  <a:lnTo>
                    <a:pt x="803" y="665"/>
                  </a:lnTo>
                  <a:lnTo>
                    <a:pt x="788" y="609"/>
                  </a:lnTo>
                  <a:lnTo>
                    <a:pt x="803" y="600"/>
                  </a:lnTo>
                  <a:lnTo>
                    <a:pt x="819" y="575"/>
                  </a:lnTo>
                  <a:lnTo>
                    <a:pt x="812" y="528"/>
                  </a:lnTo>
                  <a:lnTo>
                    <a:pt x="796" y="510"/>
                  </a:lnTo>
                  <a:lnTo>
                    <a:pt x="803" y="503"/>
                  </a:lnTo>
                  <a:lnTo>
                    <a:pt x="812" y="503"/>
                  </a:lnTo>
                  <a:lnTo>
                    <a:pt x="812" y="470"/>
                  </a:lnTo>
                  <a:lnTo>
                    <a:pt x="803" y="463"/>
                  </a:lnTo>
                  <a:lnTo>
                    <a:pt x="812" y="438"/>
                  </a:lnTo>
                  <a:lnTo>
                    <a:pt x="803" y="429"/>
                  </a:lnTo>
                  <a:lnTo>
                    <a:pt x="803" y="423"/>
                  </a:lnTo>
                  <a:lnTo>
                    <a:pt x="812" y="413"/>
                  </a:lnTo>
                  <a:lnTo>
                    <a:pt x="836" y="423"/>
                  </a:lnTo>
                  <a:lnTo>
                    <a:pt x="859" y="413"/>
                  </a:lnTo>
                  <a:lnTo>
                    <a:pt x="893" y="438"/>
                  </a:lnTo>
                  <a:lnTo>
                    <a:pt x="884" y="447"/>
                  </a:lnTo>
                  <a:lnTo>
                    <a:pt x="893" y="454"/>
                  </a:lnTo>
                  <a:lnTo>
                    <a:pt x="918" y="454"/>
                  </a:lnTo>
                  <a:lnTo>
                    <a:pt x="918" y="503"/>
                  </a:lnTo>
                  <a:lnTo>
                    <a:pt x="942" y="528"/>
                  </a:lnTo>
                  <a:lnTo>
                    <a:pt x="974" y="494"/>
                  </a:lnTo>
                  <a:lnTo>
                    <a:pt x="967" y="487"/>
                  </a:lnTo>
                  <a:lnTo>
                    <a:pt x="974" y="470"/>
                  </a:lnTo>
                  <a:lnTo>
                    <a:pt x="1023" y="551"/>
                  </a:lnTo>
                  <a:lnTo>
                    <a:pt x="1015" y="560"/>
                  </a:lnTo>
                  <a:lnTo>
                    <a:pt x="1015" y="575"/>
                  </a:lnTo>
                  <a:lnTo>
                    <a:pt x="1030" y="584"/>
                  </a:lnTo>
                  <a:lnTo>
                    <a:pt x="1030" y="593"/>
                  </a:lnTo>
                  <a:lnTo>
                    <a:pt x="1047" y="600"/>
                  </a:lnTo>
                  <a:lnTo>
                    <a:pt x="1055" y="600"/>
                  </a:lnTo>
                  <a:lnTo>
                    <a:pt x="1070" y="609"/>
                  </a:lnTo>
                  <a:lnTo>
                    <a:pt x="1055" y="615"/>
                  </a:lnTo>
                  <a:lnTo>
                    <a:pt x="1070" y="615"/>
                  </a:lnTo>
                  <a:lnTo>
                    <a:pt x="1070" y="633"/>
                  </a:lnTo>
                  <a:lnTo>
                    <a:pt x="1079" y="633"/>
                  </a:lnTo>
                  <a:lnTo>
                    <a:pt x="1089" y="640"/>
                  </a:lnTo>
                  <a:lnTo>
                    <a:pt x="1089" y="649"/>
                  </a:lnTo>
                  <a:lnTo>
                    <a:pt x="1095" y="665"/>
                  </a:lnTo>
                  <a:lnTo>
                    <a:pt x="1079" y="674"/>
                  </a:lnTo>
                  <a:lnTo>
                    <a:pt x="1055" y="680"/>
                  </a:lnTo>
                  <a:lnTo>
                    <a:pt x="1039" y="705"/>
                  </a:lnTo>
                  <a:lnTo>
                    <a:pt x="1015" y="705"/>
                  </a:lnTo>
                  <a:lnTo>
                    <a:pt x="990" y="697"/>
                  </a:lnTo>
                  <a:lnTo>
                    <a:pt x="950" y="705"/>
                  </a:lnTo>
                  <a:lnTo>
                    <a:pt x="942" y="722"/>
                  </a:lnTo>
                  <a:lnTo>
                    <a:pt x="933" y="722"/>
                  </a:lnTo>
                  <a:lnTo>
                    <a:pt x="918" y="730"/>
                  </a:lnTo>
                  <a:lnTo>
                    <a:pt x="893" y="762"/>
                  </a:lnTo>
                  <a:lnTo>
                    <a:pt x="902" y="762"/>
                  </a:lnTo>
                  <a:lnTo>
                    <a:pt x="925" y="737"/>
                  </a:lnTo>
                  <a:lnTo>
                    <a:pt x="950" y="722"/>
                  </a:lnTo>
                  <a:lnTo>
                    <a:pt x="974" y="722"/>
                  </a:lnTo>
                  <a:lnTo>
                    <a:pt x="983" y="722"/>
                  </a:lnTo>
                  <a:lnTo>
                    <a:pt x="983" y="737"/>
                  </a:lnTo>
                  <a:lnTo>
                    <a:pt x="967" y="746"/>
                  </a:lnTo>
                  <a:lnTo>
                    <a:pt x="958" y="746"/>
                  </a:lnTo>
                  <a:lnTo>
                    <a:pt x="967" y="754"/>
                  </a:lnTo>
                  <a:lnTo>
                    <a:pt x="974" y="746"/>
                  </a:lnTo>
                  <a:lnTo>
                    <a:pt x="974" y="770"/>
                  </a:lnTo>
                  <a:lnTo>
                    <a:pt x="983" y="777"/>
                  </a:lnTo>
                  <a:lnTo>
                    <a:pt x="999" y="786"/>
                  </a:lnTo>
                  <a:lnTo>
                    <a:pt x="1015" y="786"/>
                  </a:lnTo>
                  <a:lnTo>
                    <a:pt x="1015" y="777"/>
                  </a:lnTo>
                  <a:lnTo>
                    <a:pt x="1030" y="762"/>
                  </a:lnTo>
                  <a:lnTo>
                    <a:pt x="1030" y="777"/>
                  </a:lnTo>
                  <a:lnTo>
                    <a:pt x="1039" y="777"/>
                  </a:lnTo>
                  <a:lnTo>
                    <a:pt x="1030" y="786"/>
                  </a:lnTo>
                  <a:lnTo>
                    <a:pt x="1023" y="795"/>
                  </a:lnTo>
                  <a:lnTo>
                    <a:pt x="983" y="811"/>
                  </a:lnTo>
                  <a:lnTo>
                    <a:pt x="967" y="827"/>
                  </a:lnTo>
                  <a:lnTo>
                    <a:pt x="958" y="811"/>
                  </a:lnTo>
                  <a:lnTo>
                    <a:pt x="983" y="795"/>
                  </a:lnTo>
                  <a:lnTo>
                    <a:pt x="974" y="795"/>
                  </a:lnTo>
                  <a:lnTo>
                    <a:pt x="974" y="786"/>
                  </a:lnTo>
                  <a:lnTo>
                    <a:pt x="958" y="795"/>
                  </a:lnTo>
                  <a:lnTo>
                    <a:pt x="950" y="795"/>
                  </a:lnTo>
                  <a:lnTo>
                    <a:pt x="942" y="786"/>
                  </a:lnTo>
                  <a:lnTo>
                    <a:pt x="933" y="762"/>
                  </a:lnTo>
                  <a:lnTo>
                    <a:pt x="933" y="754"/>
                  </a:lnTo>
                  <a:lnTo>
                    <a:pt x="925" y="762"/>
                  </a:lnTo>
                  <a:lnTo>
                    <a:pt x="918" y="754"/>
                  </a:lnTo>
                  <a:lnTo>
                    <a:pt x="902" y="795"/>
                  </a:lnTo>
                  <a:lnTo>
                    <a:pt x="884" y="802"/>
                  </a:lnTo>
                  <a:lnTo>
                    <a:pt x="844" y="802"/>
                  </a:lnTo>
                  <a:lnTo>
                    <a:pt x="828" y="811"/>
                  </a:lnTo>
                  <a:lnTo>
                    <a:pt x="819" y="817"/>
                  </a:lnTo>
                  <a:lnTo>
                    <a:pt x="796" y="81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0" name="Freeform 302">
              <a:extLst>
                <a:ext uri="{FF2B5EF4-FFF2-40B4-BE49-F238E27FC236}">
                  <a16:creationId xmlns:a16="http://schemas.microsoft.com/office/drawing/2014/main" id="{330EDCFC-11A4-4776-A9C6-B6B6EF509A65}"/>
                </a:ext>
              </a:extLst>
            </p:cNvPr>
            <p:cNvSpPr>
              <a:spLocks/>
            </p:cNvSpPr>
            <p:nvPr>
              <p:custDataLst>
                <p:tags r:id="rId398"/>
              </p:custDataLst>
            </p:nvPr>
          </p:nvSpPr>
          <p:spPr bwMode="gray">
            <a:xfrm>
              <a:off x="3798" y="2168"/>
              <a:ext cx="941" cy="598"/>
            </a:xfrm>
            <a:custGeom>
              <a:avLst/>
              <a:gdLst>
                <a:gd name="T0" fmla="*/ 194 w 780"/>
                <a:gd name="T1" fmla="*/ 113 h 543"/>
                <a:gd name="T2" fmla="*/ 219 w 780"/>
                <a:gd name="T3" fmla="*/ 162 h 543"/>
                <a:gd name="T4" fmla="*/ 340 w 780"/>
                <a:gd name="T5" fmla="*/ 203 h 543"/>
                <a:gd name="T6" fmla="*/ 430 w 780"/>
                <a:gd name="T7" fmla="*/ 209 h 543"/>
                <a:gd name="T8" fmla="*/ 480 w 780"/>
                <a:gd name="T9" fmla="*/ 178 h 543"/>
                <a:gd name="T10" fmla="*/ 535 w 780"/>
                <a:gd name="T11" fmla="*/ 153 h 543"/>
                <a:gd name="T12" fmla="*/ 575 w 780"/>
                <a:gd name="T13" fmla="*/ 121 h 543"/>
                <a:gd name="T14" fmla="*/ 535 w 780"/>
                <a:gd name="T15" fmla="*/ 121 h 543"/>
                <a:gd name="T16" fmla="*/ 560 w 780"/>
                <a:gd name="T17" fmla="*/ 81 h 543"/>
                <a:gd name="T18" fmla="*/ 600 w 780"/>
                <a:gd name="T19" fmla="*/ 32 h 543"/>
                <a:gd name="T20" fmla="*/ 600 w 780"/>
                <a:gd name="T21" fmla="*/ 7 h 543"/>
                <a:gd name="T22" fmla="*/ 672 w 780"/>
                <a:gd name="T23" fmla="*/ 23 h 543"/>
                <a:gd name="T24" fmla="*/ 731 w 780"/>
                <a:gd name="T25" fmla="*/ 97 h 543"/>
                <a:gd name="T26" fmla="*/ 779 w 780"/>
                <a:gd name="T27" fmla="*/ 104 h 543"/>
                <a:gd name="T28" fmla="*/ 747 w 780"/>
                <a:gd name="T29" fmla="*/ 162 h 543"/>
                <a:gd name="T30" fmla="*/ 731 w 780"/>
                <a:gd name="T31" fmla="*/ 209 h 543"/>
                <a:gd name="T32" fmla="*/ 697 w 780"/>
                <a:gd name="T33" fmla="*/ 218 h 543"/>
                <a:gd name="T34" fmla="*/ 650 w 780"/>
                <a:gd name="T35" fmla="*/ 250 h 543"/>
                <a:gd name="T36" fmla="*/ 609 w 780"/>
                <a:gd name="T37" fmla="*/ 275 h 543"/>
                <a:gd name="T38" fmla="*/ 617 w 780"/>
                <a:gd name="T39" fmla="*/ 243 h 543"/>
                <a:gd name="T40" fmla="*/ 575 w 780"/>
                <a:gd name="T41" fmla="*/ 266 h 543"/>
                <a:gd name="T42" fmla="*/ 585 w 780"/>
                <a:gd name="T43" fmla="*/ 299 h 543"/>
                <a:gd name="T44" fmla="*/ 625 w 780"/>
                <a:gd name="T45" fmla="*/ 308 h 543"/>
                <a:gd name="T46" fmla="*/ 585 w 780"/>
                <a:gd name="T47" fmla="*/ 331 h 543"/>
                <a:gd name="T48" fmla="*/ 617 w 780"/>
                <a:gd name="T49" fmla="*/ 380 h 543"/>
                <a:gd name="T50" fmla="*/ 592 w 780"/>
                <a:gd name="T51" fmla="*/ 405 h 543"/>
                <a:gd name="T52" fmla="*/ 592 w 780"/>
                <a:gd name="T53" fmla="*/ 452 h 543"/>
                <a:gd name="T54" fmla="*/ 575 w 780"/>
                <a:gd name="T55" fmla="*/ 485 h 543"/>
                <a:gd name="T56" fmla="*/ 544 w 780"/>
                <a:gd name="T57" fmla="*/ 510 h 543"/>
                <a:gd name="T58" fmla="*/ 511 w 780"/>
                <a:gd name="T59" fmla="*/ 510 h 543"/>
                <a:gd name="T60" fmla="*/ 470 w 780"/>
                <a:gd name="T61" fmla="*/ 533 h 543"/>
                <a:gd name="T62" fmla="*/ 446 w 780"/>
                <a:gd name="T63" fmla="*/ 526 h 543"/>
                <a:gd name="T64" fmla="*/ 423 w 780"/>
                <a:gd name="T65" fmla="*/ 510 h 543"/>
                <a:gd name="T66" fmla="*/ 364 w 780"/>
                <a:gd name="T67" fmla="*/ 510 h 543"/>
                <a:gd name="T68" fmla="*/ 358 w 780"/>
                <a:gd name="T69" fmla="*/ 533 h 543"/>
                <a:gd name="T70" fmla="*/ 340 w 780"/>
                <a:gd name="T71" fmla="*/ 526 h 543"/>
                <a:gd name="T72" fmla="*/ 324 w 780"/>
                <a:gd name="T73" fmla="*/ 502 h 543"/>
                <a:gd name="T74" fmla="*/ 317 w 780"/>
                <a:gd name="T75" fmla="*/ 452 h 543"/>
                <a:gd name="T76" fmla="*/ 284 w 780"/>
                <a:gd name="T77" fmla="*/ 420 h 543"/>
                <a:gd name="T78" fmla="*/ 202 w 780"/>
                <a:gd name="T79" fmla="*/ 436 h 543"/>
                <a:gd name="T80" fmla="*/ 178 w 780"/>
                <a:gd name="T81" fmla="*/ 436 h 543"/>
                <a:gd name="T82" fmla="*/ 129 w 780"/>
                <a:gd name="T83" fmla="*/ 420 h 543"/>
                <a:gd name="T84" fmla="*/ 88 w 780"/>
                <a:gd name="T85" fmla="*/ 405 h 543"/>
                <a:gd name="T86" fmla="*/ 73 w 780"/>
                <a:gd name="T87" fmla="*/ 371 h 543"/>
                <a:gd name="T88" fmla="*/ 82 w 780"/>
                <a:gd name="T89" fmla="*/ 323 h 543"/>
                <a:gd name="T90" fmla="*/ 32 w 780"/>
                <a:gd name="T91" fmla="*/ 315 h 543"/>
                <a:gd name="T92" fmla="*/ 16 w 780"/>
                <a:gd name="T93" fmla="*/ 299 h 543"/>
                <a:gd name="T94" fmla="*/ 0 w 780"/>
                <a:gd name="T95" fmla="*/ 250 h 543"/>
                <a:gd name="T96" fmla="*/ 40 w 780"/>
                <a:gd name="T97" fmla="*/ 234 h 543"/>
                <a:gd name="T98" fmla="*/ 88 w 780"/>
                <a:gd name="T99" fmla="*/ 203 h 543"/>
                <a:gd name="T100" fmla="*/ 106 w 780"/>
                <a:gd name="T101" fmla="*/ 162 h 543"/>
                <a:gd name="T102" fmla="*/ 147 w 780"/>
                <a:gd name="T103" fmla="*/ 12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0" h="543">
                  <a:moveTo>
                    <a:pt x="162" y="97"/>
                  </a:moveTo>
                  <a:lnTo>
                    <a:pt x="178" y="89"/>
                  </a:lnTo>
                  <a:lnTo>
                    <a:pt x="194" y="113"/>
                  </a:lnTo>
                  <a:lnTo>
                    <a:pt x="212" y="113"/>
                  </a:lnTo>
                  <a:lnTo>
                    <a:pt x="219" y="129"/>
                  </a:lnTo>
                  <a:lnTo>
                    <a:pt x="219" y="162"/>
                  </a:lnTo>
                  <a:lnTo>
                    <a:pt x="268" y="178"/>
                  </a:lnTo>
                  <a:lnTo>
                    <a:pt x="293" y="203"/>
                  </a:lnTo>
                  <a:lnTo>
                    <a:pt x="340" y="203"/>
                  </a:lnTo>
                  <a:lnTo>
                    <a:pt x="364" y="218"/>
                  </a:lnTo>
                  <a:lnTo>
                    <a:pt x="398" y="226"/>
                  </a:lnTo>
                  <a:lnTo>
                    <a:pt x="430" y="209"/>
                  </a:lnTo>
                  <a:lnTo>
                    <a:pt x="463" y="209"/>
                  </a:lnTo>
                  <a:lnTo>
                    <a:pt x="486" y="184"/>
                  </a:lnTo>
                  <a:lnTo>
                    <a:pt x="480" y="178"/>
                  </a:lnTo>
                  <a:lnTo>
                    <a:pt x="495" y="162"/>
                  </a:lnTo>
                  <a:lnTo>
                    <a:pt x="511" y="169"/>
                  </a:lnTo>
                  <a:lnTo>
                    <a:pt x="535" y="153"/>
                  </a:lnTo>
                  <a:lnTo>
                    <a:pt x="551" y="137"/>
                  </a:lnTo>
                  <a:lnTo>
                    <a:pt x="585" y="137"/>
                  </a:lnTo>
                  <a:lnTo>
                    <a:pt x="575" y="121"/>
                  </a:lnTo>
                  <a:lnTo>
                    <a:pt x="567" y="113"/>
                  </a:lnTo>
                  <a:lnTo>
                    <a:pt x="551" y="121"/>
                  </a:lnTo>
                  <a:lnTo>
                    <a:pt x="535" y="121"/>
                  </a:lnTo>
                  <a:lnTo>
                    <a:pt x="535" y="89"/>
                  </a:lnTo>
                  <a:lnTo>
                    <a:pt x="544" y="72"/>
                  </a:lnTo>
                  <a:lnTo>
                    <a:pt x="560" y="81"/>
                  </a:lnTo>
                  <a:lnTo>
                    <a:pt x="585" y="72"/>
                  </a:lnTo>
                  <a:lnTo>
                    <a:pt x="592" y="41"/>
                  </a:lnTo>
                  <a:lnTo>
                    <a:pt x="600" y="32"/>
                  </a:lnTo>
                  <a:lnTo>
                    <a:pt x="600" y="23"/>
                  </a:lnTo>
                  <a:lnTo>
                    <a:pt x="592" y="23"/>
                  </a:lnTo>
                  <a:lnTo>
                    <a:pt x="600" y="7"/>
                  </a:lnTo>
                  <a:lnTo>
                    <a:pt x="632" y="0"/>
                  </a:lnTo>
                  <a:lnTo>
                    <a:pt x="657" y="7"/>
                  </a:lnTo>
                  <a:lnTo>
                    <a:pt x="672" y="23"/>
                  </a:lnTo>
                  <a:lnTo>
                    <a:pt x="690" y="81"/>
                  </a:lnTo>
                  <a:lnTo>
                    <a:pt x="706" y="81"/>
                  </a:lnTo>
                  <a:lnTo>
                    <a:pt x="731" y="97"/>
                  </a:lnTo>
                  <a:lnTo>
                    <a:pt x="731" y="113"/>
                  </a:lnTo>
                  <a:lnTo>
                    <a:pt x="747" y="113"/>
                  </a:lnTo>
                  <a:lnTo>
                    <a:pt x="779" y="104"/>
                  </a:lnTo>
                  <a:lnTo>
                    <a:pt x="779" y="121"/>
                  </a:lnTo>
                  <a:lnTo>
                    <a:pt x="756" y="169"/>
                  </a:lnTo>
                  <a:lnTo>
                    <a:pt x="747" y="162"/>
                  </a:lnTo>
                  <a:lnTo>
                    <a:pt x="731" y="169"/>
                  </a:lnTo>
                  <a:lnTo>
                    <a:pt x="737" y="194"/>
                  </a:lnTo>
                  <a:lnTo>
                    <a:pt x="731" y="209"/>
                  </a:lnTo>
                  <a:lnTo>
                    <a:pt x="722" y="209"/>
                  </a:lnTo>
                  <a:lnTo>
                    <a:pt x="706" y="218"/>
                  </a:lnTo>
                  <a:lnTo>
                    <a:pt x="697" y="218"/>
                  </a:lnTo>
                  <a:lnTo>
                    <a:pt x="690" y="226"/>
                  </a:lnTo>
                  <a:lnTo>
                    <a:pt x="682" y="226"/>
                  </a:lnTo>
                  <a:lnTo>
                    <a:pt x="650" y="250"/>
                  </a:lnTo>
                  <a:lnTo>
                    <a:pt x="650" y="259"/>
                  </a:lnTo>
                  <a:lnTo>
                    <a:pt x="632" y="259"/>
                  </a:lnTo>
                  <a:lnTo>
                    <a:pt x="609" y="275"/>
                  </a:lnTo>
                  <a:lnTo>
                    <a:pt x="609" y="266"/>
                  </a:lnTo>
                  <a:lnTo>
                    <a:pt x="609" y="259"/>
                  </a:lnTo>
                  <a:lnTo>
                    <a:pt x="617" y="243"/>
                  </a:lnTo>
                  <a:lnTo>
                    <a:pt x="609" y="234"/>
                  </a:lnTo>
                  <a:lnTo>
                    <a:pt x="585" y="259"/>
                  </a:lnTo>
                  <a:lnTo>
                    <a:pt x="575" y="266"/>
                  </a:lnTo>
                  <a:lnTo>
                    <a:pt x="567" y="266"/>
                  </a:lnTo>
                  <a:lnTo>
                    <a:pt x="560" y="275"/>
                  </a:lnTo>
                  <a:lnTo>
                    <a:pt x="585" y="299"/>
                  </a:lnTo>
                  <a:lnTo>
                    <a:pt x="600" y="291"/>
                  </a:lnTo>
                  <a:lnTo>
                    <a:pt x="625" y="299"/>
                  </a:lnTo>
                  <a:lnTo>
                    <a:pt x="625" y="308"/>
                  </a:lnTo>
                  <a:lnTo>
                    <a:pt x="617" y="299"/>
                  </a:lnTo>
                  <a:lnTo>
                    <a:pt x="600" y="308"/>
                  </a:lnTo>
                  <a:lnTo>
                    <a:pt x="585" y="331"/>
                  </a:lnTo>
                  <a:lnTo>
                    <a:pt x="592" y="340"/>
                  </a:lnTo>
                  <a:lnTo>
                    <a:pt x="600" y="371"/>
                  </a:lnTo>
                  <a:lnTo>
                    <a:pt x="617" y="380"/>
                  </a:lnTo>
                  <a:lnTo>
                    <a:pt x="609" y="380"/>
                  </a:lnTo>
                  <a:lnTo>
                    <a:pt x="617" y="396"/>
                  </a:lnTo>
                  <a:lnTo>
                    <a:pt x="592" y="405"/>
                  </a:lnTo>
                  <a:lnTo>
                    <a:pt x="617" y="405"/>
                  </a:lnTo>
                  <a:lnTo>
                    <a:pt x="609" y="436"/>
                  </a:lnTo>
                  <a:lnTo>
                    <a:pt x="592" y="452"/>
                  </a:lnTo>
                  <a:lnTo>
                    <a:pt x="585" y="452"/>
                  </a:lnTo>
                  <a:lnTo>
                    <a:pt x="585" y="468"/>
                  </a:lnTo>
                  <a:lnTo>
                    <a:pt x="575" y="485"/>
                  </a:lnTo>
                  <a:lnTo>
                    <a:pt x="567" y="485"/>
                  </a:lnTo>
                  <a:lnTo>
                    <a:pt x="567" y="493"/>
                  </a:lnTo>
                  <a:lnTo>
                    <a:pt x="544" y="510"/>
                  </a:lnTo>
                  <a:lnTo>
                    <a:pt x="520" y="510"/>
                  </a:lnTo>
                  <a:lnTo>
                    <a:pt x="520" y="517"/>
                  </a:lnTo>
                  <a:lnTo>
                    <a:pt x="511" y="510"/>
                  </a:lnTo>
                  <a:lnTo>
                    <a:pt x="511" y="517"/>
                  </a:lnTo>
                  <a:lnTo>
                    <a:pt x="503" y="517"/>
                  </a:lnTo>
                  <a:lnTo>
                    <a:pt x="470" y="533"/>
                  </a:lnTo>
                  <a:lnTo>
                    <a:pt x="463" y="542"/>
                  </a:lnTo>
                  <a:lnTo>
                    <a:pt x="463" y="526"/>
                  </a:lnTo>
                  <a:lnTo>
                    <a:pt x="446" y="526"/>
                  </a:lnTo>
                  <a:lnTo>
                    <a:pt x="438" y="526"/>
                  </a:lnTo>
                  <a:lnTo>
                    <a:pt x="423" y="526"/>
                  </a:lnTo>
                  <a:lnTo>
                    <a:pt x="423" y="510"/>
                  </a:lnTo>
                  <a:lnTo>
                    <a:pt x="405" y="510"/>
                  </a:lnTo>
                  <a:lnTo>
                    <a:pt x="373" y="517"/>
                  </a:lnTo>
                  <a:lnTo>
                    <a:pt x="364" y="510"/>
                  </a:lnTo>
                  <a:lnTo>
                    <a:pt x="364" y="517"/>
                  </a:lnTo>
                  <a:lnTo>
                    <a:pt x="358" y="517"/>
                  </a:lnTo>
                  <a:lnTo>
                    <a:pt x="358" y="533"/>
                  </a:lnTo>
                  <a:lnTo>
                    <a:pt x="349" y="533"/>
                  </a:lnTo>
                  <a:lnTo>
                    <a:pt x="349" y="526"/>
                  </a:lnTo>
                  <a:lnTo>
                    <a:pt x="340" y="526"/>
                  </a:lnTo>
                  <a:lnTo>
                    <a:pt x="324" y="517"/>
                  </a:lnTo>
                  <a:lnTo>
                    <a:pt x="324" y="510"/>
                  </a:lnTo>
                  <a:lnTo>
                    <a:pt x="324" y="502"/>
                  </a:lnTo>
                  <a:lnTo>
                    <a:pt x="317" y="493"/>
                  </a:lnTo>
                  <a:lnTo>
                    <a:pt x="308" y="493"/>
                  </a:lnTo>
                  <a:lnTo>
                    <a:pt x="317" y="452"/>
                  </a:lnTo>
                  <a:lnTo>
                    <a:pt x="308" y="436"/>
                  </a:lnTo>
                  <a:lnTo>
                    <a:pt x="299" y="436"/>
                  </a:lnTo>
                  <a:lnTo>
                    <a:pt x="284" y="420"/>
                  </a:lnTo>
                  <a:lnTo>
                    <a:pt x="268" y="420"/>
                  </a:lnTo>
                  <a:lnTo>
                    <a:pt x="227" y="436"/>
                  </a:lnTo>
                  <a:lnTo>
                    <a:pt x="202" y="436"/>
                  </a:lnTo>
                  <a:lnTo>
                    <a:pt x="194" y="445"/>
                  </a:lnTo>
                  <a:lnTo>
                    <a:pt x="187" y="436"/>
                  </a:lnTo>
                  <a:lnTo>
                    <a:pt x="178" y="436"/>
                  </a:lnTo>
                  <a:lnTo>
                    <a:pt x="154" y="436"/>
                  </a:lnTo>
                  <a:lnTo>
                    <a:pt x="137" y="428"/>
                  </a:lnTo>
                  <a:lnTo>
                    <a:pt x="129" y="420"/>
                  </a:lnTo>
                  <a:lnTo>
                    <a:pt x="122" y="420"/>
                  </a:lnTo>
                  <a:lnTo>
                    <a:pt x="106" y="405"/>
                  </a:lnTo>
                  <a:lnTo>
                    <a:pt x="88" y="405"/>
                  </a:lnTo>
                  <a:lnTo>
                    <a:pt x="65" y="396"/>
                  </a:lnTo>
                  <a:lnTo>
                    <a:pt x="57" y="371"/>
                  </a:lnTo>
                  <a:lnTo>
                    <a:pt x="73" y="371"/>
                  </a:lnTo>
                  <a:lnTo>
                    <a:pt x="65" y="355"/>
                  </a:lnTo>
                  <a:lnTo>
                    <a:pt x="82" y="340"/>
                  </a:lnTo>
                  <a:lnTo>
                    <a:pt x="82" y="323"/>
                  </a:lnTo>
                  <a:lnTo>
                    <a:pt x="73" y="315"/>
                  </a:lnTo>
                  <a:lnTo>
                    <a:pt x="48" y="323"/>
                  </a:lnTo>
                  <a:lnTo>
                    <a:pt x="32" y="315"/>
                  </a:lnTo>
                  <a:lnTo>
                    <a:pt x="25" y="308"/>
                  </a:lnTo>
                  <a:lnTo>
                    <a:pt x="8" y="299"/>
                  </a:lnTo>
                  <a:lnTo>
                    <a:pt x="16" y="299"/>
                  </a:lnTo>
                  <a:lnTo>
                    <a:pt x="16" y="275"/>
                  </a:lnTo>
                  <a:lnTo>
                    <a:pt x="0" y="275"/>
                  </a:lnTo>
                  <a:lnTo>
                    <a:pt x="0" y="250"/>
                  </a:lnTo>
                  <a:lnTo>
                    <a:pt x="16" y="243"/>
                  </a:lnTo>
                  <a:lnTo>
                    <a:pt x="32" y="243"/>
                  </a:lnTo>
                  <a:lnTo>
                    <a:pt x="40" y="234"/>
                  </a:lnTo>
                  <a:lnTo>
                    <a:pt x="57" y="234"/>
                  </a:lnTo>
                  <a:lnTo>
                    <a:pt x="82" y="218"/>
                  </a:lnTo>
                  <a:lnTo>
                    <a:pt x="88" y="203"/>
                  </a:lnTo>
                  <a:lnTo>
                    <a:pt x="82" y="169"/>
                  </a:lnTo>
                  <a:lnTo>
                    <a:pt x="82" y="162"/>
                  </a:lnTo>
                  <a:lnTo>
                    <a:pt x="106" y="162"/>
                  </a:lnTo>
                  <a:lnTo>
                    <a:pt x="113" y="129"/>
                  </a:lnTo>
                  <a:lnTo>
                    <a:pt x="137" y="129"/>
                  </a:lnTo>
                  <a:lnTo>
                    <a:pt x="147" y="129"/>
                  </a:lnTo>
                  <a:lnTo>
                    <a:pt x="154" y="104"/>
                  </a:lnTo>
                  <a:lnTo>
                    <a:pt x="162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1" name="Freeform 303">
              <a:extLst>
                <a:ext uri="{FF2B5EF4-FFF2-40B4-BE49-F238E27FC236}">
                  <a16:creationId xmlns:a16="http://schemas.microsoft.com/office/drawing/2014/main" id="{65B12A8E-D7B5-4A8D-A9AE-EE038FB8FE06}"/>
                </a:ext>
              </a:extLst>
            </p:cNvPr>
            <p:cNvSpPr>
              <a:spLocks/>
            </p:cNvSpPr>
            <p:nvPr>
              <p:custDataLst>
                <p:tags r:id="rId399"/>
              </p:custDataLst>
            </p:nvPr>
          </p:nvSpPr>
          <p:spPr bwMode="gray">
            <a:xfrm>
              <a:off x="3602" y="2497"/>
              <a:ext cx="256" cy="225"/>
            </a:xfrm>
            <a:custGeom>
              <a:avLst/>
              <a:gdLst>
                <a:gd name="T0" fmla="*/ 8 w 211"/>
                <a:gd name="T1" fmla="*/ 178 h 204"/>
                <a:gd name="T2" fmla="*/ 8 w 211"/>
                <a:gd name="T3" fmla="*/ 162 h 204"/>
                <a:gd name="T4" fmla="*/ 23 w 211"/>
                <a:gd name="T5" fmla="*/ 153 h 204"/>
                <a:gd name="T6" fmla="*/ 16 w 211"/>
                <a:gd name="T7" fmla="*/ 137 h 204"/>
                <a:gd name="T8" fmla="*/ 8 w 211"/>
                <a:gd name="T9" fmla="*/ 129 h 204"/>
                <a:gd name="T10" fmla="*/ 0 w 211"/>
                <a:gd name="T11" fmla="*/ 113 h 204"/>
                <a:gd name="T12" fmla="*/ 16 w 211"/>
                <a:gd name="T13" fmla="*/ 121 h 204"/>
                <a:gd name="T14" fmla="*/ 65 w 211"/>
                <a:gd name="T15" fmla="*/ 113 h 204"/>
                <a:gd name="T16" fmla="*/ 65 w 211"/>
                <a:gd name="T17" fmla="*/ 97 h 204"/>
                <a:gd name="T18" fmla="*/ 73 w 211"/>
                <a:gd name="T19" fmla="*/ 90 h 204"/>
                <a:gd name="T20" fmla="*/ 107 w 211"/>
                <a:gd name="T21" fmla="*/ 81 h 204"/>
                <a:gd name="T22" fmla="*/ 107 w 211"/>
                <a:gd name="T23" fmla="*/ 66 h 204"/>
                <a:gd name="T24" fmla="*/ 113 w 211"/>
                <a:gd name="T25" fmla="*/ 56 h 204"/>
                <a:gd name="T26" fmla="*/ 113 w 211"/>
                <a:gd name="T27" fmla="*/ 49 h 204"/>
                <a:gd name="T28" fmla="*/ 122 w 211"/>
                <a:gd name="T29" fmla="*/ 49 h 204"/>
                <a:gd name="T30" fmla="*/ 129 w 211"/>
                <a:gd name="T31" fmla="*/ 32 h 204"/>
                <a:gd name="T32" fmla="*/ 129 w 211"/>
                <a:gd name="T33" fmla="*/ 16 h 204"/>
                <a:gd name="T34" fmla="*/ 147 w 211"/>
                <a:gd name="T35" fmla="*/ 9 h 204"/>
                <a:gd name="T36" fmla="*/ 162 w 211"/>
                <a:gd name="T37" fmla="*/ 0 h 204"/>
                <a:gd name="T38" fmla="*/ 170 w 211"/>
                <a:gd name="T39" fmla="*/ 0 h 204"/>
                <a:gd name="T40" fmla="*/ 187 w 211"/>
                <a:gd name="T41" fmla="*/ 9 h 204"/>
                <a:gd name="T42" fmla="*/ 194 w 211"/>
                <a:gd name="T43" fmla="*/ 16 h 204"/>
                <a:gd name="T44" fmla="*/ 210 w 211"/>
                <a:gd name="T45" fmla="*/ 24 h 204"/>
                <a:gd name="T46" fmla="*/ 202 w 211"/>
                <a:gd name="T47" fmla="*/ 32 h 204"/>
                <a:gd name="T48" fmla="*/ 187 w 211"/>
                <a:gd name="T49" fmla="*/ 41 h 204"/>
                <a:gd name="T50" fmla="*/ 170 w 211"/>
                <a:gd name="T51" fmla="*/ 32 h 204"/>
                <a:gd name="T52" fmla="*/ 162 w 211"/>
                <a:gd name="T53" fmla="*/ 41 h 204"/>
                <a:gd name="T54" fmla="*/ 170 w 211"/>
                <a:gd name="T55" fmla="*/ 49 h 204"/>
                <a:gd name="T56" fmla="*/ 162 w 211"/>
                <a:gd name="T57" fmla="*/ 66 h 204"/>
                <a:gd name="T58" fmla="*/ 178 w 211"/>
                <a:gd name="T59" fmla="*/ 72 h 204"/>
                <a:gd name="T60" fmla="*/ 178 w 211"/>
                <a:gd name="T61" fmla="*/ 81 h 204"/>
                <a:gd name="T62" fmla="*/ 170 w 211"/>
                <a:gd name="T63" fmla="*/ 81 h 204"/>
                <a:gd name="T64" fmla="*/ 178 w 211"/>
                <a:gd name="T65" fmla="*/ 90 h 204"/>
                <a:gd name="T66" fmla="*/ 138 w 211"/>
                <a:gd name="T67" fmla="*/ 137 h 204"/>
                <a:gd name="T68" fmla="*/ 122 w 211"/>
                <a:gd name="T69" fmla="*/ 146 h 204"/>
                <a:gd name="T70" fmla="*/ 113 w 211"/>
                <a:gd name="T71" fmla="*/ 137 h 204"/>
                <a:gd name="T72" fmla="*/ 107 w 211"/>
                <a:gd name="T73" fmla="*/ 146 h 204"/>
                <a:gd name="T74" fmla="*/ 107 w 211"/>
                <a:gd name="T75" fmla="*/ 162 h 204"/>
                <a:gd name="T76" fmla="*/ 113 w 211"/>
                <a:gd name="T77" fmla="*/ 162 h 204"/>
                <a:gd name="T78" fmla="*/ 113 w 211"/>
                <a:gd name="T79" fmla="*/ 169 h 204"/>
                <a:gd name="T80" fmla="*/ 122 w 211"/>
                <a:gd name="T81" fmla="*/ 169 h 204"/>
                <a:gd name="T82" fmla="*/ 122 w 211"/>
                <a:gd name="T83" fmla="*/ 186 h 204"/>
                <a:gd name="T84" fmla="*/ 122 w 211"/>
                <a:gd name="T85" fmla="*/ 194 h 204"/>
                <a:gd name="T86" fmla="*/ 97 w 211"/>
                <a:gd name="T87" fmla="*/ 194 h 204"/>
                <a:gd name="T88" fmla="*/ 88 w 211"/>
                <a:gd name="T89" fmla="*/ 203 h 204"/>
                <a:gd name="T90" fmla="*/ 82 w 211"/>
                <a:gd name="T91" fmla="*/ 194 h 204"/>
                <a:gd name="T92" fmla="*/ 73 w 211"/>
                <a:gd name="T93" fmla="*/ 178 h 204"/>
                <a:gd name="T94" fmla="*/ 48 w 211"/>
                <a:gd name="T95" fmla="*/ 178 h 204"/>
                <a:gd name="T96" fmla="*/ 32 w 211"/>
                <a:gd name="T97" fmla="*/ 178 h 204"/>
                <a:gd name="T98" fmla="*/ 8 w 211"/>
                <a:gd name="T99" fmla="*/ 1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" h="204">
                  <a:moveTo>
                    <a:pt x="8" y="178"/>
                  </a:moveTo>
                  <a:lnTo>
                    <a:pt x="8" y="162"/>
                  </a:lnTo>
                  <a:lnTo>
                    <a:pt x="23" y="153"/>
                  </a:lnTo>
                  <a:lnTo>
                    <a:pt x="16" y="137"/>
                  </a:lnTo>
                  <a:lnTo>
                    <a:pt x="8" y="129"/>
                  </a:lnTo>
                  <a:lnTo>
                    <a:pt x="0" y="113"/>
                  </a:lnTo>
                  <a:lnTo>
                    <a:pt x="16" y="121"/>
                  </a:lnTo>
                  <a:lnTo>
                    <a:pt x="65" y="113"/>
                  </a:lnTo>
                  <a:lnTo>
                    <a:pt x="65" y="97"/>
                  </a:lnTo>
                  <a:lnTo>
                    <a:pt x="73" y="90"/>
                  </a:lnTo>
                  <a:lnTo>
                    <a:pt x="107" y="81"/>
                  </a:lnTo>
                  <a:lnTo>
                    <a:pt x="107" y="66"/>
                  </a:lnTo>
                  <a:lnTo>
                    <a:pt x="113" y="56"/>
                  </a:lnTo>
                  <a:lnTo>
                    <a:pt x="113" y="49"/>
                  </a:lnTo>
                  <a:lnTo>
                    <a:pt x="122" y="49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7" y="9"/>
                  </a:lnTo>
                  <a:lnTo>
                    <a:pt x="162" y="0"/>
                  </a:lnTo>
                  <a:lnTo>
                    <a:pt x="170" y="0"/>
                  </a:lnTo>
                  <a:lnTo>
                    <a:pt x="187" y="9"/>
                  </a:lnTo>
                  <a:lnTo>
                    <a:pt x="194" y="16"/>
                  </a:lnTo>
                  <a:lnTo>
                    <a:pt x="210" y="24"/>
                  </a:lnTo>
                  <a:lnTo>
                    <a:pt x="202" y="32"/>
                  </a:lnTo>
                  <a:lnTo>
                    <a:pt x="187" y="41"/>
                  </a:lnTo>
                  <a:lnTo>
                    <a:pt x="170" y="32"/>
                  </a:lnTo>
                  <a:lnTo>
                    <a:pt x="162" y="41"/>
                  </a:lnTo>
                  <a:lnTo>
                    <a:pt x="170" y="49"/>
                  </a:lnTo>
                  <a:lnTo>
                    <a:pt x="162" y="66"/>
                  </a:lnTo>
                  <a:lnTo>
                    <a:pt x="178" y="72"/>
                  </a:lnTo>
                  <a:lnTo>
                    <a:pt x="178" y="81"/>
                  </a:lnTo>
                  <a:lnTo>
                    <a:pt x="170" y="81"/>
                  </a:lnTo>
                  <a:lnTo>
                    <a:pt x="178" y="90"/>
                  </a:lnTo>
                  <a:lnTo>
                    <a:pt x="138" y="137"/>
                  </a:lnTo>
                  <a:lnTo>
                    <a:pt x="122" y="146"/>
                  </a:lnTo>
                  <a:lnTo>
                    <a:pt x="113" y="137"/>
                  </a:lnTo>
                  <a:lnTo>
                    <a:pt x="107" y="146"/>
                  </a:lnTo>
                  <a:lnTo>
                    <a:pt x="107" y="162"/>
                  </a:lnTo>
                  <a:lnTo>
                    <a:pt x="113" y="162"/>
                  </a:lnTo>
                  <a:lnTo>
                    <a:pt x="113" y="169"/>
                  </a:lnTo>
                  <a:lnTo>
                    <a:pt x="122" y="169"/>
                  </a:lnTo>
                  <a:lnTo>
                    <a:pt x="122" y="186"/>
                  </a:lnTo>
                  <a:lnTo>
                    <a:pt x="122" y="194"/>
                  </a:lnTo>
                  <a:lnTo>
                    <a:pt x="97" y="194"/>
                  </a:lnTo>
                  <a:lnTo>
                    <a:pt x="88" y="203"/>
                  </a:lnTo>
                  <a:lnTo>
                    <a:pt x="82" y="194"/>
                  </a:lnTo>
                  <a:lnTo>
                    <a:pt x="73" y="178"/>
                  </a:lnTo>
                  <a:lnTo>
                    <a:pt x="48" y="178"/>
                  </a:lnTo>
                  <a:lnTo>
                    <a:pt x="32" y="178"/>
                  </a:lnTo>
                  <a:lnTo>
                    <a:pt x="8" y="17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2" name="Freeform 304">
              <a:extLst>
                <a:ext uri="{FF2B5EF4-FFF2-40B4-BE49-F238E27FC236}">
                  <a16:creationId xmlns:a16="http://schemas.microsoft.com/office/drawing/2014/main" id="{D9090152-4E29-4ABD-8865-22D991309B3C}"/>
                </a:ext>
              </a:extLst>
            </p:cNvPr>
            <p:cNvSpPr>
              <a:spLocks/>
            </p:cNvSpPr>
            <p:nvPr>
              <p:custDataLst>
                <p:tags r:id="rId400"/>
              </p:custDataLst>
            </p:nvPr>
          </p:nvSpPr>
          <p:spPr bwMode="gray">
            <a:xfrm>
              <a:off x="3591" y="2472"/>
              <a:ext cx="226" cy="159"/>
            </a:xfrm>
            <a:custGeom>
              <a:avLst/>
              <a:gdLst>
                <a:gd name="T0" fmla="*/ 179 w 188"/>
                <a:gd name="T1" fmla="*/ 24 h 146"/>
                <a:gd name="T2" fmla="*/ 171 w 188"/>
                <a:gd name="T3" fmla="*/ 24 h 146"/>
                <a:gd name="T4" fmla="*/ 156 w 188"/>
                <a:gd name="T5" fmla="*/ 33 h 146"/>
                <a:gd name="T6" fmla="*/ 138 w 188"/>
                <a:gd name="T7" fmla="*/ 40 h 146"/>
                <a:gd name="T8" fmla="*/ 138 w 188"/>
                <a:gd name="T9" fmla="*/ 56 h 146"/>
                <a:gd name="T10" fmla="*/ 131 w 188"/>
                <a:gd name="T11" fmla="*/ 73 h 146"/>
                <a:gd name="T12" fmla="*/ 122 w 188"/>
                <a:gd name="T13" fmla="*/ 73 h 146"/>
                <a:gd name="T14" fmla="*/ 122 w 188"/>
                <a:gd name="T15" fmla="*/ 80 h 146"/>
                <a:gd name="T16" fmla="*/ 116 w 188"/>
                <a:gd name="T17" fmla="*/ 90 h 146"/>
                <a:gd name="T18" fmla="*/ 116 w 188"/>
                <a:gd name="T19" fmla="*/ 105 h 146"/>
                <a:gd name="T20" fmla="*/ 82 w 188"/>
                <a:gd name="T21" fmla="*/ 114 h 146"/>
                <a:gd name="T22" fmla="*/ 74 w 188"/>
                <a:gd name="T23" fmla="*/ 121 h 146"/>
                <a:gd name="T24" fmla="*/ 74 w 188"/>
                <a:gd name="T25" fmla="*/ 137 h 146"/>
                <a:gd name="T26" fmla="*/ 25 w 188"/>
                <a:gd name="T27" fmla="*/ 145 h 146"/>
                <a:gd name="T28" fmla="*/ 9 w 188"/>
                <a:gd name="T29" fmla="*/ 137 h 146"/>
                <a:gd name="T30" fmla="*/ 17 w 188"/>
                <a:gd name="T31" fmla="*/ 121 h 146"/>
                <a:gd name="T32" fmla="*/ 17 w 188"/>
                <a:gd name="T33" fmla="*/ 114 h 146"/>
                <a:gd name="T34" fmla="*/ 0 w 188"/>
                <a:gd name="T35" fmla="*/ 105 h 146"/>
                <a:gd name="T36" fmla="*/ 0 w 188"/>
                <a:gd name="T37" fmla="*/ 73 h 146"/>
                <a:gd name="T38" fmla="*/ 9 w 188"/>
                <a:gd name="T39" fmla="*/ 56 h 146"/>
                <a:gd name="T40" fmla="*/ 9 w 188"/>
                <a:gd name="T41" fmla="*/ 48 h 146"/>
                <a:gd name="T42" fmla="*/ 32 w 188"/>
                <a:gd name="T43" fmla="*/ 48 h 146"/>
                <a:gd name="T44" fmla="*/ 32 w 188"/>
                <a:gd name="T45" fmla="*/ 40 h 146"/>
                <a:gd name="T46" fmla="*/ 50 w 188"/>
                <a:gd name="T47" fmla="*/ 40 h 146"/>
                <a:gd name="T48" fmla="*/ 57 w 188"/>
                <a:gd name="T49" fmla="*/ 24 h 146"/>
                <a:gd name="T50" fmla="*/ 66 w 188"/>
                <a:gd name="T51" fmla="*/ 24 h 146"/>
                <a:gd name="T52" fmla="*/ 66 w 188"/>
                <a:gd name="T53" fmla="*/ 16 h 146"/>
                <a:gd name="T54" fmla="*/ 97 w 188"/>
                <a:gd name="T55" fmla="*/ 24 h 146"/>
                <a:gd name="T56" fmla="*/ 116 w 188"/>
                <a:gd name="T57" fmla="*/ 24 h 146"/>
                <a:gd name="T58" fmla="*/ 116 w 188"/>
                <a:gd name="T59" fmla="*/ 16 h 146"/>
                <a:gd name="T60" fmla="*/ 122 w 188"/>
                <a:gd name="T61" fmla="*/ 16 h 146"/>
                <a:gd name="T62" fmla="*/ 131 w 188"/>
                <a:gd name="T63" fmla="*/ 0 h 146"/>
                <a:gd name="T64" fmla="*/ 138 w 188"/>
                <a:gd name="T65" fmla="*/ 8 h 146"/>
                <a:gd name="T66" fmla="*/ 147 w 188"/>
                <a:gd name="T67" fmla="*/ 33 h 146"/>
                <a:gd name="T68" fmla="*/ 162 w 188"/>
                <a:gd name="T69" fmla="*/ 16 h 146"/>
                <a:gd name="T70" fmla="*/ 187 w 188"/>
                <a:gd name="T71" fmla="*/ 24 h 146"/>
                <a:gd name="T72" fmla="*/ 179 w 188"/>
                <a:gd name="T73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8" h="146">
                  <a:moveTo>
                    <a:pt x="179" y="24"/>
                  </a:moveTo>
                  <a:lnTo>
                    <a:pt x="171" y="24"/>
                  </a:lnTo>
                  <a:lnTo>
                    <a:pt x="156" y="33"/>
                  </a:lnTo>
                  <a:lnTo>
                    <a:pt x="138" y="40"/>
                  </a:lnTo>
                  <a:lnTo>
                    <a:pt x="138" y="56"/>
                  </a:lnTo>
                  <a:lnTo>
                    <a:pt x="131" y="73"/>
                  </a:lnTo>
                  <a:lnTo>
                    <a:pt x="122" y="73"/>
                  </a:lnTo>
                  <a:lnTo>
                    <a:pt x="122" y="80"/>
                  </a:lnTo>
                  <a:lnTo>
                    <a:pt x="116" y="90"/>
                  </a:lnTo>
                  <a:lnTo>
                    <a:pt x="116" y="105"/>
                  </a:lnTo>
                  <a:lnTo>
                    <a:pt x="82" y="114"/>
                  </a:lnTo>
                  <a:lnTo>
                    <a:pt x="74" y="121"/>
                  </a:lnTo>
                  <a:lnTo>
                    <a:pt x="74" y="137"/>
                  </a:lnTo>
                  <a:lnTo>
                    <a:pt x="25" y="145"/>
                  </a:lnTo>
                  <a:lnTo>
                    <a:pt x="9" y="137"/>
                  </a:lnTo>
                  <a:lnTo>
                    <a:pt x="17" y="121"/>
                  </a:lnTo>
                  <a:lnTo>
                    <a:pt x="17" y="114"/>
                  </a:lnTo>
                  <a:lnTo>
                    <a:pt x="0" y="105"/>
                  </a:lnTo>
                  <a:lnTo>
                    <a:pt x="0" y="73"/>
                  </a:lnTo>
                  <a:lnTo>
                    <a:pt x="9" y="56"/>
                  </a:lnTo>
                  <a:lnTo>
                    <a:pt x="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50" y="40"/>
                  </a:lnTo>
                  <a:lnTo>
                    <a:pt x="57" y="24"/>
                  </a:lnTo>
                  <a:lnTo>
                    <a:pt x="66" y="24"/>
                  </a:lnTo>
                  <a:lnTo>
                    <a:pt x="66" y="16"/>
                  </a:lnTo>
                  <a:lnTo>
                    <a:pt x="97" y="24"/>
                  </a:lnTo>
                  <a:lnTo>
                    <a:pt x="116" y="24"/>
                  </a:lnTo>
                  <a:lnTo>
                    <a:pt x="116" y="16"/>
                  </a:lnTo>
                  <a:lnTo>
                    <a:pt x="122" y="16"/>
                  </a:lnTo>
                  <a:lnTo>
                    <a:pt x="131" y="0"/>
                  </a:lnTo>
                  <a:lnTo>
                    <a:pt x="138" y="8"/>
                  </a:lnTo>
                  <a:lnTo>
                    <a:pt x="147" y="33"/>
                  </a:lnTo>
                  <a:lnTo>
                    <a:pt x="162" y="16"/>
                  </a:lnTo>
                  <a:lnTo>
                    <a:pt x="187" y="24"/>
                  </a:lnTo>
                  <a:lnTo>
                    <a:pt x="179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3" name="Freeform 305">
              <a:extLst>
                <a:ext uri="{FF2B5EF4-FFF2-40B4-BE49-F238E27FC236}">
                  <a16:creationId xmlns:a16="http://schemas.microsoft.com/office/drawing/2014/main" id="{914E4C50-89DF-4AE7-BB78-4DD024FEFE5C}"/>
                </a:ext>
              </a:extLst>
            </p:cNvPr>
            <p:cNvSpPr>
              <a:spLocks/>
            </p:cNvSpPr>
            <p:nvPr>
              <p:custDataLst>
                <p:tags r:id="rId401"/>
              </p:custDataLst>
            </p:nvPr>
          </p:nvSpPr>
          <p:spPr bwMode="gray">
            <a:xfrm>
              <a:off x="3337" y="2445"/>
              <a:ext cx="295" cy="248"/>
            </a:xfrm>
            <a:custGeom>
              <a:avLst/>
              <a:gdLst>
                <a:gd name="T0" fmla="*/ 227 w 243"/>
                <a:gd name="T1" fmla="*/ 227 h 228"/>
                <a:gd name="T2" fmla="*/ 170 w 243"/>
                <a:gd name="T3" fmla="*/ 218 h 228"/>
                <a:gd name="T4" fmla="*/ 162 w 243"/>
                <a:gd name="T5" fmla="*/ 202 h 228"/>
                <a:gd name="T6" fmla="*/ 137 w 243"/>
                <a:gd name="T7" fmla="*/ 211 h 228"/>
                <a:gd name="T8" fmla="*/ 121 w 243"/>
                <a:gd name="T9" fmla="*/ 211 h 228"/>
                <a:gd name="T10" fmla="*/ 96 w 243"/>
                <a:gd name="T11" fmla="*/ 186 h 228"/>
                <a:gd name="T12" fmla="*/ 80 w 243"/>
                <a:gd name="T13" fmla="*/ 162 h 228"/>
                <a:gd name="T14" fmla="*/ 65 w 243"/>
                <a:gd name="T15" fmla="*/ 155 h 228"/>
                <a:gd name="T16" fmla="*/ 56 w 243"/>
                <a:gd name="T17" fmla="*/ 155 h 228"/>
                <a:gd name="T18" fmla="*/ 48 w 243"/>
                <a:gd name="T19" fmla="*/ 146 h 228"/>
                <a:gd name="T20" fmla="*/ 40 w 243"/>
                <a:gd name="T21" fmla="*/ 121 h 228"/>
                <a:gd name="T22" fmla="*/ 24 w 243"/>
                <a:gd name="T23" fmla="*/ 115 h 228"/>
                <a:gd name="T24" fmla="*/ 15 w 243"/>
                <a:gd name="T25" fmla="*/ 98 h 228"/>
                <a:gd name="T26" fmla="*/ 24 w 243"/>
                <a:gd name="T27" fmla="*/ 81 h 228"/>
                <a:gd name="T28" fmla="*/ 24 w 243"/>
                <a:gd name="T29" fmla="*/ 65 h 228"/>
                <a:gd name="T30" fmla="*/ 15 w 243"/>
                <a:gd name="T31" fmla="*/ 65 h 228"/>
                <a:gd name="T32" fmla="*/ 8 w 243"/>
                <a:gd name="T33" fmla="*/ 49 h 228"/>
                <a:gd name="T34" fmla="*/ 0 w 243"/>
                <a:gd name="T35" fmla="*/ 9 h 228"/>
                <a:gd name="T36" fmla="*/ 8 w 243"/>
                <a:gd name="T37" fmla="*/ 0 h 228"/>
                <a:gd name="T38" fmla="*/ 15 w 243"/>
                <a:gd name="T39" fmla="*/ 16 h 228"/>
                <a:gd name="T40" fmla="*/ 24 w 243"/>
                <a:gd name="T41" fmla="*/ 16 h 228"/>
                <a:gd name="T42" fmla="*/ 31 w 243"/>
                <a:gd name="T43" fmla="*/ 16 h 228"/>
                <a:gd name="T44" fmla="*/ 48 w 243"/>
                <a:gd name="T45" fmla="*/ 9 h 228"/>
                <a:gd name="T46" fmla="*/ 56 w 243"/>
                <a:gd name="T47" fmla="*/ 9 h 228"/>
                <a:gd name="T48" fmla="*/ 48 w 243"/>
                <a:gd name="T49" fmla="*/ 16 h 228"/>
                <a:gd name="T50" fmla="*/ 65 w 243"/>
                <a:gd name="T51" fmla="*/ 25 h 228"/>
                <a:gd name="T52" fmla="*/ 65 w 243"/>
                <a:gd name="T53" fmla="*/ 41 h 228"/>
                <a:gd name="T54" fmla="*/ 96 w 243"/>
                <a:gd name="T55" fmla="*/ 58 h 228"/>
                <a:gd name="T56" fmla="*/ 130 w 243"/>
                <a:gd name="T57" fmla="*/ 58 h 228"/>
                <a:gd name="T58" fmla="*/ 130 w 243"/>
                <a:gd name="T59" fmla="*/ 41 h 228"/>
                <a:gd name="T60" fmla="*/ 145 w 243"/>
                <a:gd name="T61" fmla="*/ 33 h 228"/>
                <a:gd name="T62" fmla="*/ 170 w 243"/>
                <a:gd name="T63" fmla="*/ 33 h 228"/>
                <a:gd name="T64" fmla="*/ 219 w 243"/>
                <a:gd name="T65" fmla="*/ 58 h 228"/>
                <a:gd name="T66" fmla="*/ 219 w 243"/>
                <a:gd name="T67" fmla="*/ 65 h 228"/>
                <a:gd name="T68" fmla="*/ 219 w 243"/>
                <a:gd name="T69" fmla="*/ 73 h 228"/>
                <a:gd name="T70" fmla="*/ 219 w 243"/>
                <a:gd name="T71" fmla="*/ 81 h 228"/>
                <a:gd name="T72" fmla="*/ 210 w 243"/>
                <a:gd name="T73" fmla="*/ 98 h 228"/>
                <a:gd name="T74" fmla="*/ 210 w 243"/>
                <a:gd name="T75" fmla="*/ 130 h 228"/>
                <a:gd name="T76" fmla="*/ 227 w 243"/>
                <a:gd name="T77" fmla="*/ 139 h 228"/>
                <a:gd name="T78" fmla="*/ 227 w 243"/>
                <a:gd name="T79" fmla="*/ 146 h 228"/>
                <a:gd name="T80" fmla="*/ 219 w 243"/>
                <a:gd name="T81" fmla="*/ 162 h 228"/>
                <a:gd name="T82" fmla="*/ 227 w 243"/>
                <a:gd name="T83" fmla="*/ 178 h 228"/>
                <a:gd name="T84" fmla="*/ 235 w 243"/>
                <a:gd name="T85" fmla="*/ 186 h 228"/>
                <a:gd name="T86" fmla="*/ 242 w 243"/>
                <a:gd name="T87" fmla="*/ 202 h 228"/>
                <a:gd name="T88" fmla="*/ 227 w 243"/>
                <a:gd name="T89" fmla="*/ 211 h 228"/>
                <a:gd name="T90" fmla="*/ 227 w 243"/>
                <a:gd name="T91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28">
                  <a:moveTo>
                    <a:pt x="227" y="227"/>
                  </a:moveTo>
                  <a:lnTo>
                    <a:pt x="170" y="218"/>
                  </a:lnTo>
                  <a:lnTo>
                    <a:pt x="162" y="202"/>
                  </a:lnTo>
                  <a:lnTo>
                    <a:pt x="137" y="211"/>
                  </a:lnTo>
                  <a:lnTo>
                    <a:pt x="121" y="211"/>
                  </a:lnTo>
                  <a:lnTo>
                    <a:pt x="96" y="186"/>
                  </a:lnTo>
                  <a:lnTo>
                    <a:pt x="80" y="162"/>
                  </a:lnTo>
                  <a:lnTo>
                    <a:pt x="65" y="155"/>
                  </a:lnTo>
                  <a:lnTo>
                    <a:pt x="56" y="155"/>
                  </a:lnTo>
                  <a:lnTo>
                    <a:pt x="48" y="146"/>
                  </a:lnTo>
                  <a:lnTo>
                    <a:pt x="40" y="121"/>
                  </a:lnTo>
                  <a:lnTo>
                    <a:pt x="24" y="115"/>
                  </a:lnTo>
                  <a:lnTo>
                    <a:pt x="15" y="98"/>
                  </a:lnTo>
                  <a:lnTo>
                    <a:pt x="24" y="81"/>
                  </a:lnTo>
                  <a:lnTo>
                    <a:pt x="24" y="65"/>
                  </a:lnTo>
                  <a:lnTo>
                    <a:pt x="15" y="65"/>
                  </a:lnTo>
                  <a:lnTo>
                    <a:pt x="8" y="49"/>
                  </a:lnTo>
                  <a:lnTo>
                    <a:pt x="0" y="9"/>
                  </a:lnTo>
                  <a:lnTo>
                    <a:pt x="8" y="0"/>
                  </a:lnTo>
                  <a:lnTo>
                    <a:pt x="15" y="16"/>
                  </a:lnTo>
                  <a:lnTo>
                    <a:pt x="24" y="16"/>
                  </a:lnTo>
                  <a:lnTo>
                    <a:pt x="31" y="16"/>
                  </a:lnTo>
                  <a:lnTo>
                    <a:pt x="48" y="9"/>
                  </a:lnTo>
                  <a:lnTo>
                    <a:pt x="56" y="9"/>
                  </a:lnTo>
                  <a:lnTo>
                    <a:pt x="48" y="16"/>
                  </a:lnTo>
                  <a:lnTo>
                    <a:pt x="65" y="25"/>
                  </a:lnTo>
                  <a:lnTo>
                    <a:pt x="65" y="41"/>
                  </a:lnTo>
                  <a:lnTo>
                    <a:pt x="96" y="58"/>
                  </a:lnTo>
                  <a:lnTo>
                    <a:pt x="130" y="58"/>
                  </a:lnTo>
                  <a:lnTo>
                    <a:pt x="130" y="41"/>
                  </a:lnTo>
                  <a:lnTo>
                    <a:pt x="145" y="33"/>
                  </a:lnTo>
                  <a:lnTo>
                    <a:pt x="170" y="33"/>
                  </a:lnTo>
                  <a:lnTo>
                    <a:pt x="219" y="58"/>
                  </a:lnTo>
                  <a:lnTo>
                    <a:pt x="219" y="65"/>
                  </a:lnTo>
                  <a:lnTo>
                    <a:pt x="219" y="73"/>
                  </a:lnTo>
                  <a:lnTo>
                    <a:pt x="219" y="81"/>
                  </a:lnTo>
                  <a:lnTo>
                    <a:pt x="210" y="98"/>
                  </a:lnTo>
                  <a:lnTo>
                    <a:pt x="210" y="130"/>
                  </a:lnTo>
                  <a:lnTo>
                    <a:pt x="227" y="139"/>
                  </a:lnTo>
                  <a:lnTo>
                    <a:pt x="227" y="146"/>
                  </a:lnTo>
                  <a:lnTo>
                    <a:pt x="219" y="162"/>
                  </a:lnTo>
                  <a:lnTo>
                    <a:pt x="227" y="178"/>
                  </a:lnTo>
                  <a:lnTo>
                    <a:pt x="235" y="186"/>
                  </a:lnTo>
                  <a:lnTo>
                    <a:pt x="242" y="202"/>
                  </a:lnTo>
                  <a:lnTo>
                    <a:pt x="227" y="211"/>
                  </a:lnTo>
                  <a:lnTo>
                    <a:pt x="227" y="22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4" name="Freeform 306">
              <a:extLst>
                <a:ext uri="{FF2B5EF4-FFF2-40B4-BE49-F238E27FC236}">
                  <a16:creationId xmlns:a16="http://schemas.microsoft.com/office/drawing/2014/main" id="{FFEA4FE9-79E6-4F3F-906B-59E4B527E1BA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gray">
            <a:xfrm>
              <a:off x="3731" y="2382"/>
              <a:ext cx="166" cy="72"/>
            </a:xfrm>
            <a:custGeom>
              <a:avLst/>
              <a:gdLst>
                <a:gd name="T0" fmla="*/ 137 w 138"/>
                <a:gd name="T1" fmla="*/ 15 h 66"/>
                <a:gd name="T2" fmla="*/ 137 w 138"/>
                <a:gd name="T3" fmla="*/ 24 h 66"/>
                <a:gd name="T4" fmla="*/ 112 w 138"/>
                <a:gd name="T5" fmla="*/ 40 h 66"/>
                <a:gd name="T6" fmla="*/ 95 w 138"/>
                <a:gd name="T7" fmla="*/ 40 h 66"/>
                <a:gd name="T8" fmla="*/ 87 w 138"/>
                <a:gd name="T9" fmla="*/ 49 h 66"/>
                <a:gd name="T10" fmla="*/ 71 w 138"/>
                <a:gd name="T11" fmla="*/ 49 h 66"/>
                <a:gd name="T12" fmla="*/ 55 w 138"/>
                <a:gd name="T13" fmla="*/ 56 h 66"/>
                <a:gd name="T14" fmla="*/ 55 w 138"/>
                <a:gd name="T15" fmla="*/ 65 h 66"/>
                <a:gd name="T16" fmla="*/ 31 w 138"/>
                <a:gd name="T17" fmla="*/ 65 h 66"/>
                <a:gd name="T18" fmla="*/ 22 w 138"/>
                <a:gd name="T19" fmla="*/ 65 h 66"/>
                <a:gd name="T20" fmla="*/ 0 w 138"/>
                <a:gd name="T21" fmla="*/ 65 h 66"/>
                <a:gd name="T22" fmla="*/ 0 w 138"/>
                <a:gd name="T23" fmla="*/ 56 h 66"/>
                <a:gd name="T24" fmla="*/ 15 w 138"/>
                <a:gd name="T25" fmla="*/ 56 h 66"/>
                <a:gd name="T26" fmla="*/ 15 w 138"/>
                <a:gd name="T27" fmla="*/ 49 h 66"/>
                <a:gd name="T28" fmla="*/ 31 w 138"/>
                <a:gd name="T29" fmla="*/ 49 h 66"/>
                <a:gd name="T30" fmla="*/ 46 w 138"/>
                <a:gd name="T31" fmla="*/ 40 h 66"/>
                <a:gd name="T32" fmla="*/ 31 w 138"/>
                <a:gd name="T33" fmla="*/ 32 h 66"/>
                <a:gd name="T34" fmla="*/ 22 w 138"/>
                <a:gd name="T35" fmla="*/ 32 h 66"/>
                <a:gd name="T36" fmla="*/ 6 w 138"/>
                <a:gd name="T37" fmla="*/ 32 h 66"/>
                <a:gd name="T38" fmla="*/ 22 w 138"/>
                <a:gd name="T39" fmla="*/ 15 h 66"/>
                <a:gd name="T40" fmla="*/ 15 w 138"/>
                <a:gd name="T41" fmla="*/ 15 h 66"/>
                <a:gd name="T42" fmla="*/ 22 w 138"/>
                <a:gd name="T43" fmla="*/ 9 h 66"/>
                <a:gd name="T44" fmla="*/ 46 w 138"/>
                <a:gd name="T45" fmla="*/ 15 h 66"/>
                <a:gd name="T46" fmla="*/ 46 w 138"/>
                <a:gd name="T47" fmla="*/ 9 h 66"/>
                <a:gd name="T48" fmla="*/ 55 w 138"/>
                <a:gd name="T49" fmla="*/ 0 h 66"/>
                <a:gd name="T50" fmla="*/ 71 w 138"/>
                <a:gd name="T51" fmla="*/ 9 h 66"/>
                <a:gd name="T52" fmla="*/ 120 w 138"/>
                <a:gd name="T53" fmla="*/ 9 h 66"/>
                <a:gd name="T54" fmla="*/ 137 w 138"/>
                <a:gd name="T5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66">
                  <a:moveTo>
                    <a:pt x="137" y="15"/>
                  </a:moveTo>
                  <a:lnTo>
                    <a:pt x="137" y="24"/>
                  </a:lnTo>
                  <a:lnTo>
                    <a:pt x="112" y="40"/>
                  </a:lnTo>
                  <a:lnTo>
                    <a:pt x="95" y="40"/>
                  </a:lnTo>
                  <a:lnTo>
                    <a:pt x="87" y="49"/>
                  </a:lnTo>
                  <a:lnTo>
                    <a:pt x="71" y="49"/>
                  </a:lnTo>
                  <a:lnTo>
                    <a:pt x="55" y="56"/>
                  </a:lnTo>
                  <a:lnTo>
                    <a:pt x="55" y="65"/>
                  </a:lnTo>
                  <a:lnTo>
                    <a:pt x="31" y="65"/>
                  </a:lnTo>
                  <a:lnTo>
                    <a:pt x="22" y="65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15" y="56"/>
                  </a:lnTo>
                  <a:lnTo>
                    <a:pt x="15" y="49"/>
                  </a:lnTo>
                  <a:lnTo>
                    <a:pt x="31" y="49"/>
                  </a:lnTo>
                  <a:lnTo>
                    <a:pt x="46" y="40"/>
                  </a:lnTo>
                  <a:lnTo>
                    <a:pt x="31" y="32"/>
                  </a:lnTo>
                  <a:lnTo>
                    <a:pt x="22" y="32"/>
                  </a:lnTo>
                  <a:lnTo>
                    <a:pt x="6" y="32"/>
                  </a:lnTo>
                  <a:lnTo>
                    <a:pt x="22" y="15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46" y="15"/>
                  </a:lnTo>
                  <a:lnTo>
                    <a:pt x="46" y="9"/>
                  </a:lnTo>
                  <a:lnTo>
                    <a:pt x="55" y="0"/>
                  </a:lnTo>
                  <a:lnTo>
                    <a:pt x="71" y="9"/>
                  </a:lnTo>
                  <a:lnTo>
                    <a:pt x="120" y="9"/>
                  </a:lnTo>
                  <a:lnTo>
                    <a:pt x="137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5" name="Freeform 307">
              <a:extLst>
                <a:ext uri="{FF2B5EF4-FFF2-40B4-BE49-F238E27FC236}">
                  <a16:creationId xmlns:a16="http://schemas.microsoft.com/office/drawing/2014/main" id="{87F8C892-EBBE-4D44-ADFF-711C965375EF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gray">
            <a:xfrm>
              <a:off x="3464" y="2391"/>
              <a:ext cx="227" cy="134"/>
            </a:xfrm>
            <a:custGeom>
              <a:avLst/>
              <a:gdLst>
                <a:gd name="T0" fmla="*/ 179 w 188"/>
                <a:gd name="T1" fmla="*/ 96 h 121"/>
                <a:gd name="T2" fmla="*/ 171 w 188"/>
                <a:gd name="T3" fmla="*/ 88 h 121"/>
                <a:gd name="T4" fmla="*/ 171 w 188"/>
                <a:gd name="T5" fmla="*/ 96 h 121"/>
                <a:gd name="T6" fmla="*/ 162 w 188"/>
                <a:gd name="T7" fmla="*/ 96 h 121"/>
                <a:gd name="T8" fmla="*/ 155 w 188"/>
                <a:gd name="T9" fmla="*/ 112 h 121"/>
                <a:gd name="T10" fmla="*/ 137 w 188"/>
                <a:gd name="T11" fmla="*/ 112 h 121"/>
                <a:gd name="T12" fmla="*/ 137 w 188"/>
                <a:gd name="T13" fmla="*/ 120 h 121"/>
                <a:gd name="T14" fmla="*/ 114 w 188"/>
                <a:gd name="T15" fmla="*/ 120 h 121"/>
                <a:gd name="T16" fmla="*/ 114 w 188"/>
                <a:gd name="T17" fmla="*/ 112 h 121"/>
                <a:gd name="T18" fmla="*/ 114 w 188"/>
                <a:gd name="T19" fmla="*/ 105 h 121"/>
                <a:gd name="T20" fmla="*/ 65 w 188"/>
                <a:gd name="T21" fmla="*/ 80 h 121"/>
                <a:gd name="T22" fmla="*/ 40 w 188"/>
                <a:gd name="T23" fmla="*/ 80 h 121"/>
                <a:gd name="T24" fmla="*/ 25 w 188"/>
                <a:gd name="T25" fmla="*/ 88 h 121"/>
                <a:gd name="T26" fmla="*/ 25 w 188"/>
                <a:gd name="T27" fmla="*/ 63 h 121"/>
                <a:gd name="T28" fmla="*/ 16 w 188"/>
                <a:gd name="T29" fmla="*/ 63 h 121"/>
                <a:gd name="T30" fmla="*/ 16 w 188"/>
                <a:gd name="T31" fmla="*/ 47 h 121"/>
                <a:gd name="T32" fmla="*/ 9 w 188"/>
                <a:gd name="T33" fmla="*/ 47 h 121"/>
                <a:gd name="T34" fmla="*/ 9 w 188"/>
                <a:gd name="T35" fmla="*/ 40 h 121"/>
                <a:gd name="T36" fmla="*/ 25 w 188"/>
                <a:gd name="T37" fmla="*/ 40 h 121"/>
                <a:gd name="T38" fmla="*/ 32 w 188"/>
                <a:gd name="T39" fmla="*/ 31 h 121"/>
                <a:gd name="T40" fmla="*/ 16 w 188"/>
                <a:gd name="T41" fmla="*/ 15 h 121"/>
                <a:gd name="T42" fmla="*/ 9 w 188"/>
                <a:gd name="T43" fmla="*/ 15 h 121"/>
                <a:gd name="T44" fmla="*/ 9 w 188"/>
                <a:gd name="T45" fmla="*/ 31 h 121"/>
                <a:gd name="T46" fmla="*/ 0 w 188"/>
                <a:gd name="T47" fmla="*/ 15 h 121"/>
                <a:gd name="T48" fmla="*/ 25 w 188"/>
                <a:gd name="T49" fmla="*/ 6 h 121"/>
                <a:gd name="T50" fmla="*/ 40 w 188"/>
                <a:gd name="T51" fmla="*/ 23 h 121"/>
                <a:gd name="T52" fmla="*/ 49 w 188"/>
                <a:gd name="T53" fmla="*/ 23 h 121"/>
                <a:gd name="T54" fmla="*/ 57 w 188"/>
                <a:gd name="T55" fmla="*/ 23 h 121"/>
                <a:gd name="T56" fmla="*/ 57 w 188"/>
                <a:gd name="T57" fmla="*/ 15 h 121"/>
                <a:gd name="T58" fmla="*/ 74 w 188"/>
                <a:gd name="T59" fmla="*/ 6 h 121"/>
                <a:gd name="T60" fmla="*/ 81 w 188"/>
                <a:gd name="T61" fmla="*/ 6 h 121"/>
                <a:gd name="T62" fmla="*/ 74 w 188"/>
                <a:gd name="T63" fmla="*/ 0 h 121"/>
                <a:gd name="T64" fmla="*/ 81 w 188"/>
                <a:gd name="T65" fmla="*/ 0 h 121"/>
                <a:gd name="T66" fmla="*/ 97 w 188"/>
                <a:gd name="T67" fmla="*/ 6 h 121"/>
                <a:gd name="T68" fmla="*/ 97 w 188"/>
                <a:gd name="T69" fmla="*/ 23 h 121"/>
                <a:gd name="T70" fmla="*/ 122 w 188"/>
                <a:gd name="T71" fmla="*/ 23 h 121"/>
                <a:gd name="T72" fmla="*/ 130 w 188"/>
                <a:gd name="T73" fmla="*/ 47 h 121"/>
                <a:gd name="T74" fmla="*/ 171 w 188"/>
                <a:gd name="T75" fmla="*/ 72 h 121"/>
                <a:gd name="T76" fmla="*/ 187 w 188"/>
                <a:gd name="T77" fmla="*/ 80 h 121"/>
                <a:gd name="T78" fmla="*/ 179 w 188"/>
                <a:gd name="T79" fmla="*/ 9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21">
                  <a:moveTo>
                    <a:pt x="179" y="96"/>
                  </a:moveTo>
                  <a:lnTo>
                    <a:pt x="171" y="88"/>
                  </a:lnTo>
                  <a:lnTo>
                    <a:pt x="171" y="96"/>
                  </a:lnTo>
                  <a:lnTo>
                    <a:pt x="162" y="96"/>
                  </a:lnTo>
                  <a:lnTo>
                    <a:pt x="155" y="112"/>
                  </a:lnTo>
                  <a:lnTo>
                    <a:pt x="137" y="112"/>
                  </a:lnTo>
                  <a:lnTo>
                    <a:pt x="137" y="120"/>
                  </a:lnTo>
                  <a:lnTo>
                    <a:pt x="114" y="120"/>
                  </a:lnTo>
                  <a:lnTo>
                    <a:pt x="114" y="112"/>
                  </a:lnTo>
                  <a:lnTo>
                    <a:pt x="114" y="105"/>
                  </a:lnTo>
                  <a:lnTo>
                    <a:pt x="65" y="80"/>
                  </a:lnTo>
                  <a:lnTo>
                    <a:pt x="40" y="80"/>
                  </a:lnTo>
                  <a:lnTo>
                    <a:pt x="25" y="88"/>
                  </a:lnTo>
                  <a:lnTo>
                    <a:pt x="25" y="63"/>
                  </a:lnTo>
                  <a:lnTo>
                    <a:pt x="16" y="63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9" y="40"/>
                  </a:lnTo>
                  <a:lnTo>
                    <a:pt x="25" y="40"/>
                  </a:lnTo>
                  <a:lnTo>
                    <a:pt x="32" y="31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9" y="31"/>
                  </a:lnTo>
                  <a:lnTo>
                    <a:pt x="0" y="15"/>
                  </a:lnTo>
                  <a:lnTo>
                    <a:pt x="25" y="6"/>
                  </a:lnTo>
                  <a:lnTo>
                    <a:pt x="40" y="23"/>
                  </a:lnTo>
                  <a:lnTo>
                    <a:pt x="49" y="23"/>
                  </a:lnTo>
                  <a:lnTo>
                    <a:pt x="57" y="23"/>
                  </a:lnTo>
                  <a:lnTo>
                    <a:pt x="57" y="15"/>
                  </a:lnTo>
                  <a:lnTo>
                    <a:pt x="74" y="6"/>
                  </a:lnTo>
                  <a:lnTo>
                    <a:pt x="81" y="6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97" y="6"/>
                  </a:lnTo>
                  <a:lnTo>
                    <a:pt x="97" y="23"/>
                  </a:lnTo>
                  <a:lnTo>
                    <a:pt x="122" y="23"/>
                  </a:lnTo>
                  <a:lnTo>
                    <a:pt x="130" y="47"/>
                  </a:lnTo>
                  <a:lnTo>
                    <a:pt x="171" y="72"/>
                  </a:lnTo>
                  <a:lnTo>
                    <a:pt x="187" y="80"/>
                  </a:lnTo>
                  <a:lnTo>
                    <a:pt x="179" y="9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6" name="Freeform 308">
              <a:extLst>
                <a:ext uri="{FF2B5EF4-FFF2-40B4-BE49-F238E27FC236}">
                  <a16:creationId xmlns:a16="http://schemas.microsoft.com/office/drawing/2014/main" id="{2B08A639-CEA3-48BD-9188-5D582234CA4F}"/>
                </a:ext>
              </a:extLst>
            </p:cNvPr>
            <p:cNvSpPr>
              <a:spLocks/>
            </p:cNvSpPr>
            <p:nvPr>
              <p:custDataLst>
                <p:tags r:id="rId404"/>
              </p:custDataLst>
            </p:nvPr>
          </p:nvSpPr>
          <p:spPr bwMode="gray">
            <a:xfrm>
              <a:off x="3524" y="2337"/>
              <a:ext cx="265" cy="163"/>
            </a:xfrm>
            <a:custGeom>
              <a:avLst/>
              <a:gdLst>
                <a:gd name="T0" fmla="*/ 130 w 219"/>
                <a:gd name="T1" fmla="*/ 146 h 147"/>
                <a:gd name="T2" fmla="*/ 147 w 219"/>
                <a:gd name="T3" fmla="*/ 146 h 147"/>
                <a:gd name="T4" fmla="*/ 153 w 219"/>
                <a:gd name="T5" fmla="*/ 130 h 147"/>
                <a:gd name="T6" fmla="*/ 153 w 219"/>
                <a:gd name="T7" fmla="*/ 113 h 147"/>
                <a:gd name="T8" fmla="*/ 147 w 219"/>
                <a:gd name="T9" fmla="*/ 106 h 147"/>
                <a:gd name="T10" fmla="*/ 162 w 219"/>
                <a:gd name="T11" fmla="*/ 106 h 147"/>
                <a:gd name="T12" fmla="*/ 172 w 219"/>
                <a:gd name="T13" fmla="*/ 90 h 147"/>
                <a:gd name="T14" fmla="*/ 172 w 219"/>
                <a:gd name="T15" fmla="*/ 81 h 147"/>
                <a:gd name="T16" fmla="*/ 187 w 219"/>
                <a:gd name="T17" fmla="*/ 81 h 147"/>
                <a:gd name="T18" fmla="*/ 187 w 219"/>
                <a:gd name="T19" fmla="*/ 90 h 147"/>
                <a:gd name="T20" fmla="*/ 203 w 219"/>
                <a:gd name="T21" fmla="*/ 90 h 147"/>
                <a:gd name="T22" fmla="*/ 218 w 219"/>
                <a:gd name="T23" fmla="*/ 81 h 147"/>
                <a:gd name="T24" fmla="*/ 203 w 219"/>
                <a:gd name="T25" fmla="*/ 73 h 147"/>
                <a:gd name="T26" fmla="*/ 194 w 219"/>
                <a:gd name="T27" fmla="*/ 73 h 147"/>
                <a:gd name="T28" fmla="*/ 178 w 219"/>
                <a:gd name="T29" fmla="*/ 73 h 147"/>
                <a:gd name="T30" fmla="*/ 194 w 219"/>
                <a:gd name="T31" fmla="*/ 56 h 147"/>
                <a:gd name="T32" fmla="*/ 187 w 219"/>
                <a:gd name="T33" fmla="*/ 56 h 147"/>
                <a:gd name="T34" fmla="*/ 162 w 219"/>
                <a:gd name="T35" fmla="*/ 81 h 147"/>
                <a:gd name="T36" fmla="*/ 153 w 219"/>
                <a:gd name="T37" fmla="*/ 73 h 147"/>
                <a:gd name="T38" fmla="*/ 138 w 219"/>
                <a:gd name="T39" fmla="*/ 73 h 147"/>
                <a:gd name="T40" fmla="*/ 138 w 219"/>
                <a:gd name="T41" fmla="*/ 65 h 147"/>
                <a:gd name="T42" fmla="*/ 130 w 219"/>
                <a:gd name="T43" fmla="*/ 65 h 147"/>
                <a:gd name="T44" fmla="*/ 130 w 219"/>
                <a:gd name="T45" fmla="*/ 50 h 147"/>
                <a:gd name="T46" fmla="*/ 113 w 219"/>
                <a:gd name="T47" fmla="*/ 31 h 147"/>
                <a:gd name="T48" fmla="*/ 73 w 219"/>
                <a:gd name="T49" fmla="*/ 31 h 147"/>
                <a:gd name="T50" fmla="*/ 48 w 219"/>
                <a:gd name="T51" fmla="*/ 9 h 147"/>
                <a:gd name="T52" fmla="*/ 32 w 219"/>
                <a:gd name="T53" fmla="*/ 0 h 147"/>
                <a:gd name="T54" fmla="*/ 0 w 219"/>
                <a:gd name="T55" fmla="*/ 9 h 147"/>
                <a:gd name="T56" fmla="*/ 0 w 219"/>
                <a:gd name="T57" fmla="*/ 73 h 147"/>
                <a:gd name="T58" fmla="*/ 8 w 219"/>
                <a:gd name="T59" fmla="*/ 73 h 147"/>
                <a:gd name="T60" fmla="*/ 8 w 219"/>
                <a:gd name="T61" fmla="*/ 65 h 147"/>
                <a:gd name="T62" fmla="*/ 25 w 219"/>
                <a:gd name="T63" fmla="*/ 56 h 147"/>
                <a:gd name="T64" fmla="*/ 32 w 219"/>
                <a:gd name="T65" fmla="*/ 56 h 147"/>
                <a:gd name="T66" fmla="*/ 25 w 219"/>
                <a:gd name="T67" fmla="*/ 50 h 147"/>
                <a:gd name="T68" fmla="*/ 32 w 219"/>
                <a:gd name="T69" fmla="*/ 50 h 147"/>
                <a:gd name="T70" fmla="*/ 48 w 219"/>
                <a:gd name="T71" fmla="*/ 56 h 147"/>
                <a:gd name="T72" fmla="*/ 48 w 219"/>
                <a:gd name="T73" fmla="*/ 73 h 147"/>
                <a:gd name="T74" fmla="*/ 73 w 219"/>
                <a:gd name="T75" fmla="*/ 73 h 147"/>
                <a:gd name="T76" fmla="*/ 81 w 219"/>
                <a:gd name="T77" fmla="*/ 97 h 147"/>
                <a:gd name="T78" fmla="*/ 122 w 219"/>
                <a:gd name="T79" fmla="*/ 122 h 147"/>
                <a:gd name="T80" fmla="*/ 138 w 219"/>
                <a:gd name="T81" fmla="*/ 130 h 147"/>
                <a:gd name="T82" fmla="*/ 130 w 219"/>
                <a:gd name="T83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9" h="147">
                  <a:moveTo>
                    <a:pt x="130" y="146"/>
                  </a:moveTo>
                  <a:lnTo>
                    <a:pt x="147" y="146"/>
                  </a:lnTo>
                  <a:lnTo>
                    <a:pt x="153" y="130"/>
                  </a:lnTo>
                  <a:lnTo>
                    <a:pt x="153" y="113"/>
                  </a:lnTo>
                  <a:lnTo>
                    <a:pt x="147" y="106"/>
                  </a:lnTo>
                  <a:lnTo>
                    <a:pt x="162" y="106"/>
                  </a:lnTo>
                  <a:lnTo>
                    <a:pt x="172" y="90"/>
                  </a:lnTo>
                  <a:lnTo>
                    <a:pt x="172" y="81"/>
                  </a:lnTo>
                  <a:lnTo>
                    <a:pt x="187" y="81"/>
                  </a:lnTo>
                  <a:lnTo>
                    <a:pt x="187" y="90"/>
                  </a:lnTo>
                  <a:lnTo>
                    <a:pt x="203" y="90"/>
                  </a:lnTo>
                  <a:lnTo>
                    <a:pt x="218" y="81"/>
                  </a:lnTo>
                  <a:lnTo>
                    <a:pt x="203" y="73"/>
                  </a:lnTo>
                  <a:lnTo>
                    <a:pt x="194" y="73"/>
                  </a:lnTo>
                  <a:lnTo>
                    <a:pt x="178" y="73"/>
                  </a:lnTo>
                  <a:lnTo>
                    <a:pt x="194" y="56"/>
                  </a:lnTo>
                  <a:lnTo>
                    <a:pt x="187" y="56"/>
                  </a:lnTo>
                  <a:lnTo>
                    <a:pt x="162" y="81"/>
                  </a:lnTo>
                  <a:lnTo>
                    <a:pt x="153" y="73"/>
                  </a:lnTo>
                  <a:lnTo>
                    <a:pt x="138" y="73"/>
                  </a:lnTo>
                  <a:lnTo>
                    <a:pt x="138" y="65"/>
                  </a:lnTo>
                  <a:lnTo>
                    <a:pt x="130" y="65"/>
                  </a:lnTo>
                  <a:lnTo>
                    <a:pt x="130" y="50"/>
                  </a:lnTo>
                  <a:lnTo>
                    <a:pt x="113" y="31"/>
                  </a:lnTo>
                  <a:lnTo>
                    <a:pt x="73" y="31"/>
                  </a:lnTo>
                  <a:lnTo>
                    <a:pt x="48" y="9"/>
                  </a:lnTo>
                  <a:lnTo>
                    <a:pt x="32" y="0"/>
                  </a:lnTo>
                  <a:lnTo>
                    <a:pt x="0" y="9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65"/>
                  </a:lnTo>
                  <a:lnTo>
                    <a:pt x="25" y="56"/>
                  </a:lnTo>
                  <a:lnTo>
                    <a:pt x="32" y="56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48" y="56"/>
                  </a:lnTo>
                  <a:lnTo>
                    <a:pt x="48" y="73"/>
                  </a:lnTo>
                  <a:lnTo>
                    <a:pt x="73" y="73"/>
                  </a:lnTo>
                  <a:lnTo>
                    <a:pt x="81" y="97"/>
                  </a:lnTo>
                  <a:lnTo>
                    <a:pt x="122" y="122"/>
                  </a:lnTo>
                  <a:lnTo>
                    <a:pt x="138" y="130"/>
                  </a:lnTo>
                  <a:lnTo>
                    <a:pt x="130" y="14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7" name="Freeform 309">
              <a:extLst>
                <a:ext uri="{FF2B5EF4-FFF2-40B4-BE49-F238E27FC236}">
                  <a16:creationId xmlns:a16="http://schemas.microsoft.com/office/drawing/2014/main" id="{0A98068A-79E2-471D-B640-52693A1BC040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gray">
            <a:xfrm>
              <a:off x="3376" y="2125"/>
              <a:ext cx="638" cy="302"/>
            </a:xfrm>
            <a:custGeom>
              <a:avLst/>
              <a:gdLst>
                <a:gd name="T0" fmla="*/ 504 w 529"/>
                <a:gd name="T1" fmla="*/ 144 h 275"/>
                <a:gd name="T2" fmla="*/ 487 w 529"/>
                <a:gd name="T3" fmla="*/ 169 h 275"/>
                <a:gd name="T4" fmla="*/ 456 w 529"/>
                <a:gd name="T5" fmla="*/ 202 h 275"/>
                <a:gd name="T6" fmla="*/ 432 w 529"/>
                <a:gd name="T7" fmla="*/ 209 h 275"/>
                <a:gd name="T8" fmla="*/ 432 w 529"/>
                <a:gd name="T9" fmla="*/ 249 h 275"/>
                <a:gd name="T10" fmla="*/ 366 w 529"/>
                <a:gd name="T11" fmla="*/ 243 h 275"/>
                <a:gd name="T12" fmla="*/ 341 w 529"/>
                <a:gd name="T13" fmla="*/ 243 h 275"/>
                <a:gd name="T14" fmla="*/ 317 w 529"/>
                <a:gd name="T15" fmla="*/ 243 h 275"/>
                <a:gd name="T16" fmla="*/ 285 w 529"/>
                <a:gd name="T17" fmla="*/ 274 h 275"/>
                <a:gd name="T18" fmla="*/ 261 w 529"/>
                <a:gd name="T19" fmla="*/ 266 h 275"/>
                <a:gd name="T20" fmla="*/ 253 w 529"/>
                <a:gd name="T21" fmla="*/ 258 h 275"/>
                <a:gd name="T22" fmla="*/ 236 w 529"/>
                <a:gd name="T23" fmla="*/ 224 h 275"/>
                <a:gd name="T24" fmla="*/ 171 w 529"/>
                <a:gd name="T25" fmla="*/ 202 h 275"/>
                <a:gd name="T26" fmla="*/ 123 w 529"/>
                <a:gd name="T27" fmla="*/ 202 h 275"/>
                <a:gd name="T28" fmla="*/ 114 w 529"/>
                <a:gd name="T29" fmla="*/ 266 h 275"/>
                <a:gd name="T30" fmla="*/ 74 w 529"/>
                <a:gd name="T31" fmla="*/ 258 h 275"/>
                <a:gd name="T32" fmla="*/ 65 w 529"/>
                <a:gd name="T33" fmla="*/ 243 h 275"/>
                <a:gd name="T34" fmla="*/ 49 w 529"/>
                <a:gd name="T35" fmla="*/ 218 h 275"/>
                <a:gd name="T36" fmla="*/ 59 w 529"/>
                <a:gd name="T37" fmla="*/ 209 h 275"/>
                <a:gd name="T38" fmla="*/ 99 w 529"/>
                <a:gd name="T39" fmla="*/ 202 h 275"/>
                <a:gd name="T40" fmla="*/ 74 w 529"/>
                <a:gd name="T41" fmla="*/ 169 h 275"/>
                <a:gd name="T42" fmla="*/ 34 w 529"/>
                <a:gd name="T43" fmla="*/ 177 h 275"/>
                <a:gd name="T44" fmla="*/ 34 w 529"/>
                <a:gd name="T45" fmla="*/ 169 h 275"/>
                <a:gd name="T46" fmla="*/ 9 w 529"/>
                <a:gd name="T47" fmla="*/ 153 h 275"/>
                <a:gd name="T48" fmla="*/ 9 w 529"/>
                <a:gd name="T49" fmla="*/ 96 h 275"/>
                <a:gd name="T50" fmla="*/ 34 w 529"/>
                <a:gd name="T51" fmla="*/ 112 h 275"/>
                <a:gd name="T52" fmla="*/ 49 w 529"/>
                <a:gd name="T53" fmla="*/ 72 h 275"/>
                <a:gd name="T54" fmla="*/ 74 w 529"/>
                <a:gd name="T55" fmla="*/ 72 h 275"/>
                <a:gd name="T56" fmla="*/ 114 w 529"/>
                <a:gd name="T57" fmla="*/ 96 h 275"/>
                <a:gd name="T58" fmla="*/ 148 w 529"/>
                <a:gd name="T59" fmla="*/ 87 h 275"/>
                <a:gd name="T60" fmla="*/ 188 w 529"/>
                <a:gd name="T61" fmla="*/ 96 h 275"/>
                <a:gd name="T62" fmla="*/ 171 w 529"/>
                <a:gd name="T63" fmla="*/ 72 h 275"/>
                <a:gd name="T64" fmla="*/ 179 w 529"/>
                <a:gd name="T65" fmla="*/ 56 h 275"/>
                <a:gd name="T66" fmla="*/ 188 w 529"/>
                <a:gd name="T67" fmla="*/ 22 h 275"/>
                <a:gd name="T68" fmla="*/ 276 w 529"/>
                <a:gd name="T69" fmla="*/ 7 h 275"/>
                <a:gd name="T70" fmla="*/ 285 w 529"/>
                <a:gd name="T71" fmla="*/ 0 h 275"/>
                <a:gd name="T72" fmla="*/ 317 w 529"/>
                <a:gd name="T73" fmla="*/ 16 h 275"/>
                <a:gd name="T74" fmla="*/ 326 w 529"/>
                <a:gd name="T75" fmla="*/ 22 h 275"/>
                <a:gd name="T76" fmla="*/ 341 w 529"/>
                <a:gd name="T77" fmla="*/ 40 h 275"/>
                <a:gd name="T78" fmla="*/ 375 w 529"/>
                <a:gd name="T79" fmla="*/ 22 h 275"/>
                <a:gd name="T80" fmla="*/ 398 w 529"/>
                <a:gd name="T81" fmla="*/ 40 h 275"/>
                <a:gd name="T82" fmla="*/ 438 w 529"/>
                <a:gd name="T83" fmla="*/ 81 h 275"/>
                <a:gd name="T84" fmla="*/ 472 w 529"/>
                <a:gd name="T85" fmla="*/ 87 h 275"/>
                <a:gd name="T86" fmla="*/ 512 w 529"/>
                <a:gd name="T87" fmla="*/ 121 h 275"/>
                <a:gd name="T88" fmla="*/ 528 w 529"/>
                <a:gd name="T89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9" h="275">
                  <a:moveTo>
                    <a:pt x="512" y="137"/>
                  </a:moveTo>
                  <a:lnTo>
                    <a:pt x="504" y="144"/>
                  </a:lnTo>
                  <a:lnTo>
                    <a:pt x="497" y="169"/>
                  </a:lnTo>
                  <a:lnTo>
                    <a:pt x="487" y="169"/>
                  </a:lnTo>
                  <a:lnTo>
                    <a:pt x="463" y="169"/>
                  </a:lnTo>
                  <a:lnTo>
                    <a:pt x="456" y="202"/>
                  </a:lnTo>
                  <a:lnTo>
                    <a:pt x="432" y="202"/>
                  </a:lnTo>
                  <a:lnTo>
                    <a:pt x="432" y="209"/>
                  </a:lnTo>
                  <a:lnTo>
                    <a:pt x="438" y="243"/>
                  </a:lnTo>
                  <a:lnTo>
                    <a:pt x="432" y="249"/>
                  </a:lnTo>
                  <a:lnTo>
                    <a:pt x="415" y="243"/>
                  </a:lnTo>
                  <a:lnTo>
                    <a:pt x="366" y="243"/>
                  </a:lnTo>
                  <a:lnTo>
                    <a:pt x="350" y="234"/>
                  </a:lnTo>
                  <a:lnTo>
                    <a:pt x="341" y="243"/>
                  </a:lnTo>
                  <a:lnTo>
                    <a:pt x="341" y="249"/>
                  </a:lnTo>
                  <a:lnTo>
                    <a:pt x="317" y="243"/>
                  </a:lnTo>
                  <a:lnTo>
                    <a:pt x="310" y="249"/>
                  </a:lnTo>
                  <a:lnTo>
                    <a:pt x="285" y="274"/>
                  </a:lnTo>
                  <a:lnTo>
                    <a:pt x="276" y="266"/>
                  </a:lnTo>
                  <a:lnTo>
                    <a:pt x="261" y="266"/>
                  </a:lnTo>
                  <a:lnTo>
                    <a:pt x="261" y="258"/>
                  </a:lnTo>
                  <a:lnTo>
                    <a:pt x="253" y="258"/>
                  </a:lnTo>
                  <a:lnTo>
                    <a:pt x="253" y="243"/>
                  </a:lnTo>
                  <a:lnTo>
                    <a:pt x="236" y="224"/>
                  </a:lnTo>
                  <a:lnTo>
                    <a:pt x="196" y="224"/>
                  </a:lnTo>
                  <a:lnTo>
                    <a:pt x="171" y="202"/>
                  </a:lnTo>
                  <a:lnTo>
                    <a:pt x="155" y="193"/>
                  </a:lnTo>
                  <a:lnTo>
                    <a:pt x="123" y="202"/>
                  </a:lnTo>
                  <a:lnTo>
                    <a:pt x="123" y="266"/>
                  </a:lnTo>
                  <a:lnTo>
                    <a:pt x="114" y="266"/>
                  </a:lnTo>
                  <a:lnTo>
                    <a:pt x="99" y="249"/>
                  </a:lnTo>
                  <a:lnTo>
                    <a:pt x="74" y="258"/>
                  </a:lnTo>
                  <a:lnTo>
                    <a:pt x="74" y="243"/>
                  </a:lnTo>
                  <a:lnTo>
                    <a:pt x="65" y="243"/>
                  </a:lnTo>
                  <a:lnTo>
                    <a:pt x="59" y="218"/>
                  </a:lnTo>
                  <a:lnTo>
                    <a:pt x="49" y="218"/>
                  </a:lnTo>
                  <a:lnTo>
                    <a:pt x="65" y="218"/>
                  </a:lnTo>
                  <a:lnTo>
                    <a:pt x="59" y="209"/>
                  </a:lnTo>
                  <a:lnTo>
                    <a:pt x="65" y="202"/>
                  </a:lnTo>
                  <a:lnTo>
                    <a:pt x="99" y="202"/>
                  </a:lnTo>
                  <a:lnTo>
                    <a:pt x="90" y="177"/>
                  </a:lnTo>
                  <a:lnTo>
                    <a:pt x="74" y="169"/>
                  </a:lnTo>
                  <a:lnTo>
                    <a:pt x="59" y="161"/>
                  </a:lnTo>
                  <a:lnTo>
                    <a:pt x="34" y="177"/>
                  </a:lnTo>
                  <a:lnTo>
                    <a:pt x="25" y="177"/>
                  </a:lnTo>
                  <a:lnTo>
                    <a:pt x="34" y="169"/>
                  </a:lnTo>
                  <a:lnTo>
                    <a:pt x="25" y="153"/>
                  </a:lnTo>
                  <a:lnTo>
                    <a:pt x="9" y="153"/>
                  </a:lnTo>
                  <a:lnTo>
                    <a:pt x="0" y="137"/>
                  </a:lnTo>
                  <a:lnTo>
                    <a:pt x="9" y="96"/>
                  </a:lnTo>
                  <a:lnTo>
                    <a:pt x="25" y="112"/>
                  </a:lnTo>
                  <a:lnTo>
                    <a:pt x="34" y="112"/>
                  </a:lnTo>
                  <a:lnTo>
                    <a:pt x="25" y="96"/>
                  </a:lnTo>
                  <a:lnTo>
                    <a:pt x="49" y="72"/>
                  </a:lnTo>
                  <a:lnTo>
                    <a:pt x="65" y="81"/>
                  </a:lnTo>
                  <a:lnTo>
                    <a:pt x="74" y="72"/>
                  </a:lnTo>
                  <a:lnTo>
                    <a:pt x="90" y="81"/>
                  </a:lnTo>
                  <a:lnTo>
                    <a:pt x="114" y="96"/>
                  </a:lnTo>
                  <a:lnTo>
                    <a:pt x="131" y="87"/>
                  </a:lnTo>
                  <a:lnTo>
                    <a:pt x="148" y="87"/>
                  </a:lnTo>
                  <a:lnTo>
                    <a:pt x="155" y="96"/>
                  </a:lnTo>
                  <a:lnTo>
                    <a:pt x="188" y="96"/>
                  </a:lnTo>
                  <a:lnTo>
                    <a:pt x="196" y="81"/>
                  </a:lnTo>
                  <a:lnTo>
                    <a:pt x="171" y="72"/>
                  </a:lnTo>
                  <a:lnTo>
                    <a:pt x="188" y="63"/>
                  </a:lnTo>
                  <a:lnTo>
                    <a:pt x="179" y="56"/>
                  </a:lnTo>
                  <a:lnTo>
                    <a:pt x="188" y="47"/>
                  </a:lnTo>
                  <a:lnTo>
                    <a:pt x="188" y="22"/>
                  </a:lnTo>
                  <a:lnTo>
                    <a:pt x="204" y="32"/>
                  </a:lnTo>
                  <a:lnTo>
                    <a:pt x="276" y="7"/>
                  </a:lnTo>
                  <a:lnTo>
                    <a:pt x="276" y="0"/>
                  </a:lnTo>
                  <a:lnTo>
                    <a:pt x="285" y="0"/>
                  </a:lnTo>
                  <a:lnTo>
                    <a:pt x="310" y="0"/>
                  </a:lnTo>
                  <a:lnTo>
                    <a:pt x="317" y="16"/>
                  </a:lnTo>
                  <a:lnTo>
                    <a:pt x="317" y="22"/>
                  </a:lnTo>
                  <a:lnTo>
                    <a:pt x="326" y="22"/>
                  </a:lnTo>
                  <a:lnTo>
                    <a:pt x="341" y="32"/>
                  </a:lnTo>
                  <a:lnTo>
                    <a:pt x="341" y="40"/>
                  </a:lnTo>
                  <a:lnTo>
                    <a:pt x="358" y="40"/>
                  </a:lnTo>
                  <a:lnTo>
                    <a:pt x="375" y="22"/>
                  </a:lnTo>
                  <a:lnTo>
                    <a:pt x="390" y="16"/>
                  </a:lnTo>
                  <a:lnTo>
                    <a:pt x="398" y="40"/>
                  </a:lnTo>
                  <a:lnTo>
                    <a:pt x="432" y="96"/>
                  </a:lnTo>
                  <a:lnTo>
                    <a:pt x="438" y="81"/>
                  </a:lnTo>
                  <a:lnTo>
                    <a:pt x="447" y="96"/>
                  </a:lnTo>
                  <a:lnTo>
                    <a:pt x="472" y="87"/>
                  </a:lnTo>
                  <a:lnTo>
                    <a:pt x="497" y="112"/>
                  </a:lnTo>
                  <a:lnTo>
                    <a:pt x="512" y="121"/>
                  </a:lnTo>
                  <a:lnTo>
                    <a:pt x="512" y="112"/>
                  </a:lnTo>
                  <a:lnTo>
                    <a:pt x="528" y="129"/>
                  </a:lnTo>
                  <a:lnTo>
                    <a:pt x="512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8" name="Freeform 310">
              <a:extLst>
                <a:ext uri="{FF2B5EF4-FFF2-40B4-BE49-F238E27FC236}">
                  <a16:creationId xmlns:a16="http://schemas.microsoft.com/office/drawing/2014/main" id="{8B2A9A7A-FBBB-40DD-A09C-EBFC89C55366}"/>
                </a:ext>
              </a:extLst>
            </p:cNvPr>
            <p:cNvSpPr>
              <a:spLocks/>
            </p:cNvSpPr>
            <p:nvPr>
              <p:custDataLst>
                <p:tags r:id="rId406"/>
              </p:custDataLst>
            </p:nvPr>
          </p:nvSpPr>
          <p:spPr bwMode="gray">
            <a:xfrm>
              <a:off x="3033" y="2586"/>
              <a:ext cx="178" cy="163"/>
            </a:xfrm>
            <a:custGeom>
              <a:avLst/>
              <a:gdLst>
                <a:gd name="T0" fmla="*/ 147 w 148"/>
                <a:gd name="T1" fmla="*/ 130 h 147"/>
                <a:gd name="T2" fmla="*/ 122 w 148"/>
                <a:gd name="T3" fmla="*/ 146 h 147"/>
                <a:gd name="T4" fmla="*/ 115 w 148"/>
                <a:gd name="T5" fmla="*/ 137 h 147"/>
                <a:gd name="T6" fmla="*/ 10 w 148"/>
                <a:gd name="T7" fmla="*/ 137 h 147"/>
                <a:gd name="T8" fmla="*/ 10 w 148"/>
                <a:gd name="T9" fmla="*/ 48 h 147"/>
                <a:gd name="T10" fmla="*/ 0 w 148"/>
                <a:gd name="T11" fmla="*/ 32 h 147"/>
                <a:gd name="T12" fmla="*/ 10 w 148"/>
                <a:gd name="T13" fmla="*/ 0 h 147"/>
                <a:gd name="T14" fmla="*/ 10 w 148"/>
                <a:gd name="T15" fmla="*/ 9 h 147"/>
                <a:gd name="T16" fmla="*/ 34 w 148"/>
                <a:gd name="T17" fmla="*/ 9 h 147"/>
                <a:gd name="T18" fmla="*/ 57 w 148"/>
                <a:gd name="T19" fmla="*/ 16 h 147"/>
                <a:gd name="T20" fmla="*/ 91 w 148"/>
                <a:gd name="T21" fmla="*/ 9 h 147"/>
                <a:gd name="T22" fmla="*/ 97 w 148"/>
                <a:gd name="T23" fmla="*/ 9 h 147"/>
                <a:gd name="T24" fmla="*/ 97 w 148"/>
                <a:gd name="T25" fmla="*/ 16 h 147"/>
                <a:gd name="T26" fmla="*/ 107 w 148"/>
                <a:gd name="T27" fmla="*/ 9 h 147"/>
                <a:gd name="T28" fmla="*/ 107 w 148"/>
                <a:gd name="T29" fmla="*/ 16 h 147"/>
                <a:gd name="T30" fmla="*/ 122 w 148"/>
                <a:gd name="T31" fmla="*/ 9 h 147"/>
                <a:gd name="T32" fmla="*/ 131 w 148"/>
                <a:gd name="T33" fmla="*/ 40 h 147"/>
                <a:gd name="T34" fmla="*/ 122 w 148"/>
                <a:gd name="T35" fmla="*/ 65 h 147"/>
                <a:gd name="T36" fmla="*/ 115 w 148"/>
                <a:gd name="T37" fmla="*/ 48 h 147"/>
                <a:gd name="T38" fmla="*/ 107 w 148"/>
                <a:gd name="T39" fmla="*/ 25 h 147"/>
                <a:gd name="T40" fmla="*/ 107 w 148"/>
                <a:gd name="T41" fmla="*/ 32 h 147"/>
                <a:gd name="T42" fmla="*/ 107 w 148"/>
                <a:gd name="T43" fmla="*/ 40 h 147"/>
                <a:gd name="T44" fmla="*/ 147 w 148"/>
                <a:gd name="T45" fmla="*/ 1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8" h="147">
                  <a:moveTo>
                    <a:pt x="147" y="130"/>
                  </a:moveTo>
                  <a:lnTo>
                    <a:pt x="122" y="146"/>
                  </a:lnTo>
                  <a:lnTo>
                    <a:pt x="115" y="137"/>
                  </a:lnTo>
                  <a:lnTo>
                    <a:pt x="10" y="137"/>
                  </a:lnTo>
                  <a:lnTo>
                    <a:pt x="10" y="48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34" y="9"/>
                  </a:lnTo>
                  <a:lnTo>
                    <a:pt x="57" y="16"/>
                  </a:lnTo>
                  <a:lnTo>
                    <a:pt x="91" y="9"/>
                  </a:lnTo>
                  <a:lnTo>
                    <a:pt x="97" y="9"/>
                  </a:lnTo>
                  <a:lnTo>
                    <a:pt x="97" y="16"/>
                  </a:lnTo>
                  <a:lnTo>
                    <a:pt x="107" y="9"/>
                  </a:lnTo>
                  <a:lnTo>
                    <a:pt x="107" y="16"/>
                  </a:lnTo>
                  <a:lnTo>
                    <a:pt x="122" y="9"/>
                  </a:lnTo>
                  <a:lnTo>
                    <a:pt x="131" y="40"/>
                  </a:lnTo>
                  <a:lnTo>
                    <a:pt x="122" y="65"/>
                  </a:lnTo>
                  <a:lnTo>
                    <a:pt x="115" y="48"/>
                  </a:lnTo>
                  <a:lnTo>
                    <a:pt x="107" y="25"/>
                  </a:lnTo>
                  <a:lnTo>
                    <a:pt x="107" y="32"/>
                  </a:lnTo>
                  <a:lnTo>
                    <a:pt x="107" y="40"/>
                  </a:lnTo>
                  <a:lnTo>
                    <a:pt x="147" y="13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79" name="Freeform 311">
              <a:extLst>
                <a:ext uri="{FF2B5EF4-FFF2-40B4-BE49-F238E27FC236}">
                  <a16:creationId xmlns:a16="http://schemas.microsoft.com/office/drawing/2014/main" id="{D7535B09-D513-4624-9C27-39DEAECF1A4A}"/>
                </a:ext>
              </a:extLst>
            </p:cNvPr>
            <p:cNvSpPr>
              <a:spLocks/>
            </p:cNvSpPr>
            <p:nvPr>
              <p:custDataLst>
                <p:tags r:id="rId407"/>
              </p:custDataLst>
            </p:nvPr>
          </p:nvSpPr>
          <p:spPr bwMode="gray">
            <a:xfrm>
              <a:off x="2802" y="2571"/>
              <a:ext cx="243" cy="211"/>
            </a:xfrm>
            <a:custGeom>
              <a:avLst/>
              <a:gdLst>
                <a:gd name="T0" fmla="*/ 31 w 203"/>
                <a:gd name="T1" fmla="*/ 137 h 193"/>
                <a:gd name="T2" fmla="*/ 22 w 203"/>
                <a:gd name="T3" fmla="*/ 120 h 193"/>
                <a:gd name="T4" fmla="*/ 15 w 203"/>
                <a:gd name="T5" fmla="*/ 120 h 193"/>
                <a:gd name="T6" fmla="*/ 0 w 203"/>
                <a:gd name="T7" fmla="*/ 96 h 193"/>
                <a:gd name="T8" fmla="*/ 6 w 203"/>
                <a:gd name="T9" fmla="*/ 87 h 193"/>
                <a:gd name="T10" fmla="*/ 6 w 203"/>
                <a:gd name="T11" fmla="*/ 71 h 193"/>
                <a:gd name="T12" fmla="*/ 6 w 203"/>
                <a:gd name="T13" fmla="*/ 55 h 193"/>
                <a:gd name="T14" fmla="*/ 0 w 203"/>
                <a:gd name="T15" fmla="*/ 47 h 193"/>
                <a:gd name="T16" fmla="*/ 0 w 203"/>
                <a:gd name="T17" fmla="*/ 40 h 193"/>
                <a:gd name="T18" fmla="*/ 6 w 203"/>
                <a:gd name="T19" fmla="*/ 31 h 193"/>
                <a:gd name="T20" fmla="*/ 6 w 203"/>
                <a:gd name="T21" fmla="*/ 24 h 193"/>
                <a:gd name="T22" fmla="*/ 22 w 203"/>
                <a:gd name="T23" fmla="*/ 6 h 193"/>
                <a:gd name="T24" fmla="*/ 22 w 203"/>
                <a:gd name="T25" fmla="*/ 0 h 193"/>
                <a:gd name="T26" fmla="*/ 40 w 203"/>
                <a:gd name="T27" fmla="*/ 0 h 193"/>
                <a:gd name="T28" fmla="*/ 63 w 203"/>
                <a:gd name="T29" fmla="*/ 6 h 193"/>
                <a:gd name="T30" fmla="*/ 80 w 203"/>
                <a:gd name="T31" fmla="*/ 6 h 193"/>
                <a:gd name="T32" fmla="*/ 80 w 203"/>
                <a:gd name="T33" fmla="*/ 24 h 193"/>
                <a:gd name="T34" fmla="*/ 128 w 203"/>
                <a:gd name="T35" fmla="*/ 40 h 193"/>
                <a:gd name="T36" fmla="*/ 137 w 203"/>
                <a:gd name="T37" fmla="*/ 31 h 193"/>
                <a:gd name="T38" fmla="*/ 137 w 203"/>
                <a:gd name="T39" fmla="*/ 15 h 193"/>
                <a:gd name="T40" fmla="*/ 161 w 203"/>
                <a:gd name="T41" fmla="*/ 0 h 193"/>
                <a:gd name="T42" fmla="*/ 177 w 203"/>
                <a:gd name="T43" fmla="*/ 6 h 193"/>
                <a:gd name="T44" fmla="*/ 177 w 203"/>
                <a:gd name="T45" fmla="*/ 15 h 193"/>
                <a:gd name="T46" fmla="*/ 202 w 203"/>
                <a:gd name="T47" fmla="*/ 15 h 193"/>
                <a:gd name="T48" fmla="*/ 192 w 203"/>
                <a:gd name="T49" fmla="*/ 47 h 193"/>
                <a:gd name="T50" fmla="*/ 202 w 203"/>
                <a:gd name="T51" fmla="*/ 63 h 193"/>
                <a:gd name="T52" fmla="*/ 202 w 203"/>
                <a:gd name="T53" fmla="*/ 152 h 193"/>
                <a:gd name="T54" fmla="*/ 202 w 203"/>
                <a:gd name="T55" fmla="*/ 177 h 193"/>
                <a:gd name="T56" fmla="*/ 192 w 203"/>
                <a:gd name="T57" fmla="*/ 186 h 193"/>
                <a:gd name="T58" fmla="*/ 184 w 203"/>
                <a:gd name="T59" fmla="*/ 192 h 193"/>
                <a:gd name="T60" fmla="*/ 87 w 203"/>
                <a:gd name="T61" fmla="*/ 137 h 193"/>
                <a:gd name="T62" fmla="*/ 72 w 203"/>
                <a:gd name="T63" fmla="*/ 145 h 193"/>
                <a:gd name="T64" fmla="*/ 63 w 203"/>
                <a:gd name="T65" fmla="*/ 137 h 193"/>
                <a:gd name="T66" fmla="*/ 31 w 203"/>
                <a:gd name="T67" fmla="*/ 13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3" h="193">
                  <a:moveTo>
                    <a:pt x="31" y="137"/>
                  </a:moveTo>
                  <a:lnTo>
                    <a:pt x="22" y="120"/>
                  </a:lnTo>
                  <a:lnTo>
                    <a:pt x="15" y="120"/>
                  </a:lnTo>
                  <a:lnTo>
                    <a:pt x="0" y="96"/>
                  </a:lnTo>
                  <a:lnTo>
                    <a:pt x="6" y="87"/>
                  </a:lnTo>
                  <a:lnTo>
                    <a:pt x="6" y="71"/>
                  </a:lnTo>
                  <a:lnTo>
                    <a:pt x="6" y="55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6" y="31"/>
                  </a:lnTo>
                  <a:lnTo>
                    <a:pt x="6" y="24"/>
                  </a:lnTo>
                  <a:lnTo>
                    <a:pt x="22" y="6"/>
                  </a:lnTo>
                  <a:lnTo>
                    <a:pt x="22" y="0"/>
                  </a:lnTo>
                  <a:lnTo>
                    <a:pt x="40" y="0"/>
                  </a:lnTo>
                  <a:lnTo>
                    <a:pt x="63" y="6"/>
                  </a:lnTo>
                  <a:lnTo>
                    <a:pt x="80" y="6"/>
                  </a:lnTo>
                  <a:lnTo>
                    <a:pt x="80" y="24"/>
                  </a:lnTo>
                  <a:lnTo>
                    <a:pt x="128" y="40"/>
                  </a:lnTo>
                  <a:lnTo>
                    <a:pt x="137" y="31"/>
                  </a:lnTo>
                  <a:lnTo>
                    <a:pt x="137" y="15"/>
                  </a:lnTo>
                  <a:lnTo>
                    <a:pt x="161" y="0"/>
                  </a:lnTo>
                  <a:lnTo>
                    <a:pt x="177" y="6"/>
                  </a:lnTo>
                  <a:lnTo>
                    <a:pt x="177" y="15"/>
                  </a:lnTo>
                  <a:lnTo>
                    <a:pt x="202" y="15"/>
                  </a:lnTo>
                  <a:lnTo>
                    <a:pt x="192" y="47"/>
                  </a:lnTo>
                  <a:lnTo>
                    <a:pt x="202" y="63"/>
                  </a:lnTo>
                  <a:lnTo>
                    <a:pt x="202" y="152"/>
                  </a:lnTo>
                  <a:lnTo>
                    <a:pt x="202" y="177"/>
                  </a:lnTo>
                  <a:lnTo>
                    <a:pt x="192" y="186"/>
                  </a:lnTo>
                  <a:lnTo>
                    <a:pt x="184" y="192"/>
                  </a:lnTo>
                  <a:lnTo>
                    <a:pt x="87" y="137"/>
                  </a:lnTo>
                  <a:lnTo>
                    <a:pt x="72" y="145"/>
                  </a:lnTo>
                  <a:lnTo>
                    <a:pt x="63" y="137"/>
                  </a:lnTo>
                  <a:lnTo>
                    <a:pt x="31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0" name="Freeform 312">
              <a:extLst>
                <a:ext uri="{FF2B5EF4-FFF2-40B4-BE49-F238E27FC236}">
                  <a16:creationId xmlns:a16="http://schemas.microsoft.com/office/drawing/2014/main" id="{624D2218-5058-4167-BF0E-2BA1B6AB26B0}"/>
                </a:ext>
              </a:extLst>
            </p:cNvPr>
            <p:cNvSpPr>
              <a:spLocks/>
            </p:cNvSpPr>
            <p:nvPr>
              <p:custDataLst>
                <p:tags r:id="rId408"/>
              </p:custDataLst>
            </p:nvPr>
          </p:nvSpPr>
          <p:spPr bwMode="gray">
            <a:xfrm>
              <a:off x="2524" y="2497"/>
              <a:ext cx="315" cy="285"/>
            </a:xfrm>
            <a:custGeom>
              <a:avLst/>
              <a:gdLst>
                <a:gd name="T0" fmla="*/ 82 w 261"/>
                <a:gd name="T1" fmla="*/ 32 h 259"/>
                <a:gd name="T2" fmla="*/ 90 w 261"/>
                <a:gd name="T3" fmla="*/ 32 h 259"/>
                <a:gd name="T4" fmla="*/ 98 w 261"/>
                <a:gd name="T5" fmla="*/ 72 h 259"/>
                <a:gd name="T6" fmla="*/ 65 w 261"/>
                <a:gd name="T7" fmla="*/ 81 h 259"/>
                <a:gd name="T8" fmla="*/ 65 w 261"/>
                <a:gd name="T9" fmla="*/ 90 h 259"/>
                <a:gd name="T10" fmla="*/ 42 w 261"/>
                <a:gd name="T11" fmla="*/ 106 h 259"/>
                <a:gd name="T12" fmla="*/ 8 w 261"/>
                <a:gd name="T13" fmla="*/ 121 h 259"/>
                <a:gd name="T14" fmla="*/ 0 w 261"/>
                <a:gd name="T15" fmla="*/ 129 h 259"/>
                <a:gd name="T16" fmla="*/ 0 w 261"/>
                <a:gd name="T17" fmla="*/ 146 h 259"/>
                <a:gd name="T18" fmla="*/ 48 w 261"/>
                <a:gd name="T19" fmla="*/ 178 h 259"/>
                <a:gd name="T20" fmla="*/ 122 w 261"/>
                <a:gd name="T21" fmla="*/ 234 h 259"/>
                <a:gd name="T22" fmla="*/ 130 w 261"/>
                <a:gd name="T23" fmla="*/ 243 h 259"/>
                <a:gd name="T24" fmla="*/ 145 w 261"/>
                <a:gd name="T25" fmla="*/ 252 h 259"/>
                <a:gd name="T26" fmla="*/ 154 w 261"/>
                <a:gd name="T27" fmla="*/ 258 h 259"/>
                <a:gd name="T28" fmla="*/ 163 w 261"/>
                <a:gd name="T29" fmla="*/ 258 h 259"/>
                <a:gd name="T30" fmla="*/ 179 w 261"/>
                <a:gd name="T31" fmla="*/ 258 h 259"/>
                <a:gd name="T32" fmla="*/ 260 w 261"/>
                <a:gd name="T33" fmla="*/ 203 h 259"/>
                <a:gd name="T34" fmla="*/ 251 w 261"/>
                <a:gd name="T35" fmla="*/ 186 h 259"/>
                <a:gd name="T36" fmla="*/ 244 w 261"/>
                <a:gd name="T37" fmla="*/ 186 h 259"/>
                <a:gd name="T38" fmla="*/ 229 w 261"/>
                <a:gd name="T39" fmla="*/ 162 h 259"/>
                <a:gd name="T40" fmla="*/ 235 w 261"/>
                <a:gd name="T41" fmla="*/ 153 h 259"/>
                <a:gd name="T42" fmla="*/ 235 w 261"/>
                <a:gd name="T43" fmla="*/ 137 h 259"/>
                <a:gd name="T44" fmla="*/ 235 w 261"/>
                <a:gd name="T45" fmla="*/ 121 h 259"/>
                <a:gd name="T46" fmla="*/ 229 w 261"/>
                <a:gd name="T47" fmla="*/ 113 h 259"/>
                <a:gd name="T48" fmla="*/ 229 w 261"/>
                <a:gd name="T49" fmla="*/ 106 h 259"/>
                <a:gd name="T50" fmla="*/ 229 w 261"/>
                <a:gd name="T51" fmla="*/ 81 h 259"/>
                <a:gd name="T52" fmla="*/ 210 w 261"/>
                <a:gd name="T53" fmla="*/ 72 h 259"/>
                <a:gd name="T54" fmla="*/ 204 w 261"/>
                <a:gd name="T55" fmla="*/ 56 h 259"/>
                <a:gd name="T56" fmla="*/ 219 w 261"/>
                <a:gd name="T57" fmla="*/ 41 h 259"/>
                <a:gd name="T58" fmla="*/ 210 w 261"/>
                <a:gd name="T59" fmla="*/ 9 h 259"/>
                <a:gd name="T60" fmla="*/ 219 w 261"/>
                <a:gd name="T61" fmla="*/ 0 h 259"/>
                <a:gd name="T62" fmla="*/ 210 w 261"/>
                <a:gd name="T63" fmla="*/ 9 h 259"/>
                <a:gd name="T64" fmla="*/ 187 w 261"/>
                <a:gd name="T65" fmla="*/ 0 h 259"/>
                <a:gd name="T66" fmla="*/ 179 w 261"/>
                <a:gd name="T67" fmla="*/ 9 h 259"/>
                <a:gd name="T68" fmla="*/ 163 w 261"/>
                <a:gd name="T69" fmla="*/ 0 h 259"/>
                <a:gd name="T70" fmla="*/ 145 w 261"/>
                <a:gd name="T71" fmla="*/ 9 h 259"/>
                <a:gd name="T72" fmla="*/ 122 w 261"/>
                <a:gd name="T73" fmla="*/ 9 h 259"/>
                <a:gd name="T74" fmla="*/ 82 w 261"/>
                <a:gd name="T75" fmla="*/ 3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1" h="259">
                  <a:moveTo>
                    <a:pt x="82" y="32"/>
                  </a:moveTo>
                  <a:lnTo>
                    <a:pt x="90" y="32"/>
                  </a:lnTo>
                  <a:lnTo>
                    <a:pt x="98" y="72"/>
                  </a:lnTo>
                  <a:lnTo>
                    <a:pt x="65" y="81"/>
                  </a:lnTo>
                  <a:lnTo>
                    <a:pt x="65" y="90"/>
                  </a:lnTo>
                  <a:lnTo>
                    <a:pt x="42" y="106"/>
                  </a:lnTo>
                  <a:lnTo>
                    <a:pt x="8" y="121"/>
                  </a:lnTo>
                  <a:lnTo>
                    <a:pt x="0" y="129"/>
                  </a:lnTo>
                  <a:lnTo>
                    <a:pt x="0" y="146"/>
                  </a:lnTo>
                  <a:lnTo>
                    <a:pt x="48" y="178"/>
                  </a:lnTo>
                  <a:lnTo>
                    <a:pt x="122" y="234"/>
                  </a:lnTo>
                  <a:lnTo>
                    <a:pt x="130" y="243"/>
                  </a:lnTo>
                  <a:lnTo>
                    <a:pt x="145" y="252"/>
                  </a:lnTo>
                  <a:lnTo>
                    <a:pt x="154" y="258"/>
                  </a:lnTo>
                  <a:lnTo>
                    <a:pt x="163" y="258"/>
                  </a:lnTo>
                  <a:lnTo>
                    <a:pt x="179" y="258"/>
                  </a:lnTo>
                  <a:lnTo>
                    <a:pt x="260" y="203"/>
                  </a:lnTo>
                  <a:lnTo>
                    <a:pt x="251" y="186"/>
                  </a:lnTo>
                  <a:lnTo>
                    <a:pt x="244" y="186"/>
                  </a:lnTo>
                  <a:lnTo>
                    <a:pt x="229" y="162"/>
                  </a:lnTo>
                  <a:lnTo>
                    <a:pt x="235" y="153"/>
                  </a:lnTo>
                  <a:lnTo>
                    <a:pt x="235" y="137"/>
                  </a:lnTo>
                  <a:lnTo>
                    <a:pt x="235" y="121"/>
                  </a:lnTo>
                  <a:lnTo>
                    <a:pt x="229" y="113"/>
                  </a:lnTo>
                  <a:lnTo>
                    <a:pt x="229" y="106"/>
                  </a:lnTo>
                  <a:lnTo>
                    <a:pt x="229" y="81"/>
                  </a:lnTo>
                  <a:lnTo>
                    <a:pt x="210" y="72"/>
                  </a:lnTo>
                  <a:lnTo>
                    <a:pt x="204" y="56"/>
                  </a:lnTo>
                  <a:lnTo>
                    <a:pt x="219" y="41"/>
                  </a:lnTo>
                  <a:lnTo>
                    <a:pt x="210" y="9"/>
                  </a:lnTo>
                  <a:lnTo>
                    <a:pt x="219" y="0"/>
                  </a:lnTo>
                  <a:lnTo>
                    <a:pt x="210" y="9"/>
                  </a:lnTo>
                  <a:lnTo>
                    <a:pt x="187" y="0"/>
                  </a:lnTo>
                  <a:lnTo>
                    <a:pt x="179" y="9"/>
                  </a:lnTo>
                  <a:lnTo>
                    <a:pt x="163" y="0"/>
                  </a:lnTo>
                  <a:lnTo>
                    <a:pt x="145" y="9"/>
                  </a:lnTo>
                  <a:lnTo>
                    <a:pt x="122" y="9"/>
                  </a:lnTo>
                  <a:lnTo>
                    <a:pt x="82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1" name="Freeform 313">
              <a:extLst>
                <a:ext uri="{FF2B5EF4-FFF2-40B4-BE49-F238E27FC236}">
                  <a16:creationId xmlns:a16="http://schemas.microsoft.com/office/drawing/2014/main" id="{10B12E67-8454-4AB4-9B24-44690756F708}"/>
                </a:ext>
              </a:extLst>
            </p:cNvPr>
            <p:cNvSpPr>
              <a:spLocks/>
            </p:cNvSpPr>
            <p:nvPr>
              <p:custDataLst>
                <p:tags r:id="rId409"/>
              </p:custDataLst>
            </p:nvPr>
          </p:nvSpPr>
          <p:spPr bwMode="gray">
            <a:xfrm>
              <a:off x="2468" y="2693"/>
              <a:ext cx="254" cy="223"/>
            </a:xfrm>
            <a:custGeom>
              <a:avLst/>
              <a:gdLst>
                <a:gd name="T0" fmla="*/ 96 w 212"/>
                <a:gd name="T1" fmla="*/ 0 h 203"/>
                <a:gd name="T2" fmla="*/ 170 w 212"/>
                <a:gd name="T3" fmla="*/ 56 h 203"/>
                <a:gd name="T4" fmla="*/ 178 w 212"/>
                <a:gd name="T5" fmla="*/ 65 h 203"/>
                <a:gd name="T6" fmla="*/ 193 w 212"/>
                <a:gd name="T7" fmla="*/ 74 h 203"/>
                <a:gd name="T8" fmla="*/ 202 w 212"/>
                <a:gd name="T9" fmla="*/ 80 h 203"/>
                <a:gd name="T10" fmla="*/ 211 w 212"/>
                <a:gd name="T11" fmla="*/ 80 h 203"/>
                <a:gd name="T12" fmla="*/ 211 w 212"/>
                <a:gd name="T13" fmla="*/ 121 h 203"/>
                <a:gd name="T14" fmla="*/ 202 w 212"/>
                <a:gd name="T15" fmla="*/ 130 h 203"/>
                <a:gd name="T16" fmla="*/ 162 w 212"/>
                <a:gd name="T17" fmla="*/ 137 h 203"/>
                <a:gd name="T18" fmla="*/ 146 w 212"/>
                <a:gd name="T19" fmla="*/ 137 h 203"/>
                <a:gd name="T20" fmla="*/ 130 w 212"/>
                <a:gd name="T21" fmla="*/ 155 h 203"/>
                <a:gd name="T22" fmla="*/ 113 w 212"/>
                <a:gd name="T23" fmla="*/ 162 h 203"/>
                <a:gd name="T24" fmla="*/ 96 w 212"/>
                <a:gd name="T25" fmla="*/ 187 h 203"/>
                <a:gd name="T26" fmla="*/ 90 w 212"/>
                <a:gd name="T27" fmla="*/ 195 h 203"/>
                <a:gd name="T28" fmla="*/ 81 w 212"/>
                <a:gd name="T29" fmla="*/ 202 h 203"/>
                <a:gd name="T30" fmla="*/ 72 w 212"/>
                <a:gd name="T31" fmla="*/ 195 h 203"/>
                <a:gd name="T32" fmla="*/ 65 w 212"/>
                <a:gd name="T33" fmla="*/ 202 h 203"/>
                <a:gd name="T34" fmla="*/ 56 w 212"/>
                <a:gd name="T35" fmla="*/ 202 h 203"/>
                <a:gd name="T36" fmla="*/ 41 w 212"/>
                <a:gd name="T37" fmla="*/ 170 h 203"/>
                <a:gd name="T38" fmla="*/ 23 w 212"/>
                <a:gd name="T39" fmla="*/ 177 h 203"/>
                <a:gd name="T40" fmla="*/ 7 w 212"/>
                <a:gd name="T41" fmla="*/ 177 h 203"/>
                <a:gd name="T42" fmla="*/ 16 w 212"/>
                <a:gd name="T43" fmla="*/ 170 h 203"/>
                <a:gd name="T44" fmla="*/ 0 w 212"/>
                <a:gd name="T45" fmla="*/ 137 h 203"/>
                <a:gd name="T46" fmla="*/ 16 w 212"/>
                <a:gd name="T47" fmla="*/ 130 h 203"/>
                <a:gd name="T48" fmla="*/ 23 w 212"/>
                <a:gd name="T49" fmla="*/ 137 h 203"/>
                <a:gd name="T50" fmla="*/ 31 w 212"/>
                <a:gd name="T51" fmla="*/ 130 h 203"/>
                <a:gd name="T52" fmla="*/ 90 w 212"/>
                <a:gd name="T53" fmla="*/ 130 h 203"/>
                <a:gd name="T54" fmla="*/ 72 w 212"/>
                <a:gd name="T55" fmla="*/ 0 h 203"/>
                <a:gd name="T56" fmla="*/ 96 w 212"/>
                <a:gd name="T5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203">
                  <a:moveTo>
                    <a:pt x="96" y="0"/>
                  </a:moveTo>
                  <a:lnTo>
                    <a:pt x="170" y="56"/>
                  </a:lnTo>
                  <a:lnTo>
                    <a:pt x="178" y="65"/>
                  </a:lnTo>
                  <a:lnTo>
                    <a:pt x="193" y="74"/>
                  </a:lnTo>
                  <a:lnTo>
                    <a:pt x="202" y="80"/>
                  </a:lnTo>
                  <a:lnTo>
                    <a:pt x="211" y="80"/>
                  </a:lnTo>
                  <a:lnTo>
                    <a:pt x="211" y="121"/>
                  </a:lnTo>
                  <a:lnTo>
                    <a:pt x="202" y="130"/>
                  </a:lnTo>
                  <a:lnTo>
                    <a:pt x="162" y="137"/>
                  </a:lnTo>
                  <a:lnTo>
                    <a:pt x="146" y="137"/>
                  </a:lnTo>
                  <a:lnTo>
                    <a:pt x="130" y="155"/>
                  </a:lnTo>
                  <a:lnTo>
                    <a:pt x="113" y="162"/>
                  </a:lnTo>
                  <a:lnTo>
                    <a:pt x="96" y="187"/>
                  </a:lnTo>
                  <a:lnTo>
                    <a:pt x="90" y="195"/>
                  </a:lnTo>
                  <a:lnTo>
                    <a:pt x="81" y="202"/>
                  </a:lnTo>
                  <a:lnTo>
                    <a:pt x="72" y="195"/>
                  </a:lnTo>
                  <a:lnTo>
                    <a:pt x="65" y="202"/>
                  </a:lnTo>
                  <a:lnTo>
                    <a:pt x="56" y="202"/>
                  </a:lnTo>
                  <a:lnTo>
                    <a:pt x="41" y="170"/>
                  </a:lnTo>
                  <a:lnTo>
                    <a:pt x="23" y="177"/>
                  </a:lnTo>
                  <a:lnTo>
                    <a:pt x="7" y="177"/>
                  </a:lnTo>
                  <a:lnTo>
                    <a:pt x="16" y="170"/>
                  </a:lnTo>
                  <a:lnTo>
                    <a:pt x="0" y="137"/>
                  </a:lnTo>
                  <a:lnTo>
                    <a:pt x="16" y="130"/>
                  </a:lnTo>
                  <a:lnTo>
                    <a:pt x="23" y="137"/>
                  </a:lnTo>
                  <a:lnTo>
                    <a:pt x="31" y="130"/>
                  </a:lnTo>
                  <a:lnTo>
                    <a:pt x="90" y="130"/>
                  </a:lnTo>
                  <a:lnTo>
                    <a:pt x="72" y="0"/>
                  </a:lnTo>
                  <a:lnTo>
                    <a:pt x="9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2" name="Freeform 314">
              <a:extLst>
                <a:ext uri="{FF2B5EF4-FFF2-40B4-BE49-F238E27FC236}">
                  <a16:creationId xmlns:a16="http://schemas.microsoft.com/office/drawing/2014/main" id="{2B81A5FB-6654-4CAA-B819-7E7D9139229C}"/>
                </a:ext>
              </a:extLst>
            </p:cNvPr>
            <p:cNvSpPr>
              <a:spLocks/>
            </p:cNvSpPr>
            <p:nvPr>
              <p:custDataLst>
                <p:tags r:id="rId410"/>
              </p:custDataLst>
            </p:nvPr>
          </p:nvSpPr>
          <p:spPr bwMode="gray">
            <a:xfrm>
              <a:off x="2789" y="3024"/>
              <a:ext cx="89" cy="90"/>
            </a:xfrm>
            <a:custGeom>
              <a:avLst/>
              <a:gdLst>
                <a:gd name="T0" fmla="*/ 16 w 74"/>
                <a:gd name="T1" fmla="*/ 15 h 81"/>
                <a:gd name="T2" fmla="*/ 32 w 74"/>
                <a:gd name="T3" fmla="*/ 15 h 81"/>
                <a:gd name="T4" fmla="*/ 32 w 74"/>
                <a:gd name="T5" fmla="*/ 0 h 81"/>
                <a:gd name="T6" fmla="*/ 57 w 74"/>
                <a:gd name="T7" fmla="*/ 0 h 81"/>
                <a:gd name="T8" fmla="*/ 57 w 74"/>
                <a:gd name="T9" fmla="*/ 15 h 81"/>
                <a:gd name="T10" fmla="*/ 65 w 74"/>
                <a:gd name="T11" fmla="*/ 6 h 81"/>
                <a:gd name="T12" fmla="*/ 73 w 74"/>
                <a:gd name="T13" fmla="*/ 15 h 81"/>
                <a:gd name="T14" fmla="*/ 73 w 74"/>
                <a:gd name="T15" fmla="*/ 23 h 81"/>
                <a:gd name="T16" fmla="*/ 73 w 74"/>
                <a:gd name="T17" fmla="*/ 56 h 81"/>
                <a:gd name="T18" fmla="*/ 50 w 74"/>
                <a:gd name="T19" fmla="*/ 56 h 81"/>
                <a:gd name="T20" fmla="*/ 41 w 74"/>
                <a:gd name="T21" fmla="*/ 63 h 81"/>
                <a:gd name="T22" fmla="*/ 41 w 74"/>
                <a:gd name="T23" fmla="*/ 72 h 81"/>
                <a:gd name="T24" fmla="*/ 32 w 74"/>
                <a:gd name="T25" fmla="*/ 72 h 81"/>
                <a:gd name="T26" fmla="*/ 32 w 74"/>
                <a:gd name="T27" fmla="*/ 80 h 81"/>
                <a:gd name="T28" fmla="*/ 16 w 74"/>
                <a:gd name="T29" fmla="*/ 63 h 81"/>
                <a:gd name="T30" fmla="*/ 0 w 74"/>
                <a:gd name="T31" fmla="*/ 40 h 81"/>
                <a:gd name="T32" fmla="*/ 10 w 74"/>
                <a:gd name="T33" fmla="*/ 31 h 81"/>
                <a:gd name="T34" fmla="*/ 10 w 74"/>
                <a:gd name="T35" fmla="*/ 23 h 81"/>
                <a:gd name="T36" fmla="*/ 16 w 74"/>
                <a:gd name="T37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81">
                  <a:moveTo>
                    <a:pt x="16" y="15"/>
                  </a:moveTo>
                  <a:lnTo>
                    <a:pt x="32" y="15"/>
                  </a:lnTo>
                  <a:lnTo>
                    <a:pt x="32" y="0"/>
                  </a:lnTo>
                  <a:lnTo>
                    <a:pt x="57" y="0"/>
                  </a:lnTo>
                  <a:lnTo>
                    <a:pt x="57" y="15"/>
                  </a:lnTo>
                  <a:lnTo>
                    <a:pt x="65" y="6"/>
                  </a:lnTo>
                  <a:lnTo>
                    <a:pt x="73" y="15"/>
                  </a:lnTo>
                  <a:lnTo>
                    <a:pt x="73" y="23"/>
                  </a:lnTo>
                  <a:lnTo>
                    <a:pt x="73" y="56"/>
                  </a:lnTo>
                  <a:lnTo>
                    <a:pt x="50" y="56"/>
                  </a:lnTo>
                  <a:lnTo>
                    <a:pt x="41" y="63"/>
                  </a:lnTo>
                  <a:lnTo>
                    <a:pt x="41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16" y="63"/>
                  </a:lnTo>
                  <a:lnTo>
                    <a:pt x="0" y="40"/>
                  </a:lnTo>
                  <a:lnTo>
                    <a:pt x="10" y="31"/>
                  </a:lnTo>
                  <a:lnTo>
                    <a:pt x="10" y="23"/>
                  </a:lnTo>
                  <a:lnTo>
                    <a:pt x="16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3" name="Freeform 315">
              <a:extLst>
                <a:ext uri="{FF2B5EF4-FFF2-40B4-BE49-F238E27FC236}">
                  <a16:creationId xmlns:a16="http://schemas.microsoft.com/office/drawing/2014/main" id="{A6DF9D1C-01C6-4391-89E4-1C119DEA53A0}"/>
                </a:ext>
              </a:extLst>
            </p:cNvPr>
            <p:cNvSpPr>
              <a:spLocks/>
            </p:cNvSpPr>
            <p:nvPr>
              <p:custDataLst>
                <p:tags r:id="rId411"/>
              </p:custDataLst>
            </p:nvPr>
          </p:nvSpPr>
          <p:spPr bwMode="gray">
            <a:xfrm>
              <a:off x="2789" y="2871"/>
              <a:ext cx="118" cy="160"/>
            </a:xfrm>
            <a:custGeom>
              <a:avLst/>
              <a:gdLst>
                <a:gd name="T0" fmla="*/ 0 w 98"/>
                <a:gd name="T1" fmla="*/ 105 h 146"/>
                <a:gd name="T2" fmla="*/ 16 w 98"/>
                <a:gd name="T3" fmla="*/ 80 h 146"/>
                <a:gd name="T4" fmla="*/ 25 w 98"/>
                <a:gd name="T5" fmla="*/ 80 h 146"/>
                <a:gd name="T6" fmla="*/ 32 w 98"/>
                <a:gd name="T7" fmla="*/ 89 h 146"/>
                <a:gd name="T8" fmla="*/ 41 w 98"/>
                <a:gd name="T9" fmla="*/ 80 h 146"/>
                <a:gd name="T10" fmla="*/ 57 w 98"/>
                <a:gd name="T11" fmla="*/ 56 h 146"/>
                <a:gd name="T12" fmla="*/ 65 w 98"/>
                <a:gd name="T13" fmla="*/ 33 h 146"/>
                <a:gd name="T14" fmla="*/ 73 w 98"/>
                <a:gd name="T15" fmla="*/ 15 h 146"/>
                <a:gd name="T16" fmla="*/ 73 w 98"/>
                <a:gd name="T17" fmla="*/ 8 h 146"/>
                <a:gd name="T18" fmla="*/ 73 w 98"/>
                <a:gd name="T19" fmla="*/ 0 h 146"/>
                <a:gd name="T20" fmla="*/ 73 w 98"/>
                <a:gd name="T21" fmla="*/ 8 h 146"/>
                <a:gd name="T22" fmla="*/ 90 w 98"/>
                <a:gd name="T23" fmla="*/ 40 h 146"/>
                <a:gd name="T24" fmla="*/ 73 w 98"/>
                <a:gd name="T25" fmla="*/ 40 h 146"/>
                <a:gd name="T26" fmla="*/ 73 w 98"/>
                <a:gd name="T27" fmla="*/ 49 h 146"/>
                <a:gd name="T28" fmla="*/ 82 w 98"/>
                <a:gd name="T29" fmla="*/ 56 h 146"/>
                <a:gd name="T30" fmla="*/ 90 w 98"/>
                <a:gd name="T31" fmla="*/ 74 h 146"/>
                <a:gd name="T32" fmla="*/ 73 w 98"/>
                <a:gd name="T33" fmla="*/ 98 h 146"/>
                <a:gd name="T34" fmla="*/ 82 w 98"/>
                <a:gd name="T35" fmla="*/ 105 h 146"/>
                <a:gd name="T36" fmla="*/ 97 w 98"/>
                <a:gd name="T37" fmla="*/ 130 h 146"/>
                <a:gd name="T38" fmla="*/ 97 w 98"/>
                <a:gd name="T39" fmla="*/ 145 h 146"/>
                <a:gd name="T40" fmla="*/ 57 w 98"/>
                <a:gd name="T41" fmla="*/ 139 h 146"/>
                <a:gd name="T42" fmla="*/ 32 w 98"/>
                <a:gd name="T43" fmla="*/ 139 h 146"/>
                <a:gd name="T44" fmla="*/ 16 w 98"/>
                <a:gd name="T45" fmla="*/ 139 h 146"/>
                <a:gd name="T46" fmla="*/ 16 w 98"/>
                <a:gd name="T47" fmla="*/ 130 h 146"/>
                <a:gd name="T48" fmla="*/ 10 w 98"/>
                <a:gd name="T49" fmla="*/ 121 h 146"/>
                <a:gd name="T50" fmla="*/ 0 w 98"/>
                <a:gd name="T51" fmla="*/ 114 h 146"/>
                <a:gd name="T52" fmla="*/ 0 w 98"/>
                <a:gd name="T53" fmla="*/ 10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" h="146">
                  <a:moveTo>
                    <a:pt x="0" y="105"/>
                  </a:moveTo>
                  <a:lnTo>
                    <a:pt x="16" y="80"/>
                  </a:lnTo>
                  <a:lnTo>
                    <a:pt x="25" y="80"/>
                  </a:lnTo>
                  <a:lnTo>
                    <a:pt x="32" y="89"/>
                  </a:lnTo>
                  <a:lnTo>
                    <a:pt x="41" y="80"/>
                  </a:lnTo>
                  <a:lnTo>
                    <a:pt x="57" y="56"/>
                  </a:lnTo>
                  <a:lnTo>
                    <a:pt x="65" y="33"/>
                  </a:lnTo>
                  <a:lnTo>
                    <a:pt x="73" y="15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73" y="8"/>
                  </a:lnTo>
                  <a:lnTo>
                    <a:pt x="90" y="40"/>
                  </a:lnTo>
                  <a:lnTo>
                    <a:pt x="73" y="40"/>
                  </a:lnTo>
                  <a:lnTo>
                    <a:pt x="73" y="49"/>
                  </a:lnTo>
                  <a:lnTo>
                    <a:pt x="82" y="56"/>
                  </a:lnTo>
                  <a:lnTo>
                    <a:pt x="90" y="74"/>
                  </a:lnTo>
                  <a:lnTo>
                    <a:pt x="73" y="98"/>
                  </a:lnTo>
                  <a:lnTo>
                    <a:pt x="82" y="105"/>
                  </a:lnTo>
                  <a:lnTo>
                    <a:pt x="97" y="130"/>
                  </a:lnTo>
                  <a:lnTo>
                    <a:pt x="97" y="145"/>
                  </a:lnTo>
                  <a:lnTo>
                    <a:pt x="57" y="139"/>
                  </a:lnTo>
                  <a:lnTo>
                    <a:pt x="32" y="139"/>
                  </a:lnTo>
                  <a:lnTo>
                    <a:pt x="16" y="139"/>
                  </a:lnTo>
                  <a:lnTo>
                    <a:pt x="16" y="130"/>
                  </a:lnTo>
                  <a:lnTo>
                    <a:pt x="10" y="121"/>
                  </a:lnTo>
                  <a:lnTo>
                    <a:pt x="0" y="114"/>
                  </a:lnTo>
                  <a:lnTo>
                    <a:pt x="0" y="10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4" name="Freeform 316">
              <a:extLst>
                <a:ext uri="{FF2B5EF4-FFF2-40B4-BE49-F238E27FC236}">
                  <a16:creationId xmlns:a16="http://schemas.microsoft.com/office/drawing/2014/main" id="{CA95E15B-30C5-415E-AE3A-45158BA47BF0}"/>
                </a:ext>
              </a:extLst>
            </p:cNvPr>
            <p:cNvSpPr>
              <a:spLocks/>
            </p:cNvSpPr>
            <p:nvPr>
              <p:custDataLst>
                <p:tags r:id="rId412"/>
              </p:custDataLst>
            </p:nvPr>
          </p:nvSpPr>
          <p:spPr bwMode="gray">
            <a:xfrm>
              <a:off x="2698" y="2864"/>
              <a:ext cx="180" cy="134"/>
            </a:xfrm>
            <a:custGeom>
              <a:avLst/>
              <a:gdLst>
                <a:gd name="T0" fmla="*/ 74 w 148"/>
                <a:gd name="T1" fmla="*/ 112 h 122"/>
                <a:gd name="T2" fmla="*/ 90 w 148"/>
                <a:gd name="T3" fmla="*/ 87 h 122"/>
                <a:gd name="T4" fmla="*/ 99 w 148"/>
                <a:gd name="T5" fmla="*/ 87 h 122"/>
                <a:gd name="T6" fmla="*/ 106 w 148"/>
                <a:gd name="T7" fmla="*/ 96 h 122"/>
                <a:gd name="T8" fmla="*/ 115 w 148"/>
                <a:gd name="T9" fmla="*/ 87 h 122"/>
                <a:gd name="T10" fmla="*/ 131 w 148"/>
                <a:gd name="T11" fmla="*/ 63 h 122"/>
                <a:gd name="T12" fmla="*/ 139 w 148"/>
                <a:gd name="T13" fmla="*/ 40 h 122"/>
                <a:gd name="T14" fmla="*/ 147 w 148"/>
                <a:gd name="T15" fmla="*/ 22 h 122"/>
                <a:gd name="T16" fmla="*/ 147 w 148"/>
                <a:gd name="T17" fmla="*/ 15 h 122"/>
                <a:gd name="T18" fmla="*/ 147 w 148"/>
                <a:gd name="T19" fmla="*/ 7 h 122"/>
                <a:gd name="T20" fmla="*/ 139 w 148"/>
                <a:gd name="T21" fmla="*/ 0 h 122"/>
                <a:gd name="T22" fmla="*/ 131 w 148"/>
                <a:gd name="T23" fmla="*/ 0 h 122"/>
                <a:gd name="T24" fmla="*/ 124 w 148"/>
                <a:gd name="T25" fmla="*/ 7 h 122"/>
                <a:gd name="T26" fmla="*/ 99 w 148"/>
                <a:gd name="T27" fmla="*/ 7 h 122"/>
                <a:gd name="T28" fmla="*/ 84 w 148"/>
                <a:gd name="T29" fmla="*/ 15 h 122"/>
                <a:gd name="T30" fmla="*/ 65 w 148"/>
                <a:gd name="T31" fmla="*/ 7 h 122"/>
                <a:gd name="T32" fmla="*/ 59 w 148"/>
                <a:gd name="T33" fmla="*/ 7 h 122"/>
                <a:gd name="T34" fmla="*/ 34 w 148"/>
                <a:gd name="T35" fmla="*/ 0 h 122"/>
                <a:gd name="T36" fmla="*/ 25 w 148"/>
                <a:gd name="T37" fmla="*/ 0 h 122"/>
                <a:gd name="T38" fmla="*/ 9 w 148"/>
                <a:gd name="T39" fmla="*/ 15 h 122"/>
                <a:gd name="T40" fmla="*/ 9 w 148"/>
                <a:gd name="T41" fmla="*/ 22 h 122"/>
                <a:gd name="T42" fmla="*/ 9 w 148"/>
                <a:gd name="T43" fmla="*/ 40 h 122"/>
                <a:gd name="T44" fmla="*/ 0 w 148"/>
                <a:gd name="T45" fmla="*/ 72 h 122"/>
                <a:gd name="T46" fmla="*/ 0 w 148"/>
                <a:gd name="T47" fmla="*/ 96 h 122"/>
                <a:gd name="T48" fmla="*/ 25 w 148"/>
                <a:gd name="T49" fmla="*/ 96 h 122"/>
                <a:gd name="T50" fmla="*/ 25 w 148"/>
                <a:gd name="T51" fmla="*/ 105 h 122"/>
                <a:gd name="T52" fmla="*/ 34 w 148"/>
                <a:gd name="T53" fmla="*/ 121 h 122"/>
                <a:gd name="T54" fmla="*/ 42 w 148"/>
                <a:gd name="T55" fmla="*/ 121 h 122"/>
                <a:gd name="T56" fmla="*/ 74 w 148"/>
                <a:gd name="T57" fmla="*/ 121 h 122"/>
                <a:gd name="T58" fmla="*/ 74 w 148"/>
                <a:gd name="T59" fmla="*/ 1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122">
                  <a:moveTo>
                    <a:pt x="74" y="112"/>
                  </a:moveTo>
                  <a:lnTo>
                    <a:pt x="90" y="87"/>
                  </a:lnTo>
                  <a:lnTo>
                    <a:pt x="99" y="87"/>
                  </a:lnTo>
                  <a:lnTo>
                    <a:pt x="106" y="96"/>
                  </a:lnTo>
                  <a:lnTo>
                    <a:pt x="115" y="87"/>
                  </a:lnTo>
                  <a:lnTo>
                    <a:pt x="131" y="63"/>
                  </a:lnTo>
                  <a:lnTo>
                    <a:pt x="139" y="40"/>
                  </a:lnTo>
                  <a:lnTo>
                    <a:pt x="147" y="22"/>
                  </a:lnTo>
                  <a:lnTo>
                    <a:pt x="147" y="15"/>
                  </a:lnTo>
                  <a:lnTo>
                    <a:pt x="147" y="7"/>
                  </a:lnTo>
                  <a:lnTo>
                    <a:pt x="139" y="0"/>
                  </a:lnTo>
                  <a:lnTo>
                    <a:pt x="131" y="0"/>
                  </a:lnTo>
                  <a:lnTo>
                    <a:pt x="124" y="7"/>
                  </a:lnTo>
                  <a:lnTo>
                    <a:pt x="99" y="7"/>
                  </a:lnTo>
                  <a:lnTo>
                    <a:pt x="84" y="15"/>
                  </a:lnTo>
                  <a:lnTo>
                    <a:pt x="65" y="7"/>
                  </a:lnTo>
                  <a:lnTo>
                    <a:pt x="59" y="7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9" y="15"/>
                  </a:lnTo>
                  <a:lnTo>
                    <a:pt x="9" y="22"/>
                  </a:lnTo>
                  <a:lnTo>
                    <a:pt x="9" y="40"/>
                  </a:lnTo>
                  <a:lnTo>
                    <a:pt x="0" y="72"/>
                  </a:lnTo>
                  <a:lnTo>
                    <a:pt x="0" y="96"/>
                  </a:lnTo>
                  <a:lnTo>
                    <a:pt x="25" y="96"/>
                  </a:lnTo>
                  <a:lnTo>
                    <a:pt x="25" y="105"/>
                  </a:lnTo>
                  <a:lnTo>
                    <a:pt x="34" y="121"/>
                  </a:lnTo>
                  <a:lnTo>
                    <a:pt x="42" y="121"/>
                  </a:lnTo>
                  <a:lnTo>
                    <a:pt x="74" y="121"/>
                  </a:lnTo>
                  <a:lnTo>
                    <a:pt x="74" y="11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5" name="Freeform 317">
              <a:extLst>
                <a:ext uri="{FF2B5EF4-FFF2-40B4-BE49-F238E27FC236}">
                  <a16:creationId xmlns:a16="http://schemas.microsoft.com/office/drawing/2014/main" id="{1BACBB66-5155-4267-83F9-ED5C01911B7F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gray">
            <a:xfrm>
              <a:off x="2662" y="2721"/>
              <a:ext cx="245" cy="167"/>
            </a:xfrm>
            <a:custGeom>
              <a:avLst/>
              <a:gdLst>
                <a:gd name="T0" fmla="*/ 170 w 203"/>
                <a:gd name="T1" fmla="*/ 130 h 153"/>
                <a:gd name="T2" fmla="*/ 170 w 203"/>
                <a:gd name="T3" fmla="*/ 120 h 153"/>
                <a:gd name="T4" fmla="*/ 195 w 203"/>
                <a:gd name="T5" fmla="*/ 89 h 153"/>
                <a:gd name="T6" fmla="*/ 202 w 203"/>
                <a:gd name="T7" fmla="*/ 40 h 153"/>
                <a:gd name="T8" fmla="*/ 187 w 203"/>
                <a:gd name="T9" fmla="*/ 24 h 153"/>
                <a:gd name="T10" fmla="*/ 187 w 203"/>
                <a:gd name="T11" fmla="*/ 8 h 153"/>
                <a:gd name="T12" fmla="*/ 178 w 203"/>
                <a:gd name="T13" fmla="*/ 0 h 153"/>
                <a:gd name="T14" fmla="*/ 146 w 203"/>
                <a:gd name="T15" fmla="*/ 0 h 153"/>
                <a:gd name="T16" fmla="*/ 65 w 203"/>
                <a:gd name="T17" fmla="*/ 55 h 153"/>
                <a:gd name="T18" fmla="*/ 49 w 203"/>
                <a:gd name="T19" fmla="*/ 55 h 153"/>
                <a:gd name="T20" fmla="*/ 49 w 203"/>
                <a:gd name="T21" fmla="*/ 96 h 153"/>
                <a:gd name="T22" fmla="*/ 40 w 203"/>
                <a:gd name="T23" fmla="*/ 105 h 153"/>
                <a:gd name="T24" fmla="*/ 0 w 203"/>
                <a:gd name="T25" fmla="*/ 112 h 153"/>
                <a:gd name="T26" fmla="*/ 0 w 203"/>
                <a:gd name="T27" fmla="*/ 130 h 153"/>
                <a:gd name="T28" fmla="*/ 16 w 203"/>
                <a:gd name="T29" fmla="*/ 145 h 153"/>
                <a:gd name="T30" fmla="*/ 25 w 203"/>
                <a:gd name="T31" fmla="*/ 145 h 153"/>
                <a:gd name="T32" fmla="*/ 25 w 203"/>
                <a:gd name="T33" fmla="*/ 152 h 153"/>
                <a:gd name="T34" fmla="*/ 25 w 203"/>
                <a:gd name="T35" fmla="*/ 145 h 153"/>
                <a:gd name="T36" fmla="*/ 31 w 203"/>
                <a:gd name="T37" fmla="*/ 145 h 153"/>
                <a:gd name="T38" fmla="*/ 40 w 203"/>
                <a:gd name="T39" fmla="*/ 152 h 153"/>
                <a:gd name="T40" fmla="*/ 40 w 203"/>
                <a:gd name="T41" fmla="*/ 145 h 153"/>
                <a:gd name="T42" fmla="*/ 56 w 203"/>
                <a:gd name="T43" fmla="*/ 130 h 153"/>
                <a:gd name="T44" fmla="*/ 65 w 203"/>
                <a:gd name="T45" fmla="*/ 130 h 153"/>
                <a:gd name="T46" fmla="*/ 90 w 203"/>
                <a:gd name="T47" fmla="*/ 137 h 153"/>
                <a:gd name="T48" fmla="*/ 96 w 203"/>
                <a:gd name="T49" fmla="*/ 137 h 153"/>
                <a:gd name="T50" fmla="*/ 115 w 203"/>
                <a:gd name="T51" fmla="*/ 145 h 153"/>
                <a:gd name="T52" fmla="*/ 130 w 203"/>
                <a:gd name="T53" fmla="*/ 137 h 153"/>
                <a:gd name="T54" fmla="*/ 155 w 203"/>
                <a:gd name="T55" fmla="*/ 137 h 153"/>
                <a:gd name="T56" fmla="*/ 162 w 203"/>
                <a:gd name="T57" fmla="*/ 130 h 153"/>
                <a:gd name="T58" fmla="*/ 170 w 203"/>
                <a:gd name="T59" fmla="*/ 13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3" h="153">
                  <a:moveTo>
                    <a:pt x="170" y="130"/>
                  </a:moveTo>
                  <a:lnTo>
                    <a:pt x="170" y="120"/>
                  </a:lnTo>
                  <a:lnTo>
                    <a:pt x="195" y="89"/>
                  </a:lnTo>
                  <a:lnTo>
                    <a:pt x="202" y="40"/>
                  </a:lnTo>
                  <a:lnTo>
                    <a:pt x="187" y="24"/>
                  </a:lnTo>
                  <a:lnTo>
                    <a:pt x="187" y="8"/>
                  </a:lnTo>
                  <a:lnTo>
                    <a:pt x="178" y="0"/>
                  </a:lnTo>
                  <a:lnTo>
                    <a:pt x="146" y="0"/>
                  </a:lnTo>
                  <a:lnTo>
                    <a:pt x="65" y="55"/>
                  </a:lnTo>
                  <a:lnTo>
                    <a:pt x="49" y="55"/>
                  </a:lnTo>
                  <a:lnTo>
                    <a:pt x="49" y="96"/>
                  </a:lnTo>
                  <a:lnTo>
                    <a:pt x="40" y="105"/>
                  </a:lnTo>
                  <a:lnTo>
                    <a:pt x="0" y="112"/>
                  </a:lnTo>
                  <a:lnTo>
                    <a:pt x="0" y="130"/>
                  </a:lnTo>
                  <a:lnTo>
                    <a:pt x="16" y="145"/>
                  </a:lnTo>
                  <a:lnTo>
                    <a:pt x="25" y="145"/>
                  </a:lnTo>
                  <a:lnTo>
                    <a:pt x="25" y="152"/>
                  </a:lnTo>
                  <a:lnTo>
                    <a:pt x="25" y="145"/>
                  </a:lnTo>
                  <a:lnTo>
                    <a:pt x="31" y="145"/>
                  </a:lnTo>
                  <a:lnTo>
                    <a:pt x="40" y="152"/>
                  </a:lnTo>
                  <a:lnTo>
                    <a:pt x="40" y="145"/>
                  </a:lnTo>
                  <a:lnTo>
                    <a:pt x="56" y="130"/>
                  </a:lnTo>
                  <a:lnTo>
                    <a:pt x="65" y="130"/>
                  </a:lnTo>
                  <a:lnTo>
                    <a:pt x="90" y="137"/>
                  </a:lnTo>
                  <a:lnTo>
                    <a:pt x="96" y="137"/>
                  </a:lnTo>
                  <a:lnTo>
                    <a:pt x="115" y="145"/>
                  </a:lnTo>
                  <a:lnTo>
                    <a:pt x="130" y="137"/>
                  </a:lnTo>
                  <a:lnTo>
                    <a:pt x="155" y="137"/>
                  </a:lnTo>
                  <a:lnTo>
                    <a:pt x="162" y="130"/>
                  </a:lnTo>
                  <a:lnTo>
                    <a:pt x="170" y="13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6" name="Freeform 318">
              <a:extLst>
                <a:ext uri="{FF2B5EF4-FFF2-40B4-BE49-F238E27FC236}">
                  <a16:creationId xmlns:a16="http://schemas.microsoft.com/office/drawing/2014/main" id="{EB89CA19-0204-4DEF-86F3-8B040A775C71}"/>
                </a:ext>
              </a:extLst>
            </p:cNvPr>
            <p:cNvSpPr>
              <a:spLocks/>
            </p:cNvSpPr>
            <p:nvPr>
              <p:custDataLst>
                <p:tags r:id="rId414"/>
              </p:custDataLst>
            </p:nvPr>
          </p:nvSpPr>
          <p:spPr bwMode="gray">
            <a:xfrm>
              <a:off x="2994" y="2730"/>
              <a:ext cx="258" cy="276"/>
            </a:xfrm>
            <a:custGeom>
              <a:avLst/>
              <a:gdLst>
                <a:gd name="T0" fmla="*/ 7 w 213"/>
                <a:gd name="T1" fmla="*/ 154 h 251"/>
                <a:gd name="T2" fmla="*/ 23 w 213"/>
                <a:gd name="T3" fmla="*/ 169 h 251"/>
                <a:gd name="T4" fmla="*/ 23 w 213"/>
                <a:gd name="T5" fmla="*/ 185 h 251"/>
                <a:gd name="T6" fmla="*/ 41 w 213"/>
                <a:gd name="T7" fmla="*/ 194 h 251"/>
                <a:gd name="T8" fmla="*/ 73 w 213"/>
                <a:gd name="T9" fmla="*/ 234 h 251"/>
                <a:gd name="T10" fmla="*/ 81 w 213"/>
                <a:gd name="T11" fmla="*/ 243 h 251"/>
                <a:gd name="T12" fmla="*/ 106 w 213"/>
                <a:gd name="T13" fmla="*/ 243 h 251"/>
                <a:gd name="T14" fmla="*/ 113 w 213"/>
                <a:gd name="T15" fmla="*/ 250 h 251"/>
                <a:gd name="T16" fmla="*/ 128 w 213"/>
                <a:gd name="T17" fmla="*/ 250 h 251"/>
                <a:gd name="T18" fmla="*/ 153 w 213"/>
                <a:gd name="T19" fmla="*/ 243 h 251"/>
                <a:gd name="T20" fmla="*/ 162 w 213"/>
                <a:gd name="T21" fmla="*/ 243 h 251"/>
                <a:gd name="T22" fmla="*/ 178 w 213"/>
                <a:gd name="T23" fmla="*/ 243 h 251"/>
                <a:gd name="T24" fmla="*/ 178 w 213"/>
                <a:gd name="T25" fmla="*/ 227 h 251"/>
                <a:gd name="T26" fmla="*/ 170 w 213"/>
                <a:gd name="T27" fmla="*/ 227 h 251"/>
                <a:gd name="T28" fmla="*/ 153 w 213"/>
                <a:gd name="T29" fmla="*/ 203 h 251"/>
                <a:gd name="T30" fmla="*/ 146 w 213"/>
                <a:gd name="T31" fmla="*/ 194 h 251"/>
                <a:gd name="T32" fmla="*/ 153 w 213"/>
                <a:gd name="T33" fmla="*/ 185 h 251"/>
                <a:gd name="T34" fmla="*/ 162 w 213"/>
                <a:gd name="T35" fmla="*/ 162 h 251"/>
                <a:gd name="T36" fmla="*/ 187 w 213"/>
                <a:gd name="T37" fmla="*/ 129 h 251"/>
                <a:gd name="T38" fmla="*/ 193 w 213"/>
                <a:gd name="T39" fmla="*/ 81 h 251"/>
                <a:gd name="T40" fmla="*/ 212 w 213"/>
                <a:gd name="T41" fmla="*/ 72 h 251"/>
                <a:gd name="T42" fmla="*/ 212 w 213"/>
                <a:gd name="T43" fmla="*/ 64 h 251"/>
                <a:gd name="T44" fmla="*/ 203 w 213"/>
                <a:gd name="T45" fmla="*/ 57 h 251"/>
                <a:gd name="T46" fmla="*/ 193 w 213"/>
                <a:gd name="T47" fmla="*/ 7 h 251"/>
                <a:gd name="T48" fmla="*/ 178 w 213"/>
                <a:gd name="T49" fmla="*/ 0 h 251"/>
                <a:gd name="T50" fmla="*/ 153 w 213"/>
                <a:gd name="T51" fmla="*/ 16 h 251"/>
                <a:gd name="T52" fmla="*/ 146 w 213"/>
                <a:gd name="T53" fmla="*/ 7 h 251"/>
                <a:gd name="T54" fmla="*/ 41 w 213"/>
                <a:gd name="T55" fmla="*/ 7 h 251"/>
                <a:gd name="T56" fmla="*/ 41 w 213"/>
                <a:gd name="T57" fmla="*/ 32 h 251"/>
                <a:gd name="T58" fmla="*/ 31 w 213"/>
                <a:gd name="T59" fmla="*/ 41 h 251"/>
                <a:gd name="T60" fmla="*/ 23 w 213"/>
                <a:gd name="T61" fmla="*/ 47 h 251"/>
                <a:gd name="T62" fmla="*/ 23 w 213"/>
                <a:gd name="T63" fmla="*/ 88 h 251"/>
                <a:gd name="T64" fmla="*/ 23 w 213"/>
                <a:gd name="T65" fmla="*/ 97 h 251"/>
                <a:gd name="T66" fmla="*/ 16 w 213"/>
                <a:gd name="T67" fmla="*/ 97 h 251"/>
                <a:gd name="T68" fmla="*/ 0 w 213"/>
                <a:gd name="T69" fmla="*/ 129 h 251"/>
                <a:gd name="T70" fmla="*/ 16 w 213"/>
                <a:gd name="T71" fmla="*/ 154 h 251"/>
                <a:gd name="T72" fmla="*/ 7 w 213"/>
                <a:gd name="T73" fmla="*/ 15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3" h="251">
                  <a:moveTo>
                    <a:pt x="7" y="154"/>
                  </a:moveTo>
                  <a:lnTo>
                    <a:pt x="23" y="169"/>
                  </a:lnTo>
                  <a:lnTo>
                    <a:pt x="23" y="185"/>
                  </a:lnTo>
                  <a:lnTo>
                    <a:pt x="41" y="194"/>
                  </a:lnTo>
                  <a:lnTo>
                    <a:pt x="73" y="234"/>
                  </a:lnTo>
                  <a:lnTo>
                    <a:pt x="81" y="243"/>
                  </a:lnTo>
                  <a:lnTo>
                    <a:pt x="106" y="243"/>
                  </a:lnTo>
                  <a:lnTo>
                    <a:pt x="113" y="250"/>
                  </a:lnTo>
                  <a:lnTo>
                    <a:pt x="128" y="250"/>
                  </a:lnTo>
                  <a:lnTo>
                    <a:pt x="153" y="243"/>
                  </a:lnTo>
                  <a:lnTo>
                    <a:pt x="162" y="243"/>
                  </a:lnTo>
                  <a:lnTo>
                    <a:pt x="178" y="243"/>
                  </a:lnTo>
                  <a:lnTo>
                    <a:pt x="178" y="227"/>
                  </a:lnTo>
                  <a:lnTo>
                    <a:pt x="170" y="227"/>
                  </a:lnTo>
                  <a:lnTo>
                    <a:pt x="153" y="203"/>
                  </a:lnTo>
                  <a:lnTo>
                    <a:pt x="146" y="194"/>
                  </a:lnTo>
                  <a:lnTo>
                    <a:pt x="153" y="185"/>
                  </a:lnTo>
                  <a:lnTo>
                    <a:pt x="162" y="162"/>
                  </a:lnTo>
                  <a:lnTo>
                    <a:pt x="187" y="129"/>
                  </a:lnTo>
                  <a:lnTo>
                    <a:pt x="193" y="81"/>
                  </a:lnTo>
                  <a:lnTo>
                    <a:pt x="212" y="72"/>
                  </a:lnTo>
                  <a:lnTo>
                    <a:pt x="212" y="64"/>
                  </a:lnTo>
                  <a:lnTo>
                    <a:pt x="203" y="57"/>
                  </a:lnTo>
                  <a:lnTo>
                    <a:pt x="193" y="7"/>
                  </a:lnTo>
                  <a:lnTo>
                    <a:pt x="178" y="0"/>
                  </a:lnTo>
                  <a:lnTo>
                    <a:pt x="153" y="16"/>
                  </a:lnTo>
                  <a:lnTo>
                    <a:pt x="146" y="7"/>
                  </a:lnTo>
                  <a:lnTo>
                    <a:pt x="41" y="7"/>
                  </a:lnTo>
                  <a:lnTo>
                    <a:pt x="41" y="32"/>
                  </a:lnTo>
                  <a:lnTo>
                    <a:pt x="31" y="41"/>
                  </a:lnTo>
                  <a:lnTo>
                    <a:pt x="23" y="47"/>
                  </a:lnTo>
                  <a:lnTo>
                    <a:pt x="23" y="88"/>
                  </a:lnTo>
                  <a:lnTo>
                    <a:pt x="23" y="97"/>
                  </a:lnTo>
                  <a:lnTo>
                    <a:pt x="16" y="97"/>
                  </a:lnTo>
                  <a:lnTo>
                    <a:pt x="0" y="129"/>
                  </a:lnTo>
                  <a:lnTo>
                    <a:pt x="16" y="154"/>
                  </a:lnTo>
                  <a:lnTo>
                    <a:pt x="7" y="15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7" name="Freeform 319">
              <a:extLst>
                <a:ext uri="{FF2B5EF4-FFF2-40B4-BE49-F238E27FC236}">
                  <a16:creationId xmlns:a16="http://schemas.microsoft.com/office/drawing/2014/main" id="{069AB9DC-3C7D-4F15-9211-3A71FEBB07C8}"/>
                </a:ext>
              </a:extLst>
            </p:cNvPr>
            <p:cNvSpPr>
              <a:spLocks/>
            </p:cNvSpPr>
            <p:nvPr>
              <p:custDataLst>
                <p:tags r:id="rId415"/>
              </p:custDataLst>
            </p:nvPr>
          </p:nvSpPr>
          <p:spPr bwMode="gray">
            <a:xfrm>
              <a:off x="2877" y="2899"/>
              <a:ext cx="208" cy="117"/>
            </a:xfrm>
            <a:custGeom>
              <a:avLst/>
              <a:gdLst>
                <a:gd name="T0" fmla="*/ 105 w 172"/>
                <a:gd name="T1" fmla="*/ 0 h 106"/>
                <a:gd name="T2" fmla="*/ 121 w 172"/>
                <a:gd name="T3" fmla="*/ 15 h 106"/>
                <a:gd name="T4" fmla="*/ 121 w 172"/>
                <a:gd name="T5" fmla="*/ 31 h 106"/>
                <a:gd name="T6" fmla="*/ 139 w 172"/>
                <a:gd name="T7" fmla="*/ 40 h 106"/>
                <a:gd name="T8" fmla="*/ 171 w 172"/>
                <a:gd name="T9" fmla="*/ 80 h 106"/>
                <a:gd name="T10" fmla="*/ 114 w 172"/>
                <a:gd name="T11" fmla="*/ 80 h 106"/>
                <a:gd name="T12" fmla="*/ 105 w 172"/>
                <a:gd name="T13" fmla="*/ 89 h 106"/>
                <a:gd name="T14" fmla="*/ 80 w 172"/>
                <a:gd name="T15" fmla="*/ 89 h 106"/>
                <a:gd name="T16" fmla="*/ 74 w 172"/>
                <a:gd name="T17" fmla="*/ 80 h 106"/>
                <a:gd name="T18" fmla="*/ 65 w 172"/>
                <a:gd name="T19" fmla="*/ 80 h 106"/>
                <a:gd name="T20" fmla="*/ 57 w 172"/>
                <a:gd name="T21" fmla="*/ 96 h 106"/>
                <a:gd name="T22" fmla="*/ 34 w 172"/>
                <a:gd name="T23" fmla="*/ 105 h 106"/>
                <a:gd name="T24" fmla="*/ 24 w 172"/>
                <a:gd name="T25" fmla="*/ 105 h 106"/>
                <a:gd name="T26" fmla="*/ 9 w 172"/>
                <a:gd name="T27" fmla="*/ 80 h 106"/>
                <a:gd name="T28" fmla="*/ 0 w 172"/>
                <a:gd name="T29" fmla="*/ 73 h 106"/>
                <a:gd name="T30" fmla="*/ 17 w 172"/>
                <a:gd name="T31" fmla="*/ 49 h 106"/>
                <a:gd name="T32" fmla="*/ 57 w 172"/>
                <a:gd name="T33" fmla="*/ 40 h 106"/>
                <a:gd name="T34" fmla="*/ 65 w 172"/>
                <a:gd name="T35" fmla="*/ 31 h 106"/>
                <a:gd name="T36" fmla="*/ 57 w 172"/>
                <a:gd name="T37" fmla="*/ 31 h 106"/>
                <a:gd name="T38" fmla="*/ 80 w 172"/>
                <a:gd name="T39" fmla="*/ 24 h 106"/>
                <a:gd name="T40" fmla="*/ 98 w 172"/>
                <a:gd name="T41" fmla="*/ 8 h 106"/>
                <a:gd name="T42" fmla="*/ 105 w 172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06">
                  <a:moveTo>
                    <a:pt x="105" y="0"/>
                  </a:moveTo>
                  <a:lnTo>
                    <a:pt x="121" y="15"/>
                  </a:lnTo>
                  <a:lnTo>
                    <a:pt x="121" y="31"/>
                  </a:lnTo>
                  <a:lnTo>
                    <a:pt x="139" y="40"/>
                  </a:lnTo>
                  <a:lnTo>
                    <a:pt x="171" y="80"/>
                  </a:lnTo>
                  <a:lnTo>
                    <a:pt x="114" y="80"/>
                  </a:lnTo>
                  <a:lnTo>
                    <a:pt x="105" y="89"/>
                  </a:lnTo>
                  <a:lnTo>
                    <a:pt x="80" y="89"/>
                  </a:lnTo>
                  <a:lnTo>
                    <a:pt x="74" y="80"/>
                  </a:lnTo>
                  <a:lnTo>
                    <a:pt x="65" y="80"/>
                  </a:lnTo>
                  <a:lnTo>
                    <a:pt x="57" y="96"/>
                  </a:lnTo>
                  <a:lnTo>
                    <a:pt x="34" y="105"/>
                  </a:lnTo>
                  <a:lnTo>
                    <a:pt x="24" y="105"/>
                  </a:lnTo>
                  <a:lnTo>
                    <a:pt x="9" y="80"/>
                  </a:lnTo>
                  <a:lnTo>
                    <a:pt x="0" y="73"/>
                  </a:lnTo>
                  <a:lnTo>
                    <a:pt x="17" y="49"/>
                  </a:lnTo>
                  <a:lnTo>
                    <a:pt x="57" y="40"/>
                  </a:lnTo>
                  <a:lnTo>
                    <a:pt x="65" y="31"/>
                  </a:lnTo>
                  <a:lnTo>
                    <a:pt x="57" y="31"/>
                  </a:lnTo>
                  <a:lnTo>
                    <a:pt x="80" y="24"/>
                  </a:lnTo>
                  <a:lnTo>
                    <a:pt x="98" y="8"/>
                  </a:lnTo>
                  <a:lnTo>
                    <a:pt x="105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8" name="Freeform 320">
              <a:extLst>
                <a:ext uri="{FF2B5EF4-FFF2-40B4-BE49-F238E27FC236}">
                  <a16:creationId xmlns:a16="http://schemas.microsoft.com/office/drawing/2014/main" id="{D845E3FA-C948-44F2-80BF-58163A8FF84C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gray">
            <a:xfrm>
              <a:off x="3180" y="2997"/>
              <a:ext cx="130" cy="124"/>
            </a:xfrm>
            <a:custGeom>
              <a:avLst/>
              <a:gdLst>
                <a:gd name="T0" fmla="*/ 106 w 107"/>
                <a:gd name="T1" fmla="*/ 7 h 114"/>
                <a:gd name="T2" fmla="*/ 90 w 107"/>
                <a:gd name="T3" fmla="*/ 0 h 114"/>
                <a:gd name="T4" fmla="*/ 65 w 107"/>
                <a:gd name="T5" fmla="*/ 7 h 114"/>
                <a:gd name="T6" fmla="*/ 25 w 107"/>
                <a:gd name="T7" fmla="*/ 0 h 114"/>
                <a:gd name="T8" fmla="*/ 9 w 107"/>
                <a:gd name="T9" fmla="*/ 0 h 114"/>
                <a:gd name="T10" fmla="*/ 0 w 107"/>
                <a:gd name="T11" fmla="*/ 0 h 114"/>
                <a:gd name="T12" fmla="*/ 9 w 107"/>
                <a:gd name="T13" fmla="*/ 7 h 114"/>
                <a:gd name="T14" fmla="*/ 17 w 107"/>
                <a:gd name="T15" fmla="*/ 31 h 114"/>
                <a:gd name="T16" fmla="*/ 0 w 107"/>
                <a:gd name="T17" fmla="*/ 56 h 114"/>
                <a:gd name="T18" fmla="*/ 0 w 107"/>
                <a:gd name="T19" fmla="*/ 65 h 114"/>
                <a:gd name="T20" fmla="*/ 9 w 107"/>
                <a:gd name="T21" fmla="*/ 65 h 114"/>
                <a:gd name="T22" fmla="*/ 50 w 107"/>
                <a:gd name="T23" fmla="*/ 88 h 114"/>
                <a:gd name="T24" fmla="*/ 50 w 107"/>
                <a:gd name="T25" fmla="*/ 105 h 114"/>
                <a:gd name="T26" fmla="*/ 74 w 107"/>
                <a:gd name="T27" fmla="*/ 113 h 114"/>
                <a:gd name="T28" fmla="*/ 82 w 107"/>
                <a:gd name="T29" fmla="*/ 88 h 114"/>
                <a:gd name="T30" fmla="*/ 90 w 107"/>
                <a:gd name="T31" fmla="*/ 88 h 114"/>
                <a:gd name="T32" fmla="*/ 99 w 107"/>
                <a:gd name="T33" fmla="*/ 72 h 114"/>
                <a:gd name="T34" fmla="*/ 90 w 107"/>
                <a:gd name="T35" fmla="*/ 65 h 114"/>
                <a:gd name="T36" fmla="*/ 90 w 107"/>
                <a:gd name="T37" fmla="*/ 25 h 114"/>
                <a:gd name="T38" fmla="*/ 106 w 107"/>
                <a:gd name="T39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14">
                  <a:moveTo>
                    <a:pt x="106" y="7"/>
                  </a:moveTo>
                  <a:lnTo>
                    <a:pt x="90" y="0"/>
                  </a:lnTo>
                  <a:lnTo>
                    <a:pt x="65" y="7"/>
                  </a:lnTo>
                  <a:lnTo>
                    <a:pt x="25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7"/>
                  </a:lnTo>
                  <a:lnTo>
                    <a:pt x="17" y="31"/>
                  </a:lnTo>
                  <a:lnTo>
                    <a:pt x="0" y="56"/>
                  </a:lnTo>
                  <a:lnTo>
                    <a:pt x="0" y="65"/>
                  </a:lnTo>
                  <a:lnTo>
                    <a:pt x="9" y="65"/>
                  </a:lnTo>
                  <a:lnTo>
                    <a:pt x="50" y="88"/>
                  </a:lnTo>
                  <a:lnTo>
                    <a:pt x="50" y="105"/>
                  </a:lnTo>
                  <a:lnTo>
                    <a:pt x="74" y="113"/>
                  </a:lnTo>
                  <a:lnTo>
                    <a:pt x="82" y="88"/>
                  </a:lnTo>
                  <a:lnTo>
                    <a:pt x="90" y="88"/>
                  </a:lnTo>
                  <a:lnTo>
                    <a:pt x="99" y="72"/>
                  </a:lnTo>
                  <a:lnTo>
                    <a:pt x="90" y="65"/>
                  </a:lnTo>
                  <a:lnTo>
                    <a:pt x="90" y="25"/>
                  </a:lnTo>
                  <a:lnTo>
                    <a:pt x="106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89" name="Freeform 321">
              <a:extLst>
                <a:ext uri="{FF2B5EF4-FFF2-40B4-BE49-F238E27FC236}">
                  <a16:creationId xmlns:a16="http://schemas.microsoft.com/office/drawing/2014/main" id="{3A9E334F-6EE9-4FD5-91A9-96B5859A3949}"/>
                </a:ext>
              </a:extLst>
            </p:cNvPr>
            <p:cNvSpPr>
              <a:spLocks/>
            </p:cNvSpPr>
            <p:nvPr>
              <p:custDataLst>
                <p:tags r:id="rId417"/>
              </p:custDataLst>
            </p:nvPr>
          </p:nvSpPr>
          <p:spPr bwMode="gray">
            <a:xfrm>
              <a:off x="3112" y="2997"/>
              <a:ext cx="89" cy="80"/>
            </a:xfrm>
            <a:custGeom>
              <a:avLst/>
              <a:gdLst>
                <a:gd name="T0" fmla="*/ 56 w 74"/>
                <a:gd name="T1" fmla="*/ 0 h 73"/>
                <a:gd name="T2" fmla="*/ 65 w 74"/>
                <a:gd name="T3" fmla="*/ 7 h 73"/>
                <a:gd name="T4" fmla="*/ 73 w 74"/>
                <a:gd name="T5" fmla="*/ 31 h 73"/>
                <a:gd name="T6" fmla="*/ 56 w 74"/>
                <a:gd name="T7" fmla="*/ 56 h 73"/>
                <a:gd name="T8" fmla="*/ 56 w 74"/>
                <a:gd name="T9" fmla="*/ 65 h 73"/>
                <a:gd name="T10" fmla="*/ 31 w 74"/>
                <a:gd name="T11" fmla="*/ 65 h 73"/>
                <a:gd name="T12" fmla="*/ 16 w 74"/>
                <a:gd name="T13" fmla="*/ 65 h 73"/>
                <a:gd name="T14" fmla="*/ 0 w 74"/>
                <a:gd name="T15" fmla="*/ 72 h 73"/>
                <a:gd name="T16" fmla="*/ 9 w 74"/>
                <a:gd name="T17" fmla="*/ 48 h 73"/>
                <a:gd name="T18" fmla="*/ 16 w 74"/>
                <a:gd name="T19" fmla="*/ 40 h 73"/>
                <a:gd name="T20" fmla="*/ 25 w 74"/>
                <a:gd name="T21" fmla="*/ 25 h 73"/>
                <a:gd name="T22" fmla="*/ 16 w 74"/>
                <a:gd name="T23" fmla="*/ 25 h 73"/>
                <a:gd name="T24" fmla="*/ 16 w 74"/>
                <a:gd name="T25" fmla="*/ 7 h 73"/>
                <a:gd name="T26" fmla="*/ 31 w 74"/>
                <a:gd name="T27" fmla="*/ 7 h 73"/>
                <a:gd name="T28" fmla="*/ 56 w 74"/>
                <a:gd name="T2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3">
                  <a:moveTo>
                    <a:pt x="56" y="0"/>
                  </a:moveTo>
                  <a:lnTo>
                    <a:pt x="65" y="7"/>
                  </a:lnTo>
                  <a:lnTo>
                    <a:pt x="73" y="31"/>
                  </a:lnTo>
                  <a:lnTo>
                    <a:pt x="56" y="56"/>
                  </a:lnTo>
                  <a:lnTo>
                    <a:pt x="56" y="65"/>
                  </a:lnTo>
                  <a:lnTo>
                    <a:pt x="31" y="65"/>
                  </a:lnTo>
                  <a:lnTo>
                    <a:pt x="16" y="65"/>
                  </a:lnTo>
                  <a:lnTo>
                    <a:pt x="0" y="72"/>
                  </a:lnTo>
                  <a:lnTo>
                    <a:pt x="9" y="48"/>
                  </a:lnTo>
                  <a:lnTo>
                    <a:pt x="16" y="40"/>
                  </a:lnTo>
                  <a:lnTo>
                    <a:pt x="25" y="25"/>
                  </a:lnTo>
                  <a:lnTo>
                    <a:pt x="16" y="25"/>
                  </a:lnTo>
                  <a:lnTo>
                    <a:pt x="16" y="7"/>
                  </a:lnTo>
                  <a:lnTo>
                    <a:pt x="31" y="7"/>
                  </a:lnTo>
                  <a:lnTo>
                    <a:pt x="5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0" name="Freeform 322">
              <a:extLst>
                <a:ext uri="{FF2B5EF4-FFF2-40B4-BE49-F238E27FC236}">
                  <a16:creationId xmlns:a16="http://schemas.microsoft.com/office/drawing/2014/main" id="{5613F8B9-4412-4155-9E63-C3A2FDBB8AD5}"/>
                </a:ext>
              </a:extLst>
            </p:cNvPr>
            <p:cNvSpPr>
              <a:spLocks/>
            </p:cNvSpPr>
            <p:nvPr>
              <p:custDataLst>
                <p:tags r:id="rId418"/>
              </p:custDataLst>
            </p:nvPr>
          </p:nvSpPr>
          <p:spPr bwMode="gray">
            <a:xfrm>
              <a:off x="3112" y="3069"/>
              <a:ext cx="168" cy="152"/>
            </a:xfrm>
            <a:custGeom>
              <a:avLst/>
              <a:gdLst>
                <a:gd name="T0" fmla="*/ 49 w 139"/>
                <a:gd name="T1" fmla="*/ 113 h 138"/>
                <a:gd name="T2" fmla="*/ 25 w 139"/>
                <a:gd name="T3" fmla="*/ 97 h 138"/>
                <a:gd name="T4" fmla="*/ 16 w 139"/>
                <a:gd name="T5" fmla="*/ 97 h 138"/>
                <a:gd name="T6" fmla="*/ 0 w 139"/>
                <a:gd name="T7" fmla="*/ 72 h 138"/>
                <a:gd name="T8" fmla="*/ 0 w 139"/>
                <a:gd name="T9" fmla="*/ 48 h 138"/>
                <a:gd name="T10" fmla="*/ 16 w 139"/>
                <a:gd name="T11" fmla="*/ 32 h 138"/>
                <a:gd name="T12" fmla="*/ 16 w 139"/>
                <a:gd name="T13" fmla="*/ 23 h 138"/>
                <a:gd name="T14" fmla="*/ 16 w 139"/>
                <a:gd name="T15" fmla="*/ 16 h 138"/>
                <a:gd name="T16" fmla="*/ 16 w 139"/>
                <a:gd name="T17" fmla="*/ 0 h 138"/>
                <a:gd name="T18" fmla="*/ 31 w 139"/>
                <a:gd name="T19" fmla="*/ 0 h 138"/>
                <a:gd name="T20" fmla="*/ 56 w 139"/>
                <a:gd name="T21" fmla="*/ 0 h 138"/>
                <a:gd name="T22" fmla="*/ 65 w 139"/>
                <a:gd name="T23" fmla="*/ 0 h 138"/>
                <a:gd name="T24" fmla="*/ 106 w 139"/>
                <a:gd name="T25" fmla="*/ 23 h 138"/>
                <a:gd name="T26" fmla="*/ 106 w 139"/>
                <a:gd name="T27" fmla="*/ 40 h 138"/>
                <a:gd name="T28" fmla="*/ 130 w 139"/>
                <a:gd name="T29" fmla="*/ 48 h 138"/>
                <a:gd name="T30" fmla="*/ 121 w 139"/>
                <a:gd name="T31" fmla="*/ 63 h 138"/>
                <a:gd name="T32" fmla="*/ 130 w 139"/>
                <a:gd name="T33" fmla="*/ 80 h 138"/>
                <a:gd name="T34" fmla="*/ 130 w 139"/>
                <a:gd name="T35" fmla="*/ 103 h 138"/>
                <a:gd name="T36" fmla="*/ 130 w 139"/>
                <a:gd name="T37" fmla="*/ 113 h 138"/>
                <a:gd name="T38" fmla="*/ 138 w 139"/>
                <a:gd name="T39" fmla="*/ 122 h 138"/>
                <a:gd name="T40" fmla="*/ 121 w 139"/>
                <a:gd name="T41" fmla="*/ 137 h 138"/>
                <a:gd name="T42" fmla="*/ 90 w 139"/>
                <a:gd name="T43" fmla="*/ 137 h 138"/>
                <a:gd name="T44" fmla="*/ 73 w 139"/>
                <a:gd name="T45" fmla="*/ 137 h 138"/>
                <a:gd name="T46" fmla="*/ 65 w 139"/>
                <a:gd name="T47" fmla="*/ 113 h 138"/>
                <a:gd name="T48" fmla="*/ 56 w 139"/>
                <a:gd name="T49" fmla="*/ 113 h 138"/>
                <a:gd name="T50" fmla="*/ 49 w 139"/>
                <a:gd name="T51" fmla="*/ 1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138">
                  <a:moveTo>
                    <a:pt x="49" y="113"/>
                  </a:moveTo>
                  <a:lnTo>
                    <a:pt x="25" y="97"/>
                  </a:lnTo>
                  <a:lnTo>
                    <a:pt x="16" y="97"/>
                  </a:lnTo>
                  <a:lnTo>
                    <a:pt x="0" y="72"/>
                  </a:lnTo>
                  <a:lnTo>
                    <a:pt x="0" y="48"/>
                  </a:lnTo>
                  <a:lnTo>
                    <a:pt x="16" y="32"/>
                  </a:lnTo>
                  <a:lnTo>
                    <a:pt x="16" y="23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56" y="0"/>
                  </a:lnTo>
                  <a:lnTo>
                    <a:pt x="65" y="0"/>
                  </a:lnTo>
                  <a:lnTo>
                    <a:pt x="106" y="23"/>
                  </a:lnTo>
                  <a:lnTo>
                    <a:pt x="106" y="40"/>
                  </a:lnTo>
                  <a:lnTo>
                    <a:pt x="130" y="48"/>
                  </a:lnTo>
                  <a:lnTo>
                    <a:pt x="121" y="63"/>
                  </a:lnTo>
                  <a:lnTo>
                    <a:pt x="130" y="80"/>
                  </a:lnTo>
                  <a:lnTo>
                    <a:pt x="130" y="103"/>
                  </a:lnTo>
                  <a:lnTo>
                    <a:pt x="130" y="113"/>
                  </a:lnTo>
                  <a:lnTo>
                    <a:pt x="138" y="122"/>
                  </a:lnTo>
                  <a:lnTo>
                    <a:pt x="121" y="137"/>
                  </a:lnTo>
                  <a:lnTo>
                    <a:pt x="90" y="137"/>
                  </a:lnTo>
                  <a:lnTo>
                    <a:pt x="73" y="137"/>
                  </a:lnTo>
                  <a:lnTo>
                    <a:pt x="65" y="113"/>
                  </a:lnTo>
                  <a:lnTo>
                    <a:pt x="56" y="113"/>
                  </a:lnTo>
                  <a:lnTo>
                    <a:pt x="49" y="11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1" name="Freeform 323">
              <a:extLst>
                <a:ext uri="{FF2B5EF4-FFF2-40B4-BE49-F238E27FC236}">
                  <a16:creationId xmlns:a16="http://schemas.microsoft.com/office/drawing/2014/main" id="{32503E54-B7F3-4DF3-A437-EEA403A9260D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gray">
            <a:xfrm>
              <a:off x="2850" y="2987"/>
              <a:ext cx="293" cy="261"/>
            </a:xfrm>
            <a:custGeom>
              <a:avLst/>
              <a:gdLst>
                <a:gd name="T0" fmla="*/ 194 w 244"/>
                <a:gd name="T1" fmla="*/ 0 h 237"/>
                <a:gd name="T2" fmla="*/ 137 w 244"/>
                <a:gd name="T3" fmla="*/ 0 h 237"/>
                <a:gd name="T4" fmla="*/ 128 w 244"/>
                <a:gd name="T5" fmla="*/ 9 h 237"/>
                <a:gd name="T6" fmla="*/ 103 w 244"/>
                <a:gd name="T7" fmla="*/ 9 h 237"/>
                <a:gd name="T8" fmla="*/ 97 w 244"/>
                <a:gd name="T9" fmla="*/ 0 h 237"/>
                <a:gd name="T10" fmla="*/ 88 w 244"/>
                <a:gd name="T11" fmla="*/ 0 h 237"/>
                <a:gd name="T12" fmla="*/ 80 w 244"/>
                <a:gd name="T13" fmla="*/ 16 h 237"/>
                <a:gd name="T14" fmla="*/ 63 w 244"/>
                <a:gd name="T15" fmla="*/ 74 h 237"/>
                <a:gd name="T16" fmla="*/ 47 w 244"/>
                <a:gd name="T17" fmla="*/ 90 h 237"/>
                <a:gd name="T18" fmla="*/ 40 w 244"/>
                <a:gd name="T19" fmla="*/ 114 h 237"/>
                <a:gd name="T20" fmla="*/ 23 w 244"/>
                <a:gd name="T21" fmla="*/ 122 h 237"/>
                <a:gd name="T22" fmla="*/ 7 w 244"/>
                <a:gd name="T23" fmla="*/ 122 h 237"/>
                <a:gd name="T24" fmla="*/ 0 w 244"/>
                <a:gd name="T25" fmla="*/ 137 h 237"/>
                <a:gd name="T26" fmla="*/ 0 w 244"/>
                <a:gd name="T27" fmla="*/ 146 h 237"/>
                <a:gd name="T28" fmla="*/ 15 w 244"/>
                <a:gd name="T29" fmla="*/ 137 h 237"/>
                <a:gd name="T30" fmla="*/ 47 w 244"/>
                <a:gd name="T31" fmla="*/ 137 h 237"/>
                <a:gd name="T32" fmla="*/ 57 w 244"/>
                <a:gd name="T33" fmla="*/ 137 h 237"/>
                <a:gd name="T34" fmla="*/ 57 w 244"/>
                <a:gd name="T35" fmla="*/ 154 h 237"/>
                <a:gd name="T36" fmla="*/ 72 w 244"/>
                <a:gd name="T37" fmla="*/ 171 h 237"/>
                <a:gd name="T38" fmla="*/ 88 w 244"/>
                <a:gd name="T39" fmla="*/ 162 h 237"/>
                <a:gd name="T40" fmla="*/ 88 w 244"/>
                <a:gd name="T41" fmla="*/ 154 h 237"/>
                <a:gd name="T42" fmla="*/ 103 w 244"/>
                <a:gd name="T43" fmla="*/ 154 h 237"/>
                <a:gd name="T44" fmla="*/ 121 w 244"/>
                <a:gd name="T45" fmla="*/ 162 h 237"/>
                <a:gd name="T46" fmla="*/ 121 w 244"/>
                <a:gd name="T47" fmla="*/ 187 h 237"/>
                <a:gd name="T48" fmla="*/ 128 w 244"/>
                <a:gd name="T49" fmla="*/ 196 h 237"/>
                <a:gd name="T50" fmla="*/ 121 w 244"/>
                <a:gd name="T51" fmla="*/ 202 h 237"/>
                <a:gd name="T52" fmla="*/ 121 w 244"/>
                <a:gd name="T53" fmla="*/ 211 h 237"/>
                <a:gd name="T54" fmla="*/ 144 w 244"/>
                <a:gd name="T55" fmla="*/ 202 h 237"/>
                <a:gd name="T56" fmla="*/ 177 w 244"/>
                <a:gd name="T57" fmla="*/ 219 h 237"/>
                <a:gd name="T58" fmla="*/ 186 w 244"/>
                <a:gd name="T59" fmla="*/ 211 h 237"/>
                <a:gd name="T60" fmla="*/ 209 w 244"/>
                <a:gd name="T61" fmla="*/ 227 h 237"/>
                <a:gd name="T62" fmla="*/ 218 w 244"/>
                <a:gd name="T63" fmla="*/ 236 h 237"/>
                <a:gd name="T64" fmla="*/ 218 w 244"/>
                <a:gd name="T65" fmla="*/ 219 h 237"/>
                <a:gd name="T66" fmla="*/ 209 w 244"/>
                <a:gd name="T67" fmla="*/ 219 h 237"/>
                <a:gd name="T68" fmla="*/ 209 w 244"/>
                <a:gd name="T69" fmla="*/ 211 h 237"/>
                <a:gd name="T70" fmla="*/ 209 w 244"/>
                <a:gd name="T71" fmla="*/ 177 h 237"/>
                <a:gd name="T72" fmla="*/ 209 w 244"/>
                <a:gd name="T73" fmla="*/ 171 h 237"/>
                <a:gd name="T74" fmla="*/ 234 w 244"/>
                <a:gd name="T75" fmla="*/ 171 h 237"/>
                <a:gd name="T76" fmla="*/ 218 w 244"/>
                <a:gd name="T77" fmla="*/ 146 h 237"/>
                <a:gd name="T78" fmla="*/ 218 w 244"/>
                <a:gd name="T79" fmla="*/ 122 h 237"/>
                <a:gd name="T80" fmla="*/ 218 w 244"/>
                <a:gd name="T81" fmla="*/ 106 h 237"/>
                <a:gd name="T82" fmla="*/ 218 w 244"/>
                <a:gd name="T83" fmla="*/ 97 h 237"/>
                <a:gd name="T84" fmla="*/ 209 w 244"/>
                <a:gd name="T85" fmla="*/ 97 h 237"/>
                <a:gd name="T86" fmla="*/ 218 w 244"/>
                <a:gd name="T87" fmla="*/ 81 h 237"/>
                <a:gd name="T88" fmla="*/ 227 w 244"/>
                <a:gd name="T89" fmla="*/ 57 h 237"/>
                <a:gd name="T90" fmla="*/ 234 w 244"/>
                <a:gd name="T91" fmla="*/ 49 h 237"/>
                <a:gd name="T92" fmla="*/ 243 w 244"/>
                <a:gd name="T93" fmla="*/ 34 h 237"/>
                <a:gd name="T94" fmla="*/ 234 w 244"/>
                <a:gd name="T95" fmla="*/ 34 h 237"/>
                <a:gd name="T96" fmla="*/ 234 w 244"/>
                <a:gd name="T97" fmla="*/ 16 h 237"/>
                <a:gd name="T98" fmla="*/ 227 w 244"/>
                <a:gd name="T99" fmla="*/ 9 h 237"/>
                <a:gd name="T100" fmla="*/ 202 w 244"/>
                <a:gd name="T101" fmla="*/ 9 h 237"/>
                <a:gd name="T102" fmla="*/ 194 w 244"/>
                <a:gd name="T10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4" h="237">
                  <a:moveTo>
                    <a:pt x="194" y="0"/>
                  </a:moveTo>
                  <a:lnTo>
                    <a:pt x="137" y="0"/>
                  </a:lnTo>
                  <a:lnTo>
                    <a:pt x="128" y="9"/>
                  </a:lnTo>
                  <a:lnTo>
                    <a:pt x="103" y="9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0" y="16"/>
                  </a:lnTo>
                  <a:lnTo>
                    <a:pt x="63" y="74"/>
                  </a:lnTo>
                  <a:lnTo>
                    <a:pt x="47" y="90"/>
                  </a:lnTo>
                  <a:lnTo>
                    <a:pt x="40" y="114"/>
                  </a:lnTo>
                  <a:lnTo>
                    <a:pt x="23" y="122"/>
                  </a:lnTo>
                  <a:lnTo>
                    <a:pt x="7" y="122"/>
                  </a:lnTo>
                  <a:lnTo>
                    <a:pt x="0" y="137"/>
                  </a:lnTo>
                  <a:lnTo>
                    <a:pt x="0" y="146"/>
                  </a:lnTo>
                  <a:lnTo>
                    <a:pt x="15" y="137"/>
                  </a:lnTo>
                  <a:lnTo>
                    <a:pt x="47" y="137"/>
                  </a:lnTo>
                  <a:lnTo>
                    <a:pt x="57" y="137"/>
                  </a:lnTo>
                  <a:lnTo>
                    <a:pt x="57" y="154"/>
                  </a:lnTo>
                  <a:lnTo>
                    <a:pt x="72" y="171"/>
                  </a:lnTo>
                  <a:lnTo>
                    <a:pt x="88" y="162"/>
                  </a:lnTo>
                  <a:lnTo>
                    <a:pt x="88" y="154"/>
                  </a:lnTo>
                  <a:lnTo>
                    <a:pt x="103" y="154"/>
                  </a:lnTo>
                  <a:lnTo>
                    <a:pt x="121" y="162"/>
                  </a:lnTo>
                  <a:lnTo>
                    <a:pt x="121" y="187"/>
                  </a:lnTo>
                  <a:lnTo>
                    <a:pt x="128" y="196"/>
                  </a:lnTo>
                  <a:lnTo>
                    <a:pt x="121" y="202"/>
                  </a:lnTo>
                  <a:lnTo>
                    <a:pt x="121" y="211"/>
                  </a:lnTo>
                  <a:lnTo>
                    <a:pt x="144" y="202"/>
                  </a:lnTo>
                  <a:lnTo>
                    <a:pt x="177" y="219"/>
                  </a:lnTo>
                  <a:lnTo>
                    <a:pt x="186" y="211"/>
                  </a:lnTo>
                  <a:lnTo>
                    <a:pt x="209" y="227"/>
                  </a:lnTo>
                  <a:lnTo>
                    <a:pt x="218" y="236"/>
                  </a:lnTo>
                  <a:lnTo>
                    <a:pt x="218" y="219"/>
                  </a:lnTo>
                  <a:lnTo>
                    <a:pt x="209" y="219"/>
                  </a:lnTo>
                  <a:lnTo>
                    <a:pt x="209" y="211"/>
                  </a:lnTo>
                  <a:lnTo>
                    <a:pt x="209" y="177"/>
                  </a:lnTo>
                  <a:lnTo>
                    <a:pt x="209" y="171"/>
                  </a:lnTo>
                  <a:lnTo>
                    <a:pt x="234" y="171"/>
                  </a:lnTo>
                  <a:lnTo>
                    <a:pt x="218" y="146"/>
                  </a:lnTo>
                  <a:lnTo>
                    <a:pt x="218" y="122"/>
                  </a:lnTo>
                  <a:lnTo>
                    <a:pt x="218" y="106"/>
                  </a:lnTo>
                  <a:lnTo>
                    <a:pt x="218" y="97"/>
                  </a:lnTo>
                  <a:lnTo>
                    <a:pt x="209" y="97"/>
                  </a:lnTo>
                  <a:lnTo>
                    <a:pt x="218" y="81"/>
                  </a:lnTo>
                  <a:lnTo>
                    <a:pt x="227" y="57"/>
                  </a:lnTo>
                  <a:lnTo>
                    <a:pt x="234" y="49"/>
                  </a:lnTo>
                  <a:lnTo>
                    <a:pt x="243" y="34"/>
                  </a:lnTo>
                  <a:lnTo>
                    <a:pt x="234" y="34"/>
                  </a:lnTo>
                  <a:lnTo>
                    <a:pt x="234" y="16"/>
                  </a:lnTo>
                  <a:lnTo>
                    <a:pt x="227" y="9"/>
                  </a:lnTo>
                  <a:lnTo>
                    <a:pt x="202" y="9"/>
                  </a:lnTo>
                  <a:lnTo>
                    <a:pt x="194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2" name="Freeform 324">
              <a:extLst>
                <a:ext uri="{FF2B5EF4-FFF2-40B4-BE49-F238E27FC236}">
                  <a16:creationId xmlns:a16="http://schemas.microsoft.com/office/drawing/2014/main" id="{46F05769-2FDB-4932-838A-BA9C41C626B4}"/>
                </a:ext>
              </a:extLst>
            </p:cNvPr>
            <p:cNvSpPr>
              <a:spLocks/>
            </p:cNvSpPr>
            <p:nvPr>
              <p:custDataLst>
                <p:tags r:id="rId420"/>
              </p:custDataLst>
            </p:nvPr>
          </p:nvSpPr>
          <p:spPr bwMode="gray">
            <a:xfrm>
              <a:off x="2994" y="3176"/>
              <a:ext cx="187" cy="134"/>
            </a:xfrm>
            <a:custGeom>
              <a:avLst/>
              <a:gdLst>
                <a:gd name="T0" fmla="*/ 23 w 154"/>
                <a:gd name="T1" fmla="*/ 31 h 122"/>
                <a:gd name="T2" fmla="*/ 56 w 154"/>
                <a:gd name="T3" fmla="*/ 48 h 122"/>
                <a:gd name="T4" fmla="*/ 65 w 154"/>
                <a:gd name="T5" fmla="*/ 40 h 122"/>
                <a:gd name="T6" fmla="*/ 88 w 154"/>
                <a:gd name="T7" fmla="*/ 56 h 122"/>
                <a:gd name="T8" fmla="*/ 97 w 154"/>
                <a:gd name="T9" fmla="*/ 65 h 122"/>
                <a:gd name="T10" fmla="*/ 97 w 154"/>
                <a:gd name="T11" fmla="*/ 48 h 122"/>
                <a:gd name="T12" fmla="*/ 88 w 154"/>
                <a:gd name="T13" fmla="*/ 48 h 122"/>
                <a:gd name="T14" fmla="*/ 88 w 154"/>
                <a:gd name="T15" fmla="*/ 40 h 122"/>
                <a:gd name="T16" fmla="*/ 88 w 154"/>
                <a:gd name="T17" fmla="*/ 6 h 122"/>
                <a:gd name="T18" fmla="*/ 88 w 154"/>
                <a:gd name="T19" fmla="*/ 0 h 122"/>
                <a:gd name="T20" fmla="*/ 113 w 154"/>
                <a:gd name="T21" fmla="*/ 0 h 122"/>
                <a:gd name="T22" fmla="*/ 122 w 154"/>
                <a:gd name="T23" fmla="*/ 0 h 122"/>
                <a:gd name="T24" fmla="*/ 146 w 154"/>
                <a:gd name="T25" fmla="*/ 16 h 122"/>
                <a:gd name="T26" fmla="*/ 153 w 154"/>
                <a:gd name="T27" fmla="*/ 31 h 122"/>
                <a:gd name="T28" fmla="*/ 146 w 154"/>
                <a:gd name="T29" fmla="*/ 40 h 122"/>
                <a:gd name="T30" fmla="*/ 146 w 154"/>
                <a:gd name="T31" fmla="*/ 48 h 122"/>
                <a:gd name="T32" fmla="*/ 138 w 154"/>
                <a:gd name="T33" fmla="*/ 65 h 122"/>
                <a:gd name="T34" fmla="*/ 146 w 154"/>
                <a:gd name="T35" fmla="*/ 72 h 122"/>
                <a:gd name="T36" fmla="*/ 106 w 154"/>
                <a:gd name="T37" fmla="*/ 88 h 122"/>
                <a:gd name="T38" fmla="*/ 106 w 154"/>
                <a:gd name="T39" fmla="*/ 97 h 122"/>
                <a:gd name="T40" fmla="*/ 88 w 154"/>
                <a:gd name="T41" fmla="*/ 97 h 122"/>
                <a:gd name="T42" fmla="*/ 88 w 154"/>
                <a:gd name="T43" fmla="*/ 105 h 122"/>
                <a:gd name="T44" fmla="*/ 65 w 154"/>
                <a:gd name="T45" fmla="*/ 121 h 122"/>
                <a:gd name="T46" fmla="*/ 41 w 154"/>
                <a:gd name="T47" fmla="*/ 121 h 122"/>
                <a:gd name="T48" fmla="*/ 23 w 154"/>
                <a:gd name="T49" fmla="*/ 112 h 122"/>
                <a:gd name="T50" fmla="*/ 16 w 154"/>
                <a:gd name="T51" fmla="*/ 121 h 122"/>
                <a:gd name="T52" fmla="*/ 0 w 154"/>
                <a:gd name="T53" fmla="*/ 105 h 122"/>
                <a:gd name="T54" fmla="*/ 0 w 154"/>
                <a:gd name="T55" fmla="*/ 65 h 122"/>
                <a:gd name="T56" fmla="*/ 31 w 154"/>
                <a:gd name="T57" fmla="*/ 56 h 122"/>
                <a:gd name="T58" fmla="*/ 23 w 154"/>
                <a:gd name="T59" fmla="*/ 3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122">
                  <a:moveTo>
                    <a:pt x="23" y="31"/>
                  </a:moveTo>
                  <a:lnTo>
                    <a:pt x="56" y="48"/>
                  </a:lnTo>
                  <a:lnTo>
                    <a:pt x="65" y="40"/>
                  </a:lnTo>
                  <a:lnTo>
                    <a:pt x="88" y="56"/>
                  </a:lnTo>
                  <a:lnTo>
                    <a:pt x="97" y="65"/>
                  </a:lnTo>
                  <a:lnTo>
                    <a:pt x="97" y="48"/>
                  </a:lnTo>
                  <a:lnTo>
                    <a:pt x="88" y="48"/>
                  </a:lnTo>
                  <a:lnTo>
                    <a:pt x="88" y="40"/>
                  </a:lnTo>
                  <a:lnTo>
                    <a:pt x="88" y="6"/>
                  </a:lnTo>
                  <a:lnTo>
                    <a:pt x="88" y="0"/>
                  </a:lnTo>
                  <a:lnTo>
                    <a:pt x="113" y="0"/>
                  </a:lnTo>
                  <a:lnTo>
                    <a:pt x="122" y="0"/>
                  </a:lnTo>
                  <a:lnTo>
                    <a:pt x="146" y="16"/>
                  </a:lnTo>
                  <a:lnTo>
                    <a:pt x="153" y="31"/>
                  </a:lnTo>
                  <a:lnTo>
                    <a:pt x="146" y="40"/>
                  </a:lnTo>
                  <a:lnTo>
                    <a:pt x="146" y="48"/>
                  </a:lnTo>
                  <a:lnTo>
                    <a:pt x="138" y="65"/>
                  </a:lnTo>
                  <a:lnTo>
                    <a:pt x="146" y="72"/>
                  </a:lnTo>
                  <a:lnTo>
                    <a:pt x="106" y="88"/>
                  </a:lnTo>
                  <a:lnTo>
                    <a:pt x="106" y="97"/>
                  </a:lnTo>
                  <a:lnTo>
                    <a:pt x="88" y="97"/>
                  </a:lnTo>
                  <a:lnTo>
                    <a:pt x="88" y="105"/>
                  </a:lnTo>
                  <a:lnTo>
                    <a:pt x="65" y="121"/>
                  </a:lnTo>
                  <a:lnTo>
                    <a:pt x="41" y="121"/>
                  </a:lnTo>
                  <a:lnTo>
                    <a:pt x="23" y="112"/>
                  </a:lnTo>
                  <a:lnTo>
                    <a:pt x="16" y="121"/>
                  </a:lnTo>
                  <a:lnTo>
                    <a:pt x="0" y="105"/>
                  </a:lnTo>
                  <a:lnTo>
                    <a:pt x="0" y="65"/>
                  </a:lnTo>
                  <a:lnTo>
                    <a:pt x="31" y="56"/>
                  </a:lnTo>
                  <a:lnTo>
                    <a:pt x="23" y="3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3" name="Freeform 325">
              <a:extLst>
                <a:ext uri="{FF2B5EF4-FFF2-40B4-BE49-F238E27FC236}">
                  <a16:creationId xmlns:a16="http://schemas.microsoft.com/office/drawing/2014/main" id="{7D35713E-D8B2-4A4A-A419-D3D3B7A9E37C}"/>
                </a:ext>
              </a:extLst>
            </p:cNvPr>
            <p:cNvSpPr>
              <a:spLocks/>
            </p:cNvSpPr>
            <p:nvPr>
              <p:custDataLst>
                <p:tags r:id="rId421"/>
              </p:custDataLst>
            </p:nvPr>
          </p:nvSpPr>
          <p:spPr bwMode="gray">
            <a:xfrm>
              <a:off x="3162" y="3193"/>
              <a:ext cx="49" cy="106"/>
            </a:xfrm>
            <a:custGeom>
              <a:avLst/>
              <a:gdLst>
                <a:gd name="T0" fmla="*/ 8 w 41"/>
                <a:gd name="T1" fmla="*/ 56 h 97"/>
                <a:gd name="T2" fmla="*/ 0 w 41"/>
                <a:gd name="T3" fmla="*/ 49 h 97"/>
                <a:gd name="T4" fmla="*/ 8 w 41"/>
                <a:gd name="T5" fmla="*/ 32 h 97"/>
                <a:gd name="T6" fmla="*/ 8 w 41"/>
                <a:gd name="T7" fmla="*/ 24 h 97"/>
                <a:gd name="T8" fmla="*/ 15 w 41"/>
                <a:gd name="T9" fmla="*/ 15 h 97"/>
                <a:gd name="T10" fmla="*/ 8 w 41"/>
                <a:gd name="T11" fmla="*/ 0 h 97"/>
                <a:gd name="T12" fmla="*/ 15 w 41"/>
                <a:gd name="T13" fmla="*/ 0 h 97"/>
                <a:gd name="T14" fmla="*/ 24 w 41"/>
                <a:gd name="T15" fmla="*/ 0 h 97"/>
                <a:gd name="T16" fmla="*/ 32 w 41"/>
                <a:gd name="T17" fmla="*/ 24 h 97"/>
                <a:gd name="T18" fmla="*/ 24 w 41"/>
                <a:gd name="T19" fmla="*/ 32 h 97"/>
                <a:gd name="T20" fmla="*/ 32 w 41"/>
                <a:gd name="T21" fmla="*/ 49 h 97"/>
                <a:gd name="T22" fmla="*/ 40 w 41"/>
                <a:gd name="T23" fmla="*/ 64 h 97"/>
                <a:gd name="T24" fmla="*/ 40 w 41"/>
                <a:gd name="T25" fmla="*/ 81 h 97"/>
                <a:gd name="T26" fmla="*/ 32 w 41"/>
                <a:gd name="T27" fmla="*/ 96 h 97"/>
                <a:gd name="T28" fmla="*/ 24 w 41"/>
                <a:gd name="T29" fmla="*/ 81 h 97"/>
                <a:gd name="T30" fmla="*/ 24 w 41"/>
                <a:gd name="T31" fmla="*/ 64 h 97"/>
                <a:gd name="T32" fmla="*/ 15 w 41"/>
                <a:gd name="T33" fmla="*/ 64 h 97"/>
                <a:gd name="T34" fmla="*/ 8 w 41"/>
                <a:gd name="T35" fmla="*/ 5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97">
                  <a:moveTo>
                    <a:pt x="8" y="56"/>
                  </a:moveTo>
                  <a:lnTo>
                    <a:pt x="0" y="49"/>
                  </a:lnTo>
                  <a:lnTo>
                    <a:pt x="8" y="32"/>
                  </a:lnTo>
                  <a:lnTo>
                    <a:pt x="8" y="24"/>
                  </a:lnTo>
                  <a:lnTo>
                    <a:pt x="15" y="15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32" y="49"/>
                  </a:lnTo>
                  <a:lnTo>
                    <a:pt x="40" y="64"/>
                  </a:lnTo>
                  <a:lnTo>
                    <a:pt x="40" y="81"/>
                  </a:lnTo>
                  <a:lnTo>
                    <a:pt x="32" y="96"/>
                  </a:lnTo>
                  <a:lnTo>
                    <a:pt x="24" y="81"/>
                  </a:lnTo>
                  <a:lnTo>
                    <a:pt x="24" y="64"/>
                  </a:lnTo>
                  <a:lnTo>
                    <a:pt x="15" y="64"/>
                  </a:lnTo>
                  <a:lnTo>
                    <a:pt x="8" y="5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4" name="Freeform 326">
              <a:extLst>
                <a:ext uri="{FF2B5EF4-FFF2-40B4-BE49-F238E27FC236}">
                  <a16:creationId xmlns:a16="http://schemas.microsoft.com/office/drawing/2014/main" id="{92E0D34B-F9D7-4067-B2E0-B45B4D25493B}"/>
                </a:ext>
              </a:extLst>
            </p:cNvPr>
            <p:cNvSpPr>
              <a:spLocks/>
            </p:cNvSpPr>
            <p:nvPr>
              <p:custDataLst>
                <p:tags r:id="rId422"/>
              </p:custDataLst>
            </p:nvPr>
          </p:nvSpPr>
          <p:spPr bwMode="gray">
            <a:xfrm>
              <a:off x="2858" y="2853"/>
              <a:ext cx="42" cy="28"/>
            </a:xfrm>
            <a:custGeom>
              <a:avLst/>
              <a:gdLst>
                <a:gd name="T0" fmla="*/ 0 w 34"/>
                <a:gd name="T1" fmla="*/ 10 h 26"/>
                <a:gd name="T2" fmla="*/ 16 w 34"/>
                <a:gd name="T3" fmla="*/ 25 h 26"/>
                <a:gd name="T4" fmla="*/ 25 w 34"/>
                <a:gd name="T5" fmla="*/ 17 h 26"/>
                <a:gd name="T6" fmla="*/ 33 w 34"/>
                <a:gd name="T7" fmla="*/ 17 h 26"/>
                <a:gd name="T8" fmla="*/ 16 w 34"/>
                <a:gd name="T9" fmla="*/ 10 h 26"/>
                <a:gd name="T10" fmla="*/ 8 w 34"/>
                <a:gd name="T11" fmla="*/ 0 h 26"/>
                <a:gd name="T12" fmla="*/ 0 w 34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6">
                  <a:moveTo>
                    <a:pt x="0" y="10"/>
                  </a:moveTo>
                  <a:lnTo>
                    <a:pt x="16" y="25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16" y="10"/>
                  </a:lnTo>
                  <a:lnTo>
                    <a:pt x="8" y="0"/>
                  </a:lnTo>
                  <a:lnTo>
                    <a:pt x="0" y="1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5" name="Freeform 327">
              <a:extLst>
                <a:ext uri="{FF2B5EF4-FFF2-40B4-BE49-F238E27FC236}">
                  <a16:creationId xmlns:a16="http://schemas.microsoft.com/office/drawing/2014/main" id="{F9DFC882-E6B0-470F-A368-C3A532C60ECD}"/>
                </a:ext>
              </a:extLst>
            </p:cNvPr>
            <p:cNvSpPr>
              <a:spLocks/>
            </p:cNvSpPr>
            <p:nvPr>
              <p:custDataLst>
                <p:tags r:id="rId423"/>
              </p:custDataLst>
            </p:nvPr>
          </p:nvSpPr>
          <p:spPr bwMode="gray">
            <a:xfrm>
              <a:off x="2858" y="2853"/>
              <a:ext cx="42" cy="28"/>
            </a:xfrm>
            <a:custGeom>
              <a:avLst/>
              <a:gdLst>
                <a:gd name="T0" fmla="*/ 0 w 34"/>
                <a:gd name="T1" fmla="*/ 10 h 26"/>
                <a:gd name="T2" fmla="*/ 16 w 34"/>
                <a:gd name="T3" fmla="*/ 25 h 26"/>
                <a:gd name="T4" fmla="*/ 25 w 34"/>
                <a:gd name="T5" fmla="*/ 17 h 26"/>
                <a:gd name="T6" fmla="*/ 33 w 34"/>
                <a:gd name="T7" fmla="*/ 17 h 26"/>
                <a:gd name="T8" fmla="*/ 16 w 34"/>
                <a:gd name="T9" fmla="*/ 10 h 26"/>
                <a:gd name="T10" fmla="*/ 8 w 34"/>
                <a:gd name="T11" fmla="*/ 0 h 26"/>
                <a:gd name="T12" fmla="*/ 0 w 34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6">
                  <a:moveTo>
                    <a:pt x="0" y="10"/>
                  </a:moveTo>
                  <a:lnTo>
                    <a:pt x="16" y="25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16" y="10"/>
                  </a:lnTo>
                  <a:lnTo>
                    <a:pt x="8" y="0"/>
                  </a:lnTo>
                  <a:lnTo>
                    <a:pt x="0" y="1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6" name="Line 328">
              <a:extLst>
                <a:ext uri="{FF2B5EF4-FFF2-40B4-BE49-F238E27FC236}">
                  <a16:creationId xmlns:a16="http://schemas.microsoft.com/office/drawing/2014/main" id="{CF292294-09A6-440A-95B0-63A174945CA4}"/>
                </a:ext>
              </a:extLst>
            </p:cNvPr>
            <p:cNvSpPr>
              <a:spLocks noChangeShapeType="1"/>
            </p:cNvSpPr>
            <p:nvPr>
              <p:custDataLst>
                <p:tags r:id="rId424"/>
              </p:custDataLst>
            </p:nvPr>
          </p:nvSpPr>
          <p:spPr bwMode="gray">
            <a:xfrm>
              <a:off x="3063" y="2472"/>
              <a:ext cx="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297" name="Line 329">
              <a:extLst>
                <a:ext uri="{FF2B5EF4-FFF2-40B4-BE49-F238E27FC236}">
                  <a16:creationId xmlns:a16="http://schemas.microsoft.com/office/drawing/2014/main" id="{13C455D7-2419-45DA-955E-0F56C2A1FA39}"/>
                </a:ext>
              </a:extLst>
            </p:cNvPr>
            <p:cNvSpPr>
              <a:spLocks noChangeShapeType="1"/>
            </p:cNvSpPr>
            <p:nvPr>
              <p:custDataLst>
                <p:tags r:id="rId425"/>
              </p:custDataLst>
            </p:nvPr>
          </p:nvSpPr>
          <p:spPr bwMode="gray">
            <a:xfrm flipV="1">
              <a:off x="1487" y="2524"/>
              <a:ext cx="10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298" name="Freeform 330">
              <a:extLst>
                <a:ext uri="{FF2B5EF4-FFF2-40B4-BE49-F238E27FC236}">
                  <a16:creationId xmlns:a16="http://schemas.microsoft.com/office/drawing/2014/main" id="{0A903C63-2293-455F-A649-3F4183AD70C5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gray">
            <a:xfrm>
              <a:off x="4260" y="2114"/>
              <a:ext cx="99" cy="106"/>
            </a:xfrm>
            <a:custGeom>
              <a:avLst/>
              <a:gdLst>
                <a:gd name="T0" fmla="*/ 0 w 81"/>
                <a:gd name="T1" fmla="*/ 90 h 97"/>
                <a:gd name="T2" fmla="*/ 6 w 81"/>
                <a:gd name="T3" fmla="*/ 96 h 97"/>
                <a:gd name="T4" fmla="*/ 31 w 81"/>
                <a:gd name="T5" fmla="*/ 90 h 97"/>
                <a:gd name="T6" fmla="*/ 31 w 81"/>
                <a:gd name="T7" fmla="*/ 81 h 97"/>
                <a:gd name="T8" fmla="*/ 55 w 81"/>
                <a:gd name="T9" fmla="*/ 65 h 97"/>
                <a:gd name="T10" fmla="*/ 72 w 81"/>
                <a:gd name="T11" fmla="*/ 41 h 97"/>
                <a:gd name="T12" fmla="*/ 80 w 81"/>
                <a:gd name="T13" fmla="*/ 0 h 97"/>
                <a:gd name="T14" fmla="*/ 72 w 81"/>
                <a:gd name="T15" fmla="*/ 0 h 97"/>
                <a:gd name="T16" fmla="*/ 55 w 81"/>
                <a:gd name="T17" fmla="*/ 41 h 97"/>
                <a:gd name="T18" fmla="*/ 22 w 81"/>
                <a:gd name="T19" fmla="*/ 81 h 97"/>
                <a:gd name="T20" fmla="*/ 0 w 81"/>
                <a:gd name="T21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97">
                  <a:moveTo>
                    <a:pt x="0" y="90"/>
                  </a:moveTo>
                  <a:lnTo>
                    <a:pt x="6" y="96"/>
                  </a:lnTo>
                  <a:lnTo>
                    <a:pt x="31" y="90"/>
                  </a:lnTo>
                  <a:lnTo>
                    <a:pt x="31" y="81"/>
                  </a:lnTo>
                  <a:lnTo>
                    <a:pt x="55" y="65"/>
                  </a:lnTo>
                  <a:lnTo>
                    <a:pt x="72" y="4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5" y="41"/>
                  </a:lnTo>
                  <a:lnTo>
                    <a:pt x="22" y="81"/>
                  </a:lnTo>
                  <a:lnTo>
                    <a:pt x="0" y="9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299" name="Freeform 331">
              <a:extLst>
                <a:ext uri="{FF2B5EF4-FFF2-40B4-BE49-F238E27FC236}">
                  <a16:creationId xmlns:a16="http://schemas.microsoft.com/office/drawing/2014/main" id="{8D83F22C-958B-4E92-8C7E-5A3C693B1AAA}"/>
                </a:ext>
              </a:extLst>
            </p:cNvPr>
            <p:cNvSpPr>
              <a:spLocks/>
            </p:cNvSpPr>
            <p:nvPr>
              <p:custDataLst>
                <p:tags r:id="rId427"/>
              </p:custDataLst>
            </p:nvPr>
          </p:nvSpPr>
          <p:spPr bwMode="gray">
            <a:xfrm>
              <a:off x="4260" y="2114"/>
              <a:ext cx="99" cy="106"/>
            </a:xfrm>
            <a:custGeom>
              <a:avLst/>
              <a:gdLst>
                <a:gd name="T0" fmla="*/ 0 w 81"/>
                <a:gd name="T1" fmla="*/ 90 h 97"/>
                <a:gd name="T2" fmla="*/ 6 w 81"/>
                <a:gd name="T3" fmla="*/ 96 h 97"/>
                <a:gd name="T4" fmla="*/ 31 w 81"/>
                <a:gd name="T5" fmla="*/ 90 h 97"/>
                <a:gd name="T6" fmla="*/ 31 w 81"/>
                <a:gd name="T7" fmla="*/ 81 h 97"/>
                <a:gd name="T8" fmla="*/ 55 w 81"/>
                <a:gd name="T9" fmla="*/ 65 h 97"/>
                <a:gd name="T10" fmla="*/ 72 w 81"/>
                <a:gd name="T11" fmla="*/ 41 h 97"/>
                <a:gd name="T12" fmla="*/ 80 w 81"/>
                <a:gd name="T13" fmla="*/ 0 h 97"/>
                <a:gd name="T14" fmla="*/ 72 w 81"/>
                <a:gd name="T15" fmla="*/ 0 h 97"/>
                <a:gd name="T16" fmla="*/ 55 w 81"/>
                <a:gd name="T17" fmla="*/ 41 h 97"/>
                <a:gd name="T18" fmla="*/ 22 w 81"/>
                <a:gd name="T19" fmla="*/ 81 h 97"/>
                <a:gd name="T20" fmla="*/ 0 w 81"/>
                <a:gd name="T21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97">
                  <a:moveTo>
                    <a:pt x="0" y="90"/>
                  </a:moveTo>
                  <a:lnTo>
                    <a:pt x="6" y="96"/>
                  </a:lnTo>
                  <a:lnTo>
                    <a:pt x="31" y="90"/>
                  </a:lnTo>
                  <a:lnTo>
                    <a:pt x="31" y="81"/>
                  </a:lnTo>
                  <a:lnTo>
                    <a:pt x="55" y="65"/>
                  </a:lnTo>
                  <a:lnTo>
                    <a:pt x="72" y="4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5" y="41"/>
                  </a:lnTo>
                  <a:lnTo>
                    <a:pt x="22" y="81"/>
                  </a:lnTo>
                  <a:lnTo>
                    <a:pt x="0" y="90"/>
                  </a:lnTo>
                </a:path>
              </a:pathLst>
            </a:custGeom>
            <a:solidFill>
              <a:schemeClr val="bg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0" name="Freeform 332">
              <a:extLst>
                <a:ext uri="{FF2B5EF4-FFF2-40B4-BE49-F238E27FC236}">
                  <a16:creationId xmlns:a16="http://schemas.microsoft.com/office/drawing/2014/main" id="{45866A4D-5F84-4A00-A535-CD8C0DF91892}"/>
                </a:ext>
              </a:extLst>
            </p:cNvPr>
            <p:cNvSpPr>
              <a:spLocks/>
            </p:cNvSpPr>
            <p:nvPr>
              <p:custDataLst>
                <p:tags r:id="rId428"/>
              </p:custDataLst>
            </p:nvPr>
          </p:nvSpPr>
          <p:spPr bwMode="gray">
            <a:xfrm>
              <a:off x="3123" y="1955"/>
              <a:ext cx="40" cy="55"/>
            </a:xfrm>
            <a:custGeom>
              <a:avLst/>
              <a:gdLst>
                <a:gd name="T0" fmla="*/ 0 w 33"/>
                <a:gd name="T1" fmla="*/ 16 h 50"/>
                <a:gd name="T2" fmla="*/ 7 w 33"/>
                <a:gd name="T3" fmla="*/ 25 h 50"/>
                <a:gd name="T4" fmla="*/ 16 w 33"/>
                <a:gd name="T5" fmla="*/ 49 h 50"/>
                <a:gd name="T6" fmla="*/ 22 w 33"/>
                <a:gd name="T7" fmla="*/ 40 h 50"/>
                <a:gd name="T8" fmla="*/ 32 w 33"/>
                <a:gd name="T9" fmla="*/ 40 h 50"/>
                <a:gd name="T10" fmla="*/ 32 w 33"/>
                <a:gd name="T11" fmla="*/ 25 h 50"/>
                <a:gd name="T12" fmla="*/ 16 w 33"/>
                <a:gd name="T13" fmla="*/ 0 h 50"/>
                <a:gd name="T14" fmla="*/ 7 w 33"/>
                <a:gd name="T15" fmla="*/ 0 h 50"/>
                <a:gd name="T16" fmla="*/ 0 w 33"/>
                <a:gd name="T17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0">
                  <a:moveTo>
                    <a:pt x="0" y="16"/>
                  </a:moveTo>
                  <a:lnTo>
                    <a:pt x="7" y="25"/>
                  </a:lnTo>
                  <a:lnTo>
                    <a:pt x="16" y="49"/>
                  </a:lnTo>
                  <a:lnTo>
                    <a:pt x="22" y="40"/>
                  </a:lnTo>
                  <a:lnTo>
                    <a:pt x="32" y="40"/>
                  </a:lnTo>
                  <a:lnTo>
                    <a:pt x="32" y="25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1" name="Freeform 333">
              <a:extLst>
                <a:ext uri="{FF2B5EF4-FFF2-40B4-BE49-F238E27FC236}">
                  <a16:creationId xmlns:a16="http://schemas.microsoft.com/office/drawing/2014/main" id="{DD623799-8279-45A7-AB32-6BF03A2468AF}"/>
                </a:ext>
              </a:extLst>
            </p:cNvPr>
            <p:cNvSpPr>
              <a:spLocks/>
            </p:cNvSpPr>
            <p:nvPr>
              <p:custDataLst>
                <p:tags r:id="rId429"/>
              </p:custDataLst>
            </p:nvPr>
          </p:nvSpPr>
          <p:spPr bwMode="gray">
            <a:xfrm>
              <a:off x="3123" y="1955"/>
              <a:ext cx="40" cy="55"/>
            </a:xfrm>
            <a:custGeom>
              <a:avLst/>
              <a:gdLst>
                <a:gd name="T0" fmla="*/ 0 w 33"/>
                <a:gd name="T1" fmla="*/ 16 h 50"/>
                <a:gd name="T2" fmla="*/ 7 w 33"/>
                <a:gd name="T3" fmla="*/ 25 h 50"/>
                <a:gd name="T4" fmla="*/ 16 w 33"/>
                <a:gd name="T5" fmla="*/ 49 h 50"/>
                <a:gd name="T6" fmla="*/ 22 w 33"/>
                <a:gd name="T7" fmla="*/ 40 h 50"/>
                <a:gd name="T8" fmla="*/ 32 w 33"/>
                <a:gd name="T9" fmla="*/ 40 h 50"/>
                <a:gd name="T10" fmla="*/ 32 w 33"/>
                <a:gd name="T11" fmla="*/ 25 h 50"/>
                <a:gd name="T12" fmla="*/ 16 w 33"/>
                <a:gd name="T13" fmla="*/ 0 h 50"/>
                <a:gd name="T14" fmla="*/ 7 w 33"/>
                <a:gd name="T15" fmla="*/ 0 h 50"/>
                <a:gd name="T16" fmla="*/ 0 w 33"/>
                <a:gd name="T17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0">
                  <a:moveTo>
                    <a:pt x="0" y="16"/>
                  </a:moveTo>
                  <a:lnTo>
                    <a:pt x="7" y="25"/>
                  </a:lnTo>
                  <a:lnTo>
                    <a:pt x="16" y="49"/>
                  </a:lnTo>
                  <a:lnTo>
                    <a:pt x="22" y="40"/>
                  </a:lnTo>
                  <a:lnTo>
                    <a:pt x="32" y="40"/>
                  </a:lnTo>
                  <a:lnTo>
                    <a:pt x="32" y="25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2" name="Freeform 334">
              <a:extLst>
                <a:ext uri="{FF2B5EF4-FFF2-40B4-BE49-F238E27FC236}">
                  <a16:creationId xmlns:a16="http://schemas.microsoft.com/office/drawing/2014/main" id="{AB0F4C89-F7CB-4E38-8495-797172918228}"/>
                </a:ext>
              </a:extLst>
            </p:cNvPr>
            <p:cNvSpPr>
              <a:spLocks/>
            </p:cNvSpPr>
            <p:nvPr>
              <p:custDataLst>
                <p:tags r:id="rId430"/>
              </p:custDataLst>
            </p:nvPr>
          </p:nvSpPr>
          <p:spPr bwMode="gray">
            <a:xfrm>
              <a:off x="3191" y="1920"/>
              <a:ext cx="31" cy="52"/>
            </a:xfrm>
            <a:custGeom>
              <a:avLst/>
              <a:gdLst>
                <a:gd name="T0" fmla="*/ 0 w 26"/>
                <a:gd name="T1" fmla="*/ 32 h 49"/>
                <a:gd name="T2" fmla="*/ 16 w 26"/>
                <a:gd name="T3" fmla="*/ 41 h 49"/>
                <a:gd name="T4" fmla="*/ 16 w 26"/>
                <a:gd name="T5" fmla="*/ 48 h 49"/>
                <a:gd name="T6" fmla="*/ 25 w 26"/>
                <a:gd name="T7" fmla="*/ 48 h 49"/>
                <a:gd name="T8" fmla="*/ 16 w 26"/>
                <a:gd name="T9" fmla="*/ 23 h 49"/>
                <a:gd name="T10" fmla="*/ 16 w 26"/>
                <a:gd name="T11" fmla="*/ 7 h 49"/>
                <a:gd name="T12" fmla="*/ 8 w 26"/>
                <a:gd name="T13" fmla="*/ 7 h 49"/>
                <a:gd name="T14" fmla="*/ 0 w 26"/>
                <a:gd name="T15" fmla="*/ 0 h 49"/>
                <a:gd name="T16" fmla="*/ 8 w 26"/>
                <a:gd name="T17" fmla="*/ 7 h 49"/>
                <a:gd name="T18" fmla="*/ 8 w 26"/>
                <a:gd name="T19" fmla="*/ 17 h 49"/>
                <a:gd name="T20" fmla="*/ 0 w 26"/>
                <a:gd name="T21" fmla="*/ 17 h 49"/>
                <a:gd name="T22" fmla="*/ 0 w 26"/>
                <a:gd name="T23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9">
                  <a:moveTo>
                    <a:pt x="0" y="32"/>
                  </a:moveTo>
                  <a:lnTo>
                    <a:pt x="16" y="41"/>
                  </a:lnTo>
                  <a:lnTo>
                    <a:pt x="16" y="48"/>
                  </a:lnTo>
                  <a:lnTo>
                    <a:pt x="25" y="48"/>
                  </a:lnTo>
                  <a:lnTo>
                    <a:pt x="16" y="23"/>
                  </a:lnTo>
                  <a:lnTo>
                    <a:pt x="16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32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3" name="Freeform 335">
              <a:extLst>
                <a:ext uri="{FF2B5EF4-FFF2-40B4-BE49-F238E27FC236}">
                  <a16:creationId xmlns:a16="http://schemas.microsoft.com/office/drawing/2014/main" id="{9E4E7317-A977-4E6A-BC98-89B66289038B}"/>
                </a:ext>
              </a:extLst>
            </p:cNvPr>
            <p:cNvSpPr>
              <a:spLocks/>
            </p:cNvSpPr>
            <p:nvPr>
              <p:custDataLst>
                <p:tags r:id="rId431"/>
              </p:custDataLst>
            </p:nvPr>
          </p:nvSpPr>
          <p:spPr bwMode="gray">
            <a:xfrm>
              <a:off x="3191" y="1920"/>
              <a:ext cx="31" cy="52"/>
            </a:xfrm>
            <a:custGeom>
              <a:avLst/>
              <a:gdLst>
                <a:gd name="T0" fmla="*/ 0 w 26"/>
                <a:gd name="T1" fmla="*/ 32 h 49"/>
                <a:gd name="T2" fmla="*/ 16 w 26"/>
                <a:gd name="T3" fmla="*/ 41 h 49"/>
                <a:gd name="T4" fmla="*/ 16 w 26"/>
                <a:gd name="T5" fmla="*/ 48 h 49"/>
                <a:gd name="T6" fmla="*/ 25 w 26"/>
                <a:gd name="T7" fmla="*/ 48 h 49"/>
                <a:gd name="T8" fmla="*/ 16 w 26"/>
                <a:gd name="T9" fmla="*/ 23 h 49"/>
                <a:gd name="T10" fmla="*/ 16 w 26"/>
                <a:gd name="T11" fmla="*/ 7 h 49"/>
                <a:gd name="T12" fmla="*/ 8 w 26"/>
                <a:gd name="T13" fmla="*/ 7 h 49"/>
                <a:gd name="T14" fmla="*/ 0 w 26"/>
                <a:gd name="T15" fmla="*/ 0 h 49"/>
                <a:gd name="T16" fmla="*/ 8 w 26"/>
                <a:gd name="T17" fmla="*/ 7 h 49"/>
                <a:gd name="T18" fmla="*/ 8 w 26"/>
                <a:gd name="T19" fmla="*/ 17 h 49"/>
                <a:gd name="T20" fmla="*/ 0 w 26"/>
                <a:gd name="T21" fmla="*/ 17 h 49"/>
                <a:gd name="T22" fmla="*/ 0 w 26"/>
                <a:gd name="T23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9">
                  <a:moveTo>
                    <a:pt x="0" y="32"/>
                  </a:moveTo>
                  <a:lnTo>
                    <a:pt x="16" y="41"/>
                  </a:lnTo>
                  <a:lnTo>
                    <a:pt x="16" y="48"/>
                  </a:lnTo>
                  <a:lnTo>
                    <a:pt x="25" y="48"/>
                  </a:lnTo>
                  <a:lnTo>
                    <a:pt x="16" y="23"/>
                  </a:lnTo>
                  <a:lnTo>
                    <a:pt x="16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32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4" name="Freeform 336">
              <a:extLst>
                <a:ext uri="{FF2B5EF4-FFF2-40B4-BE49-F238E27FC236}">
                  <a16:creationId xmlns:a16="http://schemas.microsoft.com/office/drawing/2014/main" id="{F90064EE-8802-4F07-A4D1-A64B6869944A}"/>
                </a:ext>
              </a:extLst>
            </p:cNvPr>
            <p:cNvSpPr>
              <a:spLocks/>
            </p:cNvSpPr>
            <p:nvPr>
              <p:custDataLst>
                <p:tags r:id="rId432"/>
              </p:custDataLst>
            </p:nvPr>
          </p:nvSpPr>
          <p:spPr bwMode="gray">
            <a:xfrm>
              <a:off x="1302" y="2327"/>
              <a:ext cx="128" cy="90"/>
            </a:xfrm>
            <a:custGeom>
              <a:avLst/>
              <a:gdLst>
                <a:gd name="T0" fmla="*/ 49 w 107"/>
                <a:gd name="T1" fmla="*/ 0 h 83"/>
                <a:gd name="T2" fmla="*/ 49 w 107"/>
                <a:gd name="T3" fmla="*/ 9 h 83"/>
                <a:gd name="T4" fmla="*/ 9 w 107"/>
                <a:gd name="T5" fmla="*/ 9 h 83"/>
                <a:gd name="T6" fmla="*/ 0 w 107"/>
                <a:gd name="T7" fmla="*/ 34 h 83"/>
                <a:gd name="T8" fmla="*/ 9 w 107"/>
                <a:gd name="T9" fmla="*/ 25 h 83"/>
                <a:gd name="T10" fmla="*/ 0 w 107"/>
                <a:gd name="T11" fmla="*/ 59 h 83"/>
                <a:gd name="T12" fmla="*/ 0 w 107"/>
                <a:gd name="T13" fmla="*/ 74 h 83"/>
                <a:gd name="T14" fmla="*/ 0 w 107"/>
                <a:gd name="T15" fmla="*/ 82 h 83"/>
                <a:gd name="T16" fmla="*/ 9 w 107"/>
                <a:gd name="T17" fmla="*/ 82 h 83"/>
                <a:gd name="T18" fmla="*/ 15 w 107"/>
                <a:gd name="T19" fmla="*/ 74 h 83"/>
                <a:gd name="T20" fmla="*/ 15 w 107"/>
                <a:gd name="T21" fmla="*/ 40 h 83"/>
                <a:gd name="T22" fmla="*/ 24 w 107"/>
                <a:gd name="T23" fmla="*/ 25 h 83"/>
                <a:gd name="T24" fmla="*/ 34 w 107"/>
                <a:gd name="T25" fmla="*/ 18 h 83"/>
                <a:gd name="T26" fmla="*/ 34 w 107"/>
                <a:gd name="T27" fmla="*/ 9 h 83"/>
                <a:gd name="T28" fmla="*/ 56 w 107"/>
                <a:gd name="T29" fmla="*/ 18 h 83"/>
                <a:gd name="T30" fmla="*/ 56 w 107"/>
                <a:gd name="T31" fmla="*/ 34 h 83"/>
                <a:gd name="T32" fmla="*/ 49 w 107"/>
                <a:gd name="T33" fmla="*/ 50 h 83"/>
                <a:gd name="T34" fmla="*/ 65 w 107"/>
                <a:gd name="T35" fmla="*/ 40 h 83"/>
                <a:gd name="T36" fmla="*/ 65 w 107"/>
                <a:gd name="T37" fmla="*/ 59 h 83"/>
                <a:gd name="T38" fmla="*/ 81 w 107"/>
                <a:gd name="T39" fmla="*/ 50 h 83"/>
                <a:gd name="T40" fmla="*/ 81 w 107"/>
                <a:gd name="T41" fmla="*/ 18 h 83"/>
                <a:gd name="T42" fmla="*/ 97 w 107"/>
                <a:gd name="T43" fmla="*/ 34 h 83"/>
                <a:gd name="T44" fmla="*/ 106 w 107"/>
                <a:gd name="T45" fmla="*/ 25 h 83"/>
                <a:gd name="T46" fmla="*/ 89 w 107"/>
                <a:gd name="T47" fmla="*/ 9 h 83"/>
                <a:gd name="T48" fmla="*/ 49 w 107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83">
                  <a:moveTo>
                    <a:pt x="49" y="0"/>
                  </a:moveTo>
                  <a:lnTo>
                    <a:pt x="49" y="9"/>
                  </a:lnTo>
                  <a:lnTo>
                    <a:pt x="9" y="9"/>
                  </a:lnTo>
                  <a:lnTo>
                    <a:pt x="0" y="34"/>
                  </a:lnTo>
                  <a:lnTo>
                    <a:pt x="9" y="25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9" y="82"/>
                  </a:lnTo>
                  <a:lnTo>
                    <a:pt x="15" y="74"/>
                  </a:lnTo>
                  <a:lnTo>
                    <a:pt x="15" y="40"/>
                  </a:lnTo>
                  <a:lnTo>
                    <a:pt x="24" y="25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56" y="18"/>
                  </a:lnTo>
                  <a:lnTo>
                    <a:pt x="56" y="34"/>
                  </a:lnTo>
                  <a:lnTo>
                    <a:pt x="49" y="50"/>
                  </a:lnTo>
                  <a:lnTo>
                    <a:pt x="65" y="40"/>
                  </a:lnTo>
                  <a:lnTo>
                    <a:pt x="65" y="59"/>
                  </a:lnTo>
                  <a:lnTo>
                    <a:pt x="81" y="50"/>
                  </a:lnTo>
                  <a:lnTo>
                    <a:pt x="81" y="18"/>
                  </a:lnTo>
                  <a:lnTo>
                    <a:pt x="97" y="34"/>
                  </a:lnTo>
                  <a:lnTo>
                    <a:pt x="106" y="25"/>
                  </a:lnTo>
                  <a:lnTo>
                    <a:pt x="89" y="9"/>
                  </a:lnTo>
                  <a:lnTo>
                    <a:pt x="49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5" name="Freeform 337">
              <a:extLst>
                <a:ext uri="{FF2B5EF4-FFF2-40B4-BE49-F238E27FC236}">
                  <a16:creationId xmlns:a16="http://schemas.microsoft.com/office/drawing/2014/main" id="{ADF7A1B5-D50C-4235-980F-E0D32FBE528A}"/>
                </a:ext>
              </a:extLst>
            </p:cNvPr>
            <p:cNvSpPr>
              <a:spLocks/>
            </p:cNvSpPr>
            <p:nvPr>
              <p:custDataLst>
                <p:tags r:id="rId433"/>
              </p:custDataLst>
            </p:nvPr>
          </p:nvSpPr>
          <p:spPr bwMode="gray">
            <a:xfrm>
              <a:off x="1302" y="2327"/>
              <a:ext cx="128" cy="90"/>
            </a:xfrm>
            <a:custGeom>
              <a:avLst/>
              <a:gdLst>
                <a:gd name="T0" fmla="*/ 49 w 107"/>
                <a:gd name="T1" fmla="*/ 0 h 83"/>
                <a:gd name="T2" fmla="*/ 49 w 107"/>
                <a:gd name="T3" fmla="*/ 9 h 83"/>
                <a:gd name="T4" fmla="*/ 9 w 107"/>
                <a:gd name="T5" fmla="*/ 9 h 83"/>
                <a:gd name="T6" fmla="*/ 0 w 107"/>
                <a:gd name="T7" fmla="*/ 34 h 83"/>
                <a:gd name="T8" fmla="*/ 9 w 107"/>
                <a:gd name="T9" fmla="*/ 25 h 83"/>
                <a:gd name="T10" fmla="*/ 0 w 107"/>
                <a:gd name="T11" fmla="*/ 59 h 83"/>
                <a:gd name="T12" fmla="*/ 0 w 107"/>
                <a:gd name="T13" fmla="*/ 74 h 83"/>
                <a:gd name="T14" fmla="*/ 0 w 107"/>
                <a:gd name="T15" fmla="*/ 82 h 83"/>
                <a:gd name="T16" fmla="*/ 9 w 107"/>
                <a:gd name="T17" fmla="*/ 82 h 83"/>
                <a:gd name="T18" fmla="*/ 15 w 107"/>
                <a:gd name="T19" fmla="*/ 74 h 83"/>
                <a:gd name="T20" fmla="*/ 15 w 107"/>
                <a:gd name="T21" fmla="*/ 40 h 83"/>
                <a:gd name="T22" fmla="*/ 24 w 107"/>
                <a:gd name="T23" fmla="*/ 25 h 83"/>
                <a:gd name="T24" fmla="*/ 34 w 107"/>
                <a:gd name="T25" fmla="*/ 18 h 83"/>
                <a:gd name="T26" fmla="*/ 34 w 107"/>
                <a:gd name="T27" fmla="*/ 9 h 83"/>
                <a:gd name="T28" fmla="*/ 56 w 107"/>
                <a:gd name="T29" fmla="*/ 18 h 83"/>
                <a:gd name="T30" fmla="*/ 56 w 107"/>
                <a:gd name="T31" fmla="*/ 34 h 83"/>
                <a:gd name="T32" fmla="*/ 49 w 107"/>
                <a:gd name="T33" fmla="*/ 50 h 83"/>
                <a:gd name="T34" fmla="*/ 65 w 107"/>
                <a:gd name="T35" fmla="*/ 40 h 83"/>
                <a:gd name="T36" fmla="*/ 65 w 107"/>
                <a:gd name="T37" fmla="*/ 59 h 83"/>
                <a:gd name="T38" fmla="*/ 81 w 107"/>
                <a:gd name="T39" fmla="*/ 50 h 83"/>
                <a:gd name="T40" fmla="*/ 81 w 107"/>
                <a:gd name="T41" fmla="*/ 18 h 83"/>
                <a:gd name="T42" fmla="*/ 97 w 107"/>
                <a:gd name="T43" fmla="*/ 34 h 83"/>
                <a:gd name="T44" fmla="*/ 106 w 107"/>
                <a:gd name="T45" fmla="*/ 25 h 83"/>
                <a:gd name="T46" fmla="*/ 89 w 107"/>
                <a:gd name="T47" fmla="*/ 9 h 83"/>
                <a:gd name="T48" fmla="*/ 49 w 107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83">
                  <a:moveTo>
                    <a:pt x="49" y="0"/>
                  </a:moveTo>
                  <a:lnTo>
                    <a:pt x="49" y="9"/>
                  </a:lnTo>
                  <a:lnTo>
                    <a:pt x="9" y="9"/>
                  </a:lnTo>
                  <a:lnTo>
                    <a:pt x="0" y="34"/>
                  </a:lnTo>
                  <a:lnTo>
                    <a:pt x="9" y="25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9" y="82"/>
                  </a:lnTo>
                  <a:lnTo>
                    <a:pt x="15" y="74"/>
                  </a:lnTo>
                  <a:lnTo>
                    <a:pt x="15" y="40"/>
                  </a:lnTo>
                  <a:lnTo>
                    <a:pt x="24" y="25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56" y="18"/>
                  </a:lnTo>
                  <a:lnTo>
                    <a:pt x="56" y="34"/>
                  </a:lnTo>
                  <a:lnTo>
                    <a:pt x="49" y="50"/>
                  </a:lnTo>
                  <a:lnTo>
                    <a:pt x="65" y="40"/>
                  </a:lnTo>
                  <a:lnTo>
                    <a:pt x="65" y="59"/>
                  </a:lnTo>
                  <a:lnTo>
                    <a:pt x="81" y="50"/>
                  </a:lnTo>
                  <a:lnTo>
                    <a:pt x="81" y="18"/>
                  </a:lnTo>
                  <a:lnTo>
                    <a:pt x="97" y="34"/>
                  </a:lnTo>
                  <a:lnTo>
                    <a:pt x="106" y="25"/>
                  </a:lnTo>
                  <a:lnTo>
                    <a:pt x="89" y="9"/>
                  </a:lnTo>
                  <a:lnTo>
                    <a:pt x="49" y="0"/>
                  </a:lnTo>
                </a:path>
              </a:pathLst>
            </a:custGeom>
            <a:solidFill>
              <a:schemeClr val="bg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6" name="Freeform 338">
              <a:extLst>
                <a:ext uri="{FF2B5EF4-FFF2-40B4-BE49-F238E27FC236}">
                  <a16:creationId xmlns:a16="http://schemas.microsoft.com/office/drawing/2014/main" id="{E552EF2D-40D3-4A4B-8611-5106E52E8033}"/>
                </a:ext>
              </a:extLst>
            </p:cNvPr>
            <p:cNvSpPr>
              <a:spLocks/>
            </p:cNvSpPr>
            <p:nvPr>
              <p:custDataLst>
                <p:tags r:id="rId434"/>
              </p:custDataLst>
            </p:nvPr>
          </p:nvSpPr>
          <p:spPr bwMode="gray">
            <a:xfrm>
              <a:off x="1233" y="2266"/>
              <a:ext cx="118" cy="54"/>
            </a:xfrm>
            <a:custGeom>
              <a:avLst/>
              <a:gdLst>
                <a:gd name="T0" fmla="*/ 96 w 97"/>
                <a:gd name="T1" fmla="*/ 48 h 49"/>
                <a:gd name="T2" fmla="*/ 90 w 97"/>
                <a:gd name="T3" fmla="*/ 48 h 49"/>
                <a:gd name="T4" fmla="*/ 65 w 97"/>
                <a:gd name="T5" fmla="*/ 48 h 49"/>
                <a:gd name="T6" fmla="*/ 56 w 97"/>
                <a:gd name="T7" fmla="*/ 40 h 49"/>
                <a:gd name="T8" fmla="*/ 47 w 97"/>
                <a:gd name="T9" fmla="*/ 48 h 49"/>
                <a:gd name="T10" fmla="*/ 47 w 97"/>
                <a:gd name="T11" fmla="*/ 40 h 49"/>
                <a:gd name="T12" fmla="*/ 24 w 97"/>
                <a:gd name="T13" fmla="*/ 48 h 49"/>
                <a:gd name="T14" fmla="*/ 15 w 97"/>
                <a:gd name="T15" fmla="*/ 40 h 49"/>
                <a:gd name="T16" fmla="*/ 0 w 97"/>
                <a:gd name="T17" fmla="*/ 48 h 49"/>
                <a:gd name="T18" fmla="*/ 31 w 97"/>
                <a:gd name="T19" fmla="*/ 24 h 49"/>
                <a:gd name="T20" fmla="*/ 56 w 97"/>
                <a:gd name="T21" fmla="*/ 0 h 49"/>
                <a:gd name="T22" fmla="*/ 71 w 97"/>
                <a:gd name="T23" fmla="*/ 8 h 49"/>
                <a:gd name="T24" fmla="*/ 80 w 97"/>
                <a:gd name="T25" fmla="*/ 24 h 49"/>
                <a:gd name="T26" fmla="*/ 90 w 97"/>
                <a:gd name="T27" fmla="*/ 24 h 49"/>
                <a:gd name="T28" fmla="*/ 96 w 97"/>
                <a:gd name="T2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9">
                  <a:moveTo>
                    <a:pt x="96" y="48"/>
                  </a:moveTo>
                  <a:lnTo>
                    <a:pt x="90" y="48"/>
                  </a:lnTo>
                  <a:lnTo>
                    <a:pt x="65" y="48"/>
                  </a:lnTo>
                  <a:lnTo>
                    <a:pt x="56" y="40"/>
                  </a:lnTo>
                  <a:lnTo>
                    <a:pt x="47" y="48"/>
                  </a:lnTo>
                  <a:lnTo>
                    <a:pt x="47" y="40"/>
                  </a:lnTo>
                  <a:lnTo>
                    <a:pt x="24" y="48"/>
                  </a:lnTo>
                  <a:lnTo>
                    <a:pt x="15" y="40"/>
                  </a:lnTo>
                  <a:lnTo>
                    <a:pt x="0" y="48"/>
                  </a:lnTo>
                  <a:lnTo>
                    <a:pt x="31" y="24"/>
                  </a:lnTo>
                  <a:lnTo>
                    <a:pt x="56" y="0"/>
                  </a:lnTo>
                  <a:lnTo>
                    <a:pt x="71" y="8"/>
                  </a:lnTo>
                  <a:lnTo>
                    <a:pt x="80" y="24"/>
                  </a:lnTo>
                  <a:lnTo>
                    <a:pt x="90" y="24"/>
                  </a:lnTo>
                  <a:lnTo>
                    <a:pt x="96" y="4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7" name="Freeform 339">
              <a:extLst>
                <a:ext uri="{FF2B5EF4-FFF2-40B4-BE49-F238E27FC236}">
                  <a16:creationId xmlns:a16="http://schemas.microsoft.com/office/drawing/2014/main" id="{5A582A79-3B0A-48D0-84C1-0327BFE343D3}"/>
                </a:ext>
              </a:extLst>
            </p:cNvPr>
            <p:cNvSpPr>
              <a:spLocks/>
            </p:cNvSpPr>
            <p:nvPr>
              <p:custDataLst>
                <p:tags r:id="rId435"/>
              </p:custDataLst>
            </p:nvPr>
          </p:nvSpPr>
          <p:spPr bwMode="gray">
            <a:xfrm>
              <a:off x="1233" y="2266"/>
              <a:ext cx="118" cy="54"/>
            </a:xfrm>
            <a:custGeom>
              <a:avLst/>
              <a:gdLst>
                <a:gd name="T0" fmla="*/ 96 w 97"/>
                <a:gd name="T1" fmla="*/ 48 h 49"/>
                <a:gd name="T2" fmla="*/ 90 w 97"/>
                <a:gd name="T3" fmla="*/ 48 h 49"/>
                <a:gd name="T4" fmla="*/ 65 w 97"/>
                <a:gd name="T5" fmla="*/ 48 h 49"/>
                <a:gd name="T6" fmla="*/ 56 w 97"/>
                <a:gd name="T7" fmla="*/ 40 h 49"/>
                <a:gd name="T8" fmla="*/ 47 w 97"/>
                <a:gd name="T9" fmla="*/ 48 h 49"/>
                <a:gd name="T10" fmla="*/ 47 w 97"/>
                <a:gd name="T11" fmla="*/ 40 h 49"/>
                <a:gd name="T12" fmla="*/ 24 w 97"/>
                <a:gd name="T13" fmla="*/ 48 h 49"/>
                <a:gd name="T14" fmla="*/ 15 w 97"/>
                <a:gd name="T15" fmla="*/ 40 h 49"/>
                <a:gd name="T16" fmla="*/ 0 w 97"/>
                <a:gd name="T17" fmla="*/ 48 h 49"/>
                <a:gd name="T18" fmla="*/ 31 w 97"/>
                <a:gd name="T19" fmla="*/ 24 h 49"/>
                <a:gd name="T20" fmla="*/ 56 w 97"/>
                <a:gd name="T21" fmla="*/ 0 h 49"/>
                <a:gd name="T22" fmla="*/ 71 w 97"/>
                <a:gd name="T23" fmla="*/ 8 h 49"/>
                <a:gd name="T24" fmla="*/ 80 w 97"/>
                <a:gd name="T25" fmla="*/ 24 h 49"/>
                <a:gd name="T26" fmla="*/ 90 w 97"/>
                <a:gd name="T27" fmla="*/ 24 h 49"/>
                <a:gd name="T28" fmla="*/ 96 w 97"/>
                <a:gd name="T2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9">
                  <a:moveTo>
                    <a:pt x="96" y="48"/>
                  </a:moveTo>
                  <a:lnTo>
                    <a:pt x="90" y="48"/>
                  </a:lnTo>
                  <a:lnTo>
                    <a:pt x="65" y="48"/>
                  </a:lnTo>
                  <a:lnTo>
                    <a:pt x="56" y="40"/>
                  </a:lnTo>
                  <a:lnTo>
                    <a:pt x="47" y="48"/>
                  </a:lnTo>
                  <a:lnTo>
                    <a:pt x="47" y="40"/>
                  </a:lnTo>
                  <a:lnTo>
                    <a:pt x="24" y="48"/>
                  </a:lnTo>
                  <a:lnTo>
                    <a:pt x="15" y="40"/>
                  </a:lnTo>
                  <a:lnTo>
                    <a:pt x="0" y="48"/>
                  </a:lnTo>
                  <a:lnTo>
                    <a:pt x="31" y="24"/>
                  </a:lnTo>
                  <a:lnTo>
                    <a:pt x="56" y="0"/>
                  </a:lnTo>
                  <a:lnTo>
                    <a:pt x="71" y="8"/>
                  </a:lnTo>
                  <a:lnTo>
                    <a:pt x="80" y="24"/>
                  </a:lnTo>
                  <a:lnTo>
                    <a:pt x="90" y="24"/>
                  </a:lnTo>
                  <a:lnTo>
                    <a:pt x="96" y="48"/>
                  </a:lnTo>
                </a:path>
              </a:pathLst>
            </a:custGeom>
            <a:solidFill>
              <a:schemeClr val="bg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8" name="Freeform 340">
              <a:extLst>
                <a:ext uri="{FF2B5EF4-FFF2-40B4-BE49-F238E27FC236}">
                  <a16:creationId xmlns:a16="http://schemas.microsoft.com/office/drawing/2014/main" id="{D16E3C20-C96B-4464-A80B-7679D0E8B6B3}"/>
                </a:ext>
              </a:extLst>
            </p:cNvPr>
            <p:cNvSpPr>
              <a:spLocks/>
            </p:cNvSpPr>
            <p:nvPr>
              <p:custDataLst>
                <p:tags r:id="rId436"/>
              </p:custDataLst>
            </p:nvPr>
          </p:nvSpPr>
          <p:spPr bwMode="gray">
            <a:xfrm>
              <a:off x="1369" y="2391"/>
              <a:ext cx="70" cy="26"/>
            </a:xfrm>
            <a:custGeom>
              <a:avLst/>
              <a:gdLst>
                <a:gd name="T0" fmla="*/ 0 w 59"/>
                <a:gd name="T1" fmla="*/ 23 h 24"/>
                <a:gd name="T2" fmla="*/ 18 w 59"/>
                <a:gd name="T3" fmla="*/ 15 h 24"/>
                <a:gd name="T4" fmla="*/ 25 w 59"/>
                <a:gd name="T5" fmla="*/ 6 h 24"/>
                <a:gd name="T6" fmla="*/ 58 w 59"/>
                <a:gd name="T7" fmla="*/ 0 h 24"/>
                <a:gd name="T8" fmla="*/ 25 w 59"/>
                <a:gd name="T9" fmla="*/ 23 h 24"/>
                <a:gd name="T10" fmla="*/ 9 w 59"/>
                <a:gd name="T11" fmla="*/ 23 h 24"/>
                <a:gd name="T12" fmla="*/ 0 w 59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">
                  <a:moveTo>
                    <a:pt x="0" y="23"/>
                  </a:moveTo>
                  <a:lnTo>
                    <a:pt x="18" y="15"/>
                  </a:lnTo>
                  <a:lnTo>
                    <a:pt x="25" y="6"/>
                  </a:lnTo>
                  <a:lnTo>
                    <a:pt x="58" y="0"/>
                  </a:lnTo>
                  <a:lnTo>
                    <a:pt x="25" y="23"/>
                  </a:lnTo>
                  <a:lnTo>
                    <a:pt x="9" y="23"/>
                  </a:lnTo>
                  <a:lnTo>
                    <a:pt x="0" y="23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09" name="Freeform 341">
              <a:extLst>
                <a:ext uri="{FF2B5EF4-FFF2-40B4-BE49-F238E27FC236}">
                  <a16:creationId xmlns:a16="http://schemas.microsoft.com/office/drawing/2014/main" id="{12E195F3-2EE5-4045-81B0-E409FFD7CE50}"/>
                </a:ext>
              </a:extLst>
            </p:cNvPr>
            <p:cNvSpPr>
              <a:spLocks/>
            </p:cNvSpPr>
            <p:nvPr>
              <p:custDataLst>
                <p:tags r:id="rId437"/>
              </p:custDataLst>
            </p:nvPr>
          </p:nvSpPr>
          <p:spPr bwMode="gray">
            <a:xfrm>
              <a:off x="1369" y="2391"/>
              <a:ext cx="70" cy="26"/>
            </a:xfrm>
            <a:custGeom>
              <a:avLst/>
              <a:gdLst>
                <a:gd name="T0" fmla="*/ 0 w 59"/>
                <a:gd name="T1" fmla="*/ 23 h 24"/>
                <a:gd name="T2" fmla="*/ 18 w 59"/>
                <a:gd name="T3" fmla="*/ 15 h 24"/>
                <a:gd name="T4" fmla="*/ 25 w 59"/>
                <a:gd name="T5" fmla="*/ 6 h 24"/>
                <a:gd name="T6" fmla="*/ 58 w 59"/>
                <a:gd name="T7" fmla="*/ 0 h 24"/>
                <a:gd name="T8" fmla="*/ 25 w 59"/>
                <a:gd name="T9" fmla="*/ 23 h 24"/>
                <a:gd name="T10" fmla="*/ 9 w 59"/>
                <a:gd name="T11" fmla="*/ 23 h 24"/>
                <a:gd name="T12" fmla="*/ 0 w 59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">
                  <a:moveTo>
                    <a:pt x="0" y="23"/>
                  </a:moveTo>
                  <a:lnTo>
                    <a:pt x="18" y="15"/>
                  </a:lnTo>
                  <a:lnTo>
                    <a:pt x="25" y="6"/>
                  </a:lnTo>
                  <a:lnTo>
                    <a:pt x="58" y="0"/>
                  </a:lnTo>
                  <a:lnTo>
                    <a:pt x="25" y="23"/>
                  </a:lnTo>
                  <a:lnTo>
                    <a:pt x="9" y="23"/>
                  </a:lnTo>
                  <a:lnTo>
                    <a:pt x="0" y="23"/>
                  </a:lnTo>
                </a:path>
              </a:pathLst>
            </a:custGeom>
            <a:solidFill>
              <a:schemeClr val="bg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0" name="Freeform 342">
              <a:extLst>
                <a:ext uri="{FF2B5EF4-FFF2-40B4-BE49-F238E27FC236}">
                  <a16:creationId xmlns:a16="http://schemas.microsoft.com/office/drawing/2014/main" id="{AD14CBC8-D161-41A6-84B6-0CB69B8835C9}"/>
                </a:ext>
              </a:extLst>
            </p:cNvPr>
            <p:cNvSpPr>
              <a:spLocks/>
            </p:cNvSpPr>
            <p:nvPr>
              <p:custDataLst>
                <p:tags r:id="rId438"/>
              </p:custDataLst>
            </p:nvPr>
          </p:nvSpPr>
          <p:spPr bwMode="gray">
            <a:xfrm>
              <a:off x="1439" y="2365"/>
              <a:ext cx="41" cy="18"/>
            </a:xfrm>
            <a:custGeom>
              <a:avLst/>
              <a:gdLst>
                <a:gd name="T0" fmla="*/ 0 w 33"/>
                <a:gd name="T1" fmla="*/ 16 h 17"/>
                <a:gd name="T2" fmla="*/ 0 w 33"/>
                <a:gd name="T3" fmla="*/ 6 h 17"/>
                <a:gd name="T4" fmla="*/ 23 w 33"/>
                <a:gd name="T5" fmla="*/ 6 h 17"/>
                <a:gd name="T6" fmla="*/ 32 w 33"/>
                <a:gd name="T7" fmla="*/ 0 h 17"/>
                <a:gd name="T8" fmla="*/ 32 w 33"/>
                <a:gd name="T9" fmla="*/ 16 h 17"/>
                <a:gd name="T10" fmla="*/ 0 w 33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0" y="16"/>
                  </a:moveTo>
                  <a:lnTo>
                    <a:pt x="0" y="6"/>
                  </a:lnTo>
                  <a:lnTo>
                    <a:pt x="23" y="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1" name="Freeform 343">
              <a:extLst>
                <a:ext uri="{FF2B5EF4-FFF2-40B4-BE49-F238E27FC236}">
                  <a16:creationId xmlns:a16="http://schemas.microsoft.com/office/drawing/2014/main" id="{A6381442-F768-4696-B0D8-32E73D082B41}"/>
                </a:ext>
              </a:extLst>
            </p:cNvPr>
            <p:cNvSpPr>
              <a:spLocks/>
            </p:cNvSpPr>
            <p:nvPr>
              <p:custDataLst>
                <p:tags r:id="rId439"/>
              </p:custDataLst>
            </p:nvPr>
          </p:nvSpPr>
          <p:spPr bwMode="gray">
            <a:xfrm>
              <a:off x="1439" y="2365"/>
              <a:ext cx="41" cy="18"/>
            </a:xfrm>
            <a:custGeom>
              <a:avLst/>
              <a:gdLst>
                <a:gd name="T0" fmla="*/ 0 w 33"/>
                <a:gd name="T1" fmla="*/ 16 h 17"/>
                <a:gd name="T2" fmla="*/ 0 w 33"/>
                <a:gd name="T3" fmla="*/ 6 h 17"/>
                <a:gd name="T4" fmla="*/ 23 w 33"/>
                <a:gd name="T5" fmla="*/ 6 h 17"/>
                <a:gd name="T6" fmla="*/ 32 w 33"/>
                <a:gd name="T7" fmla="*/ 0 h 17"/>
                <a:gd name="T8" fmla="*/ 32 w 33"/>
                <a:gd name="T9" fmla="*/ 16 h 17"/>
                <a:gd name="T10" fmla="*/ 0 w 33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0" y="16"/>
                  </a:moveTo>
                  <a:lnTo>
                    <a:pt x="0" y="6"/>
                  </a:lnTo>
                  <a:lnTo>
                    <a:pt x="23" y="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2" name="Freeform 344">
              <a:extLst>
                <a:ext uri="{FF2B5EF4-FFF2-40B4-BE49-F238E27FC236}">
                  <a16:creationId xmlns:a16="http://schemas.microsoft.com/office/drawing/2014/main" id="{58B6953E-E0E0-4DB0-934B-562438025083}"/>
                </a:ext>
              </a:extLst>
            </p:cNvPr>
            <p:cNvSpPr>
              <a:spLocks/>
            </p:cNvSpPr>
            <p:nvPr>
              <p:custDataLst>
                <p:tags r:id="rId440"/>
              </p:custDataLst>
            </p:nvPr>
          </p:nvSpPr>
          <p:spPr bwMode="gray">
            <a:xfrm>
              <a:off x="2918" y="2259"/>
              <a:ext cx="87" cy="35"/>
            </a:xfrm>
            <a:custGeom>
              <a:avLst/>
              <a:gdLst>
                <a:gd name="T0" fmla="*/ 71 w 72"/>
                <a:gd name="T1" fmla="*/ 8 h 33"/>
                <a:gd name="T2" fmla="*/ 55 w 72"/>
                <a:gd name="T3" fmla="*/ 0 h 33"/>
                <a:gd name="T4" fmla="*/ 40 w 72"/>
                <a:gd name="T5" fmla="*/ 8 h 33"/>
                <a:gd name="T6" fmla="*/ 31 w 72"/>
                <a:gd name="T7" fmla="*/ 0 h 33"/>
                <a:gd name="T8" fmla="*/ 23 w 72"/>
                <a:gd name="T9" fmla="*/ 0 h 33"/>
                <a:gd name="T10" fmla="*/ 0 w 72"/>
                <a:gd name="T11" fmla="*/ 16 h 33"/>
                <a:gd name="T12" fmla="*/ 0 w 72"/>
                <a:gd name="T13" fmla="*/ 32 h 33"/>
                <a:gd name="T14" fmla="*/ 15 w 72"/>
                <a:gd name="T15" fmla="*/ 32 h 33"/>
                <a:gd name="T16" fmla="*/ 46 w 72"/>
                <a:gd name="T17" fmla="*/ 16 h 33"/>
                <a:gd name="T18" fmla="*/ 64 w 72"/>
                <a:gd name="T19" fmla="*/ 23 h 33"/>
                <a:gd name="T20" fmla="*/ 71 w 72"/>
                <a:gd name="T21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33">
                  <a:moveTo>
                    <a:pt x="71" y="8"/>
                  </a:moveTo>
                  <a:lnTo>
                    <a:pt x="55" y="0"/>
                  </a:lnTo>
                  <a:lnTo>
                    <a:pt x="40" y="8"/>
                  </a:lnTo>
                  <a:lnTo>
                    <a:pt x="31" y="0"/>
                  </a:lnTo>
                  <a:lnTo>
                    <a:pt x="23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5" y="32"/>
                  </a:lnTo>
                  <a:lnTo>
                    <a:pt x="46" y="16"/>
                  </a:lnTo>
                  <a:lnTo>
                    <a:pt x="64" y="23"/>
                  </a:lnTo>
                  <a:lnTo>
                    <a:pt x="71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3" name="Freeform 345">
              <a:extLst>
                <a:ext uri="{FF2B5EF4-FFF2-40B4-BE49-F238E27FC236}">
                  <a16:creationId xmlns:a16="http://schemas.microsoft.com/office/drawing/2014/main" id="{820822C7-443D-4A10-9216-9A3442BEB118}"/>
                </a:ext>
              </a:extLst>
            </p:cNvPr>
            <p:cNvSpPr>
              <a:spLocks/>
            </p:cNvSpPr>
            <p:nvPr>
              <p:custDataLst>
                <p:tags r:id="rId441"/>
              </p:custDataLst>
            </p:nvPr>
          </p:nvSpPr>
          <p:spPr bwMode="gray">
            <a:xfrm>
              <a:off x="2918" y="2259"/>
              <a:ext cx="87" cy="35"/>
            </a:xfrm>
            <a:custGeom>
              <a:avLst/>
              <a:gdLst>
                <a:gd name="T0" fmla="*/ 71 w 72"/>
                <a:gd name="T1" fmla="*/ 8 h 33"/>
                <a:gd name="T2" fmla="*/ 55 w 72"/>
                <a:gd name="T3" fmla="*/ 0 h 33"/>
                <a:gd name="T4" fmla="*/ 40 w 72"/>
                <a:gd name="T5" fmla="*/ 8 h 33"/>
                <a:gd name="T6" fmla="*/ 31 w 72"/>
                <a:gd name="T7" fmla="*/ 0 h 33"/>
                <a:gd name="T8" fmla="*/ 23 w 72"/>
                <a:gd name="T9" fmla="*/ 0 h 33"/>
                <a:gd name="T10" fmla="*/ 0 w 72"/>
                <a:gd name="T11" fmla="*/ 16 h 33"/>
                <a:gd name="T12" fmla="*/ 0 w 72"/>
                <a:gd name="T13" fmla="*/ 32 h 33"/>
                <a:gd name="T14" fmla="*/ 15 w 72"/>
                <a:gd name="T15" fmla="*/ 32 h 33"/>
                <a:gd name="T16" fmla="*/ 46 w 72"/>
                <a:gd name="T17" fmla="*/ 16 h 33"/>
                <a:gd name="T18" fmla="*/ 64 w 72"/>
                <a:gd name="T19" fmla="*/ 23 h 33"/>
                <a:gd name="T20" fmla="*/ 71 w 72"/>
                <a:gd name="T21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33">
                  <a:moveTo>
                    <a:pt x="71" y="8"/>
                  </a:moveTo>
                  <a:lnTo>
                    <a:pt x="55" y="0"/>
                  </a:lnTo>
                  <a:lnTo>
                    <a:pt x="40" y="8"/>
                  </a:lnTo>
                  <a:lnTo>
                    <a:pt x="31" y="0"/>
                  </a:lnTo>
                  <a:lnTo>
                    <a:pt x="23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5" y="32"/>
                  </a:lnTo>
                  <a:lnTo>
                    <a:pt x="46" y="16"/>
                  </a:lnTo>
                  <a:lnTo>
                    <a:pt x="64" y="23"/>
                  </a:lnTo>
                  <a:lnTo>
                    <a:pt x="71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4" name="Freeform 346">
              <a:extLst>
                <a:ext uri="{FF2B5EF4-FFF2-40B4-BE49-F238E27FC236}">
                  <a16:creationId xmlns:a16="http://schemas.microsoft.com/office/drawing/2014/main" id="{03C3517A-E112-41D3-825C-204391EE8559}"/>
                </a:ext>
              </a:extLst>
            </p:cNvPr>
            <p:cNvSpPr>
              <a:spLocks/>
            </p:cNvSpPr>
            <p:nvPr>
              <p:custDataLst>
                <p:tags r:id="rId442"/>
              </p:custDataLst>
            </p:nvPr>
          </p:nvSpPr>
          <p:spPr bwMode="gray">
            <a:xfrm>
              <a:off x="2731" y="1615"/>
              <a:ext cx="412" cy="440"/>
            </a:xfrm>
            <a:custGeom>
              <a:avLst/>
              <a:gdLst>
                <a:gd name="T0" fmla="*/ 81 w 343"/>
                <a:gd name="T1" fmla="*/ 373 h 399"/>
                <a:gd name="T2" fmla="*/ 74 w 343"/>
                <a:gd name="T3" fmla="*/ 373 h 399"/>
                <a:gd name="T4" fmla="*/ 40 w 343"/>
                <a:gd name="T5" fmla="*/ 398 h 399"/>
                <a:gd name="T6" fmla="*/ 9 w 343"/>
                <a:gd name="T7" fmla="*/ 388 h 399"/>
                <a:gd name="T8" fmla="*/ 0 w 343"/>
                <a:gd name="T9" fmla="*/ 324 h 399"/>
                <a:gd name="T10" fmla="*/ 0 w 343"/>
                <a:gd name="T11" fmla="*/ 299 h 399"/>
                <a:gd name="T12" fmla="*/ 40 w 343"/>
                <a:gd name="T13" fmla="*/ 268 h 399"/>
                <a:gd name="T14" fmla="*/ 81 w 343"/>
                <a:gd name="T15" fmla="*/ 218 h 399"/>
                <a:gd name="T16" fmla="*/ 114 w 343"/>
                <a:gd name="T17" fmla="*/ 162 h 399"/>
                <a:gd name="T18" fmla="*/ 146 w 343"/>
                <a:gd name="T19" fmla="*/ 106 h 399"/>
                <a:gd name="T20" fmla="*/ 106 w 343"/>
                <a:gd name="T21" fmla="*/ 122 h 399"/>
                <a:gd name="T22" fmla="*/ 122 w 343"/>
                <a:gd name="T23" fmla="*/ 90 h 399"/>
                <a:gd name="T24" fmla="*/ 146 w 343"/>
                <a:gd name="T25" fmla="*/ 90 h 399"/>
                <a:gd name="T26" fmla="*/ 156 w 343"/>
                <a:gd name="T27" fmla="*/ 65 h 399"/>
                <a:gd name="T28" fmla="*/ 179 w 343"/>
                <a:gd name="T29" fmla="*/ 41 h 399"/>
                <a:gd name="T30" fmla="*/ 211 w 343"/>
                <a:gd name="T31" fmla="*/ 34 h 399"/>
                <a:gd name="T32" fmla="*/ 251 w 343"/>
                <a:gd name="T33" fmla="*/ 16 h 399"/>
                <a:gd name="T34" fmla="*/ 293 w 343"/>
                <a:gd name="T35" fmla="*/ 0 h 399"/>
                <a:gd name="T36" fmla="*/ 342 w 343"/>
                <a:gd name="T37" fmla="*/ 34 h 399"/>
                <a:gd name="T38" fmla="*/ 308 w 343"/>
                <a:gd name="T39" fmla="*/ 41 h 399"/>
                <a:gd name="T40" fmla="*/ 333 w 343"/>
                <a:gd name="T41" fmla="*/ 57 h 399"/>
                <a:gd name="T42" fmla="*/ 317 w 343"/>
                <a:gd name="T43" fmla="*/ 57 h 399"/>
                <a:gd name="T44" fmla="*/ 276 w 343"/>
                <a:gd name="T45" fmla="*/ 49 h 399"/>
                <a:gd name="T46" fmla="*/ 261 w 343"/>
                <a:gd name="T47" fmla="*/ 90 h 399"/>
                <a:gd name="T48" fmla="*/ 211 w 343"/>
                <a:gd name="T49" fmla="*/ 72 h 399"/>
                <a:gd name="T50" fmla="*/ 196 w 343"/>
                <a:gd name="T51" fmla="*/ 81 h 399"/>
                <a:gd name="T52" fmla="*/ 179 w 343"/>
                <a:gd name="T53" fmla="*/ 97 h 399"/>
                <a:gd name="T54" fmla="*/ 171 w 343"/>
                <a:gd name="T55" fmla="*/ 112 h 399"/>
                <a:gd name="T56" fmla="*/ 156 w 343"/>
                <a:gd name="T57" fmla="*/ 122 h 399"/>
                <a:gd name="T58" fmla="*/ 146 w 343"/>
                <a:gd name="T59" fmla="*/ 154 h 399"/>
                <a:gd name="T60" fmla="*/ 122 w 343"/>
                <a:gd name="T61" fmla="*/ 203 h 399"/>
                <a:gd name="T62" fmla="*/ 122 w 343"/>
                <a:gd name="T63" fmla="*/ 236 h 399"/>
                <a:gd name="T64" fmla="*/ 99 w 343"/>
                <a:gd name="T65" fmla="*/ 251 h 399"/>
                <a:gd name="T66" fmla="*/ 99 w 343"/>
                <a:gd name="T67" fmla="*/ 317 h 399"/>
                <a:gd name="T68" fmla="*/ 90 w 343"/>
                <a:gd name="T69" fmla="*/ 357 h 399"/>
                <a:gd name="T70" fmla="*/ 81 w 343"/>
                <a:gd name="T71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3" h="399">
                  <a:moveTo>
                    <a:pt x="81" y="380"/>
                  </a:moveTo>
                  <a:lnTo>
                    <a:pt x="81" y="373"/>
                  </a:lnTo>
                  <a:lnTo>
                    <a:pt x="74" y="364"/>
                  </a:lnTo>
                  <a:lnTo>
                    <a:pt x="74" y="373"/>
                  </a:lnTo>
                  <a:lnTo>
                    <a:pt x="65" y="373"/>
                  </a:lnTo>
                  <a:lnTo>
                    <a:pt x="40" y="398"/>
                  </a:lnTo>
                  <a:lnTo>
                    <a:pt x="25" y="398"/>
                  </a:lnTo>
                  <a:lnTo>
                    <a:pt x="9" y="388"/>
                  </a:lnTo>
                  <a:lnTo>
                    <a:pt x="9" y="340"/>
                  </a:lnTo>
                  <a:lnTo>
                    <a:pt x="0" y="324"/>
                  </a:lnTo>
                  <a:lnTo>
                    <a:pt x="9" y="308"/>
                  </a:lnTo>
                  <a:lnTo>
                    <a:pt x="0" y="299"/>
                  </a:lnTo>
                  <a:lnTo>
                    <a:pt x="34" y="276"/>
                  </a:lnTo>
                  <a:lnTo>
                    <a:pt x="40" y="268"/>
                  </a:lnTo>
                  <a:lnTo>
                    <a:pt x="59" y="259"/>
                  </a:lnTo>
                  <a:lnTo>
                    <a:pt x="81" y="218"/>
                  </a:lnTo>
                  <a:lnTo>
                    <a:pt x="99" y="203"/>
                  </a:lnTo>
                  <a:lnTo>
                    <a:pt x="114" y="162"/>
                  </a:lnTo>
                  <a:lnTo>
                    <a:pt x="131" y="122"/>
                  </a:lnTo>
                  <a:lnTo>
                    <a:pt x="146" y="106"/>
                  </a:lnTo>
                  <a:lnTo>
                    <a:pt x="122" y="112"/>
                  </a:lnTo>
                  <a:lnTo>
                    <a:pt x="106" y="122"/>
                  </a:lnTo>
                  <a:lnTo>
                    <a:pt x="114" y="106"/>
                  </a:lnTo>
                  <a:lnTo>
                    <a:pt x="122" y="90"/>
                  </a:lnTo>
                  <a:lnTo>
                    <a:pt x="146" y="72"/>
                  </a:lnTo>
                  <a:lnTo>
                    <a:pt x="146" y="90"/>
                  </a:lnTo>
                  <a:lnTo>
                    <a:pt x="156" y="81"/>
                  </a:lnTo>
                  <a:lnTo>
                    <a:pt x="156" y="65"/>
                  </a:lnTo>
                  <a:lnTo>
                    <a:pt x="171" y="57"/>
                  </a:lnTo>
                  <a:lnTo>
                    <a:pt x="179" y="41"/>
                  </a:lnTo>
                  <a:lnTo>
                    <a:pt x="196" y="41"/>
                  </a:lnTo>
                  <a:lnTo>
                    <a:pt x="211" y="34"/>
                  </a:lnTo>
                  <a:lnTo>
                    <a:pt x="236" y="9"/>
                  </a:lnTo>
                  <a:lnTo>
                    <a:pt x="251" y="16"/>
                  </a:lnTo>
                  <a:lnTo>
                    <a:pt x="268" y="0"/>
                  </a:lnTo>
                  <a:lnTo>
                    <a:pt x="293" y="0"/>
                  </a:lnTo>
                  <a:lnTo>
                    <a:pt x="308" y="9"/>
                  </a:lnTo>
                  <a:lnTo>
                    <a:pt x="342" y="34"/>
                  </a:lnTo>
                  <a:lnTo>
                    <a:pt x="326" y="41"/>
                  </a:lnTo>
                  <a:lnTo>
                    <a:pt x="308" y="41"/>
                  </a:lnTo>
                  <a:lnTo>
                    <a:pt x="326" y="49"/>
                  </a:lnTo>
                  <a:lnTo>
                    <a:pt x="333" y="57"/>
                  </a:lnTo>
                  <a:lnTo>
                    <a:pt x="308" y="81"/>
                  </a:lnTo>
                  <a:lnTo>
                    <a:pt x="317" y="57"/>
                  </a:lnTo>
                  <a:lnTo>
                    <a:pt x="293" y="41"/>
                  </a:lnTo>
                  <a:lnTo>
                    <a:pt x="276" y="49"/>
                  </a:lnTo>
                  <a:lnTo>
                    <a:pt x="268" y="81"/>
                  </a:lnTo>
                  <a:lnTo>
                    <a:pt x="261" y="90"/>
                  </a:lnTo>
                  <a:lnTo>
                    <a:pt x="227" y="90"/>
                  </a:lnTo>
                  <a:lnTo>
                    <a:pt x="211" y="72"/>
                  </a:lnTo>
                  <a:lnTo>
                    <a:pt x="202" y="81"/>
                  </a:lnTo>
                  <a:lnTo>
                    <a:pt x="196" y="81"/>
                  </a:lnTo>
                  <a:lnTo>
                    <a:pt x="196" y="97"/>
                  </a:lnTo>
                  <a:lnTo>
                    <a:pt x="179" y="97"/>
                  </a:lnTo>
                  <a:lnTo>
                    <a:pt x="171" y="97"/>
                  </a:lnTo>
                  <a:lnTo>
                    <a:pt x="171" y="112"/>
                  </a:lnTo>
                  <a:lnTo>
                    <a:pt x="162" y="112"/>
                  </a:lnTo>
                  <a:lnTo>
                    <a:pt x="156" y="122"/>
                  </a:lnTo>
                  <a:lnTo>
                    <a:pt x="146" y="137"/>
                  </a:lnTo>
                  <a:lnTo>
                    <a:pt x="146" y="154"/>
                  </a:lnTo>
                  <a:lnTo>
                    <a:pt x="131" y="178"/>
                  </a:lnTo>
                  <a:lnTo>
                    <a:pt x="122" y="203"/>
                  </a:lnTo>
                  <a:lnTo>
                    <a:pt x="114" y="218"/>
                  </a:lnTo>
                  <a:lnTo>
                    <a:pt x="122" y="236"/>
                  </a:lnTo>
                  <a:lnTo>
                    <a:pt x="106" y="243"/>
                  </a:lnTo>
                  <a:lnTo>
                    <a:pt x="99" y="251"/>
                  </a:lnTo>
                  <a:lnTo>
                    <a:pt x="90" y="283"/>
                  </a:lnTo>
                  <a:lnTo>
                    <a:pt x="99" y="317"/>
                  </a:lnTo>
                  <a:lnTo>
                    <a:pt x="99" y="348"/>
                  </a:lnTo>
                  <a:lnTo>
                    <a:pt x="90" y="357"/>
                  </a:lnTo>
                  <a:lnTo>
                    <a:pt x="90" y="380"/>
                  </a:lnTo>
                  <a:lnTo>
                    <a:pt x="81" y="38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5" name="Freeform 347">
              <a:extLst>
                <a:ext uri="{FF2B5EF4-FFF2-40B4-BE49-F238E27FC236}">
                  <a16:creationId xmlns:a16="http://schemas.microsoft.com/office/drawing/2014/main" id="{60D082B8-2FCB-44B4-A473-096DE47D157C}"/>
                </a:ext>
              </a:extLst>
            </p:cNvPr>
            <p:cNvSpPr>
              <a:spLocks/>
            </p:cNvSpPr>
            <p:nvPr>
              <p:custDataLst>
                <p:tags r:id="rId443"/>
              </p:custDataLst>
            </p:nvPr>
          </p:nvSpPr>
          <p:spPr bwMode="gray">
            <a:xfrm>
              <a:off x="3055" y="2409"/>
              <a:ext cx="294" cy="108"/>
            </a:xfrm>
            <a:custGeom>
              <a:avLst/>
              <a:gdLst>
                <a:gd name="T0" fmla="*/ 244 w 245"/>
                <a:gd name="T1" fmla="*/ 32 h 98"/>
                <a:gd name="T2" fmla="*/ 236 w 245"/>
                <a:gd name="T3" fmla="*/ 32 h 98"/>
                <a:gd name="T4" fmla="*/ 227 w 245"/>
                <a:gd name="T5" fmla="*/ 8 h 98"/>
                <a:gd name="T6" fmla="*/ 204 w 245"/>
                <a:gd name="T7" fmla="*/ 8 h 98"/>
                <a:gd name="T8" fmla="*/ 179 w 245"/>
                <a:gd name="T9" fmla="*/ 16 h 98"/>
                <a:gd name="T10" fmla="*/ 145 w 245"/>
                <a:gd name="T11" fmla="*/ 16 h 98"/>
                <a:gd name="T12" fmla="*/ 122 w 245"/>
                <a:gd name="T13" fmla="*/ 0 h 98"/>
                <a:gd name="T14" fmla="*/ 98 w 245"/>
                <a:gd name="T15" fmla="*/ 0 h 98"/>
                <a:gd name="T16" fmla="*/ 74 w 245"/>
                <a:gd name="T17" fmla="*/ 16 h 98"/>
                <a:gd name="T18" fmla="*/ 58 w 245"/>
                <a:gd name="T19" fmla="*/ 16 h 98"/>
                <a:gd name="T20" fmla="*/ 40 w 245"/>
                <a:gd name="T21" fmla="*/ 16 h 98"/>
                <a:gd name="T22" fmla="*/ 33 w 245"/>
                <a:gd name="T23" fmla="*/ 0 h 98"/>
                <a:gd name="T24" fmla="*/ 17 w 245"/>
                <a:gd name="T25" fmla="*/ 0 h 98"/>
                <a:gd name="T26" fmla="*/ 8 w 245"/>
                <a:gd name="T27" fmla="*/ 8 h 98"/>
                <a:gd name="T28" fmla="*/ 0 w 245"/>
                <a:gd name="T29" fmla="*/ 25 h 98"/>
                <a:gd name="T30" fmla="*/ 8 w 245"/>
                <a:gd name="T31" fmla="*/ 25 h 98"/>
                <a:gd name="T32" fmla="*/ 8 w 245"/>
                <a:gd name="T33" fmla="*/ 32 h 98"/>
                <a:gd name="T34" fmla="*/ 25 w 245"/>
                <a:gd name="T35" fmla="*/ 16 h 98"/>
                <a:gd name="T36" fmla="*/ 40 w 245"/>
                <a:gd name="T37" fmla="*/ 16 h 98"/>
                <a:gd name="T38" fmla="*/ 49 w 245"/>
                <a:gd name="T39" fmla="*/ 25 h 98"/>
                <a:gd name="T40" fmla="*/ 40 w 245"/>
                <a:gd name="T41" fmla="*/ 25 h 98"/>
                <a:gd name="T42" fmla="*/ 40 w 245"/>
                <a:gd name="T43" fmla="*/ 32 h 98"/>
                <a:gd name="T44" fmla="*/ 17 w 245"/>
                <a:gd name="T45" fmla="*/ 32 h 98"/>
                <a:gd name="T46" fmla="*/ 8 w 245"/>
                <a:gd name="T47" fmla="*/ 41 h 98"/>
                <a:gd name="T48" fmla="*/ 8 w 245"/>
                <a:gd name="T49" fmla="*/ 48 h 98"/>
                <a:gd name="T50" fmla="*/ 17 w 245"/>
                <a:gd name="T51" fmla="*/ 41 h 98"/>
                <a:gd name="T52" fmla="*/ 17 w 245"/>
                <a:gd name="T53" fmla="*/ 48 h 98"/>
                <a:gd name="T54" fmla="*/ 8 w 245"/>
                <a:gd name="T55" fmla="*/ 57 h 98"/>
                <a:gd name="T56" fmla="*/ 8 w 245"/>
                <a:gd name="T57" fmla="*/ 65 h 98"/>
                <a:gd name="T58" fmla="*/ 17 w 245"/>
                <a:gd name="T59" fmla="*/ 73 h 98"/>
                <a:gd name="T60" fmla="*/ 25 w 245"/>
                <a:gd name="T61" fmla="*/ 81 h 98"/>
                <a:gd name="T62" fmla="*/ 33 w 245"/>
                <a:gd name="T63" fmla="*/ 81 h 98"/>
                <a:gd name="T64" fmla="*/ 33 w 245"/>
                <a:gd name="T65" fmla="*/ 90 h 98"/>
                <a:gd name="T66" fmla="*/ 49 w 245"/>
                <a:gd name="T67" fmla="*/ 97 h 98"/>
                <a:gd name="T68" fmla="*/ 65 w 245"/>
                <a:gd name="T69" fmla="*/ 90 h 98"/>
                <a:gd name="T70" fmla="*/ 74 w 245"/>
                <a:gd name="T71" fmla="*/ 90 h 98"/>
                <a:gd name="T72" fmla="*/ 90 w 245"/>
                <a:gd name="T73" fmla="*/ 97 h 98"/>
                <a:gd name="T74" fmla="*/ 98 w 245"/>
                <a:gd name="T75" fmla="*/ 97 h 98"/>
                <a:gd name="T76" fmla="*/ 114 w 245"/>
                <a:gd name="T77" fmla="*/ 90 h 98"/>
                <a:gd name="T78" fmla="*/ 130 w 245"/>
                <a:gd name="T79" fmla="*/ 90 h 98"/>
                <a:gd name="T80" fmla="*/ 130 w 245"/>
                <a:gd name="T81" fmla="*/ 97 h 98"/>
                <a:gd name="T82" fmla="*/ 139 w 245"/>
                <a:gd name="T83" fmla="*/ 97 h 98"/>
                <a:gd name="T84" fmla="*/ 139 w 245"/>
                <a:gd name="T85" fmla="*/ 90 h 98"/>
                <a:gd name="T86" fmla="*/ 164 w 245"/>
                <a:gd name="T87" fmla="*/ 81 h 98"/>
                <a:gd name="T88" fmla="*/ 170 w 245"/>
                <a:gd name="T89" fmla="*/ 90 h 98"/>
                <a:gd name="T90" fmla="*/ 195 w 245"/>
                <a:gd name="T91" fmla="*/ 81 h 98"/>
                <a:gd name="T92" fmla="*/ 219 w 245"/>
                <a:gd name="T93" fmla="*/ 81 h 98"/>
                <a:gd name="T94" fmla="*/ 219 w 245"/>
                <a:gd name="T95" fmla="*/ 73 h 98"/>
                <a:gd name="T96" fmla="*/ 244 w 245"/>
                <a:gd name="T97" fmla="*/ 81 h 98"/>
                <a:gd name="T98" fmla="*/ 236 w 245"/>
                <a:gd name="T99" fmla="*/ 41 h 98"/>
                <a:gd name="T100" fmla="*/ 244 w 245"/>
                <a:gd name="T101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" h="98">
                  <a:moveTo>
                    <a:pt x="244" y="32"/>
                  </a:moveTo>
                  <a:lnTo>
                    <a:pt x="236" y="32"/>
                  </a:lnTo>
                  <a:lnTo>
                    <a:pt x="227" y="8"/>
                  </a:lnTo>
                  <a:lnTo>
                    <a:pt x="204" y="8"/>
                  </a:lnTo>
                  <a:lnTo>
                    <a:pt x="179" y="16"/>
                  </a:lnTo>
                  <a:lnTo>
                    <a:pt x="145" y="16"/>
                  </a:lnTo>
                  <a:lnTo>
                    <a:pt x="122" y="0"/>
                  </a:lnTo>
                  <a:lnTo>
                    <a:pt x="98" y="0"/>
                  </a:lnTo>
                  <a:lnTo>
                    <a:pt x="74" y="16"/>
                  </a:lnTo>
                  <a:lnTo>
                    <a:pt x="58" y="16"/>
                  </a:lnTo>
                  <a:lnTo>
                    <a:pt x="40" y="16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8" y="8"/>
                  </a:lnTo>
                  <a:lnTo>
                    <a:pt x="0" y="25"/>
                  </a:lnTo>
                  <a:lnTo>
                    <a:pt x="8" y="25"/>
                  </a:lnTo>
                  <a:lnTo>
                    <a:pt x="8" y="32"/>
                  </a:lnTo>
                  <a:lnTo>
                    <a:pt x="25" y="16"/>
                  </a:lnTo>
                  <a:lnTo>
                    <a:pt x="40" y="16"/>
                  </a:lnTo>
                  <a:lnTo>
                    <a:pt x="49" y="25"/>
                  </a:lnTo>
                  <a:lnTo>
                    <a:pt x="40" y="25"/>
                  </a:lnTo>
                  <a:lnTo>
                    <a:pt x="40" y="32"/>
                  </a:lnTo>
                  <a:lnTo>
                    <a:pt x="17" y="32"/>
                  </a:lnTo>
                  <a:lnTo>
                    <a:pt x="8" y="41"/>
                  </a:lnTo>
                  <a:lnTo>
                    <a:pt x="8" y="48"/>
                  </a:lnTo>
                  <a:lnTo>
                    <a:pt x="17" y="41"/>
                  </a:lnTo>
                  <a:lnTo>
                    <a:pt x="17" y="48"/>
                  </a:lnTo>
                  <a:lnTo>
                    <a:pt x="8" y="57"/>
                  </a:lnTo>
                  <a:lnTo>
                    <a:pt x="8" y="65"/>
                  </a:lnTo>
                  <a:lnTo>
                    <a:pt x="17" y="73"/>
                  </a:lnTo>
                  <a:lnTo>
                    <a:pt x="25" y="81"/>
                  </a:lnTo>
                  <a:lnTo>
                    <a:pt x="33" y="81"/>
                  </a:lnTo>
                  <a:lnTo>
                    <a:pt x="33" y="90"/>
                  </a:lnTo>
                  <a:lnTo>
                    <a:pt x="49" y="97"/>
                  </a:lnTo>
                  <a:lnTo>
                    <a:pt x="65" y="90"/>
                  </a:lnTo>
                  <a:lnTo>
                    <a:pt x="74" y="90"/>
                  </a:lnTo>
                  <a:lnTo>
                    <a:pt x="90" y="97"/>
                  </a:lnTo>
                  <a:lnTo>
                    <a:pt x="98" y="97"/>
                  </a:lnTo>
                  <a:lnTo>
                    <a:pt x="114" y="90"/>
                  </a:lnTo>
                  <a:lnTo>
                    <a:pt x="130" y="90"/>
                  </a:lnTo>
                  <a:lnTo>
                    <a:pt x="130" y="97"/>
                  </a:lnTo>
                  <a:lnTo>
                    <a:pt x="139" y="97"/>
                  </a:lnTo>
                  <a:lnTo>
                    <a:pt x="139" y="90"/>
                  </a:lnTo>
                  <a:lnTo>
                    <a:pt x="164" y="81"/>
                  </a:lnTo>
                  <a:lnTo>
                    <a:pt x="170" y="90"/>
                  </a:lnTo>
                  <a:lnTo>
                    <a:pt x="195" y="81"/>
                  </a:lnTo>
                  <a:lnTo>
                    <a:pt x="219" y="81"/>
                  </a:lnTo>
                  <a:lnTo>
                    <a:pt x="219" y="73"/>
                  </a:lnTo>
                  <a:lnTo>
                    <a:pt x="244" y="81"/>
                  </a:lnTo>
                  <a:lnTo>
                    <a:pt x="236" y="41"/>
                  </a:lnTo>
                  <a:lnTo>
                    <a:pt x="244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6" name="Freeform 348">
              <a:extLst>
                <a:ext uri="{FF2B5EF4-FFF2-40B4-BE49-F238E27FC236}">
                  <a16:creationId xmlns:a16="http://schemas.microsoft.com/office/drawing/2014/main" id="{846F6200-8EDE-4D7D-A62A-6647ADC523A6}"/>
                </a:ext>
              </a:extLst>
            </p:cNvPr>
            <p:cNvSpPr>
              <a:spLocks/>
            </p:cNvSpPr>
            <p:nvPr>
              <p:custDataLst>
                <p:tags r:id="rId444"/>
              </p:custDataLst>
            </p:nvPr>
          </p:nvSpPr>
          <p:spPr bwMode="gray">
            <a:xfrm>
              <a:off x="1487" y="3307"/>
              <a:ext cx="129" cy="641"/>
            </a:xfrm>
            <a:custGeom>
              <a:avLst/>
              <a:gdLst>
                <a:gd name="T0" fmla="*/ 82 w 107"/>
                <a:gd name="T1" fmla="*/ 0 h 583"/>
                <a:gd name="T2" fmla="*/ 89 w 107"/>
                <a:gd name="T3" fmla="*/ 32 h 583"/>
                <a:gd name="T4" fmla="*/ 106 w 107"/>
                <a:gd name="T5" fmla="*/ 72 h 583"/>
                <a:gd name="T6" fmla="*/ 89 w 107"/>
                <a:gd name="T7" fmla="*/ 97 h 583"/>
                <a:gd name="T8" fmla="*/ 82 w 107"/>
                <a:gd name="T9" fmla="*/ 146 h 583"/>
                <a:gd name="T10" fmla="*/ 72 w 107"/>
                <a:gd name="T11" fmla="*/ 227 h 583"/>
                <a:gd name="T12" fmla="*/ 66 w 107"/>
                <a:gd name="T13" fmla="*/ 268 h 583"/>
                <a:gd name="T14" fmla="*/ 57 w 107"/>
                <a:gd name="T15" fmla="*/ 308 h 583"/>
                <a:gd name="T16" fmla="*/ 48 w 107"/>
                <a:gd name="T17" fmla="*/ 357 h 583"/>
                <a:gd name="T18" fmla="*/ 48 w 107"/>
                <a:gd name="T19" fmla="*/ 405 h 583"/>
                <a:gd name="T20" fmla="*/ 57 w 107"/>
                <a:gd name="T21" fmla="*/ 414 h 583"/>
                <a:gd name="T22" fmla="*/ 41 w 107"/>
                <a:gd name="T23" fmla="*/ 460 h 583"/>
                <a:gd name="T24" fmla="*/ 32 w 107"/>
                <a:gd name="T25" fmla="*/ 502 h 583"/>
                <a:gd name="T26" fmla="*/ 32 w 107"/>
                <a:gd name="T27" fmla="*/ 526 h 583"/>
                <a:gd name="T28" fmla="*/ 41 w 107"/>
                <a:gd name="T29" fmla="*/ 542 h 583"/>
                <a:gd name="T30" fmla="*/ 72 w 107"/>
                <a:gd name="T31" fmla="*/ 551 h 583"/>
                <a:gd name="T32" fmla="*/ 89 w 107"/>
                <a:gd name="T33" fmla="*/ 559 h 583"/>
                <a:gd name="T34" fmla="*/ 66 w 107"/>
                <a:gd name="T35" fmla="*/ 566 h 583"/>
                <a:gd name="T36" fmla="*/ 57 w 107"/>
                <a:gd name="T37" fmla="*/ 582 h 583"/>
                <a:gd name="T38" fmla="*/ 57 w 107"/>
                <a:gd name="T39" fmla="*/ 575 h 583"/>
                <a:gd name="T40" fmla="*/ 41 w 107"/>
                <a:gd name="T41" fmla="*/ 575 h 583"/>
                <a:gd name="T42" fmla="*/ 32 w 107"/>
                <a:gd name="T43" fmla="*/ 559 h 583"/>
                <a:gd name="T44" fmla="*/ 17 w 107"/>
                <a:gd name="T45" fmla="*/ 551 h 583"/>
                <a:gd name="T46" fmla="*/ 8 w 107"/>
                <a:gd name="T47" fmla="*/ 551 h 583"/>
                <a:gd name="T48" fmla="*/ 17 w 107"/>
                <a:gd name="T49" fmla="*/ 534 h 583"/>
                <a:gd name="T50" fmla="*/ 17 w 107"/>
                <a:gd name="T51" fmla="*/ 534 h 583"/>
                <a:gd name="T52" fmla="*/ 17 w 107"/>
                <a:gd name="T53" fmla="*/ 534 h 583"/>
                <a:gd name="T54" fmla="*/ 17 w 107"/>
                <a:gd name="T55" fmla="*/ 510 h 583"/>
                <a:gd name="T56" fmla="*/ 0 w 107"/>
                <a:gd name="T57" fmla="*/ 502 h 583"/>
                <a:gd name="T58" fmla="*/ 8 w 107"/>
                <a:gd name="T59" fmla="*/ 470 h 583"/>
                <a:gd name="T60" fmla="*/ 17 w 107"/>
                <a:gd name="T61" fmla="*/ 477 h 583"/>
                <a:gd name="T62" fmla="*/ 8 w 107"/>
                <a:gd name="T63" fmla="*/ 445 h 583"/>
                <a:gd name="T64" fmla="*/ 8 w 107"/>
                <a:gd name="T65" fmla="*/ 429 h 583"/>
                <a:gd name="T66" fmla="*/ 17 w 107"/>
                <a:gd name="T67" fmla="*/ 405 h 583"/>
                <a:gd name="T68" fmla="*/ 23 w 107"/>
                <a:gd name="T69" fmla="*/ 414 h 583"/>
                <a:gd name="T70" fmla="*/ 41 w 107"/>
                <a:gd name="T71" fmla="*/ 357 h 583"/>
                <a:gd name="T72" fmla="*/ 23 w 107"/>
                <a:gd name="T73" fmla="*/ 348 h 583"/>
                <a:gd name="T74" fmla="*/ 32 w 107"/>
                <a:gd name="T75" fmla="*/ 315 h 583"/>
                <a:gd name="T76" fmla="*/ 32 w 107"/>
                <a:gd name="T77" fmla="*/ 283 h 583"/>
                <a:gd name="T78" fmla="*/ 48 w 107"/>
                <a:gd name="T79" fmla="*/ 186 h 583"/>
                <a:gd name="T80" fmla="*/ 57 w 107"/>
                <a:gd name="T81" fmla="*/ 153 h 583"/>
                <a:gd name="T82" fmla="*/ 66 w 107"/>
                <a:gd name="T83" fmla="*/ 72 h 583"/>
                <a:gd name="T84" fmla="*/ 66 w 107"/>
                <a:gd name="T85" fmla="*/ 7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583">
                  <a:moveTo>
                    <a:pt x="66" y="7"/>
                  </a:moveTo>
                  <a:lnTo>
                    <a:pt x="82" y="0"/>
                  </a:lnTo>
                  <a:lnTo>
                    <a:pt x="89" y="24"/>
                  </a:lnTo>
                  <a:lnTo>
                    <a:pt x="89" y="32"/>
                  </a:lnTo>
                  <a:lnTo>
                    <a:pt x="97" y="72"/>
                  </a:lnTo>
                  <a:lnTo>
                    <a:pt x="106" y="72"/>
                  </a:lnTo>
                  <a:lnTo>
                    <a:pt x="106" y="90"/>
                  </a:lnTo>
                  <a:lnTo>
                    <a:pt x="89" y="97"/>
                  </a:lnTo>
                  <a:lnTo>
                    <a:pt x="97" y="121"/>
                  </a:lnTo>
                  <a:lnTo>
                    <a:pt x="82" y="146"/>
                  </a:lnTo>
                  <a:lnTo>
                    <a:pt x="66" y="193"/>
                  </a:lnTo>
                  <a:lnTo>
                    <a:pt x="72" y="227"/>
                  </a:lnTo>
                  <a:lnTo>
                    <a:pt x="66" y="252"/>
                  </a:lnTo>
                  <a:lnTo>
                    <a:pt x="66" y="268"/>
                  </a:lnTo>
                  <a:lnTo>
                    <a:pt x="57" y="275"/>
                  </a:lnTo>
                  <a:lnTo>
                    <a:pt x="57" y="308"/>
                  </a:lnTo>
                  <a:lnTo>
                    <a:pt x="48" y="323"/>
                  </a:lnTo>
                  <a:lnTo>
                    <a:pt x="48" y="357"/>
                  </a:lnTo>
                  <a:lnTo>
                    <a:pt x="48" y="373"/>
                  </a:lnTo>
                  <a:lnTo>
                    <a:pt x="48" y="405"/>
                  </a:lnTo>
                  <a:lnTo>
                    <a:pt x="57" y="405"/>
                  </a:lnTo>
                  <a:lnTo>
                    <a:pt x="57" y="414"/>
                  </a:lnTo>
                  <a:lnTo>
                    <a:pt x="48" y="445"/>
                  </a:lnTo>
                  <a:lnTo>
                    <a:pt x="41" y="460"/>
                  </a:lnTo>
                  <a:lnTo>
                    <a:pt x="41" y="477"/>
                  </a:lnTo>
                  <a:lnTo>
                    <a:pt x="32" y="502"/>
                  </a:lnTo>
                  <a:lnTo>
                    <a:pt x="32" y="519"/>
                  </a:lnTo>
                  <a:lnTo>
                    <a:pt x="32" y="526"/>
                  </a:lnTo>
                  <a:lnTo>
                    <a:pt x="41" y="519"/>
                  </a:lnTo>
                  <a:lnTo>
                    <a:pt x="41" y="542"/>
                  </a:lnTo>
                  <a:lnTo>
                    <a:pt x="48" y="551"/>
                  </a:lnTo>
                  <a:lnTo>
                    <a:pt x="72" y="551"/>
                  </a:lnTo>
                  <a:lnTo>
                    <a:pt x="89" y="551"/>
                  </a:lnTo>
                  <a:lnTo>
                    <a:pt x="89" y="559"/>
                  </a:lnTo>
                  <a:lnTo>
                    <a:pt x="82" y="559"/>
                  </a:lnTo>
                  <a:lnTo>
                    <a:pt x="66" y="566"/>
                  </a:lnTo>
                  <a:lnTo>
                    <a:pt x="66" y="582"/>
                  </a:lnTo>
                  <a:lnTo>
                    <a:pt x="57" y="582"/>
                  </a:lnTo>
                  <a:lnTo>
                    <a:pt x="48" y="575"/>
                  </a:lnTo>
                  <a:lnTo>
                    <a:pt x="57" y="575"/>
                  </a:lnTo>
                  <a:lnTo>
                    <a:pt x="57" y="566"/>
                  </a:lnTo>
                  <a:lnTo>
                    <a:pt x="41" y="575"/>
                  </a:lnTo>
                  <a:lnTo>
                    <a:pt x="32" y="566"/>
                  </a:lnTo>
                  <a:lnTo>
                    <a:pt x="32" y="559"/>
                  </a:lnTo>
                  <a:lnTo>
                    <a:pt x="23" y="559"/>
                  </a:lnTo>
                  <a:lnTo>
                    <a:pt x="17" y="551"/>
                  </a:lnTo>
                  <a:lnTo>
                    <a:pt x="17" y="559"/>
                  </a:lnTo>
                  <a:lnTo>
                    <a:pt x="8" y="551"/>
                  </a:lnTo>
                  <a:lnTo>
                    <a:pt x="8" y="542"/>
                  </a:lnTo>
                  <a:lnTo>
                    <a:pt x="17" y="534"/>
                  </a:lnTo>
                  <a:lnTo>
                    <a:pt x="17" y="526"/>
                  </a:lnTo>
                  <a:lnTo>
                    <a:pt x="17" y="534"/>
                  </a:lnTo>
                  <a:lnTo>
                    <a:pt x="8" y="542"/>
                  </a:lnTo>
                  <a:lnTo>
                    <a:pt x="17" y="534"/>
                  </a:lnTo>
                  <a:lnTo>
                    <a:pt x="17" y="526"/>
                  </a:lnTo>
                  <a:lnTo>
                    <a:pt x="17" y="510"/>
                  </a:lnTo>
                  <a:lnTo>
                    <a:pt x="8" y="510"/>
                  </a:lnTo>
                  <a:lnTo>
                    <a:pt x="0" y="502"/>
                  </a:lnTo>
                  <a:lnTo>
                    <a:pt x="0" y="494"/>
                  </a:lnTo>
                  <a:lnTo>
                    <a:pt x="8" y="470"/>
                  </a:lnTo>
                  <a:lnTo>
                    <a:pt x="8" y="460"/>
                  </a:lnTo>
                  <a:lnTo>
                    <a:pt x="17" y="477"/>
                  </a:lnTo>
                  <a:lnTo>
                    <a:pt x="23" y="454"/>
                  </a:lnTo>
                  <a:lnTo>
                    <a:pt x="8" y="445"/>
                  </a:lnTo>
                  <a:lnTo>
                    <a:pt x="0" y="445"/>
                  </a:lnTo>
                  <a:lnTo>
                    <a:pt x="8" y="429"/>
                  </a:lnTo>
                  <a:lnTo>
                    <a:pt x="17" y="429"/>
                  </a:lnTo>
                  <a:lnTo>
                    <a:pt x="17" y="405"/>
                  </a:lnTo>
                  <a:lnTo>
                    <a:pt x="23" y="395"/>
                  </a:lnTo>
                  <a:lnTo>
                    <a:pt x="23" y="414"/>
                  </a:lnTo>
                  <a:lnTo>
                    <a:pt x="41" y="364"/>
                  </a:lnTo>
                  <a:lnTo>
                    <a:pt x="41" y="357"/>
                  </a:lnTo>
                  <a:lnTo>
                    <a:pt x="32" y="357"/>
                  </a:lnTo>
                  <a:lnTo>
                    <a:pt x="23" y="348"/>
                  </a:lnTo>
                  <a:lnTo>
                    <a:pt x="23" y="323"/>
                  </a:lnTo>
                  <a:lnTo>
                    <a:pt x="32" y="315"/>
                  </a:lnTo>
                  <a:lnTo>
                    <a:pt x="23" y="292"/>
                  </a:lnTo>
                  <a:lnTo>
                    <a:pt x="32" y="283"/>
                  </a:lnTo>
                  <a:lnTo>
                    <a:pt x="57" y="209"/>
                  </a:lnTo>
                  <a:lnTo>
                    <a:pt x="48" y="186"/>
                  </a:lnTo>
                  <a:lnTo>
                    <a:pt x="57" y="171"/>
                  </a:lnTo>
                  <a:lnTo>
                    <a:pt x="57" y="153"/>
                  </a:lnTo>
                  <a:lnTo>
                    <a:pt x="66" y="121"/>
                  </a:lnTo>
                  <a:lnTo>
                    <a:pt x="66" y="72"/>
                  </a:lnTo>
                  <a:lnTo>
                    <a:pt x="72" y="49"/>
                  </a:lnTo>
                  <a:lnTo>
                    <a:pt x="66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7" name="Freeform 349">
              <a:extLst>
                <a:ext uri="{FF2B5EF4-FFF2-40B4-BE49-F238E27FC236}">
                  <a16:creationId xmlns:a16="http://schemas.microsoft.com/office/drawing/2014/main" id="{544A2F5F-B42A-42E4-8B7B-BE73773FD852}"/>
                </a:ext>
              </a:extLst>
            </p:cNvPr>
            <p:cNvSpPr>
              <a:spLocks/>
            </p:cNvSpPr>
            <p:nvPr>
              <p:custDataLst>
                <p:tags r:id="rId445"/>
              </p:custDataLst>
            </p:nvPr>
          </p:nvSpPr>
          <p:spPr bwMode="gray">
            <a:xfrm>
              <a:off x="1515" y="3924"/>
              <a:ext cx="81" cy="68"/>
            </a:xfrm>
            <a:custGeom>
              <a:avLst/>
              <a:gdLst>
                <a:gd name="T0" fmla="*/ 66 w 67"/>
                <a:gd name="T1" fmla="*/ 48 h 64"/>
                <a:gd name="T2" fmla="*/ 66 w 67"/>
                <a:gd name="T3" fmla="*/ 0 h 64"/>
                <a:gd name="T4" fmla="*/ 49 w 67"/>
                <a:gd name="T5" fmla="*/ 7 h 64"/>
                <a:gd name="T6" fmla="*/ 49 w 67"/>
                <a:gd name="T7" fmla="*/ 23 h 64"/>
                <a:gd name="T8" fmla="*/ 43 w 67"/>
                <a:gd name="T9" fmla="*/ 32 h 64"/>
                <a:gd name="T10" fmla="*/ 34 w 67"/>
                <a:gd name="T11" fmla="*/ 32 h 64"/>
                <a:gd name="T12" fmla="*/ 9 w 67"/>
                <a:gd name="T13" fmla="*/ 16 h 64"/>
                <a:gd name="T14" fmla="*/ 0 w 67"/>
                <a:gd name="T15" fmla="*/ 23 h 64"/>
                <a:gd name="T16" fmla="*/ 9 w 67"/>
                <a:gd name="T17" fmla="*/ 32 h 64"/>
                <a:gd name="T18" fmla="*/ 18 w 67"/>
                <a:gd name="T19" fmla="*/ 32 h 64"/>
                <a:gd name="T20" fmla="*/ 18 w 67"/>
                <a:gd name="T21" fmla="*/ 40 h 64"/>
                <a:gd name="T22" fmla="*/ 25 w 67"/>
                <a:gd name="T23" fmla="*/ 40 h 64"/>
                <a:gd name="T24" fmla="*/ 25 w 67"/>
                <a:gd name="T25" fmla="*/ 48 h 64"/>
                <a:gd name="T26" fmla="*/ 43 w 67"/>
                <a:gd name="T27" fmla="*/ 57 h 64"/>
                <a:gd name="T28" fmla="*/ 49 w 67"/>
                <a:gd name="T29" fmla="*/ 57 h 64"/>
                <a:gd name="T30" fmla="*/ 59 w 67"/>
                <a:gd name="T31" fmla="*/ 63 h 64"/>
                <a:gd name="T32" fmla="*/ 66 w 67"/>
                <a:gd name="T3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4">
                  <a:moveTo>
                    <a:pt x="66" y="48"/>
                  </a:moveTo>
                  <a:lnTo>
                    <a:pt x="66" y="0"/>
                  </a:lnTo>
                  <a:lnTo>
                    <a:pt x="49" y="7"/>
                  </a:lnTo>
                  <a:lnTo>
                    <a:pt x="49" y="23"/>
                  </a:lnTo>
                  <a:lnTo>
                    <a:pt x="43" y="32"/>
                  </a:lnTo>
                  <a:lnTo>
                    <a:pt x="34" y="32"/>
                  </a:lnTo>
                  <a:lnTo>
                    <a:pt x="9" y="16"/>
                  </a:lnTo>
                  <a:lnTo>
                    <a:pt x="0" y="23"/>
                  </a:lnTo>
                  <a:lnTo>
                    <a:pt x="9" y="32"/>
                  </a:lnTo>
                  <a:lnTo>
                    <a:pt x="18" y="32"/>
                  </a:lnTo>
                  <a:lnTo>
                    <a:pt x="18" y="40"/>
                  </a:lnTo>
                  <a:lnTo>
                    <a:pt x="25" y="40"/>
                  </a:lnTo>
                  <a:lnTo>
                    <a:pt x="25" y="48"/>
                  </a:lnTo>
                  <a:lnTo>
                    <a:pt x="43" y="57"/>
                  </a:lnTo>
                  <a:lnTo>
                    <a:pt x="49" y="57"/>
                  </a:lnTo>
                  <a:lnTo>
                    <a:pt x="59" y="63"/>
                  </a:lnTo>
                  <a:lnTo>
                    <a:pt x="66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8" name="Freeform 350">
              <a:extLst>
                <a:ext uri="{FF2B5EF4-FFF2-40B4-BE49-F238E27FC236}">
                  <a16:creationId xmlns:a16="http://schemas.microsoft.com/office/drawing/2014/main" id="{D6487427-4947-4899-8851-ACBE6C40B841}"/>
                </a:ext>
              </a:extLst>
            </p:cNvPr>
            <p:cNvSpPr>
              <a:spLocks/>
            </p:cNvSpPr>
            <p:nvPr>
              <p:custDataLst>
                <p:tags r:id="rId446"/>
              </p:custDataLst>
            </p:nvPr>
          </p:nvSpPr>
          <p:spPr bwMode="gray">
            <a:xfrm>
              <a:off x="1526" y="3369"/>
              <a:ext cx="305" cy="546"/>
            </a:xfrm>
            <a:custGeom>
              <a:avLst/>
              <a:gdLst>
                <a:gd name="T0" fmla="*/ 202 w 253"/>
                <a:gd name="T1" fmla="*/ 122 h 496"/>
                <a:gd name="T2" fmla="*/ 252 w 253"/>
                <a:gd name="T3" fmla="*/ 74 h 496"/>
                <a:gd name="T4" fmla="*/ 236 w 253"/>
                <a:gd name="T5" fmla="*/ 50 h 496"/>
                <a:gd name="T6" fmla="*/ 221 w 253"/>
                <a:gd name="T7" fmla="*/ 74 h 496"/>
                <a:gd name="T8" fmla="*/ 187 w 253"/>
                <a:gd name="T9" fmla="*/ 74 h 496"/>
                <a:gd name="T10" fmla="*/ 196 w 253"/>
                <a:gd name="T11" fmla="*/ 50 h 496"/>
                <a:gd name="T12" fmla="*/ 155 w 253"/>
                <a:gd name="T13" fmla="*/ 34 h 496"/>
                <a:gd name="T14" fmla="*/ 122 w 253"/>
                <a:gd name="T15" fmla="*/ 0 h 496"/>
                <a:gd name="T16" fmla="*/ 90 w 253"/>
                <a:gd name="T17" fmla="*/ 0 h 496"/>
                <a:gd name="T18" fmla="*/ 74 w 253"/>
                <a:gd name="T19" fmla="*/ 34 h 496"/>
                <a:gd name="T20" fmla="*/ 65 w 253"/>
                <a:gd name="T21" fmla="*/ 65 h 496"/>
                <a:gd name="T22" fmla="*/ 34 w 253"/>
                <a:gd name="T23" fmla="*/ 137 h 496"/>
                <a:gd name="T24" fmla="*/ 34 w 253"/>
                <a:gd name="T25" fmla="*/ 196 h 496"/>
                <a:gd name="T26" fmla="*/ 25 w 253"/>
                <a:gd name="T27" fmla="*/ 219 h 496"/>
                <a:gd name="T28" fmla="*/ 16 w 253"/>
                <a:gd name="T29" fmla="*/ 267 h 496"/>
                <a:gd name="T30" fmla="*/ 16 w 253"/>
                <a:gd name="T31" fmla="*/ 317 h 496"/>
                <a:gd name="T32" fmla="*/ 25 w 253"/>
                <a:gd name="T33" fmla="*/ 349 h 496"/>
                <a:gd name="T34" fmla="*/ 16 w 253"/>
                <a:gd name="T35" fmla="*/ 389 h 496"/>
                <a:gd name="T36" fmla="*/ 9 w 253"/>
                <a:gd name="T37" fmla="*/ 421 h 496"/>
                <a:gd name="T38" fmla="*/ 0 w 253"/>
                <a:gd name="T39" fmla="*/ 463 h 496"/>
                <a:gd name="T40" fmla="*/ 9 w 253"/>
                <a:gd name="T41" fmla="*/ 463 h 496"/>
                <a:gd name="T42" fmla="*/ 16 w 253"/>
                <a:gd name="T43" fmla="*/ 495 h 496"/>
                <a:gd name="T44" fmla="*/ 57 w 253"/>
                <a:gd name="T45" fmla="*/ 495 h 496"/>
                <a:gd name="T46" fmla="*/ 57 w 253"/>
                <a:gd name="T47" fmla="*/ 463 h 496"/>
                <a:gd name="T48" fmla="*/ 74 w 253"/>
                <a:gd name="T49" fmla="*/ 429 h 496"/>
                <a:gd name="T50" fmla="*/ 99 w 253"/>
                <a:gd name="T51" fmla="*/ 398 h 496"/>
                <a:gd name="T52" fmla="*/ 74 w 253"/>
                <a:gd name="T53" fmla="*/ 381 h 496"/>
                <a:gd name="T54" fmla="*/ 82 w 253"/>
                <a:gd name="T55" fmla="*/ 364 h 496"/>
                <a:gd name="T56" fmla="*/ 99 w 253"/>
                <a:gd name="T57" fmla="*/ 349 h 496"/>
                <a:gd name="T58" fmla="*/ 106 w 253"/>
                <a:gd name="T59" fmla="*/ 333 h 496"/>
                <a:gd name="T60" fmla="*/ 115 w 253"/>
                <a:gd name="T61" fmla="*/ 317 h 496"/>
                <a:gd name="T62" fmla="*/ 122 w 253"/>
                <a:gd name="T63" fmla="*/ 308 h 496"/>
                <a:gd name="T64" fmla="*/ 106 w 253"/>
                <a:gd name="T65" fmla="*/ 284 h 496"/>
                <a:gd name="T66" fmla="*/ 139 w 253"/>
                <a:gd name="T67" fmla="*/ 284 h 496"/>
                <a:gd name="T68" fmla="*/ 139 w 253"/>
                <a:gd name="T69" fmla="*/ 252 h 496"/>
                <a:gd name="T70" fmla="*/ 162 w 253"/>
                <a:gd name="T71" fmla="*/ 252 h 496"/>
                <a:gd name="T72" fmla="*/ 211 w 253"/>
                <a:gd name="T73" fmla="*/ 219 h 496"/>
                <a:gd name="T74" fmla="*/ 202 w 253"/>
                <a:gd name="T75" fmla="*/ 202 h 496"/>
                <a:gd name="T76" fmla="*/ 187 w 253"/>
                <a:gd name="T77" fmla="*/ 1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3" h="496">
                  <a:moveTo>
                    <a:pt x="187" y="178"/>
                  </a:moveTo>
                  <a:lnTo>
                    <a:pt x="202" y="122"/>
                  </a:lnTo>
                  <a:lnTo>
                    <a:pt x="236" y="81"/>
                  </a:lnTo>
                  <a:lnTo>
                    <a:pt x="252" y="74"/>
                  </a:lnTo>
                  <a:lnTo>
                    <a:pt x="244" y="50"/>
                  </a:lnTo>
                  <a:lnTo>
                    <a:pt x="236" y="50"/>
                  </a:lnTo>
                  <a:lnTo>
                    <a:pt x="236" y="65"/>
                  </a:lnTo>
                  <a:lnTo>
                    <a:pt x="221" y="74"/>
                  </a:lnTo>
                  <a:lnTo>
                    <a:pt x="211" y="81"/>
                  </a:lnTo>
                  <a:lnTo>
                    <a:pt x="187" y="74"/>
                  </a:lnTo>
                  <a:lnTo>
                    <a:pt x="196" y="57"/>
                  </a:lnTo>
                  <a:lnTo>
                    <a:pt x="196" y="50"/>
                  </a:lnTo>
                  <a:lnTo>
                    <a:pt x="179" y="34"/>
                  </a:lnTo>
                  <a:lnTo>
                    <a:pt x="155" y="34"/>
                  </a:lnTo>
                  <a:lnTo>
                    <a:pt x="139" y="10"/>
                  </a:lnTo>
                  <a:lnTo>
                    <a:pt x="122" y="0"/>
                  </a:lnTo>
                  <a:lnTo>
                    <a:pt x="115" y="10"/>
                  </a:lnTo>
                  <a:lnTo>
                    <a:pt x="90" y="0"/>
                  </a:lnTo>
                  <a:lnTo>
                    <a:pt x="74" y="16"/>
                  </a:lnTo>
                  <a:lnTo>
                    <a:pt x="74" y="34"/>
                  </a:lnTo>
                  <a:lnTo>
                    <a:pt x="57" y="41"/>
                  </a:lnTo>
                  <a:lnTo>
                    <a:pt x="65" y="65"/>
                  </a:lnTo>
                  <a:lnTo>
                    <a:pt x="50" y="90"/>
                  </a:lnTo>
                  <a:lnTo>
                    <a:pt x="34" y="137"/>
                  </a:lnTo>
                  <a:lnTo>
                    <a:pt x="40" y="171"/>
                  </a:lnTo>
                  <a:lnTo>
                    <a:pt x="34" y="196"/>
                  </a:lnTo>
                  <a:lnTo>
                    <a:pt x="34" y="212"/>
                  </a:lnTo>
                  <a:lnTo>
                    <a:pt x="25" y="219"/>
                  </a:lnTo>
                  <a:lnTo>
                    <a:pt x="25" y="252"/>
                  </a:lnTo>
                  <a:lnTo>
                    <a:pt x="16" y="267"/>
                  </a:lnTo>
                  <a:lnTo>
                    <a:pt x="16" y="301"/>
                  </a:lnTo>
                  <a:lnTo>
                    <a:pt x="16" y="317"/>
                  </a:lnTo>
                  <a:lnTo>
                    <a:pt x="16" y="349"/>
                  </a:lnTo>
                  <a:lnTo>
                    <a:pt x="25" y="349"/>
                  </a:lnTo>
                  <a:lnTo>
                    <a:pt x="25" y="358"/>
                  </a:lnTo>
                  <a:lnTo>
                    <a:pt x="16" y="389"/>
                  </a:lnTo>
                  <a:lnTo>
                    <a:pt x="9" y="404"/>
                  </a:lnTo>
                  <a:lnTo>
                    <a:pt x="9" y="421"/>
                  </a:lnTo>
                  <a:lnTo>
                    <a:pt x="0" y="446"/>
                  </a:lnTo>
                  <a:lnTo>
                    <a:pt x="0" y="463"/>
                  </a:lnTo>
                  <a:lnTo>
                    <a:pt x="0" y="470"/>
                  </a:lnTo>
                  <a:lnTo>
                    <a:pt x="9" y="463"/>
                  </a:lnTo>
                  <a:lnTo>
                    <a:pt x="9" y="486"/>
                  </a:lnTo>
                  <a:lnTo>
                    <a:pt x="16" y="495"/>
                  </a:lnTo>
                  <a:lnTo>
                    <a:pt x="40" y="495"/>
                  </a:lnTo>
                  <a:lnTo>
                    <a:pt x="57" y="495"/>
                  </a:lnTo>
                  <a:lnTo>
                    <a:pt x="50" y="470"/>
                  </a:lnTo>
                  <a:lnTo>
                    <a:pt x="57" y="463"/>
                  </a:lnTo>
                  <a:lnTo>
                    <a:pt x="65" y="454"/>
                  </a:lnTo>
                  <a:lnTo>
                    <a:pt x="74" y="429"/>
                  </a:lnTo>
                  <a:lnTo>
                    <a:pt x="99" y="414"/>
                  </a:lnTo>
                  <a:lnTo>
                    <a:pt x="99" y="398"/>
                  </a:lnTo>
                  <a:lnTo>
                    <a:pt x="90" y="398"/>
                  </a:lnTo>
                  <a:lnTo>
                    <a:pt x="74" y="381"/>
                  </a:lnTo>
                  <a:lnTo>
                    <a:pt x="74" y="373"/>
                  </a:lnTo>
                  <a:lnTo>
                    <a:pt x="82" y="364"/>
                  </a:lnTo>
                  <a:lnTo>
                    <a:pt x="99" y="358"/>
                  </a:lnTo>
                  <a:lnTo>
                    <a:pt x="99" y="349"/>
                  </a:lnTo>
                  <a:lnTo>
                    <a:pt x="106" y="349"/>
                  </a:lnTo>
                  <a:lnTo>
                    <a:pt x="106" y="333"/>
                  </a:lnTo>
                  <a:lnTo>
                    <a:pt x="115" y="324"/>
                  </a:lnTo>
                  <a:lnTo>
                    <a:pt x="115" y="317"/>
                  </a:lnTo>
                  <a:lnTo>
                    <a:pt x="122" y="317"/>
                  </a:lnTo>
                  <a:lnTo>
                    <a:pt x="122" y="308"/>
                  </a:lnTo>
                  <a:lnTo>
                    <a:pt x="106" y="308"/>
                  </a:lnTo>
                  <a:lnTo>
                    <a:pt x="106" y="284"/>
                  </a:lnTo>
                  <a:lnTo>
                    <a:pt x="122" y="292"/>
                  </a:lnTo>
                  <a:lnTo>
                    <a:pt x="139" y="284"/>
                  </a:lnTo>
                  <a:lnTo>
                    <a:pt x="147" y="259"/>
                  </a:lnTo>
                  <a:lnTo>
                    <a:pt x="139" y="252"/>
                  </a:lnTo>
                  <a:lnTo>
                    <a:pt x="147" y="252"/>
                  </a:lnTo>
                  <a:lnTo>
                    <a:pt x="162" y="252"/>
                  </a:lnTo>
                  <a:lnTo>
                    <a:pt x="202" y="243"/>
                  </a:lnTo>
                  <a:lnTo>
                    <a:pt x="211" y="219"/>
                  </a:lnTo>
                  <a:lnTo>
                    <a:pt x="211" y="212"/>
                  </a:lnTo>
                  <a:lnTo>
                    <a:pt x="202" y="202"/>
                  </a:lnTo>
                  <a:lnTo>
                    <a:pt x="202" y="196"/>
                  </a:lnTo>
                  <a:lnTo>
                    <a:pt x="187" y="187"/>
                  </a:lnTo>
                  <a:lnTo>
                    <a:pt x="187" y="17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19" name="Freeform 351">
              <a:extLst>
                <a:ext uri="{FF2B5EF4-FFF2-40B4-BE49-F238E27FC236}">
                  <a16:creationId xmlns:a16="http://schemas.microsoft.com/office/drawing/2014/main" id="{53262485-5513-45EB-AE6C-3B578D1D94DF}"/>
                </a:ext>
              </a:extLst>
            </p:cNvPr>
            <p:cNvSpPr>
              <a:spLocks/>
            </p:cNvSpPr>
            <p:nvPr>
              <p:custDataLst>
                <p:tags r:id="rId447"/>
              </p:custDataLst>
            </p:nvPr>
          </p:nvSpPr>
          <p:spPr bwMode="gray">
            <a:xfrm>
              <a:off x="1712" y="3896"/>
              <a:ext cx="52" cy="28"/>
            </a:xfrm>
            <a:custGeom>
              <a:avLst/>
              <a:gdLst>
                <a:gd name="T0" fmla="*/ 0 w 42"/>
                <a:gd name="T1" fmla="*/ 8 h 26"/>
                <a:gd name="T2" fmla="*/ 16 w 42"/>
                <a:gd name="T3" fmla="*/ 17 h 26"/>
                <a:gd name="T4" fmla="*/ 24 w 42"/>
                <a:gd name="T5" fmla="*/ 25 h 26"/>
                <a:gd name="T6" fmla="*/ 41 w 42"/>
                <a:gd name="T7" fmla="*/ 8 h 26"/>
                <a:gd name="T8" fmla="*/ 41 w 42"/>
                <a:gd name="T9" fmla="*/ 0 h 26"/>
                <a:gd name="T10" fmla="*/ 16 w 42"/>
                <a:gd name="T11" fmla="*/ 0 h 26"/>
                <a:gd name="T12" fmla="*/ 7 w 42"/>
                <a:gd name="T13" fmla="*/ 0 h 26"/>
                <a:gd name="T14" fmla="*/ 0 w 42"/>
                <a:gd name="T15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6">
                  <a:moveTo>
                    <a:pt x="0" y="8"/>
                  </a:moveTo>
                  <a:lnTo>
                    <a:pt x="16" y="17"/>
                  </a:lnTo>
                  <a:lnTo>
                    <a:pt x="24" y="25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0" name="Freeform 352">
              <a:extLst>
                <a:ext uri="{FF2B5EF4-FFF2-40B4-BE49-F238E27FC236}">
                  <a16:creationId xmlns:a16="http://schemas.microsoft.com/office/drawing/2014/main" id="{C2D6D948-D485-4D5E-8A7B-19549FB70DF5}"/>
                </a:ext>
              </a:extLst>
            </p:cNvPr>
            <p:cNvSpPr>
              <a:spLocks/>
            </p:cNvSpPr>
            <p:nvPr>
              <p:custDataLst>
                <p:tags r:id="rId448"/>
              </p:custDataLst>
            </p:nvPr>
          </p:nvSpPr>
          <p:spPr bwMode="gray">
            <a:xfrm>
              <a:off x="1526" y="2427"/>
              <a:ext cx="31" cy="18"/>
            </a:xfrm>
            <a:custGeom>
              <a:avLst/>
              <a:gdLst>
                <a:gd name="T0" fmla="*/ 0 w 26"/>
                <a:gd name="T1" fmla="*/ 16 h 17"/>
                <a:gd name="T2" fmla="*/ 9 w 26"/>
                <a:gd name="T3" fmla="*/ 16 h 17"/>
                <a:gd name="T4" fmla="*/ 25 w 26"/>
                <a:gd name="T5" fmla="*/ 0 h 17"/>
                <a:gd name="T6" fmla="*/ 16 w 26"/>
                <a:gd name="T7" fmla="*/ 0 h 17"/>
                <a:gd name="T8" fmla="*/ 0 w 26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16"/>
                  </a:moveTo>
                  <a:lnTo>
                    <a:pt x="9" y="16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1" name="Freeform 353">
              <a:extLst>
                <a:ext uri="{FF2B5EF4-FFF2-40B4-BE49-F238E27FC236}">
                  <a16:creationId xmlns:a16="http://schemas.microsoft.com/office/drawing/2014/main" id="{F7CBB34A-4747-41CC-90D5-A41CE5AAF3BB}"/>
                </a:ext>
              </a:extLst>
            </p:cNvPr>
            <p:cNvSpPr>
              <a:spLocks/>
            </p:cNvSpPr>
            <p:nvPr>
              <p:custDataLst>
                <p:tags r:id="rId449"/>
              </p:custDataLst>
            </p:nvPr>
          </p:nvSpPr>
          <p:spPr bwMode="gray">
            <a:xfrm>
              <a:off x="1526" y="2427"/>
              <a:ext cx="31" cy="18"/>
            </a:xfrm>
            <a:custGeom>
              <a:avLst/>
              <a:gdLst>
                <a:gd name="T0" fmla="*/ 0 w 26"/>
                <a:gd name="T1" fmla="*/ 16 h 17"/>
                <a:gd name="T2" fmla="*/ 9 w 26"/>
                <a:gd name="T3" fmla="*/ 16 h 17"/>
                <a:gd name="T4" fmla="*/ 25 w 26"/>
                <a:gd name="T5" fmla="*/ 0 h 17"/>
                <a:gd name="T6" fmla="*/ 16 w 26"/>
                <a:gd name="T7" fmla="*/ 0 h 17"/>
                <a:gd name="T8" fmla="*/ 0 w 26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16"/>
                  </a:moveTo>
                  <a:lnTo>
                    <a:pt x="9" y="16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2" name="Freeform 354">
              <a:extLst>
                <a:ext uri="{FF2B5EF4-FFF2-40B4-BE49-F238E27FC236}">
                  <a16:creationId xmlns:a16="http://schemas.microsoft.com/office/drawing/2014/main" id="{FE8EE917-CA99-4045-B294-23BB94D8ABD4}"/>
                </a:ext>
              </a:extLst>
            </p:cNvPr>
            <p:cNvSpPr>
              <a:spLocks/>
            </p:cNvSpPr>
            <p:nvPr>
              <p:custDataLst>
                <p:tags r:id="rId450"/>
              </p:custDataLst>
            </p:nvPr>
          </p:nvSpPr>
          <p:spPr bwMode="gray">
            <a:xfrm>
              <a:off x="1665" y="2247"/>
              <a:ext cx="40" cy="20"/>
            </a:xfrm>
            <a:custGeom>
              <a:avLst/>
              <a:gdLst>
                <a:gd name="T0" fmla="*/ 0 w 33"/>
                <a:gd name="T1" fmla="*/ 0 h 18"/>
                <a:gd name="T2" fmla="*/ 16 w 33"/>
                <a:gd name="T3" fmla="*/ 17 h 18"/>
                <a:gd name="T4" fmla="*/ 32 w 33"/>
                <a:gd name="T5" fmla="*/ 17 h 18"/>
                <a:gd name="T6" fmla="*/ 16 w 33"/>
                <a:gd name="T7" fmla="*/ 9 h 18"/>
                <a:gd name="T8" fmla="*/ 0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0" y="0"/>
                  </a:moveTo>
                  <a:lnTo>
                    <a:pt x="16" y="17"/>
                  </a:lnTo>
                  <a:lnTo>
                    <a:pt x="32" y="17"/>
                  </a:lnTo>
                  <a:lnTo>
                    <a:pt x="16" y="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3" name="Freeform 355">
              <a:extLst>
                <a:ext uri="{FF2B5EF4-FFF2-40B4-BE49-F238E27FC236}">
                  <a16:creationId xmlns:a16="http://schemas.microsoft.com/office/drawing/2014/main" id="{16B00207-3F56-49E5-9431-30C41D520C61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gray">
            <a:xfrm>
              <a:off x="1665" y="2247"/>
              <a:ext cx="40" cy="20"/>
            </a:xfrm>
            <a:custGeom>
              <a:avLst/>
              <a:gdLst>
                <a:gd name="T0" fmla="*/ 0 w 33"/>
                <a:gd name="T1" fmla="*/ 0 h 18"/>
                <a:gd name="T2" fmla="*/ 16 w 33"/>
                <a:gd name="T3" fmla="*/ 17 h 18"/>
                <a:gd name="T4" fmla="*/ 32 w 33"/>
                <a:gd name="T5" fmla="*/ 17 h 18"/>
                <a:gd name="T6" fmla="*/ 16 w 33"/>
                <a:gd name="T7" fmla="*/ 9 h 18"/>
                <a:gd name="T8" fmla="*/ 0 w 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0" y="0"/>
                  </a:moveTo>
                  <a:lnTo>
                    <a:pt x="16" y="17"/>
                  </a:lnTo>
                  <a:lnTo>
                    <a:pt x="32" y="17"/>
                  </a:lnTo>
                  <a:lnTo>
                    <a:pt x="16" y="9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4" name="Freeform 356">
              <a:extLst>
                <a:ext uri="{FF2B5EF4-FFF2-40B4-BE49-F238E27FC236}">
                  <a16:creationId xmlns:a16="http://schemas.microsoft.com/office/drawing/2014/main" id="{B8D9A2F6-D3A7-4505-A85D-DD2B2E01A808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gray">
            <a:xfrm>
              <a:off x="1665" y="2310"/>
              <a:ext cx="40" cy="28"/>
            </a:xfrm>
            <a:custGeom>
              <a:avLst/>
              <a:gdLst>
                <a:gd name="T0" fmla="*/ 0 w 33"/>
                <a:gd name="T1" fmla="*/ 8 h 25"/>
                <a:gd name="T2" fmla="*/ 24 w 33"/>
                <a:gd name="T3" fmla="*/ 24 h 25"/>
                <a:gd name="T4" fmla="*/ 24 w 33"/>
                <a:gd name="T5" fmla="*/ 15 h 25"/>
                <a:gd name="T6" fmla="*/ 32 w 33"/>
                <a:gd name="T7" fmla="*/ 8 h 25"/>
                <a:gd name="T8" fmla="*/ 16 w 33"/>
                <a:gd name="T9" fmla="*/ 8 h 25"/>
                <a:gd name="T10" fmla="*/ 7 w 33"/>
                <a:gd name="T11" fmla="*/ 0 h 25"/>
                <a:gd name="T12" fmla="*/ 0 w 33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">
                  <a:moveTo>
                    <a:pt x="0" y="8"/>
                  </a:moveTo>
                  <a:lnTo>
                    <a:pt x="24" y="24"/>
                  </a:lnTo>
                  <a:lnTo>
                    <a:pt x="24" y="15"/>
                  </a:lnTo>
                  <a:lnTo>
                    <a:pt x="32" y="8"/>
                  </a:lnTo>
                  <a:lnTo>
                    <a:pt x="16" y="8"/>
                  </a:lnTo>
                  <a:lnTo>
                    <a:pt x="7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5" name="Freeform 357">
              <a:extLst>
                <a:ext uri="{FF2B5EF4-FFF2-40B4-BE49-F238E27FC236}">
                  <a16:creationId xmlns:a16="http://schemas.microsoft.com/office/drawing/2014/main" id="{CF459EED-1D13-4BC1-A20D-2B3B007F7D7D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gray">
            <a:xfrm>
              <a:off x="1665" y="2310"/>
              <a:ext cx="40" cy="28"/>
            </a:xfrm>
            <a:custGeom>
              <a:avLst/>
              <a:gdLst>
                <a:gd name="T0" fmla="*/ 0 w 33"/>
                <a:gd name="T1" fmla="*/ 8 h 25"/>
                <a:gd name="T2" fmla="*/ 24 w 33"/>
                <a:gd name="T3" fmla="*/ 24 h 25"/>
                <a:gd name="T4" fmla="*/ 24 w 33"/>
                <a:gd name="T5" fmla="*/ 15 h 25"/>
                <a:gd name="T6" fmla="*/ 32 w 33"/>
                <a:gd name="T7" fmla="*/ 8 h 25"/>
                <a:gd name="T8" fmla="*/ 16 w 33"/>
                <a:gd name="T9" fmla="*/ 8 h 25"/>
                <a:gd name="T10" fmla="*/ 7 w 33"/>
                <a:gd name="T11" fmla="*/ 0 h 25"/>
                <a:gd name="T12" fmla="*/ 0 w 33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">
                  <a:moveTo>
                    <a:pt x="0" y="8"/>
                  </a:moveTo>
                  <a:lnTo>
                    <a:pt x="24" y="24"/>
                  </a:lnTo>
                  <a:lnTo>
                    <a:pt x="24" y="15"/>
                  </a:lnTo>
                  <a:lnTo>
                    <a:pt x="32" y="8"/>
                  </a:lnTo>
                  <a:lnTo>
                    <a:pt x="16" y="8"/>
                  </a:lnTo>
                  <a:lnTo>
                    <a:pt x="7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6" name="Freeform 358">
              <a:extLst>
                <a:ext uri="{FF2B5EF4-FFF2-40B4-BE49-F238E27FC236}">
                  <a16:creationId xmlns:a16="http://schemas.microsoft.com/office/drawing/2014/main" id="{C0A2BA35-182F-4CDE-9D1C-7F0540F7B7E5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gray">
            <a:xfrm>
              <a:off x="1742" y="2214"/>
              <a:ext cx="99" cy="106"/>
            </a:xfrm>
            <a:custGeom>
              <a:avLst/>
              <a:gdLst>
                <a:gd name="T0" fmla="*/ 0 w 83"/>
                <a:gd name="T1" fmla="*/ 72 h 97"/>
                <a:gd name="T2" fmla="*/ 0 w 83"/>
                <a:gd name="T3" fmla="*/ 80 h 97"/>
                <a:gd name="T4" fmla="*/ 48 w 83"/>
                <a:gd name="T5" fmla="*/ 80 h 97"/>
                <a:gd name="T6" fmla="*/ 48 w 83"/>
                <a:gd name="T7" fmla="*/ 88 h 97"/>
                <a:gd name="T8" fmla="*/ 57 w 83"/>
                <a:gd name="T9" fmla="*/ 80 h 97"/>
                <a:gd name="T10" fmla="*/ 73 w 83"/>
                <a:gd name="T11" fmla="*/ 88 h 97"/>
                <a:gd name="T12" fmla="*/ 73 w 83"/>
                <a:gd name="T13" fmla="*/ 96 h 97"/>
                <a:gd name="T14" fmla="*/ 82 w 83"/>
                <a:gd name="T15" fmla="*/ 96 h 97"/>
                <a:gd name="T16" fmla="*/ 82 w 83"/>
                <a:gd name="T17" fmla="*/ 80 h 97"/>
                <a:gd name="T18" fmla="*/ 65 w 83"/>
                <a:gd name="T19" fmla="*/ 72 h 97"/>
                <a:gd name="T20" fmla="*/ 73 w 83"/>
                <a:gd name="T21" fmla="*/ 63 h 97"/>
                <a:gd name="T22" fmla="*/ 65 w 83"/>
                <a:gd name="T23" fmla="*/ 56 h 97"/>
                <a:gd name="T24" fmla="*/ 73 w 83"/>
                <a:gd name="T25" fmla="*/ 48 h 97"/>
                <a:gd name="T26" fmla="*/ 48 w 83"/>
                <a:gd name="T27" fmla="*/ 48 h 97"/>
                <a:gd name="T28" fmla="*/ 42 w 83"/>
                <a:gd name="T29" fmla="*/ 40 h 97"/>
                <a:gd name="T30" fmla="*/ 48 w 83"/>
                <a:gd name="T31" fmla="*/ 31 h 97"/>
                <a:gd name="T32" fmla="*/ 42 w 83"/>
                <a:gd name="T33" fmla="*/ 31 h 97"/>
                <a:gd name="T34" fmla="*/ 48 w 83"/>
                <a:gd name="T35" fmla="*/ 0 h 97"/>
                <a:gd name="T36" fmla="*/ 32 w 83"/>
                <a:gd name="T37" fmla="*/ 6 h 97"/>
                <a:gd name="T38" fmla="*/ 8 w 83"/>
                <a:gd name="T39" fmla="*/ 56 h 97"/>
                <a:gd name="T40" fmla="*/ 8 w 83"/>
                <a:gd name="T41" fmla="*/ 63 h 97"/>
                <a:gd name="T42" fmla="*/ 0 w 83"/>
                <a:gd name="T4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7">
                  <a:moveTo>
                    <a:pt x="0" y="72"/>
                  </a:moveTo>
                  <a:lnTo>
                    <a:pt x="0" y="80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7" y="80"/>
                  </a:lnTo>
                  <a:lnTo>
                    <a:pt x="73" y="88"/>
                  </a:lnTo>
                  <a:lnTo>
                    <a:pt x="73" y="96"/>
                  </a:lnTo>
                  <a:lnTo>
                    <a:pt x="82" y="96"/>
                  </a:lnTo>
                  <a:lnTo>
                    <a:pt x="82" y="80"/>
                  </a:lnTo>
                  <a:lnTo>
                    <a:pt x="65" y="72"/>
                  </a:lnTo>
                  <a:lnTo>
                    <a:pt x="73" y="63"/>
                  </a:lnTo>
                  <a:lnTo>
                    <a:pt x="65" y="56"/>
                  </a:lnTo>
                  <a:lnTo>
                    <a:pt x="73" y="48"/>
                  </a:lnTo>
                  <a:lnTo>
                    <a:pt x="48" y="48"/>
                  </a:lnTo>
                  <a:lnTo>
                    <a:pt x="42" y="40"/>
                  </a:lnTo>
                  <a:lnTo>
                    <a:pt x="48" y="31"/>
                  </a:lnTo>
                  <a:lnTo>
                    <a:pt x="42" y="31"/>
                  </a:lnTo>
                  <a:lnTo>
                    <a:pt x="48" y="0"/>
                  </a:lnTo>
                  <a:lnTo>
                    <a:pt x="32" y="6"/>
                  </a:lnTo>
                  <a:lnTo>
                    <a:pt x="8" y="56"/>
                  </a:lnTo>
                  <a:lnTo>
                    <a:pt x="8" y="63"/>
                  </a:lnTo>
                  <a:lnTo>
                    <a:pt x="0" y="7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7" name="Freeform 359">
              <a:extLst>
                <a:ext uri="{FF2B5EF4-FFF2-40B4-BE49-F238E27FC236}">
                  <a16:creationId xmlns:a16="http://schemas.microsoft.com/office/drawing/2014/main" id="{908C6259-2AD5-415F-B76B-381498054A1D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gray">
            <a:xfrm>
              <a:off x="4032" y="2647"/>
              <a:ext cx="49" cy="20"/>
            </a:xfrm>
            <a:custGeom>
              <a:avLst/>
              <a:gdLst>
                <a:gd name="T0" fmla="*/ 33 w 41"/>
                <a:gd name="T1" fmla="*/ 0 h 17"/>
                <a:gd name="T2" fmla="*/ 8 w 41"/>
                <a:gd name="T3" fmla="*/ 0 h 17"/>
                <a:gd name="T4" fmla="*/ 0 w 41"/>
                <a:gd name="T5" fmla="*/ 9 h 17"/>
                <a:gd name="T6" fmla="*/ 0 w 41"/>
                <a:gd name="T7" fmla="*/ 16 h 17"/>
                <a:gd name="T8" fmla="*/ 33 w 41"/>
                <a:gd name="T9" fmla="*/ 16 h 17"/>
                <a:gd name="T10" fmla="*/ 40 w 41"/>
                <a:gd name="T11" fmla="*/ 16 h 17"/>
                <a:gd name="T12" fmla="*/ 33 w 4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7">
                  <a:moveTo>
                    <a:pt x="33" y="0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3" y="16"/>
                  </a:lnTo>
                  <a:lnTo>
                    <a:pt x="40" y="16"/>
                  </a:lnTo>
                  <a:lnTo>
                    <a:pt x="33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8" name="Freeform 360">
              <a:extLst>
                <a:ext uri="{FF2B5EF4-FFF2-40B4-BE49-F238E27FC236}">
                  <a16:creationId xmlns:a16="http://schemas.microsoft.com/office/drawing/2014/main" id="{49A9AA46-FE39-4DA3-8946-1FBA02702431}"/>
                </a:ext>
              </a:extLst>
            </p:cNvPr>
            <p:cNvSpPr>
              <a:spLocks/>
            </p:cNvSpPr>
            <p:nvPr>
              <p:custDataLst>
                <p:tags r:id="rId456"/>
              </p:custDataLst>
            </p:nvPr>
          </p:nvSpPr>
          <p:spPr bwMode="gray">
            <a:xfrm>
              <a:off x="4032" y="2647"/>
              <a:ext cx="49" cy="20"/>
            </a:xfrm>
            <a:custGeom>
              <a:avLst/>
              <a:gdLst>
                <a:gd name="T0" fmla="*/ 33 w 41"/>
                <a:gd name="T1" fmla="*/ 0 h 17"/>
                <a:gd name="T2" fmla="*/ 8 w 41"/>
                <a:gd name="T3" fmla="*/ 0 h 17"/>
                <a:gd name="T4" fmla="*/ 0 w 41"/>
                <a:gd name="T5" fmla="*/ 9 h 17"/>
                <a:gd name="T6" fmla="*/ 0 w 41"/>
                <a:gd name="T7" fmla="*/ 16 h 17"/>
                <a:gd name="T8" fmla="*/ 33 w 41"/>
                <a:gd name="T9" fmla="*/ 16 h 17"/>
                <a:gd name="T10" fmla="*/ 40 w 41"/>
                <a:gd name="T11" fmla="*/ 16 h 17"/>
                <a:gd name="T12" fmla="*/ 33 w 4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7">
                  <a:moveTo>
                    <a:pt x="33" y="0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3" y="16"/>
                  </a:lnTo>
                  <a:lnTo>
                    <a:pt x="40" y="16"/>
                  </a:lnTo>
                  <a:lnTo>
                    <a:pt x="33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29" name="Freeform 361">
              <a:extLst>
                <a:ext uri="{FF2B5EF4-FFF2-40B4-BE49-F238E27FC236}">
                  <a16:creationId xmlns:a16="http://schemas.microsoft.com/office/drawing/2014/main" id="{839B5D6F-E6B1-4D2F-BAFA-5896C2D4B076}"/>
                </a:ext>
              </a:extLst>
            </p:cNvPr>
            <p:cNvSpPr>
              <a:spLocks/>
            </p:cNvSpPr>
            <p:nvPr>
              <p:custDataLst>
                <p:tags r:id="rId457"/>
              </p:custDataLst>
            </p:nvPr>
          </p:nvSpPr>
          <p:spPr bwMode="gray">
            <a:xfrm>
              <a:off x="3708" y="2516"/>
              <a:ext cx="452" cy="427"/>
            </a:xfrm>
            <a:custGeom>
              <a:avLst/>
              <a:gdLst>
                <a:gd name="T0" fmla="*/ 358 w 374"/>
                <a:gd name="T1" fmla="*/ 105 h 390"/>
                <a:gd name="T2" fmla="*/ 373 w 374"/>
                <a:gd name="T3" fmla="*/ 137 h 390"/>
                <a:gd name="T4" fmla="*/ 349 w 374"/>
                <a:gd name="T5" fmla="*/ 146 h 390"/>
                <a:gd name="T6" fmla="*/ 326 w 374"/>
                <a:gd name="T7" fmla="*/ 187 h 390"/>
                <a:gd name="T8" fmla="*/ 318 w 374"/>
                <a:gd name="T9" fmla="*/ 211 h 390"/>
                <a:gd name="T10" fmla="*/ 308 w 374"/>
                <a:gd name="T11" fmla="*/ 178 h 390"/>
                <a:gd name="T12" fmla="*/ 293 w 374"/>
                <a:gd name="T13" fmla="*/ 187 h 390"/>
                <a:gd name="T14" fmla="*/ 308 w 374"/>
                <a:gd name="T15" fmla="*/ 162 h 390"/>
                <a:gd name="T16" fmla="*/ 276 w 374"/>
                <a:gd name="T17" fmla="*/ 146 h 390"/>
                <a:gd name="T18" fmla="*/ 261 w 374"/>
                <a:gd name="T19" fmla="*/ 146 h 390"/>
                <a:gd name="T20" fmla="*/ 252 w 374"/>
                <a:gd name="T21" fmla="*/ 170 h 390"/>
                <a:gd name="T22" fmla="*/ 268 w 374"/>
                <a:gd name="T23" fmla="*/ 211 h 390"/>
                <a:gd name="T24" fmla="*/ 261 w 374"/>
                <a:gd name="T25" fmla="*/ 202 h 390"/>
                <a:gd name="T26" fmla="*/ 236 w 374"/>
                <a:gd name="T27" fmla="*/ 236 h 390"/>
                <a:gd name="T28" fmla="*/ 180 w 374"/>
                <a:gd name="T29" fmla="*/ 276 h 390"/>
                <a:gd name="T30" fmla="*/ 171 w 374"/>
                <a:gd name="T31" fmla="*/ 283 h 390"/>
                <a:gd name="T32" fmla="*/ 156 w 374"/>
                <a:gd name="T33" fmla="*/ 292 h 390"/>
                <a:gd name="T34" fmla="*/ 156 w 374"/>
                <a:gd name="T35" fmla="*/ 324 h 390"/>
                <a:gd name="T36" fmla="*/ 147 w 374"/>
                <a:gd name="T37" fmla="*/ 364 h 390"/>
                <a:gd name="T38" fmla="*/ 131 w 374"/>
                <a:gd name="T39" fmla="*/ 380 h 390"/>
                <a:gd name="T40" fmla="*/ 106 w 374"/>
                <a:gd name="T41" fmla="*/ 380 h 390"/>
                <a:gd name="T42" fmla="*/ 65 w 374"/>
                <a:gd name="T43" fmla="*/ 283 h 390"/>
                <a:gd name="T44" fmla="*/ 59 w 374"/>
                <a:gd name="T45" fmla="*/ 202 h 390"/>
                <a:gd name="T46" fmla="*/ 34 w 374"/>
                <a:gd name="T47" fmla="*/ 227 h 390"/>
                <a:gd name="T48" fmla="*/ 25 w 374"/>
                <a:gd name="T49" fmla="*/ 202 h 390"/>
                <a:gd name="T50" fmla="*/ 19 w 374"/>
                <a:gd name="T51" fmla="*/ 195 h 390"/>
                <a:gd name="T52" fmla="*/ 9 w 374"/>
                <a:gd name="T53" fmla="*/ 178 h 390"/>
                <a:gd name="T54" fmla="*/ 34 w 374"/>
                <a:gd name="T55" fmla="*/ 170 h 390"/>
                <a:gd name="T56" fmla="*/ 25 w 374"/>
                <a:gd name="T57" fmla="*/ 153 h 390"/>
                <a:gd name="T58" fmla="*/ 19 w 374"/>
                <a:gd name="T59" fmla="*/ 146 h 390"/>
                <a:gd name="T60" fmla="*/ 25 w 374"/>
                <a:gd name="T61" fmla="*/ 121 h 390"/>
                <a:gd name="T62" fmla="*/ 50 w 374"/>
                <a:gd name="T63" fmla="*/ 121 h 390"/>
                <a:gd name="T64" fmla="*/ 82 w 374"/>
                <a:gd name="T65" fmla="*/ 65 h 390"/>
                <a:gd name="T66" fmla="*/ 90 w 374"/>
                <a:gd name="T67" fmla="*/ 56 h 390"/>
                <a:gd name="T68" fmla="*/ 82 w 374"/>
                <a:gd name="T69" fmla="*/ 33 h 390"/>
                <a:gd name="T70" fmla="*/ 82 w 374"/>
                <a:gd name="T71" fmla="*/ 16 h 390"/>
                <a:gd name="T72" fmla="*/ 114 w 374"/>
                <a:gd name="T73" fmla="*/ 16 h 390"/>
                <a:gd name="T74" fmla="*/ 147 w 374"/>
                <a:gd name="T75" fmla="*/ 0 h 390"/>
                <a:gd name="T76" fmla="*/ 156 w 374"/>
                <a:gd name="T77" fmla="*/ 25 h 390"/>
                <a:gd name="T78" fmla="*/ 147 w 374"/>
                <a:gd name="T79" fmla="*/ 56 h 390"/>
                <a:gd name="T80" fmla="*/ 139 w 374"/>
                <a:gd name="T81" fmla="*/ 81 h 390"/>
                <a:gd name="T82" fmla="*/ 156 w 374"/>
                <a:gd name="T83" fmla="*/ 113 h 390"/>
                <a:gd name="T84" fmla="*/ 243 w 374"/>
                <a:gd name="T85" fmla="*/ 146 h 390"/>
                <a:gd name="T86" fmla="*/ 252 w 374"/>
                <a:gd name="T87" fmla="*/ 137 h 390"/>
                <a:gd name="T88" fmla="*/ 261 w 374"/>
                <a:gd name="T89" fmla="*/ 121 h 390"/>
                <a:gd name="T90" fmla="*/ 268 w 374"/>
                <a:gd name="T91" fmla="*/ 137 h 390"/>
                <a:gd name="T92" fmla="*/ 308 w 374"/>
                <a:gd name="T93" fmla="*/ 137 h 390"/>
                <a:gd name="T94" fmla="*/ 342 w 374"/>
                <a:gd name="T95" fmla="*/ 10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4" h="390">
                  <a:moveTo>
                    <a:pt x="342" y="105"/>
                  </a:moveTo>
                  <a:lnTo>
                    <a:pt x="358" y="105"/>
                  </a:lnTo>
                  <a:lnTo>
                    <a:pt x="373" y="121"/>
                  </a:lnTo>
                  <a:lnTo>
                    <a:pt x="373" y="137"/>
                  </a:lnTo>
                  <a:lnTo>
                    <a:pt x="358" y="137"/>
                  </a:lnTo>
                  <a:lnTo>
                    <a:pt x="349" y="146"/>
                  </a:lnTo>
                  <a:lnTo>
                    <a:pt x="333" y="178"/>
                  </a:lnTo>
                  <a:lnTo>
                    <a:pt x="326" y="187"/>
                  </a:lnTo>
                  <a:lnTo>
                    <a:pt x="318" y="202"/>
                  </a:lnTo>
                  <a:lnTo>
                    <a:pt x="318" y="211"/>
                  </a:lnTo>
                  <a:lnTo>
                    <a:pt x="308" y="187"/>
                  </a:lnTo>
                  <a:lnTo>
                    <a:pt x="308" y="178"/>
                  </a:lnTo>
                  <a:lnTo>
                    <a:pt x="301" y="187"/>
                  </a:lnTo>
                  <a:lnTo>
                    <a:pt x="293" y="187"/>
                  </a:lnTo>
                  <a:lnTo>
                    <a:pt x="293" y="178"/>
                  </a:lnTo>
                  <a:lnTo>
                    <a:pt x="308" y="162"/>
                  </a:lnTo>
                  <a:lnTo>
                    <a:pt x="276" y="162"/>
                  </a:lnTo>
                  <a:lnTo>
                    <a:pt x="276" y="146"/>
                  </a:lnTo>
                  <a:lnTo>
                    <a:pt x="268" y="146"/>
                  </a:lnTo>
                  <a:lnTo>
                    <a:pt x="261" y="146"/>
                  </a:lnTo>
                  <a:lnTo>
                    <a:pt x="261" y="153"/>
                  </a:lnTo>
                  <a:lnTo>
                    <a:pt x="252" y="170"/>
                  </a:lnTo>
                  <a:lnTo>
                    <a:pt x="261" y="170"/>
                  </a:lnTo>
                  <a:lnTo>
                    <a:pt x="268" y="211"/>
                  </a:lnTo>
                  <a:lnTo>
                    <a:pt x="261" y="211"/>
                  </a:lnTo>
                  <a:lnTo>
                    <a:pt x="261" y="202"/>
                  </a:lnTo>
                  <a:lnTo>
                    <a:pt x="243" y="211"/>
                  </a:lnTo>
                  <a:lnTo>
                    <a:pt x="236" y="236"/>
                  </a:lnTo>
                  <a:lnTo>
                    <a:pt x="221" y="242"/>
                  </a:lnTo>
                  <a:lnTo>
                    <a:pt x="180" y="276"/>
                  </a:lnTo>
                  <a:lnTo>
                    <a:pt x="180" y="283"/>
                  </a:lnTo>
                  <a:lnTo>
                    <a:pt x="171" y="283"/>
                  </a:lnTo>
                  <a:lnTo>
                    <a:pt x="162" y="292"/>
                  </a:lnTo>
                  <a:lnTo>
                    <a:pt x="156" y="292"/>
                  </a:lnTo>
                  <a:lnTo>
                    <a:pt x="156" y="299"/>
                  </a:lnTo>
                  <a:lnTo>
                    <a:pt x="156" y="324"/>
                  </a:lnTo>
                  <a:lnTo>
                    <a:pt x="147" y="339"/>
                  </a:lnTo>
                  <a:lnTo>
                    <a:pt x="147" y="364"/>
                  </a:lnTo>
                  <a:lnTo>
                    <a:pt x="139" y="373"/>
                  </a:lnTo>
                  <a:lnTo>
                    <a:pt x="131" y="380"/>
                  </a:lnTo>
                  <a:lnTo>
                    <a:pt x="122" y="389"/>
                  </a:lnTo>
                  <a:lnTo>
                    <a:pt x="106" y="380"/>
                  </a:lnTo>
                  <a:lnTo>
                    <a:pt x="82" y="307"/>
                  </a:lnTo>
                  <a:lnTo>
                    <a:pt x="65" y="283"/>
                  </a:lnTo>
                  <a:lnTo>
                    <a:pt x="59" y="236"/>
                  </a:lnTo>
                  <a:lnTo>
                    <a:pt x="59" y="202"/>
                  </a:lnTo>
                  <a:lnTo>
                    <a:pt x="50" y="218"/>
                  </a:lnTo>
                  <a:lnTo>
                    <a:pt x="34" y="227"/>
                  </a:lnTo>
                  <a:lnTo>
                    <a:pt x="9" y="202"/>
                  </a:lnTo>
                  <a:lnTo>
                    <a:pt x="25" y="202"/>
                  </a:lnTo>
                  <a:lnTo>
                    <a:pt x="25" y="195"/>
                  </a:lnTo>
                  <a:lnTo>
                    <a:pt x="19" y="195"/>
                  </a:lnTo>
                  <a:lnTo>
                    <a:pt x="0" y="187"/>
                  </a:lnTo>
                  <a:lnTo>
                    <a:pt x="9" y="178"/>
                  </a:lnTo>
                  <a:lnTo>
                    <a:pt x="34" y="178"/>
                  </a:lnTo>
                  <a:lnTo>
                    <a:pt x="34" y="170"/>
                  </a:lnTo>
                  <a:lnTo>
                    <a:pt x="34" y="153"/>
                  </a:lnTo>
                  <a:lnTo>
                    <a:pt x="25" y="153"/>
                  </a:lnTo>
                  <a:lnTo>
                    <a:pt x="25" y="146"/>
                  </a:lnTo>
                  <a:lnTo>
                    <a:pt x="19" y="146"/>
                  </a:lnTo>
                  <a:lnTo>
                    <a:pt x="19" y="130"/>
                  </a:lnTo>
                  <a:lnTo>
                    <a:pt x="25" y="121"/>
                  </a:lnTo>
                  <a:lnTo>
                    <a:pt x="34" y="130"/>
                  </a:lnTo>
                  <a:lnTo>
                    <a:pt x="50" y="121"/>
                  </a:lnTo>
                  <a:lnTo>
                    <a:pt x="90" y="74"/>
                  </a:lnTo>
                  <a:lnTo>
                    <a:pt x="82" y="65"/>
                  </a:lnTo>
                  <a:lnTo>
                    <a:pt x="90" y="65"/>
                  </a:lnTo>
                  <a:lnTo>
                    <a:pt x="90" y="56"/>
                  </a:lnTo>
                  <a:lnTo>
                    <a:pt x="74" y="50"/>
                  </a:lnTo>
                  <a:lnTo>
                    <a:pt x="82" y="33"/>
                  </a:lnTo>
                  <a:lnTo>
                    <a:pt x="74" y="25"/>
                  </a:lnTo>
                  <a:lnTo>
                    <a:pt x="82" y="16"/>
                  </a:lnTo>
                  <a:lnTo>
                    <a:pt x="99" y="25"/>
                  </a:lnTo>
                  <a:lnTo>
                    <a:pt x="114" y="16"/>
                  </a:lnTo>
                  <a:lnTo>
                    <a:pt x="122" y="8"/>
                  </a:lnTo>
                  <a:lnTo>
                    <a:pt x="147" y="0"/>
                  </a:lnTo>
                  <a:lnTo>
                    <a:pt x="156" y="8"/>
                  </a:lnTo>
                  <a:lnTo>
                    <a:pt x="156" y="25"/>
                  </a:lnTo>
                  <a:lnTo>
                    <a:pt x="139" y="40"/>
                  </a:lnTo>
                  <a:lnTo>
                    <a:pt x="147" y="56"/>
                  </a:lnTo>
                  <a:lnTo>
                    <a:pt x="131" y="56"/>
                  </a:lnTo>
                  <a:lnTo>
                    <a:pt x="139" y="81"/>
                  </a:lnTo>
                  <a:lnTo>
                    <a:pt x="162" y="90"/>
                  </a:lnTo>
                  <a:lnTo>
                    <a:pt x="156" y="113"/>
                  </a:lnTo>
                  <a:lnTo>
                    <a:pt x="171" y="121"/>
                  </a:lnTo>
                  <a:lnTo>
                    <a:pt x="243" y="146"/>
                  </a:lnTo>
                  <a:lnTo>
                    <a:pt x="252" y="146"/>
                  </a:lnTo>
                  <a:lnTo>
                    <a:pt x="252" y="137"/>
                  </a:lnTo>
                  <a:lnTo>
                    <a:pt x="252" y="121"/>
                  </a:lnTo>
                  <a:lnTo>
                    <a:pt x="261" y="121"/>
                  </a:lnTo>
                  <a:lnTo>
                    <a:pt x="268" y="130"/>
                  </a:lnTo>
                  <a:lnTo>
                    <a:pt x="268" y="137"/>
                  </a:lnTo>
                  <a:lnTo>
                    <a:pt x="301" y="137"/>
                  </a:lnTo>
                  <a:lnTo>
                    <a:pt x="308" y="137"/>
                  </a:lnTo>
                  <a:lnTo>
                    <a:pt x="301" y="121"/>
                  </a:lnTo>
                  <a:lnTo>
                    <a:pt x="342" y="10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0" name="Freeform 362">
              <a:extLst>
                <a:ext uri="{FF2B5EF4-FFF2-40B4-BE49-F238E27FC236}">
                  <a16:creationId xmlns:a16="http://schemas.microsoft.com/office/drawing/2014/main" id="{82539D6A-4E70-4CF8-BC76-A2E504C5FA62}"/>
                </a:ext>
              </a:extLst>
            </p:cNvPr>
            <p:cNvSpPr>
              <a:spLocks/>
            </p:cNvSpPr>
            <p:nvPr>
              <p:custDataLst>
                <p:tags r:id="rId458"/>
              </p:custDataLst>
            </p:nvPr>
          </p:nvSpPr>
          <p:spPr bwMode="gray">
            <a:xfrm>
              <a:off x="4012" y="2203"/>
              <a:ext cx="493" cy="214"/>
            </a:xfrm>
            <a:custGeom>
              <a:avLst/>
              <a:gdLst>
                <a:gd name="T0" fmla="*/ 268 w 408"/>
                <a:gd name="T1" fmla="*/ 49 h 195"/>
                <a:gd name="T2" fmla="*/ 220 w 408"/>
                <a:gd name="T3" fmla="*/ 24 h 195"/>
                <a:gd name="T4" fmla="*/ 205 w 408"/>
                <a:gd name="T5" fmla="*/ 32 h 195"/>
                <a:gd name="T6" fmla="*/ 195 w 408"/>
                <a:gd name="T7" fmla="*/ 32 h 195"/>
                <a:gd name="T8" fmla="*/ 180 w 408"/>
                <a:gd name="T9" fmla="*/ 9 h 195"/>
                <a:gd name="T10" fmla="*/ 146 w 408"/>
                <a:gd name="T11" fmla="*/ 0 h 195"/>
                <a:gd name="T12" fmla="*/ 130 w 408"/>
                <a:gd name="T13" fmla="*/ 9 h 195"/>
                <a:gd name="T14" fmla="*/ 130 w 408"/>
                <a:gd name="T15" fmla="*/ 24 h 195"/>
                <a:gd name="T16" fmla="*/ 130 w 408"/>
                <a:gd name="T17" fmla="*/ 40 h 195"/>
                <a:gd name="T18" fmla="*/ 97 w 408"/>
                <a:gd name="T19" fmla="*/ 40 h 195"/>
                <a:gd name="T20" fmla="*/ 81 w 408"/>
                <a:gd name="T21" fmla="*/ 32 h 195"/>
                <a:gd name="T22" fmla="*/ 49 w 408"/>
                <a:gd name="T23" fmla="*/ 24 h 195"/>
                <a:gd name="T24" fmla="*/ 9 w 408"/>
                <a:gd name="T25" fmla="*/ 49 h 195"/>
                <a:gd name="T26" fmla="*/ 0 w 408"/>
                <a:gd name="T27" fmla="*/ 57 h 195"/>
                <a:gd name="T28" fmla="*/ 16 w 408"/>
                <a:gd name="T29" fmla="*/ 81 h 195"/>
                <a:gd name="T30" fmla="*/ 34 w 408"/>
                <a:gd name="T31" fmla="*/ 81 h 195"/>
                <a:gd name="T32" fmla="*/ 41 w 408"/>
                <a:gd name="T33" fmla="*/ 97 h 195"/>
                <a:gd name="T34" fmla="*/ 41 w 408"/>
                <a:gd name="T35" fmla="*/ 130 h 195"/>
                <a:gd name="T36" fmla="*/ 90 w 408"/>
                <a:gd name="T37" fmla="*/ 146 h 195"/>
                <a:gd name="T38" fmla="*/ 115 w 408"/>
                <a:gd name="T39" fmla="*/ 171 h 195"/>
                <a:gd name="T40" fmla="*/ 162 w 408"/>
                <a:gd name="T41" fmla="*/ 171 h 195"/>
                <a:gd name="T42" fmla="*/ 186 w 408"/>
                <a:gd name="T43" fmla="*/ 186 h 195"/>
                <a:gd name="T44" fmla="*/ 220 w 408"/>
                <a:gd name="T45" fmla="*/ 194 h 195"/>
                <a:gd name="T46" fmla="*/ 252 w 408"/>
                <a:gd name="T47" fmla="*/ 177 h 195"/>
                <a:gd name="T48" fmla="*/ 285 w 408"/>
                <a:gd name="T49" fmla="*/ 177 h 195"/>
                <a:gd name="T50" fmla="*/ 308 w 408"/>
                <a:gd name="T51" fmla="*/ 152 h 195"/>
                <a:gd name="T52" fmla="*/ 302 w 408"/>
                <a:gd name="T53" fmla="*/ 146 h 195"/>
                <a:gd name="T54" fmla="*/ 317 w 408"/>
                <a:gd name="T55" fmla="*/ 130 h 195"/>
                <a:gd name="T56" fmla="*/ 333 w 408"/>
                <a:gd name="T57" fmla="*/ 137 h 195"/>
                <a:gd name="T58" fmla="*/ 357 w 408"/>
                <a:gd name="T59" fmla="*/ 121 h 195"/>
                <a:gd name="T60" fmla="*/ 373 w 408"/>
                <a:gd name="T61" fmla="*/ 105 h 195"/>
                <a:gd name="T62" fmla="*/ 407 w 408"/>
                <a:gd name="T63" fmla="*/ 105 h 195"/>
                <a:gd name="T64" fmla="*/ 397 w 408"/>
                <a:gd name="T65" fmla="*/ 89 h 195"/>
                <a:gd name="T66" fmla="*/ 389 w 408"/>
                <a:gd name="T67" fmla="*/ 81 h 195"/>
                <a:gd name="T68" fmla="*/ 373 w 408"/>
                <a:gd name="T69" fmla="*/ 89 h 195"/>
                <a:gd name="T70" fmla="*/ 357 w 408"/>
                <a:gd name="T71" fmla="*/ 89 h 195"/>
                <a:gd name="T72" fmla="*/ 357 w 408"/>
                <a:gd name="T73" fmla="*/ 57 h 195"/>
                <a:gd name="T74" fmla="*/ 366 w 408"/>
                <a:gd name="T75" fmla="*/ 40 h 195"/>
                <a:gd name="T76" fmla="*/ 342 w 408"/>
                <a:gd name="T77" fmla="*/ 32 h 195"/>
                <a:gd name="T78" fmla="*/ 325 w 408"/>
                <a:gd name="T79" fmla="*/ 49 h 195"/>
                <a:gd name="T80" fmla="*/ 292 w 408"/>
                <a:gd name="T81" fmla="*/ 57 h 195"/>
                <a:gd name="T82" fmla="*/ 268 w 408"/>
                <a:gd name="T83" fmla="*/ 4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8" h="195">
                  <a:moveTo>
                    <a:pt x="268" y="49"/>
                  </a:moveTo>
                  <a:lnTo>
                    <a:pt x="220" y="24"/>
                  </a:lnTo>
                  <a:lnTo>
                    <a:pt x="205" y="32"/>
                  </a:lnTo>
                  <a:lnTo>
                    <a:pt x="195" y="32"/>
                  </a:lnTo>
                  <a:lnTo>
                    <a:pt x="180" y="9"/>
                  </a:lnTo>
                  <a:lnTo>
                    <a:pt x="146" y="0"/>
                  </a:lnTo>
                  <a:lnTo>
                    <a:pt x="130" y="9"/>
                  </a:lnTo>
                  <a:lnTo>
                    <a:pt x="130" y="24"/>
                  </a:lnTo>
                  <a:lnTo>
                    <a:pt x="130" y="40"/>
                  </a:lnTo>
                  <a:lnTo>
                    <a:pt x="97" y="40"/>
                  </a:lnTo>
                  <a:lnTo>
                    <a:pt x="81" y="32"/>
                  </a:lnTo>
                  <a:lnTo>
                    <a:pt x="49" y="24"/>
                  </a:lnTo>
                  <a:lnTo>
                    <a:pt x="9" y="49"/>
                  </a:lnTo>
                  <a:lnTo>
                    <a:pt x="0" y="57"/>
                  </a:lnTo>
                  <a:lnTo>
                    <a:pt x="16" y="81"/>
                  </a:lnTo>
                  <a:lnTo>
                    <a:pt x="34" y="81"/>
                  </a:lnTo>
                  <a:lnTo>
                    <a:pt x="41" y="97"/>
                  </a:lnTo>
                  <a:lnTo>
                    <a:pt x="41" y="130"/>
                  </a:lnTo>
                  <a:lnTo>
                    <a:pt x="90" y="146"/>
                  </a:lnTo>
                  <a:lnTo>
                    <a:pt x="115" y="171"/>
                  </a:lnTo>
                  <a:lnTo>
                    <a:pt x="162" y="171"/>
                  </a:lnTo>
                  <a:lnTo>
                    <a:pt x="186" y="186"/>
                  </a:lnTo>
                  <a:lnTo>
                    <a:pt x="220" y="194"/>
                  </a:lnTo>
                  <a:lnTo>
                    <a:pt x="252" y="177"/>
                  </a:lnTo>
                  <a:lnTo>
                    <a:pt x="285" y="177"/>
                  </a:lnTo>
                  <a:lnTo>
                    <a:pt x="308" y="152"/>
                  </a:lnTo>
                  <a:lnTo>
                    <a:pt x="302" y="146"/>
                  </a:lnTo>
                  <a:lnTo>
                    <a:pt x="317" y="130"/>
                  </a:lnTo>
                  <a:lnTo>
                    <a:pt x="333" y="137"/>
                  </a:lnTo>
                  <a:lnTo>
                    <a:pt x="357" y="121"/>
                  </a:lnTo>
                  <a:lnTo>
                    <a:pt x="373" y="105"/>
                  </a:lnTo>
                  <a:lnTo>
                    <a:pt x="407" y="105"/>
                  </a:lnTo>
                  <a:lnTo>
                    <a:pt x="397" y="89"/>
                  </a:lnTo>
                  <a:lnTo>
                    <a:pt x="389" y="81"/>
                  </a:lnTo>
                  <a:lnTo>
                    <a:pt x="373" y="89"/>
                  </a:lnTo>
                  <a:lnTo>
                    <a:pt x="357" y="89"/>
                  </a:lnTo>
                  <a:lnTo>
                    <a:pt x="357" y="57"/>
                  </a:lnTo>
                  <a:lnTo>
                    <a:pt x="366" y="40"/>
                  </a:lnTo>
                  <a:lnTo>
                    <a:pt x="342" y="32"/>
                  </a:lnTo>
                  <a:lnTo>
                    <a:pt x="325" y="49"/>
                  </a:lnTo>
                  <a:lnTo>
                    <a:pt x="292" y="57"/>
                  </a:lnTo>
                  <a:lnTo>
                    <a:pt x="268" y="4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1" name="Freeform 363">
              <a:extLst>
                <a:ext uri="{FF2B5EF4-FFF2-40B4-BE49-F238E27FC236}">
                  <a16:creationId xmlns:a16="http://schemas.microsoft.com/office/drawing/2014/main" id="{0A452FB5-15CC-455B-83D9-ED91B6A1BD7B}"/>
                </a:ext>
              </a:extLst>
            </p:cNvPr>
            <p:cNvSpPr>
              <a:spLocks/>
            </p:cNvSpPr>
            <p:nvPr>
              <p:custDataLst>
                <p:tags r:id="rId459"/>
              </p:custDataLst>
            </p:nvPr>
          </p:nvSpPr>
          <p:spPr bwMode="gray">
            <a:xfrm>
              <a:off x="2974" y="1661"/>
              <a:ext cx="169" cy="339"/>
            </a:xfrm>
            <a:custGeom>
              <a:avLst/>
              <a:gdLst>
                <a:gd name="T0" fmla="*/ 106 w 141"/>
                <a:gd name="T1" fmla="*/ 40 h 308"/>
                <a:gd name="T2" fmla="*/ 106 w 141"/>
                <a:gd name="T3" fmla="*/ 65 h 308"/>
                <a:gd name="T4" fmla="*/ 124 w 141"/>
                <a:gd name="T5" fmla="*/ 81 h 308"/>
                <a:gd name="T6" fmla="*/ 115 w 141"/>
                <a:gd name="T7" fmla="*/ 105 h 308"/>
                <a:gd name="T8" fmla="*/ 124 w 141"/>
                <a:gd name="T9" fmla="*/ 145 h 308"/>
                <a:gd name="T10" fmla="*/ 115 w 141"/>
                <a:gd name="T11" fmla="*/ 170 h 308"/>
                <a:gd name="T12" fmla="*/ 131 w 141"/>
                <a:gd name="T13" fmla="*/ 195 h 308"/>
                <a:gd name="T14" fmla="*/ 124 w 141"/>
                <a:gd name="T15" fmla="*/ 210 h 308"/>
                <a:gd name="T16" fmla="*/ 140 w 141"/>
                <a:gd name="T17" fmla="*/ 227 h 308"/>
                <a:gd name="T18" fmla="*/ 140 w 141"/>
                <a:gd name="T19" fmla="*/ 235 h 308"/>
                <a:gd name="T20" fmla="*/ 115 w 141"/>
                <a:gd name="T21" fmla="*/ 276 h 308"/>
                <a:gd name="T22" fmla="*/ 91 w 141"/>
                <a:gd name="T23" fmla="*/ 292 h 308"/>
                <a:gd name="T24" fmla="*/ 83 w 141"/>
                <a:gd name="T25" fmla="*/ 292 h 308"/>
                <a:gd name="T26" fmla="*/ 41 w 141"/>
                <a:gd name="T27" fmla="*/ 307 h 308"/>
                <a:gd name="T28" fmla="*/ 9 w 141"/>
                <a:gd name="T29" fmla="*/ 292 h 308"/>
                <a:gd name="T30" fmla="*/ 18 w 141"/>
                <a:gd name="T31" fmla="*/ 267 h 308"/>
                <a:gd name="T32" fmla="*/ 9 w 141"/>
                <a:gd name="T33" fmla="*/ 242 h 308"/>
                <a:gd name="T34" fmla="*/ 18 w 141"/>
                <a:gd name="T35" fmla="*/ 227 h 308"/>
                <a:gd name="T36" fmla="*/ 49 w 141"/>
                <a:gd name="T37" fmla="*/ 177 h 308"/>
                <a:gd name="T38" fmla="*/ 59 w 141"/>
                <a:gd name="T39" fmla="*/ 170 h 308"/>
                <a:gd name="T40" fmla="*/ 59 w 141"/>
                <a:gd name="T41" fmla="*/ 153 h 308"/>
                <a:gd name="T42" fmla="*/ 49 w 141"/>
                <a:gd name="T43" fmla="*/ 145 h 308"/>
                <a:gd name="T44" fmla="*/ 41 w 141"/>
                <a:gd name="T45" fmla="*/ 145 h 308"/>
                <a:gd name="T46" fmla="*/ 34 w 141"/>
                <a:gd name="T47" fmla="*/ 71 h 308"/>
                <a:gd name="T48" fmla="*/ 0 w 141"/>
                <a:gd name="T49" fmla="*/ 40 h 308"/>
                <a:gd name="T50" fmla="*/ 9 w 141"/>
                <a:gd name="T51" fmla="*/ 31 h 308"/>
                <a:gd name="T52" fmla="*/ 25 w 141"/>
                <a:gd name="T53" fmla="*/ 49 h 308"/>
                <a:gd name="T54" fmla="*/ 59 w 141"/>
                <a:gd name="T55" fmla="*/ 49 h 308"/>
                <a:gd name="T56" fmla="*/ 66 w 141"/>
                <a:gd name="T57" fmla="*/ 40 h 308"/>
                <a:gd name="T58" fmla="*/ 74 w 141"/>
                <a:gd name="T59" fmla="*/ 8 h 308"/>
                <a:gd name="T60" fmla="*/ 91 w 141"/>
                <a:gd name="T61" fmla="*/ 0 h 308"/>
                <a:gd name="T62" fmla="*/ 115 w 141"/>
                <a:gd name="T63" fmla="*/ 16 h 308"/>
                <a:gd name="T64" fmla="*/ 106 w 141"/>
                <a:gd name="T65" fmla="*/ 4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308">
                  <a:moveTo>
                    <a:pt x="106" y="40"/>
                  </a:moveTo>
                  <a:lnTo>
                    <a:pt x="106" y="65"/>
                  </a:lnTo>
                  <a:lnTo>
                    <a:pt x="124" y="81"/>
                  </a:lnTo>
                  <a:lnTo>
                    <a:pt x="115" y="105"/>
                  </a:lnTo>
                  <a:lnTo>
                    <a:pt x="124" y="145"/>
                  </a:lnTo>
                  <a:lnTo>
                    <a:pt x="115" y="170"/>
                  </a:lnTo>
                  <a:lnTo>
                    <a:pt x="131" y="195"/>
                  </a:lnTo>
                  <a:lnTo>
                    <a:pt x="124" y="210"/>
                  </a:lnTo>
                  <a:lnTo>
                    <a:pt x="140" y="227"/>
                  </a:lnTo>
                  <a:lnTo>
                    <a:pt x="140" y="235"/>
                  </a:lnTo>
                  <a:lnTo>
                    <a:pt x="115" y="276"/>
                  </a:lnTo>
                  <a:lnTo>
                    <a:pt x="91" y="292"/>
                  </a:lnTo>
                  <a:lnTo>
                    <a:pt x="83" y="292"/>
                  </a:lnTo>
                  <a:lnTo>
                    <a:pt x="41" y="307"/>
                  </a:lnTo>
                  <a:lnTo>
                    <a:pt x="9" y="292"/>
                  </a:lnTo>
                  <a:lnTo>
                    <a:pt x="18" y="267"/>
                  </a:lnTo>
                  <a:lnTo>
                    <a:pt x="9" y="242"/>
                  </a:lnTo>
                  <a:lnTo>
                    <a:pt x="18" y="227"/>
                  </a:lnTo>
                  <a:lnTo>
                    <a:pt x="49" y="177"/>
                  </a:lnTo>
                  <a:lnTo>
                    <a:pt x="59" y="170"/>
                  </a:lnTo>
                  <a:lnTo>
                    <a:pt x="59" y="153"/>
                  </a:lnTo>
                  <a:lnTo>
                    <a:pt x="49" y="145"/>
                  </a:lnTo>
                  <a:lnTo>
                    <a:pt x="41" y="145"/>
                  </a:lnTo>
                  <a:lnTo>
                    <a:pt x="34" y="71"/>
                  </a:lnTo>
                  <a:lnTo>
                    <a:pt x="0" y="40"/>
                  </a:lnTo>
                  <a:lnTo>
                    <a:pt x="9" y="31"/>
                  </a:lnTo>
                  <a:lnTo>
                    <a:pt x="25" y="49"/>
                  </a:lnTo>
                  <a:lnTo>
                    <a:pt x="59" y="49"/>
                  </a:lnTo>
                  <a:lnTo>
                    <a:pt x="66" y="40"/>
                  </a:lnTo>
                  <a:lnTo>
                    <a:pt x="74" y="8"/>
                  </a:lnTo>
                  <a:lnTo>
                    <a:pt x="91" y="0"/>
                  </a:lnTo>
                  <a:lnTo>
                    <a:pt x="115" y="16"/>
                  </a:lnTo>
                  <a:lnTo>
                    <a:pt x="106" y="4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2" name="Freeform 364">
              <a:extLst>
                <a:ext uri="{FF2B5EF4-FFF2-40B4-BE49-F238E27FC236}">
                  <a16:creationId xmlns:a16="http://schemas.microsoft.com/office/drawing/2014/main" id="{36FA1199-AA40-4D67-B7A2-7BC8378563B9}"/>
                </a:ext>
              </a:extLst>
            </p:cNvPr>
            <p:cNvSpPr>
              <a:spLocks/>
            </p:cNvSpPr>
            <p:nvPr>
              <p:custDataLst>
                <p:tags r:id="rId460"/>
              </p:custDataLst>
            </p:nvPr>
          </p:nvSpPr>
          <p:spPr bwMode="gray">
            <a:xfrm>
              <a:off x="851" y="2578"/>
              <a:ext cx="462" cy="275"/>
            </a:xfrm>
            <a:custGeom>
              <a:avLst/>
              <a:gdLst>
                <a:gd name="T0" fmla="*/ 243 w 383"/>
                <a:gd name="T1" fmla="*/ 114 h 252"/>
                <a:gd name="T2" fmla="*/ 251 w 383"/>
                <a:gd name="T3" fmla="*/ 155 h 252"/>
                <a:gd name="T4" fmla="*/ 268 w 383"/>
                <a:gd name="T5" fmla="*/ 196 h 252"/>
                <a:gd name="T6" fmla="*/ 317 w 383"/>
                <a:gd name="T7" fmla="*/ 196 h 252"/>
                <a:gd name="T8" fmla="*/ 323 w 383"/>
                <a:gd name="T9" fmla="*/ 196 h 252"/>
                <a:gd name="T10" fmla="*/ 341 w 383"/>
                <a:gd name="T11" fmla="*/ 162 h 252"/>
                <a:gd name="T12" fmla="*/ 373 w 383"/>
                <a:gd name="T13" fmla="*/ 155 h 252"/>
                <a:gd name="T14" fmla="*/ 373 w 383"/>
                <a:gd name="T15" fmla="*/ 196 h 252"/>
                <a:gd name="T16" fmla="*/ 364 w 383"/>
                <a:gd name="T17" fmla="*/ 196 h 252"/>
                <a:gd name="T18" fmla="*/ 332 w 383"/>
                <a:gd name="T19" fmla="*/ 203 h 252"/>
                <a:gd name="T20" fmla="*/ 341 w 383"/>
                <a:gd name="T21" fmla="*/ 227 h 252"/>
                <a:gd name="T22" fmla="*/ 317 w 383"/>
                <a:gd name="T23" fmla="*/ 251 h 252"/>
                <a:gd name="T24" fmla="*/ 276 w 383"/>
                <a:gd name="T25" fmla="*/ 227 h 252"/>
                <a:gd name="T26" fmla="*/ 243 w 383"/>
                <a:gd name="T27" fmla="*/ 227 h 252"/>
                <a:gd name="T28" fmla="*/ 195 w 383"/>
                <a:gd name="T29" fmla="*/ 203 h 252"/>
                <a:gd name="T30" fmla="*/ 155 w 383"/>
                <a:gd name="T31" fmla="*/ 186 h 252"/>
                <a:gd name="T32" fmla="*/ 155 w 383"/>
                <a:gd name="T33" fmla="*/ 162 h 252"/>
                <a:gd name="T34" fmla="*/ 114 w 383"/>
                <a:gd name="T35" fmla="*/ 106 h 252"/>
                <a:gd name="T36" fmla="*/ 96 w 383"/>
                <a:gd name="T37" fmla="*/ 90 h 252"/>
                <a:gd name="T38" fmla="*/ 81 w 383"/>
                <a:gd name="T39" fmla="*/ 65 h 252"/>
                <a:gd name="T40" fmla="*/ 64 w 383"/>
                <a:gd name="T41" fmla="*/ 49 h 252"/>
                <a:gd name="T42" fmla="*/ 40 w 383"/>
                <a:gd name="T43" fmla="*/ 18 h 252"/>
                <a:gd name="T44" fmla="*/ 32 w 383"/>
                <a:gd name="T45" fmla="*/ 34 h 252"/>
                <a:gd name="T46" fmla="*/ 81 w 383"/>
                <a:gd name="T47" fmla="*/ 122 h 252"/>
                <a:gd name="T48" fmla="*/ 96 w 383"/>
                <a:gd name="T49" fmla="*/ 131 h 252"/>
                <a:gd name="T50" fmla="*/ 81 w 383"/>
                <a:gd name="T51" fmla="*/ 131 h 252"/>
                <a:gd name="T52" fmla="*/ 64 w 383"/>
                <a:gd name="T53" fmla="*/ 106 h 252"/>
                <a:gd name="T54" fmla="*/ 32 w 383"/>
                <a:gd name="T55" fmla="*/ 81 h 252"/>
                <a:gd name="T56" fmla="*/ 32 w 383"/>
                <a:gd name="T57" fmla="*/ 74 h 252"/>
                <a:gd name="T58" fmla="*/ 16 w 383"/>
                <a:gd name="T59" fmla="*/ 41 h 252"/>
                <a:gd name="T60" fmla="*/ 24 w 383"/>
                <a:gd name="T61" fmla="*/ 0 h 252"/>
                <a:gd name="T62" fmla="*/ 137 w 383"/>
                <a:gd name="T63" fmla="*/ 9 h 252"/>
                <a:gd name="T64" fmla="*/ 155 w 383"/>
                <a:gd name="T65" fmla="*/ 41 h 252"/>
                <a:gd name="T66" fmla="*/ 179 w 383"/>
                <a:gd name="T67" fmla="*/ 49 h 252"/>
                <a:gd name="T68" fmla="*/ 195 w 383"/>
                <a:gd name="T69" fmla="*/ 41 h 252"/>
                <a:gd name="T70" fmla="*/ 251 w 383"/>
                <a:gd name="T71" fmla="*/ 9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3" h="252">
                  <a:moveTo>
                    <a:pt x="251" y="97"/>
                  </a:moveTo>
                  <a:lnTo>
                    <a:pt x="243" y="114"/>
                  </a:lnTo>
                  <a:lnTo>
                    <a:pt x="243" y="146"/>
                  </a:lnTo>
                  <a:lnTo>
                    <a:pt x="251" y="155"/>
                  </a:lnTo>
                  <a:lnTo>
                    <a:pt x="251" y="162"/>
                  </a:lnTo>
                  <a:lnTo>
                    <a:pt x="268" y="196"/>
                  </a:lnTo>
                  <a:lnTo>
                    <a:pt x="292" y="203"/>
                  </a:lnTo>
                  <a:lnTo>
                    <a:pt x="317" y="196"/>
                  </a:lnTo>
                  <a:lnTo>
                    <a:pt x="332" y="196"/>
                  </a:lnTo>
                  <a:lnTo>
                    <a:pt x="323" y="196"/>
                  </a:lnTo>
                  <a:lnTo>
                    <a:pt x="332" y="186"/>
                  </a:lnTo>
                  <a:lnTo>
                    <a:pt x="341" y="162"/>
                  </a:lnTo>
                  <a:lnTo>
                    <a:pt x="348" y="162"/>
                  </a:lnTo>
                  <a:lnTo>
                    <a:pt x="373" y="155"/>
                  </a:lnTo>
                  <a:lnTo>
                    <a:pt x="382" y="162"/>
                  </a:lnTo>
                  <a:lnTo>
                    <a:pt x="373" y="196"/>
                  </a:lnTo>
                  <a:lnTo>
                    <a:pt x="373" y="203"/>
                  </a:lnTo>
                  <a:lnTo>
                    <a:pt x="364" y="196"/>
                  </a:lnTo>
                  <a:lnTo>
                    <a:pt x="357" y="203"/>
                  </a:lnTo>
                  <a:lnTo>
                    <a:pt x="332" y="203"/>
                  </a:lnTo>
                  <a:lnTo>
                    <a:pt x="323" y="211"/>
                  </a:lnTo>
                  <a:lnTo>
                    <a:pt x="341" y="227"/>
                  </a:lnTo>
                  <a:lnTo>
                    <a:pt x="323" y="227"/>
                  </a:lnTo>
                  <a:lnTo>
                    <a:pt x="317" y="251"/>
                  </a:lnTo>
                  <a:lnTo>
                    <a:pt x="292" y="227"/>
                  </a:lnTo>
                  <a:lnTo>
                    <a:pt x="276" y="227"/>
                  </a:lnTo>
                  <a:lnTo>
                    <a:pt x="268" y="236"/>
                  </a:lnTo>
                  <a:lnTo>
                    <a:pt x="243" y="227"/>
                  </a:lnTo>
                  <a:lnTo>
                    <a:pt x="202" y="211"/>
                  </a:lnTo>
                  <a:lnTo>
                    <a:pt x="195" y="203"/>
                  </a:lnTo>
                  <a:lnTo>
                    <a:pt x="171" y="203"/>
                  </a:lnTo>
                  <a:lnTo>
                    <a:pt x="155" y="186"/>
                  </a:lnTo>
                  <a:lnTo>
                    <a:pt x="146" y="171"/>
                  </a:lnTo>
                  <a:lnTo>
                    <a:pt x="155" y="162"/>
                  </a:lnTo>
                  <a:lnTo>
                    <a:pt x="146" y="146"/>
                  </a:lnTo>
                  <a:lnTo>
                    <a:pt x="114" y="106"/>
                  </a:lnTo>
                  <a:lnTo>
                    <a:pt x="96" y="97"/>
                  </a:lnTo>
                  <a:lnTo>
                    <a:pt x="96" y="90"/>
                  </a:lnTo>
                  <a:lnTo>
                    <a:pt x="81" y="74"/>
                  </a:lnTo>
                  <a:lnTo>
                    <a:pt x="81" y="65"/>
                  </a:lnTo>
                  <a:lnTo>
                    <a:pt x="72" y="65"/>
                  </a:lnTo>
                  <a:lnTo>
                    <a:pt x="64" y="49"/>
                  </a:lnTo>
                  <a:lnTo>
                    <a:pt x="49" y="18"/>
                  </a:lnTo>
                  <a:lnTo>
                    <a:pt x="40" y="18"/>
                  </a:lnTo>
                  <a:lnTo>
                    <a:pt x="24" y="9"/>
                  </a:lnTo>
                  <a:lnTo>
                    <a:pt x="32" y="34"/>
                  </a:lnTo>
                  <a:lnTo>
                    <a:pt x="72" y="90"/>
                  </a:lnTo>
                  <a:lnTo>
                    <a:pt x="81" y="122"/>
                  </a:lnTo>
                  <a:lnTo>
                    <a:pt x="89" y="122"/>
                  </a:lnTo>
                  <a:lnTo>
                    <a:pt x="96" y="131"/>
                  </a:lnTo>
                  <a:lnTo>
                    <a:pt x="89" y="139"/>
                  </a:lnTo>
                  <a:lnTo>
                    <a:pt x="81" y="131"/>
                  </a:lnTo>
                  <a:lnTo>
                    <a:pt x="56" y="114"/>
                  </a:lnTo>
                  <a:lnTo>
                    <a:pt x="64" y="106"/>
                  </a:lnTo>
                  <a:lnTo>
                    <a:pt x="56" y="90"/>
                  </a:lnTo>
                  <a:lnTo>
                    <a:pt x="32" y="81"/>
                  </a:lnTo>
                  <a:lnTo>
                    <a:pt x="24" y="65"/>
                  </a:lnTo>
                  <a:lnTo>
                    <a:pt x="32" y="74"/>
                  </a:lnTo>
                  <a:lnTo>
                    <a:pt x="40" y="57"/>
                  </a:lnTo>
                  <a:lnTo>
                    <a:pt x="16" y="4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72" y="18"/>
                  </a:lnTo>
                  <a:lnTo>
                    <a:pt x="137" y="9"/>
                  </a:lnTo>
                  <a:lnTo>
                    <a:pt x="155" y="25"/>
                  </a:lnTo>
                  <a:lnTo>
                    <a:pt x="155" y="41"/>
                  </a:lnTo>
                  <a:lnTo>
                    <a:pt x="171" y="49"/>
                  </a:lnTo>
                  <a:lnTo>
                    <a:pt x="179" y="49"/>
                  </a:lnTo>
                  <a:lnTo>
                    <a:pt x="186" y="41"/>
                  </a:lnTo>
                  <a:lnTo>
                    <a:pt x="195" y="41"/>
                  </a:lnTo>
                  <a:lnTo>
                    <a:pt x="226" y="90"/>
                  </a:lnTo>
                  <a:lnTo>
                    <a:pt x="251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3" name="Freeform 365">
              <a:extLst>
                <a:ext uri="{FF2B5EF4-FFF2-40B4-BE49-F238E27FC236}">
                  <a16:creationId xmlns:a16="http://schemas.microsoft.com/office/drawing/2014/main" id="{BB0EC77E-5145-4A13-9EB1-967159C7D20D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gray">
            <a:xfrm>
              <a:off x="1283" y="2793"/>
              <a:ext cx="19" cy="35"/>
            </a:xfrm>
            <a:custGeom>
              <a:avLst/>
              <a:gdLst>
                <a:gd name="T0" fmla="*/ 0 w 17"/>
                <a:gd name="T1" fmla="*/ 31 h 32"/>
                <a:gd name="T2" fmla="*/ 16 w 17"/>
                <a:gd name="T3" fmla="*/ 31 h 32"/>
                <a:gd name="T4" fmla="*/ 16 w 17"/>
                <a:gd name="T5" fmla="*/ 0 h 32"/>
                <a:gd name="T6" fmla="*/ 0 w 17"/>
                <a:gd name="T7" fmla="*/ 7 h 32"/>
                <a:gd name="T8" fmla="*/ 0 w 17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0" y="31"/>
                  </a:moveTo>
                  <a:lnTo>
                    <a:pt x="16" y="31"/>
                  </a:lnTo>
                  <a:lnTo>
                    <a:pt x="16" y="0"/>
                  </a:lnTo>
                  <a:lnTo>
                    <a:pt x="0" y="7"/>
                  </a:lnTo>
                  <a:lnTo>
                    <a:pt x="0" y="3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4" name="Freeform 366">
              <a:extLst>
                <a:ext uri="{FF2B5EF4-FFF2-40B4-BE49-F238E27FC236}">
                  <a16:creationId xmlns:a16="http://schemas.microsoft.com/office/drawing/2014/main" id="{C3746E72-5609-40B3-A991-477F4A77EBFA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gray">
            <a:xfrm>
              <a:off x="1233" y="2799"/>
              <a:ext cx="58" cy="66"/>
            </a:xfrm>
            <a:custGeom>
              <a:avLst/>
              <a:gdLst>
                <a:gd name="T0" fmla="*/ 40 w 48"/>
                <a:gd name="T1" fmla="*/ 24 h 59"/>
                <a:gd name="T2" fmla="*/ 47 w 48"/>
                <a:gd name="T3" fmla="*/ 33 h 59"/>
                <a:gd name="T4" fmla="*/ 31 w 48"/>
                <a:gd name="T5" fmla="*/ 48 h 59"/>
                <a:gd name="T6" fmla="*/ 24 w 48"/>
                <a:gd name="T7" fmla="*/ 58 h 59"/>
                <a:gd name="T8" fmla="*/ 0 w 48"/>
                <a:gd name="T9" fmla="*/ 48 h 59"/>
                <a:gd name="T10" fmla="*/ 6 w 48"/>
                <a:gd name="T11" fmla="*/ 24 h 59"/>
                <a:gd name="T12" fmla="*/ 24 w 48"/>
                <a:gd name="T13" fmla="*/ 24 h 59"/>
                <a:gd name="T14" fmla="*/ 6 w 48"/>
                <a:gd name="T15" fmla="*/ 8 h 59"/>
                <a:gd name="T16" fmla="*/ 15 w 48"/>
                <a:gd name="T17" fmla="*/ 0 h 59"/>
                <a:gd name="T18" fmla="*/ 40 w 48"/>
                <a:gd name="T19" fmla="*/ 0 h 59"/>
                <a:gd name="T20" fmla="*/ 40 w 48"/>
                <a:gd name="T21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59">
                  <a:moveTo>
                    <a:pt x="40" y="24"/>
                  </a:moveTo>
                  <a:lnTo>
                    <a:pt x="47" y="33"/>
                  </a:lnTo>
                  <a:lnTo>
                    <a:pt x="31" y="48"/>
                  </a:lnTo>
                  <a:lnTo>
                    <a:pt x="24" y="58"/>
                  </a:lnTo>
                  <a:lnTo>
                    <a:pt x="0" y="48"/>
                  </a:lnTo>
                  <a:lnTo>
                    <a:pt x="6" y="24"/>
                  </a:lnTo>
                  <a:lnTo>
                    <a:pt x="24" y="24"/>
                  </a:lnTo>
                  <a:lnTo>
                    <a:pt x="6" y="8"/>
                  </a:lnTo>
                  <a:lnTo>
                    <a:pt x="15" y="0"/>
                  </a:lnTo>
                  <a:lnTo>
                    <a:pt x="40" y="0"/>
                  </a:lnTo>
                  <a:lnTo>
                    <a:pt x="4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5" name="Freeform 367">
              <a:extLst>
                <a:ext uri="{FF2B5EF4-FFF2-40B4-BE49-F238E27FC236}">
                  <a16:creationId xmlns:a16="http://schemas.microsoft.com/office/drawing/2014/main" id="{6FD8D9AE-3CC0-49AB-AFCE-BCF675B40281}"/>
                </a:ext>
              </a:extLst>
            </p:cNvPr>
            <p:cNvSpPr>
              <a:spLocks/>
            </p:cNvSpPr>
            <p:nvPr>
              <p:custDataLst>
                <p:tags r:id="rId463"/>
              </p:custDataLst>
            </p:nvPr>
          </p:nvSpPr>
          <p:spPr bwMode="gray">
            <a:xfrm>
              <a:off x="1272" y="2836"/>
              <a:ext cx="99" cy="36"/>
            </a:xfrm>
            <a:custGeom>
              <a:avLst/>
              <a:gdLst>
                <a:gd name="T0" fmla="*/ 16 w 82"/>
                <a:gd name="T1" fmla="*/ 0 h 33"/>
                <a:gd name="T2" fmla="*/ 59 w 82"/>
                <a:gd name="T3" fmla="*/ 0 h 33"/>
                <a:gd name="T4" fmla="*/ 81 w 82"/>
                <a:gd name="T5" fmla="*/ 7 h 33"/>
                <a:gd name="T6" fmla="*/ 65 w 82"/>
                <a:gd name="T7" fmla="*/ 15 h 33"/>
                <a:gd name="T8" fmla="*/ 34 w 82"/>
                <a:gd name="T9" fmla="*/ 32 h 33"/>
                <a:gd name="T10" fmla="*/ 25 w 82"/>
                <a:gd name="T11" fmla="*/ 32 h 33"/>
                <a:gd name="T12" fmla="*/ 25 w 82"/>
                <a:gd name="T13" fmla="*/ 25 h 33"/>
                <a:gd name="T14" fmla="*/ 0 w 82"/>
                <a:gd name="T15" fmla="*/ 15 h 33"/>
                <a:gd name="T16" fmla="*/ 16 w 8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33">
                  <a:moveTo>
                    <a:pt x="16" y="0"/>
                  </a:moveTo>
                  <a:lnTo>
                    <a:pt x="59" y="0"/>
                  </a:lnTo>
                  <a:lnTo>
                    <a:pt x="81" y="7"/>
                  </a:lnTo>
                  <a:lnTo>
                    <a:pt x="65" y="15"/>
                  </a:lnTo>
                  <a:lnTo>
                    <a:pt x="34" y="32"/>
                  </a:lnTo>
                  <a:lnTo>
                    <a:pt x="25" y="32"/>
                  </a:lnTo>
                  <a:lnTo>
                    <a:pt x="25" y="25"/>
                  </a:lnTo>
                  <a:lnTo>
                    <a:pt x="0" y="15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6" name="Freeform 368">
              <a:extLst>
                <a:ext uri="{FF2B5EF4-FFF2-40B4-BE49-F238E27FC236}">
                  <a16:creationId xmlns:a16="http://schemas.microsoft.com/office/drawing/2014/main" id="{5372F7F6-3514-46D6-8C03-866546AA1899}"/>
                </a:ext>
              </a:extLst>
            </p:cNvPr>
            <p:cNvSpPr>
              <a:spLocks/>
            </p:cNvSpPr>
            <p:nvPr>
              <p:custDataLst>
                <p:tags r:id="rId464"/>
              </p:custDataLst>
            </p:nvPr>
          </p:nvSpPr>
          <p:spPr bwMode="gray">
            <a:xfrm>
              <a:off x="1263" y="2853"/>
              <a:ext cx="39" cy="19"/>
            </a:xfrm>
            <a:custGeom>
              <a:avLst/>
              <a:gdLst>
                <a:gd name="T0" fmla="*/ 7 w 33"/>
                <a:gd name="T1" fmla="*/ 0 h 18"/>
                <a:gd name="T2" fmla="*/ 0 w 33"/>
                <a:gd name="T3" fmla="*/ 10 h 18"/>
                <a:gd name="T4" fmla="*/ 7 w 33"/>
                <a:gd name="T5" fmla="*/ 17 h 18"/>
                <a:gd name="T6" fmla="*/ 32 w 33"/>
                <a:gd name="T7" fmla="*/ 17 h 18"/>
                <a:gd name="T8" fmla="*/ 32 w 33"/>
                <a:gd name="T9" fmla="*/ 10 h 18"/>
                <a:gd name="T10" fmla="*/ 7 w 3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8">
                  <a:moveTo>
                    <a:pt x="7" y="0"/>
                  </a:moveTo>
                  <a:lnTo>
                    <a:pt x="0" y="10"/>
                  </a:lnTo>
                  <a:lnTo>
                    <a:pt x="7" y="17"/>
                  </a:lnTo>
                  <a:lnTo>
                    <a:pt x="32" y="17"/>
                  </a:lnTo>
                  <a:lnTo>
                    <a:pt x="32" y="10"/>
                  </a:lnTo>
                  <a:lnTo>
                    <a:pt x="7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7" name="Freeform 369">
              <a:extLst>
                <a:ext uri="{FF2B5EF4-FFF2-40B4-BE49-F238E27FC236}">
                  <a16:creationId xmlns:a16="http://schemas.microsoft.com/office/drawing/2014/main" id="{7DD3E829-8BAE-4F8A-9D84-867DE082127B}"/>
                </a:ext>
              </a:extLst>
            </p:cNvPr>
            <p:cNvSpPr>
              <a:spLocks/>
            </p:cNvSpPr>
            <p:nvPr>
              <p:custDataLst>
                <p:tags r:id="rId465"/>
              </p:custDataLst>
            </p:nvPr>
          </p:nvSpPr>
          <p:spPr bwMode="gray">
            <a:xfrm>
              <a:off x="1312" y="2843"/>
              <a:ext cx="59" cy="67"/>
            </a:xfrm>
            <a:custGeom>
              <a:avLst/>
              <a:gdLst>
                <a:gd name="T0" fmla="*/ 47 w 48"/>
                <a:gd name="T1" fmla="*/ 0 h 59"/>
                <a:gd name="T2" fmla="*/ 47 w 48"/>
                <a:gd name="T3" fmla="*/ 8 h 59"/>
                <a:gd name="T4" fmla="*/ 40 w 48"/>
                <a:gd name="T5" fmla="*/ 50 h 59"/>
                <a:gd name="T6" fmla="*/ 47 w 48"/>
                <a:gd name="T7" fmla="*/ 58 h 59"/>
                <a:gd name="T8" fmla="*/ 40 w 48"/>
                <a:gd name="T9" fmla="*/ 58 h 59"/>
                <a:gd name="T10" fmla="*/ 15 w 48"/>
                <a:gd name="T11" fmla="*/ 50 h 59"/>
                <a:gd name="T12" fmla="*/ 0 w 48"/>
                <a:gd name="T13" fmla="*/ 33 h 59"/>
                <a:gd name="T14" fmla="*/ 0 w 48"/>
                <a:gd name="T15" fmla="*/ 25 h 59"/>
                <a:gd name="T16" fmla="*/ 31 w 48"/>
                <a:gd name="T17" fmla="*/ 8 h 59"/>
                <a:gd name="T18" fmla="*/ 47 w 48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9">
                  <a:moveTo>
                    <a:pt x="47" y="0"/>
                  </a:moveTo>
                  <a:lnTo>
                    <a:pt x="47" y="8"/>
                  </a:lnTo>
                  <a:lnTo>
                    <a:pt x="40" y="50"/>
                  </a:lnTo>
                  <a:lnTo>
                    <a:pt x="47" y="58"/>
                  </a:lnTo>
                  <a:lnTo>
                    <a:pt x="40" y="58"/>
                  </a:lnTo>
                  <a:lnTo>
                    <a:pt x="15" y="50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31" y="8"/>
                  </a:lnTo>
                  <a:lnTo>
                    <a:pt x="47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8" name="Freeform 370">
              <a:extLst>
                <a:ext uri="{FF2B5EF4-FFF2-40B4-BE49-F238E27FC236}">
                  <a16:creationId xmlns:a16="http://schemas.microsoft.com/office/drawing/2014/main" id="{95D78DA7-955E-408C-8300-978D85B35A68}"/>
                </a:ext>
              </a:extLst>
            </p:cNvPr>
            <p:cNvSpPr>
              <a:spLocks/>
            </p:cNvSpPr>
            <p:nvPr>
              <p:custDataLst>
                <p:tags r:id="rId466"/>
              </p:custDataLst>
            </p:nvPr>
          </p:nvSpPr>
          <p:spPr bwMode="gray">
            <a:xfrm>
              <a:off x="1331" y="2899"/>
              <a:ext cx="51" cy="44"/>
            </a:xfrm>
            <a:custGeom>
              <a:avLst/>
              <a:gdLst>
                <a:gd name="T0" fmla="*/ 41 w 42"/>
                <a:gd name="T1" fmla="*/ 40 h 41"/>
                <a:gd name="T2" fmla="*/ 41 w 42"/>
                <a:gd name="T3" fmla="*/ 24 h 41"/>
                <a:gd name="T4" fmla="*/ 32 w 42"/>
                <a:gd name="T5" fmla="*/ 15 h 41"/>
                <a:gd name="T6" fmla="*/ 32 w 42"/>
                <a:gd name="T7" fmla="*/ 8 h 41"/>
                <a:gd name="T8" fmla="*/ 25 w 42"/>
                <a:gd name="T9" fmla="*/ 8 h 41"/>
                <a:gd name="T10" fmla="*/ 0 w 42"/>
                <a:gd name="T11" fmla="*/ 0 h 41"/>
                <a:gd name="T12" fmla="*/ 0 w 42"/>
                <a:gd name="T13" fmla="*/ 15 h 41"/>
                <a:gd name="T14" fmla="*/ 10 w 42"/>
                <a:gd name="T15" fmla="*/ 24 h 41"/>
                <a:gd name="T16" fmla="*/ 16 w 42"/>
                <a:gd name="T17" fmla="*/ 15 h 41"/>
                <a:gd name="T18" fmla="*/ 25 w 42"/>
                <a:gd name="T19" fmla="*/ 31 h 41"/>
                <a:gd name="T20" fmla="*/ 41 w 42"/>
                <a:gd name="T21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41" y="40"/>
                  </a:moveTo>
                  <a:lnTo>
                    <a:pt x="41" y="24"/>
                  </a:lnTo>
                  <a:lnTo>
                    <a:pt x="32" y="15"/>
                  </a:lnTo>
                  <a:lnTo>
                    <a:pt x="32" y="8"/>
                  </a:lnTo>
                  <a:lnTo>
                    <a:pt x="25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0" y="24"/>
                  </a:lnTo>
                  <a:lnTo>
                    <a:pt x="16" y="15"/>
                  </a:lnTo>
                  <a:lnTo>
                    <a:pt x="25" y="31"/>
                  </a:lnTo>
                  <a:lnTo>
                    <a:pt x="41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39" name="Freeform 371">
              <a:extLst>
                <a:ext uri="{FF2B5EF4-FFF2-40B4-BE49-F238E27FC236}">
                  <a16:creationId xmlns:a16="http://schemas.microsoft.com/office/drawing/2014/main" id="{BDD8B4DA-81F7-4314-AC5B-0F4FC5A9F69B}"/>
                </a:ext>
              </a:extLst>
            </p:cNvPr>
            <p:cNvSpPr>
              <a:spLocks/>
            </p:cNvSpPr>
            <p:nvPr>
              <p:custDataLst>
                <p:tags r:id="rId467"/>
              </p:custDataLst>
            </p:nvPr>
          </p:nvSpPr>
          <p:spPr bwMode="gray">
            <a:xfrm>
              <a:off x="1381" y="2924"/>
              <a:ext cx="49" cy="36"/>
            </a:xfrm>
            <a:custGeom>
              <a:avLst/>
              <a:gdLst>
                <a:gd name="T0" fmla="*/ 0 w 42"/>
                <a:gd name="T1" fmla="*/ 16 h 32"/>
                <a:gd name="T2" fmla="*/ 24 w 42"/>
                <a:gd name="T3" fmla="*/ 25 h 32"/>
                <a:gd name="T4" fmla="*/ 24 w 42"/>
                <a:gd name="T5" fmla="*/ 31 h 32"/>
                <a:gd name="T6" fmla="*/ 32 w 42"/>
                <a:gd name="T7" fmla="*/ 25 h 32"/>
                <a:gd name="T8" fmla="*/ 24 w 42"/>
                <a:gd name="T9" fmla="*/ 16 h 32"/>
                <a:gd name="T10" fmla="*/ 41 w 42"/>
                <a:gd name="T11" fmla="*/ 7 h 32"/>
                <a:gd name="T12" fmla="*/ 32 w 42"/>
                <a:gd name="T13" fmla="*/ 0 h 32"/>
                <a:gd name="T14" fmla="*/ 16 w 42"/>
                <a:gd name="T15" fmla="*/ 7 h 32"/>
                <a:gd name="T16" fmla="*/ 9 w 42"/>
                <a:gd name="T17" fmla="*/ 7 h 32"/>
                <a:gd name="T18" fmla="*/ 0 w 42"/>
                <a:gd name="T19" fmla="*/ 0 h 32"/>
                <a:gd name="T20" fmla="*/ 0 w 42"/>
                <a:gd name="T2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2">
                  <a:moveTo>
                    <a:pt x="0" y="16"/>
                  </a:moveTo>
                  <a:lnTo>
                    <a:pt x="24" y="25"/>
                  </a:lnTo>
                  <a:lnTo>
                    <a:pt x="24" y="31"/>
                  </a:lnTo>
                  <a:lnTo>
                    <a:pt x="32" y="25"/>
                  </a:lnTo>
                  <a:lnTo>
                    <a:pt x="24" y="16"/>
                  </a:lnTo>
                  <a:lnTo>
                    <a:pt x="41" y="7"/>
                  </a:lnTo>
                  <a:lnTo>
                    <a:pt x="32" y="0"/>
                  </a:lnTo>
                  <a:lnTo>
                    <a:pt x="16" y="7"/>
                  </a:lnTo>
                  <a:lnTo>
                    <a:pt x="9" y="7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0" name="Freeform 372">
              <a:extLst>
                <a:ext uri="{FF2B5EF4-FFF2-40B4-BE49-F238E27FC236}">
                  <a16:creationId xmlns:a16="http://schemas.microsoft.com/office/drawing/2014/main" id="{4D3A3A02-213E-4178-9A12-4312AF8FC268}"/>
                </a:ext>
              </a:extLst>
            </p:cNvPr>
            <p:cNvSpPr>
              <a:spLocks/>
            </p:cNvSpPr>
            <p:nvPr>
              <p:custDataLst>
                <p:tags r:id="rId468"/>
              </p:custDataLst>
            </p:nvPr>
          </p:nvSpPr>
          <p:spPr bwMode="gray">
            <a:xfrm>
              <a:off x="1429" y="2924"/>
              <a:ext cx="39" cy="36"/>
            </a:xfrm>
            <a:custGeom>
              <a:avLst/>
              <a:gdLst>
                <a:gd name="T0" fmla="*/ 24 w 32"/>
                <a:gd name="T1" fmla="*/ 7 h 32"/>
                <a:gd name="T2" fmla="*/ 31 w 32"/>
                <a:gd name="T3" fmla="*/ 16 h 32"/>
                <a:gd name="T4" fmla="*/ 24 w 32"/>
                <a:gd name="T5" fmla="*/ 25 h 32"/>
                <a:gd name="T6" fmla="*/ 24 w 32"/>
                <a:gd name="T7" fmla="*/ 31 h 32"/>
                <a:gd name="T8" fmla="*/ 15 w 32"/>
                <a:gd name="T9" fmla="*/ 16 h 32"/>
                <a:gd name="T10" fmla="*/ 0 w 32"/>
                <a:gd name="T11" fmla="*/ 7 h 32"/>
                <a:gd name="T12" fmla="*/ 0 w 32"/>
                <a:gd name="T13" fmla="*/ 0 h 32"/>
                <a:gd name="T14" fmla="*/ 8 w 32"/>
                <a:gd name="T15" fmla="*/ 0 h 32"/>
                <a:gd name="T16" fmla="*/ 15 w 32"/>
                <a:gd name="T17" fmla="*/ 0 h 32"/>
                <a:gd name="T18" fmla="*/ 24 w 32"/>
                <a:gd name="T1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24" y="7"/>
                  </a:moveTo>
                  <a:lnTo>
                    <a:pt x="31" y="16"/>
                  </a:lnTo>
                  <a:lnTo>
                    <a:pt x="24" y="25"/>
                  </a:lnTo>
                  <a:lnTo>
                    <a:pt x="24" y="31"/>
                  </a:lnTo>
                  <a:lnTo>
                    <a:pt x="15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4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1" name="Freeform 373">
              <a:extLst>
                <a:ext uri="{FF2B5EF4-FFF2-40B4-BE49-F238E27FC236}">
                  <a16:creationId xmlns:a16="http://schemas.microsoft.com/office/drawing/2014/main" id="{1E5EE44C-BC15-414C-ADED-BE05B56E5461}"/>
                </a:ext>
              </a:extLst>
            </p:cNvPr>
            <p:cNvSpPr>
              <a:spLocks/>
            </p:cNvSpPr>
            <p:nvPr>
              <p:custDataLst>
                <p:tags r:id="rId469"/>
              </p:custDataLst>
            </p:nvPr>
          </p:nvSpPr>
          <p:spPr bwMode="gray">
            <a:xfrm>
              <a:off x="1429" y="2924"/>
              <a:ext cx="39" cy="36"/>
            </a:xfrm>
            <a:custGeom>
              <a:avLst/>
              <a:gdLst>
                <a:gd name="T0" fmla="*/ 24 w 32"/>
                <a:gd name="T1" fmla="*/ 7 h 32"/>
                <a:gd name="T2" fmla="*/ 31 w 32"/>
                <a:gd name="T3" fmla="*/ 16 h 32"/>
                <a:gd name="T4" fmla="*/ 24 w 32"/>
                <a:gd name="T5" fmla="*/ 25 h 32"/>
                <a:gd name="T6" fmla="*/ 24 w 32"/>
                <a:gd name="T7" fmla="*/ 31 h 32"/>
                <a:gd name="T8" fmla="*/ 15 w 32"/>
                <a:gd name="T9" fmla="*/ 16 h 32"/>
                <a:gd name="T10" fmla="*/ 0 w 32"/>
                <a:gd name="T11" fmla="*/ 7 h 32"/>
                <a:gd name="T12" fmla="*/ 0 w 32"/>
                <a:gd name="T13" fmla="*/ 0 h 32"/>
                <a:gd name="T14" fmla="*/ 8 w 32"/>
                <a:gd name="T15" fmla="*/ 0 h 32"/>
                <a:gd name="T16" fmla="*/ 15 w 32"/>
                <a:gd name="T17" fmla="*/ 0 h 32"/>
                <a:gd name="T18" fmla="*/ 24 w 32"/>
                <a:gd name="T1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24" y="7"/>
                  </a:moveTo>
                  <a:lnTo>
                    <a:pt x="31" y="16"/>
                  </a:lnTo>
                  <a:lnTo>
                    <a:pt x="24" y="25"/>
                  </a:lnTo>
                  <a:lnTo>
                    <a:pt x="24" y="31"/>
                  </a:lnTo>
                  <a:lnTo>
                    <a:pt x="15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4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2" name="Freeform 374">
              <a:extLst>
                <a:ext uri="{FF2B5EF4-FFF2-40B4-BE49-F238E27FC236}">
                  <a16:creationId xmlns:a16="http://schemas.microsoft.com/office/drawing/2014/main" id="{27DC27D3-8E35-4D8E-8052-12E07D57341F}"/>
                </a:ext>
              </a:extLst>
            </p:cNvPr>
            <p:cNvSpPr>
              <a:spLocks/>
            </p:cNvSpPr>
            <p:nvPr>
              <p:custDataLst>
                <p:tags r:id="rId470"/>
              </p:custDataLst>
            </p:nvPr>
          </p:nvSpPr>
          <p:spPr bwMode="gray">
            <a:xfrm>
              <a:off x="1418" y="2924"/>
              <a:ext cx="21" cy="19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0 h 17"/>
                <a:gd name="T4" fmla="*/ 0 w 17"/>
                <a:gd name="T5" fmla="*/ 0 h 17"/>
                <a:gd name="T6" fmla="*/ 16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3" name="Freeform 375">
              <a:extLst>
                <a:ext uri="{FF2B5EF4-FFF2-40B4-BE49-F238E27FC236}">
                  <a16:creationId xmlns:a16="http://schemas.microsoft.com/office/drawing/2014/main" id="{61C8840A-C13F-4B04-867E-FF9027EFAD9D}"/>
                </a:ext>
              </a:extLst>
            </p:cNvPr>
            <p:cNvSpPr>
              <a:spLocks/>
            </p:cNvSpPr>
            <p:nvPr>
              <p:custDataLst>
                <p:tags r:id="rId471"/>
              </p:custDataLst>
            </p:nvPr>
          </p:nvSpPr>
          <p:spPr bwMode="gray">
            <a:xfrm>
              <a:off x="1418" y="2924"/>
              <a:ext cx="21" cy="19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0 h 17"/>
                <a:gd name="T4" fmla="*/ 0 w 17"/>
                <a:gd name="T5" fmla="*/ 0 h 17"/>
                <a:gd name="T6" fmla="*/ 16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4" name="Freeform 376">
              <a:extLst>
                <a:ext uri="{FF2B5EF4-FFF2-40B4-BE49-F238E27FC236}">
                  <a16:creationId xmlns:a16="http://schemas.microsoft.com/office/drawing/2014/main" id="{4B348A93-9CD5-4EC7-8DC8-6817591218C1}"/>
                </a:ext>
              </a:extLst>
            </p:cNvPr>
            <p:cNvSpPr>
              <a:spLocks/>
            </p:cNvSpPr>
            <p:nvPr>
              <p:custDataLst>
                <p:tags r:id="rId472"/>
              </p:custDataLst>
            </p:nvPr>
          </p:nvSpPr>
          <p:spPr bwMode="gray">
            <a:xfrm>
              <a:off x="1418" y="2924"/>
              <a:ext cx="21" cy="19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0 h 17"/>
                <a:gd name="T4" fmla="*/ 0 w 17"/>
                <a:gd name="T5" fmla="*/ 0 h 17"/>
                <a:gd name="T6" fmla="*/ 16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5" name="Freeform 377">
              <a:extLst>
                <a:ext uri="{FF2B5EF4-FFF2-40B4-BE49-F238E27FC236}">
                  <a16:creationId xmlns:a16="http://schemas.microsoft.com/office/drawing/2014/main" id="{26DF40B3-AC2C-4632-B3A7-569C62A64884}"/>
                </a:ext>
              </a:extLst>
            </p:cNvPr>
            <p:cNvSpPr>
              <a:spLocks/>
            </p:cNvSpPr>
            <p:nvPr>
              <p:custDataLst>
                <p:tags r:id="rId473"/>
              </p:custDataLst>
            </p:nvPr>
          </p:nvSpPr>
          <p:spPr bwMode="gray">
            <a:xfrm>
              <a:off x="1545" y="2775"/>
              <a:ext cx="61" cy="35"/>
            </a:xfrm>
            <a:custGeom>
              <a:avLst/>
              <a:gdLst>
                <a:gd name="T0" fmla="*/ 0 w 50"/>
                <a:gd name="T1" fmla="*/ 23 h 32"/>
                <a:gd name="T2" fmla="*/ 0 w 50"/>
                <a:gd name="T3" fmla="*/ 0 h 32"/>
                <a:gd name="T4" fmla="*/ 24 w 50"/>
                <a:gd name="T5" fmla="*/ 0 h 32"/>
                <a:gd name="T6" fmla="*/ 24 w 50"/>
                <a:gd name="T7" fmla="*/ 6 h 32"/>
                <a:gd name="T8" fmla="*/ 34 w 50"/>
                <a:gd name="T9" fmla="*/ 6 h 32"/>
                <a:gd name="T10" fmla="*/ 49 w 50"/>
                <a:gd name="T11" fmla="*/ 16 h 32"/>
                <a:gd name="T12" fmla="*/ 41 w 50"/>
                <a:gd name="T13" fmla="*/ 23 h 32"/>
                <a:gd name="T14" fmla="*/ 41 w 50"/>
                <a:gd name="T15" fmla="*/ 16 h 32"/>
                <a:gd name="T16" fmla="*/ 18 w 50"/>
                <a:gd name="T17" fmla="*/ 23 h 32"/>
                <a:gd name="T18" fmla="*/ 18 w 50"/>
                <a:gd name="T19" fmla="*/ 16 h 32"/>
                <a:gd name="T20" fmla="*/ 9 w 50"/>
                <a:gd name="T21" fmla="*/ 23 h 32"/>
                <a:gd name="T22" fmla="*/ 9 w 50"/>
                <a:gd name="T23" fmla="*/ 31 h 32"/>
                <a:gd name="T24" fmla="*/ 0 w 50"/>
                <a:gd name="T25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32">
                  <a:moveTo>
                    <a:pt x="0" y="23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34" y="6"/>
                  </a:lnTo>
                  <a:lnTo>
                    <a:pt x="49" y="16"/>
                  </a:lnTo>
                  <a:lnTo>
                    <a:pt x="41" y="23"/>
                  </a:lnTo>
                  <a:lnTo>
                    <a:pt x="41" y="16"/>
                  </a:lnTo>
                  <a:lnTo>
                    <a:pt x="18" y="23"/>
                  </a:lnTo>
                  <a:lnTo>
                    <a:pt x="18" y="16"/>
                  </a:lnTo>
                  <a:lnTo>
                    <a:pt x="9" y="23"/>
                  </a:lnTo>
                  <a:lnTo>
                    <a:pt x="9" y="31"/>
                  </a:lnTo>
                  <a:lnTo>
                    <a:pt x="0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6" name="Freeform 378">
              <a:extLst>
                <a:ext uri="{FF2B5EF4-FFF2-40B4-BE49-F238E27FC236}">
                  <a16:creationId xmlns:a16="http://schemas.microsoft.com/office/drawing/2014/main" id="{0F4F86DF-66F5-41F7-9D6D-810590BD8A19}"/>
                </a:ext>
              </a:extLst>
            </p:cNvPr>
            <p:cNvSpPr>
              <a:spLocks/>
            </p:cNvSpPr>
            <p:nvPr>
              <p:custDataLst>
                <p:tags r:id="rId474"/>
              </p:custDataLst>
            </p:nvPr>
          </p:nvSpPr>
          <p:spPr bwMode="gray">
            <a:xfrm>
              <a:off x="1508" y="2775"/>
              <a:ext cx="38" cy="25"/>
            </a:xfrm>
            <a:custGeom>
              <a:avLst/>
              <a:gdLst>
                <a:gd name="T0" fmla="*/ 31 w 32"/>
                <a:gd name="T1" fmla="*/ 23 h 24"/>
                <a:gd name="T2" fmla="*/ 31 w 32"/>
                <a:gd name="T3" fmla="*/ 0 h 24"/>
                <a:gd name="T4" fmla="*/ 15 w 32"/>
                <a:gd name="T5" fmla="*/ 0 h 24"/>
                <a:gd name="T6" fmla="*/ 24 w 32"/>
                <a:gd name="T7" fmla="*/ 16 h 24"/>
                <a:gd name="T8" fmla="*/ 0 w 32"/>
                <a:gd name="T9" fmla="*/ 23 h 24"/>
                <a:gd name="T10" fmla="*/ 6 w 32"/>
                <a:gd name="T11" fmla="*/ 23 h 24"/>
                <a:gd name="T12" fmla="*/ 31 w 32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31" y="23"/>
                  </a:moveTo>
                  <a:lnTo>
                    <a:pt x="31" y="0"/>
                  </a:lnTo>
                  <a:lnTo>
                    <a:pt x="15" y="0"/>
                  </a:lnTo>
                  <a:lnTo>
                    <a:pt x="24" y="16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31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7" name="Freeform 379">
              <a:extLst>
                <a:ext uri="{FF2B5EF4-FFF2-40B4-BE49-F238E27FC236}">
                  <a16:creationId xmlns:a16="http://schemas.microsoft.com/office/drawing/2014/main" id="{132C97C1-4A55-402A-AC17-379D22E745B0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gray">
            <a:xfrm>
              <a:off x="1439" y="2879"/>
              <a:ext cx="177" cy="235"/>
            </a:xfrm>
            <a:custGeom>
              <a:avLst/>
              <a:gdLst>
                <a:gd name="T0" fmla="*/ 112 w 147"/>
                <a:gd name="T1" fmla="*/ 211 h 212"/>
                <a:gd name="T2" fmla="*/ 122 w 147"/>
                <a:gd name="T3" fmla="*/ 178 h 212"/>
                <a:gd name="T4" fmla="*/ 112 w 147"/>
                <a:gd name="T5" fmla="*/ 154 h 212"/>
                <a:gd name="T6" fmla="*/ 122 w 147"/>
                <a:gd name="T7" fmla="*/ 154 h 212"/>
                <a:gd name="T8" fmla="*/ 112 w 147"/>
                <a:gd name="T9" fmla="*/ 146 h 212"/>
                <a:gd name="T10" fmla="*/ 112 w 147"/>
                <a:gd name="T11" fmla="*/ 137 h 212"/>
                <a:gd name="T12" fmla="*/ 146 w 147"/>
                <a:gd name="T13" fmla="*/ 137 h 212"/>
                <a:gd name="T14" fmla="*/ 146 w 147"/>
                <a:gd name="T15" fmla="*/ 122 h 212"/>
                <a:gd name="T16" fmla="*/ 137 w 147"/>
                <a:gd name="T17" fmla="*/ 106 h 212"/>
                <a:gd name="T18" fmla="*/ 146 w 147"/>
                <a:gd name="T19" fmla="*/ 81 h 212"/>
                <a:gd name="T20" fmla="*/ 122 w 147"/>
                <a:gd name="T21" fmla="*/ 81 h 212"/>
                <a:gd name="T22" fmla="*/ 112 w 147"/>
                <a:gd name="T23" fmla="*/ 72 h 212"/>
                <a:gd name="T24" fmla="*/ 88 w 147"/>
                <a:gd name="T25" fmla="*/ 72 h 212"/>
                <a:gd name="T26" fmla="*/ 81 w 147"/>
                <a:gd name="T27" fmla="*/ 66 h 212"/>
                <a:gd name="T28" fmla="*/ 81 w 147"/>
                <a:gd name="T29" fmla="*/ 57 h 212"/>
                <a:gd name="T30" fmla="*/ 72 w 147"/>
                <a:gd name="T31" fmla="*/ 41 h 212"/>
                <a:gd name="T32" fmla="*/ 81 w 147"/>
                <a:gd name="T33" fmla="*/ 25 h 212"/>
                <a:gd name="T34" fmla="*/ 88 w 147"/>
                <a:gd name="T35" fmla="*/ 17 h 212"/>
                <a:gd name="T36" fmla="*/ 97 w 147"/>
                <a:gd name="T37" fmla="*/ 7 h 212"/>
                <a:gd name="T38" fmla="*/ 88 w 147"/>
                <a:gd name="T39" fmla="*/ 0 h 212"/>
                <a:gd name="T40" fmla="*/ 72 w 147"/>
                <a:gd name="T41" fmla="*/ 17 h 212"/>
                <a:gd name="T42" fmla="*/ 48 w 147"/>
                <a:gd name="T43" fmla="*/ 25 h 212"/>
                <a:gd name="T44" fmla="*/ 40 w 147"/>
                <a:gd name="T45" fmla="*/ 41 h 212"/>
                <a:gd name="T46" fmla="*/ 23 w 147"/>
                <a:gd name="T47" fmla="*/ 48 h 212"/>
                <a:gd name="T48" fmla="*/ 23 w 147"/>
                <a:gd name="T49" fmla="*/ 66 h 212"/>
                <a:gd name="T50" fmla="*/ 16 w 147"/>
                <a:gd name="T51" fmla="*/ 48 h 212"/>
                <a:gd name="T52" fmla="*/ 23 w 147"/>
                <a:gd name="T53" fmla="*/ 57 h 212"/>
                <a:gd name="T54" fmla="*/ 16 w 147"/>
                <a:gd name="T55" fmla="*/ 66 h 212"/>
                <a:gd name="T56" fmla="*/ 16 w 147"/>
                <a:gd name="T57" fmla="*/ 72 h 212"/>
                <a:gd name="T58" fmla="*/ 16 w 147"/>
                <a:gd name="T59" fmla="*/ 81 h 212"/>
                <a:gd name="T60" fmla="*/ 16 w 147"/>
                <a:gd name="T61" fmla="*/ 113 h 212"/>
                <a:gd name="T62" fmla="*/ 23 w 147"/>
                <a:gd name="T63" fmla="*/ 113 h 212"/>
                <a:gd name="T64" fmla="*/ 16 w 147"/>
                <a:gd name="T65" fmla="*/ 131 h 212"/>
                <a:gd name="T66" fmla="*/ 7 w 147"/>
                <a:gd name="T67" fmla="*/ 131 h 212"/>
                <a:gd name="T68" fmla="*/ 7 w 147"/>
                <a:gd name="T69" fmla="*/ 137 h 212"/>
                <a:gd name="T70" fmla="*/ 0 w 147"/>
                <a:gd name="T71" fmla="*/ 137 h 212"/>
                <a:gd name="T72" fmla="*/ 0 w 147"/>
                <a:gd name="T73" fmla="*/ 146 h 212"/>
                <a:gd name="T74" fmla="*/ 23 w 147"/>
                <a:gd name="T75" fmla="*/ 162 h 212"/>
                <a:gd name="T76" fmla="*/ 40 w 147"/>
                <a:gd name="T77" fmla="*/ 154 h 212"/>
                <a:gd name="T78" fmla="*/ 48 w 147"/>
                <a:gd name="T79" fmla="*/ 162 h 212"/>
                <a:gd name="T80" fmla="*/ 63 w 147"/>
                <a:gd name="T81" fmla="*/ 178 h 212"/>
                <a:gd name="T82" fmla="*/ 72 w 147"/>
                <a:gd name="T83" fmla="*/ 194 h 212"/>
                <a:gd name="T84" fmla="*/ 106 w 147"/>
                <a:gd name="T85" fmla="*/ 187 h 212"/>
                <a:gd name="T86" fmla="*/ 112 w 147"/>
                <a:gd name="T87" fmla="*/ 194 h 212"/>
                <a:gd name="T88" fmla="*/ 112 w 147"/>
                <a:gd name="T89" fmla="*/ 203 h 212"/>
                <a:gd name="T90" fmla="*/ 106 w 147"/>
                <a:gd name="T91" fmla="*/ 203 h 212"/>
                <a:gd name="T92" fmla="*/ 112 w 147"/>
                <a:gd name="T93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7" h="212">
                  <a:moveTo>
                    <a:pt x="112" y="211"/>
                  </a:moveTo>
                  <a:lnTo>
                    <a:pt x="122" y="178"/>
                  </a:lnTo>
                  <a:lnTo>
                    <a:pt x="112" y="154"/>
                  </a:lnTo>
                  <a:lnTo>
                    <a:pt x="122" y="154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46" y="137"/>
                  </a:lnTo>
                  <a:lnTo>
                    <a:pt x="146" y="122"/>
                  </a:lnTo>
                  <a:lnTo>
                    <a:pt x="137" y="106"/>
                  </a:lnTo>
                  <a:lnTo>
                    <a:pt x="146" y="81"/>
                  </a:lnTo>
                  <a:lnTo>
                    <a:pt x="122" y="81"/>
                  </a:lnTo>
                  <a:lnTo>
                    <a:pt x="112" y="72"/>
                  </a:lnTo>
                  <a:lnTo>
                    <a:pt x="88" y="72"/>
                  </a:lnTo>
                  <a:lnTo>
                    <a:pt x="81" y="66"/>
                  </a:lnTo>
                  <a:lnTo>
                    <a:pt x="81" y="57"/>
                  </a:lnTo>
                  <a:lnTo>
                    <a:pt x="72" y="41"/>
                  </a:lnTo>
                  <a:lnTo>
                    <a:pt x="81" y="25"/>
                  </a:lnTo>
                  <a:lnTo>
                    <a:pt x="88" y="17"/>
                  </a:lnTo>
                  <a:lnTo>
                    <a:pt x="97" y="7"/>
                  </a:lnTo>
                  <a:lnTo>
                    <a:pt x="88" y="0"/>
                  </a:lnTo>
                  <a:lnTo>
                    <a:pt x="72" y="17"/>
                  </a:lnTo>
                  <a:lnTo>
                    <a:pt x="48" y="25"/>
                  </a:lnTo>
                  <a:lnTo>
                    <a:pt x="40" y="41"/>
                  </a:lnTo>
                  <a:lnTo>
                    <a:pt x="23" y="48"/>
                  </a:lnTo>
                  <a:lnTo>
                    <a:pt x="23" y="66"/>
                  </a:lnTo>
                  <a:lnTo>
                    <a:pt x="16" y="48"/>
                  </a:lnTo>
                  <a:lnTo>
                    <a:pt x="23" y="57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6" y="81"/>
                  </a:lnTo>
                  <a:lnTo>
                    <a:pt x="16" y="113"/>
                  </a:lnTo>
                  <a:lnTo>
                    <a:pt x="23" y="113"/>
                  </a:lnTo>
                  <a:lnTo>
                    <a:pt x="16" y="131"/>
                  </a:lnTo>
                  <a:lnTo>
                    <a:pt x="7" y="131"/>
                  </a:lnTo>
                  <a:lnTo>
                    <a:pt x="7" y="137"/>
                  </a:lnTo>
                  <a:lnTo>
                    <a:pt x="0" y="137"/>
                  </a:lnTo>
                  <a:lnTo>
                    <a:pt x="0" y="146"/>
                  </a:lnTo>
                  <a:lnTo>
                    <a:pt x="23" y="162"/>
                  </a:lnTo>
                  <a:lnTo>
                    <a:pt x="40" y="154"/>
                  </a:lnTo>
                  <a:lnTo>
                    <a:pt x="48" y="162"/>
                  </a:lnTo>
                  <a:lnTo>
                    <a:pt x="63" y="178"/>
                  </a:lnTo>
                  <a:lnTo>
                    <a:pt x="72" y="194"/>
                  </a:lnTo>
                  <a:lnTo>
                    <a:pt x="106" y="187"/>
                  </a:lnTo>
                  <a:lnTo>
                    <a:pt x="112" y="194"/>
                  </a:lnTo>
                  <a:lnTo>
                    <a:pt x="112" y="203"/>
                  </a:lnTo>
                  <a:lnTo>
                    <a:pt x="106" y="203"/>
                  </a:lnTo>
                  <a:lnTo>
                    <a:pt x="112" y="21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8" name="Freeform 380">
              <a:extLst>
                <a:ext uri="{FF2B5EF4-FFF2-40B4-BE49-F238E27FC236}">
                  <a16:creationId xmlns:a16="http://schemas.microsoft.com/office/drawing/2014/main" id="{00725AFC-60DA-45E8-A4BB-1886812D9EA3}"/>
                </a:ext>
              </a:extLst>
            </p:cNvPr>
            <p:cNvSpPr>
              <a:spLocks/>
            </p:cNvSpPr>
            <p:nvPr>
              <p:custDataLst>
                <p:tags r:id="rId476"/>
              </p:custDataLst>
            </p:nvPr>
          </p:nvSpPr>
          <p:spPr bwMode="gray">
            <a:xfrm>
              <a:off x="1400" y="3059"/>
              <a:ext cx="196" cy="258"/>
            </a:xfrm>
            <a:custGeom>
              <a:avLst/>
              <a:gdLst>
                <a:gd name="T0" fmla="*/ 155 w 163"/>
                <a:gd name="T1" fmla="*/ 137 h 235"/>
                <a:gd name="T2" fmla="*/ 139 w 163"/>
                <a:gd name="T3" fmla="*/ 137 h 235"/>
                <a:gd name="T4" fmla="*/ 139 w 163"/>
                <a:gd name="T5" fmla="*/ 122 h 235"/>
                <a:gd name="T6" fmla="*/ 121 w 163"/>
                <a:gd name="T7" fmla="*/ 131 h 235"/>
                <a:gd name="T8" fmla="*/ 105 w 163"/>
                <a:gd name="T9" fmla="*/ 122 h 235"/>
                <a:gd name="T10" fmla="*/ 96 w 163"/>
                <a:gd name="T11" fmla="*/ 97 h 235"/>
                <a:gd name="T12" fmla="*/ 114 w 163"/>
                <a:gd name="T13" fmla="*/ 65 h 235"/>
                <a:gd name="T14" fmla="*/ 145 w 163"/>
                <a:gd name="T15" fmla="*/ 49 h 235"/>
                <a:gd name="T16" fmla="*/ 139 w 163"/>
                <a:gd name="T17" fmla="*/ 41 h 235"/>
                <a:gd name="T18" fmla="*/ 145 w 163"/>
                <a:gd name="T19" fmla="*/ 41 h 235"/>
                <a:gd name="T20" fmla="*/ 145 w 163"/>
                <a:gd name="T21" fmla="*/ 32 h 235"/>
                <a:gd name="T22" fmla="*/ 139 w 163"/>
                <a:gd name="T23" fmla="*/ 25 h 235"/>
                <a:gd name="T24" fmla="*/ 105 w 163"/>
                <a:gd name="T25" fmla="*/ 32 h 235"/>
                <a:gd name="T26" fmla="*/ 96 w 163"/>
                <a:gd name="T27" fmla="*/ 16 h 235"/>
                <a:gd name="T28" fmla="*/ 81 w 163"/>
                <a:gd name="T29" fmla="*/ 0 h 235"/>
                <a:gd name="T30" fmla="*/ 73 w 163"/>
                <a:gd name="T31" fmla="*/ 0 h 235"/>
                <a:gd name="T32" fmla="*/ 81 w 163"/>
                <a:gd name="T33" fmla="*/ 9 h 235"/>
                <a:gd name="T34" fmla="*/ 73 w 163"/>
                <a:gd name="T35" fmla="*/ 25 h 235"/>
                <a:gd name="T36" fmla="*/ 65 w 163"/>
                <a:gd name="T37" fmla="*/ 32 h 235"/>
                <a:gd name="T38" fmla="*/ 49 w 163"/>
                <a:gd name="T39" fmla="*/ 41 h 235"/>
                <a:gd name="T40" fmla="*/ 25 w 163"/>
                <a:gd name="T41" fmla="*/ 65 h 235"/>
                <a:gd name="T42" fmla="*/ 8 w 163"/>
                <a:gd name="T43" fmla="*/ 57 h 235"/>
                <a:gd name="T44" fmla="*/ 16 w 163"/>
                <a:gd name="T45" fmla="*/ 41 h 235"/>
                <a:gd name="T46" fmla="*/ 0 w 163"/>
                <a:gd name="T47" fmla="*/ 57 h 235"/>
                <a:gd name="T48" fmla="*/ 8 w 163"/>
                <a:gd name="T49" fmla="*/ 72 h 235"/>
                <a:gd name="T50" fmla="*/ 0 w 163"/>
                <a:gd name="T51" fmla="*/ 72 h 235"/>
                <a:gd name="T52" fmla="*/ 16 w 163"/>
                <a:gd name="T53" fmla="*/ 89 h 235"/>
                <a:gd name="T54" fmla="*/ 33 w 163"/>
                <a:gd name="T55" fmla="*/ 106 h 235"/>
                <a:gd name="T56" fmla="*/ 73 w 163"/>
                <a:gd name="T57" fmla="*/ 186 h 235"/>
                <a:gd name="T58" fmla="*/ 139 w 163"/>
                <a:gd name="T59" fmla="*/ 234 h 235"/>
                <a:gd name="T60" fmla="*/ 155 w 163"/>
                <a:gd name="T61" fmla="*/ 227 h 235"/>
                <a:gd name="T62" fmla="*/ 162 w 163"/>
                <a:gd name="T63" fmla="*/ 211 h 235"/>
                <a:gd name="T64" fmla="*/ 155 w 163"/>
                <a:gd name="T65" fmla="*/ 203 h 235"/>
                <a:gd name="T66" fmla="*/ 162 w 163"/>
                <a:gd name="T67" fmla="*/ 154 h 235"/>
                <a:gd name="T68" fmla="*/ 155 w 163"/>
                <a:gd name="T69" fmla="*/ 1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3" h="235">
                  <a:moveTo>
                    <a:pt x="155" y="137"/>
                  </a:moveTo>
                  <a:lnTo>
                    <a:pt x="139" y="137"/>
                  </a:lnTo>
                  <a:lnTo>
                    <a:pt x="139" y="122"/>
                  </a:lnTo>
                  <a:lnTo>
                    <a:pt x="121" y="131"/>
                  </a:lnTo>
                  <a:lnTo>
                    <a:pt x="105" y="122"/>
                  </a:lnTo>
                  <a:lnTo>
                    <a:pt x="96" y="97"/>
                  </a:lnTo>
                  <a:lnTo>
                    <a:pt x="114" y="65"/>
                  </a:lnTo>
                  <a:lnTo>
                    <a:pt x="145" y="49"/>
                  </a:lnTo>
                  <a:lnTo>
                    <a:pt x="139" y="41"/>
                  </a:lnTo>
                  <a:lnTo>
                    <a:pt x="145" y="41"/>
                  </a:lnTo>
                  <a:lnTo>
                    <a:pt x="145" y="32"/>
                  </a:lnTo>
                  <a:lnTo>
                    <a:pt x="139" y="25"/>
                  </a:lnTo>
                  <a:lnTo>
                    <a:pt x="105" y="32"/>
                  </a:lnTo>
                  <a:lnTo>
                    <a:pt x="96" y="16"/>
                  </a:lnTo>
                  <a:lnTo>
                    <a:pt x="81" y="0"/>
                  </a:lnTo>
                  <a:lnTo>
                    <a:pt x="73" y="0"/>
                  </a:lnTo>
                  <a:lnTo>
                    <a:pt x="81" y="9"/>
                  </a:lnTo>
                  <a:lnTo>
                    <a:pt x="73" y="25"/>
                  </a:lnTo>
                  <a:lnTo>
                    <a:pt x="65" y="32"/>
                  </a:lnTo>
                  <a:lnTo>
                    <a:pt x="49" y="41"/>
                  </a:lnTo>
                  <a:lnTo>
                    <a:pt x="25" y="65"/>
                  </a:lnTo>
                  <a:lnTo>
                    <a:pt x="8" y="57"/>
                  </a:lnTo>
                  <a:lnTo>
                    <a:pt x="16" y="41"/>
                  </a:lnTo>
                  <a:lnTo>
                    <a:pt x="0" y="57"/>
                  </a:lnTo>
                  <a:lnTo>
                    <a:pt x="8" y="72"/>
                  </a:lnTo>
                  <a:lnTo>
                    <a:pt x="0" y="72"/>
                  </a:lnTo>
                  <a:lnTo>
                    <a:pt x="16" y="89"/>
                  </a:lnTo>
                  <a:lnTo>
                    <a:pt x="33" y="106"/>
                  </a:lnTo>
                  <a:lnTo>
                    <a:pt x="73" y="186"/>
                  </a:lnTo>
                  <a:lnTo>
                    <a:pt x="139" y="234"/>
                  </a:lnTo>
                  <a:lnTo>
                    <a:pt x="155" y="227"/>
                  </a:lnTo>
                  <a:lnTo>
                    <a:pt x="162" y="211"/>
                  </a:lnTo>
                  <a:lnTo>
                    <a:pt x="155" y="203"/>
                  </a:lnTo>
                  <a:lnTo>
                    <a:pt x="162" y="154"/>
                  </a:lnTo>
                  <a:lnTo>
                    <a:pt x="155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49" name="Freeform 381">
              <a:extLst>
                <a:ext uri="{FF2B5EF4-FFF2-40B4-BE49-F238E27FC236}">
                  <a16:creationId xmlns:a16="http://schemas.microsoft.com/office/drawing/2014/main" id="{1821C889-7A2B-495B-80FB-20A49D32DC72}"/>
                </a:ext>
              </a:extLst>
            </p:cNvPr>
            <p:cNvSpPr>
              <a:spLocks/>
            </p:cNvSpPr>
            <p:nvPr>
              <p:custDataLst>
                <p:tags r:id="rId477"/>
              </p:custDataLst>
            </p:nvPr>
          </p:nvSpPr>
          <p:spPr bwMode="gray">
            <a:xfrm>
              <a:off x="1586" y="3193"/>
              <a:ext cx="178" cy="195"/>
            </a:xfrm>
            <a:custGeom>
              <a:avLst/>
              <a:gdLst>
                <a:gd name="T0" fmla="*/ 146 w 147"/>
                <a:gd name="T1" fmla="*/ 137 h 178"/>
                <a:gd name="T2" fmla="*/ 146 w 147"/>
                <a:gd name="T3" fmla="*/ 112 h 178"/>
                <a:gd name="T4" fmla="*/ 137 w 147"/>
                <a:gd name="T5" fmla="*/ 96 h 178"/>
                <a:gd name="T6" fmla="*/ 137 w 147"/>
                <a:gd name="T7" fmla="*/ 89 h 178"/>
                <a:gd name="T8" fmla="*/ 121 w 147"/>
                <a:gd name="T9" fmla="*/ 89 h 178"/>
                <a:gd name="T10" fmla="*/ 112 w 147"/>
                <a:gd name="T11" fmla="*/ 72 h 178"/>
                <a:gd name="T12" fmla="*/ 112 w 147"/>
                <a:gd name="T13" fmla="*/ 64 h 178"/>
                <a:gd name="T14" fmla="*/ 105 w 147"/>
                <a:gd name="T15" fmla="*/ 49 h 178"/>
                <a:gd name="T16" fmla="*/ 56 w 147"/>
                <a:gd name="T17" fmla="*/ 32 h 178"/>
                <a:gd name="T18" fmla="*/ 49 w 147"/>
                <a:gd name="T19" fmla="*/ 24 h 178"/>
                <a:gd name="T20" fmla="*/ 49 w 147"/>
                <a:gd name="T21" fmla="*/ 0 h 178"/>
                <a:gd name="T22" fmla="*/ 32 w 147"/>
                <a:gd name="T23" fmla="*/ 0 h 178"/>
                <a:gd name="T24" fmla="*/ 15 w 147"/>
                <a:gd name="T25" fmla="*/ 15 h 178"/>
                <a:gd name="T26" fmla="*/ 0 w 147"/>
                <a:gd name="T27" fmla="*/ 15 h 178"/>
                <a:gd name="T28" fmla="*/ 7 w 147"/>
                <a:gd name="T29" fmla="*/ 32 h 178"/>
                <a:gd name="T30" fmla="*/ 0 w 147"/>
                <a:gd name="T31" fmla="*/ 81 h 178"/>
                <a:gd name="T32" fmla="*/ 7 w 147"/>
                <a:gd name="T33" fmla="*/ 89 h 178"/>
                <a:gd name="T34" fmla="*/ 0 w 147"/>
                <a:gd name="T35" fmla="*/ 105 h 178"/>
                <a:gd name="T36" fmla="*/ 7 w 147"/>
                <a:gd name="T37" fmla="*/ 129 h 178"/>
                <a:gd name="T38" fmla="*/ 7 w 147"/>
                <a:gd name="T39" fmla="*/ 137 h 178"/>
                <a:gd name="T40" fmla="*/ 15 w 147"/>
                <a:gd name="T41" fmla="*/ 177 h 178"/>
                <a:gd name="T42" fmla="*/ 24 w 147"/>
                <a:gd name="T43" fmla="*/ 177 h 178"/>
                <a:gd name="T44" fmla="*/ 40 w 147"/>
                <a:gd name="T45" fmla="*/ 161 h 178"/>
                <a:gd name="T46" fmla="*/ 65 w 147"/>
                <a:gd name="T47" fmla="*/ 171 h 178"/>
                <a:gd name="T48" fmla="*/ 72 w 147"/>
                <a:gd name="T49" fmla="*/ 161 h 178"/>
                <a:gd name="T50" fmla="*/ 89 w 147"/>
                <a:gd name="T51" fmla="*/ 171 h 178"/>
                <a:gd name="T52" fmla="*/ 97 w 147"/>
                <a:gd name="T53" fmla="*/ 129 h 178"/>
                <a:gd name="T54" fmla="*/ 129 w 147"/>
                <a:gd name="T55" fmla="*/ 129 h 178"/>
                <a:gd name="T56" fmla="*/ 146 w 147"/>
                <a:gd name="T57" fmla="*/ 13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178">
                  <a:moveTo>
                    <a:pt x="146" y="137"/>
                  </a:moveTo>
                  <a:lnTo>
                    <a:pt x="146" y="112"/>
                  </a:lnTo>
                  <a:lnTo>
                    <a:pt x="137" y="96"/>
                  </a:lnTo>
                  <a:lnTo>
                    <a:pt x="137" y="89"/>
                  </a:lnTo>
                  <a:lnTo>
                    <a:pt x="121" y="89"/>
                  </a:lnTo>
                  <a:lnTo>
                    <a:pt x="112" y="72"/>
                  </a:lnTo>
                  <a:lnTo>
                    <a:pt x="112" y="64"/>
                  </a:lnTo>
                  <a:lnTo>
                    <a:pt x="105" y="49"/>
                  </a:lnTo>
                  <a:lnTo>
                    <a:pt x="56" y="32"/>
                  </a:lnTo>
                  <a:lnTo>
                    <a:pt x="49" y="24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15" y="15"/>
                  </a:lnTo>
                  <a:lnTo>
                    <a:pt x="0" y="15"/>
                  </a:lnTo>
                  <a:lnTo>
                    <a:pt x="7" y="32"/>
                  </a:lnTo>
                  <a:lnTo>
                    <a:pt x="0" y="81"/>
                  </a:lnTo>
                  <a:lnTo>
                    <a:pt x="7" y="89"/>
                  </a:lnTo>
                  <a:lnTo>
                    <a:pt x="0" y="105"/>
                  </a:lnTo>
                  <a:lnTo>
                    <a:pt x="7" y="129"/>
                  </a:lnTo>
                  <a:lnTo>
                    <a:pt x="7" y="137"/>
                  </a:lnTo>
                  <a:lnTo>
                    <a:pt x="15" y="177"/>
                  </a:lnTo>
                  <a:lnTo>
                    <a:pt x="24" y="177"/>
                  </a:lnTo>
                  <a:lnTo>
                    <a:pt x="40" y="161"/>
                  </a:lnTo>
                  <a:lnTo>
                    <a:pt x="65" y="171"/>
                  </a:lnTo>
                  <a:lnTo>
                    <a:pt x="72" y="161"/>
                  </a:lnTo>
                  <a:lnTo>
                    <a:pt x="89" y="171"/>
                  </a:lnTo>
                  <a:lnTo>
                    <a:pt x="97" y="129"/>
                  </a:lnTo>
                  <a:lnTo>
                    <a:pt x="129" y="129"/>
                  </a:lnTo>
                  <a:lnTo>
                    <a:pt x="146" y="13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0" name="Freeform 382">
              <a:extLst>
                <a:ext uri="{FF2B5EF4-FFF2-40B4-BE49-F238E27FC236}">
                  <a16:creationId xmlns:a16="http://schemas.microsoft.com/office/drawing/2014/main" id="{3EE39CE3-758D-4EC0-B643-89B7F5C19CA2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gray">
            <a:xfrm>
              <a:off x="1693" y="3335"/>
              <a:ext cx="128" cy="124"/>
            </a:xfrm>
            <a:custGeom>
              <a:avLst/>
              <a:gdLst>
                <a:gd name="T0" fmla="*/ 97 w 106"/>
                <a:gd name="T1" fmla="*/ 82 h 114"/>
                <a:gd name="T2" fmla="*/ 105 w 106"/>
                <a:gd name="T3" fmla="*/ 66 h 114"/>
                <a:gd name="T4" fmla="*/ 88 w 106"/>
                <a:gd name="T5" fmla="*/ 57 h 114"/>
                <a:gd name="T6" fmla="*/ 88 w 106"/>
                <a:gd name="T7" fmla="*/ 42 h 114"/>
                <a:gd name="T8" fmla="*/ 82 w 106"/>
                <a:gd name="T9" fmla="*/ 42 h 114"/>
                <a:gd name="T10" fmla="*/ 57 w 106"/>
                <a:gd name="T11" fmla="*/ 32 h 114"/>
                <a:gd name="T12" fmla="*/ 57 w 106"/>
                <a:gd name="T13" fmla="*/ 8 h 114"/>
                <a:gd name="T14" fmla="*/ 40 w 106"/>
                <a:gd name="T15" fmla="*/ 0 h 114"/>
                <a:gd name="T16" fmla="*/ 8 w 106"/>
                <a:gd name="T17" fmla="*/ 0 h 114"/>
                <a:gd name="T18" fmla="*/ 0 w 106"/>
                <a:gd name="T19" fmla="*/ 42 h 114"/>
                <a:gd name="T20" fmla="*/ 16 w 106"/>
                <a:gd name="T21" fmla="*/ 66 h 114"/>
                <a:gd name="T22" fmla="*/ 40 w 106"/>
                <a:gd name="T23" fmla="*/ 66 h 114"/>
                <a:gd name="T24" fmla="*/ 57 w 106"/>
                <a:gd name="T25" fmla="*/ 82 h 114"/>
                <a:gd name="T26" fmla="*/ 57 w 106"/>
                <a:gd name="T27" fmla="*/ 89 h 114"/>
                <a:gd name="T28" fmla="*/ 48 w 106"/>
                <a:gd name="T29" fmla="*/ 106 h 114"/>
                <a:gd name="T30" fmla="*/ 72 w 106"/>
                <a:gd name="T31" fmla="*/ 113 h 114"/>
                <a:gd name="T32" fmla="*/ 82 w 106"/>
                <a:gd name="T33" fmla="*/ 106 h 114"/>
                <a:gd name="T34" fmla="*/ 97 w 106"/>
                <a:gd name="T35" fmla="*/ 97 h 114"/>
                <a:gd name="T36" fmla="*/ 97 w 106"/>
                <a:gd name="T37" fmla="*/ 8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14">
                  <a:moveTo>
                    <a:pt x="97" y="82"/>
                  </a:moveTo>
                  <a:lnTo>
                    <a:pt x="105" y="66"/>
                  </a:lnTo>
                  <a:lnTo>
                    <a:pt x="88" y="57"/>
                  </a:lnTo>
                  <a:lnTo>
                    <a:pt x="88" y="42"/>
                  </a:lnTo>
                  <a:lnTo>
                    <a:pt x="82" y="42"/>
                  </a:lnTo>
                  <a:lnTo>
                    <a:pt x="57" y="32"/>
                  </a:lnTo>
                  <a:lnTo>
                    <a:pt x="57" y="8"/>
                  </a:lnTo>
                  <a:lnTo>
                    <a:pt x="40" y="0"/>
                  </a:lnTo>
                  <a:lnTo>
                    <a:pt x="8" y="0"/>
                  </a:lnTo>
                  <a:lnTo>
                    <a:pt x="0" y="42"/>
                  </a:lnTo>
                  <a:lnTo>
                    <a:pt x="16" y="66"/>
                  </a:lnTo>
                  <a:lnTo>
                    <a:pt x="40" y="66"/>
                  </a:lnTo>
                  <a:lnTo>
                    <a:pt x="57" y="82"/>
                  </a:lnTo>
                  <a:lnTo>
                    <a:pt x="57" y="89"/>
                  </a:lnTo>
                  <a:lnTo>
                    <a:pt x="48" y="106"/>
                  </a:lnTo>
                  <a:lnTo>
                    <a:pt x="72" y="113"/>
                  </a:lnTo>
                  <a:lnTo>
                    <a:pt x="82" y="106"/>
                  </a:lnTo>
                  <a:lnTo>
                    <a:pt x="97" y="97"/>
                  </a:lnTo>
                  <a:lnTo>
                    <a:pt x="97" y="8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1" name="Freeform 383">
              <a:extLst>
                <a:ext uri="{FF2B5EF4-FFF2-40B4-BE49-F238E27FC236}">
                  <a16:creationId xmlns:a16="http://schemas.microsoft.com/office/drawing/2014/main" id="{2F86142B-5DDF-4491-8062-9172B8FC0725}"/>
                </a:ext>
              </a:extLst>
            </p:cNvPr>
            <p:cNvSpPr>
              <a:spLocks/>
            </p:cNvSpPr>
            <p:nvPr>
              <p:custDataLst>
                <p:tags r:id="rId479"/>
              </p:custDataLst>
            </p:nvPr>
          </p:nvSpPr>
          <p:spPr bwMode="gray">
            <a:xfrm>
              <a:off x="1752" y="3503"/>
              <a:ext cx="89" cy="73"/>
            </a:xfrm>
            <a:custGeom>
              <a:avLst/>
              <a:gdLst>
                <a:gd name="T0" fmla="*/ 65 w 75"/>
                <a:gd name="T1" fmla="*/ 49 h 66"/>
                <a:gd name="T2" fmla="*/ 74 w 75"/>
                <a:gd name="T3" fmla="*/ 31 h 66"/>
                <a:gd name="T4" fmla="*/ 65 w 75"/>
                <a:gd name="T5" fmla="*/ 25 h 66"/>
                <a:gd name="T6" fmla="*/ 40 w 75"/>
                <a:gd name="T7" fmla="*/ 8 h 66"/>
                <a:gd name="T8" fmla="*/ 34 w 75"/>
                <a:gd name="T9" fmla="*/ 8 h 66"/>
                <a:gd name="T10" fmla="*/ 24 w 75"/>
                <a:gd name="T11" fmla="*/ 0 h 66"/>
                <a:gd name="T12" fmla="*/ 15 w 75"/>
                <a:gd name="T13" fmla="*/ 0 h 66"/>
                <a:gd name="T14" fmla="*/ 0 w 75"/>
                <a:gd name="T15" fmla="*/ 56 h 66"/>
                <a:gd name="T16" fmla="*/ 9 w 75"/>
                <a:gd name="T17" fmla="*/ 56 h 66"/>
                <a:gd name="T18" fmla="*/ 34 w 75"/>
                <a:gd name="T19" fmla="*/ 65 h 66"/>
                <a:gd name="T20" fmla="*/ 57 w 75"/>
                <a:gd name="T21" fmla="*/ 65 h 66"/>
                <a:gd name="T22" fmla="*/ 65 w 75"/>
                <a:gd name="T23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66">
                  <a:moveTo>
                    <a:pt x="65" y="49"/>
                  </a:moveTo>
                  <a:lnTo>
                    <a:pt x="74" y="31"/>
                  </a:lnTo>
                  <a:lnTo>
                    <a:pt x="65" y="25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56"/>
                  </a:lnTo>
                  <a:lnTo>
                    <a:pt x="9" y="56"/>
                  </a:lnTo>
                  <a:lnTo>
                    <a:pt x="34" y="65"/>
                  </a:lnTo>
                  <a:lnTo>
                    <a:pt x="57" y="65"/>
                  </a:lnTo>
                  <a:lnTo>
                    <a:pt x="65" y="4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2" name="Freeform 384">
              <a:extLst>
                <a:ext uri="{FF2B5EF4-FFF2-40B4-BE49-F238E27FC236}">
                  <a16:creationId xmlns:a16="http://schemas.microsoft.com/office/drawing/2014/main" id="{7EE80D47-7C20-4FF4-9934-A5F8FDE29138}"/>
                </a:ext>
              </a:extLst>
            </p:cNvPr>
            <p:cNvSpPr>
              <a:spLocks/>
            </p:cNvSpPr>
            <p:nvPr>
              <p:custDataLst>
                <p:tags r:id="rId480"/>
              </p:custDataLst>
            </p:nvPr>
          </p:nvSpPr>
          <p:spPr bwMode="gray">
            <a:xfrm>
              <a:off x="1515" y="2987"/>
              <a:ext cx="609" cy="572"/>
            </a:xfrm>
            <a:custGeom>
              <a:avLst/>
              <a:gdLst>
                <a:gd name="T0" fmla="*/ 285 w 505"/>
                <a:gd name="T1" fmla="*/ 16 h 520"/>
                <a:gd name="T2" fmla="*/ 261 w 505"/>
                <a:gd name="T3" fmla="*/ 40 h 520"/>
                <a:gd name="T4" fmla="*/ 236 w 505"/>
                <a:gd name="T5" fmla="*/ 34 h 520"/>
                <a:gd name="T6" fmla="*/ 220 w 505"/>
                <a:gd name="T7" fmla="*/ 40 h 520"/>
                <a:gd name="T8" fmla="*/ 188 w 505"/>
                <a:gd name="T9" fmla="*/ 49 h 520"/>
                <a:gd name="T10" fmla="*/ 180 w 505"/>
                <a:gd name="T11" fmla="*/ 9 h 520"/>
                <a:gd name="T12" fmla="*/ 171 w 505"/>
                <a:gd name="T13" fmla="*/ 0 h 520"/>
                <a:gd name="T14" fmla="*/ 140 w 505"/>
                <a:gd name="T15" fmla="*/ 16 h 520"/>
                <a:gd name="T16" fmla="*/ 124 w 505"/>
                <a:gd name="T17" fmla="*/ 16 h 520"/>
                <a:gd name="T18" fmla="*/ 131 w 505"/>
                <a:gd name="T19" fmla="*/ 40 h 520"/>
                <a:gd name="T20" fmla="*/ 99 w 505"/>
                <a:gd name="T21" fmla="*/ 57 h 520"/>
                <a:gd name="T22" fmla="*/ 83 w 505"/>
                <a:gd name="T23" fmla="*/ 40 h 520"/>
                <a:gd name="T24" fmla="*/ 49 w 505"/>
                <a:gd name="T25" fmla="*/ 49 h 520"/>
                <a:gd name="T26" fmla="*/ 49 w 505"/>
                <a:gd name="T27" fmla="*/ 57 h 520"/>
                <a:gd name="T28" fmla="*/ 49 w 505"/>
                <a:gd name="T29" fmla="*/ 114 h 520"/>
                <a:gd name="T30" fmla="*/ 0 w 505"/>
                <a:gd name="T31" fmla="*/ 162 h 520"/>
                <a:gd name="T32" fmla="*/ 25 w 505"/>
                <a:gd name="T33" fmla="*/ 196 h 520"/>
                <a:gd name="T34" fmla="*/ 43 w 505"/>
                <a:gd name="T35" fmla="*/ 202 h 520"/>
                <a:gd name="T36" fmla="*/ 74 w 505"/>
                <a:gd name="T37" fmla="*/ 202 h 520"/>
                <a:gd name="T38" fmla="*/ 108 w 505"/>
                <a:gd name="T39" fmla="*/ 187 h 520"/>
                <a:gd name="T40" fmla="*/ 115 w 505"/>
                <a:gd name="T41" fmla="*/ 219 h 520"/>
                <a:gd name="T42" fmla="*/ 171 w 505"/>
                <a:gd name="T43" fmla="*/ 251 h 520"/>
                <a:gd name="T44" fmla="*/ 180 w 505"/>
                <a:gd name="T45" fmla="*/ 276 h 520"/>
                <a:gd name="T46" fmla="*/ 196 w 505"/>
                <a:gd name="T47" fmla="*/ 283 h 520"/>
                <a:gd name="T48" fmla="*/ 205 w 505"/>
                <a:gd name="T49" fmla="*/ 324 h 520"/>
                <a:gd name="T50" fmla="*/ 230 w 505"/>
                <a:gd name="T51" fmla="*/ 358 h 520"/>
                <a:gd name="T52" fmla="*/ 236 w 505"/>
                <a:gd name="T53" fmla="*/ 373 h 520"/>
                <a:gd name="T54" fmla="*/ 245 w 505"/>
                <a:gd name="T55" fmla="*/ 398 h 520"/>
                <a:gd name="T56" fmla="*/ 261 w 505"/>
                <a:gd name="T57" fmla="*/ 422 h 520"/>
                <a:gd name="T58" fmla="*/ 211 w 505"/>
                <a:gd name="T59" fmla="*/ 470 h 520"/>
                <a:gd name="T60" fmla="*/ 230 w 505"/>
                <a:gd name="T61" fmla="*/ 478 h 520"/>
                <a:gd name="T62" fmla="*/ 261 w 505"/>
                <a:gd name="T63" fmla="*/ 495 h 520"/>
                <a:gd name="T64" fmla="*/ 261 w 505"/>
                <a:gd name="T65" fmla="*/ 519 h 520"/>
                <a:gd name="T66" fmla="*/ 293 w 505"/>
                <a:gd name="T67" fmla="*/ 485 h 520"/>
                <a:gd name="T68" fmla="*/ 326 w 505"/>
                <a:gd name="T69" fmla="*/ 438 h 520"/>
                <a:gd name="T70" fmla="*/ 333 w 505"/>
                <a:gd name="T71" fmla="*/ 389 h 520"/>
                <a:gd name="T72" fmla="*/ 375 w 505"/>
                <a:gd name="T73" fmla="*/ 364 h 520"/>
                <a:gd name="T74" fmla="*/ 407 w 505"/>
                <a:gd name="T75" fmla="*/ 358 h 520"/>
                <a:gd name="T76" fmla="*/ 423 w 505"/>
                <a:gd name="T77" fmla="*/ 341 h 520"/>
                <a:gd name="T78" fmla="*/ 439 w 505"/>
                <a:gd name="T79" fmla="*/ 299 h 520"/>
                <a:gd name="T80" fmla="*/ 447 w 505"/>
                <a:gd name="T81" fmla="*/ 236 h 520"/>
                <a:gd name="T82" fmla="*/ 504 w 505"/>
                <a:gd name="T83" fmla="*/ 162 h 520"/>
                <a:gd name="T84" fmla="*/ 472 w 505"/>
                <a:gd name="T85" fmla="*/ 130 h 520"/>
                <a:gd name="T86" fmla="*/ 416 w 505"/>
                <a:gd name="T87" fmla="*/ 106 h 520"/>
                <a:gd name="T88" fmla="*/ 375 w 505"/>
                <a:gd name="T89" fmla="*/ 97 h 520"/>
                <a:gd name="T90" fmla="*/ 375 w 505"/>
                <a:gd name="T91" fmla="*/ 81 h 520"/>
                <a:gd name="T92" fmla="*/ 333 w 505"/>
                <a:gd name="T93" fmla="*/ 74 h 520"/>
                <a:gd name="T94" fmla="*/ 326 w 505"/>
                <a:gd name="T95" fmla="*/ 65 h 520"/>
                <a:gd name="T96" fmla="*/ 302 w 505"/>
                <a:gd name="T97" fmla="*/ 65 h 520"/>
                <a:gd name="T98" fmla="*/ 293 w 505"/>
                <a:gd name="T99" fmla="*/ 74 h 520"/>
                <a:gd name="T100" fmla="*/ 293 w 505"/>
                <a:gd name="T101" fmla="*/ 65 h 520"/>
                <a:gd name="T102" fmla="*/ 310 w 505"/>
                <a:gd name="T103" fmla="*/ 40 h 520"/>
                <a:gd name="T104" fmla="*/ 293 w 505"/>
                <a:gd name="T105" fmla="*/ 1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20">
                  <a:moveTo>
                    <a:pt x="293" y="16"/>
                  </a:moveTo>
                  <a:lnTo>
                    <a:pt x="285" y="16"/>
                  </a:lnTo>
                  <a:lnTo>
                    <a:pt x="270" y="34"/>
                  </a:lnTo>
                  <a:lnTo>
                    <a:pt x="261" y="40"/>
                  </a:lnTo>
                  <a:lnTo>
                    <a:pt x="253" y="34"/>
                  </a:lnTo>
                  <a:lnTo>
                    <a:pt x="236" y="34"/>
                  </a:lnTo>
                  <a:lnTo>
                    <a:pt x="230" y="40"/>
                  </a:lnTo>
                  <a:lnTo>
                    <a:pt x="220" y="40"/>
                  </a:lnTo>
                  <a:lnTo>
                    <a:pt x="196" y="49"/>
                  </a:lnTo>
                  <a:lnTo>
                    <a:pt x="188" y="49"/>
                  </a:lnTo>
                  <a:lnTo>
                    <a:pt x="180" y="34"/>
                  </a:lnTo>
                  <a:lnTo>
                    <a:pt x="180" y="9"/>
                  </a:lnTo>
                  <a:lnTo>
                    <a:pt x="180" y="0"/>
                  </a:lnTo>
                  <a:lnTo>
                    <a:pt x="171" y="0"/>
                  </a:lnTo>
                  <a:lnTo>
                    <a:pt x="164" y="9"/>
                  </a:lnTo>
                  <a:lnTo>
                    <a:pt x="140" y="16"/>
                  </a:lnTo>
                  <a:lnTo>
                    <a:pt x="115" y="9"/>
                  </a:lnTo>
                  <a:lnTo>
                    <a:pt x="124" y="16"/>
                  </a:lnTo>
                  <a:lnTo>
                    <a:pt x="124" y="34"/>
                  </a:lnTo>
                  <a:lnTo>
                    <a:pt x="131" y="40"/>
                  </a:lnTo>
                  <a:lnTo>
                    <a:pt x="108" y="57"/>
                  </a:lnTo>
                  <a:lnTo>
                    <a:pt x="99" y="57"/>
                  </a:lnTo>
                  <a:lnTo>
                    <a:pt x="91" y="49"/>
                  </a:lnTo>
                  <a:lnTo>
                    <a:pt x="83" y="40"/>
                  </a:lnTo>
                  <a:lnTo>
                    <a:pt x="49" y="40"/>
                  </a:lnTo>
                  <a:lnTo>
                    <a:pt x="49" y="49"/>
                  </a:lnTo>
                  <a:lnTo>
                    <a:pt x="59" y="57"/>
                  </a:lnTo>
                  <a:lnTo>
                    <a:pt x="49" y="57"/>
                  </a:lnTo>
                  <a:lnTo>
                    <a:pt x="59" y="81"/>
                  </a:lnTo>
                  <a:lnTo>
                    <a:pt x="49" y="114"/>
                  </a:lnTo>
                  <a:lnTo>
                    <a:pt x="18" y="130"/>
                  </a:lnTo>
                  <a:lnTo>
                    <a:pt x="0" y="162"/>
                  </a:lnTo>
                  <a:lnTo>
                    <a:pt x="9" y="187"/>
                  </a:lnTo>
                  <a:lnTo>
                    <a:pt x="25" y="196"/>
                  </a:lnTo>
                  <a:lnTo>
                    <a:pt x="43" y="187"/>
                  </a:lnTo>
                  <a:lnTo>
                    <a:pt x="43" y="202"/>
                  </a:lnTo>
                  <a:lnTo>
                    <a:pt x="59" y="202"/>
                  </a:lnTo>
                  <a:lnTo>
                    <a:pt x="74" y="202"/>
                  </a:lnTo>
                  <a:lnTo>
                    <a:pt x="91" y="187"/>
                  </a:lnTo>
                  <a:lnTo>
                    <a:pt x="108" y="187"/>
                  </a:lnTo>
                  <a:lnTo>
                    <a:pt x="108" y="211"/>
                  </a:lnTo>
                  <a:lnTo>
                    <a:pt x="115" y="219"/>
                  </a:lnTo>
                  <a:lnTo>
                    <a:pt x="164" y="236"/>
                  </a:lnTo>
                  <a:lnTo>
                    <a:pt x="171" y="251"/>
                  </a:lnTo>
                  <a:lnTo>
                    <a:pt x="171" y="259"/>
                  </a:lnTo>
                  <a:lnTo>
                    <a:pt x="180" y="276"/>
                  </a:lnTo>
                  <a:lnTo>
                    <a:pt x="196" y="276"/>
                  </a:lnTo>
                  <a:lnTo>
                    <a:pt x="196" y="283"/>
                  </a:lnTo>
                  <a:lnTo>
                    <a:pt x="205" y="299"/>
                  </a:lnTo>
                  <a:lnTo>
                    <a:pt x="205" y="324"/>
                  </a:lnTo>
                  <a:lnTo>
                    <a:pt x="205" y="348"/>
                  </a:lnTo>
                  <a:lnTo>
                    <a:pt x="230" y="358"/>
                  </a:lnTo>
                  <a:lnTo>
                    <a:pt x="236" y="358"/>
                  </a:lnTo>
                  <a:lnTo>
                    <a:pt x="236" y="373"/>
                  </a:lnTo>
                  <a:lnTo>
                    <a:pt x="253" y="382"/>
                  </a:lnTo>
                  <a:lnTo>
                    <a:pt x="245" y="398"/>
                  </a:lnTo>
                  <a:lnTo>
                    <a:pt x="253" y="398"/>
                  </a:lnTo>
                  <a:lnTo>
                    <a:pt x="261" y="422"/>
                  </a:lnTo>
                  <a:lnTo>
                    <a:pt x="245" y="429"/>
                  </a:lnTo>
                  <a:lnTo>
                    <a:pt x="211" y="470"/>
                  </a:lnTo>
                  <a:lnTo>
                    <a:pt x="220" y="470"/>
                  </a:lnTo>
                  <a:lnTo>
                    <a:pt x="230" y="478"/>
                  </a:lnTo>
                  <a:lnTo>
                    <a:pt x="236" y="478"/>
                  </a:lnTo>
                  <a:lnTo>
                    <a:pt x="261" y="495"/>
                  </a:lnTo>
                  <a:lnTo>
                    <a:pt x="270" y="501"/>
                  </a:lnTo>
                  <a:lnTo>
                    <a:pt x="261" y="519"/>
                  </a:lnTo>
                  <a:lnTo>
                    <a:pt x="277" y="501"/>
                  </a:lnTo>
                  <a:lnTo>
                    <a:pt x="293" y="485"/>
                  </a:lnTo>
                  <a:lnTo>
                    <a:pt x="310" y="453"/>
                  </a:lnTo>
                  <a:lnTo>
                    <a:pt x="326" y="438"/>
                  </a:lnTo>
                  <a:lnTo>
                    <a:pt x="326" y="405"/>
                  </a:lnTo>
                  <a:lnTo>
                    <a:pt x="333" y="389"/>
                  </a:lnTo>
                  <a:lnTo>
                    <a:pt x="350" y="382"/>
                  </a:lnTo>
                  <a:lnTo>
                    <a:pt x="375" y="364"/>
                  </a:lnTo>
                  <a:lnTo>
                    <a:pt x="407" y="364"/>
                  </a:lnTo>
                  <a:lnTo>
                    <a:pt x="407" y="358"/>
                  </a:lnTo>
                  <a:lnTo>
                    <a:pt x="423" y="348"/>
                  </a:lnTo>
                  <a:lnTo>
                    <a:pt x="423" y="341"/>
                  </a:lnTo>
                  <a:lnTo>
                    <a:pt x="439" y="316"/>
                  </a:lnTo>
                  <a:lnTo>
                    <a:pt x="439" y="299"/>
                  </a:lnTo>
                  <a:lnTo>
                    <a:pt x="447" y="292"/>
                  </a:lnTo>
                  <a:lnTo>
                    <a:pt x="447" y="236"/>
                  </a:lnTo>
                  <a:lnTo>
                    <a:pt x="488" y="187"/>
                  </a:lnTo>
                  <a:lnTo>
                    <a:pt x="504" y="162"/>
                  </a:lnTo>
                  <a:lnTo>
                    <a:pt x="497" y="130"/>
                  </a:lnTo>
                  <a:lnTo>
                    <a:pt x="472" y="130"/>
                  </a:lnTo>
                  <a:lnTo>
                    <a:pt x="432" y="97"/>
                  </a:lnTo>
                  <a:lnTo>
                    <a:pt x="416" y="106"/>
                  </a:lnTo>
                  <a:lnTo>
                    <a:pt x="392" y="97"/>
                  </a:lnTo>
                  <a:lnTo>
                    <a:pt x="375" y="97"/>
                  </a:lnTo>
                  <a:lnTo>
                    <a:pt x="375" y="90"/>
                  </a:lnTo>
                  <a:lnTo>
                    <a:pt x="375" y="81"/>
                  </a:lnTo>
                  <a:lnTo>
                    <a:pt x="367" y="81"/>
                  </a:lnTo>
                  <a:lnTo>
                    <a:pt x="333" y="74"/>
                  </a:lnTo>
                  <a:lnTo>
                    <a:pt x="326" y="81"/>
                  </a:lnTo>
                  <a:lnTo>
                    <a:pt x="326" y="65"/>
                  </a:lnTo>
                  <a:lnTo>
                    <a:pt x="317" y="65"/>
                  </a:lnTo>
                  <a:lnTo>
                    <a:pt x="302" y="65"/>
                  </a:lnTo>
                  <a:lnTo>
                    <a:pt x="302" y="81"/>
                  </a:lnTo>
                  <a:lnTo>
                    <a:pt x="293" y="74"/>
                  </a:lnTo>
                  <a:lnTo>
                    <a:pt x="285" y="81"/>
                  </a:lnTo>
                  <a:lnTo>
                    <a:pt x="293" y="65"/>
                  </a:lnTo>
                  <a:lnTo>
                    <a:pt x="310" y="49"/>
                  </a:lnTo>
                  <a:lnTo>
                    <a:pt x="310" y="40"/>
                  </a:lnTo>
                  <a:lnTo>
                    <a:pt x="302" y="40"/>
                  </a:lnTo>
                  <a:lnTo>
                    <a:pt x="293" y="16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3" name="Freeform 385">
              <a:extLst>
                <a:ext uri="{FF2B5EF4-FFF2-40B4-BE49-F238E27FC236}">
                  <a16:creationId xmlns:a16="http://schemas.microsoft.com/office/drawing/2014/main" id="{2D5E65C6-8E2F-42D7-B1C5-A4BCB1A13EDB}"/>
                </a:ext>
              </a:extLst>
            </p:cNvPr>
            <p:cNvSpPr>
              <a:spLocks/>
            </p:cNvSpPr>
            <p:nvPr>
              <p:custDataLst>
                <p:tags r:id="rId481"/>
              </p:custDataLst>
            </p:nvPr>
          </p:nvSpPr>
          <p:spPr bwMode="gray">
            <a:xfrm>
              <a:off x="1820" y="2979"/>
              <a:ext cx="41" cy="52"/>
            </a:xfrm>
            <a:custGeom>
              <a:avLst/>
              <a:gdLst>
                <a:gd name="T0" fmla="*/ 0 w 33"/>
                <a:gd name="T1" fmla="*/ 41 h 48"/>
                <a:gd name="T2" fmla="*/ 8 w 33"/>
                <a:gd name="T3" fmla="*/ 47 h 48"/>
                <a:gd name="T4" fmla="*/ 17 w 33"/>
                <a:gd name="T5" fmla="*/ 41 h 48"/>
                <a:gd name="T6" fmla="*/ 32 w 33"/>
                <a:gd name="T7" fmla="*/ 23 h 48"/>
                <a:gd name="T8" fmla="*/ 0 w 33"/>
                <a:gd name="T9" fmla="*/ 0 h 48"/>
                <a:gd name="T10" fmla="*/ 0 w 33"/>
                <a:gd name="T11" fmla="*/ 7 h 48"/>
                <a:gd name="T12" fmla="*/ 0 w 33"/>
                <a:gd name="T13" fmla="*/ 23 h 48"/>
                <a:gd name="T14" fmla="*/ 0 w 33"/>
                <a:gd name="T15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8">
                  <a:moveTo>
                    <a:pt x="0" y="41"/>
                  </a:moveTo>
                  <a:lnTo>
                    <a:pt x="8" y="47"/>
                  </a:lnTo>
                  <a:lnTo>
                    <a:pt x="17" y="41"/>
                  </a:lnTo>
                  <a:lnTo>
                    <a:pt x="32" y="2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3"/>
                  </a:lnTo>
                  <a:lnTo>
                    <a:pt x="0" y="4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4" name="Freeform 386">
              <a:extLst>
                <a:ext uri="{FF2B5EF4-FFF2-40B4-BE49-F238E27FC236}">
                  <a16:creationId xmlns:a16="http://schemas.microsoft.com/office/drawing/2014/main" id="{648E571C-455B-4ECA-AE5A-0A29507153EB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gray">
            <a:xfrm>
              <a:off x="1763" y="2979"/>
              <a:ext cx="58" cy="52"/>
            </a:xfrm>
            <a:custGeom>
              <a:avLst/>
              <a:gdLst>
                <a:gd name="T0" fmla="*/ 48 w 49"/>
                <a:gd name="T1" fmla="*/ 41 h 48"/>
                <a:gd name="T2" fmla="*/ 48 w 49"/>
                <a:gd name="T3" fmla="*/ 23 h 48"/>
                <a:gd name="T4" fmla="*/ 48 w 49"/>
                <a:gd name="T5" fmla="*/ 7 h 48"/>
                <a:gd name="T6" fmla="*/ 48 w 49"/>
                <a:gd name="T7" fmla="*/ 0 h 48"/>
                <a:gd name="T8" fmla="*/ 15 w 49"/>
                <a:gd name="T9" fmla="*/ 0 h 48"/>
                <a:gd name="T10" fmla="*/ 0 w 49"/>
                <a:gd name="T11" fmla="*/ 16 h 48"/>
                <a:gd name="T12" fmla="*/ 15 w 49"/>
                <a:gd name="T13" fmla="*/ 47 h 48"/>
                <a:gd name="T14" fmla="*/ 25 w 49"/>
                <a:gd name="T15" fmla="*/ 47 h 48"/>
                <a:gd name="T16" fmla="*/ 31 w 49"/>
                <a:gd name="T17" fmla="*/ 41 h 48"/>
                <a:gd name="T18" fmla="*/ 48 w 49"/>
                <a:gd name="T19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48" y="41"/>
                  </a:moveTo>
                  <a:lnTo>
                    <a:pt x="48" y="23"/>
                  </a:lnTo>
                  <a:lnTo>
                    <a:pt x="48" y="7"/>
                  </a:lnTo>
                  <a:lnTo>
                    <a:pt x="48" y="0"/>
                  </a:lnTo>
                  <a:lnTo>
                    <a:pt x="15" y="0"/>
                  </a:lnTo>
                  <a:lnTo>
                    <a:pt x="0" y="16"/>
                  </a:lnTo>
                  <a:lnTo>
                    <a:pt x="15" y="47"/>
                  </a:lnTo>
                  <a:lnTo>
                    <a:pt x="25" y="47"/>
                  </a:lnTo>
                  <a:lnTo>
                    <a:pt x="31" y="41"/>
                  </a:lnTo>
                  <a:lnTo>
                    <a:pt x="48" y="4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5" name="Freeform 387">
              <a:extLst>
                <a:ext uri="{FF2B5EF4-FFF2-40B4-BE49-F238E27FC236}">
                  <a16:creationId xmlns:a16="http://schemas.microsoft.com/office/drawing/2014/main" id="{FA0CC55D-E1D5-4B91-B279-1BD9F484382B}"/>
                </a:ext>
              </a:extLst>
            </p:cNvPr>
            <p:cNvSpPr>
              <a:spLocks/>
            </p:cNvSpPr>
            <p:nvPr>
              <p:custDataLst>
                <p:tags r:id="rId483"/>
              </p:custDataLst>
            </p:nvPr>
          </p:nvSpPr>
          <p:spPr bwMode="gray">
            <a:xfrm>
              <a:off x="1712" y="2943"/>
              <a:ext cx="69" cy="99"/>
            </a:xfrm>
            <a:custGeom>
              <a:avLst/>
              <a:gdLst>
                <a:gd name="T0" fmla="*/ 16 w 57"/>
                <a:gd name="T1" fmla="*/ 0 h 90"/>
                <a:gd name="T2" fmla="*/ 32 w 57"/>
                <a:gd name="T3" fmla="*/ 9 h 90"/>
                <a:gd name="T4" fmla="*/ 32 w 57"/>
                <a:gd name="T5" fmla="*/ 15 h 90"/>
                <a:gd name="T6" fmla="*/ 41 w 57"/>
                <a:gd name="T7" fmla="*/ 15 h 90"/>
                <a:gd name="T8" fmla="*/ 56 w 57"/>
                <a:gd name="T9" fmla="*/ 33 h 90"/>
                <a:gd name="T10" fmla="*/ 41 w 57"/>
                <a:gd name="T11" fmla="*/ 49 h 90"/>
                <a:gd name="T12" fmla="*/ 56 w 57"/>
                <a:gd name="T13" fmla="*/ 80 h 90"/>
                <a:gd name="T14" fmla="*/ 32 w 57"/>
                <a:gd name="T15" fmla="*/ 89 h 90"/>
                <a:gd name="T16" fmla="*/ 24 w 57"/>
                <a:gd name="T17" fmla="*/ 89 h 90"/>
                <a:gd name="T18" fmla="*/ 16 w 57"/>
                <a:gd name="T19" fmla="*/ 74 h 90"/>
                <a:gd name="T20" fmla="*/ 16 w 57"/>
                <a:gd name="T21" fmla="*/ 49 h 90"/>
                <a:gd name="T22" fmla="*/ 16 w 57"/>
                <a:gd name="T23" fmla="*/ 40 h 90"/>
                <a:gd name="T24" fmla="*/ 7 w 57"/>
                <a:gd name="T25" fmla="*/ 40 h 90"/>
                <a:gd name="T26" fmla="*/ 0 w 57"/>
                <a:gd name="T27" fmla="*/ 33 h 90"/>
                <a:gd name="T28" fmla="*/ 0 w 57"/>
                <a:gd name="T29" fmla="*/ 15 h 90"/>
                <a:gd name="T30" fmla="*/ 7 w 57"/>
                <a:gd name="T31" fmla="*/ 15 h 90"/>
                <a:gd name="T32" fmla="*/ 7 w 57"/>
                <a:gd name="T33" fmla="*/ 9 h 90"/>
                <a:gd name="T34" fmla="*/ 16 w 57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90">
                  <a:moveTo>
                    <a:pt x="16" y="0"/>
                  </a:moveTo>
                  <a:lnTo>
                    <a:pt x="32" y="9"/>
                  </a:lnTo>
                  <a:lnTo>
                    <a:pt x="32" y="15"/>
                  </a:lnTo>
                  <a:lnTo>
                    <a:pt x="41" y="15"/>
                  </a:lnTo>
                  <a:lnTo>
                    <a:pt x="56" y="33"/>
                  </a:lnTo>
                  <a:lnTo>
                    <a:pt x="41" y="49"/>
                  </a:lnTo>
                  <a:lnTo>
                    <a:pt x="56" y="80"/>
                  </a:lnTo>
                  <a:lnTo>
                    <a:pt x="32" y="89"/>
                  </a:lnTo>
                  <a:lnTo>
                    <a:pt x="24" y="89"/>
                  </a:lnTo>
                  <a:lnTo>
                    <a:pt x="16" y="74"/>
                  </a:lnTo>
                  <a:lnTo>
                    <a:pt x="16" y="49"/>
                  </a:lnTo>
                  <a:lnTo>
                    <a:pt x="16" y="40"/>
                  </a:lnTo>
                  <a:lnTo>
                    <a:pt x="7" y="40"/>
                  </a:lnTo>
                  <a:lnTo>
                    <a:pt x="0" y="33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7" y="9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6" name="Freeform 388">
              <a:extLst>
                <a:ext uri="{FF2B5EF4-FFF2-40B4-BE49-F238E27FC236}">
                  <a16:creationId xmlns:a16="http://schemas.microsoft.com/office/drawing/2014/main" id="{8B87FF40-A23A-4DFA-A482-5A1ECF5B3733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gray">
            <a:xfrm>
              <a:off x="1526" y="2887"/>
              <a:ext cx="208" cy="164"/>
            </a:xfrm>
            <a:custGeom>
              <a:avLst/>
              <a:gdLst>
                <a:gd name="T0" fmla="*/ 171 w 172"/>
                <a:gd name="T1" fmla="*/ 50 h 148"/>
                <a:gd name="T2" fmla="*/ 162 w 172"/>
                <a:gd name="T3" fmla="*/ 59 h 148"/>
                <a:gd name="T4" fmla="*/ 162 w 172"/>
                <a:gd name="T5" fmla="*/ 65 h 148"/>
                <a:gd name="T6" fmla="*/ 155 w 172"/>
                <a:gd name="T7" fmla="*/ 65 h 148"/>
                <a:gd name="T8" fmla="*/ 155 w 172"/>
                <a:gd name="T9" fmla="*/ 83 h 148"/>
                <a:gd name="T10" fmla="*/ 162 w 172"/>
                <a:gd name="T11" fmla="*/ 90 h 148"/>
                <a:gd name="T12" fmla="*/ 155 w 172"/>
                <a:gd name="T13" fmla="*/ 99 h 148"/>
                <a:gd name="T14" fmla="*/ 131 w 172"/>
                <a:gd name="T15" fmla="*/ 106 h 148"/>
                <a:gd name="T16" fmla="*/ 106 w 172"/>
                <a:gd name="T17" fmla="*/ 99 h 148"/>
                <a:gd name="T18" fmla="*/ 115 w 172"/>
                <a:gd name="T19" fmla="*/ 106 h 148"/>
                <a:gd name="T20" fmla="*/ 115 w 172"/>
                <a:gd name="T21" fmla="*/ 124 h 148"/>
                <a:gd name="T22" fmla="*/ 122 w 172"/>
                <a:gd name="T23" fmla="*/ 130 h 148"/>
                <a:gd name="T24" fmla="*/ 99 w 172"/>
                <a:gd name="T25" fmla="*/ 147 h 148"/>
                <a:gd name="T26" fmla="*/ 90 w 172"/>
                <a:gd name="T27" fmla="*/ 147 h 148"/>
                <a:gd name="T28" fmla="*/ 82 w 172"/>
                <a:gd name="T29" fmla="*/ 139 h 148"/>
                <a:gd name="T30" fmla="*/ 74 w 172"/>
                <a:gd name="T31" fmla="*/ 130 h 148"/>
                <a:gd name="T32" fmla="*/ 74 w 172"/>
                <a:gd name="T33" fmla="*/ 115 h 148"/>
                <a:gd name="T34" fmla="*/ 65 w 172"/>
                <a:gd name="T35" fmla="*/ 99 h 148"/>
                <a:gd name="T36" fmla="*/ 74 w 172"/>
                <a:gd name="T37" fmla="*/ 74 h 148"/>
                <a:gd name="T38" fmla="*/ 50 w 172"/>
                <a:gd name="T39" fmla="*/ 74 h 148"/>
                <a:gd name="T40" fmla="*/ 40 w 172"/>
                <a:gd name="T41" fmla="*/ 65 h 148"/>
                <a:gd name="T42" fmla="*/ 16 w 172"/>
                <a:gd name="T43" fmla="*/ 65 h 148"/>
                <a:gd name="T44" fmla="*/ 9 w 172"/>
                <a:gd name="T45" fmla="*/ 59 h 148"/>
                <a:gd name="T46" fmla="*/ 9 w 172"/>
                <a:gd name="T47" fmla="*/ 50 h 148"/>
                <a:gd name="T48" fmla="*/ 0 w 172"/>
                <a:gd name="T49" fmla="*/ 34 h 148"/>
                <a:gd name="T50" fmla="*/ 9 w 172"/>
                <a:gd name="T51" fmla="*/ 18 h 148"/>
                <a:gd name="T52" fmla="*/ 16 w 172"/>
                <a:gd name="T53" fmla="*/ 10 h 148"/>
                <a:gd name="T54" fmla="*/ 25 w 172"/>
                <a:gd name="T55" fmla="*/ 18 h 148"/>
                <a:gd name="T56" fmla="*/ 16 w 172"/>
                <a:gd name="T57" fmla="*/ 25 h 148"/>
                <a:gd name="T58" fmla="*/ 16 w 172"/>
                <a:gd name="T59" fmla="*/ 41 h 148"/>
                <a:gd name="T60" fmla="*/ 25 w 172"/>
                <a:gd name="T61" fmla="*/ 34 h 148"/>
                <a:gd name="T62" fmla="*/ 25 w 172"/>
                <a:gd name="T63" fmla="*/ 18 h 148"/>
                <a:gd name="T64" fmla="*/ 40 w 172"/>
                <a:gd name="T65" fmla="*/ 10 h 148"/>
                <a:gd name="T66" fmla="*/ 40 w 172"/>
                <a:gd name="T67" fmla="*/ 0 h 148"/>
                <a:gd name="T68" fmla="*/ 40 w 172"/>
                <a:gd name="T69" fmla="*/ 10 h 148"/>
                <a:gd name="T70" fmla="*/ 65 w 172"/>
                <a:gd name="T71" fmla="*/ 10 h 148"/>
                <a:gd name="T72" fmla="*/ 65 w 172"/>
                <a:gd name="T73" fmla="*/ 18 h 148"/>
                <a:gd name="T74" fmla="*/ 90 w 172"/>
                <a:gd name="T75" fmla="*/ 18 h 148"/>
                <a:gd name="T76" fmla="*/ 106 w 172"/>
                <a:gd name="T77" fmla="*/ 25 h 148"/>
                <a:gd name="T78" fmla="*/ 122 w 172"/>
                <a:gd name="T79" fmla="*/ 18 h 148"/>
                <a:gd name="T80" fmla="*/ 139 w 172"/>
                <a:gd name="T81" fmla="*/ 18 h 148"/>
                <a:gd name="T82" fmla="*/ 131 w 172"/>
                <a:gd name="T83" fmla="*/ 18 h 148"/>
                <a:gd name="T84" fmla="*/ 139 w 172"/>
                <a:gd name="T85" fmla="*/ 25 h 148"/>
                <a:gd name="T86" fmla="*/ 155 w 172"/>
                <a:gd name="T87" fmla="*/ 34 h 148"/>
                <a:gd name="T88" fmla="*/ 155 w 172"/>
                <a:gd name="T89" fmla="*/ 50 h 148"/>
                <a:gd name="T90" fmla="*/ 162 w 172"/>
                <a:gd name="T91" fmla="*/ 41 h 148"/>
                <a:gd name="T92" fmla="*/ 171 w 172"/>
                <a:gd name="T93" fmla="*/ 5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148">
                  <a:moveTo>
                    <a:pt x="171" y="50"/>
                  </a:moveTo>
                  <a:lnTo>
                    <a:pt x="162" y="59"/>
                  </a:lnTo>
                  <a:lnTo>
                    <a:pt x="162" y="65"/>
                  </a:lnTo>
                  <a:lnTo>
                    <a:pt x="155" y="65"/>
                  </a:lnTo>
                  <a:lnTo>
                    <a:pt x="155" y="83"/>
                  </a:lnTo>
                  <a:lnTo>
                    <a:pt x="162" y="90"/>
                  </a:lnTo>
                  <a:lnTo>
                    <a:pt x="155" y="99"/>
                  </a:lnTo>
                  <a:lnTo>
                    <a:pt x="131" y="106"/>
                  </a:lnTo>
                  <a:lnTo>
                    <a:pt x="106" y="99"/>
                  </a:lnTo>
                  <a:lnTo>
                    <a:pt x="115" y="106"/>
                  </a:lnTo>
                  <a:lnTo>
                    <a:pt x="115" y="124"/>
                  </a:lnTo>
                  <a:lnTo>
                    <a:pt x="122" y="130"/>
                  </a:lnTo>
                  <a:lnTo>
                    <a:pt x="99" y="147"/>
                  </a:lnTo>
                  <a:lnTo>
                    <a:pt x="90" y="147"/>
                  </a:lnTo>
                  <a:lnTo>
                    <a:pt x="82" y="139"/>
                  </a:lnTo>
                  <a:lnTo>
                    <a:pt x="74" y="130"/>
                  </a:lnTo>
                  <a:lnTo>
                    <a:pt x="74" y="115"/>
                  </a:lnTo>
                  <a:lnTo>
                    <a:pt x="65" y="99"/>
                  </a:lnTo>
                  <a:lnTo>
                    <a:pt x="74" y="74"/>
                  </a:lnTo>
                  <a:lnTo>
                    <a:pt x="50" y="74"/>
                  </a:lnTo>
                  <a:lnTo>
                    <a:pt x="40" y="65"/>
                  </a:lnTo>
                  <a:lnTo>
                    <a:pt x="16" y="65"/>
                  </a:lnTo>
                  <a:lnTo>
                    <a:pt x="9" y="59"/>
                  </a:lnTo>
                  <a:lnTo>
                    <a:pt x="9" y="50"/>
                  </a:lnTo>
                  <a:lnTo>
                    <a:pt x="0" y="34"/>
                  </a:lnTo>
                  <a:lnTo>
                    <a:pt x="9" y="18"/>
                  </a:lnTo>
                  <a:lnTo>
                    <a:pt x="16" y="10"/>
                  </a:lnTo>
                  <a:lnTo>
                    <a:pt x="25" y="18"/>
                  </a:lnTo>
                  <a:lnTo>
                    <a:pt x="16" y="25"/>
                  </a:lnTo>
                  <a:lnTo>
                    <a:pt x="16" y="41"/>
                  </a:lnTo>
                  <a:lnTo>
                    <a:pt x="25" y="34"/>
                  </a:lnTo>
                  <a:lnTo>
                    <a:pt x="25" y="18"/>
                  </a:lnTo>
                  <a:lnTo>
                    <a:pt x="40" y="10"/>
                  </a:lnTo>
                  <a:lnTo>
                    <a:pt x="40" y="0"/>
                  </a:lnTo>
                  <a:lnTo>
                    <a:pt x="40" y="10"/>
                  </a:lnTo>
                  <a:lnTo>
                    <a:pt x="65" y="10"/>
                  </a:lnTo>
                  <a:lnTo>
                    <a:pt x="65" y="18"/>
                  </a:lnTo>
                  <a:lnTo>
                    <a:pt x="90" y="18"/>
                  </a:lnTo>
                  <a:lnTo>
                    <a:pt x="106" y="25"/>
                  </a:lnTo>
                  <a:lnTo>
                    <a:pt x="122" y="18"/>
                  </a:lnTo>
                  <a:lnTo>
                    <a:pt x="139" y="18"/>
                  </a:lnTo>
                  <a:lnTo>
                    <a:pt x="131" y="18"/>
                  </a:lnTo>
                  <a:lnTo>
                    <a:pt x="139" y="25"/>
                  </a:lnTo>
                  <a:lnTo>
                    <a:pt x="155" y="34"/>
                  </a:lnTo>
                  <a:lnTo>
                    <a:pt x="155" y="50"/>
                  </a:lnTo>
                  <a:lnTo>
                    <a:pt x="162" y="41"/>
                  </a:lnTo>
                  <a:lnTo>
                    <a:pt x="171" y="5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7" name="Freeform 389">
              <a:extLst>
                <a:ext uri="{FF2B5EF4-FFF2-40B4-BE49-F238E27FC236}">
                  <a16:creationId xmlns:a16="http://schemas.microsoft.com/office/drawing/2014/main" id="{3198996C-53AB-4537-A0AF-B75CE16145CE}"/>
                </a:ext>
              </a:extLst>
            </p:cNvPr>
            <p:cNvSpPr>
              <a:spLocks/>
            </p:cNvSpPr>
            <p:nvPr>
              <p:custDataLst>
                <p:tags r:id="rId485"/>
              </p:custDataLst>
            </p:nvPr>
          </p:nvSpPr>
          <p:spPr bwMode="gray">
            <a:xfrm>
              <a:off x="3014" y="2097"/>
              <a:ext cx="149" cy="119"/>
            </a:xfrm>
            <a:custGeom>
              <a:avLst/>
              <a:gdLst>
                <a:gd name="T0" fmla="*/ 112 w 123"/>
                <a:gd name="T1" fmla="*/ 88 h 107"/>
                <a:gd name="T2" fmla="*/ 106 w 123"/>
                <a:gd name="T3" fmla="*/ 72 h 107"/>
                <a:gd name="T4" fmla="*/ 106 w 123"/>
                <a:gd name="T5" fmla="*/ 65 h 107"/>
                <a:gd name="T6" fmla="*/ 112 w 123"/>
                <a:gd name="T7" fmla="*/ 72 h 107"/>
                <a:gd name="T8" fmla="*/ 122 w 123"/>
                <a:gd name="T9" fmla="*/ 57 h 107"/>
                <a:gd name="T10" fmla="*/ 112 w 123"/>
                <a:gd name="T11" fmla="*/ 57 h 107"/>
                <a:gd name="T12" fmla="*/ 97 w 123"/>
                <a:gd name="T13" fmla="*/ 32 h 107"/>
                <a:gd name="T14" fmla="*/ 97 w 123"/>
                <a:gd name="T15" fmla="*/ 16 h 107"/>
                <a:gd name="T16" fmla="*/ 90 w 123"/>
                <a:gd name="T17" fmla="*/ 7 h 107"/>
                <a:gd name="T18" fmla="*/ 65 w 123"/>
                <a:gd name="T19" fmla="*/ 0 h 107"/>
                <a:gd name="T20" fmla="*/ 49 w 123"/>
                <a:gd name="T21" fmla="*/ 16 h 107"/>
                <a:gd name="T22" fmla="*/ 49 w 123"/>
                <a:gd name="T23" fmla="*/ 25 h 107"/>
                <a:gd name="T24" fmla="*/ 32 w 123"/>
                <a:gd name="T25" fmla="*/ 32 h 107"/>
                <a:gd name="T26" fmla="*/ 32 w 123"/>
                <a:gd name="T27" fmla="*/ 47 h 107"/>
                <a:gd name="T28" fmla="*/ 25 w 123"/>
                <a:gd name="T29" fmla="*/ 47 h 107"/>
                <a:gd name="T30" fmla="*/ 7 w 123"/>
                <a:gd name="T31" fmla="*/ 57 h 107"/>
                <a:gd name="T32" fmla="*/ 0 w 123"/>
                <a:gd name="T33" fmla="*/ 57 h 107"/>
                <a:gd name="T34" fmla="*/ 7 w 123"/>
                <a:gd name="T35" fmla="*/ 72 h 107"/>
                <a:gd name="T36" fmla="*/ 0 w 123"/>
                <a:gd name="T37" fmla="*/ 88 h 107"/>
                <a:gd name="T38" fmla="*/ 0 w 123"/>
                <a:gd name="T39" fmla="*/ 106 h 107"/>
                <a:gd name="T40" fmla="*/ 15 w 123"/>
                <a:gd name="T41" fmla="*/ 97 h 107"/>
                <a:gd name="T42" fmla="*/ 32 w 123"/>
                <a:gd name="T43" fmla="*/ 97 h 107"/>
                <a:gd name="T44" fmla="*/ 57 w 123"/>
                <a:gd name="T45" fmla="*/ 106 h 107"/>
                <a:gd name="T46" fmla="*/ 65 w 123"/>
                <a:gd name="T47" fmla="*/ 106 h 107"/>
                <a:gd name="T48" fmla="*/ 72 w 123"/>
                <a:gd name="T49" fmla="*/ 106 h 107"/>
                <a:gd name="T50" fmla="*/ 81 w 123"/>
                <a:gd name="T51" fmla="*/ 106 h 107"/>
                <a:gd name="T52" fmla="*/ 97 w 123"/>
                <a:gd name="T53" fmla="*/ 106 h 107"/>
                <a:gd name="T54" fmla="*/ 106 w 123"/>
                <a:gd name="T55" fmla="*/ 88 h 107"/>
                <a:gd name="T56" fmla="*/ 112 w 123"/>
                <a:gd name="T57" fmla="*/ 8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07">
                  <a:moveTo>
                    <a:pt x="112" y="88"/>
                  </a:moveTo>
                  <a:lnTo>
                    <a:pt x="106" y="72"/>
                  </a:lnTo>
                  <a:lnTo>
                    <a:pt x="106" y="65"/>
                  </a:lnTo>
                  <a:lnTo>
                    <a:pt x="112" y="72"/>
                  </a:lnTo>
                  <a:lnTo>
                    <a:pt x="122" y="57"/>
                  </a:lnTo>
                  <a:lnTo>
                    <a:pt x="112" y="57"/>
                  </a:lnTo>
                  <a:lnTo>
                    <a:pt x="97" y="32"/>
                  </a:lnTo>
                  <a:lnTo>
                    <a:pt x="97" y="16"/>
                  </a:lnTo>
                  <a:lnTo>
                    <a:pt x="90" y="7"/>
                  </a:lnTo>
                  <a:lnTo>
                    <a:pt x="65" y="0"/>
                  </a:lnTo>
                  <a:lnTo>
                    <a:pt x="49" y="16"/>
                  </a:lnTo>
                  <a:lnTo>
                    <a:pt x="49" y="25"/>
                  </a:lnTo>
                  <a:lnTo>
                    <a:pt x="32" y="32"/>
                  </a:lnTo>
                  <a:lnTo>
                    <a:pt x="32" y="47"/>
                  </a:lnTo>
                  <a:lnTo>
                    <a:pt x="25" y="47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7" y="72"/>
                  </a:lnTo>
                  <a:lnTo>
                    <a:pt x="0" y="88"/>
                  </a:lnTo>
                  <a:lnTo>
                    <a:pt x="0" y="106"/>
                  </a:lnTo>
                  <a:lnTo>
                    <a:pt x="15" y="97"/>
                  </a:lnTo>
                  <a:lnTo>
                    <a:pt x="32" y="97"/>
                  </a:lnTo>
                  <a:lnTo>
                    <a:pt x="57" y="106"/>
                  </a:lnTo>
                  <a:lnTo>
                    <a:pt x="65" y="106"/>
                  </a:lnTo>
                  <a:lnTo>
                    <a:pt x="72" y="106"/>
                  </a:lnTo>
                  <a:lnTo>
                    <a:pt x="81" y="106"/>
                  </a:lnTo>
                  <a:lnTo>
                    <a:pt x="97" y="106"/>
                  </a:lnTo>
                  <a:lnTo>
                    <a:pt x="106" y="88"/>
                  </a:lnTo>
                  <a:lnTo>
                    <a:pt x="112" y="88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8" name="Freeform 390">
              <a:extLst>
                <a:ext uri="{FF2B5EF4-FFF2-40B4-BE49-F238E27FC236}">
                  <a16:creationId xmlns:a16="http://schemas.microsoft.com/office/drawing/2014/main" id="{85008455-673F-4C83-BD3F-F5B136C725FB}"/>
                </a:ext>
              </a:extLst>
            </p:cNvPr>
            <p:cNvSpPr>
              <a:spLocks/>
            </p:cNvSpPr>
            <p:nvPr>
              <p:custDataLst>
                <p:tags r:id="rId486"/>
              </p:custDataLst>
            </p:nvPr>
          </p:nvSpPr>
          <p:spPr bwMode="gray">
            <a:xfrm>
              <a:off x="2994" y="2194"/>
              <a:ext cx="285" cy="171"/>
            </a:xfrm>
            <a:custGeom>
              <a:avLst/>
              <a:gdLst>
                <a:gd name="T0" fmla="*/ 97 w 235"/>
                <a:gd name="T1" fmla="*/ 139 h 155"/>
                <a:gd name="T2" fmla="*/ 81 w 235"/>
                <a:gd name="T3" fmla="*/ 139 h 155"/>
                <a:gd name="T4" fmla="*/ 81 w 235"/>
                <a:gd name="T5" fmla="*/ 130 h 155"/>
                <a:gd name="T6" fmla="*/ 88 w 235"/>
                <a:gd name="T7" fmla="*/ 114 h 155"/>
                <a:gd name="T8" fmla="*/ 106 w 235"/>
                <a:gd name="T9" fmla="*/ 114 h 155"/>
                <a:gd name="T10" fmla="*/ 106 w 235"/>
                <a:gd name="T11" fmla="*/ 106 h 155"/>
                <a:gd name="T12" fmla="*/ 97 w 235"/>
                <a:gd name="T13" fmla="*/ 90 h 155"/>
                <a:gd name="T14" fmla="*/ 97 w 235"/>
                <a:gd name="T15" fmla="*/ 81 h 155"/>
                <a:gd name="T16" fmla="*/ 73 w 235"/>
                <a:gd name="T17" fmla="*/ 74 h 155"/>
                <a:gd name="T18" fmla="*/ 56 w 235"/>
                <a:gd name="T19" fmla="*/ 81 h 155"/>
                <a:gd name="T20" fmla="*/ 41 w 235"/>
                <a:gd name="T21" fmla="*/ 90 h 155"/>
                <a:gd name="T22" fmla="*/ 31 w 235"/>
                <a:gd name="T23" fmla="*/ 90 h 155"/>
                <a:gd name="T24" fmla="*/ 7 w 235"/>
                <a:gd name="T25" fmla="*/ 90 h 155"/>
                <a:gd name="T26" fmla="*/ 0 w 235"/>
                <a:gd name="T27" fmla="*/ 81 h 155"/>
                <a:gd name="T28" fmla="*/ 7 w 235"/>
                <a:gd name="T29" fmla="*/ 66 h 155"/>
                <a:gd name="T30" fmla="*/ 16 w 235"/>
                <a:gd name="T31" fmla="*/ 49 h 155"/>
                <a:gd name="T32" fmla="*/ 23 w 235"/>
                <a:gd name="T33" fmla="*/ 41 h 155"/>
                <a:gd name="T34" fmla="*/ 16 w 235"/>
                <a:gd name="T35" fmla="*/ 18 h 155"/>
                <a:gd name="T36" fmla="*/ 31 w 235"/>
                <a:gd name="T37" fmla="*/ 9 h 155"/>
                <a:gd name="T38" fmla="*/ 48 w 235"/>
                <a:gd name="T39" fmla="*/ 9 h 155"/>
                <a:gd name="T40" fmla="*/ 73 w 235"/>
                <a:gd name="T41" fmla="*/ 18 h 155"/>
                <a:gd name="T42" fmla="*/ 81 w 235"/>
                <a:gd name="T43" fmla="*/ 18 h 155"/>
                <a:gd name="T44" fmla="*/ 88 w 235"/>
                <a:gd name="T45" fmla="*/ 18 h 155"/>
                <a:gd name="T46" fmla="*/ 97 w 235"/>
                <a:gd name="T47" fmla="*/ 18 h 155"/>
                <a:gd name="T48" fmla="*/ 113 w 235"/>
                <a:gd name="T49" fmla="*/ 18 h 155"/>
                <a:gd name="T50" fmla="*/ 122 w 235"/>
                <a:gd name="T51" fmla="*/ 0 h 155"/>
                <a:gd name="T52" fmla="*/ 128 w 235"/>
                <a:gd name="T53" fmla="*/ 0 h 155"/>
                <a:gd name="T54" fmla="*/ 153 w 235"/>
                <a:gd name="T55" fmla="*/ 0 h 155"/>
                <a:gd name="T56" fmla="*/ 162 w 235"/>
                <a:gd name="T57" fmla="*/ 9 h 155"/>
                <a:gd name="T58" fmla="*/ 153 w 235"/>
                <a:gd name="T59" fmla="*/ 9 h 155"/>
                <a:gd name="T60" fmla="*/ 162 w 235"/>
                <a:gd name="T61" fmla="*/ 18 h 155"/>
                <a:gd name="T62" fmla="*/ 170 w 235"/>
                <a:gd name="T63" fmla="*/ 18 h 155"/>
                <a:gd name="T64" fmla="*/ 178 w 235"/>
                <a:gd name="T65" fmla="*/ 33 h 155"/>
                <a:gd name="T66" fmla="*/ 187 w 235"/>
                <a:gd name="T67" fmla="*/ 41 h 155"/>
                <a:gd name="T68" fmla="*/ 193 w 235"/>
                <a:gd name="T69" fmla="*/ 33 h 155"/>
                <a:gd name="T70" fmla="*/ 235 w 235"/>
                <a:gd name="T71" fmla="*/ 58 h 155"/>
                <a:gd name="T72" fmla="*/ 227 w 235"/>
                <a:gd name="T73" fmla="*/ 90 h 155"/>
                <a:gd name="T74" fmla="*/ 218 w 235"/>
                <a:gd name="T75" fmla="*/ 81 h 155"/>
                <a:gd name="T76" fmla="*/ 212 w 235"/>
                <a:gd name="T77" fmla="*/ 90 h 155"/>
                <a:gd name="T78" fmla="*/ 212 w 235"/>
                <a:gd name="T79" fmla="*/ 106 h 155"/>
                <a:gd name="T80" fmla="*/ 203 w 235"/>
                <a:gd name="T81" fmla="*/ 106 h 155"/>
                <a:gd name="T82" fmla="*/ 162 w 235"/>
                <a:gd name="T83" fmla="*/ 130 h 155"/>
                <a:gd name="T84" fmla="*/ 178 w 235"/>
                <a:gd name="T85" fmla="*/ 139 h 155"/>
                <a:gd name="T86" fmla="*/ 178 w 235"/>
                <a:gd name="T87" fmla="*/ 139 h 155"/>
                <a:gd name="T88" fmla="*/ 153 w 235"/>
                <a:gd name="T89" fmla="*/ 155 h 155"/>
                <a:gd name="T90" fmla="*/ 146 w 235"/>
                <a:gd name="T91" fmla="*/ 155 h 155"/>
                <a:gd name="T92" fmla="*/ 146 w 235"/>
                <a:gd name="T93" fmla="*/ 146 h 155"/>
                <a:gd name="T94" fmla="*/ 138 w 235"/>
                <a:gd name="T95" fmla="*/ 139 h 155"/>
                <a:gd name="T96" fmla="*/ 153 w 235"/>
                <a:gd name="T97" fmla="*/ 130 h 155"/>
                <a:gd name="T98" fmla="*/ 128 w 235"/>
                <a:gd name="T99" fmla="*/ 121 h 155"/>
                <a:gd name="T100" fmla="*/ 128 w 235"/>
                <a:gd name="T101" fmla="*/ 114 h 155"/>
                <a:gd name="T102" fmla="*/ 113 w 235"/>
                <a:gd name="T103" fmla="*/ 114 h 155"/>
                <a:gd name="T104" fmla="*/ 106 w 235"/>
                <a:gd name="T105" fmla="*/ 130 h 155"/>
                <a:gd name="T106" fmla="*/ 97 w 235"/>
                <a:gd name="T107" fmla="*/ 130 h 155"/>
                <a:gd name="T108" fmla="*/ 97 w 235"/>
                <a:gd name="T109" fmla="*/ 13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5" h="155">
                  <a:moveTo>
                    <a:pt x="97" y="139"/>
                  </a:moveTo>
                  <a:lnTo>
                    <a:pt x="81" y="139"/>
                  </a:lnTo>
                  <a:lnTo>
                    <a:pt x="81" y="130"/>
                  </a:lnTo>
                  <a:lnTo>
                    <a:pt x="88" y="114"/>
                  </a:lnTo>
                  <a:lnTo>
                    <a:pt x="106" y="114"/>
                  </a:lnTo>
                  <a:lnTo>
                    <a:pt x="106" y="106"/>
                  </a:lnTo>
                  <a:lnTo>
                    <a:pt x="97" y="90"/>
                  </a:lnTo>
                  <a:lnTo>
                    <a:pt x="97" y="81"/>
                  </a:lnTo>
                  <a:lnTo>
                    <a:pt x="73" y="74"/>
                  </a:lnTo>
                  <a:lnTo>
                    <a:pt x="56" y="81"/>
                  </a:lnTo>
                  <a:lnTo>
                    <a:pt x="41" y="90"/>
                  </a:lnTo>
                  <a:lnTo>
                    <a:pt x="31" y="90"/>
                  </a:lnTo>
                  <a:lnTo>
                    <a:pt x="7" y="90"/>
                  </a:lnTo>
                  <a:lnTo>
                    <a:pt x="0" y="81"/>
                  </a:lnTo>
                  <a:lnTo>
                    <a:pt x="7" y="66"/>
                  </a:lnTo>
                  <a:lnTo>
                    <a:pt x="16" y="49"/>
                  </a:lnTo>
                  <a:lnTo>
                    <a:pt x="23" y="41"/>
                  </a:lnTo>
                  <a:lnTo>
                    <a:pt x="16" y="18"/>
                  </a:lnTo>
                  <a:lnTo>
                    <a:pt x="31" y="9"/>
                  </a:lnTo>
                  <a:lnTo>
                    <a:pt x="48" y="9"/>
                  </a:lnTo>
                  <a:lnTo>
                    <a:pt x="73" y="18"/>
                  </a:lnTo>
                  <a:lnTo>
                    <a:pt x="81" y="18"/>
                  </a:lnTo>
                  <a:lnTo>
                    <a:pt x="88" y="18"/>
                  </a:lnTo>
                  <a:lnTo>
                    <a:pt x="97" y="18"/>
                  </a:lnTo>
                  <a:lnTo>
                    <a:pt x="113" y="18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53" y="0"/>
                  </a:lnTo>
                  <a:lnTo>
                    <a:pt x="162" y="9"/>
                  </a:lnTo>
                  <a:lnTo>
                    <a:pt x="153" y="9"/>
                  </a:lnTo>
                  <a:lnTo>
                    <a:pt x="162" y="18"/>
                  </a:lnTo>
                  <a:lnTo>
                    <a:pt x="170" y="18"/>
                  </a:lnTo>
                  <a:lnTo>
                    <a:pt x="178" y="33"/>
                  </a:lnTo>
                  <a:lnTo>
                    <a:pt x="187" y="41"/>
                  </a:lnTo>
                  <a:lnTo>
                    <a:pt x="193" y="33"/>
                  </a:lnTo>
                  <a:lnTo>
                    <a:pt x="235" y="58"/>
                  </a:lnTo>
                  <a:lnTo>
                    <a:pt x="227" y="90"/>
                  </a:lnTo>
                  <a:lnTo>
                    <a:pt x="218" y="81"/>
                  </a:lnTo>
                  <a:lnTo>
                    <a:pt x="212" y="90"/>
                  </a:lnTo>
                  <a:lnTo>
                    <a:pt x="212" y="106"/>
                  </a:lnTo>
                  <a:lnTo>
                    <a:pt x="203" y="106"/>
                  </a:lnTo>
                  <a:lnTo>
                    <a:pt x="162" y="130"/>
                  </a:lnTo>
                  <a:lnTo>
                    <a:pt x="178" y="139"/>
                  </a:lnTo>
                  <a:lnTo>
                    <a:pt x="178" y="139"/>
                  </a:lnTo>
                  <a:lnTo>
                    <a:pt x="153" y="155"/>
                  </a:lnTo>
                  <a:lnTo>
                    <a:pt x="146" y="155"/>
                  </a:lnTo>
                  <a:lnTo>
                    <a:pt x="146" y="146"/>
                  </a:lnTo>
                  <a:lnTo>
                    <a:pt x="138" y="139"/>
                  </a:lnTo>
                  <a:lnTo>
                    <a:pt x="153" y="130"/>
                  </a:lnTo>
                  <a:lnTo>
                    <a:pt x="128" y="121"/>
                  </a:lnTo>
                  <a:lnTo>
                    <a:pt x="128" y="114"/>
                  </a:lnTo>
                  <a:lnTo>
                    <a:pt x="113" y="114"/>
                  </a:lnTo>
                  <a:lnTo>
                    <a:pt x="106" y="130"/>
                  </a:lnTo>
                  <a:lnTo>
                    <a:pt x="97" y="130"/>
                  </a:lnTo>
                  <a:lnTo>
                    <a:pt x="97" y="13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59" name="Freeform 391">
              <a:extLst>
                <a:ext uri="{FF2B5EF4-FFF2-40B4-BE49-F238E27FC236}">
                  <a16:creationId xmlns:a16="http://schemas.microsoft.com/office/drawing/2014/main" id="{95A46E17-773B-49DF-9A54-78FD542A6C14}"/>
                </a:ext>
              </a:extLst>
            </p:cNvPr>
            <p:cNvSpPr>
              <a:spLocks/>
            </p:cNvSpPr>
            <p:nvPr>
              <p:custDataLst>
                <p:tags r:id="rId487"/>
              </p:custDataLst>
            </p:nvPr>
          </p:nvSpPr>
          <p:spPr bwMode="gray">
            <a:xfrm>
              <a:off x="2984" y="2054"/>
              <a:ext cx="110" cy="62"/>
            </a:xfrm>
            <a:custGeom>
              <a:avLst/>
              <a:gdLst>
                <a:gd name="T0" fmla="*/ 40 w 91"/>
                <a:gd name="T1" fmla="*/ 0 h 57"/>
                <a:gd name="T2" fmla="*/ 40 w 91"/>
                <a:gd name="T3" fmla="*/ 23 h 57"/>
                <a:gd name="T4" fmla="*/ 25 w 91"/>
                <a:gd name="T5" fmla="*/ 23 h 57"/>
                <a:gd name="T6" fmla="*/ 16 w 91"/>
                <a:gd name="T7" fmla="*/ 7 h 57"/>
                <a:gd name="T8" fmla="*/ 9 w 91"/>
                <a:gd name="T9" fmla="*/ 15 h 57"/>
                <a:gd name="T10" fmla="*/ 0 w 91"/>
                <a:gd name="T11" fmla="*/ 32 h 57"/>
                <a:gd name="T12" fmla="*/ 0 w 91"/>
                <a:gd name="T13" fmla="*/ 47 h 57"/>
                <a:gd name="T14" fmla="*/ 9 w 91"/>
                <a:gd name="T15" fmla="*/ 40 h 57"/>
                <a:gd name="T16" fmla="*/ 50 w 91"/>
                <a:gd name="T17" fmla="*/ 40 h 57"/>
                <a:gd name="T18" fmla="*/ 74 w 91"/>
                <a:gd name="T19" fmla="*/ 56 h 57"/>
                <a:gd name="T20" fmla="*/ 90 w 91"/>
                <a:gd name="T21" fmla="*/ 40 h 57"/>
                <a:gd name="T22" fmla="*/ 82 w 91"/>
                <a:gd name="T23" fmla="*/ 23 h 57"/>
                <a:gd name="T24" fmla="*/ 82 w 91"/>
                <a:gd name="T25" fmla="*/ 7 h 57"/>
                <a:gd name="T26" fmla="*/ 65 w 91"/>
                <a:gd name="T27" fmla="*/ 7 h 57"/>
                <a:gd name="T28" fmla="*/ 50 w 91"/>
                <a:gd name="T29" fmla="*/ 0 h 57"/>
                <a:gd name="T30" fmla="*/ 40 w 91"/>
                <a:gd name="T3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7">
                  <a:moveTo>
                    <a:pt x="40" y="0"/>
                  </a:moveTo>
                  <a:lnTo>
                    <a:pt x="40" y="23"/>
                  </a:lnTo>
                  <a:lnTo>
                    <a:pt x="25" y="23"/>
                  </a:lnTo>
                  <a:lnTo>
                    <a:pt x="16" y="7"/>
                  </a:lnTo>
                  <a:lnTo>
                    <a:pt x="9" y="15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9" y="40"/>
                  </a:lnTo>
                  <a:lnTo>
                    <a:pt x="50" y="40"/>
                  </a:lnTo>
                  <a:lnTo>
                    <a:pt x="74" y="56"/>
                  </a:lnTo>
                  <a:lnTo>
                    <a:pt x="90" y="40"/>
                  </a:lnTo>
                  <a:lnTo>
                    <a:pt x="82" y="23"/>
                  </a:lnTo>
                  <a:lnTo>
                    <a:pt x="82" y="7"/>
                  </a:lnTo>
                  <a:lnTo>
                    <a:pt x="65" y="7"/>
                  </a:lnTo>
                  <a:lnTo>
                    <a:pt x="50" y="0"/>
                  </a:lnTo>
                  <a:lnTo>
                    <a:pt x="4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0" name="Freeform 392">
              <a:extLst>
                <a:ext uri="{FF2B5EF4-FFF2-40B4-BE49-F238E27FC236}">
                  <a16:creationId xmlns:a16="http://schemas.microsoft.com/office/drawing/2014/main" id="{C292CA50-2CDE-47BD-B25C-088CDB92E6F1}"/>
                </a:ext>
              </a:extLst>
            </p:cNvPr>
            <p:cNvSpPr>
              <a:spLocks/>
            </p:cNvSpPr>
            <p:nvPr>
              <p:custDataLst>
                <p:tags r:id="rId488"/>
              </p:custDataLst>
            </p:nvPr>
          </p:nvSpPr>
          <p:spPr bwMode="gray">
            <a:xfrm>
              <a:off x="2984" y="2097"/>
              <a:ext cx="90" cy="64"/>
            </a:xfrm>
            <a:custGeom>
              <a:avLst/>
              <a:gdLst>
                <a:gd name="T0" fmla="*/ 0 w 75"/>
                <a:gd name="T1" fmla="*/ 25 h 58"/>
                <a:gd name="T2" fmla="*/ 0 w 75"/>
                <a:gd name="T3" fmla="*/ 16 h 58"/>
                <a:gd name="T4" fmla="*/ 0 w 75"/>
                <a:gd name="T5" fmla="*/ 7 h 58"/>
                <a:gd name="T6" fmla="*/ 9 w 75"/>
                <a:gd name="T7" fmla="*/ 0 h 58"/>
                <a:gd name="T8" fmla="*/ 50 w 75"/>
                <a:gd name="T9" fmla="*/ 0 h 58"/>
                <a:gd name="T10" fmla="*/ 74 w 75"/>
                <a:gd name="T11" fmla="*/ 16 h 58"/>
                <a:gd name="T12" fmla="*/ 74 w 75"/>
                <a:gd name="T13" fmla="*/ 25 h 58"/>
                <a:gd name="T14" fmla="*/ 57 w 75"/>
                <a:gd name="T15" fmla="*/ 32 h 58"/>
                <a:gd name="T16" fmla="*/ 57 w 75"/>
                <a:gd name="T17" fmla="*/ 47 h 58"/>
                <a:gd name="T18" fmla="*/ 50 w 75"/>
                <a:gd name="T19" fmla="*/ 47 h 58"/>
                <a:gd name="T20" fmla="*/ 32 w 75"/>
                <a:gd name="T21" fmla="*/ 57 h 58"/>
                <a:gd name="T22" fmla="*/ 25 w 75"/>
                <a:gd name="T23" fmla="*/ 57 h 58"/>
                <a:gd name="T24" fmla="*/ 16 w 75"/>
                <a:gd name="T25" fmla="*/ 47 h 58"/>
                <a:gd name="T26" fmla="*/ 16 w 75"/>
                <a:gd name="T27" fmla="*/ 25 h 58"/>
                <a:gd name="T28" fmla="*/ 0 w 75"/>
                <a:gd name="T29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58">
                  <a:moveTo>
                    <a:pt x="0" y="25"/>
                  </a:moveTo>
                  <a:lnTo>
                    <a:pt x="0" y="16"/>
                  </a:lnTo>
                  <a:lnTo>
                    <a:pt x="0" y="7"/>
                  </a:lnTo>
                  <a:lnTo>
                    <a:pt x="9" y="0"/>
                  </a:lnTo>
                  <a:lnTo>
                    <a:pt x="50" y="0"/>
                  </a:lnTo>
                  <a:lnTo>
                    <a:pt x="74" y="16"/>
                  </a:lnTo>
                  <a:lnTo>
                    <a:pt x="74" y="25"/>
                  </a:lnTo>
                  <a:lnTo>
                    <a:pt x="57" y="32"/>
                  </a:lnTo>
                  <a:lnTo>
                    <a:pt x="57" y="47"/>
                  </a:lnTo>
                  <a:lnTo>
                    <a:pt x="50" y="47"/>
                  </a:lnTo>
                  <a:lnTo>
                    <a:pt x="32" y="57"/>
                  </a:lnTo>
                  <a:lnTo>
                    <a:pt x="25" y="57"/>
                  </a:lnTo>
                  <a:lnTo>
                    <a:pt x="16" y="47"/>
                  </a:lnTo>
                  <a:lnTo>
                    <a:pt x="16" y="25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1" name="Freeform 393">
              <a:extLst>
                <a:ext uri="{FF2B5EF4-FFF2-40B4-BE49-F238E27FC236}">
                  <a16:creationId xmlns:a16="http://schemas.microsoft.com/office/drawing/2014/main" id="{98553A08-2A5E-42FC-A9B2-F5C1D0D88E05}"/>
                </a:ext>
              </a:extLst>
            </p:cNvPr>
            <p:cNvSpPr>
              <a:spLocks/>
            </p:cNvSpPr>
            <p:nvPr>
              <p:custDataLst>
                <p:tags r:id="rId489"/>
              </p:custDataLst>
            </p:nvPr>
          </p:nvSpPr>
          <p:spPr bwMode="gray">
            <a:xfrm>
              <a:off x="3024" y="2015"/>
              <a:ext cx="70" cy="47"/>
            </a:xfrm>
            <a:custGeom>
              <a:avLst/>
              <a:gdLst>
                <a:gd name="T0" fmla="*/ 8 w 59"/>
                <a:gd name="T1" fmla="*/ 34 h 42"/>
                <a:gd name="T2" fmla="*/ 0 w 59"/>
                <a:gd name="T3" fmla="*/ 24 h 42"/>
                <a:gd name="T4" fmla="*/ 0 w 59"/>
                <a:gd name="T5" fmla="*/ 9 h 42"/>
                <a:gd name="T6" fmla="*/ 8 w 59"/>
                <a:gd name="T7" fmla="*/ 0 h 42"/>
                <a:gd name="T8" fmla="*/ 58 w 59"/>
                <a:gd name="T9" fmla="*/ 0 h 42"/>
                <a:gd name="T10" fmla="*/ 50 w 59"/>
                <a:gd name="T11" fmla="*/ 9 h 42"/>
                <a:gd name="T12" fmla="*/ 42 w 59"/>
                <a:gd name="T13" fmla="*/ 9 h 42"/>
                <a:gd name="T14" fmla="*/ 50 w 59"/>
                <a:gd name="T15" fmla="*/ 34 h 42"/>
                <a:gd name="T16" fmla="*/ 50 w 59"/>
                <a:gd name="T17" fmla="*/ 41 h 42"/>
                <a:gd name="T18" fmla="*/ 33 w 59"/>
                <a:gd name="T19" fmla="*/ 41 h 42"/>
                <a:gd name="T20" fmla="*/ 18 w 59"/>
                <a:gd name="T21" fmla="*/ 34 h 42"/>
                <a:gd name="T22" fmla="*/ 8 w 59"/>
                <a:gd name="T23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2">
                  <a:moveTo>
                    <a:pt x="8" y="34"/>
                  </a:moveTo>
                  <a:lnTo>
                    <a:pt x="0" y="24"/>
                  </a:lnTo>
                  <a:lnTo>
                    <a:pt x="0" y="9"/>
                  </a:lnTo>
                  <a:lnTo>
                    <a:pt x="8" y="0"/>
                  </a:lnTo>
                  <a:lnTo>
                    <a:pt x="58" y="0"/>
                  </a:lnTo>
                  <a:lnTo>
                    <a:pt x="50" y="9"/>
                  </a:lnTo>
                  <a:lnTo>
                    <a:pt x="42" y="9"/>
                  </a:lnTo>
                  <a:lnTo>
                    <a:pt x="50" y="34"/>
                  </a:lnTo>
                  <a:lnTo>
                    <a:pt x="50" y="41"/>
                  </a:lnTo>
                  <a:lnTo>
                    <a:pt x="33" y="41"/>
                  </a:lnTo>
                  <a:lnTo>
                    <a:pt x="18" y="34"/>
                  </a:lnTo>
                  <a:lnTo>
                    <a:pt x="8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2" name="Freeform 394">
              <a:extLst>
                <a:ext uri="{FF2B5EF4-FFF2-40B4-BE49-F238E27FC236}">
                  <a16:creationId xmlns:a16="http://schemas.microsoft.com/office/drawing/2014/main" id="{74E33C20-38AE-49EC-BA06-0957CC1AFCDC}"/>
                </a:ext>
              </a:extLst>
            </p:cNvPr>
            <p:cNvSpPr>
              <a:spLocks/>
            </p:cNvSpPr>
            <p:nvPr>
              <p:custDataLst>
                <p:tags r:id="rId490"/>
              </p:custDataLst>
            </p:nvPr>
          </p:nvSpPr>
          <p:spPr bwMode="gray">
            <a:xfrm>
              <a:off x="2959" y="2125"/>
              <a:ext cx="49" cy="25"/>
            </a:xfrm>
            <a:custGeom>
              <a:avLst/>
              <a:gdLst>
                <a:gd name="T0" fmla="*/ 40 w 41"/>
                <a:gd name="T1" fmla="*/ 0 h 23"/>
                <a:gd name="T2" fmla="*/ 40 w 41"/>
                <a:gd name="T3" fmla="*/ 22 h 23"/>
                <a:gd name="T4" fmla="*/ 24 w 41"/>
                <a:gd name="T5" fmla="*/ 22 h 23"/>
                <a:gd name="T6" fmla="*/ 0 w 41"/>
                <a:gd name="T7" fmla="*/ 16 h 23"/>
                <a:gd name="T8" fmla="*/ 15 w 41"/>
                <a:gd name="T9" fmla="*/ 7 h 23"/>
                <a:gd name="T10" fmla="*/ 24 w 41"/>
                <a:gd name="T11" fmla="*/ 0 h 23"/>
                <a:gd name="T12" fmla="*/ 40 w 4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3">
                  <a:moveTo>
                    <a:pt x="40" y="0"/>
                  </a:moveTo>
                  <a:lnTo>
                    <a:pt x="40" y="22"/>
                  </a:lnTo>
                  <a:lnTo>
                    <a:pt x="24" y="22"/>
                  </a:lnTo>
                  <a:lnTo>
                    <a:pt x="0" y="16"/>
                  </a:lnTo>
                  <a:lnTo>
                    <a:pt x="15" y="7"/>
                  </a:lnTo>
                  <a:lnTo>
                    <a:pt x="24" y="0"/>
                  </a:lnTo>
                  <a:lnTo>
                    <a:pt x="40" y="0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3" name="Freeform 395">
              <a:extLst>
                <a:ext uri="{FF2B5EF4-FFF2-40B4-BE49-F238E27FC236}">
                  <a16:creationId xmlns:a16="http://schemas.microsoft.com/office/drawing/2014/main" id="{83048DE7-AFC4-4410-987F-DF6E4682E36B}"/>
                </a:ext>
              </a:extLst>
            </p:cNvPr>
            <p:cNvSpPr>
              <a:spLocks/>
            </p:cNvSpPr>
            <p:nvPr>
              <p:custDataLst>
                <p:tags r:id="rId491"/>
              </p:custDataLst>
            </p:nvPr>
          </p:nvSpPr>
          <p:spPr bwMode="gray">
            <a:xfrm>
              <a:off x="3270" y="2382"/>
              <a:ext cx="107" cy="35"/>
            </a:xfrm>
            <a:custGeom>
              <a:avLst/>
              <a:gdLst>
                <a:gd name="T0" fmla="*/ 25 w 89"/>
                <a:gd name="T1" fmla="*/ 32 h 33"/>
                <a:gd name="T2" fmla="*/ 25 w 89"/>
                <a:gd name="T3" fmla="*/ 24 h 33"/>
                <a:gd name="T4" fmla="*/ 25 w 89"/>
                <a:gd name="T5" fmla="*/ 15 h 33"/>
                <a:gd name="T6" fmla="*/ 0 w 89"/>
                <a:gd name="T7" fmla="*/ 0 h 33"/>
                <a:gd name="T8" fmla="*/ 40 w 89"/>
                <a:gd name="T9" fmla="*/ 0 h 33"/>
                <a:gd name="T10" fmla="*/ 57 w 89"/>
                <a:gd name="T11" fmla="*/ 9 h 33"/>
                <a:gd name="T12" fmla="*/ 72 w 89"/>
                <a:gd name="T13" fmla="*/ 9 h 33"/>
                <a:gd name="T14" fmla="*/ 88 w 89"/>
                <a:gd name="T15" fmla="*/ 24 h 33"/>
                <a:gd name="T16" fmla="*/ 81 w 89"/>
                <a:gd name="T17" fmla="*/ 24 h 33"/>
                <a:gd name="T18" fmla="*/ 88 w 89"/>
                <a:gd name="T19" fmla="*/ 32 h 33"/>
                <a:gd name="T20" fmla="*/ 72 w 89"/>
                <a:gd name="T21" fmla="*/ 32 h 33"/>
                <a:gd name="T22" fmla="*/ 65 w 89"/>
                <a:gd name="T23" fmla="*/ 32 h 33"/>
                <a:gd name="T24" fmla="*/ 48 w 89"/>
                <a:gd name="T25" fmla="*/ 32 h 33"/>
                <a:gd name="T26" fmla="*/ 25 w 89"/>
                <a:gd name="T2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33">
                  <a:moveTo>
                    <a:pt x="25" y="32"/>
                  </a:moveTo>
                  <a:lnTo>
                    <a:pt x="25" y="24"/>
                  </a:lnTo>
                  <a:lnTo>
                    <a:pt x="25" y="15"/>
                  </a:lnTo>
                  <a:lnTo>
                    <a:pt x="0" y="0"/>
                  </a:lnTo>
                  <a:lnTo>
                    <a:pt x="40" y="0"/>
                  </a:lnTo>
                  <a:lnTo>
                    <a:pt x="57" y="9"/>
                  </a:lnTo>
                  <a:lnTo>
                    <a:pt x="72" y="9"/>
                  </a:lnTo>
                  <a:lnTo>
                    <a:pt x="88" y="24"/>
                  </a:lnTo>
                  <a:lnTo>
                    <a:pt x="81" y="24"/>
                  </a:lnTo>
                  <a:lnTo>
                    <a:pt x="88" y="32"/>
                  </a:lnTo>
                  <a:lnTo>
                    <a:pt x="72" y="32"/>
                  </a:lnTo>
                  <a:lnTo>
                    <a:pt x="65" y="32"/>
                  </a:lnTo>
                  <a:lnTo>
                    <a:pt x="48" y="32"/>
                  </a:lnTo>
                  <a:lnTo>
                    <a:pt x="25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4" name="Freeform 396">
              <a:extLst>
                <a:ext uri="{FF2B5EF4-FFF2-40B4-BE49-F238E27FC236}">
                  <a16:creationId xmlns:a16="http://schemas.microsoft.com/office/drawing/2014/main" id="{6939B553-6B73-41AF-BFE9-835ECD016CE9}"/>
                </a:ext>
              </a:extLst>
            </p:cNvPr>
            <p:cNvSpPr>
              <a:spLocks/>
            </p:cNvSpPr>
            <p:nvPr>
              <p:custDataLst>
                <p:tags r:id="rId492"/>
              </p:custDataLst>
            </p:nvPr>
          </p:nvSpPr>
          <p:spPr bwMode="gray">
            <a:xfrm>
              <a:off x="3328" y="2417"/>
              <a:ext cx="49" cy="44"/>
            </a:xfrm>
            <a:custGeom>
              <a:avLst/>
              <a:gdLst>
                <a:gd name="T0" fmla="*/ 40 w 41"/>
                <a:gd name="T1" fmla="*/ 40 h 41"/>
                <a:gd name="T2" fmla="*/ 40 w 41"/>
                <a:gd name="T3" fmla="*/ 33 h 41"/>
                <a:gd name="T4" fmla="*/ 33 w 41"/>
                <a:gd name="T5" fmla="*/ 24 h 41"/>
                <a:gd name="T6" fmla="*/ 33 w 41"/>
                <a:gd name="T7" fmla="*/ 17 h 41"/>
                <a:gd name="T8" fmla="*/ 17 w 41"/>
                <a:gd name="T9" fmla="*/ 0 h 41"/>
                <a:gd name="T10" fmla="*/ 0 w 41"/>
                <a:gd name="T11" fmla="*/ 0 h 41"/>
                <a:gd name="T12" fmla="*/ 9 w 41"/>
                <a:gd name="T13" fmla="*/ 24 h 41"/>
                <a:gd name="T14" fmla="*/ 17 w 41"/>
                <a:gd name="T15" fmla="*/ 24 h 41"/>
                <a:gd name="T16" fmla="*/ 33 w 41"/>
                <a:gd name="T17" fmla="*/ 33 h 41"/>
                <a:gd name="T18" fmla="*/ 33 w 41"/>
                <a:gd name="T19" fmla="*/ 40 h 41"/>
                <a:gd name="T20" fmla="*/ 40 w 41"/>
                <a:gd name="T21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40" y="40"/>
                  </a:moveTo>
                  <a:lnTo>
                    <a:pt x="40" y="33"/>
                  </a:lnTo>
                  <a:lnTo>
                    <a:pt x="33" y="24"/>
                  </a:lnTo>
                  <a:lnTo>
                    <a:pt x="33" y="1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9" y="24"/>
                  </a:lnTo>
                  <a:lnTo>
                    <a:pt x="17" y="24"/>
                  </a:lnTo>
                  <a:lnTo>
                    <a:pt x="33" y="33"/>
                  </a:lnTo>
                  <a:lnTo>
                    <a:pt x="33" y="40"/>
                  </a:lnTo>
                  <a:lnTo>
                    <a:pt x="40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5" name="Freeform 397">
              <a:extLst>
                <a:ext uri="{FF2B5EF4-FFF2-40B4-BE49-F238E27FC236}">
                  <a16:creationId xmlns:a16="http://schemas.microsoft.com/office/drawing/2014/main" id="{50D3DF2B-0B58-4D86-9051-E6BBFE1B47E2}"/>
                </a:ext>
              </a:extLst>
            </p:cNvPr>
            <p:cNvSpPr>
              <a:spLocks/>
            </p:cNvSpPr>
            <p:nvPr>
              <p:custDataLst>
                <p:tags r:id="rId493"/>
              </p:custDataLst>
            </p:nvPr>
          </p:nvSpPr>
          <p:spPr bwMode="gray">
            <a:xfrm>
              <a:off x="3348" y="2445"/>
              <a:ext cx="21" cy="16"/>
            </a:xfrm>
            <a:custGeom>
              <a:avLst/>
              <a:gdLst>
                <a:gd name="T0" fmla="*/ 16 w 17"/>
                <a:gd name="T1" fmla="*/ 16 h 17"/>
                <a:gd name="T2" fmla="*/ 7 w 17"/>
                <a:gd name="T3" fmla="*/ 16 h 17"/>
                <a:gd name="T4" fmla="*/ 0 w 17"/>
                <a:gd name="T5" fmla="*/ 0 h 17"/>
                <a:gd name="T6" fmla="*/ 16 w 17"/>
                <a:gd name="T7" fmla="*/ 9 h 17"/>
                <a:gd name="T8" fmla="*/ 16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7" y="16"/>
                  </a:lnTo>
                  <a:lnTo>
                    <a:pt x="0" y="0"/>
                  </a:lnTo>
                  <a:lnTo>
                    <a:pt x="16" y="9"/>
                  </a:lnTo>
                  <a:lnTo>
                    <a:pt x="1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6" name="Freeform 398">
              <a:extLst>
                <a:ext uri="{FF2B5EF4-FFF2-40B4-BE49-F238E27FC236}">
                  <a16:creationId xmlns:a16="http://schemas.microsoft.com/office/drawing/2014/main" id="{7DC3D410-D9CA-4F2E-A277-343A16ECEF89}"/>
                </a:ext>
              </a:extLst>
            </p:cNvPr>
            <p:cNvSpPr>
              <a:spLocks/>
            </p:cNvSpPr>
            <p:nvPr>
              <p:custDataLst>
                <p:tags r:id="rId494"/>
              </p:custDataLst>
            </p:nvPr>
          </p:nvSpPr>
          <p:spPr bwMode="gray">
            <a:xfrm>
              <a:off x="3348" y="2409"/>
              <a:ext cx="88" cy="64"/>
            </a:xfrm>
            <a:custGeom>
              <a:avLst/>
              <a:gdLst>
                <a:gd name="T0" fmla="*/ 23 w 73"/>
                <a:gd name="T1" fmla="*/ 48 h 58"/>
                <a:gd name="T2" fmla="*/ 40 w 73"/>
                <a:gd name="T3" fmla="*/ 41 h 58"/>
                <a:gd name="T4" fmla="*/ 48 w 73"/>
                <a:gd name="T5" fmla="*/ 41 h 58"/>
                <a:gd name="T6" fmla="*/ 40 w 73"/>
                <a:gd name="T7" fmla="*/ 48 h 58"/>
                <a:gd name="T8" fmla="*/ 57 w 73"/>
                <a:gd name="T9" fmla="*/ 57 h 58"/>
                <a:gd name="T10" fmla="*/ 48 w 73"/>
                <a:gd name="T11" fmla="*/ 48 h 58"/>
                <a:gd name="T12" fmla="*/ 57 w 73"/>
                <a:gd name="T13" fmla="*/ 48 h 58"/>
                <a:gd name="T14" fmla="*/ 57 w 73"/>
                <a:gd name="T15" fmla="*/ 32 h 58"/>
                <a:gd name="T16" fmla="*/ 72 w 73"/>
                <a:gd name="T17" fmla="*/ 25 h 58"/>
                <a:gd name="T18" fmla="*/ 57 w 73"/>
                <a:gd name="T19" fmla="*/ 16 h 58"/>
                <a:gd name="T20" fmla="*/ 48 w 73"/>
                <a:gd name="T21" fmla="*/ 0 h 58"/>
                <a:gd name="T22" fmla="*/ 40 w 73"/>
                <a:gd name="T23" fmla="*/ 8 h 58"/>
                <a:gd name="T24" fmla="*/ 32 w 73"/>
                <a:gd name="T25" fmla="*/ 8 h 58"/>
                <a:gd name="T26" fmla="*/ 23 w 73"/>
                <a:gd name="T27" fmla="*/ 0 h 58"/>
                <a:gd name="T28" fmla="*/ 16 w 73"/>
                <a:gd name="T29" fmla="*/ 0 h 58"/>
                <a:gd name="T30" fmla="*/ 23 w 73"/>
                <a:gd name="T31" fmla="*/ 8 h 58"/>
                <a:gd name="T32" fmla="*/ 7 w 73"/>
                <a:gd name="T33" fmla="*/ 8 h 58"/>
                <a:gd name="T34" fmla="*/ 0 w 73"/>
                <a:gd name="T35" fmla="*/ 8 h 58"/>
                <a:gd name="T36" fmla="*/ 16 w 73"/>
                <a:gd name="T37" fmla="*/ 25 h 58"/>
                <a:gd name="T38" fmla="*/ 16 w 73"/>
                <a:gd name="T39" fmla="*/ 32 h 58"/>
                <a:gd name="T40" fmla="*/ 23 w 73"/>
                <a:gd name="T41" fmla="*/ 41 h 58"/>
                <a:gd name="T42" fmla="*/ 23 w 73"/>
                <a:gd name="T43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8">
                  <a:moveTo>
                    <a:pt x="23" y="48"/>
                  </a:moveTo>
                  <a:lnTo>
                    <a:pt x="40" y="41"/>
                  </a:lnTo>
                  <a:lnTo>
                    <a:pt x="48" y="41"/>
                  </a:lnTo>
                  <a:lnTo>
                    <a:pt x="40" y="48"/>
                  </a:lnTo>
                  <a:lnTo>
                    <a:pt x="57" y="57"/>
                  </a:lnTo>
                  <a:lnTo>
                    <a:pt x="48" y="48"/>
                  </a:lnTo>
                  <a:lnTo>
                    <a:pt x="57" y="48"/>
                  </a:lnTo>
                  <a:lnTo>
                    <a:pt x="57" y="32"/>
                  </a:lnTo>
                  <a:lnTo>
                    <a:pt x="72" y="25"/>
                  </a:lnTo>
                  <a:lnTo>
                    <a:pt x="57" y="16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23" y="8"/>
                  </a:lnTo>
                  <a:lnTo>
                    <a:pt x="7" y="8"/>
                  </a:lnTo>
                  <a:lnTo>
                    <a:pt x="0" y="8"/>
                  </a:lnTo>
                  <a:lnTo>
                    <a:pt x="16" y="25"/>
                  </a:lnTo>
                  <a:lnTo>
                    <a:pt x="16" y="32"/>
                  </a:lnTo>
                  <a:lnTo>
                    <a:pt x="23" y="41"/>
                  </a:lnTo>
                  <a:lnTo>
                    <a:pt x="23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7" name="Freeform 399">
              <a:extLst>
                <a:ext uri="{FF2B5EF4-FFF2-40B4-BE49-F238E27FC236}">
                  <a16:creationId xmlns:a16="http://schemas.microsoft.com/office/drawing/2014/main" id="{219D511B-DB13-4567-93CF-E231E446C7CF}"/>
                </a:ext>
              </a:extLst>
            </p:cNvPr>
            <p:cNvSpPr>
              <a:spLocks/>
            </p:cNvSpPr>
            <p:nvPr>
              <p:custDataLst>
                <p:tags r:id="rId495"/>
              </p:custDataLst>
            </p:nvPr>
          </p:nvSpPr>
          <p:spPr bwMode="gray">
            <a:xfrm>
              <a:off x="2829" y="1705"/>
              <a:ext cx="195" cy="420"/>
            </a:xfrm>
            <a:custGeom>
              <a:avLst/>
              <a:gdLst>
                <a:gd name="T0" fmla="*/ 0 w 163"/>
                <a:gd name="T1" fmla="*/ 299 h 383"/>
                <a:gd name="T2" fmla="*/ 9 w 163"/>
                <a:gd name="T3" fmla="*/ 299 h 383"/>
                <a:gd name="T4" fmla="*/ 9 w 163"/>
                <a:gd name="T5" fmla="*/ 276 h 383"/>
                <a:gd name="T6" fmla="*/ 18 w 163"/>
                <a:gd name="T7" fmla="*/ 267 h 383"/>
                <a:gd name="T8" fmla="*/ 18 w 163"/>
                <a:gd name="T9" fmla="*/ 243 h 383"/>
                <a:gd name="T10" fmla="*/ 18 w 163"/>
                <a:gd name="T11" fmla="*/ 236 h 383"/>
                <a:gd name="T12" fmla="*/ 9 w 163"/>
                <a:gd name="T13" fmla="*/ 202 h 383"/>
                <a:gd name="T14" fmla="*/ 18 w 163"/>
                <a:gd name="T15" fmla="*/ 170 h 383"/>
                <a:gd name="T16" fmla="*/ 25 w 163"/>
                <a:gd name="T17" fmla="*/ 162 h 383"/>
                <a:gd name="T18" fmla="*/ 41 w 163"/>
                <a:gd name="T19" fmla="*/ 155 h 383"/>
                <a:gd name="T20" fmla="*/ 33 w 163"/>
                <a:gd name="T21" fmla="*/ 137 h 383"/>
                <a:gd name="T22" fmla="*/ 41 w 163"/>
                <a:gd name="T23" fmla="*/ 122 h 383"/>
                <a:gd name="T24" fmla="*/ 50 w 163"/>
                <a:gd name="T25" fmla="*/ 97 h 383"/>
                <a:gd name="T26" fmla="*/ 65 w 163"/>
                <a:gd name="T27" fmla="*/ 73 h 383"/>
                <a:gd name="T28" fmla="*/ 65 w 163"/>
                <a:gd name="T29" fmla="*/ 56 h 383"/>
                <a:gd name="T30" fmla="*/ 75 w 163"/>
                <a:gd name="T31" fmla="*/ 41 h 383"/>
                <a:gd name="T32" fmla="*/ 81 w 163"/>
                <a:gd name="T33" fmla="*/ 31 h 383"/>
                <a:gd name="T34" fmla="*/ 90 w 163"/>
                <a:gd name="T35" fmla="*/ 31 h 383"/>
                <a:gd name="T36" fmla="*/ 90 w 163"/>
                <a:gd name="T37" fmla="*/ 16 h 383"/>
                <a:gd name="T38" fmla="*/ 98 w 163"/>
                <a:gd name="T39" fmla="*/ 16 h 383"/>
                <a:gd name="T40" fmla="*/ 115 w 163"/>
                <a:gd name="T41" fmla="*/ 16 h 383"/>
                <a:gd name="T42" fmla="*/ 115 w 163"/>
                <a:gd name="T43" fmla="*/ 0 h 383"/>
                <a:gd name="T44" fmla="*/ 121 w 163"/>
                <a:gd name="T45" fmla="*/ 0 h 383"/>
                <a:gd name="T46" fmla="*/ 155 w 163"/>
                <a:gd name="T47" fmla="*/ 31 h 383"/>
                <a:gd name="T48" fmla="*/ 162 w 163"/>
                <a:gd name="T49" fmla="*/ 105 h 383"/>
                <a:gd name="T50" fmla="*/ 146 w 163"/>
                <a:gd name="T51" fmla="*/ 105 h 383"/>
                <a:gd name="T52" fmla="*/ 130 w 163"/>
                <a:gd name="T53" fmla="*/ 122 h 383"/>
                <a:gd name="T54" fmla="*/ 130 w 163"/>
                <a:gd name="T55" fmla="*/ 130 h 383"/>
                <a:gd name="T56" fmla="*/ 130 w 163"/>
                <a:gd name="T57" fmla="*/ 137 h 383"/>
                <a:gd name="T58" fmla="*/ 139 w 163"/>
                <a:gd name="T59" fmla="*/ 146 h 383"/>
                <a:gd name="T60" fmla="*/ 121 w 163"/>
                <a:gd name="T61" fmla="*/ 162 h 383"/>
                <a:gd name="T62" fmla="*/ 98 w 163"/>
                <a:gd name="T63" fmla="*/ 187 h 383"/>
                <a:gd name="T64" fmla="*/ 81 w 163"/>
                <a:gd name="T65" fmla="*/ 212 h 383"/>
                <a:gd name="T66" fmla="*/ 81 w 163"/>
                <a:gd name="T67" fmla="*/ 252 h 383"/>
                <a:gd name="T68" fmla="*/ 98 w 163"/>
                <a:gd name="T69" fmla="*/ 276 h 383"/>
                <a:gd name="T70" fmla="*/ 90 w 163"/>
                <a:gd name="T71" fmla="*/ 283 h 383"/>
                <a:gd name="T72" fmla="*/ 90 w 163"/>
                <a:gd name="T73" fmla="*/ 292 h 383"/>
                <a:gd name="T74" fmla="*/ 75 w 163"/>
                <a:gd name="T75" fmla="*/ 307 h 383"/>
                <a:gd name="T76" fmla="*/ 65 w 163"/>
                <a:gd name="T77" fmla="*/ 364 h 383"/>
                <a:gd name="T78" fmla="*/ 50 w 163"/>
                <a:gd name="T79" fmla="*/ 364 h 383"/>
                <a:gd name="T80" fmla="*/ 41 w 163"/>
                <a:gd name="T81" fmla="*/ 373 h 383"/>
                <a:gd name="T82" fmla="*/ 41 w 163"/>
                <a:gd name="T83" fmla="*/ 382 h 383"/>
                <a:gd name="T84" fmla="*/ 25 w 163"/>
                <a:gd name="T85" fmla="*/ 382 h 383"/>
                <a:gd name="T86" fmla="*/ 18 w 163"/>
                <a:gd name="T87" fmla="*/ 364 h 383"/>
                <a:gd name="T88" fmla="*/ 25 w 163"/>
                <a:gd name="T89" fmla="*/ 357 h 383"/>
                <a:gd name="T90" fmla="*/ 18 w 163"/>
                <a:gd name="T91" fmla="*/ 349 h 383"/>
                <a:gd name="T92" fmla="*/ 0 w 163"/>
                <a:gd name="T93" fmla="*/ 29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" h="383">
                  <a:moveTo>
                    <a:pt x="0" y="299"/>
                  </a:moveTo>
                  <a:lnTo>
                    <a:pt x="9" y="299"/>
                  </a:lnTo>
                  <a:lnTo>
                    <a:pt x="9" y="276"/>
                  </a:lnTo>
                  <a:lnTo>
                    <a:pt x="18" y="267"/>
                  </a:lnTo>
                  <a:lnTo>
                    <a:pt x="18" y="243"/>
                  </a:lnTo>
                  <a:lnTo>
                    <a:pt x="18" y="236"/>
                  </a:lnTo>
                  <a:lnTo>
                    <a:pt x="9" y="202"/>
                  </a:lnTo>
                  <a:lnTo>
                    <a:pt x="18" y="170"/>
                  </a:lnTo>
                  <a:lnTo>
                    <a:pt x="25" y="162"/>
                  </a:lnTo>
                  <a:lnTo>
                    <a:pt x="41" y="155"/>
                  </a:lnTo>
                  <a:lnTo>
                    <a:pt x="33" y="137"/>
                  </a:lnTo>
                  <a:lnTo>
                    <a:pt x="41" y="122"/>
                  </a:lnTo>
                  <a:lnTo>
                    <a:pt x="50" y="97"/>
                  </a:lnTo>
                  <a:lnTo>
                    <a:pt x="65" y="73"/>
                  </a:lnTo>
                  <a:lnTo>
                    <a:pt x="65" y="56"/>
                  </a:lnTo>
                  <a:lnTo>
                    <a:pt x="75" y="41"/>
                  </a:lnTo>
                  <a:lnTo>
                    <a:pt x="81" y="31"/>
                  </a:lnTo>
                  <a:lnTo>
                    <a:pt x="90" y="31"/>
                  </a:lnTo>
                  <a:lnTo>
                    <a:pt x="90" y="16"/>
                  </a:lnTo>
                  <a:lnTo>
                    <a:pt x="98" y="16"/>
                  </a:lnTo>
                  <a:lnTo>
                    <a:pt x="115" y="16"/>
                  </a:lnTo>
                  <a:lnTo>
                    <a:pt x="115" y="0"/>
                  </a:lnTo>
                  <a:lnTo>
                    <a:pt x="121" y="0"/>
                  </a:lnTo>
                  <a:lnTo>
                    <a:pt x="155" y="31"/>
                  </a:lnTo>
                  <a:lnTo>
                    <a:pt x="162" y="105"/>
                  </a:lnTo>
                  <a:lnTo>
                    <a:pt x="146" y="105"/>
                  </a:lnTo>
                  <a:lnTo>
                    <a:pt x="130" y="122"/>
                  </a:lnTo>
                  <a:lnTo>
                    <a:pt x="130" y="130"/>
                  </a:lnTo>
                  <a:lnTo>
                    <a:pt x="130" y="137"/>
                  </a:lnTo>
                  <a:lnTo>
                    <a:pt x="139" y="146"/>
                  </a:lnTo>
                  <a:lnTo>
                    <a:pt x="121" y="162"/>
                  </a:lnTo>
                  <a:lnTo>
                    <a:pt x="98" y="187"/>
                  </a:lnTo>
                  <a:lnTo>
                    <a:pt x="81" y="212"/>
                  </a:lnTo>
                  <a:lnTo>
                    <a:pt x="81" y="252"/>
                  </a:lnTo>
                  <a:lnTo>
                    <a:pt x="98" y="276"/>
                  </a:lnTo>
                  <a:lnTo>
                    <a:pt x="90" y="283"/>
                  </a:lnTo>
                  <a:lnTo>
                    <a:pt x="90" y="292"/>
                  </a:lnTo>
                  <a:lnTo>
                    <a:pt x="75" y="307"/>
                  </a:lnTo>
                  <a:lnTo>
                    <a:pt x="65" y="364"/>
                  </a:lnTo>
                  <a:lnTo>
                    <a:pt x="50" y="364"/>
                  </a:lnTo>
                  <a:lnTo>
                    <a:pt x="41" y="373"/>
                  </a:lnTo>
                  <a:lnTo>
                    <a:pt x="41" y="382"/>
                  </a:lnTo>
                  <a:lnTo>
                    <a:pt x="25" y="382"/>
                  </a:lnTo>
                  <a:lnTo>
                    <a:pt x="18" y="364"/>
                  </a:lnTo>
                  <a:lnTo>
                    <a:pt x="25" y="357"/>
                  </a:lnTo>
                  <a:lnTo>
                    <a:pt x="18" y="349"/>
                  </a:lnTo>
                  <a:lnTo>
                    <a:pt x="0" y="29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8" name="Freeform 400">
              <a:extLst>
                <a:ext uri="{FF2B5EF4-FFF2-40B4-BE49-F238E27FC236}">
                  <a16:creationId xmlns:a16="http://schemas.microsoft.com/office/drawing/2014/main" id="{2DD82C11-1AB0-4263-B5A8-550C8D9D5297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gray">
            <a:xfrm>
              <a:off x="2536" y="2125"/>
              <a:ext cx="41" cy="36"/>
            </a:xfrm>
            <a:custGeom>
              <a:avLst/>
              <a:gdLst>
                <a:gd name="T0" fmla="*/ 25 w 35"/>
                <a:gd name="T1" fmla="*/ 32 h 33"/>
                <a:gd name="T2" fmla="*/ 25 w 35"/>
                <a:gd name="T3" fmla="*/ 22 h 33"/>
                <a:gd name="T4" fmla="*/ 9 w 35"/>
                <a:gd name="T5" fmla="*/ 22 h 33"/>
                <a:gd name="T6" fmla="*/ 0 w 35"/>
                <a:gd name="T7" fmla="*/ 16 h 33"/>
                <a:gd name="T8" fmla="*/ 9 w 35"/>
                <a:gd name="T9" fmla="*/ 0 h 33"/>
                <a:gd name="T10" fmla="*/ 25 w 35"/>
                <a:gd name="T11" fmla="*/ 7 h 33"/>
                <a:gd name="T12" fmla="*/ 34 w 35"/>
                <a:gd name="T13" fmla="*/ 22 h 33"/>
                <a:gd name="T14" fmla="*/ 25 w 35"/>
                <a:gd name="T1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3">
                  <a:moveTo>
                    <a:pt x="25" y="32"/>
                  </a:moveTo>
                  <a:lnTo>
                    <a:pt x="25" y="22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9" y="0"/>
                  </a:lnTo>
                  <a:lnTo>
                    <a:pt x="25" y="7"/>
                  </a:lnTo>
                  <a:lnTo>
                    <a:pt x="34" y="22"/>
                  </a:lnTo>
                  <a:lnTo>
                    <a:pt x="25" y="3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69" name="Freeform 401">
              <a:extLst>
                <a:ext uri="{FF2B5EF4-FFF2-40B4-BE49-F238E27FC236}">
                  <a16:creationId xmlns:a16="http://schemas.microsoft.com/office/drawing/2014/main" id="{E6850C30-9EF1-4D57-BEC1-D79ED8D46E43}"/>
                </a:ext>
              </a:extLst>
            </p:cNvPr>
            <p:cNvSpPr>
              <a:spLocks/>
            </p:cNvSpPr>
            <p:nvPr>
              <p:custDataLst>
                <p:tags r:id="rId497"/>
              </p:custDataLst>
            </p:nvPr>
          </p:nvSpPr>
          <p:spPr bwMode="gray">
            <a:xfrm>
              <a:off x="2495" y="2125"/>
              <a:ext cx="72" cy="91"/>
            </a:xfrm>
            <a:custGeom>
              <a:avLst/>
              <a:gdLst>
                <a:gd name="T0" fmla="*/ 42 w 59"/>
                <a:gd name="T1" fmla="*/ 0 h 82"/>
                <a:gd name="T2" fmla="*/ 33 w 59"/>
                <a:gd name="T3" fmla="*/ 16 h 82"/>
                <a:gd name="T4" fmla="*/ 42 w 59"/>
                <a:gd name="T5" fmla="*/ 22 h 82"/>
                <a:gd name="T6" fmla="*/ 58 w 59"/>
                <a:gd name="T7" fmla="*/ 22 h 82"/>
                <a:gd name="T8" fmla="*/ 58 w 59"/>
                <a:gd name="T9" fmla="*/ 32 h 82"/>
                <a:gd name="T10" fmla="*/ 58 w 59"/>
                <a:gd name="T11" fmla="*/ 47 h 82"/>
                <a:gd name="T12" fmla="*/ 49 w 59"/>
                <a:gd name="T13" fmla="*/ 72 h 82"/>
                <a:gd name="T14" fmla="*/ 8 w 59"/>
                <a:gd name="T15" fmla="*/ 81 h 82"/>
                <a:gd name="T16" fmla="*/ 0 w 59"/>
                <a:gd name="T17" fmla="*/ 72 h 82"/>
                <a:gd name="T18" fmla="*/ 8 w 59"/>
                <a:gd name="T19" fmla="*/ 72 h 82"/>
                <a:gd name="T20" fmla="*/ 18 w 59"/>
                <a:gd name="T21" fmla="*/ 47 h 82"/>
                <a:gd name="T22" fmla="*/ 8 w 59"/>
                <a:gd name="T23" fmla="*/ 40 h 82"/>
                <a:gd name="T24" fmla="*/ 18 w 59"/>
                <a:gd name="T25" fmla="*/ 32 h 82"/>
                <a:gd name="T26" fmla="*/ 8 w 59"/>
                <a:gd name="T27" fmla="*/ 32 h 82"/>
                <a:gd name="T28" fmla="*/ 8 w 59"/>
                <a:gd name="T29" fmla="*/ 22 h 82"/>
                <a:gd name="T30" fmla="*/ 25 w 59"/>
                <a:gd name="T31" fmla="*/ 22 h 82"/>
                <a:gd name="T32" fmla="*/ 33 w 59"/>
                <a:gd name="T33" fmla="*/ 16 h 82"/>
                <a:gd name="T34" fmla="*/ 25 w 59"/>
                <a:gd name="T35" fmla="*/ 16 h 82"/>
                <a:gd name="T36" fmla="*/ 25 w 59"/>
                <a:gd name="T37" fmla="*/ 7 h 82"/>
                <a:gd name="T38" fmla="*/ 42 w 59"/>
                <a:gd name="T3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82">
                  <a:moveTo>
                    <a:pt x="42" y="0"/>
                  </a:moveTo>
                  <a:lnTo>
                    <a:pt x="33" y="16"/>
                  </a:lnTo>
                  <a:lnTo>
                    <a:pt x="42" y="22"/>
                  </a:lnTo>
                  <a:lnTo>
                    <a:pt x="58" y="22"/>
                  </a:lnTo>
                  <a:lnTo>
                    <a:pt x="58" y="32"/>
                  </a:lnTo>
                  <a:lnTo>
                    <a:pt x="58" y="47"/>
                  </a:lnTo>
                  <a:lnTo>
                    <a:pt x="49" y="72"/>
                  </a:lnTo>
                  <a:lnTo>
                    <a:pt x="8" y="81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8" y="47"/>
                  </a:lnTo>
                  <a:lnTo>
                    <a:pt x="8" y="40"/>
                  </a:lnTo>
                  <a:lnTo>
                    <a:pt x="18" y="32"/>
                  </a:lnTo>
                  <a:lnTo>
                    <a:pt x="8" y="32"/>
                  </a:lnTo>
                  <a:lnTo>
                    <a:pt x="8" y="22"/>
                  </a:lnTo>
                  <a:lnTo>
                    <a:pt x="25" y="22"/>
                  </a:lnTo>
                  <a:lnTo>
                    <a:pt x="33" y="16"/>
                  </a:lnTo>
                  <a:lnTo>
                    <a:pt x="25" y="16"/>
                  </a:lnTo>
                  <a:lnTo>
                    <a:pt x="25" y="7"/>
                  </a:lnTo>
                  <a:lnTo>
                    <a:pt x="4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0" name="Freeform 402">
              <a:extLst>
                <a:ext uri="{FF2B5EF4-FFF2-40B4-BE49-F238E27FC236}">
                  <a16:creationId xmlns:a16="http://schemas.microsoft.com/office/drawing/2014/main" id="{1379B77C-DCFC-4D9A-8232-983B9427E3B6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gray">
            <a:xfrm>
              <a:off x="2778" y="2069"/>
              <a:ext cx="51" cy="64"/>
            </a:xfrm>
            <a:custGeom>
              <a:avLst/>
              <a:gdLst>
                <a:gd name="T0" fmla="*/ 9 w 42"/>
                <a:gd name="T1" fmla="*/ 57 h 58"/>
                <a:gd name="T2" fmla="*/ 19 w 42"/>
                <a:gd name="T3" fmla="*/ 57 h 58"/>
                <a:gd name="T4" fmla="*/ 25 w 42"/>
                <a:gd name="T5" fmla="*/ 57 h 58"/>
                <a:gd name="T6" fmla="*/ 34 w 42"/>
                <a:gd name="T7" fmla="*/ 32 h 58"/>
                <a:gd name="T8" fmla="*/ 41 w 42"/>
                <a:gd name="T9" fmla="*/ 32 h 58"/>
                <a:gd name="T10" fmla="*/ 41 w 42"/>
                <a:gd name="T11" fmla="*/ 25 h 58"/>
                <a:gd name="T12" fmla="*/ 34 w 42"/>
                <a:gd name="T13" fmla="*/ 25 h 58"/>
                <a:gd name="T14" fmla="*/ 34 w 42"/>
                <a:gd name="T15" fmla="*/ 0 h 58"/>
                <a:gd name="T16" fmla="*/ 9 w 42"/>
                <a:gd name="T17" fmla="*/ 8 h 58"/>
                <a:gd name="T18" fmla="*/ 0 w 42"/>
                <a:gd name="T19" fmla="*/ 25 h 58"/>
                <a:gd name="T20" fmla="*/ 0 w 42"/>
                <a:gd name="T21" fmla="*/ 41 h 58"/>
                <a:gd name="T22" fmla="*/ 9 w 42"/>
                <a:gd name="T23" fmla="*/ 50 h 58"/>
                <a:gd name="T24" fmla="*/ 9 w 42"/>
                <a:gd name="T2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58">
                  <a:moveTo>
                    <a:pt x="9" y="57"/>
                  </a:moveTo>
                  <a:lnTo>
                    <a:pt x="19" y="57"/>
                  </a:lnTo>
                  <a:lnTo>
                    <a:pt x="25" y="57"/>
                  </a:lnTo>
                  <a:lnTo>
                    <a:pt x="34" y="32"/>
                  </a:lnTo>
                  <a:lnTo>
                    <a:pt x="41" y="32"/>
                  </a:lnTo>
                  <a:lnTo>
                    <a:pt x="41" y="25"/>
                  </a:lnTo>
                  <a:lnTo>
                    <a:pt x="34" y="25"/>
                  </a:lnTo>
                  <a:lnTo>
                    <a:pt x="34" y="0"/>
                  </a:lnTo>
                  <a:lnTo>
                    <a:pt x="9" y="8"/>
                  </a:lnTo>
                  <a:lnTo>
                    <a:pt x="0" y="25"/>
                  </a:lnTo>
                  <a:lnTo>
                    <a:pt x="0" y="41"/>
                  </a:lnTo>
                  <a:lnTo>
                    <a:pt x="9" y="50"/>
                  </a:lnTo>
                  <a:lnTo>
                    <a:pt x="9" y="5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1" name="Freeform 403">
              <a:extLst>
                <a:ext uri="{FF2B5EF4-FFF2-40B4-BE49-F238E27FC236}">
                  <a16:creationId xmlns:a16="http://schemas.microsoft.com/office/drawing/2014/main" id="{ADB96E7F-3B0B-41C4-8F70-3B691237C3D0}"/>
                </a:ext>
              </a:extLst>
            </p:cNvPr>
            <p:cNvSpPr>
              <a:spLocks/>
            </p:cNvSpPr>
            <p:nvPr>
              <p:custDataLst>
                <p:tags r:id="rId499"/>
              </p:custDataLst>
            </p:nvPr>
          </p:nvSpPr>
          <p:spPr bwMode="gray">
            <a:xfrm>
              <a:off x="2710" y="2168"/>
              <a:ext cx="63" cy="64"/>
            </a:xfrm>
            <a:custGeom>
              <a:avLst/>
              <a:gdLst>
                <a:gd name="T0" fmla="*/ 33 w 51"/>
                <a:gd name="T1" fmla="*/ 56 h 57"/>
                <a:gd name="T2" fmla="*/ 33 w 51"/>
                <a:gd name="T3" fmla="*/ 32 h 57"/>
                <a:gd name="T4" fmla="*/ 41 w 51"/>
                <a:gd name="T5" fmla="*/ 23 h 57"/>
                <a:gd name="T6" fmla="*/ 50 w 51"/>
                <a:gd name="T7" fmla="*/ 0 h 57"/>
                <a:gd name="T8" fmla="*/ 25 w 51"/>
                <a:gd name="T9" fmla="*/ 7 h 57"/>
                <a:gd name="T10" fmla="*/ 33 w 51"/>
                <a:gd name="T11" fmla="*/ 23 h 57"/>
                <a:gd name="T12" fmla="*/ 25 w 51"/>
                <a:gd name="T13" fmla="*/ 23 h 57"/>
                <a:gd name="T14" fmla="*/ 25 w 51"/>
                <a:gd name="T15" fmla="*/ 16 h 57"/>
                <a:gd name="T16" fmla="*/ 16 w 51"/>
                <a:gd name="T17" fmla="*/ 16 h 57"/>
                <a:gd name="T18" fmla="*/ 0 w 51"/>
                <a:gd name="T19" fmla="*/ 47 h 57"/>
                <a:gd name="T20" fmla="*/ 25 w 51"/>
                <a:gd name="T21" fmla="*/ 47 h 57"/>
                <a:gd name="T22" fmla="*/ 33 w 51"/>
                <a:gd name="T2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57">
                  <a:moveTo>
                    <a:pt x="33" y="56"/>
                  </a:moveTo>
                  <a:lnTo>
                    <a:pt x="33" y="32"/>
                  </a:lnTo>
                  <a:lnTo>
                    <a:pt x="41" y="23"/>
                  </a:lnTo>
                  <a:lnTo>
                    <a:pt x="50" y="0"/>
                  </a:lnTo>
                  <a:lnTo>
                    <a:pt x="25" y="7"/>
                  </a:lnTo>
                  <a:lnTo>
                    <a:pt x="33" y="23"/>
                  </a:lnTo>
                  <a:lnTo>
                    <a:pt x="25" y="23"/>
                  </a:lnTo>
                  <a:lnTo>
                    <a:pt x="25" y="16"/>
                  </a:lnTo>
                  <a:lnTo>
                    <a:pt x="16" y="16"/>
                  </a:lnTo>
                  <a:lnTo>
                    <a:pt x="0" y="47"/>
                  </a:lnTo>
                  <a:lnTo>
                    <a:pt x="25" y="47"/>
                  </a:lnTo>
                  <a:lnTo>
                    <a:pt x="33" y="56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2" name="Freeform 404">
              <a:extLst>
                <a:ext uri="{FF2B5EF4-FFF2-40B4-BE49-F238E27FC236}">
                  <a16:creationId xmlns:a16="http://schemas.microsoft.com/office/drawing/2014/main" id="{70EBDB5B-4B11-45DC-9C78-112EB161B106}"/>
                </a:ext>
              </a:extLst>
            </p:cNvPr>
            <p:cNvSpPr>
              <a:spLocks/>
            </p:cNvSpPr>
            <p:nvPr>
              <p:custDataLst>
                <p:tags r:id="rId500"/>
              </p:custDataLst>
            </p:nvPr>
          </p:nvSpPr>
          <p:spPr bwMode="gray">
            <a:xfrm>
              <a:off x="2698" y="2219"/>
              <a:ext cx="54" cy="40"/>
            </a:xfrm>
            <a:custGeom>
              <a:avLst/>
              <a:gdLst>
                <a:gd name="T0" fmla="*/ 34 w 43"/>
                <a:gd name="T1" fmla="*/ 34 h 35"/>
                <a:gd name="T2" fmla="*/ 25 w 43"/>
                <a:gd name="T3" fmla="*/ 34 h 35"/>
                <a:gd name="T4" fmla="*/ 25 w 43"/>
                <a:gd name="T5" fmla="*/ 25 h 35"/>
                <a:gd name="T6" fmla="*/ 18 w 43"/>
                <a:gd name="T7" fmla="*/ 25 h 35"/>
                <a:gd name="T8" fmla="*/ 18 w 43"/>
                <a:gd name="T9" fmla="*/ 17 h 35"/>
                <a:gd name="T10" fmla="*/ 0 w 43"/>
                <a:gd name="T11" fmla="*/ 9 h 35"/>
                <a:gd name="T12" fmla="*/ 0 w 43"/>
                <a:gd name="T13" fmla="*/ 0 h 35"/>
                <a:gd name="T14" fmla="*/ 9 w 43"/>
                <a:gd name="T15" fmla="*/ 0 h 35"/>
                <a:gd name="T16" fmla="*/ 34 w 43"/>
                <a:gd name="T17" fmla="*/ 0 h 35"/>
                <a:gd name="T18" fmla="*/ 42 w 43"/>
                <a:gd name="T19" fmla="*/ 9 h 35"/>
                <a:gd name="T20" fmla="*/ 42 w 43"/>
                <a:gd name="T21" fmla="*/ 25 h 35"/>
                <a:gd name="T22" fmla="*/ 34 w 43"/>
                <a:gd name="T23" fmla="*/ 25 h 35"/>
                <a:gd name="T24" fmla="*/ 34 w 43"/>
                <a:gd name="T2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5">
                  <a:moveTo>
                    <a:pt x="34" y="34"/>
                  </a:moveTo>
                  <a:lnTo>
                    <a:pt x="25" y="34"/>
                  </a:lnTo>
                  <a:lnTo>
                    <a:pt x="25" y="25"/>
                  </a:lnTo>
                  <a:lnTo>
                    <a:pt x="18" y="25"/>
                  </a:lnTo>
                  <a:lnTo>
                    <a:pt x="18" y="17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" y="0"/>
                  </a:lnTo>
                  <a:lnTo>
                    <a:pt x="42" y="9"/>
                  </a:lnTo>
                  <a:lnTo>
                    <a:pt x="42" y="25"/>
                  </a:lnTo>
                  <a:lnTo>
                    <a:pt x="34" y="25"/>
                  </a:lnTo>
                  <a:lnTo>
                    <a:pt x="34" y="34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3" name="Freeform 405">
              <a:extLst>
                <a:ext uri="{FF2B5EF4-FFF2-40B4-BE49-F238E27FC236}">
                  <a16:creationId xmlns:a16="http://schemas.microsoft.com/office/drawing/2014/main" id="{A901C87A-4936-4465-88AD-E10C2719D70F}"/>
                </a:ext>
              </a:extLst>
            </p:cNvPr>
            <p:cNvSpPr>
              <a:spLocks/>
            </p:cNvSpPr>
            <p:nvPr>
              <p:custDataLst>
                <p:tags r:id="rId501"/>
              </p:custDataLst>
            </p:nvPr>
          </p:nvSpPr>
          <p:spPr bwMode="gray">
            <a:xfrm>
              <a:off x="2740" y="2247"/>
              <a:ext cx="21" cy="19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4" name="Freeform 406">
              <a:extLst>
                <a:ext uri="{FF2B5EF4-FFF2-40B4-BE49-F238E27FC236}">
                  <a16:creationId xmlns:a16="http://schemas.microsoft.com/office/drawing/2014/main" id="{CD8B46EC-552B-4C56-A3E1-48A5BE734CB5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gray">
            <a:xfrm>
              <a:off x="2740" y="2247"/>
              <a:ext cx="21" cy="19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5" name="Freeform 407">
              <a:extLst>
                <a:ext uri="{FF2B5EF4-FFF2-40B4-BE49-F238E27FC236}">
                  <a16:creationId xmlns:a16="http://schemas.microsoft.com/office/drawing/2014/main" id="{BD964EA5-A5A4-4060-8393-0A993FA12DB1}"/>
                </a:ext>
              </a:extLst>
            </p:cNvPr>
            <p:cNvSpPr>
              <a:spLocks/>
            </p:cNvSpPr>
            <p:nvPr>
              <p:custDataLst>
                <p:tags r:id="rId503"/>
              </p:custDataLst>
            </p:nvPr>
          </p:nvSpPr>
          <p:spPr bwMode="gray">
            <a:xfrm>
              <a:off x="2877" y="2133"/>
              <a:ext cx="147" cy="134"/>
            </a:xfrm>
            <a:custGeom>
              <a:avLst/>
              <a:gdLst>
                <a:gd name="T0" fmla="*/ 105 w 122"/>
                <a:gd name="T1" fmla="*/ 122 h 123"/>
                <a:gd name="T2" fmla="*/ 114 w 122"/>
                <a:gd name="T3" fmla="*/ 105 h 123"/>
                <a:gd name="T4" fmla="*/ 121 w 122"/>
                <a:gd name="T5" fmla="*/ 97 h 123"/>
                <a:gd name="T6" fmla="*/ 114 w 122"/>
                <a:gd name="T7" fmla="*/ 56 h 123"/>
                <a:gd name="T8" fmla="*/ 121 w 122"/>
                <a:gd name="T9" fmla="*/ 40 h 123"/>
                <a:gd name="T10" fmla="*/ 114 w 122"/>
                <a:gd name="T11" fmla="*/ 25 h 123"/>
                <a:gd name="T12" fmla="*/ 105 w 122"/>
                <a:gd name="T13" fmla="*/ 15 h 123"/>
                <a:gd name="T14" fmla="*/ 89 w 122"/>
                <a:gd name="T15" fmla="*/ 15 h 123"/>
                <a:gd name="T16" fmla="*/ 65 w 122"/>
                <a:gd name="T17" fmla="*/ 9 h 123"/>
                <a:gd name="T18" fmla="*/ 65 w 122"/>
                <a:gd name="T19" fmla="*/ 15 h 123"/>
                <a:gd name="T20" fmla="*/ 57 w 122"/>
                <a:gd name="T21" fmla="*/ 15 h 123"/>
                <a:gd name="T22" fmla="*/ 49 w 122"/>
                <a:gd name="T23" fmla="*/ 0 h 123"/>
                <a:gd name="T24" fmla="*/ 0 w 122"/>
                <a:gd name="T25" fmla="*/ 25 h 123"/>
                <a:gd name="T26" fmla="*/ 9 w 122"/>
                <a:gd name="T27" fmla="*/ 80 h 123"/>
                <a:gd name="T28" fmla="*/ 17 w 122"/>
                <a:gd name="T29" fmla="*/ 89 h 123"/>
                <a:gd name="T30" fmla="*/ 34 w 122"/>
                <a:gd name="T31" fmla="*/ 97 h 123"/>
                <a:gd name="T32" fmla="*/ 40 w 122"/>
                <a:gd name="T33" fmla="*/ 97 h 123"/>
                <a:gd name="T34" fmla="*/ 57 w 122"/>
                <a:gd name="T35" fmla="*/ 114 h 123"/>
                <a:gd name="T36" fmla="*/ 65 w 122"/>
                <a:gd name="T37" fmla="*/ 114 h 123"/>
                <a:gd name="T38" fmla="*/ 74 w 122"/>
                <a:gd name="T39" fmla="*/ 122 h 123"/>
                <a:gd name="T40" fmla="*/ 89 w 122"/>
                <a:gd name="T41" fmla="*/ 114 h 123"/>
                <a:gd name="T42" fmla="*/ 105 w 122"/>
                <a:gd name="T43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123">
                  <a:moveTo>
                    <a:pt x="105" y="122"/>
                  </a:moveTo>
                  <a:lnTo>
                    <a:pt x="114" y="105"/>
                  </a:lnTo>
                  <a:lnTo>
                    <a:pt x="121" y="97"/>
                  </a:lnTo>
                  <a:lnTo>
                    <a:pt x="114" y="56"/>
                  </a:lnTo>
                  <a:lnTo>
                    <a:pt x="121" y="40"/>
                  </a:lnTo>
                  <a:lnTo>
                    <a:pt x="114" y="25"/>
                  </a:lnTo>
                  <a:lnTo>
                    <a:pt x="105" y="15"/>
                  </a:lnTo>
                  <a:lnTo>
                    <a:pt x="89" y="15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57" y="15"/>
                  </a:lnTo>
                  <a:lnTo>
                    <a:pt x="49" y="0"/>
                  </a:lnTo>
                  <a:lnTo>
                    <a:pt x="0" y="25"/>
                  </a:lnTo>
                  <a:lnTo>
                    <a:pt x="9" y="80"/>
                  </a:lnTo>
                  <a:lnTo>
                    <a:pt x="17" y="89"/>
                  </a:lnTo>
                  <a:lnTo>
                    <a:pt x="34" y="97"/>
                  </a:lnTo>
                  <a:lnTo>
                    <a:pt x="40" y="97"/>
                  </a:lnTo>
                  <a:lnTo>
                    <a:pt x="57" y="114"/>
                  </a:lnTo>
                  <a:lnTo>
                    <a:pt x="65" y="114"/>
                  </a:lnTo>
                  <a:lnTo>
                    <a:pt x="74" y="122"/>
                  </a:lnTo>
                  <a:lnTo>
                    <a:pt x="89" y="114"/>
                  </a:lnTo>
                  <a:lnTo>
                    <a:pt x="105" y="12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6" name="Freeform 408">
              <a:extLst>
                <a:ext uri="{FF2B5EF4-FFF2-40B4-BE49-F238E27FC236}">
                  <a16:creationId xmlns:a16="http://schemas.microsoft.com/office/drawing/2014/main" id="{DAFDC453-11B7-43D9-9BC5-4892700C2125}"/>
                </a:ext>
              </a:extLst>
            </p:cNvPr>
            <p:cNvSpPr>
              <a:spLocks/>
            </p:cNvSpPr>
            <p:nvPr>
              <p:custDataLst>
                <p:tags r:id="rId504"/>
              </p:custDataLst>
            </p:nvPr>
          </p:nvSpPr>
          <p:spPr bwMode="gray">
            <a:xfrm>
              <a:off x="2751" y="2133"/>
              <a:ext cx="138" cy="170"/>
            </a:xfrm>
            <a:custGeom>
              <a:avLst/>
              <a:gdLst>
                <a:gd name="T0" fmla="*/ 64 w 115"/>
                <a:gd name="T1" fmla="*/ 25 h 155"/>
                <a:gd name="T2" fmla="*/ 97 w 115"/>
                <a:gd name="T3" fmla="*/ 9 h 155"/>
                <a:gd name="T4" fmla="*/ 97 w 115"/>
                <a:gd name="T5" fmla="*/ 15 h 155"/>
                <a:gd name="T6" fmla="*/ 89 w 115"/>
                <a:gd name="T7" fmla="*/ 15 h 155"/>
                <a:gd name="T8" fmla="*/ 105 w 115"/>
                <a:gd name="T9" fmla="*/ 25 h 155"/>
                <a:gd name="T10" fmla="*/ 114 w 115"/>
                <a:gd name="T11" fmla="*/ 80 h 155"/>
                <a:gd name="T12" fmla="*/ 105 w 115"/>
                <a:gd name="T13" fmla="*/ 80 h 155"/>
                <a:gd name="T14" fmla="*/ 89 w 115"/>
                <a:gd name="T15" fmla="*/ 89 h 155"/>
                <a:gd name="T16" fmla="*/ 73 w 115"/>
                <a:gd name="T17" fmla="*/ 97 h 155"/>
                <a:gd name="T18" fmla="*/ 82 w 115"/>
                <a:gd name="T19" fmla="*/ 114 h 155"/>
                <a:gd name="T20" fmla="*/ 97 w 115"/>
                <a:gd name="T21" fmla="*/ 130 h 155"/>
                <a:gd name="T22" fmla="*/ 89 w 115"/>
                <a:gd name="T23" fmla="*/ 137 h 155"/>
                <a:gd name="T24" fmla="*/ 89 w 115"/>
                <a:gd name="T25" fmla="*/ 146 h 155"/>
                <a:gd name="T26" fmla="*/ 57 w 115"/>
                <a:gd name="T27" fmla="*/ 154 h 155"/>
                <a:gd name="T28" fmla="*/ 42 w 115"/>
                <a:gd name="T29" fmla="*/ 154 h 155"/>
                <a:gd name="T30" fmla="*/ 17 w 115"/>
                <a:gd name="T31" fmla="*/ 154 h 155"/>
                <a:gd name="T32" fmla="*/ 23 w 115"/>
                <a:gd name="T33" fmla="*/ 130 h 155"/>
                <a:gd name="T34" fmla="*/ 0 w 115"/>
                <a:gd name="T35" fmla="*/ 114 h 155"/>
                <a:gd name="T36" fmla="*/ 0 w 115"/>
                <a:gd name="T37" fmla="*/ 105 h 155"/>
                <a:gd name="T38" fmla="*/ 0 w 115"/>
                <a:gd name="T39" fmla="*/ 89 h 155"/>
                <a:gd name="T40" fmla="*/ 0 w 115"/>
                <a:gd name="T41" fmla="*/ 65 h 155"/>
                <a:gd name="T42" fmla="*/ 8 w 115"/>
                <a:gd name="T43" fmla="*/ 56 h 155"/>
                <a:gd name="T44" fmla="*/ 17 w 115"/>
                <a:gd name="T45" fmla="*/ 33 h 155"/>
                <a:gd name="T46" fmla="*/ 32 w 115"/>
                <a:gd name="T47" fmla="*/ 33 h 155"/>
                <a:gd name="T48" fmla="*/ 42 w 115"/>
                <a:gd name="T49" fmla="*/ 15 h 155"/>
                <a:gd name="T50" fmla="*/ 32 w 115"/>
                <a:gd name="T51" fmla="*/ 15 h 155"/>
                <a:gd name="T52" fmla="*/ 42 w 115"/>
                <a:gd name="T53" fmla="*/ 9 h 155"/>
                <a:gd name="T54" fmla="*/ 32 w 115"/>
                <a:gd name="T55" fmla="*/ 0 h 155"/>
                <a:gd name="T56" fmla="*/ 42 w 115"/>
                <a:gd name="T57" fmla="*/ 0 h 155"/>
                <a:gd name="T58" fmla="*/ 48 w 115"/>
                <a:gd name="T59" fmla="*/ 0 h 155"/>
                <a:gd name="T60" fmla="*/ 48 w 115"/>
                <a:gd name="T61" fmla="*/ 9 h 155"/>
                <a:gd name="T62" fmla="*/ 64 w 115"/>
                <a:gd name="T63" fmla="*/ 15 h 155"/>
                <a:gd name="T64" fmla="*/ 57 w 115"/>
                <a:gd name="T65" fmla="*/ 25 h 155"/>
                <a:gd name="T66" fmla="*/ 64 w 115"/>
                <a:gd name="T67" fmla="*/ 2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155">
                  <a:moveTo>
                    <a:pt x="64" y="25"/>
                  </a:moveTo>
                  <a:lnTo>
                    <a:pt x="97" y="9"/>
                  </a:lnTo>
                  <a:lnTo>
                    <a:pt x="97" y="15"/>
                  </a:lnTo>
                  <a:lnTo>
                    <a:pt x="89" y="15"/>
                  </a:lnTo>
                  <a:lnTo>
                    <a:pt x="105" y="25"/>
                  </a:lnTo>
                  <a:lnTo>
                    <a:pt x="114" y="80"/>
                  </a:lnTo>
                  <a:lnTo>
                    <a:pt x="105" y="80"/>
                  </a:lnTo>
                  <a:lnTo>
                    <a:pt x="89" y="89"/>
                  </a:lnTo>
                  <a:lnTo>
                    <a:pt x="73" y="97"/>
                  </a:lnTo>
                  <a:lnTo>
                    <a:pt x="82" y="114"/>
                  </a:lnTo>
                  <a:lnTo>
                    <a:pt x="97" y="130"/>
                  </a:lnTo>
                  <a:lnTo>
                    <a:pt x="89" y="137"/>
                  </a:lnTo>
                  <a:lnTo>
                    <a:pt x="89" y="146"/>
                  </a:lnTo>
                  <a:lnTo>
                    <a:pt x="57" y="154"/>
                  </a:lnTo>
                  <a:lnTo>
                    <a:pt x="42" y="154"/>
                  </a:lnTo>
                  <a:lnTo>
                    <a:pt x="17" y="154"/>
                  </a:lnTo>
                  <a:lnTo>
                    <a:pt x="23" y="130"/>
                  </a:lnTo>
                  <a:lnTo>
                    <a:pt x="0" y="114"/>
                  </a:lnTo>
                  <a:lnTo>
                    <a:pt x="0" y="105"/>
                  </a:lnTo>
                  <a:lnTo>
                    <a:pt x="0" y="89"/>
                  </a:lnTo>
                  <a:lnTo>
                    <a:pt x="0" y="65"/>
                  </a:lnTo>
                  <a:lnTo>
                    <a:pt x="8" y="56"/>
                  </a:lnTo>
                  <a:lnTo>
                    <a:pt x="17" y="33"/>
                  </a:lnTo>
                  <a:lnTo>
                    <a:pt x="32" y="33"/>
                  </a:lnTo>
                  <a:lnTo>
                    <a:pt x="42" y="15"/>
                  </a:lnTo>
                  <a:lnTo>
                    <a:pt x="32" y="15"/>
                  </a:lnTo>
                  <a:lnTo>
                    <a:pt x="42" y="9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9"/>
                  </a:lnTo>
                  <a:lnTo>
                    <a:pt x="64" y="15"/>
                  </a:lnTo>
                  <a:lnTo>
                    <a:pt x="57" y="25"/>
                  </a:lnTo>
                  <a:lnTo>
                    <a:pt x="64" y="2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7" name="Freeform 409">
              <a:extLst>
                <a:ext uri="{FF2B5EF4-FFF2-40B4-BE49-F238E27FC236}">
                  <a16:creationId xmlns:a16="http://schemas.microsoft.com/office/drawing/2014/main" id="{FD443F4B-4798-4907-810A-0A14FBEF9E60}"/>
                </a:ext>
              </a:extLst>
            </p:cNvPr>
            <p:cNvSpPr>
              <a:spLocks/>
            </p:cNvSpPr>
            <p:nvPr>
              <p:custDataLst>
                <p:tags r:id="rId505"/>
              </p:custDataLst>
            </p:nvPr>
          </p:nvSpPr>
          <p:spPr bwMode="gray">
            <a:xfrm>
              <a:off x="2802" y="2266"/>
              <a:ext cx="118" cy="54"/>
            </a:xfrm>
            <a:custGeom>
              <a:avLst/>
              <a:gdLst>
                <a:gd name="T0" fmla="*/ 0 w 98"/>
                <a:gd name="T1" fmla="*/ 32 h 49"/>
                <a:gd name="T2" fmla="*/ 15 w 98"/>
                <a:gd name="T3" fmla="*/ 32 h 49"/>
                <a:gd name="T4" fmla="*/ 47 w 98"/>
                <a:gd name="T5" fmla="*/ 24 h 49"/>
                <a:gd name="T6" fmla="*/ 47 w 98"/>
                <a:gd name="T7" fmla="*/ 15 h 49"/>
                <a:gd name="T8" fmla="*/ 55 w 98"/>
                <a:gd name="T9" fmla="*/ 8 h 49"/>
                <a:gd name="T10" fmla="*/ 72 w 98"/>
                <a:gd name="T11" fmla="*/ 8 h 49"/>
                <a:gd name="T12" fmla="*/ 72 w 98"/>
                <a:gd name="T13" fmla="*/ 0 h 49"/>
                <a:gd name="T14" fmla="*/ 97 w 98"/>
                <a:gd name="T15" fmla="*/ 8 h 49"/>
                <a:gd name="T16" fmla="*/ 97 w 98"/>
                <a:gd name="T17" fmla="*/ 24 h 49"/>
                <a:gd name="T18" fmla="*/ 87 w 98"/>
                <a:gd name="T19" fmla="*/ 40 h 49"/>
                <a:gd name="T20" fmla="*/ 55 w 98"/>
                <a:gd name="T21" fmla="*/ 48 h 49"/>
                <a:gd name="T22" fmla="*/ 40 w 98"/>
                <a:gd name="T23" fmla="*/ 40 h 49"/>
                <a:gd name="T24" fmla="*/ 15 w 98"/>
                <a:gd name="T25" fmla="*/ 40 h 49"/>
                <a:gd name="T26" fmla="*/ 6 w 98"/>
                <a:gd name="T27" fmla="*/ 40 h 49"/>
                <a:gd name="T28" fmla="*/ 0 w 98"/>
                <a:gd name="T29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49">
                  <a:moveTo>
                    <a:pt x="0" y="32"/>
                  </a:moveTo>
                  <a:lnTo>
                    <a:pt x="15" y="32"/>
                  </a:lnTo>
                  <a:lnTo>
                    <a:pt x="47" y="24"/>
                  </a:lnTo>
                  <a:lnTo>
                    <a:pt x="47" y="15"/>
                  </a:lnTo>
                  <a:lnTo>
                    <a:pt x="55" y="8"/>
                  </a:lnTo>
                  <a:lnTo>
                    <a:pt x="72" y="8"/>
                  </a:lnTo>
                  <a:lnTo>
                    <a:pt x="72" y="0"/>
                  </a:lnTo>
                  <a:lnTo>
                    <a:pt x="97" y="8"/>
                  </a:lnTo>
                  <a:lnTo>
                    <a:pt x="97" y="24"/>
                  </a:lnTo>
                  <a:lnTo>
                    <a:pt x="87" y="40"/>
                  </a:lnTo>
                  <a:lnTo>
                    <a:pt x="55" y="48"/>
                  </a:lnTo>
                  <a:lnTo>
                    <a:pt x="40" y="40"/>
                  </a:lnTo>
                  <a:lnTo>
                    <a:pt x="15" y="40"/>
                  </a:lnTo>
                  <a:lnTo>
                    <a:pt x="6" y="40"/>
                  </a:lnTo>
                  <a:lnTo>
                    <a:pt x="0" y="3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78" name="Line 410">
              <a:extLst>
                <a:ext uri="{FF2B5EF4-FFF2-40B4-BE49-F238E27FC236}">
                  <a16:creationId xmlns:a16="http://schemas.microsoft.com/office/drawing/2014/main" id="{12734876-2FF5-46F5-A6FD-793696580675}"/>
                </a:ext>
              </a:extLst>
            </p:cNvPr>
            <p:cNvSpPr>
              <a:spLocks noChangeShapeType="1"/>
            </p:cNvSpPr>
            <p:nvPr>
              <p:custDataLst>
                <p:tags r:id="rId506"/>
              </p:custDataLst>
            </p:nvPr>
          </p:nvSpPr>
          <p:spPr bwMode="gray">
            <a:xfrm flipH="1" flipV="1">
              <a:off x="2802" y="2301"/>
              <a:ext cx="6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379" name="Freeform 411">
              <a:extLst>
                <a:ext uri="{FF2B5EF4-FFF2-40B4-BE49-F238E27FC236}">
                  <a16:creationId xmlns:a16="http://schemas.microsoft.com/office/drawing/2014/main" id="{3AA1F208-83FC-4417-A81C-A1EA479A5F44}"/>
                </a:ext>
              </a:extLst>
            </p:cNvPr>
            <p:cNvSpPr>
              <a:spLocks/>
            </p:cNvSpPr>
            <p:nvPr>
              <p:custDataLst>
                <p:tags r:id="rId507"/>
              </p:custDataLst>
            </p:nvPr>
          </p:nvSpPr>
          <p:spPr bwMode="gray">
            <a:xfrm>
              <a:off x="2802" y="2301"/>
              <a:ext cx="19" cy="19"/>
            </a:xfrm>
            <a:custGeom>
              <a:avLst/>
              <a:gdLst>
                <a:gd name="T0" fmla="*/ 16 w 17"/>
                <a:gd name="T1" fmla="*/ 16 h 17"/>
                <a:gd name="T2" fmla="*/ 0 w 17"/>
                <a:gd name="T3" fmla="*/ 0 h 17"/>
                <a:gd name="T4" fmla="*/ 16 w 17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0" name="Line 412">
              <a:extLst>
                <a:ext uri="{FF2B5EF4-FFF2-40B4-BE49-F238E27FC236}">
                  <a16:creationId xmlns:a16="http://schemas.microsoft.com/office/drawing/2014/main" id="{39D27868-32CD-4AB4-B0CA-A24EA8929FF9}"/>
                </a:ext>
              </a:extLst>
            </p:cNvPr>
            <p:cNvSpPr>
              <a:spLocks noChangeShapeType="1"/>
            </p:cNvSpPr>
            <p:nvPr>
              <p:custDataLst>
                <p:tags r:id="rId508"/>
              </p:custDataLst>
            </p:nvPr>
          </p:nvSpPr>
          <p:spPr bwMode="gray">
            <a:xfrm flipH="1" flipV="1">
              <a:off x="2802" y="2301"/>
              <a:ext cx="6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381" name="Freeform 413">
              <a:extLst>
                <a:ext uri="{FF2B5EF4-FFF2-40B4-BE49-F238E27FC236}">
                  <a16:creationId xmlns:a16="http://schemas.microsoft.com/office/drawing/2014/main" id="{38CC67D3-1438-4D8E-B3DF-4F34B76B1930}"/>
                </a:ext>
              </a:extLst>
            </p:cNvPr>
            <p:cNvSpPr>
              <a:spLocks/>
            </p:cNvSpPr>
            <p:nvPr>
              <p:custDataLst>
                <p:tags r:id="rId509"/>
              </p:custDataLst>
            </p:nvPr>
          </p:nvSpPr>
          <p:spPr bwMode="gray">
            <a:xfrm>
              <a:off x="2802" y="2301"/>
              <a:ext cx="19" cy="19"/>
            </a:xfrm>
            <a:custGeom>
              <a:avLst/>
              <a:gdLst>
                <a:gd name="T0" fmla="*/ 16 w 17"/>
                <a:gd name="T1" fmla="*/ 16 h 17"/>
                <a:gd name="T2" fmla="*/ 0 w 17"/>
                <a:gd name="T3" fmla="*/ 0 h 17"/>
                <a:gd name="T4" fmla="*/ 16 w 17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0" y="0"/>
                  </a:lnTo>
                  <a:lnTo>
                    <a:pt x="16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2" name="Freeform 414">
              <a:extLst>
                <a:ext uri="{FF2B5EF4-FFF2-40B4-BE49-F238E27FC236}">
                  <a16:creationId xmlns:a16="http://schemas.microsoft.com/office/drawing/2014/main" id="{B0B4201C-094E-4429-989A-DBD7F4462B6C}"/>
                </a:ext>
              </a:extLst>
            </p:cNvPr>
            <p:cNvSpPr>
              <a:spLocks/>
            </p:cNvSpPr>
            <p:nvPr>
              <p:custDataLst>
                <p:tags r:id="rId510"/>
              </p:custDataLst>
            </p:nvPr>
          </p:nvSpPr>
          <p:spPr bwMode="gray">
            <a:xfrm>
              <a:off x="2751" y="2301"/>
              <a:ext cx="70" cy="37"/>
            </a:xfrm>
            <a:custGeom>
              <a:avLst/>
              <a:gdLst>
                <a:gd name="T0" fmla="*/ 17 w 58"/>
                <a:gd name="T1" fmla="*/ 32 h 33"/>
                <a:gd name="T2" fmla="*/ 32 w 58"/>
                <a:gd name="T3" fmla="*/ 23 h 33"/>
                <a:gd name="T4" fmla="*/ 42 w 58"/>
                <a:gd name="T5" fmla="*/ 23 h 33"/>
                <a:gd name="T6" fmla="*/ 42 w 58"/>
                <a:gd name="T7" fmla="*/ 16 h 33"/>
                <a:gd name="T8" fmla="*/ 48 w 58"/>
                <a:gd name="T9" fmla="*/ 23 h 33"/>
                <a:gd name="T10" fmla="*/ 57 w 58"/>
                <a:gd name="T11" fmla="*/ 8 h 33"/>
                <a:gd name="T12" fmla="*/ 48 w 58"/>
                <a:gd name="T13" fmla="*/ 8 h 33"/>
                <a:gd name="T14" fmla="*/ 42 w 58"/>
                <a:gd name="T15" fmla="*/ 0 h 33"/>
                <a:gd name="T16" fmla="*/ 17 w 58"/>
                <a:gd name="T17" fmla="*/ 0 h 33"/>
                <a:gd name="T18" fmla="*/ 8 w 58"/>
                <a:gd name="T19" fmla="*/ 0 h 33"/>
                <a:gd name="T20" fmla="*/ 0 w 58"/>
                <a:gd name="T21" fmla="*/ 16 h 33"/>
                <a:gd name="T22" fmla="*/ 0 w 58"/>
                <a:gd name="T23" fmla="*/ 23 h 33"/>
                <a:gd name="T24" fmla="*/ 8 w 58"/>
                <a:gd name="T25" fmla="*/ 16 h 33"/>
                <a:gd name="T26" fmla="*/ 8 w 58"/>
                <a:gd name="T27" fmla="*/ 32 h 33"/>
                <a:gd name="T28" fmla="*/ 17 w 58"/>
                <a:gd name="T2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33">
                  <a:moveTo>
                    <a:pt x="17" y="32"/>
                  </a:moveTo>
                  <a:lnTo>
                    <a:pt x="32" y="23"/>
                  </a:lnTo>
                  <a:lnTo>
                    <a:pt x="42" y="23"/>
                  </a:lnTo>
                  <a:lnTo>
                    <a:pt x="42" y="16"/>
                  </a:lnTo>
                  <a:lnTo>
                    <a:pt x="48" y="23"/>
                  </a:lnTo>
                  <a:lnTo>
                    <a:pt x="57" y="8"/>
                  </a:lnTo>
                  <a:lnTo>
                    <a:pt x="48" y="8"/>
                  </a:lnTo>
                  <a:lnTo>
                    <a:pt x="42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17" y="3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3" name="Freeform 415">
              <a:extLst>
                <a:ext uri="{FF2B5EF4-FFF2-40B4-BE49-F238E27FC236}">
                  <a16:creationId xmlns:a16="http://schemas.microsoft.com/office/drawing/2014/main" id="{A3FF26C9-B7B1-4330-A965-8CD976E33802}"/>
                </a:ext>
              </a:extLst>
            </p:cNvPr>
            <p:cNvSpPr>
              <a:spLocks/>
            </p:cNvSpPr>
            <p:nvPr>
              <p:custDataLst>
                <p:tags r:id="rId511"/>
              </p:custDataLst>
            </p:nvPr>
          </p:nvSpPr>
          <p:spPr bwMode="gray">
            <a:xfrm>
              <a:off x="2582" y="2219"/>
              <a:ext cx="197" cy="181"/>
            </a:xfrm>
            <a:custGeom>
              <a:avLst/>
              <a:gdLst>
                <a:gd name="T0" fmla="*/ 97 w 163"/>
                <a:gd name="T1" fmla="*/ 0 h 163"/>
                <a:gd name="T2" fmla="*/ 82 w 163"/>
                <a:gd name="T3" fmla="*/ 9 h 163"/>
                <a:gd name="T4" fmla="*/ 82 w 163"/>
                <a:gd name="T5" fmla="*/ 25 h 163"/>
                <a:gd name="T6" fmla="*/ 66 w 163"/>
                <a:gd name="T7" fmla="*/ 34 h 163"/>
                <a:gd name="T8" fmla="*/ 57 w 163"/>
                <a:gd name="T9" fmla="*/ 42 h 163"/>
                <a:gd name="T10" fmla="*/ 50 w 163"/>
                <a:gd name="T11" fmla="*/ 42 h 163"/>
                <a:gd name="T12" fmla="*/ 42 w 163"/>
                <a:gd name="T13" fmla="*/ 34 h 163"/>
                <a:gd name="T14" fmla="*/ 34 w 163"/>
                <a:gd name="T15" fmla="*/ 34 h 163"/>
                <a:gd name="T16" fmla="*/ 42 w 163"/>
                <a:gd name="T17" fmla="*/ 50 h 163"/>
                <a:gd name="T18" fmla="*/ 25 w 163"/>
                <a:gd name="T19" fmla="*/ 57 h 163"/>
                <a:gd name="T20" fmla="*/ 25 w 163"/>
                <a:gd name="T21" fmla="*/ 50 h 163"/>
                <a:gd name="T22" fmla="*/ 0 w 163"/>
                <a:gd name="T23" fmla="*/ 57 h 163"/>
                <a:gd name="T24" fmla="*/ 0 w 163"/>
                <a:gd name="T25" fmla="*/ 66 h 163"/>
                <a:gd name="T26" fmla="*/ 34 w 163"/>
                <a:gd name="T27" fmla="*/ 74 h 163"/>
                <a:gd name="T28" fmla="*/ 50 w 163"/>
                <a:gd name="T29" fmla="*/ 97 h 163"/>
                <a:gd name="T30" fmla="*/ 50 w 163"/>
                <a:gd name="T31" fmla="*/ 106 h 163"/>
                <a:gd name="T32" fmla="*/ 42 w 163"/>
                <a:gd name="T33" fmla="*/ 147 h 163"/>
                <a:gd name="T34" fmla="*/ 57 w 163"/>
                <a:gd name="T35" fmla="*/ 156 h 163"/>
                <a:gd name="T36" fmla="*/ 97 w 163"/>
                <a:gd name="T37" fmla="*/ 162 h 163"/>
                <a:gd name="T38" fmla="*/ 97 w 163"/>
                <a:gd name="T39" fmla="*/ 156 h 163"/>
                <a:gd name="T40" fmla="*/ 115 w 163"/>
                <a:gd name="T41" fmla="*/ 147 h 163"/>
                <a:gd name="T42" fmla="*/ 139 w 163"/>
                <a:gd name="T43" fmla="*/ 156 h 163"/>
                <a:gd name="T44" fmla="*/ 147 w 163"/>
                <a:gd name="T45" fmla="*/ 156 h 163"/>
                <a:gd name="T46" fmla="*/ 156 w 163"/>
                <a:gd name="T47" fmla="*/ 137 h 163"/>
                <a:gd name="T48" fmla="*/ 147 w 163"/>
                <a:gd name="T49" fmla="*/ 122 h 163"/>
                <a:gd name="T50" fmla="*/ 147 w 163"/>
                <a:gd name="T51" fmla="*/ 106 h 163"/>
                <a:gd name="T52" fmla="*/ 147 w 163"/>
                <a:gd name="T53" fmla="*/ 90 h 163"/>
                <a:gd name="T54" fmla="*/ 139 w 163"/>
                <a:gd name="T55" fmla="*/ 97 h 163"/>
                <a:gd name="T56" fmla="*/ 139 w 163"/>
                <a:gd name="T57" fmla="*/ 90 h 163"/>
                <a:gd name="T58" fmla="*/ 147 w 163"/>
                <a:gd name="T59" fmla="*/ 74 h 163"/>
                <a:gd name="T60" fmla="*/ 156 w 163"/>
                <a:gd name="T61" fmla="*/ 74 h 163"/>
                <a:gd name="T62" fmla="*/ 162 w 163"/>
                <a:gd name="T63" fmla="*/ 50 h 163"/>
                <a:gd name="T64" fmla="*/ 139 w 163"/>
                <a:gd name="T65" fmla="*/ 34 h 163"/>
                <a:gd name="T66" fmla="*/ 131 w 163"/>
                <a:gd name="T67" fmla="*/ 34 h 163"/>
                <a:gd name="T68" fmla="*/ 122 w 163"/>
                <a:gd name="T69" fmla="*/ 34 h 163"/>
                <a:gd name="T70" fmla="*/ 122 w 163"/>
                <a:gd name="T71" fmla="*/ 25 h 163"/>
                <a:gd name="T72" fmla="*/ 115 w 163"/>
                <a:gd name="T73" fmla="*/ 25 h 163"/>
                <a:gd name="T74" fmla="*/ 115 w 163"/>
                <a:gd name="T75" fmla="*/ 17 h 163"/>
                <a:gd name="T76" fmla="*/ 97 w 163"/>
                <a:gd name="T77" fmla="*/ 9 h 163"/>
                <a:gd name="T78" fmla="*/ 97 w 163"/>
                <a:gd name="T7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" h="163">
                  <a:moveTo>
                    <a:pt x="97" y="0"/>
                  </a:moveTo>
                  <a:lnTo>
                    <a:pt x="82" y="9"/>
                  </a:lnTo>
                  <a:lnTo>
                    <a:pt x="82" y="25"/>
                  </a:lnTo>
                  <a:lnTo>
                    <a:pt x="66" y="34"/>
                  </a:lnTo>
                  <a:lnTo>
                    <a:pt x="57" y="42"/>
                  </a:lnTo>
                  <a:lnTo>
                    <a:pt x="50" y="42"/>
                  </a:lnTo>
                  <a:lnTo>
                    <a:pt x="42" y="34"/>
                  </a:lnTo>
                  <a:lnTo>
                    <a:pt x="34" y="34"/>
                  </a:lnTo>
                  <a:lnTo>
                    <a:pt x="42" y="50"/>
                  </a:lnTo>
                  <a:lnTo>
                    <a:pt x="25" y="57"/>
                  </a:lnTo>
                  <a:lnTo>
                    <a:pt x="25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34" y="74"/>
                  </a:lnTo>
                  <a:lnTo>
                    <a:pt x="50" y="97"/>
                  </a:lnTo>
                  <a:lnTo>
                    <a:pt x="50" y="106"/>
                  </a:lnTo>
                  <a:lnTo>
                    <a:pt x="42" y="147"/>
                  </a:lnTo>
                  <a:lnTo>
                    <a:pt x="57" y="156"/>
                  </a:lnTo>
                  <a:lnTo>
                    <a:pt x="97" y="162"/>
                  </a:lnTo>
                  <a:lnTo>
                    <a:pt x="97" y="156"/>
                  </a:lnTo>
                  <a:lnTo>
                    <a:pt x="115" y="147"/>
                  </a:lnTo>
                  <a:lnTo>
                    <a:pt x="139" y="156"/>
                  </a:lnTo>
                  <a:lnTo>
                    <a:pt x="147" y="156"/>
                  </a:lnTo>
                  <a:lnTo>
                    <a:pt x="156" y="137"/>
                  </a:lnTo>
                  <a:lnTo>
                    <a:pt x="147" y="122"/>
                  </a:lnTo>
                  <a:lnTo>
                    <a:pt x="147" y="106"/>
                  </a:lnTo>
                  <a:lnTo>
                    <a:pt x="147" y="90"/>
                  </a:lnTo>
                  <a:lnTo>
                    <a:pt x="139" y="97"/>
                  </a:lnTo>
                  <a:lnTo>
                    <a:pt x="139" y="90"/>
                  </a:lnTo>
                  <a:lnTo>
                    <a:pt x="147" y="74"/>
                  </a:lnTo>
                  <a:lnTo>
                    <a:pt x="156" y="74"/>
                  </a:lnTo>
                  <a:lnTo>
                    <a:pt x="162" y="50"/>
                  </a:lnTo>
                  <a:lnTo>
                    <a:pt x="139" y="34"/>
                  </a:lnTo>
                  <a:lnTo>
                    <a:pt x="131" y="34"/>
                  </a:lnTo>
                  <a:lnTo>
                    <a:pt x="122" y="34"/>
                  </a:lnTo>
                  <a:lnTo>
                    <a:pt x="122" y="25"/>
                  </a:lnTo>
                  <a:lnTo>
                    <a:pt x="115" y="25"/>
                  </a:lnTo>
                  <a:lnTo>
                    <a:pt x="115" y="17"/>
                  </a:lnTo>
                  <a:lnTo>
                    <a:pt x="97" y="9"/>
                  </a:lnTo>
                  <a:lnTo>
                    <a:pt x="97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4" name="Freeform 416">
              <a:extLst>
                <a:ext uri="{FF2B5EF4-FFF2-40B4-BE49-F238E27FC236}">
                  <a16:creationId xmlns:a16="http://schemas.microsoft.com/office/drawing/2014/main" id="{88C1B650-4617-4E46-A8FF-02DB5E8A1195}"/>
                </a:ext>
              </a:extLst>
            </p:cNvPr>
            <p:cNvSpPr>
              <a:spLocks/>
            </p:cNvSpPr>
            <p:nvPr>
              <p:custDataLst>
                <p:tags r:id="rId512"/>
              </p:custDataLst>
            </p:nvPr>
          </p:nvSpPr>
          <p:spPr bwMode="gray">
            <a:xfrm>
              <a:off x="2516" y="2370"/>
              <a:ext cx="186" cy="147"/>
            </a:xfrm>
            <a:custGeom>
              <a:avLst/>
              <a:gdLst>
                <a:gd name="T0" fmla="*/ 7 w 153"/>
                <a:gd name="T1" fmla="*/ 34 h 132"/>
                <a:gd name="T2" fmla="*/ 40 w 153"/>
                <a:gd name="T3" fmla="*/ 34 h 132"/>
                <a:gd name="T4" fmla="*/ 40 w 153"/>
                <a:gd name="T5" fmla="*/ 42 h 132"/>
                <a:gd name="T6" fmla="*/ 31 w 153"/>
                <a:gd name="T7" fmla="*/ 50 h 132"/>
                <a:gd name="T8" fmla="*/ 31 w 153"/>
                <a:gd name="T9" fmla="*/ 66 h 132"/>
                <a:gd name="T10" fmla="*/ 24 w 153"/>
                <a:gd name="T11" fmla="*/ 75 h 132"/>
                <a:gd name="T12" fmla="*/ 31 w 153"/>
                <a:gd name="T13" fmla="*/ 99 h 132"/>
                <a:gd name="T14" fmla="*/ 24 w 153"/>
                <a:gd name="T15" fmla="*/ 115 h 132"/>
                <a:gd name="T16" fmla="*/ 49 w 153"/>
                <a:gd name="T17" fmla="*/ 131 h 132"/>
                <a:gd name="T18" fmla="*/ 55 w 153"/>
                <a:gd name="T19" fmla="*/ 124 h 132"/>
                <a:gd name="T20" fmla="*/ 89 w 153"/>
                <a:gd name="T21" fmla="*/ 124 h 132"/>
                <a:gd name="T22" fmla="*/ 121 w 153"/>
                <a:gd name="T23" fmla="*/ 91 h 132"/>
                <a:gd name="T24" fmla="*/ 112 w 153"/>
                <a:gd name="T25" fmla="*/ 75 h 132"/>
                <a:gd name="T26" fmla="*/ 129 w 153"/>
                <a:gd name="T27" fmla="*/ 50 h 132"/>
                <a:gd name="T28" fmla="*/ 152 w 153"/>
                <a:gd name="T29" fmla="*/ 34 h 132"/>
                <a:gd name="T30" fmla="*/ 152 w 153"/>
                <a:gd name="T31" fmla="*/ 25 h 132"/>
                <a:gd name="T32" fmla="*/ 112 w 153"/>
                <a:gd name="T33" fmla="*/ 19 h 132"/>
                <a:gd name="T34" fmla="*/ 97 w 153"/>
                <a:gd name="T35" fmla="*/ 10 h 132"/>
                <a:gd name="T36" fmla="*/ 89 w 153"/>
                <a:gd name="T37" fmla="*/ 10 h 132"/>
                <a:gd name="T38" fmla="*/ 72 w 153"/>
                <a:gd name="T39" fmla="*/ 10 h 132"/>
                <a:gd name="T40" fmla="*/ 64 w 153"/>
                <a:gd name="T41" fmla="*/ 10 h 132"/>
                <a:gd name="T42" fmla="*/ 15 w 153"/>
                <a:gd name="T43" fmla="*/ 0 h 132"/>
                <a:gd name="T44" fmla="*/ 7 w 153"/>
                <a:gd name="T45" fmla="*/ 10 h 132"/>
                <a:gd name="T46" fmla="*/ 0 w 153"/>
                <a:gd name="T47" fmla="*/ 10 h 132"/>
                <a:gd name="T48" fmla="*/ 0 w 153"/>
                <a:gd name="T49" fmla="*/ 19 h 132"/>
                <a:gd name="T50" fmla="*/ 7 w 153"/>
                <a:gd name="T51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132">
                  <a:moveTo>
                    <a:pt x="7" y="34"/>
                  </a:moveTo>
                  <a:lnTo>
                    <a:pt x="40" y="34"/>
                  </a:lnTo>
                  <a:lnTo>
                    <a:pt x="40" y="42"/>
                  </a:lnTo>
                  <a:lnTo>
                    <a:pt x="31" y="50"/>
                  </a:lnTo>
                  <a:lnTo>
                    <a:pt x="31" y="66"/>
                  </a:lnTo>
                  <a:lnTo>
                    <a:pt x="24" y="75"/>
                  </a:lnTo>
                  <a:lnTo>
                    <a:pt x="31" y="99"/>
                  </a:lnTo>
                  <a:lnTo>
                    <a:pt x="24" y="115"/>
                  </a:lnTo>
                  <a:lnTo>
                    <a:pt x="49" y="131"/>
                  </a:lnTo>
                  <a:lnTo>
                    <a:pt x="55" y="124"/>
                  </a:lnTo>
                  <a:lnTo>
                    <a:pt x="89" y="124"/>
                  </a:lnTo>
                  <a:lnTo>
                    <a:pt x="121" y="91"/>
                  </a:lnTo>
                  <a:lnTo>
                    <a:pt x="112" y="75"/>
                  </a:lnTo>
                  <a:lnTo>
                    <a:pt x="129" y="50"/>
                  </a:lnTo>
                  <a:lnTo>
                    <a:pt x="152" y="34"/>
                  </a:lnTo>
                  <a:lnTo>
                    <a:pt x="152" y="25"/>
                  </a:lnTo>
                  <a:lnTo>
                    <a:pt x="112" y="19"/>
                  </a:lnTo>
                  <a:lnTo>
                    <a:pt x="97" y="10"/>
                  </a:lnTo>
                  <a:lnTo>
                    <a:pt x="89" y="10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15" y="0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7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5" name="Freeform 417">
              <a:extLst>
                <a:ext uri="{FF2B5EF4-FFF2-40B4-BE49-F238E27FC236}">
                  <a16:creationId xmlns:a16="http://schemas.microsoft.com/office/drawing/2014/main" id="{3FF5AF80-1ABA-4EF1-A8D8-785167F5D6D0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gray">
            <a:xfrm>
              <a:off x="2516" y="2409"/>
              <a:ext cx="51" cy="91"/>
            </a:xfrm>
            <a:custGeom>
              <a:avLst/>
              <a:gdLst>
                <a:gd name="T0" fmla="*/ 24 w 41"/>
                <a:gd name="T1" fmla="*/ 81 h 82"/>
                <a:gd name="T2" fmla="*/ 31 w 41"/>
                <a:gd name="T3" fmla="*/ 65 h 82"/>
                <a:gd name="T4" fmla="*/ 24 w 41"/>
                <a:gd name="T5" fmla="*/ 41 h 82"/>
                <a:gd name="T6" fmla="*/ 31 w 41"/>
                <a:gd name="T7" fmla="*/ 32 h 82"/>
                <a:gd name="T8" fmla="*/ 31 w 41"/>
                <a:gd name="T9" fmla="*/ 16 h 82"/>
                <a:gd name="T10" fmla="*/ 40 w 41"/>
                <a:gd name="T11" fmla="*/ 8 h 82"/>
                <a:gd name="T12" fmla="*/ 40 w 41"/>
                <a:gd name="T13" fmla="*/ 0 h 82"/>
                <a:gd name="T14" fmla="*/ 7 w 41"/>
                <a:gd name="T15" fmla="*/ 0 h 82"/>
                <a:gd name="T16" fmla="*/ 7 w 41"/>
                <a:gd name="T17" fmla="*/ 16 h 82"/>
                <a:gd name="T18" fmla="*/ 0 w 41"/>
                <a:gd name="T19" fmla="*/ 57 h 82"/>
                <a:gd name="T20" fmla="*/ 7 w 41"/>
                <a:gd name="T21" fmla="*/ 57 h 82"/>
                <a:gd name="T22" fmla="*/ 0 w 41"/>
                <a:gd name="T23" fmla="*/ 81 h 82"/>
                <a:gd name="T24" fmla="*/ 24 w 41"/>
                <a:gd name="T2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82">
                  <a:moveTo>
                    <a:pt x="24" y="81"/>
                  </a:moveTo>
                  <a:lnTo>
                    <a:pt x="31" y="65"/>
                  </a:lnTo>
                  <a:lnTo>
                    <a:pt x="24" y="41"/>
                  </a:lnTo>
                  <a:lnTo>
                    <a:pt x="31" y="32"/>
                  </a:lnTo>
                  <a:lnTo>
                    <a:pt x="31" y="16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7" y="0"/>
                  </a:lnTo>
                  <a:lnTo>
                    <a:pt x="7" y="16"/>
                  </a:lnTo>
                  <a:lnTo>
                    <a:pt x="0" y="57"/>
                  </a:lnTo>
                  <a:lnTo>
                    <a:pt x="7" y="57"/>
                  </a:lnTo>
                  <a:lnTo>
                    <a:pt x="0" y="81"/>
                  </a:lnTo>
                  <a:lnTo>
                    <a:pt x="24" y="8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6" name="Freeform 418">
              <a:extLst>
                <a:ext uri="{FF2B5EF4-FFF2-40B4-BE49-F238E27FC236}">
                  <a16:creationId xmlns:a16="http://schemas.microsoft.com/office/drawing/2014/main" id="{5B1BA923-1B6B-474B-9A34-6DCC8A57A8A1}"/>
                </a:ext>
              </a:extLst>
            </p:cNvPr>
            <p:cNvSpPr>
              <a:spLocks/>
            </p:cNvSpPr>
            <p:nvPr>
              <p:custDataLst>
                <p:tags r:id="rId514"/>
              </p:custDataLst>
            </p:nvPr>
          </p:nvSpPr>
          <p:spPr bwMode="gray">
            <a:xfrm>
              <a:off x="2760" y="2310"/>
              <a:ext cx="188" cy="171"/>
            </a:xfrm>
            <a:custGeom>
              <a:avLst/>
              <a:gdLst>
                <a:gd name="T0" fmla="*/ 9 w 155"/>
                <a:gd name="T1" fmla="*/ 55 h 155"/>
                <a:gd name="T2" fmla="*/ 24 w 155"/>
                <a:gd name="T3" fmla="*/ 49 h 155"/>
                <a:gd name="T4" fmla="*/ 40 w 155"/>
                <a:gd name="T5" fmla="*/ 55 h 155"/>
                <a:gd name="T6" fmla="*/ 56 w 155"/>
                <a:gd name="T7" fmla="*/ 80 h 155"/>
                <a:gd name="T8" fmla="*/ 65 w 155"/>
                <a:gd name="T9" fmla="*/ 80 h 155"/>
                <a:gd name="T10" fmla="*/ 74 w 155"/>
                <a:gd name="T11" fmla="*/ 97 h 155"/>
                <a:gd name="T12" fmla="*/ 89 w 155"/>
                <a:gd name="T13" fmla="*/ 105 h 155"/>
                <a:gd name="T14" fmla="*/ 106 w 155"/>
                <a:gd name="T15" fmla="*/ 121 h 155"/>
                <a:gd name="T16" fmla="*/ 114 w 155"/>
                <a:gd name="T17" fmla="*/ 121 h 155"/>
                <a:gd name="T18" fmla="*/ 121 w 155"/>
                <a:gd name="T19" fmla="*/ 146 h 155"/>
                <a:gd name="T20" fmla="*/ 114 w 155"/>
                <a:gd name="T21" fmla="*/ 154 h 155"/>
                <a:gd name="T22" fmla="*/ 121 w 155"/>
                <a:gd name="T23" fmla="*/ 154 h 155"/>
                <a:gd name="T24" fmla="*/ 131 w 155"/>
                <a:gd name="T25" fmla="*/ 146 h 155"/>
                <a:gd name="T26" fmla="*/ 131 w 155"/>
                <a:gd name="T27" fmla="*/ 137 h 155"/>
                <a:gd name="T28" fmla="*/ 131 w 155"/>
                <a:gd name="T29" fmla="*/ 130 h 155"/>
                <a:gd name="T30" fmla="*/ 131 w 155"/>
                <a:gd name="T31" fmla="*/ 114 h 155"/>
                <a:gd name="T32" fmla="*/ 146 w 155"/>
                <a:gd name="T33" fmla="*/ 130 h 155"/>
                <a:gd name="T34" fmla="*/ 154 w 155"/>
                <a:gd name="T35" fmla="*/ 121 h 155"/>
                <a:gd name="T36" fmla="*/ 114 w 155"/>
                <a:gd name="T37" fmla="*/ 97 h 155"/>
                <a:gd name="T38" fmla="*/ 121 w 155"/>
                <a:gd name="T39" fmla="*/ 89 h 155"/>
                <a:gd name="T40" fmla="*/ 114 w 155"/>
                <a:gd name="T41" fmla="*/ 89 h 155"/>
                <a:gd name="T42" fmla="*/ 97 w 155"/>
                <a:gd name="T43" fmla="*/ 80 h 155"/>
                <a:gd name="T44" fmla="*/ 89 w 155"/>
                <a:gd name="T45" fmla="*/ 65 h 155"/>
                <a:gd name="T46" fmla="*/ 74 w 155"/>
                <a:gd name="T47" fmla="*/ 49 h 155"/>
                <a:gd name="T48" fmla="*/ 74 w 155"/>
                <a:gd name="T49" fmla="*/ 24 h 155"/>
                <a:gd name="T50" fmla="*/ 89 w 155"/>
                <a:gd name="T51" fmla="*/ 24 h 155"/>
                <a:gd name="T52" fmla="*/ 89 w 155"/>
                <a:gd name="T53" fmla="*/ 15 h 155"/>
                <a:gd name="T54" fmla="*/ 89 w 155"/>
                <a:gd name="T55" fmla="*/ 8 h 155"/>
                <a:gd name="T56" fmla="*/ 74 w 155"/>
                <a:gd name="T57" fmla="*/ 0 h 155"/>
                <a:gd name="T58" fmla="*/ 49 w 155"/>
                <a:gd name="T59" fmla="*/ 0 h 155"/>
                <a:gd name="T60" fmla="*/ 40 w 155"/>
                <a:gd name="T61" fmla="*/ 15 h 155"/>
                <a:gd name="T62" fmla="*/ 34 w 155"/>
                <a:gd name="T63" fmla="*/ 8 h 155"/>
                <a:gd name="T64" fmla="*/ 34 w 155"/>
                <a:gd name="T65" fmla="*/ 15 h 155"/>
                <a:gd name="T66" fmla="*/ 24 w 155"/>
                <a:gd name="T67" fmla="*/ 15 h 155"/>
                <a:gd name="T68" fmla="*/ 9 w 155"/>
                <a:gd name="T69" fmla="*/ 24 h 155"/>
                <a:gd name="T70" fmla="*/ 0 w 155"/>
                <a:gd name="T71" fmla="*/ 24 h 155"/>
                <a:gd name="T72" fmla="*/ 0 w 155"/>
                <a:gd name="T73" fmla="*/ 40 h 155"/>
                <a:gd name="T74" fmla="*/ 9 w 155"/>
                <a:gd name="T75" fmla="*/ 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5" h="155">
                  <a:moveTo>
                    <a:pt x="9" y="55"/>
                  </a:moveTo>
                  <a:lnTo>
                    <a:pt x="24" y="49"/>
                  </a:lnTo>
                  <a:lnTo>
                    <a:pt x="40" y="55"/>
                  </a:lnTo>
                  <a:lnTo>
                    <a:pt x="56" y="80"/>
                  </a:lnTo>
                  <a:lnTo>
                    <a:pt x="65" y="80"/>
                  </a:lnTo>
                  <a:lnTo>
                    <a:pt x="74" y="97"/>
                  </a:lnTo>
                  <a:lnTo>
                    <a:pt x="89" y="105"/>
                  </a:lnTo>
                  <a:lnTo>
                    <a:pt x="106" y="121"/>
                  </a:lnTo>
                  <a:lnTo>
                    <a:pt x="114" y="121"/>
                  </a:lnTo>
                  <a:lnTo>
                    <a:pt x="121" y="146"/>
                  </a:lnTo>
                  <a:lnTo>
                    <a:pt x="114" y="154"/>
                  </a:lnTo>
                  <a:lnTo>
                    <a:pt x="121" y="154"/>
                  </a:lnTo>
                  <a:lnTo>
                    <a:pt x="131" y="146"/>
                  </a:lnTo>
                  <a:lnTo>
                    <a:pt x="131" y="137"/>
                  </a:lnTo>
                  <a:lnTo>
                    <a:pt x="131" y="130"/>
                  </a:lnTo>
                  <a:lnTo>
                    <a:pt x="131" y="114"/>
                  </a:lnTo>
                  <a:lnTo>
                    <a:pt x="146" y="130"/>
                  </a:lnTo>
                  <a:lnTo>
                    <a:pt x="154" y="121"/>
                  </a:lnTo>
                  <a:lnTo>
                    <a:pt x="114" y="97"/>
                  </a:lnTo>
                  <a:lnTo>
                    <a:pt x="121" y="89"/>
                  </a:lnTo>
                  <a:lnTo>
                    <a:pt x="114" y="89"/>
                  </a:lnTo>
                  <a:lnTo>
                    <a:pt x="97" y="80"/>
                  </a:lnTo>
                  <a:lnTo>
                    <a:pt x="89" y="65"/>
                  </a:lnTo>
                  <a:lnTo>
                    <a:pt x="74" y="49"/>
                  </a:lnTo>
                  <a:lnTo>
                    <a:pt x="74" y="24"/>
                  </a:lnTo>
                  <a:lnTo>
                    <a:pt x="89" y="24"/>
                  </a:lnTo>
                  <a:lnTo>
                    <a:pt x="89" y="15"/>
                  </a:lnTo>
                  <a:lnTo>
                    <a:pt x="89" y="8"/>
                  </a:lnTo>
                  <a:lnTo>
                    <a:pt x="74" y="0"/>
                  </a:lnTo>
                  <a:lnTo>
                    <a:pt x="49" y="0"/>
                  </a:lnTo>
                  <a:lnTo>
                    <a:pt x="40" y="15"/>
                  </a:lnTo>
                  <a:lnTo>
                    <a:pt x="34" y="8"/>
                  </a:lnTo>
                  <a:lnTo>
                    <a:pt x="34" y="15"/>
                  </a:lnTo>
                  <a:lnTo>
                    <a:pt x="24" y="15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9" y="5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7" name="Freeform 419">
              <a:extLst>
                <a:ext uri="{FF2B5EF4-FFF2-40B4-BE49-F238E27FC236}">
                  <a16:creationId xmlns:a16="http://schemas.microsoft.com/office/drawing/2014/main" id="{86B5677F-9766-4032-8E54-A1F49BBF39C5}"/>
                </a:ext>
              </a:extLst>
            </p:cNvPr>
            <p:cNvSpPr>
              <a:spLocks/>
            </p:cNvSpPr>
            <p:nvPr>
              <p:custDataLst>
                <p:tags r:id="rId515"/>
              </p:custDataLst>
            </p:nvPr>
          </p:nvSpPr>
          <p:spPr bwMode="gray">
            <a:xfrm>
              <a:off x="2966" y="2282"/>
              <a:ext cx="147" cy="101"/>
            </a:xfrm>
            <a:custGeom>
              <a:avLst/>
              <a:gdLst>
                <a:gd name="T0" fmla="*/ 15 w 122"/>
                <a:gd name="T1" fmla="*/ 65 h 91"/>
                <a:gd name="T2" fmla="*/ 31 w 122"/>
                <a:gd name="T3" fmla="*/ 65 h 91"/>
                <a:gd name="T4" fmla="*/ 31 w 122"/>
                <a:gd name="T5" fmla="*/ 74 h 91"/>
                <a:gd name="T6" fmla="*/ 40 w 122"/>
                <a:gd name="T7" fmla="*/ 80 h 91"/>
                <a:gd name="T8" fmla="*/ 47 w 122"/>
                <a:gd name="T9" fmla="*/ 80 h 91"/>
                <a:gd name="T10" fmla="*/ 72 w 122"/>
                <a:gd name="T11" fmla="*/ 90 h 91"/>
                <a:gd name="T12" fmla="*/ 89 w 122"/>
                <a:gd name="T13" fmla="*/ 74 h 91"/>
                <a:gd name="T14" fmla="*/ 112 w 122"/>
                <a:gd name="T15" fmla="*/ 80 h 91"/>
                <a:gd name="T16" fmla="*/ 112 w 122"/>
                <a:gd name="T17" fmla="*/ 74 h 91"/>
                <a:gd name="T18" fmla="*/ 121 w 122"/>
                <a:gd name="T19" fmla="*/ 65 h 91"/>
                <a:gd name="T20" fmla="*/ 121 w 122"/>
                <a:gd name="T21" fmla="*/ 58 h 91"/>
                <a:gd name="T22" fmla="*/ 105 w 122"/>
                <a:gd name="T23" fmla="*/ 58 h 91"/>
                <a:gd name="T24" fmla="*/ 105 w 122"/>
                <a:gd name="T25" fmla="*/ 49 h 91"/>
                <a:gd name="T26" fmla="*/ 105 w 122"/>
                <a:gd name="T27" fmla="*/ 25 h 91"/>
                <a:gd name="T28" fmla="*/ 89 w 122"/>
                <a:gd name="T29" fmla="*/ 0 h 91"/>
                <a:gd name="T30" fmla="*/ 80 w 122"/>
                <a:gd name="T31" fmla="*/ 0 h 91"/>
                <a:gd name="T32" fmla="*/ 65 w 122"/>
                <a:gd name="T33" fmla="*/ 9 h 91"/>
                <a:gd name="T34" fmla="*/ 55 w 122"/>
                <a:gd name="T35" fmla="*/ 9 h 91"/>
                <a:gd name="T36" fmla="*/ 31 w 122"/>
                <a:gd name="T37" fmla="*/ 9 h 91"/>
                <a:gd name="T38" fmla="*/ 24 w 122"/>
                <a:gd name="T39" fmla="*/ 9 h 91"/>
                <a:gd name="T40" fmla="*/ 15 w 122"/>
                <a:gd name="T41" fmla="*/ 40 h 91"/>
                <a:gd name="T42" fmla="*/ 0 w 122"/>
                <a:gd name="T43" fmla="*/ 40 h 91"/>
                <a:gd name="T44" fmla="*/ 15 w 122"/>
                <a:gd name="T45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91">
                  <a:moveTo>
                    <a:pt x="15" y="65"/>
                  </a:moveTo>
                  <a:lnTo>
                    <a:pt x="31" y="65"/>
                  </a:lnTo>
                  <a:lnTo>
                    <a:pt x="31" y="74"/>
                  </a:lnTo>
                  <a:lnTo>
                    <a:pt x="40" y="80"/>
                  </a:lnTo>
                  <a:lnTo>
                    <a:pt x="47" y="80"/>
                  </a:lnTo>
                  <a:lnTo>
                    <a:pt x="72" y="90"/>
                  </a:lnTo>
                  <a:lnTo>
                    <a:pt x="89" y="74"/>
                  </a:lnTo>
                  <a:lnTo>
                    <a:pt x="112" y="80"/>
                  </a:lnTo>
                  <a:lnTo>
                    <a:pt x="112" y="74"/>
                  </a:lnTo>
                  <a:lnTo>
                    <a:pt x="121" y="65"/>
                  </a:lnTo>
                  <a:lnTo>
                    <a:pt x="121" y="58"/>
                  </a:lnTo>
                  <a:lnTo>
                    <a:pt x="105" y="58"/>
                  </a:lnTo>
                  <a:lnTo>
                    <a:pt x="105" y="49"/>
                  </a:lnTo>
                  <a:lnTo>
                    <a:pt x="105" y="25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5" y="9"/>
                  </a:lnTo>
                  <a:lnTo>
                    <a:pt x="55" y="9"/>
                  </a:lnTo>
                  <a:lnTo>
                    <a:pt x="31" y="9"/>
                  </a:lnTo>
                  <a:lnTo>
                    <a:pt x="24" y="9"/>
                  </a:lnTo>
                  <a:lnTo>
                    <a:pt x="15" y="40"/>
                  </a:lnTo>
                  <a:lnTo>
                    <a:pt x="0" y="40"/>
                  </a:lnTo>
                  <a:lnTo>
                    <a:pt x="15" y="6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8" name="Freeform 420">
              <a:extLst>
                <a:ext uri="{FF2B5EF4-FFF2-40B4-BE49-F238E27FC236}">
                  <a16:creationId xmlns:a16="http://schemas.microsoft.com/office/drawing/2014/main" id="{5135E5BE-4627-40A2-BA2F-100348854ED1}"/>
                </a:ext>
              </a:extLst>
            </p:cNvPr>
            <p:cNvSpPr>
              <a:spLocks/>
            </p:cNvSpPr>
            <p:nvPr>
              <p:custDataLst>
                <p:tags r:id="rId516"/>
              </p:custDataLst>
            </p:nvPr>
          </p:nvSpPr>
          <p:spPr bwMode="gray">
            <a:xfrm>
              <a:off x="2966" y="2417"/>
              <a:ext cx="98" cy="73"/>
            </a:xfrm>
            <a:custGeom>
              <a:avLst/>
              <a:gdLst>
                <a:gd name="T0" fmla="*/ 15 w 81"/>
                <a:gd name="T1" fmla="*/ 8 h 66"/>
                <a:gd name="T2" fmla="*/ 40 w 81"/>
                <a:gd name="T3" fmla="*/ 0 h 66"/>
                <a:gd name="T4" fmla="*/ 55 w 81"/>
                <a:gd name="T5" fmla="*/ 0 h 66"/>
                <a:gd name="T6" fmla="*/ 72 w 81"/>
                <a:gd name="T7" fmla="*/ 8 h 66"/>
                <a:gd name="T8" fmla="*/ 80 w 81"/>
                <a:gd name="T9" fmla="*/ 0 h 66"/>
                <a:gd name="T10" fmla="*/ 72 w 81"/>
                <a:gd name="T11" fmla="*/ 17 h 66"/>
                <a:gd name="T12" fmla="*/ 55 w 81"/>
                <a:gd name="T13" fmla="*/ 8 h 66"/>
                <a:gd name="T14" fmla="*/ 47 w 81"/>
                <a:gd name="T15" fmla="*/ 17 h 66"/>
                <a:gd name="T16" fmla="*/ 47 w 81"/>
                <a:gd name="T17" fmla="*/ 24 h 66"/>
                <a:gd name="T18" fmla="*/ 40 w 81"/>
                <a:gd name="T19" fmla="*/ 24 h 66"/>
                <a:gd name="T20" fmla="*/ 31 w 81"/>
                <a:gd name="T21" fmla="*/ 17 h 66"/>
                <a:gd name="T22" fmla="*/ 31 w 81"/>
                <a:gd name="T23" fmla="*/ 24 h 66"/>
                <a:gd name="T24" fmla="*/ 40 w 81"/>
                <a:gd name="T25" fmla="*/ 40 h 66"/>
                <a:gd name="T26" fmla="*/ 55 w 81"/>
                <a:gd name="T27" fmla="*/ 57 h 66"/>
                <a:gd name="T28" fmla="*/ 47 w 81"/>
                <a:gd name="T29" fmla="*/ 57 h 66"/>
                <a:gd name="T30" fmla="*/ 47 w 81"/>
                <a:gd name="T31" fmla="*/ 65 h 66"/>
                <a:gd name="T32" fmla="*/ 31 w 81"/>
                <a:gd name="T33" fmla="*/ 57 h 66"/>
                <a:gd name="T34" fmla="*/ 15 w 81"/>
                <a:gd name="T35" fmla="*/ 57 h 66"/>
                <a:gd name="T36" fmla="*/ 0 w 81"/>
                <a:gd name="T37" fmla="*/ 33 h 66"/>
                <a:gd name="T38" fmla="*/ 15 w 81"/>
                <a:gd name="T39" fmla="*/ 17 h 66"/>
                <a:gd name="T40" fmla="*/ 15 w 81"/>
                <a:gd name="T41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66">
                  <a:moveTo>
                    <a:pt x="15" y="8"/>
                  </a:moveTo>
                  <a:lnTo>
                    <a:pt x="40" y="0"/>
                  </a:lnTo>
                  <a:lnTo>
                    <a:pt x="55" y="0"/>
                  </a:lnTo>
                  <a:lnTo>
                    <a:pt x="72" y="8"/>
                  </a:lnTo>
                  <a:lnTo>
                    <a:pt x="80" y="0"/>
                  </a:lnTo>
                  <a:lnTo>
                    <a:pt x="72" y="17"/>
                  </a:lnTo>
                  <a:lnTo>
                    <a:pt x="55" y="8"/>
                  </a:lnTo>
                  <a:lnTo>
                    <a:pt x="47" y="17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1" y="17"/>
                  </a:lnTo>
                  <a:lnTo>
                    <a:pt x="31" y="24"/>
                  </a:lnTo>
                  <a:lnTo>
                    <a:pt x="40" y="40"/>
                  </a:lnTo>
                  <a:lnTo>
                    <a:pt x="55" y="57"/>
                  </a:lnTo>
                  <a:lnTo>
                    <a:pt x="47" y="57"/>
                  </a:lnTo>
                  <a:lnTo>
                    <a:pt x="47" y="65"/>
                  </a:lnTo>
                  <a:lnTo>
                    <a:pt x="31" y="57"/>
                  </a:lnTo>
                  <a:lnTo>
                    <a:pt x="15" y="57"/>
                  </a:lnTo>
                  <a:lnTo>
                    <a:pt x="0" y="33"/>
                  </a:lnTo>
                  <a:lnTo>
                    <a:pt x="15" y="17"/>
                  </a:lnTo>
                  <a:lnTo>
                    <a:pt x="15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89" name="Freeform 421">
              <a:extLst>
                <a:ext uri="{FF2B5EF4-FFF2-40B4-BE49-F238E27FC236}">
                  <a16:creationId xmlns:a16="http://schemas.microsoft.com/office/drawing/2014/main" id="{759110B3-18BC-4C90-949E-8C715682780A}"/>
                </a:ext>
              </a:extLst>
            </p:cNvPr>
            <p:cNvSpPr>
              <a:spLocks/>
            </p:cNvSpPr>
            <p:nvPr>
              <p:custDataLst>
                <p:tags r:id="rId517"/>
              </p:custDataLst>
            </p:nvPr>
          </p:nvSpPr>
          <p:spPr bwMode="gray">
            <a:xfrm>
              <a:off x="3200" y="2497"/>
              <a:ext cx="119" cy="81"/>
            </a:xfrm>
            <a:custGeom>
              <a:avLst/>
              <a:gdLst>
                <a:gd name="T0" fmla="*/ 0 w 98"/>
                <a:gd name="T1" fmla="*/ 72 h 73"/>
                <a:gd name="T2" fmla="*/ 8 w 98"/>
                <a:gd name="T3" fmla="*/ 66 h 73"/>
                <a:gd name="T4" fmla="*/ 17 w 98"/>
                <a:gd name="T5" fmla="*/ 49 h 73"/>
                <a:gd name="T6" fmla="*/ 8 w 98"/>
                <a:gd name="T7" fmla="*/ 41 h 73"/>
                <a:gd name="T8" fmla="*/ 8 w 98"/>
                <a:gd name="T9" fmla="*/ 16 h 73"/>
                <a:gd name="T10" fmla="*/ 17 w 98"/>
                <a:gd name="T11" fmla="*/ 16 h 73"/>
                <a:gd name="T12" fmla="*/ 17 w 98"/>
                <a:gd name="T13" fmla="*/ 9 h 73"/>
                <a:gd name="T14" fmla="*/ 42 w 98"/>
                <a:gd name="T15" fmla="*/ 0 h 73"/>
                <a:gd name="T16" fmla="*/ 48 w 98"/>
                <a:gd name="T17" fmla="*/ 9 h 73"/>
                <a:gd name="T18" fmla="*/ 73 w 98"/>
                <a:gd name="T19" fmla="*/ 0 h 73"/>
                <a:gd name="T20" fmla="*/ 97 w 98"/>
                <a:gd name="T21" fmla="*/ 0 h 73"/>
                <a:gd name="T22" fmla="*/ 82 w 98"/>
                <a:gd name="T23" fmla="*/ 9 h 73"/>
                <a:gd name="T24" fmla="*/ 73 w 98"/>
                <a:gd name="T25" fmla="*/ 41 h 73"/>
                <a:gd name="T26" fmla="*/ 48 w 98"/>
                <a:gd name="T27" fmla="*/ 56 h 73"/>
                <a:gd name="T28" fmla="*/ 42 w 98"/>
                <a:gd name="T29" fmla="*/ 56 h 73"/>
                <a:gd name="T30" fmla="*/ 17 w 98"/>
                <a:gd name="T31" fmla="*/ 72 h 73"/>
                <a:gd name="T32" fmla="*/ 0 w 98"/>
                <a:gd name="T33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73">
                  <a:moveTo>
                    <a:pt x="0" y="72"/>
                  </a:moveTo>
                  <a:lnTo>
                    <a:pt x="8" y="66"/>
                  </a:lnTo>
                  <a:lnTo>
                    <a:pt x="17" y="49"/>
                  </a:lnTo>
                  <a:lnTo>
                    <a:pt x="8" y="41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9"/>
                  </a:lnTo>
                  <a:lnTo>
                    <a:pt x="42" y="0"/>
                  </a:lnTo>
                  <a:lnTo>
                    <a:pt x="48" y="9"/>
                  </a:lnTo>
                  <a:lnTo>
                    <a:pt x="73" y="0"/>
                  </a:lnTo>
                  <a:lnTo>
                    <a:pt x="97" y="0"/>
                  </a:lnTo>
                  <a:lnTo>
                    <a:pt x="82" y="9"/>
                  </a:lnTo>
                  <a:lnTo>
                    <a:pt x="73" y="41"/>
                  </a:lnTo>
                  <a:lnTo>
                    <a:pt x="48" y="56"/>
                  </a:lnTo>
                  <a:lnTo>
                    <a:pt x="42" y="56"/>
                  </a:lnTo>
                  <a:lnTo>
                    <a:pt x="17" y="72"/>
                  </a:lnTo>
                  <a:lnTo>
                    <a:pt x="0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0" name="Freeform 422">
              <a:extLst>
                <a:ext uri="{FF2B5EF4-FFF2-40B4-BE49-F238E27FC236}">
                  <a16:creationId xmlns:a16="http://schemas.microsoft.com/office/drawing/2014/main" id="{66860CA7-2ECF-41DA-8C69-E0A67E8F27A6}"/>
                </a:ext>
              </a:extLst>
            </p:cNvPr>
            <p:cNvSpPr>
              <a:spLocks/>
            </p:cNvSpPr>
            <p:nvPr>
              <p:custDataLst>
                <p:tags r:id="rId518"/>
              </p:custDataLst>
            </p:nvPr>
          </p:nvSpPr>
          <p:spPr bwMode="gray">
            <a:xfrm>
              <a:off x="3191" y="2559"/>
              <a:ext cx="68" cy="72"/>
            </a:xfrm>
            <a:custGeom>
              <a:avLst/>
              <a:gdLst>
                <a:gd name="T0" fmla="*/ 56 w 57"/>
                <a:gd name="T1" fmla="*/ 16 h 66"/>
                <a:gd name="T2" fmla="*/ 56 w 57"/>
                <a:gd name="T3" fmla="*/ 0 h 66"/>
                <a:gd name="T4" fmla="*/ 50 w 57"/>
                <a:gd name="T5" fmla="*/ 0 h 66"/>
                <a:gd name="T6" fmla="*/ 25 w 57"/>
                <a:gd name="T7" fmla="*/ 16 h 66"/>
                <a:gd name="T8" fmla="*/ 8 w 57"/>
                <a:gd name="T9" fmla="*/ 16 h 66"/>
                <a:gd name="T10" fmla="*/ 8 w 57"/>
                <a:gd name="T11" fmla="*/ 25 h 66"/>
                <a:gd name="T12" fmla="*/ 8 w 57"/>
                <a:gd name="T13" fmla="*/ 41 h 66"/>
                <a:gd name="T14" fmla="*/ 0 w 57"/>
                <a:gd name="T15" fmla="*/ 65 h 66"/>
                <a:gd name="T16" fmla="*/ 16 w 57"/>
                <a:gd name="T17" fmla="*/ 65 h 66"/>
                <a:gd name="T18" fmla="*/ 25 w 57"/>
                <a:gd name="T19" fmla="*/ 57 h 66"/>
                <a:gd name="T20" fmla="*/ 31 w 57"/>
                <a:gd name="T21" fmla="*/ 57 h 66"/>
                <a:gd name="T22" fmla="*/ 41 w 57"/>
                <a:gd name="T23" fmla="*/ 41 h 66"/>
                <a:gd name="T24" fmla="*/ 31 w 57"/>
                <a:gd name="T25" fmla="*/ 34 h 66"/>
                <a:gd name="T26" fmla="*/ 56 w 57"/>
                <a:gd name="T27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66">
                  <a:moveTo>
                    <a:pt x="56" y="16"/>
                  </a:moveTo>
                  <a:lnTo>
                    <a:pt x="56" y="0"/>
                  </a:lnTo>
                  <a:lnTo>
                    <a:pt x="50" y="0"/>
                  </a:lnTo>
                  <a:lnTo>
                    <a:pt x="25" y="16"/>
                  </a:lnTo>
                  <a:lnTo>
                    <a:pt x="8" y="16"/>
                  </a:lnTo>
                  <a:lnTo>
                    <a:pt x="8" y="25"/>
                  </a:lnTo>
                  <a:lnTo>
                    <a:pt x="8" y="41"/>
                  </a:lnTo>
                  <a:lnTo>
                    <a:pt x="0" y="65"/>
                  </a:lnTo>
                  <a:lnTo>
                    <a:pt x="16" y="65"/>
                  </a:lnTo>
                  <a:lnTo>
                    <a:pt x="25" y="57"/>
                  </a:lnTo>
                  <a:lnTo>
                    <a:pt x="31" y="57"/>
                  </a:lnTo>
                  <a:lnTo>
                    <a:pt x="41" y="41"/>
                  </a:lnTo>
                  <a:lnTo>
                    <a:pt x="31" y="34"/>
                  </a:lnTo>
                  <a:lnTo>
                    <a:pt x="56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1" name="Freeform 423">
              <a:extLst>
                <a:ext uri="{FF2B5EF4-FFF2-40B4-BE49-F238E27FC236}">
                  <a16:creationId xmlns:a16="http://schemas.microsoft.com/office/drawing/2014/main" id="{0AA7597C-209D-476C-BA8E-89818602FBB5}"/>
                </a:ext>
              </a:extLst>
            </p:cNvPr>
            <p:cNvSpPr>
              <a:spLocks/>
            </p:cNvSpPr>
            <p:nvPr>
              <p:custDataLst>
                <p:tags r:id="rId519"/>
              </p:custDataLst>
            </p:nvPr>
          </p:nvSpPr>
          <p:spPr bwMode="gray">
            <a:xfrm>
              <a:off x="3200" y="2543"/>
              <a:ext cx="22" cy="29"/>
            </a:xfrm>
            <a:custGeom>
              <a:avLst/>
              <a:gdLst>
                <a:gd name="T0" fmla="*/ 8 w 18"/>
                <a:gd name="T1" fmla="*/ 25 h 26"/>
                <a:gd name="T2" fmla="*/ 0 w 18"/>
                <a:gd name="T3" fmla="*/ 25 h 26"/>
                <a:gd name="T4" fmla="*/ 8 w 18"/>
                <a:gd name="T5" fmla="*/ 0 h 26"/>
                <a:gd name="T6" fmla="*/ 17 w 18"/>
                <a:gd name="T7" fmla="*/ 8 h 26"/>
                <a:gd name="T8" fmla="*/ 8 w 18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8" y="25"/>
                  </a:moveTo>
                  <a:lnTo>
                    <a:pt x="0" y="25"/>
                  </a:lnTo>
                  <a:lnTo>
                    <a:pt x="8" y="0"/>
                  </a:lnTo>
                  <a:lnTo>
                    <a:pt x="17" y="8"/>
                  </a:lnTo>
                  <a:lnTo>
                    <a:pt x="8" y="25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2" name="Freeform 424">
              <a:extLst>
                <a:ext uri="{FF2B5EF4-FFF2-40B4-BE49-F238E27FC236}">
                  <a16:creationId xmlns:a16="http://schemas.microsoft.com/office/drawing/2014/main" id="{1364A780-7C36-41E1-B4F7-01C17638A73B}"/>
                </a:ext>
              </a:extLst>
            </p:cNvPr>
            <p:cNvSpPr>
              <a:spLocks/>
            </p:cNvSpPr>
            <p:nvPr>
              <p:custDataLst>
                <p:tags r:id="rId520"/>
              </p:custDataLst>
            </p:nvPr>
          </p:nvSpPr>
          <p:spPr bwMode="gray">
            <a:xfrm>
              <a:off x="3200" y="2543"/>
              <a:ext cx="22" cy="29"/>
            </a:xfrm>
            <a:custGeom>
              <a:avLst/>
              <a:gdLst>
                <a:gd name="T0" fmla="*/ 8 w 18"/>
                <a:gd name="T1" fmla="*/ 25 h 26"/>
                <a:gd name="T2" fmla="*/ 0 w 18"/>
                <a:gd name="T3" fmla="*/ 25 h 26"/>
                <a:gd name="T4" fmla="*/ 8 w 18"/>
                <a:gd name="T5" fmla="*/ 0 h 26"/>
                <a:gd name="T6" fmla="*/ 17 w 18"/>
                <a:gd name="T7" fmla="*/ 8 h 26"/>
                <a:gd name="T8" fmla="*/ 8 w 18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8" y="25"/>
                  </a:moveTo>
                  <a:lnTo>
                    <a:pt x="0" y="25"/>
                  </a:lnTo>
                  <a:lnTo>
                    <a:pt x="8" y="0"/>
                  </a:lnTo>
                  <a:lnTo>
                    <a:pt x="17" y="8"/>
                  </a:lnTo>
                  <a:lnTo>
                    <a:pt x="8" y="2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3" name="Freeform 425">
              <a:extLst>
                <a:ext uri="{FF2B5EF4-FFF2-40B4-BE49-F238E27FC236}">
                  <a16:creationId xmlns:a16="http://schemas.microsoft.com/office/drawing/2014/main" id="{47593B70-01F9-4FF8-8F65-1B7CAF59FD2A}"/>
                </a:ext>
              </a:extLst>
            </p:cNvPr>
            <p:cNvSpPr>
              <a:spLocks/>
            </p:cNvSpPr>
            <p:nvPr>
              <p:custDataLst>
                <p:tags r:id="rId521"/>
              </p:custDataLst>
            </p:nvPr>
          </p:nvSpPr>
          <p:spPr bwMode="gray">
            <a:xfrm>
              <a:off x="3180" y="2571"/>
              <a:ext cx="31" cy="60"/>
            </a:xfrm>
            <a:custGeom>
              <a:avLst/>
              <a:gdLst>
                <a:gd name="T0" fmla="*/ 17 w 26"/>
                <a:gd name="T1" fmla="*/ 6 h 56"/>
                <a:gd name="T2" fmla="*/ 17 w 26"/>
                <a:gd name="T3" fmla="*/ 15 h 56"/>
                <a:gd name="T4" fmla="*/ 17 w 26"/>
                <a:gd name="T5" fmla="*/ 31 h 56"/>
                <a:gd name="T6" fmla="*/ 9 w 26"/>
                <a:gd name="T7" fmla="*/ 55 h 56"/>
                <a:gd name="T8" fmla="*/ 0 w 26"/>
                <a:gd name="T9" fmla="*/ 24 h 56"/>
                <a:gd name="T10" fmla="*/ 9 w 26"/>
                <a:gd name="T11" fmla="*/ 15 h 56"/>
                <a:gd name="T12" fmla="*/ 17 w 26"/>
                <a:gd name="T13" fmla="*/ 0 h 56"/>
                <a:gd name="T14" fmla="*/ 25 w 26"/>
                <a:gd name="T15" fmla="*/ 0 h 56"/>
                <a:gd name="T16" fmla="*/ 17 w 26"/>
                <a:gd name="T1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6">
                  <a:moveTo>
                    <a:pt x="17" y="6"/>
                  </a:moveTo>
                  <a:lnTo>
                    <a:pt x="17" y="15"/>
                  </a:lnTo>
                  <a:lnTo>
                    <a:pt x="17" y="31"/>
                  </a:lnTo>
                  <a:lnTo>
                    <a:pt x="9" y="55"/>
                  </a:lnTo>
                  <a:lnTo>
                    <a:pt x="0" y="24"/>
                  </a:lnTo>
                  <a:lnTo>
                    <a:pt x="9" y="15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17" y="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4" name="Freeform 426">
              <a:extLst>
                <a:ext uri="{FF2B5EF4-FFF2-40B4-BE49-F238E27FC236}">
                  <a16:creationId xmlns:a16="http://schemas.microsoft.com/office/drawing/2014/main" id="{9AA9A9AF-FACF-427E-B2D7-99C55E221198}"/>
                </a:ext>
              </a:extLst>
            </p:cNvPr>
            <p:cNvSpPr>
              <a:spLocks/>
            </p:cNvSpPr>
            <p:nvPr>
              <p:custDataLst>
                <p:tags r:id="rId522"/>
              </p:custDataLst>
            </p:nvPr>
          </p:nvSpPr>
          <p:spPr bwMode="gray">
            <a:xfrm>
              <a:off x="3180" y="2571"/>
              <a:ext cx="31" cy="60"/>
            </a:xfrm>
            <a:custGeom>
              <a:avLst/>
              <a:gdLst>
                <a:gd name="T0" fmla="*/ 17 w 26"/>
                <a:gd name="T1" fmla="*/ 6 h 56"/>
                <a:gd name="T2" fmla="*/ 17 w 26"/>
                <a:gd name="T3" fmla="*/ 15 h 56"/>
                <a:gd name="T4" fmla="*/ 17 w 26"/>
                <a:gd name="T5" fmla="*/ 31 h 56"/>
                <a:gd name="T6" fmla="*/ 9 w 26"/>
                <a:gd name="T7" fmla="*/ 55 h 56"/>
                <a:gd name="T8" fmla="*/ 0 w 26"/>
                <a:gd name="T9" fmla="*/ 24 h 56"/>
                <a:gd name="T10" fmla="*/ 9 w 26"/>
                <a:gd name="T11" fmla="*/ 15 h 56"/>
                <a:gd name="T12" fmla="*/ 17 w 26"/>
                <a:gd name="T13" fmla="*/ 0 h 56"/>
                <a:gd name="T14" fmla="*/ 25 w 26"/>
                <a:gd name="T15" fmla="*/ 0 h 56"/>
                <a:gd name="T16" fmla="*/ 17 w 26"/>
                <a:gd name="T1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6">
                  <a:moveTo>
                    <a:pt x="17" y="6"/>
                  </a:moveTo>
                  <a:lnTo>
                    <a:pt x="17" y="15"/>
                  </a:lnTo>
                  <a:lnTo>
                    <a:pt x="17" y="31"/>
                  </a:lnTo>
                  <a:lnTo>
                    <a:pt x="9" y="55"/>
                  </a:lnTo>
                  <a:lnTo>
                    <a:pt x="0" y="24"/>
                  </a:lnTo>
                  <a:lnTo>
                    <a:pt x="9" y="15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17" y="6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5" name="Freeform 427">
              <a:extLst>
                <a:ext uri="{FF2B5EF4-FFF2-40B4-BE49-F238E27FC236}">
                  <a16:creationId xmlns:a16="http://schemas.microsoft.com/office/drawing/2014/main" id="{6F960A64-C4B8-432C-89D7-72AD3CA86B5B}"/>
                </a:ext>
              </a:extLst>
            </p:cNvPr>
            <p:cNvSpPr>
              <a:spLocks/>
            </p:cNvSpPr>
            <p:nvPr>
              <p:custDataLst>
                <p:tags r:id="rId523"/>
              </p:custDataLst>
            </p:nvPr>
          </p:nvSpPr>
          <p:spPr bwMode="gray">
            <a:xfrm>
              <a:off x="3258" y="2489"/>
              <a:ext cx="149" cy="142"/>
            </a:xfrm>
            <a:custGeom>
              <a:avLst/>
              <a:gdLst>
                <a:gd name="T0" fmla="*/ 74 w 123"/>
                <a:gd name="T1" fmla="*/ 8 h 130"/>
                <a:gd name="T2" fmla="*/ 81 w 123"/>
                <a:gd name="T3" fmla="*/ 24 h 130"/>
                <a:gd name="T4" fmla="*/ 90 w 123"/>
                <a:gd name="T5" fmla="*/ 24 h 130"/>
                <a:gd name="T6" fmla="*/ 90 w 123"/>
                <a:gd name="T7" fmla="*/ 40 h 130"/>
                <a:gd name="T8" fmla="*/ 81 w 123"/>
                <a:gd name="T9" fmla="*/ 57 h 130"/>
                <a:gd name="T10" fmla="*/ 90 w 123"/>
                <a:gd name="T11" fmla="*/ 74 h 130"/>
                <a:gd name="T12" fmla="*/ 106 w 123"/>
                <a:gd name="T13" fmla="*/ 80 h 130"/>
                <a:gd name="T14" fmla="*/ 114 w 123"/>
                <a:gd name="T15" fmla="*/ 105 h 130"/>
                <a:gd name="T16" fmla="*/ 122 w 123"/>
                <a:gd name="T17" fmla="*/ 114 h 130"/>
                <a:gd name="T18" fmla="*/ 122 w 123"/>
                <a:gd name="T19" fmla="*/ 121 h 130"/>
                <a:gd name="T20" fmla="*/ 106 w 123"/>
                <a:gd name="T21" fmla="*/ 121 h 130"/>
                <a:gd name="T22" fmla="*/ 97 w 123"/>
                <a:gd name="T23" fmla="*/ 129 h 130"/>
                <a:gd name="T24" fmla="*/ 81 w 123"/>
                <a:gd name="T25" fmla="*/ 121 h 130"/>
                <a:gd name="T26" fmla="*/ 74 w 123"/>
                <a:gd name="T27" fmla="*/ 129 h 130"/>
                <a:gd name="T28" fmla="*/ 57 w 123"/>
                <a:gd name="T29" fmla="*/ 121 h 130"/>
                <a:gd name="T30" fmla="*/ 57 w 123"/>
                <a:gd name="T31" fmla="*/ 114 h 130"/>
                <a:gd name="T32" fmla="*/ 49 w 123"/>
                <a:gd name="T33" fmla="*/ 105 h 130"/>
                <a:gd name="T34" fmla="*/ 25 w 123"/>
                <a:gd name="T35" fmla="*/ 89 h 130"/>
                <a:gd name="T36" fmla="*/ 0 w 123"/>
                <a:gd name="T37" fmla="*/ 80 h 130"/>
                <a:gd name="T38" fmla="*/ 0 w 123"/>
                <a:gd name="T39" fmla="*/ 64 h 130"/>
                <a:gd name="T40" fmla="*/ 25 w 123"/>
                <a:gd name="T41" fmla="*/ 49 h 130"/>
                <a:gd name="T42" fmla="*/ 34 w 123"/>
                <a:gd name="T43" fmla="*/ 17 h 130"/>
                <a:gd name="T44" fmla="*/ 49 w 123"/>
                <a:gd name="T45" fmla="*/ 8 h 130"/>
                <a:gd name="T46" fmla="*/ 49 w 123"/>
                <a:gd name="T47" fmla="*/ 0 h 130"/>
                <a:gd name="T48" fmla="*/ 74 w 123"/>
                <a:gd name="T49" fmla="*/ 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130">
                  <a:moveTo>
                    <a:pt x="74" y="8"/>
                  </a:moveTo>
                  <a:lnTo>
                    <a:pt x="81" y="24"/>
                  </a:lnTo>
                  <a:lnTo>
                    <a:pt x="90" y="24"/>
                  </a:lnTo>
                  <a:lnTo>
                    <a:pt x="90" y="40"/>
                  </a:lnTo>
                  <a:lnTo>
                    <a:pt x="81" y="57"/>
                  </a:lnTo>
                  <a:lnTo>
                    <a:pt x="90" y="74"/>
                  </a:lnTo>
                  <a:lnTo>
                    <a:pt x="106" y="80"/>
                  </a:lnTo>
                  <a:lnTo>
                    <a:pt x="114" y="105"/>
                  </a:lnTo>
                  <a:lnTo>
                    <a:pt x="122" y="114"/>
                  </a:lnTo>
                  <a:lnTo>
                    <a:pt x="122" y="121"/>
                  </a:lnTo>
                  <a:lnTo>
                    <a:pt x="106" y="121"/>
                  </a:lnTo>
                  <a:lnTo>
                    <a:pt x="97" y="129"/>
                  </a:lnTo>
                  <a:lnTo>
                    <a:pt x="81" y="121"/>
                  </a:lnTo>
                  <a:lnTo>
                    <a:pt x="74" y="129"/>
                  </a:lnTo>
                  <a:lnTo>
                    <a:pt x="57" y="121"/>
                  </a:lnTo>
                  <a:lnTo>
                    <a:pt x="57" y="114"/>
                  </a:lnTo>
                  <a:lnTo>
                    <a:pt x="49" y="105"/>
                  </a:lnTo>
                  <a:lnTo>
                    <a:pt x="25" y="89"/>
                  </a:lnTo>
                  <a:lnTo>
                    <a:pt x="0" y="80"/>
                  </a:lnTo>
                  <a:lnTo>
                    <a:pt x="0" y="64"/>
                  </a:lnTo>
                  <a:lnTo>
                    <a:pt x="25" y="49"/>
                  </a:lnTo>
                  <a:lnTo>
                    <a:pt x="34" y="17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74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6" name="Freeform 428">
              <a:extLst>
                <a:ext uri="{FF2B5EF4-FFF2-40B4-BE49-F238E27FC236}">
                  <a16:creationId xmlns:a16="http://schemas.microsoft.com/office/drawing/2014/main" id="{BB63BB8F-FEC9-4CEE-B2D7-527C6FE55B8B}"/>
                </a:ext>
              </a:extLst>
            </p:cNvPr>
            <p:cNvSpPr>
              <a:spLocks/>
            </p:cNvSpPr>
            <p:nvPr>
              <p:custDataLst>
                <p:tags r:id="rId524"/>
              </p:custDataLst>
            </p:nvPr>
          </p:nvSpPr>
          <p:spPr bwMode="gray">
            <a:xfrm>
              <a:off x="3348" y="2622"/>
              <a:ext cx="29" cy="20"/>
            </a:xfrm>
            <a:custGeom>
              <a:avLst/>
              <a:gdLst>
                <a:gd name="T0" fmla="*/ 0 w 24"/>
                <a:gd name="T1" fmla="*/ 8 h 17"/>
                <a:gd name="T2" fmla="*/ 7 w 24"/>
                <a:gd name="T3" fmla="*/ 0 h 17"/>
                <a:gd name="T4" fmla="*/ 23 w 24"/>
                <a:gd name="T5" fmla="*/ 8 h 17"/>
                <a:gd name="T6" fmla="*/ 7 w 24"/>
                <a:gd name="T7" fmla="*/ 16 h 17"/>
                <a:gd name="T8" fmla="*/ 0 w 2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0" y="8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7" y="16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7" name="Freeform 429">
              <a:extLst>
                <a:ext uri="{FF2B5EF4-FFF2-40B4-BE49-F238E27FC236}">
                  <a16:creationId xmlns:a16="http://schemas.microsoft.com/office/drawing/2014/main" id="{ACD20CE6-2A1A-48BF-9450-6EDA12289F64}"/>
                </a:ext>
              </a:extLst>
            </p:cNvPr>
            <p:cNvSpPr>
              <a:spLocks/>
            </p:cNvSpPr>
            <p:nvPr>
              <p:custDataLst>
                <p:tags r:id="rId525"/>
              </p:custDataLst>
            </p:nvPr>
          </p:nvSpPr>
          <p:spPr bwMode="gray">
            <a:xfrm>
              <a:off x="3348" y="2622"/>
              <a:ext cx="29" cy="20"/>
            </a:xfrm>
            <a:custGeom>
              <a:avLst/>
              <a:gdLst>
                <a:gd name="T0" fmla="*/ 0 w 24"/>
                <a:gd name="T1" fmla="*/ 8 h 17"/>
                <a:gd name="T2" fmla="*/ 7 w 24"/>
                <a:gd name="T3" fmla="*/ 0 h 17"/>
                <a:gd name="T4" fmla="*/ 23 w 24"/>
                <a:gd name="T5" fmla="*/ 8 h 17"/>
                <a:gd name="T6" fmla="*/ 7 w 24"/>
                <a:gd name="T7" fmla="*/ 16 h 17"/>
                <a:gd name="T8" fmla="*/ 0 w 2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0" y="8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7" y="16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8" name="Freeform 430">
              <a:extLst>
                <a:ext uri="{FF2B5EF4-FFF2-40B4-BE49-F238E27FC236}">
                  <a16:creationId xmlns:a16="http://schemas.microsoft.com/office/drawing/2014/main" id="{6664922F-318B-4ABC-B52F-813F91F846FF}"/>
                </a:ext>
              </a:extLst>
            </p:cNvPr>
            <p:cNvSpPr>
              <a:spLocks/>
            </p:cNvSpPr>
            <p:nvPr>
              <p:custDataLst>
                <p:tags r:id="rId526"/>
              </p:custDataLst>
            </p:nvPr>
          </p:nvSpPr>
          <p:spPr bwMode="gray">
            <a:xfrm>
              <a:off x="3376" y="2622"/>
              <a:ext cx="31" cy="20"/>
            </a:xfrm>
            <a:custGeom>
              <a:avLst/>
              <a:gdLst>
                <a:gd name="T0" fmla="*/ 0 w 26"/>
                <a:gd name="T1" fmla="*/ 8 h 17"/>
                <a:gd name="T2" fmla="*/ 9 w 26"/>
                <a:gd name="T3" fmla="*/ 0 h 17"/>
                <a:gd name="T4" fmla="*/ 25 w 26"/>
                <a:gd name="T5" fmla="*/ 0 h 17"/>
                <a:gd name="T6" fmla="*/ 17 w 26"/>
                <a:gd name="T7" fmla="*/ 8 h 17"/>
                <a:gd name="T8" fmla="*/ 25 w 26"/>
                <a:gd name="T9" fmla="*/ 16 h 17"/>
                <a:gd name="T10" fmla="*/ 0 w 26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">
                  <a:moveTo>
                    <a:pt x="0" y="8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17" y="8"/>
                  </a:lnTo>
                  <a:lnTo>
                    <a:pt x="25" y="16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399" name="Freeform 431">
              <a:extLst>
                <a:ext uri="{FF2B5EF4-FFF2-40B4-BE49-F238E27FC236}">
                  <a16:creationId xmlns:a16="http://schemas.microsoft.com/office/drawing/2014/main" id="{AE7BC745-A08B-4E21-B204-ED6D3215F9D6}"/>
                </a:ext>
              </a:extLst>
            </p:cNvPr>
            <p:cNvSpPr>
              <a:spLocks/>
            </p:cNvSpPr>
            <p:nvPr>
              <p:custDataLst>
                <p:tags r:id="rId527"/>
              </p:custDataLst>
            </p:nvPr>
          </p:nvSpPr>
          <p:spPr bwMode="gray">
            <a:xfrm>
              <a:off x="3376" y="2622"/>
              <a:ext cx="31" cy="20"/>
            </a:xfrm>
            <a:custGeom>
              <a:avLst/>
              <a:gdLst>
                <a:gd name="T0" fmla="*/ 0 w 26"/>
                <a:gd name="T1" fmla="*/ 8 h 17"/>
                <a:gd name="T2" fmla="*/ 9 w 26"/>
                <a:gd name="T3" fmla="*/ 0 h 17"/>
                <a:gd name="T4" fmla="*/ 25 w 26"/>
                <a:gd name="T5" fmla="*/ 0 h 17"/>
                <a:gd name="T6" fmla="*/ 17 w 26"/>
                <a:gd name="T7" fmla="*/ 8 h 17"/>
                <a:gd name="T8" fmla="*/ 25 w 26"/>
                <a:gd name="T9" fmla="*/ 16 h 17"/>
                <a:gd name="T10" fmla="*/ 0 w 26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">
                  <a:moveTo>
                    <a:pt x="0" y="8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17" y="8"/>
                  </a:lnTo>
                  <a:lnTo>
                    <a:pt x="25" y="16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0" name="Freeform 432">
              <a:extLst>
                <a:ext uri="{FF2B5EF4-FFF2-40B4-BE49-F238E27FC236}">
                  <a16:creationId xmlns:a16="http://schemas.microsoft.com/office/drawing/2014/main" id="{18EECAEE-228F-4A8F-A631-656F0F9CB83F}"/>
                </a:ext>
              </a:extLst>
            </p:cNvPr>
            <p:cNvSpPr>
              <a:spLocks/>
            </p:cNvSpPr>
            <p:nvPr>
              <p:custDataLst>
                <p:tags r:id="rId528"/>
              </p:custDataLst>
            </p:nvPr>
          </p:nvSpPr>
          <p:spPr bwMode="gray">
            <a:xfrm>
              <a:off x="3191" y="2578"/>
              <a:ext cx="344" cy="287"/>
            </a:xfrm>
            <a:custGeom>
              <a:avLst/>
              <a:gdLst>
                <a:gd name="T0" fmla="*/ 236 w 285"/>
                <a:gd name="T1" fmla="*/ 211 h 262"/>
                <a:gd name="T2" fmla="*/ 243 w 285"/>
                <a:gd name="T3" fmla="*/ 203 h 262"/>
                <a:gd name="T4" fmla="*/ 252 w 285"/>
                <a:gd name="T5" fmla="*/ 196 h 262"/>
                <a:gd name="T6" fmla="*/ 259 w 285"/>
                <a:gd name="T7" fmla="*/ 186 h 262"/>
                <a:gd name="T8" fmla="*/ 267 w 285"/>
                <a:gd name="T9" fmla="*/ 180 h 262"/>
                <a:gd name="T10" fmla="*/ 276 w 285"/>
                <a:gd name="T11" fmla="*/ 171 h 262"/>
                <a:gd name="T12" fmla="*/ 284 w 285"/>
                <a:gd name="T13" fmla="*/ 171 h 262"/>
                <a:gd name="T14" fmla="*/ 284 w 285"/>
                <a:gd name="T15" fmla="*/ 162 h 262"/>
                <a:gd name="T16" fmla="*/ 284 w 285"/>
                <a:gd name="T17" fmla="*/ 155 h 262"/>
                <a:gd name="T18" fmla="*/ 284 w 285"/>
                <a:gd name="T19" fmla="*/ 146 h 262"/>
                <a:gd name="T20" fmla="*/ 276 w 285"/>
                <a:gd name="T21" fmla="*/ 139 h 262"/>
                <a:gd name="T22" fmla="*/ 267 w 285"/>
                <a:gd name="T23" fmla="*/ 131 h 262"/>
                <a:gd name="T24" fmla="*/ 259 w 285"/>
                <a:gd name="T25" fmla="*/ 131 h 262"/>
                <a:gd name="T26" fmla="*/ 252 w 285"/>
                <a:gd name="T27" fmla="*/ 131 h 262"/>
                <a:gd name="T28" fmla="*/ 252 w 285"/>
                <a:gd name="T29" fmla="*/ 139 h 262"/>
                <a:gd name="T30" fmla="*/ 243 w 285"/>
                <a:gd name="T31" fmla="*/ 139 h 262"/>
                <a:gd name="T32" fmla="*/ 236 w 285"/>
                <a:gd name="T33" fmla="*/ 139 h 262"/>
                <a:gd name="T34" fmla="*/ 227 w 285"/>
                <a:gd name="T35" fmla="*/ 139 h 262"/>
                <a:gd name="T36" fmla="*/ 218 w 285"/>
                <a:gd name="T37" fmla="*/ 139 h 262"/>
                <a:gd name="T38" fmla="*/ 212 w 285"/>
                <a:gd name="T39" fmla="*/ 139 h 262"/>
                <a:gd name="T40" fmla="*/ 202 w 285"/>
                <a:gd name="T41" fmla="*/ 131 h 262"/>
                <a:gd name="T42" fmla="*/ 212 w 285"/>
                <a:gd name="T43" fmla="*/ 122 h 262"/>
                <a:gd name="T44" fmla="*/ 202 w 285"/>
                <a:gd name="T45" fmla="*/ 106 h 262"/>
                <a:gd name="T46" fmla="*/ 202 w 285"/>
                <a:gd name="T47" fmla="*/ 81 h 262"/>
                <a:gd name="T48" fmla="*/ 178 w 285"/>
                <a:gd name="T49" fmla="*/ 57 h 262"/>
                <a:gd name="T50" fmla="*/ 153 w 285"/>
                <a:gd name="T51" fmla="*/ 49 h 262"/>
                <a:gd name="T52" fmla="*/ 137 w 285"/>
                <a:gd name="T53" fmla="*/ 57 h 262"/>
                <a:gd name="T54" fmla="*/ 130 w 285"/>
                <a:gd name="T55" fmla="*/ 49 h 262"/>
                <a:gd name="T56" fmla="*/ 113 w 285"/>
                <a:gd name="T57" fmla="*/ 41 h 262"/>
                <a:gd name="T58" fmla="*/ 113 w 285"/>
                <a:gd name="T59" fmla="*/ 34 h 262"/>
                <a:gd name="T60" fmla="*/ 105 w 285"/>
                <a:gd name="T61" fmla="*/ 25 h 262"/>
                <a:gd name="T62" fmla="*/ 81 w 285"/>
                <a:gd name="T63" fmla="*/ 9 h 262"/>
                <a:gd name="T64" fmla="*/ 56 w 285"/>
                <a:gd name="T65" fmla="*/ 0 h 262"/>
                <a:gd name="T66" fmla="*/ 31 w 285"/>
                <a:gd name="T67" fmla="*/ 18 h 262"/>
                <a:gd name="T68" fmla="*/ 41 w 285"/>
                <a:gd name="T69" fmla="*/ 25 h 262"/>
                <a:gd name="T70" fmla="*/ 31 w 285"/>
                <a:gd name="T71" fmla="*/ 41 h 262"/>
                <a:gd name="T72" fmla="*/ 25 w 285"/>
                <a:gd name="T73" fmla="*/ 41 h 262"/>
                <a:gd name="T74" fmla="*/ 16 w 285"/>
                <a:gd name="T75" fmla="*/ 49 h 262"/>
                <a:gd name="T76" fmla="*/ 0 w 285"/>
                <a:gd name="T77" fmla="*/ 49 h 262"/>
                <a:gd name="T78" fmla="*/ 0 w 285"/>
                <a:gd name="T79" fmla="*/ 65 h 262"/>
                <a:gd name="T80" fmla="*/ 8 w 285"/>
                <a:gd name="T81" fmla="*/ 65 h 262"/>
                <a:gd name="T82" fmla="*/ 41 w 285"/>
                <a:gd name="T83" fmla="*/ 114 h 262"/>
                <a:gd name="T84" fmla="*/ 50 w 285"/>
                <a:gd name="T85" fmla="*/ 122 h 262"/>
                <a:gd name="T86" fmla="*/ 56 w 285"/>
                <a:gd name="T87" fmla="*/ 139 h 262"/>
                <a:gd name="T88" fmla="*/ 56 w 285"/>
                <a:gd name="T89" fmla="*/ 162 h 262"/>
                <a:gd name="T90" fmla="*/ 81 w 285"/>
                <a:gd name="T91" fmla="*/ 180 h 262"/>
                <a:gd name="T92" fmla="*/ 97 w 285"/>
                <a:gd name="T93" fmla="*/ 220 h 262"/>
                <a:gd name="T94" fmla="*/ 105 w 285"/>
                <a:gd name="T95" fmla="*/ 227 h 262"/>
                <a:gd name="T96" fmla="*/ 113 w 285"/>
                <a:gd name="T97" fmla="*/ 220 h 262"/>
                <a:gd name="T98" fmla="*/ 137 w 285"/>
                <a:gd name="T99" fmla="*/ 243 h 262"/>
                <a:gd name="T100" fmla="*/ 146 w 285"/>
                <a:gd name="T101" fmla="*/ 261 h 262"/>
                <a:gd name="T102" fmla="*/ 202 w 285"/>
                <a:gd name="T103" fmla="*/ 220 h 262"/>
                <a:gd name="T104" fmla="*/ 236 w 285"/>
                <a:gd name="T105" fmla="*/ 21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5" h="262">
                  <a:moveTo>
                    <a:pt x="236" y="211"/>
                  </a:moveTo>
                  <a:lnTo>
                    <a:pt x="243" y="203"/>
                  </a:lnTo>
                  <a:lnTo>
                    <a:pt x="252" y="196"/>
                  </a:lnTo>
                  <a:lnTo>
                    <a:pt x="259" y="186"/>
                  </a:lnTo>
                  <a:lnTo>
                    <a:pt x="267" y="180"/>
                  </a:lnTo>
                  <a:lnTo>
                    <a:pt x="276" y="171"/>
                  </a:lnTo>
                  <a:lnTo>
                    <a:pt x="284" y="171"/>
                  </a:lnTo>
                  <a:lnTo>
                    <a:pt x="284" y="162"/>
                  </a:lnTo>
                  <a:lnTo>
                    <a:pt x="284" y="155"/>
                  </a:lnTo>
                  <a:lnTo>
                    <a:pt x="284" y="146"/>
                  </a:lnTo>
                  <a:lnTo>
                    <a:pt x="276" y="139"/>
                  </a:lnTo>
                  <a:lnTo>
                    <a:pt x="267" y="131"/>
                  </a:lnTo>
                  <a:lnTo>
                    <a:pt x="259" y="131"/>
                  </a:lnTo>
                  <a:lnTo>
                    <a:pt x="252" y="131"/>
                  </a:lnTo>
                  <a:lnTo>
                    <a:pt x="252" y="139"/>
                  </a:lnTo>
                  <a:lnTo>
                    <a:pt x="243" y="139"/>
                  </a:lnTo>
                  <a:lnTo>
                    <a:pt x="236" y="139"/>
                  </a:lnTo>
                  <a:lnTo>
                    <a:pt x="227" y="139"/>
                  </a:lnTo>
                  <a:lnTo>
                    <a:pt x="218" y="139"/>
                  </a:lnTo>
                  <a:lnTo>
                    <a:pt x="212" y="139"/>
                  </a:lnTo>
                  <a:lnTo>
                    <a:pt x="202" y="131"/>
                  </a:lnTo>
                  <a:lnTo>
                    <a:pt x="212" y="122"/>
                  </a:lnTo>
                  <a:lnTo>
                    <a:pt x="202" y="106"/>
                  </a:lnTo>
                  <a:lnTo>
                    <a:pt x="202" y="81"/>
                  </a:lnTo>
                  <a:lnTo>
                    <a:pt x="178" y="57"/>
                  </a:lnTo>
                  <a:lnTo>
                    <a:pt x="153" y="49"/>
                  </a:lnTo>
                  <a:lnTo>
                    <a:pt x="137" y="57"/>
                  </a:lnTo>
                  <a:lnTo>
                    <a:pt x="130" y="49"/>
                  </a:lnTo>
                  <a:lnTo>
                    <a:pt x="113" y="41"/>
                  </a:lnTo>
                  <a:lnTo>
                    <a:pt x="113" y="34"/>
                  </a:lnTo>
                  <a:lnTo>
                    <a:pt x="105" y="25"/>
                  </a:lnTo>
                  <a:lnTo>
                    <a:pt x="81" y="9"/>
                  </a:lnTo>
                  <a:lnTo>
                    <a:pt x="56" y="0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31" y="41"/>
                  </a:lnTo>
                  <a:lnTo>
                    <a:pt x="25" y="41"/>
                  </a:lnTo>
                  <a:lnTo>
                    <a:pt x="16" y="49"/>
                  </a:lnTo>
                  <a:lnTo>
                    <a:pt x="0" y="49"/>
                  </a:lnTo>
                  <a:lnTo>
                    <a:pt x="0" y="65"/>
                  </a:lnTo>
                  <a:lnTo>
                    <a:pt x="8" y="65"/>
                  </a:lnTo>
                  <a:lnTo>
                    <a:pt x="41" y="114"/>
                  </a:lnTo>
                  <a:lnTo>
                    <a:pt x="50" y="122"/>
                  </a:lnTo>
                  <a:lnTo>
                    <a:pt x="56" y="139"/>
                  </a:lnTo>
                  <a:lnTo>
                    <a:pt x="56" y="162"/>
                  </a:lnTo>
                  <a:lnTo>
                    <a:pt x="81" y="180"/>
                  </a:lnTo>
                  <a:lnTo>
                    <a:pt x="97" y="220"/>
                  </a:lnTo>
                  <a:lnTo>
                    <a:pt x="105" y="227"/>
                  </a:lnTo>
                  <a:lnTo>
                    <a:pt x="113" y="220"/>
                  </a:lnTo>
                  <a:lnTo>
                    <a:pt x="137" y="243"/>
                  </a:lnTo>
                  <a:lnTo>
                    <a:pt x="146" y="261"/>
                  </a:lnTo>
                  <a:lnTo>
                    <a:pt x="202" y="220"/>
                  </a:lnTo>
                  <a:lnTo>
                    <a:pt x="236" y="21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1" name="Freeform 433">
              <a:extLst>
                <a:ext uri="{FF2B5EF4-FFF2-40B4-BE49-F238E27FC236}">
                  <a16:creationId xmlns:a16="http://schemas.microsoft.com/office/drawing/2014/main" id="{504D9236-8FAB-46B1-9C84-1E90DB8B7033}"/>
                </a:ext>
              </a:extLst>
            </p:cNvPr>
            <p:cNvSpPr>
              <a:spLocks/>
            </p:cNvSpPr>
            <p:nvPr>
              <p:custDataLst>
                <p:tags r:id="rId529"/>
              </p:custDataLst>
            </p:nvPr>
          </p:nvSpPr>
          <p:spPr bwMode="gray">
            <a:xfrm>
              <a:off x="3435" y="2682"/>
              <a:ext cx="20" cy="29"/>
            </a:xfrm>
            <a:custGeom>
              <a:avLst/>
              <a:gdLst>
                <a:gd name="T0" fmla="*/ 10 w 17"/>
                <a:gd name="T1" fmla="*/ 25 h 26"/>
                <a:gd name="T2" fmla="*/ 0 w 17"/>
                <a:gd name="T3" fmla="*/ 9 h 26"/>
                <a:gd name="T4" fmla="*/ 10 w 17"/>
                <a:gd name="T5" fmla="*/ 0 h 26"/>
                <a:gd name="T6" fmla="*/ 16 w 17"/>
                <a:gd name="T7" fmla="*/ 0 h 26"/>
                <a:gd name="T8" fmla="*/ 10 w 17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0" y="25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2" name="Freeform 434">
              <a:extLst>
                <a:ext uri="{FF2B5EF4-FFF2-40B4-BE49-F238E27FC236}">
                  <a16:creationId xmlns:a16="http://schemas.microsoft.com/office/drawing/2014/main" id="{DBB99ECB-4528-43BC-B3BC-50DC5314E9B7}"/>
                </a:ext>
              </a:extLst>
            </p:cNvPr>
            <p:cNvSpPr>
              <a:spLocks/>
            </p:cNvSpPr>
            <p:nvPr>
              <p:custDataLst>
                <p:tags r:id="rId530"/>
              </p:custDataLst>
            </p:nvPr>
          </p:nvSpPr>
          <p:spPr bwMode="gray">
            <a:xfrm>
              <a:off x="3435" y="2682"/>
              <a:ext cx="100" cy="49"/>
            </a:xfrm>
            <a:custGeom>
              <a:avLst/>
              <a:gdLst>
                <a:gd name="T0" fmla="*/ 65 w 83"/>
                <a:gd name="T1" fmla="*/ 34 h 43"/>
                <a:gd name="T2" fmla="*/ 82 w 83"/>
                <a:gd name="T3" fmla="*/ 17 h 43"/>
                <a:gd name="T4" fmla="*/ 82 w 83"/>
                <a:gd name="T5" fmla="*/ 9 h 43"/>
                <a:gd name="T6" fmla="*/ 74 w 83"/>
                <a:gd name="T7" fmla="*/ 0 h 43"/>
                <a:gd name="T8" fmla="*/ 50 w 83"/>
                <a:gd name="T9" fmla="*/ 25 h 43"/>
                <a:gd name="T10" fmla="*/ 25 w 83"/>
                <a:gd name="T11" fmla="*/ 25 h 43"/>
                <a:gd name="T12" fmla="*/ 10 w 83"/>
                <a:gd name="T13" fmla="*/ 25 h 43"/>
                <a:gd name="T14" fmla="*/ 0 w 83"/>
                <a:gd name="T15" fmla="*/ 34 h 43"/>
                <a:gd name="T16" fmla="*/ 10 w 83"/>
                <a:gd name="T17" fmla="*/ 42 h 43"/>
                <a:gd name="T18" fmla="*/ 16 w 83"/>
                <a:gd name="T19" fmla="*/ 42 h 43"/>
                <a:gd name="T20" fmla="*/ 25 w 83"/>
                <a:gd name="T21" fmla="*/ 42 h 43"/>
                <a:gd name="T22" fmla="*/ 34 w 83"/>
                <a:gd name="T23" fmla="*/ 42 h 43"/>
                <a:gd name="T24" fmla="*/ 41 w 83"/>
                <a:gd name="T25" fmla="*/ 42 h 43"/>
                <a:gd name="T26" fmla="*/ 50 w 83"/>
                <a:gd name="T27" fmla="*/ 42 h 43"/>
                <a:gd name="T28" fmla="*/ 50 w 83"/>
                <a:gd name="T29" fmla="*/ 34 h 43"/>
                <a:gd name="T30" fmla="*/ 57 w 83"/>
                <a:gd name="T31" fmla="*/ 34 h 43"/>
                <a:gd name="T32" fmla="*/ 65 w 83"/>
                <a:gd name="T33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3">
                  <a:moveTo>
                    <a:pt x="65" y="34"/>
                  </a:moveTo>
                  <a:lnTo>
                    <a:pt x="82" y="17"/>
                  </a:lnTo>
                  <a:lnTo>
                    <a:pt x="82" y="9"/>
                  </a:lnTo>
                  <a:lnTo>
                    <a:pt x="74" y="0"/>
                  </a:lnTo>
                  <a:lnTo>
                    <a:pt x="50" y="25"/>
                  </a:lnTo>
                  <a:lnTo>
                    <a:pt x="25" y="25"/>
                  </a:lnTo>
                  <a:lnTo>
                    <a:pt x="10" y="25"/>
                  </a:lnTo>
                  <a:lnTo>
                    <a:pt x="0" y="34"/>
                  </a:lnTo>
                  <a:lnTo>
                    <a:pt x="10" y="42"/>
                  </a:lnTo>
                  <a:lnTo>
                    <a:pt x="16" y="42"/>
                  </a:lnTo>
                  <a:lnTo>
                    <a:pt x="25" y="42"/>
                  </a:lnTo>
                  <a:lnTo>
                    <a:pt x="34" y="42"/>
                  </a:lnTo>
                  <a:lnTo>
                    <a:pt x="41" y="42"/>
                  </a:lnTo>
                  <a:lnTo>
                    <a:pt x="50" y="42"/>
                  </a:lnTo>
                  <a:lnTo>
                    <a:pt x="50" y="34"/>
                  </a:lnTo>
                  <a:lnTo>
                    <a:pt x="57" y="34"/>
                  </a:lnTo>
                  <a:lnTo>
                    <a:pt x="65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3" name="Freeform 435">
              <a:extLst>
                <a:ext uri="{FF2B5EF4-FFF2-40B4-BE49-F238E27FC236}">
                  <a16:creationId xmlns:a16="http://schemas.microsoft.com/office/drawing/2014/main" id="{50CB619E-2BC1-48D7-9A36-690986B176E8}"/>
                </a:ext>
              </a:extLst>
            </p:cNvPr>
            <p:cNvSpPr>
              <a:spLocks/>
            </p:cNvSpPr>
            <p:nvPr>
              <p:custDataLst>
                <p:tags r:id="rId531"/>
              </p:custDataLst>
            </p:nvPr>
          </p:nvSpPr>
          <p:spPr bwMode="gray">
            <a:xfrm>
              <a:off x="3524" y="2676"/>
              <a:ext cx="21" cy="17"/>
            </a:xfrm>
            <a:custGeom>
              <a:avLst/>
              <a:gdLst>
                <a:gd name="T0" fmla="*/ 16 w 17"/>
                <a:gd name="T1" fmla="*/ 16 h 17"/>
                <a:gd name="T2" fmla="*/ 0 w 17"/>
                <a:gd name="T3" fmla="*/ 7 h 17"/>
                <a:gd name="T4" fmla="*/ 0 w 17"/>
                <a:gd name="T5" fmla="*/ 0 h 17"/>
                <a:gd name="T6" fmla="*/ 16 w 17"/>
                <a:gd name="T7" fmla="*/ 0 h 17"/>
                <a:gd name="T8" fmla="*/ 16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4" name="Freeform 436">
              <a:extLst>
                <a:ext uri="{FF2B5EF4-FFF2-40B4-BE49-F238E27FC236}">
                  <a16:creationId xmlns:a16="http://schemas.microsoft.com/office/drawing/2014/main" id="{42527FCC-A643-40BD-8119-3C8F45AAE6CD}"/>
                </a:ext>
              </a:extLst>
            </p:cNvPr>
            <p:cNvSpPr>
              <a:spLocks/>
            </p:cNvSpPr>
            <p:nvPr>
              <p:custDataLst>
                <p:tags r:id="rId532"/>
              </p:custDataLst>
            </p:nvPr>
          </p:nvSpPr>
          <p:spPr bwMode="gray">
            <a:xfrm>
              <a:off x="3476" y="2703"/>
              <a:ext cx="106" cy="117"/>
            </a:xfrm>
            <a:custGeom>
              <a:avLst/>
              <a:gdLst>
                <a:gd name="T0" fmla="*/ 0 w 89"/>
                <a:gd name="T1" fmla="*/ 106 h 107"/>
                <a:gd name="T2" fmla="*/ 23 w 89"/>
                <a:gd name="T3" fmla="*/ 106 h 107"/>
                <a:gd name="T4" fmla="*/ 31 w 89"/>
                <a:gd name="T5" fmla="*/ 97 h 107"/>
                <a:gd name="T6" fmla="*/ 40 w 89"/>
                <a:gd name="T7" fmla="*/ 89 h 107"/>
                <a:gd name="T8" fmla="*/ 56 w 89"/>
                <a:gd name="T9" fmla="*/ 82 h 107"/>
                <a:gd name="T10" fmla="*/ 65 w 89"/>
                <a:gd name="T11" fmla="*/ 72 h 107"/>
                <a:gd name="T12" fmla="*/ 65 w 89"/>
                <a:gd name="T13" fmla="*/ 66 h 107"/>
                <a:gd name="T14" fmla="*/ 81 w 89"/>
                <a:gd name="T15" fmla="*/ 41 h 107"/>
                <a:gd name="T16" fmla="*/ 88 w 89"/>
                <a:gd name="T17" fmla="*/ 32 h 107"/>
                <a:gd name="T18" fmla="*/ 72 w 89"/>
                <a:gd name="T19" fmla="*/ 17 h 107"/>
                <a:gd name="T20" fmla="*/ 56 w 89"/>
                <a:gd name="T21" fmla="*/ 8 h 107"/>
                <a:gd name="T22" fmla="*/ 48 w 89"/>
                <a:gd name="T23" fmla="*/ 0 h 107"/>
                <a:gd name="T24" fmla="*/ 31 w 89"/>
                <a:gd name="T25" fmla="*/ 17 h 107"/>
                <a:gd name="T26" fmla="*/ 40 w 89"/>
                <a:gd name="T27" fmla="*/ 25 h 107"/>
                <a:gd name="T28" fmla="*/ 48 w 89"/>
                <a:gd name="T29" fmla="*/ 32 h 107"/>
                <a:gd name="T30" fmla="*/ 48 w 89"/>
                <a:gd name="T31" fmla="*/ 41 h 107"/>
                <a:gd name="T32" fmla="*/ 48 w 89"/>
                <a:gd name="T33" fmla="*/ 48 h 107"/>
                <a:gd name="T34" fmla="*/ 48 w 89"/>
                <a:gd name="T35" fmla="*/ 57 h 107"/>
                <a:gd name="T36" fmla="*/ 40 w 89"/>
                <a:gd name="T37" fmla="*/ 57 h 107"/>
                <a:gd name="T38" fmla="*/ 31 w 89"/>
                <a:gd name="T39" fmla="*/ 66 h 107"/>
                <a:gd name="T40" fmla="*/ 23 w 89"/>
                <a:gd name="T41" fmla="*/ 72 h 107"/>
                <a:gd name="T42" fmla="*/ 16 w 89"/>
                <a:gd name="T43" fmla="*/ 82 h 107"/>
                <a:gd name="T44" fmla="*/ 7 w 89"/>
                <a:gd name="T45" fmla="*/ 89 h 107"/>
                <a:gd name="T46" fmla="*/ 0 w 89"/>
                <a:gd name="T47" fmla="*/ 97 h 107"/>
                <a:gd name="T48" fmla="*/ 0 w 89"/>
                <a:gd name="T4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9" h="107">
                  <a:moveTo>
                    <a:pt x="0" y="106"/>
                  </a:moveTo>
                  <a:lnTo>
                    <a:pt x="23" y="106"/>
                  </a:lnTo>
                  <a:lnTo>
                    <a:pt x="31" y="97"/>
                  </a:lnTo>
                  <a:lnTo>
                    <a:pt x="40" y="89"/>
                  </a:lnTo>
                  <a:lnTo>
                    <a:pt x="56" y="82"/>
                  </a:lnTo>
                  <a:lnTo>
                    <a:pt x="65" y="72"/>
                  </a:lnTo>
                  <a:lnTo>
                    <a:pt x="65" y="66"/>
                  </a:lnTo>
                  <a:lnTo>
                    <a:pt x="81" y="41"/>
                  </a:lnTo>
                  <a:lnTo>
                    <a:pt x="88" y="32"/>
                  </a:lnTo>
                  <a:lnTo>
                    <a:pt x="72" y="17"/>
                  </a:lnTo>
                  <a:lnTo>
                    <a:pt x="56" y="8"/>
                  </a:lnTo>
                  <a:lnTo>
                    <a:pt x="48" y="0"/>
                  </a:lnTo>
                  <a:lnTo>
                    <a:pt x="31" y="17"/>
                  </a:lnTo>
                  <a:lnTo>
                    <a:pt x="40" y="25"/>
                  </a:lnTo>
                  <a:lnTo>
                    <a:pt x="48" y="32"/>
                  </a:lnTo>
                  <a:lnTo>
                    <a:pt x="48" y="41"/>
                  </a:lnTo>
                  <a:lnTo>
                    <a:pt x="48" y="48"/>
                  </a:lnTo>
                  <a:lnTo>
                    <a:pt x="48" y="57"/>
                  </a:lnTo>
                  <a:lnTo>
                    <a:pt x="40" y="57"/>
                  </a:lnTo>
                  <a:lnTo>
                    <a:pt x="31" y="66"/>
                  </a:lnTo>
                  <a:lnTo>
                    <a:pt x="23" y="72"/>
                  </a:lnTo>
                  <a:lnTo>
                    <a:pt x="16" y="82"/>
                  </a:lnTo>
                  <a:lnTo>
                    <a:pt x="7" y="89"/>
                  </a:lnTo>
                  <a:lnTo>
                    <a:pt x="0" y="97"/>
                  </a:lnTo>
                  <a:lnTo>
                    <a:pt x="0" y="106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5" name="Freeform 437">
              <a:extLst>
                <a:ext uri="{FF2B5EF4-FFF2-40B4-BE49-F238E27FC236}">
                  <a16:creationId xmlns:a16="http://schemas.microsoft.com/office/drawing/2014/main" id="{16C038D8-E2EA-4F7D-89BE-B766E0C7D44B}"/>
                </a:ext>
              </a:extLst>
            </p:cNvPr>
            <p:cNvSpPr>
              <a:spLocks/>
            </p:cNvSpPr>
            <p:nvPr>
              <p:custDataLst>
                <p:tags r:id="rId533"/>
              </p:custDataLst>
            </p:nvPr>
          </p:nvSpPr>
          <p:spPr bwMode="gray">
            <a:xfrm>
              <a:off x="3317" y="2809"/>
              <a:ext cx="160" cy="72"/>
            </a:xfrm>
            <a:custGeom>
              <a:avLst/>
              <a:gdLst>
                <a:gd name="T0" fmla="*/ 0 w 132"/>
                <a:gd name="T1" fmla="*/ 16 h 66"/>
                <a:gd name="T2" fmla="*/ 8 w 132"/>
                <a:gd name="T3" fmla="*/ 9 h 66"/>
                <a:gd name="T4" fmla="*/ 32 w 132"/>
                <a:gd name="T5" fmla="*/ 32 h 66"/>
                <a:gd name="T6" fmla="*/ 41 w 132"/>
                <a:gd name="T7" fmla="*/ 50 h 66"/>
                <a:gd name="T8" fmla="*/ 97 w 132"/>
                <a:gd name="T9" fmla="*/ 9 h 66"/>
                <a:gd name="T10" fmla="*/ 131 w 132"/>
                <a:gd name="T11" fmla="*/ 0 h 66"/>
                <a:gd name="T12" fmla="*/ 131 w 132"/>
                <a:gd name="T13" fmla="*/ 9 h 66"/>
                <a:gd name="T14" fmla="*/ 122 w 132"/>
                <a:gd name="T15" fmla="*/ 16 h 66"/>
                <a:gd name="T16" fmla="*/ 122 w 132"/>
                <a:gd name="T17" fmla="*/ 25 h 66"/>
                <a:gd name="T18" fmla="*/ 90 w 132"/>
                <a:gd name="T19" fmla="*/ 32 h 66"/>
                <a:gd name="T20" fmla="*/ 57 w 132"/>
                <a:gd name="T21" fmla="*/ 57 h 66"/>
                <a:gd name="T22" fmla="*/ 41 w 132"/>
                <a:gd name="T23" fmla="*/ 57 h 66"/>
                <a:gd name="T24" fmla="*/ 25 w 132"/>
                <a:gd name="T25" fmla="*/ 65 h 66"/>
                <a:gd name="T26" fmla="*/ 8 w 132"/>
                <a:gd name="T27" fmla="*/ 65 h 66"/>
                <a:gd name="T28" fmla="*/ 0 w 132"/>
                <a:gd name="T2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66">
                  <a:moveTo>
                    <a:pt x="0" y="16"/>
                  </a:moveTo>
                  <a:lnTo>
                    <a:pt x="8" y="9"/>
                  </a:lnTo>
                  <a:lnTo>
                    <a:pt x="32" y="32"/>
                  </a:lnTo>
                  <a:lnTo>
                    <a:pt x="41" y="50"/>
                  </a:lnTo>
                  <a:lnTo>
                    <a:pt x="97" y="9"/>
                  </a:lnTo>
                  <a:lnTo>
                    <a:pt x="131" y="0"/>
                  </a:lnTo>
                  <a:lnTo>
                    <a:pt x="131" y="9"/>
                  </a:lnTo>
                  <a:lnTo>
                    <a:pt x="122" y="16"/>
                  </a:lnTo>
                  <a:lnTo>
                    <a:pt x="122" y="25"/>
                  </a:lnTo>
                  <a:lnTo>
                    <a:pt x="90" y="32"/>
                  </a:lnTo>
                  <a:lnTo>
                    <a:pt x="57" y="57"/>
                  </a:lnTo>
                  <a:lnTo>
                    <a:pt x="41" y="57"/>
                  </a:lnTo>
                  <a:lnTo>
                    <a:pt x="25" y="65"/>
                  </a:lnTo>
                  <a:lnTo>
                    <a:pt x="8" y="65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6" name="Freeform 438">
              <a:extLst>
                <a:ext uri="{FF2B5EF4-FFF2-40B4-BE49-F238E27FC236}">
                  <a16:creationId xmlns:a16="http://schemas.microsoft.com/office/drawing/2014/main" id="{2C5840A4-37FA-450A-BD6D-4DDD5B63392E}"/>
                </a:ext>
              </a:extLst>
            </p:cNvPr>
            <p:cNvSpPr>
              <a:spLocks/>
            </p:cNvSpPr>
            <p:nvPr>
              <p:custDataLst>
                <p:tags r:id="rId534"/>
              </p:custDataLst>
            </p:nvPr>
          </p:nvSpPr>
          <p:spPr bwMode="gray">
            <a:xfrm>
              <a:off x="3897" y="2615"/>
              <a:ext cx="117" cy="63"/>
            </a:xfrm>
            <a:custGeom>
              <a:avLst/>
              <a:gdLst>
                <a:gd name="T0" fmla="*/ 6 w 97"/>
                <a:gd name="T1" fmla="*/ 0 h 57"/>
                <a:gd name="T2" fmla="*/ 0 w 97"/>
                <a:gd name="T3" fmla="*/ 23 h 57"/>
                <a:gd name="T4" fmla="*/ 15 w 97"/>
                <a:gd name="T5" fmla="*/ 31 h 57"/>
                <a:gd name="T6" fmla="*/ 87 w 97"/>
                <a:gd name="T7" fmla="*/ 56 h 57"/>
                <a:gd name="T8" fmla="*/ 96 w 97"/>
                <a:gd name="T9" fmla="*/ 56 h 57"/>
                <a:gd name="T10" fmla="*/ 96 w 97"/>
                <a:gd name="T11" fmla="*/ 47 h 57"/>
                <a:gd name="T12" fmla="*/ 96 w 97"/>
                <a:gd name="T13" fmla="*/ 31 h 57"/>
                <a:gd name="T14" fmla="*/ 72 w 97"/>
                <a:gd name="T15" fmla="*/ 31 h 57"/>
                <a:gd name="T16" fmla="*/ 55 w 97"/>
                <a:gd name="T17" fmla="*/ 23 h 57"/>
                <a:gd name="T18" fmla="*/ 47 w 97"/>
                <a:gd name="T19" fmla="*/ 15 h 57"/>
                <a:gd name="T20" fmla="*/ 40 w 97"/>
                <a:gd name="T21" fmla="*/ 15 h 57"/>
                <a:gd name="T22" fmla="*/ 24 w 97"/>
                <a:gd name="T23" fmla="*/ 0 h 57"/>
                <a:gd name="T24" fmla="*/ 6 w 97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57">
                  <a:moveTo>
                    <a:pt x="6" y="0"/>
                  </a:moveTo>
                  <a:lnTo>
                    <a:pt x="0" y="23"/>
                  </a:lnTo>
                  <a:lnTo>
                    <a:pt x="15" y="31"/>
                  </a:lnTo>
                  <a:lnTo>
                    <a:pt x="87" y="56"/>
                  </a:lnTo>
                  <a:lnTo>
                    <a:pt x="96" y="56"/>
                  </a:lnTo>
                  <a:lnTo>
                    <a:pt x="96" y="47"/>
                  </a:lnTo>
                  <a:lnTo>
                    <a:pt x="96" y="31"/>
                  </a:lnTo>
                  <a:lnTo>
                    <a:pt x="72" y="31"/>
                  </a:lnTo>
                  <a:lnTo>
                    <a:pt x="55" y="23"/>
                  </a:lnTo>
                  <a:lnTo>
                    <a:pt x="47" y="15"/>
                  </a:lnTo>
                  <a:lnTo>
                    <a:pt x="40" y="15"/>
                  </a:lnTo>
                  <a:lnTo>
                    <a:pt x="24" y="0"/>
                  </a:lnTo>
                  <a:lnTo>
                    <a:pt x="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7" name="Freeform 439">
              <a:extLst>
                <a:ext uri="{FF2B5EF4-FFF2-40B4-BE49-F238E27FC236}">
                  <a16:creationId xmlns:a16="http://schemas.microsoft.com/office/drawing/2014/main" id="{44ABF4B7-F586-4902-8AD4-C68DB9D37204}"/>
                </a:ext>
              </a:extLst>
            </p:cNvPr>
            <p:cNvSpPr>
              <a:spLocks/>
            </p:cNvSpPr>
            <p:nvPr>
              <p:custDataLst>
                <p:tags r:id="rId535"/>
              </p:custDataLst>
            </p:nvPr>
          </p:nvSpPr>
          <p:spPr bwMode="gray">
            <a:xfrm>
              <a:off x="4012" y="2676"/>
              <a:ext cx="82" cy="78"/>
            </a:xfrm>
            <a:custGeom>
              <a:avLst/>
              <a:gdLst>
                <a:gd name="T0" fmla="*/ 66 w 67"/>
                <a:gd name="T1" fmla="*/ 65 h 73"/>
                <a:gd name="T2" fmla="*/ 56 w 67"/>
                <a:gd name="T3" fmla="*/ 41 h 73"/>
                <a:gd name="T4" fmla="*/ 56 w 67"/>
                <a:gd name="T5" fmla="*/ 32 h 73"/>
                <a:gd name="T6" fmla="*/ 49 w 67"/>
                <a:gd name="T7" fmla="*/ 41 h 73"/>
                <a:gd name="T8" fmla="*/ 41 w 67"/>
                <a:gd name="T9" fmla="*/ 41 h 73"/>
                <a:gd name="T10" fmla="*/ 41 w 67"/>
                <a:gd name="T11" fmla="*/ 32 h 73"/>
                <a:gd name="T12" fmla="*/ 56 w 67"/>
                <a:gd name="T13" fmla="*/ 16 h 73"/>
                <a:gd name="T14" fmla="*/ 24 w 67"/>
                <a:gd name="T15" fmla="*/ 16 h 73"/>
                <a:gd name="T16" fmla="*/ 24 w 67"/>
                <a:gd name="T17" fmla="*/ 0 h 73"/>
                <a:gd name="T18" fmla="*/ 16 w 67"/>
                <a:gd name="T19" fmla="*/ 0 h 73"/>
                <a:gd name="T20" fmla="*/ 9 w 67"/>
                <a:gd name="T21" fmla="*/ 0 h 73"/>
                <a:gd name="T22" fmla="*/ 9 w 67"/>
                <a:gd name="T23" fmla="*/ 7 h 73"/>
                <a:gd name="T24" fmla="*/ 0 w 67"/>
                <a:gd name="T25" fmla="*/ 24 h 73"/>
                <a:gd name="T26" fmla="*/ 9 w 67"/>
                <a:gd name="T27" fmla="*/ 24 h 73"/>
                <a:gd name="T28" fmla="*/ 16 w 67"/>
                <a:gd name="T29" fmla="*/ 65 h 73"/>
                <a:gd name="T30" fmla="*/ 34 w 67"/>
                <a:gd name="T31" fmla="*/ 65 h 73"/>
                <a:gd name="T32" fmla="*/ 49 w 67"/>
                <a:gd name="T33" fmla="*/ 49 h 73"/>
                <a:gd name="T34" fmla="*/ 56 w 67"/>
                <a:gd name="T35" fmla="*/ 72 h 73"/>
                <a:gd name="T36" fmla="*/ 66 w 67"/>
                <a:gd name="T37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73">
                  <a:moveTo>
                    <a:pt x="66" y="65"/>
                  </a:moveTo>
                  <a:lnTo>
                    <a:pt x="56" y="41"/>
                  </a:lnTo>
                  <a:lnTo>
                    <a:pt x="56" y="32"/>
                  </a:lnTo>
                  <a:lnTo>
                    <a:pt x="49" y="41"/>
                  </a:lnTo>
                  <a:lnTo>
                    <a:pt x="41" y="41"/>
                  </a:lnTo>
                  <a:lnTo>
                    <a:pt x="41" y="32"/>
                  </a:lnTo>
                  <a:lnTo>
                    <a:pt x="56" y="16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0" y="24"/>
                  </a:lnTo>
                  <a:lnTo>
                    <a:pt x="9" y="24"/>
                  </a:lnTo>
                  <a:lnTo>
                    <a:pt x="16" y="65"/>
                  </a:lnTo>
                  <a:lnTo>
                    <a:pt x="34" y="65"/>
                  </a:lnTo>
                  <a:lnTo>
                    <a:pt x="49" y="49"/>
                  </a:lnTo>
                  <a:lnTo>
                    <a:pt x="56" y="72"/>
                  </a:lnTo>
                  <a:lnTo>
                    <a:pt x="66" y="6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8" name="Freeform 440">
              <a:extLst>
                <a:ext uri="{FF2B5EF4-FFF2-40B4-BE49-F238E27FC236}">
                  <a16:creationId xmlns:a16="http://schemas.microsoft.com/office/drawing/2014/main" id="{156538A9-E3C9-4ED0-A50B-8C48C0494A35}"/>
                </a:ext>
              </a:extLst>
            </p:cNvPr>
            <p:cNvSpPr>
              <a:spLocks/>
            </p:cNvSpPr>
            <p:nvPr>
              <p:custDataLst>
                <p:tags r:id="rId536"/>
              </p:custDataLst>
            </p:nvPr>
          </p:nvSpPr>
          <p:spPr bwMode="gray">
            <a:xfrm>
              <a:off x="4607" y="2472"/>
              <a:ext cx="55" cy="72"/>
            </a:xfrm>
            <a:custGeom>
              <a:avLst/>
              <a:gdLst>
                <a:gd name="T0" fmla="*/ 0 w 44"/>
                <a:gd name="T1" fmla="*/ 16 h 66"/>
                <a:gd name="T2" fmla="*/ 25 w 44"/>
                <a:gd name="T3" fmla="*/ 0 h 66"/>
                <a:gd name="T4" fmla="*/ 34 w 44"/>
                <a:gd name="T5" fmla="*/ 16 h 66"/>
                <a:gd name="T6" fmla="*/ 43 w 44"/>
                <a:gd name="T7" fmla="*/ 40 h 66"/>
                <a:gd name="T8" fmla="*/ 34 w 44"/>
                <a:gd name="T9" fmla="*/ 56 h 66"/>
                <a:gd name="T10" fmla="*/ 0 w 44"/>
                <a:gd name="T11" fmla="*/ 65 h 66"/>
                <a:gd name="T12" fmla="*/ 0 w 44"/>
                <a:gd name="T13" fmla="*/ 56 h 66"/>
                <a:gd name="T14" fmla="*/ 0 w 44"/>
                <a:gd name="T15" fmla="*/ 48 h 66"/>
                <a:gd name="T16" fmla="*/ 0 w 44"/>
                <a:gd name="T17" fmla="*/ 24 h 66"/>
                <a:gd name="T18" fmla="*/ 0 w 44"/>
                <a:gd name="T1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66">
                  <a:moveTo>
                    <a:pt x="0" y="16"/>
                  </a:moveTo>
                  <a:lnTo>
                    <a:pt x="25" y="0"/>
                  </a:lnTo>
                  <a:lnTo>
                    <a:pt x="34" y="16"/>
                  </a:lnTo>
                  <a:lnTo>
                    <a:pt x="43" y="40"/>
                  </a:lnTo>
                  <a:lnTo>
                    <a:pt x="34" y="56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24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09" name="Freeform 441">
              <a:extLst>
                <a:ext uri="{FF2B5EF4-FFF2-40B4-BE49-F238E27FC236}">
                  <a16:creationId xmlns:a16="http://schemas.microsoft.com/office/drawing/2014/main" id="{542CCA3D-B3DC-4B70-998D-FBFF8BF4908C}"/>
                </a:ext>
              </a:extLst>
            </p:cNvPr>
            <p:cNvSpPr>
              <a:spLocks/>
            </p:cNvSpPr>
            <p:nvPr>
              <p:custDataLst>
                <p:tags r:id="rId537"/>
              </p:custDataLst>
            </p:nvPr>
          </p:nvSpPr>
          <p:spPr bwMode="gray">
            <a:xfrm>
              <a:off x="4582" y="2398"/>
              <a:ext cx="100" cy="92"/>
            </a:xfrm>
            <a:custGeom>
              <a:avLst/>
              <a:gdLst>
                <a:gd name="T0" fmla="*/ 81 w 82"/>
                <a:gd name="T1" fmla="*/ 0 h 83"/>
                <a:gd name="T2" fmla="*/ 72 w 82"/>
                <a:gd name="T3" fmla="*/ 0 h 83"/>
                <a:gd name="T4" fmla="*/ 56 w 82"/>
                <a:gd name="T5" fmla="*/ 9 h 83"/>
                <a:gd name="T6" fmla="*/ 47 w 82"/>
                <a:gd name="T7" fmla="*/ 9 h 83"/>
                <a:gd name="T8" fmla="*/ 40 w 82"/>
                <a:gd name="T9" fmla="*/ 17 h 83"/>
                <a:gd name="T10" fmla="*/ 32 w 82"/>
                <a:gd name="T11" fmla="*/ 17 h 83"/>
                <a:gd name="T12" fmla="*/ 0 w 82"/>
                <a:gd name="T13" fmla="*/ 41 h 83"/>
                <a:gd name="T14" fmla="*/ 0 w 82"/>
                <a:gd name="T15" fmla="*/ 50 h 83"/>
                <a:gd name="T16" fmla="*/ 7 w 82"/>
                <a:gd name="T17" fmla="*/ 50 h 83"/>
                <a:gd name="T18" fmla="*/ 0 w 82"/>
                <a:gd name="T19" fmla="*/ 74 h 83"/>
                <a:gd name="T20" fmla="*/ 7 w 82"/>
                <a:gd name="T21" fmla="*/ 82 h 83"/>
                <a:gd name="T22" fmla="*/ 16 w 82"/>
                <a:gd name="T23" fmla="*/ 82 h 83"/>
                <a:gd name="T24" fmla="*/ 22 w 82"/>
                <a:gd name="T25" fmla="*/ 82 h 83"/>
                <a:gd name="T26" fmla="*/ 47 w 82"/>
                <a:gd name="T27" fmla="*/ 66 h 83"/>
                <a:gd name="T28" fmla="*/ 32 w 82"/>
                <a:gd name="T29" fmla="*/ 57 h 83"/>
                <a:gd name="T30" fmla="*/ 32 w 82"/>
                <a:gd name="T31" fmla="*/ 50 h 83"/>
                <a:gd name="T32" fmla="*/ 65 w 82"/>
                <a:gd name="T33" fmla="*/ 34 h 83"/>
                <a:gd name="T34" fmla="*/ 65 w 82"/>
                <a:gd name="T35" fmla="*/ 17 h 83"/>
                <a:gd name="T36" fmla="*/ 81 w 82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3">
                  <a:moveTo>
                    <a:pt x="81" y="0"/>
                  </a:moveTo>
                  <a:lnTo>
                    <a:pt x="72" y="0"/>
                  </a:lnTo>
                  <a:lnTo>
                    <a:pt x="56" y="9"/>
                  </a:lnTo>
                  <a:lnTo>
                    <a:pt x="47" y="9"/>
                  </a:lnTo>
                  <a:lnTo>
                    <a:pt x="40" y="17"/>
                  </a:lnTo>
                  <a:lnTo>
                    <a:pt x="32" y="17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7" y="50"/>
                  </a:lnTo>
                  <a:lnTo>
                    <a:pt x="0" y="74"/>
                  </a:lnTo>
                  <a:lnTo>
                    <a:pt x="7" y="82"/>
                  </a:lnTo>
                  <a:lnTo>
                    <a:pt x="16" y="82"/>
                  </a:lnTo>
                  <a:lnTo>
                    <a:pt x="22" y="82"/>
                  </a:lnTo>
                  <a:lnTo>
                    <a:pt x="47" y="66"/>
                  </a:lnTo>
                  <a:lnTo>
                    <a:pt x="32" y="57"/>
                  </a:lnTo>
                  <a:lnTo>
                    <a:pt x="32" y="50"/>
                  </a:lnTo>
                  <a:lnTo>
                    <a:pt x="65" y="34"/>
                  </a:lnTo>
                  <a:lnTo>
                    <a:pt x="65" y="17"/>
                  </a:lnTo>
                  <a:lnTo>
                    <a:pt x="81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0" name="Freeform 442">
              <a:extLst>
                <a:ext uri="{FF2B5EF4-FFF2-40B4-BE49-F238E27FC236}">
                  <a16:creationId xmlns:a16="http://schemas.microsoft.com/office/drawing/2014/main" id="{BCC1B802-D8B2-4F07-8D25-9E227DDE4A8D}"/>
                </a:ext>
              </a:extLst>
            </p:cNvPr>
            <p:cNvSpPr>
              <a:spLocks/>
            </p:cNvSpPr>
            <p:nvPr>
              <p:custDataLst>
                <p:tags r:id="rId538"/>
              </p:custDataLst>
            </p:nvPr>
          </p:nvSpPr>
          <p:spPr bwMode="gray">
            <a:xfrm>
              <a:off x="4384" y="1456"/>
              <a:ext cx="22" cy="26"/>
            </a:xfrm>
            <a:custGeom>
              <a:avLst/>
              <a:gdLst>
                <a:gd name="T0" fmla="*/ 17 w 18"/>
                <a:gd name="T1" fmla="*/ 24 h 25"/>
                <a:gd name="T2" fmla="*/ 17 w 18"/>
                <a:gd name="T3" fmla="*/ 8 h 25"/>
                <a:gd name="T4" fmla="*/ 0 w 18"/>
                <a:gd name="T5" fmla="*/ 0 h 25"/>
                <a:gd name="T6" fmla="*/ 0 w 18"/>
                <a:gd name="T7" fmla="*/ 8 h 25"/>
                <a:gd name="T8" fmla="*/ 17 w 18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7" y="24"/>
                  </a:moveTo>
                  <a:lnTo>
                    <a:pt x="17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17" y="24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1" name="Freeform 443">
              <a:extLst>
                <a:ext uri="{FF2B5EF4-FFF2-40B4-BE49-F238E27FC236}">
                  <a16:creationId xmlns:a16="http://schemas.microsoft.com/office/drawing/2014/main" id="{1DFDAA50-4371-44E0-AAA2-AF7AE5D66063}"/>
                </a:ext>
              </a:extLst>
            </p:cNvPr>
            <p:cNvSpPr>
              <a:spLocks/>
            </p:cNvSpPr>
            <p:nvPr>
              <p:custDataLst>
                <p:tags r:id="rId539"/>
              </p:custDataLst>
            </p:nvPr>
          </p:nvSpPr>
          <p:spPr bwMode="gray">
            <a:xfrm>
              <a:off x="2456" y="2524"/>
              <a:ext cx="187" cy="136"/>
            </a:xfrm>
            <a:custGeom>
              <a:avLst/>
              <a:gdLst>
                <a:gd name="T0" fmla="*/ 139 w 156"/>
                <a:gd name="T1" fmla="*/ 8 h 123"/>
                <a:gd name="T2" fmla="*/ 147 w 156"/>
                <a:gd name="T3" fmla="*/ 8 h 123"/>
                <a:gd name="T4" fmla="*/ 155 w 156"/>
                <a:gd name="T5" fmla="*/ 48 h 123"/>
                <a:gd name="T6" fmla="*/ 122 w 156"/>
                <a:gd name="T7" fmla="*/ 57 h 123"/>
                <a:gd name="T8" fmla="*/ 122 w 156"/>
                <a:gd name="T9" fmla="*/ 66 h 123"/>
                <a:gd name="T10" fmla="*/ 99 w 156"/>
                <a:gd name="T11" fmla="*/ 82 h 123"/>
                <a:gd name="T12" fmla="*/ 65 w 156"/>
                <a:gd name="T13" fmla="*/ 97 h 123"/>
                <a:gd name="T14" fmla="*/ 57 w 156"/>
                <a:gd name="T15" fmla="*/ 105 h 123"/>
                <a:gd name="T16" fmla="*/ 57 w 156"/>
                <a:gd name="T17" fmla="*/ 122 h 123"/>
                <a:gd name="T18" fmla="*/ 0 w 156"/>
                <a:gd name="T19" fmla="*/ 113 h 123"/>
                <a:gd name="T20" fmla="*/ 16 w 156"/>
                <a:gd name="T21" fmla="*/ 113 h 123"/>
                <a:gd name="T22" fmla="*/ 32 w 156"/>
                <a:gd name="T23" fmla="*/ 97 h 123"/>
                <a:gd name="T24" fmla="*/ 40 w 156"/>
                <a:gd name="T25" fmla="*/ 82 h 123"/>
                <a:gd name="T26" fmla="*/ 40 w 156"/>
                <a:gd name="T27" fmla="*/ 66 h 123"/>
                <a:gd name="T28" fmla="*/ 50 w 156"/>
                <a:gd name="T29" fmla="*/ 48 h 123"/>
                <a:gd name="T30" fmla="*/ 57 w 156"/>
                <a:gd name="T31" fmla="*/ 32 h 123"/>
                <a:gd name="T32" fmla="*/ 81 w 156"/>
                <a:gd name="T33" fmla="*/ 25 h 123"/>
                <a:gd name="T34" fmla="*/ 90 w 156"/>
                <a:gd name="T35" fmla="*/ 0 h 123"/>
                <a:gd name="T36" fmla="*/ 99 w 156"/>
                <a:gd name="T37" fmla="*/ 0 h 123"/>
                <a:gd name="T38" fmla="*/ 105 w 156"/>
                <a:gd name="T39" fmla="*/ 8 h 123"/>
                <a:gd name="T40" fmla="*/ 130 w 156"/>
                <a:gd name="T41" fmla="*/ 8 h 123"/>
                <a:gd name="T42" fmla="*/ 139 w 156"/>
                <a:gd name="T43" fmla="*/ 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6" h="123">
                  <a:moveTo>
                    <a:pt x="139" y="8"/>
                  </a:moveTo>
                  <a:lnTo>
                    <a:pt x="147" y="8"/>
                  </a:lnTo>
                  <a:lnTo>
                    <a:pt x="155" y="48"/>
                  </a:lnTo>
                  <a:lnTo>
                    <a:pt x="122" y="57"/>
                  </a:lnTo>
                  <a:lnTo>
                    <a:pt x="122" y="66"/>
                  </a:lnTo>
                  <a:lnTo>
                    <a:pt x="99" y="82"/>
                  </a:lnTo>
                  <a:lnTo>
                    <a:pt x="65" y="97"/>
                  </a:lnTo>
                  <a:lnTo>
                    <a:pt x="57" y="105"/>
                  </a:lnTo>
                  <a:lnTo>
                    <a:pt x="57" y="122"/>
                  </a:lnTo>
                  <a:lnTo>
                    <a:pt x="0" y="113"/>
                  </a:lnTo>
                  <a:lnTo>
                    <a:pt x="16" y="113"/>
                  </a:lnTo>
                  <a:lnTo>
                    <a:pt x="32" y="97"/>
                  </a:lnTo>
                  <a:lnTo>
                    <a:pt x="40" y="82"/>
                  </a:lnTo>
                  <a:lnTo>
                    <a:pt x="40" y="66"/>
                  </a:lnTo>
                  <a:lnTo>
                    <a:pt x="50" y="48"/>
                  </a:lnTo>
                  <a:lnTo>
                    <a:pt x="57" y="32"/>
                  </a:lnTo>
                  <a:lnTo>
                    <a:pt x="81" y="25"/>
                  </a:lnTo>
                  <a:lnTo>
                    <a:pt x="90" y="0"/>
                  </a:lnTo>
                  <a:lnTo>
                    <a:pt x="99" y="0"/>
                  </a:lnTo>
                  <a:lnTo>
                    <a:pt x="105" y="8"/>
                  </a:lnTo>
                  <a:lnTo>
                    <a:pt x="130" y="8"/>
                  </a:lnTo>
                  <a:lnTo>
                    <a:pt x="139" y="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2" name="Freeform 444">
              <a:extLst>
                <a:ext uri="{FF2B5EF4-FFF2-40B4-BE49-F238E27FC236}">
                  <a16:creationId xmlns:a16="http://schemas.microsoft.com/office/drawing/2014/main" id="{3DC436AA-6F96-40F1-8791-F0CC63712AFD}"/>
                </a:ext>
              </a:extLst>
            </p:cNvPr>
            <p:cNvSpPr>
              <a:spLocks/>
            </p:cNvSpPr>
            <p:nvPr>
              <p:custDataLst>
                <p:tags r:id="rId540"/>
              </p:custDataLst>
            </p:nvPr>
          </p:nvSpPr>
          <p:spPr bwMode="gray">
            <a:xfrm>
              <a:off x="2772" y="2497"/>
              <a:ext cx="57" cy="119"/>
            </a:xfrm>
            <a:custGeom>
              <a:avLst/>
              <a:gdLst>
                <a:gd name="T0" fmla="*/ 47 w 48"/>
                <a:gd name="T1" fmla="*/ 66 h 107"/>
                <a:gd name="T2" fmla="*/ 47 w 48"/>
                <a:gd name="T3" fmla="*/ 72 h 107"/>
                <a:gd name="T4" fmla="*/ 31 w 48"/>
                <a:gd name="T5" fmla="*/ 90 h 107"/>
                <a:gd name="T6" fmla="*/ 31 w 48"/>
                <a:gd name="T7" fmla="*/ 97 h 107"/>
                <a:gd name="T8" fmla="*/ 25 w 48"/>
                <a:gd name="T9" fmla="*/ 106 h 107"/>
                <a:gd name="T10" fmla="*/ 25 w 48"/>
                <a:gd name="T11" fmla="*/ 81 h 107"/>
                <a:gd name="T12" fmla="*/ 6 w 48"/>
                <a:gd name="T13" fmla="*/ 72 h 107"/>
                <a:gd name="T14" fmla="*/ 0 w 48"/>
                <a:gd name="T15" fmla="*/ 56 h 107"/>
                <a:gd name="T16" fmla="*/ 15 w 48"/>
                <a:gd name="T17" fmla="*/ 41 h 107"/>
                <a:gd name="T18" fmla="*/ 6 w 48"/>
                <a:gd name="T19" fmla="*/ 9 h 107"/>
                <a:gd name="T20" fmla="*/ 15 w 48"/>
                <a:gd name="T21" fmla="*/ 0 h 107"/>
                <a:gd name="T22" fmla="*/ 31 w 48"/>
                <a:gd name="T23" fmla="*/ 0 h 107"/>
                <a:gd name="T24" fmla="*/ 40 w 48"/>
                <a:gd name="T25" fmla="*/ 9 h 107"/>
                <a:gd name="T26" fmla="*/ 47 w 48"/>
                <a:gd name="T27" fmla="*/ 0 h 107"/>
                <a:gd name="T28" fmla="*/ 40 w 48"/>
                <a:gd name="T29" fmla="*/ 16 h 107"/>
                <a:gd name="T30" fmla="*/ 47 w 48"/>
                <a:gd name="T31" fmla="*/ 32 h 107"/>
                <a:gd name="T32" fmla="*/ 31 w 48"/>
                <a:gd name="T33" fmla="*/ 49 h 107"/>
                <a:gd name="T34" fmla="*/ 31 w 48"/>
                <a:gd name="T35" fmla="*/ 56 h 107"/>
                <a:gd name="T36" fmla="*/ 47 w 48"/>
                <a:gd name="T37" fmla="*/ 56 h 107"/>
                <a:gd name="T38" fmla="*/ 47 w 48"/>
                <a:gd name="T39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07">
                  <a:moveTo>
                    <a:pt x="47" y="66"/>
                  </a:moveTo>
                  <a:lnTo>
                    <a:pt x="47" y="72"/>
                  </a:lnTo>
                  <a:lnTo>
                    <a:pt x="31" y="90"/>
                  </a:lnTo>
                  <a:lnTo>
                    <a:pt x="31" y="97"/>
                  </a:lnTo>
                  <a:lnTo>
                    <a:pt x="25" y="106"/>
                  </a:lnTo>
                  <a:lnTo>
                    <a:pt x="25" y="81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15" y="41"/>
                  </a:lnTo>
                  <a:lnTo>
                    <a:pt x="6" y="9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40" y="9"/>
                  </a:lnTo>
                  <a:lnTo>
                    <a:pt x="47" y="0"/>
                  </a:lnTo>
                  <a:lnTo>
                    <a:pt x="40" y="16"/>
                  </a:lnTo>
                  <a:lnTo>
                    <a:pt x="47" y="32"/>
                  </a:lnTo>
                  <a:lnTo>
                    <a:pt x="31" y="49"/>
                  </a:lnTo>
                  <a:lnTo>
                    <a:pt x="31" y="56"/>
                  </a:lnTo>
                  <a:lnTo>
                    <a:pt x="47" y="56"/>
                  </a:lnTo>
                  <a:lnTo>
                    <a:pt x="47" y="6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3" name="Freeform 445">
              <a:extLst>
                <a:ext uri="{FF2B5EF4-FFF2-40B4-BE49-F238E27FC236}">
                  <a16:creationId xmlns:a16="http://schemas.microsoft.com/office/drawing/2014/main" id="{865FB5C6-A5DF-4468-AB55-B2EF70BBD737}"/>
                </a:ext>
              </a:extLst>
            </p:cNvPr>
            <p:cNvSpPr>
              <a:spLocks/>
            </p:cNvSpPr>
            <p:nvPr>
              <p:custDataLst>
                <p:tags r:id="rId541"/>
              </p:custDataLst>
            </p:nvPr>
          </p:nvSpPr>
          <p:spPr bwMode="gray">
            <a:xfrm>
              <a:off x="3172" y="2799"/>
              <a:ext cx="225" cy="207"/>
            </a:xfrm>
            <a:custGeom>
              <a:avLst/>
              <a:gdLst>
                <a:gd name="T0" fmla="*/ 121 w 187"/>
                <a:gd name="T1" fmla="*/ 73 h 187"/>
                <a:gd name="T2" fmla="*/ 113 w 187"/>
                <a:gd name="T3" fmla="*/ 73 h 187"/>
                <a:gd name="T4" fmla="*/ 113 w 187"/>
                <a:gd name="T5" fmla="*/ 90 h 187"/>
                <a:gd name="T6" fmla="*/ 113 w 187"/>
                <a:gd name="T7" fmla="*/ 98 h 187"/>
                <a:gd name="T8" fmla="*/ 121 w 187"/>
                <a:gd name="T9" fmla="*/ 98 h 187"/>
                <a:gd name="T10" fmla="*/ 121 w 187"/>
                <a:gd name="T11" fmla="*/ 105 h 187"/>
                <a:gd name="T12" fmla="*/ 138 w 187"/>
                <a:gd name="T13" fmla="*/ 121 h 187"/>
                <a:gd name="T14" fmla="*/ 178 w 187"/>
                <a:gd name="T15" fmla="*/ 130 h 187"/>
                <a:gd name="T16" fmla="*/ 186 w 187"/>
                <a:gd name="T17" fmla="*/ 130 h 187"/>
                <a:gd name="T18" fmla="*/ 153 w 187"/>
                <a:gd name="T19" fmla="*/ 170 h 187"/>
                <a:gd name="T20" fmla="*/ 129 w 187"/>
                <a:gd name="T21" fmla="*/ 170 h 187"/>
                <a:gd name="T22" fmla="*/ 113 w 187"/>
                <a:gd name="T23" fmla="*/ 186 h 187"/>
                <a:gd name="T24" fmla="*/ 97 w 187"/>
                <a:gd name="T25" fmla="*/ 179 h 187"/>
                <a:gd name="T26" fmla="*/ 72 w 187"/>
                <a:gd name="T27" fmla="*/ 186 h 187"/>
                <a:gd name="T28" fmla="*/ 32 w 187"/>
                <a:gd name="T29" fmla="*/ 179 h 187"/>
                <a:gd name="T30" fmla="*/ 32 w 187"/>
                <a:gd name="T31" fmla="*/ 163 h 187"/>
                <a:gd name="T32" fmla="*/ 24 w 187"/>
                <a:gd name="T33" fmla="*/ 163 h 187"/>
                <a:gd name="T34" fmla="*/ 7 w 187"/>
                <a:gd name="T35" fmla="*/ 139 h 187"/>
                <a:gd name="T36" fmla="*/ 0 w 187"/>
                <a:gd name="T37" fmla="*/ 130 h 187"/>
                <a:gd name="T38" fmla="*/ 7 w 187"/>
                <a:gd name="T39" fmla="*/ 121 h 187"/>
                <a:gd name="T40" fmla="*/ 16 w 187"/>
                <a:gd name="T41" fmla="*/ 98 h 187"/>
                <a:gd name="T42" fmla="*/ 41 w 187"/>
                <a:gd name="T43" fmla="*/ 65 h 187"/>
                <a:gd name="T44" fmla="*/ 47 w 187"/>
                <a:gd name="T45" fmla="*/ 17 h 187"/>
                <a:gd name="T46" fmla="*/ 66 w 187"/>
                <a:gd name="T47" fmla="*/ 8 h 187"/>
                <a:gd name="T48" fmla="*/ 66 w 187"/>
                <a:gd name="T49" fmla="*/ 0 h 187"/>
                <a:gd name="T50" fmla="*/ 81 w 187"/>
                <a:gd name="T51" fmla="*/ 33 h 187"/>
                <a:gd name="T52" fmla="*/ 97 w 187"/>
                <a:gd name="T53" fmla="*/ 48 h 187"/>
                <a:gd name="T54" fmla="*/ 121 w 187"/>
                <a:gd name="T55" fmla="*/ 7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187">
                  <a:moveTo>
                    <a:pt x="121" y="73"/>
                  </a:moveTo>
                  <a:lnTo>
                    <a:pt x="113" y="73"/>
                  </a:lnTo>
                  <a:lnTo>
                    <a:pt x="113" y="90"/>
                  </a:lnTo>
                  <a:lnTo>
                    <a:pt x="113" y="98"/>
                  </a:lnTo>
                  <a:lnTo>
                    <a:pt x="121" y="98"/>
                  </a:lnTo>
                  <a:lnTo>
                    <a:pt x="121" y="105"/>
                  </a:lnTo>
                  <a:lnTo>
                    <a:pt x="138" y="121"/>
                  </a:lnTo>
                  <a:lnTo>
                    <a:pt x="178" y="130"/>
                  </a:lnTo>
                  <a:lnTo>
                    <a:pt x="186" y="130"/>
                  </a:lnTo>
                  <a:lnTo>
                    <a:pt x="153" y="170"/>
                  </a:lnTo>
                  <a:lnTo>
                    <a:pt x="129" y="170"/>
                  </a:lnTo>
                  <a:lnTo>
                    <a:pt x="113" y="186"/>
                  </a:lnTo>
                  <a:lnTo>
                    <a:pt x="97" y="179"/>
                  </a:lnTo>
                  <a:lnTo>
                    <a:pt x="72" y="186"/>
                  </a:lnTo>
                  <a:lnTo>
                    <a:pt x="32" y="179"/>
                  </a:lnTo>
                  <a:lnTo>
                    <a:pt x="32" y="163"/>
                  </a:lnTo>
                  <a:lnTo>
                    <a:pt x="24" y="163"/>
                  </a:lnTo>
                  <a:lnTo>
                    <a:pt x="7" y="139"/>
                  </a:lnTo>
                  <a:lnTo>
                    <a:pt x="0" y="130"/>
                  </a:lnTo>
                  <a:lnTo>
                    <a:pt x="7" y="121"/>
                  </a:lnTo>
                  <a:lnTo>
                    <a:pt x="16" y="98"/>
                  </a:lnTo>
                  <a:lnTo>
                    <a:pt x="41" y="65"/>
                  </a:lnTo>
                  <a:lnTo>
                    <a:pt x="47" y="17"/>
                  </a:lnTo>
                  <a:lnTo>
                    <a:pt x="66" y="8"/>
                  </a:lnTo>
                  <a:lnTo>
                    <a:pt x="66" y="0"/>
                  </a:lnTo>
                  <a:lnTo>
                    <a:pt x="81" y="33"/>
                  </a:lnTo>
                  <a:lnTo>
                    <a:pt x="97" y="48"/>
                  </a:lnTo>
                  <a:lnTo>
                    <a:pt x="121" y="7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4" name="Freeform 446">
              <a:extLst>
                <a:ext uri="{FF2B5EF4-FFF2-40B4-BE49-F238E27FC236}">
                  <a16:creationId xmlns:a16="http://schemas.microsoft.com/office/drawing/2014/main" id="{30293572-4AE1-4DB9-85E7-93417FD4252F}"/>
                </a:ext>
              </a:extLst>
            </p:cNvPr>
            <p:cNvSpPr>
              <a:spLocks/>
            </p:cNvSpPr>
            <p:nvPr>
              <p:custDataLst>
                <p:tags r:id="rId542"/>
              </p:custDataLst>
            </p:nvPr>
          </p:nvSpPr>
          <p:spPr bwMode="gray">
            <a:xfrm>
              <a:off x="3308" y="2879"/>
              <a:ext cx="20" cy="31"/>
            </a:xfrm>
            <a:custGeom>
              <a:avLst/>
              <a:gdLst>
                <a:gd name="T0" fmla="*/ 8 w 17"/>
                <a:gd name="T1" fmla="*/ 25 h 26"/>
                <a:gd name="T2" fmla="*/ 0 w 17"/>
                <a:gd name="T3" fmla="*/ 25 h 26"/>
                <a:gd name="T4" fmla="*/ 0 w 17"/>
                <a:gd name="T5" fmla="*/ 17 h 26"/>
                <a:gd name="T6" fmla="*/ 0 w 17"/>
                <a:gd name="T7" fmla="*/ 0 h 26"/>
                <a:gd name="T8" fmla="*/ 8 w 17"/>
                <a:gd name="T9" fmla="*/ 0 h 26"/>
                <a:gd name="T10" fmla="*/ 16 w 17"/>
                <a:gd name="T11" fmla="*/ 0 h 26"/>
                <a:gd name="T12" fmla="*/ 16 w 17"/>
                <a:gd name="T13" fmla="*/ 7 h 26"/>
                <a:gd name="T14" fmla="*/ 8 w 17"/>
                <a:gd name="T15" fmla="*/ 7 h 26"/>
                <a:gd name="T16" fmla="*/ 16 w 17"/>
                <a:gd name="T17" fmla="*/ 17 h 26"/>
                <a:gd name="T18" fmla="*/ 8 w 17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6">
                  <a:moveTo>
                    <a:pt x="8" y="25"/>
                  </a:moveTo>
                  <a:lnTo>
                    <a:pt x="0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7"/>
                  </a:lnTo>
                  <a:lnTo>
                    <a:pt x="16" y="17"/>
                  </a:lnTo>
                  <a:lnTo>
                    <a:pt x="8" y="25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5" name="Freeform 447">
              <a:extLst>
                <a:ext uri="{FF2B5EF4-FFF2-40B4-BE49-F238E27FC236}">
                  <a16:creationId xmlns:a16="http://schemas.microsoft.com/office/drawing/2014/main" id="{AB576217-1C5F-4D00-8A4B-A9E1C4599B04}"/>
                </a:ext>
              </a:extLst>
            </p:cNvPr>
            <p:cNvSpPr>
              <a:spLocks/>
            </p:cNvSpPr>
            <p:nvPr>
              <p:custDataLst>
                <p:tags r:id="rId543"/>
              </p:custDataLst>
            </p:nvPr>
          </p:nvSpPr>
          <p:spPr bwMode="gray">
            <a:xfrm>
              <a:off x="3308" y="2879"/>
              <a:ext cx="20" cy="31"/>
            </a:xfrm>
            <a:custGeom>
              <a:avLst/>
              <a:gdLst>
                <a:gd name="T0" fmla="*/ 8 w 17"/>
                <a:gd name="T1" fmla="*/ 25 h 26"/>
                <a:gd name="T2" fmla="*/ 0 w 17"/>
                <a:gd name="T3" fmla="*/ 25 h 26"/>
                <a:gd name="T4" fmla="*/ 0 w 17"/>
                <a:gd name="T5" fmla="*/ 17 h 26"/>
                <a:gd name="T6" fmla="*/ 0 w 17"/>
                <a:gd name="T7" fmla="*/ 0 h 26"/>
                <a:gd name="T8" fmla="*/ 8 w 17"/>
                <a:gd name="T9" fmla="*/ 0 h 26"/>
                <a:gd name="T10" fmla="*/ 16 w 17"/>
                <a:gd name="T11" fmla="*/ 0 h 26"/>
                <a:gd name="T12" fmla="*/ 16 w 17"/>
                <a:gd name="T13" fmla="*/ 7 h 26"/>
                <a:gd name="T14" fmla="*/ 8 w 17"/>
                <a:gd name="T15" fmla="*/ 7 h 26"/>
                <a:gd name="T16" fmla="*/ 16 w 17"/>
                <a:gd name="T17" fmla="*/ 17 h 26"/>
                <a:gd name="T18" fmla="*/ 8 w 17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6">
                  <a:moveTo>
                    <a:pt x="8" y="25"/>
                  </a:moveTo>
                  <a:lnTo>
                    <a:pt x="0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8" y="7"/>
                  </a:lnTo>
                  <a:lnTo>
                    <a:pt x="16" y="17"/>
                  </a:lnTo>
                  <a:lnTo>
                    <a:pt x="8" y="25"/>
                  </a:lnTo>
                </a:path>
              </a:pathLst>
            </a:custGeom>
            <a:solidFill>
              <a:schemeClr val="bg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6" name="Freeform 448">
              <a:extLst>
                <a:ext uri="{FF2B5EF4-FFF2-40B4-BE49-F238E27FC236}">
                  <a16:creationId xmlns:a16="http://schemas.microsoft.com/office/drawing/2014/main" id="{6100A44E-FC67-4543-B257-148CFD804FBF}"/>
                </a:ext>
              </a:extLst>
            </p:cNvPr>
            <p:cNvSpPr>
              <a:spLocks/>
            </p:cNvSpPr>
            <p:nvPr>
              <p:custDataLst>
                <p:tags r:id="rId544"/>
              </p:custDataLst>
            </p:nvPr>
          </p:nvSpPr>
          <p:spPr bwMode="gray">
            <a:xfrm>
              <a:off x="3289" y="2887"/>
              <a:ext cx="158" cy="190"/>
            </a:xfrm>
            <a:custGeom>
              <a:avLst/>
              <a:gdLst>
                <a:gd name="T0" fmla="*/ 16 w 132"/>
                <a:gd name="T1" fmla="*/ 106 h 172"/>
                <a:gd name="T2" fmla="*/ 0 w 132"/>
                <a:gd name="T3" fmla="*/ 124 h 172"/>
                <a:gd name="T4" fmla="*/ 0 w 132"/>
                <a:gd name="T5" fmla="*/ 164 h 172"/>
                <a:gd name="T6" fmla="*/ 9 w 132"/>
                <a:gd name="T7" fmla="*/ 171 h 172"/>
                <a:gd name="T8" fmla="*/ 32 w 132"/>
                <a:gd name="T9" fmla="*/ 147 h 172"/>
                <a:gd name="T10" fmla="*/ 65 w 132"/>
                <a:gd name="T11" fmla="*/ 124 h 172"/>
                <a:gd name="T12" fmla="*/ 89 w 132"/>
                <a:gd name="T13" fmla="*/ 99 h 172"/>
                <a:gd name="T14" fmla="*/ 106 w 132"/>
                <a:gd name="T15" fmla="*/ 83 h 172"/>
                <a:gd name="T16" fmla="*/ 131 w 132"/>
                <a:gd name="T17" fmla="*/ 18 h 172"/>
                <a:gd name="T18" fmla="*/ 131 w 132"/>
                <a:gd name="T19" fmla="*/ 0 h 172"/>
                <a:gd name="T20" fmla="*/ 121 w 132"/>
                <a:gd name="T21" fmla="*/ 0 h 172"/>
                <a:gd name="T22" fmla="*/ 106 w 132"/>
                <a:gd name="T23" fmla="*/ 10 h 172"/>
                <a:gd name="T24" fmla="*/ 49 w 132"/>
                <a:gd name="T25" fmla="*/ 25 h 172"/>
                <a:gd name="T26" fmla="*/ 41 w 132"/>
                <a:gd name="T27" fmla="*/ 18 h 172"/>
                <a:gd name="T28" fmla="*/ 32 w 132"/>
                <a:gd name="T29" fmla="*/ 10 h 172"/>
                <a:gd name="T30" fmla="*/ 24 w 132"/>
                <a:gd name="T31" fmla="*/ 18 h 172"/>
                <a:gd name="T32" fmla="*/ 24 w 132"/>
                <a:gd name="T33" fmla="*/ 25 h 172"/>
                <a:gd name="T34" fmla="*/ 41 w 132"/>
                <a:gd name="T35" fmla="*/ 41 h 172"/>
                <a:gd name="T36" fmla="*/ 81 w 132"/>
                <a:gd name="T37" fmla="*/ 50 h 172"/>
                <a:gd name="T38" fmla="*/ 89 w 132"/>
                <a:gd name="T39" fmla="*/ 50 h 172"/>
                <a:gd name="T40" fmla="*/ 56 w 132"/>
                <a:gd name="T41" fmla="*/ 90 h 172"/>
                <a:gd name="T42" fmla="*/ 32 w 132"/>
                <a:gd name="T43" fmla="*/ 90 h 172"/>
                <a:gd name="T44" fmla="*/ 16 w 132"/>
                <a:gd name="T45" fmla="*/ 10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72">
                  <a:moveTo>
                    <a:pt x="16" y="106"/>
                  </a:moveTo>
                  <a:lnTo>
                    <a:pt x="0" y="124"/>
                  </a:lnTo>
                  <a:lnTo>
                    <a:pt x="0" y="164"/>
                  </a:lnTo>
                  <a:lnTo>
                    <a:pt x="9" y="171"/>
                  </a:lnTo>
                  <a:lnTo>
                    <a:pt x="32" y="147"/>
                  </a:lnTo>
                  <a:lnTo>
                    <a:pt x="65" y="124"/>
                  </a:lnTo>
                  <a:lnTo>
                    <a:pt x="89" y="99"/>
                  </a:lnTo>
                  <a:lnTo>
                    <a:pt x="106" y="83"/>
                  </a:lnTo>
                  <a:lnTo>
                    <a:pt x="131" y="18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06" y="10"/>
                  </a:lnTo>
                  <a:lnTo>
                    <a:pt x="49" y="25"/>
                  </a:lnTo>
                  <a:lnTo>
                    <a:pt x="41" y="18"/>
                  </a:lnTo>
                  <a:lnTo>
                    <a:pt x="32" y="10"/>
                  </a:lnTo>
                  <a:lnTo>
                    <a:pt x="24" y="18"/>
                  </a:lnTo>
                  <a:lnTo>
                    <a:pt x="24" y="25"/>
                  </a:lnTo>
                  <a:lnTo>
                    <a:pt x="41" y="41"/>
                  </a:lnTo>
                  <a:lnTo>
                    <a:pt x="81" y="50"/>
                  </a:lnTo>
                  <a:lnTo>
                    <a:pt x="89" y="50"/>
                  </a:lnTo>
                  <a:lnTo>
                    <a:pt x="56" y="90"/>
                  </a:lnTo>
                  <a:lnTo>
                    <a:pt x="32" y="90"/>
                  </a:lnTo>
                  <a:lnTo>
                    <a:pt x="16" y="10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7" name="Freeform 449">
              <a:extLst>
                <a:ext uri="{FF2B5EF4-FFF2-40B4-BE49-F238E27FC236}">
                  <a16:creationId xmlns:a16="http://schemas.microsoft.com/office/drawing/2014/main" id="{36CC0777-4ECC-45A9-BD37-CED87E6F2EFA}"/>
                </a:ext>
              </a:extLst>
            </p:cNvPr>
            <p:cNvSpPr>
              <a:spLocks/>
            </p:cNvSpPr>
            <p:nvPr>
              <p:custDataLst>
                <p:tags r:id="rId545"/>
              </p:custDataLst>
            </p:nvPr>
          </p:nvSpPr>
          <p:spPr bwMode="gray">
            <a:xfrm>
              <a:off x="2396" y="2659"/>
              <a:ext cx="188" cy="185"/>
            </a:xfrm>
            <a:custGeom>
              <a:avLst/>
              <a:gdLst>
                <a:gd name="T0" fmla="*/ 0 w 155"/>
                <a:gd name="T1" fmla="*/ 88 h 170"/>
                <a:gd name="T2" fmla="*/ 9 w 155"/>
                <a:gd name="T3" fmla="*/ 81 h 170"/>
                <a:gd name="T4" fmla="*/ 49 w 155"/>
                <a:gd name="T5" fmla="*/ 81 h 170"/>
                <a:gd name="T6" fmla="*/ 49 w 155"/>
                <a:gd name="T7" fmla="*/ 65 h 170"/>
                <a:gd name="T8" fmla="*/ 65 w 155"/>
                <a:gd name="T9" fmla="*/ 57 h 170"/>
                <a:gd name="T10" fmla="*/ 65 w 155"/>
                <a:gd name="T11" fmla="*/ 16 h 170"/>
                <a:gd name="T12" fmla="*/ 106 w 155"/>
                <a:gd name="T13" fmla="*/ 16 h 170"/>
                <a:gd name="T14" fmla="*/ 106 w 155"/>
                <a:gd name="T15" fmla="*/ 0 h 170"/>
                <a:gd name="T16" fmla="*/ 154 w 155"/>
                <a:gd name="T17" fmla="*/ 32 h 170"/>
                <a:gd name="T18" fmla="*/ 130 w 155"/>
                <a:gd name="T19" fmla="*/ 32 h 170"/>
                <a:gd name="T20" fmla="*/ 148 w 155"/>
                <a:gd name="T21" fmla="*/ 162 h 170"/>
                <a:gd name="T22" fmla="*/ 89 w 155"/>
                <a:gd name="T23" fmla="*/ 162 h 170"/>
                <a:gd name="T24" fmla="*/ 81 w 155"/>
                <a:gd name="T25" fmla="*/ 169 h 170"/>
                <a:gd name="T26" fmla="*/ 74 w 155"/>
                <a:gd name="T27" fmla="*/ 162 h 170"/>
                <a:gd name="T28" fmla="*/ 58 w 155"/>
                <a:gd name="T29" fmla="*/ 169 h 170"/>
                <a:gd name="T30" fmla="*/ 49 w 155"/>
                <a:gd name="T31" fmla="*/ 153 h 170"/>
                <a:gd name="T32" fmla="*/ 24 w 155"/>
                <a:gd name="T33" fmla="*/ 146 h 170"/>
                <a:gd name="T34" fmla="*/ 9 w 155"/>
                <a:gd name="T35" fmla="*/ 146 h 170"/>
                <a:gd name="T36" fmla="*/ 0 w 155"/>
                <a:gd name="T37" fmla="*/ 153 h 170"/>
                <a:gd name="T38" fmla="*/ 9 w 155"/>
                <a:gd name="T39" fmla="*/ 122 h 170"/>
                <a:gd name="T40" fmla="*/ 0 w 155"/>
                <a:gd name="T41" fmla="*/ 112 h 170"/>
                <a:gd name="T42" fmla="*/ 9 w 155"/>
                <a:gd name="T43" fmla="*/ 97 h 170"/>
                <a:gd name="T44" fmla="*/ 0 w 155"/>
                <a:gd name="T45" fmla="*/ 8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70">
                  <a:moveTo>
                    <a:pt x="0" y="88"/>
                  </a:moveTo>
                  <a:lnTo>
                    <a:pt x="9" y="81"/>
                  </a:lnTo>
                  <a:lnTo>
                    <a:pt x="49" y="81"/>
                  </a:lnTo>
                  <a:lnTo>
                    <a:pt x="49" y="65"/>
                  </a:lnTo>
                  <a:lnTo>
                    <a:pt x="65" y="57"/>
                  </a:lnTo>
                  <a:lnTo>
                    <a:pt x="65" y="16"/>
                  </a:lnTo>
                  <a:lnTo>
                    <a:pt x="106" y="16"/>
                  </a:lnTo>
                  <a:lnTo>
                    <a:pt x="106" y="0"/>
                  </a:lnTo>
                  <a:lnTo>
                    <a:pt x="154" y="32"/>
                  </a:lnTo>
                  <a:lnTo>
                    <a:pt x="130" y="32"/>
                  </a:lnTo>
                  <a:lnTo>
                    <a:pt x="148" y="162"/>
                  </a:lnTo>
                  <a:lnTo>
                    <a:pt x="89" y="162"/>
                  </a:lnTo>
                  <a:lnTo>
                    <a:pt x="81" y="169"/>
                  </a:lnTo>
                  <a:lnTo>
                    <a:pt x="74" y="162"/>
                  </a:lnTo>
                  <a:lnTo>
                    <a:pt x="58" y="169"/>
                  </a:lnTo>
                  <a:lnTo>
                    <a:pt x="49" y="153"/>
                  </a:lnTo>
                  <a:lnTo>
                    <a:pt x="24" y="146"/>
                  </a:lnTo>
                  <a:lnTo>
                    <a:pt x="9" y="146"/>
                  </a:lnTo>
                  <a:lnTo>
                    <a:pt x="0" y="153"/>
                  </a:lnTo>
                  <a:lnTo>
                    <a:pt x="9" y="122"/>
                  </a:lnTo>
                  <a:lnTo>
                    <a:pt x="0" y="112"/>
                  </a:lnTo>
                  <a:lnTo>
                    <a:pt x="9" y="97"/>
                  </a:lnTo>
                  <a:lnTo>
                    <a:pt x="0" y="8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8" name="Freeform 450">
              <a:extLst>
                <a:ext uri="{FF2B5EF4-FFF2-40B4-BE49-F238E27FC236}">
                  <a16:creationId xmlns:a16="http://schemas.microsoft.com/office/drawing/2014/main" id="{4DEECCA8-85AE-46CF-86B8-D927F16B7EB1}"/>
                </a:ext>
              </a:extLst>
            </p:cNvPr>
            <p:cNvSpPr>
              <a:spLocks/>
            </p:cNvSpPr>
            <p:nvPr>
              <p:custDataLst>
                <p:tags r:id="rId546"/>
              </p:custDataLst>
            </p:nvPr>
          </p:nvSpPr>
          <p:spPr bwMode="gray">
            <a:xfrm>
              <a:off x="2396" y="2647"/>
              <a:ext cx="129" cy="107"/>
            </a:xfrm>
            <a:custGeom>
              <a:avLst/>
              <a:gdLst>
                <a:gd name="T0" fmla="*/ 0 w 107"/>
                <a:gd name="T1" fmla="*/ 97 h 98"/>
                <a:gd name="T2" fmla="*/ 9 w 107"/>
                <a:gd name="T3" fmla="*/ 90 h 98"/>
                <a:gd name="T4" fmla="*/ 49 w 107"/>
                <a:gd name="T5" fmla="*/ 90 h 98"/>
                <a:gd name="T6" fmla="*/ 49 w 107"/>
                <a:gd name="T7" fmla="*/ 74 h 98"/>
                <a:gd name="T8" fmla="*/ 65 w 107"/>
                <a:gd name="T9" fmla="*/ 66 h 98"/>
                <a:gd name="T10" fmla="*/ 65 w 107"/>
                <a:gd name="T11" fmla="*/ 25 h 98"/>
                <a:gd name="T12" fmla="*/ 106 w 107"/>
                <a:gd name="T13" fmla="*/ 25 h 98"/>
                <a:gd name="T14" fmla="*/ 106 w 107"/>
                <a:gd name="T15" fmla="*/ 9 h 98"/>
                <a:gd name="T16" fmla="*/ 49 w 107"/>
                <a:gd name="T17" fmla="*/ 0 h 98"/>
                <a:gd name="T18" fmla="*/ 40 w 107"/>
                <a:gd name="T19" fmla="*/ 16 h 98"/>
                <a:gd name="T20" fmla="*/ 34 w 107"/>
                <a:gd name="T21" fmla="*/ 25 h 98"/>
                <a:gd name="T22" fmla="*/ 24 w 107"/>
                <a:gd name="T23" fmla="*/ 49 h 98"/>
                <a:gd name="T24" fmla="*/ 0 w 107"/>
                <a:gd name="T25" fmla="*/ 81 h 98"/>
                <a:gd name="T26" fmla="*/ 0 w 107"/>
                <a:gd name="T27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98">
                  <a:moveTo>
                    <a:pt x="0" y="97"/>
                  </a:moveTo>
                  <a:lnTo>
                    <a:pt x="9" y="90"/>
                  </a:lnTo>
                  <a:lnTo>
                    <a:pt x="49" y="90"/>
                  </a:lnTo>
                  <a:lnTo>
                    <a:pt x="49" y="74"/>
                  </a:lnTo>
                  <a:lnTo>
                    <a:pt x="65" y="66"/>
                  </a:lnTo>
                  <a:lnTo>
                    <a:pt x="65" y="25"/>
                  </a:lnTo>
                  <a:lnTo>
                    <a:pt x="106" y="25"/>
                  </a:lnTo>
                  <a:lnTo>
                    <a:pt x="106" y="9"/>
                  </a:lnTo>
                  <a:lnTo>
                    <a:pt x="49" y="0"/>
                  </a:lnTo>
                  <a:lnTo>
                    <a:pt x="40" y="16"/>
                  </a:lnTo>
                  <a:lnTo>
                    <a:pt x="34" y="25"/>
                  </a:lnTo>
                  <a:lnTo>
                    <a:pt x="24" y="49"/>
                  </a:lnTo>
                  <a:lnTo>
                    <a:pt x="0" y="81"/>
                  </a:lnTo>
                  <a:lnTo>
                    <a:pt x="0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19" name="Freeform 451">
              <a:extLst>
                <a:ext uri="{FF2B5EF4-FFF2-40B4-BE49-F238E27FC236}">
                  <a16:creationId xmlns:a16="http://schemas.microsoft.com/office/drawing/2014/main" id="{63486BD4-6B47-42D4-8517-A8F7A8469D67}"/>
                </a:ext>
              </a:extLst>
            </p:cNvPr>
            <p:cNvSpPr>
              <a:spLocks/>
            </p:cNvSpPr>
            <p:nvPr>
              <p:custDataLst>
                <p:tags r:id="rId547"/>
              </p:custDataLst>
            </p:nvPr>
          </p:nvSpPr>
          <p:spPr bwMode="gray">
            <a:xfrm>
              <a:off x="2387" y="2818"/>
              <a:ext cx="100" cy="63"/>
            </a:xfrm>
            <a:custGeom>
              <a:avLst/>
              <a:gdLst>
                <a:gd name="T0" fmla="*/ 8 w 83"/>
                <a:gd name="T1" fmla="*/ 48 h 57"/>
                <a:gd name="T2" fmla="*/ 17 w 83"/>
                <a:gd name="T3" fmla="*/ 48 h 57"/>
                <a:gd name="T4" fmla="*/ 32 w 83"/>
                <a:gd name="T5" fmla="*/ 41 h 57"/>
                <a:gd name="T6" fmla="*/ 42 w 83"/>
                <a:gd name="T7" fmla="*/ 48 h 57"/>
                <a:gd name="T8" fmla="*/ 48 w 83"/>
                <a:gd name="T9" fmla="*/ 41 h 57"/>
                <a:gd name="T10" fmla="*/ 32 w 83"/>
                <a:gd name="T11" fmla="*/ 41 h 57"/>
                <a:gd name="T12" fmla="*/ 8 w 83"/>
                <a:gd name="T13" fmla="*/ 41 h 57"/>
                <a:gd name="T14" fmla="*/ 0 w 83"/>
                <a:gd name="T15" fmla="*/ 23 h 57"/>
                <a:gd name="T16" fmla="*/ 8 w 83"/>
                <a:gd name="T17" fmla="*/ 7 h 57"/>
                <a:gd name="T18" fmla="*/ 17 w 83"/>
                <a:gd name="T19" fmla="*/ 0 h 57"/>
                <a:gd name="T20" fmla="*/ 32 w 83"/>
                <a:gd name="T21" fmla="*/ 0 h 57"/>
                <a:gd name="T22" fmla="*/ 57 w 83"/>
                <a:gd name="T23" fmla="*/ 7 h 57"/>
                <a:gd name="T24" fmla="*/ 66 w 83"/>
                <a:gd name="T25" fmla="*/ 23 h 57"/>
                <a:gd name="T26" fmla="*/ 82 w 83"/>
                <a:gd name="T27" fmla="*/ 56 h 57"/>
                <a:gd name="T28" fmla="*/ 48 w 83"/>
                <a:gd name="T29" fmla="*/ 56 h 57"/>
                <a:gd name="T30" fmla="*/ 8 w 83"/>
                <a:gd name="T31" fmla="*/ 56 h 57"/>
                <a:gd name="T32" fmla="*/ 8 w 83"/>
                <a:gd name="T33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57">
                  <a:moveTo>
                    <a:pt x="8" y="48"/>
                  </a:moveTo>
                  <a:lnTo>
                    <a:pt x="17" y="48"/>
                  </a:lnTo>
                  <a:lnTo>
                    <a:pt x="32" y="41"/>
                  </a:lnTo>
                  <a:lnTo>
                    <a:pt x="42" y="48"/>
                  </a:lnTo>
                  <a:lnTo>
                    <a:pt x="48" y="41"/>
                  </a:lnTo>
                  <a:lnTo>
                    <a:pt x="32" y="41"/>
                  </a:lnTo>
                  <a:lnTo>
                    <a:pt x="8" y="41"/>
                  </a:lnTo>
                  <a:lnTo>
                    <a:pt x="0" y="23"/>
                  </a:lnTo>
                  <a:lnTo>
                    <a:pt x="8" y="7"/>
                  </a:lnTo>
                  <a:lnTo>
                    <a:pt x="17" y="0"/>
                  </a:lnTo>
                  <a:lnTo>
                    <a:pt x="32" y="0"/>
                  </a:lnTo>
                  <a:lnTo>
                    <a:pt x="57" y="7"/>
                  </a:lnTo>
                  <a:lnTo>
                    <a:pt x="66" y="23"/>
                  </a:lnTo>
                  <a:lnTo>
                    <a:pt x="82" y="56"/>
                  </a:lnTo>
                  <a:lnTo>
                    <a:pt x="48" y="56"/>
                  </a:lnTo>
                  <a:lnTo>
                    <a:pt x="8" y="56"/>
                  </a:lnTo>
                  <a:lnTo>
                    <a:pt x="8" y="4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0" name="Freeform 452">
              <a:extLst>
                <a:ext uri="{FF2B5EF4-FFF2-40B4-BE49-F238E27FC236}">
                  <a16:creationId xmlns:a16="http://schemas.microsoft.com/office/drawing/2014/main" id="{5176CC26-3734-4495-BA69-8A5ABCD26BC2}"/>
                </a:ext>
              </a:extLst>
            </p:cNvPr>
            <p:cNvSpPr>
              <a:spLocks/>
            </p:cNvSpPr>
            <p:nvPr>
              <p:custDataLst>
                <p:tags r:id="rId548"/>
              </p:custDataLst>
            </p:nvPr>
          </p:nvSpPr>
          <p:spPr bwMode="gray">
            <a:xfrm>
              <a:off x="2396" y="2864"/>
              <a:ext cx="50" cy="18"/>
            </a:xfrm>
            <a:custGeom>
              <a:avLst/>
              <a:gdLst>
                <a:gd name="T0" fmla="*/ 0 w 41"/>
                <a:gd name="T1" fmla="*/ 16 h 17"/>
                <a:gd name="T2" fmla="*/ 9 w 41"/>
                <a:gd name="T3" fmla="*/ 16 h 17"/>
                <a:gd name="T4" fmla="*/ 24 w 41"/>
                <a:gd name="T5" fmla="*/ 0 h 17"/>
                <a:gd name="T6" fmla="*/ 34 w 41"/>
                <a:gd name="T7" fmla="*/ 16 h 17"/>
                <a:gd name="T8" fmla="*/ 40 w 41"/>
                <a:gd name="T9" fmla="*/ 0 h 17"/>
                <a:gd name="T10" fmla="*/ 24 w 41"/>
                <a:gd name="T11" fmla="*/ 0 h 17"/>
                <a:gd name="T12" fmla="*/ 0 w 41"/>
                <a:gd name="T13" fmla="*/ 0 h 17"/>
                <a:gd name="T14" fmla="*/ 0 w 41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0" y="16"/>
                  </a:moveTo>
                  <a:lnTo>
                    <a:pt x="9" y="16"/>
                  </a:lnTo>
                  <a:lnTo>
                    <a:pt x="24" y="0"/>
                  </a:lnTo>
                  <a:lnTo>
                    <a:pt x="34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1" name="Freeform 453">
              <a:extLst>
                <a:ext uri="{FF2B5EF4-FFF2-40B4-BE49-F238E27FC236}">
                  <a16:creationId xmlns:a16="http://schemas.microsoft.com/office/drawing/2014/main" id="{F2F8FFB3-8B72-4440-AC38-7754134C7B4F}"/>
                </a:ext>
              </a:extLst>
            </p:cNvPr>
            <p:cNvSpPr>
              <a:spLocks/>
            </p:cNvSpPr>
            <p:nvPr>
              <p:custDataLst>
                <p:tags r:id="rId549"/>
              </p:custDataLst>
            </p:nvPr>
          </p:nvSpPr>
          <p:spPr bwMode="gray">
            <a:xfrm>
              <a:off x="2396" y="2879"/>
              <a:ext cx="50" cy="31"/>
            </a:xfrm>
            <a:custGeom>
              <a:avLst/>
              <a:gdLst>
                <a:gd name="T0" fmla="*/ 24 w 41"/>
                <a:gd name="T1" fmla="*/ 25 h 26"/>
                <a:gd name="T2" fmla="*/ 40 w 41"/>
                <a:gd name="T3" fmla="*/ 7 h 26"/>
                <a:gd name="T4" fmla="*/ 40 w 41"/>
                <a:gd name="T5" fmla="*/ 0 h 26"/>
                <a:gd name="T6" fmla="*/ 0 w 41"/>
                <a:gd name="T7" fmla="*/ 0 h 26"/>
                <a:gd name="T8" fmla="*/ 17 w 41"/>
                <a:gd name="T9" fmla="*/ 7 h 26"/>
                <a:gd name="T10" fmla="*/ 17 w 41"/>
                <a:gd name="T11" fmla="*/ 17 h 26"/>
                <a:gd name="T12" fmla="*/ 24 w 41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24" y="25"/>
                  </a:moveTo>
                  <a:lnTo>
                    <a:pt x="40" y="7"/>
                  </a:lnTo>
                  <a:lnTo>
                    <a:pt x="40" y="0"/>
                  </a:lnTo>
                  <a:lnTo>
                    <a:pt x="0" y="0"/>
                  </a:lnTo>
                  <a:lnTo>
                    <a:pt x="17" y="7"/>
                  </a:lnTo>
                  <a:lnTo>
                    <a:pt x="17" y="17"/>
                  </a:lnTo>
                  <a:lnTo>
                    <a:pt x="24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2" name="Freeform 454">
              <a:extLst>
                <a:ext uri="{FF2B5EF4-FFF2-40B4-BE49-F238E27FC236}">
                  <a16:creationId xmlns:a16="http://schemas.microsoft.com/office/drawing/2014/main" id="{E939D80E-ABBE-4BAF-A685-BBCCDD8410FB}"/>
                </a:ext>
              </a:extLst>
            </p:cNvPr>
            <p:cNvSpPr>
              <a:spLocks/>
            </p:cNvSpPr>
            <p:nvPr>
              <p:custDataLst>
                <p:tags r:id="rId550"/>
              </p:custDataLst>
            </p:nvPr>
          </p:nvSpPr>
          <p:spPr bwMode="gray">
            <a:xfrm>
              <a:off x="2426" y="2879"/>
              <a:ext cx="110" cy="76"/>
            </a:xfrm>
            <a:custGeom>
              <a:avLst/>
              <a:gdLst>
                <a:gd name="T0" fmla="*/ 82 w 91"/>
                <a:gd name="T1" fmla="*/ 66 h 67"/>
                <a:gd name="T2" fmla="*/ 90 w 91"/>
                <a:gd name="T3" fmla="*/ 66 h 67"/>
                <a:gd name="T4" fmla="*/ 90 w 91"/>
                <a:gd name="T5" fmla="*/ 57 h 67"/>
                <a:gd name="T6" fmla="*/ 90 w 91"/>
                <a:gd name="T7" fmla="*/ 48 h 67"/>
                <a:gd name="T8" fmla="*/ 90 w 91"/>
                <a:gd name="T9" fmla="*/ 41 h 67"/>
                <a:gd name="T10" fmla="*/ 90 w 91"/>
                <a:gd name="T11" fmla="*/ 32 h 67"/>
                <a:gd name="T12" fmla="*/ 75 w 91"/>
                <a:gd name="T13" fmla="*/ 0 h 67"/>
                <a:gd name="T14" fmla="*/ 57 w 91"/>
                <a:gd name="T15" fmla="*/ 7 h 67"/>
                <a:gd name="T16" fmla="*/ 41 w 91"/>
                <a:gd name="T17" fmla="*/ 7 h 67"/>
                <a:gd name="T18" fmla="*/ 50 w 91"/>
                <a:gd name="T19" fmla="*/ 0 h 67"/>
                <a:gd name="T20" fmla="*/ 16 w 91"/>
                <a:gd name="T21" fmla="*/ 0 h 67"/>
                <a:gd name="T22" fmla="*/ 16 w 91"/>
                <a:gd name="T23" fmla="*/ 7 h 67"/>
                <a:gd name="T24" fmla="*/ 0 w 91"/>
                <a:gd name="T25" fmla="*/ 25 h 67"/>
                <a:gd name="T26" fmla="*/ 25 w 91"/>
                <a:gd name="T27" fmla="*/ 41 h 67"/>
                <a:gd name="T28" fmla="*/ 34 w 91"/>
                <a:gd name="T29" fmla="*/ 32 h 67"/>
                <a:gd name="T30" fmla="*/ 41 w 91"/>
                <a:gd name="T31" fmla="*/ 32 h 67"/>
                <a:gd name="T32" fmla="*/ 57 w 91"/>
                <a:gd name="T33" fmla="*/ 48 h 67"/>
                <a:gd name="T34" fmla="*/ 57 w 91"/>
                <a:gd name="T35" fmla="*/ 57 h 67"/>
                <a:gd name="T36" fmla="*/ 65 w 91"/>
                <a:gd name="T37" fmla="*/ 48 h 67"/>
                <a:gd name="T38" fmla="*/ 75 w 91"/>
                <a:gd name="T39" fmla="*/ 66 h 67"/>
                <a:gd name="T40" fmla="*/ 82 w 91"/>
                <a:gd name="T41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7">
                  <a:moveTo>
                    <a:pt x="82" y="66"/>
                  </a:moveTo>
                  <a:lnTo>
                    <a:pt x="90" y="66"/>
                  </a:lnTo>
                  <a:lnTo>
                    <a:pt x="90" y="57"/>
                  </a:lnTo>
                  <a:lnTo>
                    <a:pt x="90" y="48"/>
                  </a:lnTo>
                  <a:lnTo>
                    <a:pt x="90" y="41"/>
                  </a:lnTo>
                  <a:lnTo>
                    <a:pt x="90" y="32"/>
                  </a:lnTo>
                  <a:lnTo>
                    <a:pt x="75" y="0"/>
                  </a:lnTo>
                  <a:lnTo>
                    <a:pt x="57" y="7"/>
                  </a:lnTo>
                  <a:lnTo>
                    <a:pt x="41" y="7"/>
                  </a:lnTo>
                  <a:lnTo>
                    <a:pt x="50" y="0"/>
                  </a:lnTo>
                  <a:lnTo>
                    <a:pt x="16" y="0"/>
                  </a:lnTo>
                  <a:lnTo>
                    <a:pt x="16" y="7"/>
                  </a:lnTo>
                  <a:lnTo>
                    <a:pt x="0" y="25"/>
                  </a:lnTo>
                  <a:lnTo>
                    <a:pt x="25" y="41"/>
                  </a:lnTo>
                  <a:lnTo>
                    <a:pt x="34" y="32"/>
                  </a:lnTo>
                  <a:lnTo>
                    <a:pt x="41" y="32"/>
                  </a:lnTo>
                  <a:lnTo>
                    <a:pt x="57" y="48"/>
                  </a:lnTo>
                  <a:lnTo>
                    <a:pt x="57" y="57"/>
                  </a:lnTo>
                  <a:lnTo>
                    <a:pt x="65" y="48"/>
                  </a:lnTo>
                  <a:lnTo>
                    <a:pt x="75" y="66"/>
                  </a:lnTo>
                  <a:lnTo>
                    <a:pt x="82" y="6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3" name="Freeform 455">
              <a:extLst>
                <a:ext uri="{FF2B5EF4-FFF2-40B4-BE49-F238E27FC236}">
                  <a16:creationId xmlns:a16="http://schemas.microsoft.com/office/drawing/2014/main" id="{E5ADF2A6-1817-4028-B302-921BCDE86F86}"/>
                </a:ext>
              </a:extLst>
            </p:cNvPr>
            <p:cNvSpPr>
              <a:spLocks/>
            </p:cNvSpPr>
            <p:nvPr>
              <p:custDataLst>
                <p:tags r:id="rId551"/>
              </p:custDataLst>
            </p:nvPr>
          </p:nvSpPr>
          <p:spPr bwMode="gray">
            <a:xfrm>
              <a:off x="2802" y="3024"/>
              <a:ext cx="27" cy="19"/>
            </a:xfrm>
            <a:custGeom>
              <a:avLst/>
              <a:gdLst>
                <a:gd name="T0" fmla="*/ 22 w 23"/>
                <a:gd name="T1" fmla="*/ 0 h 17"/>
                <a:gd name="T2" fmla="*/ 22 w 23"/>
                <a:gd name="T3" fmla="*/ 16 h 17"/>
                <a:gd name="T4" fmla="*/ 6 w 23"/>
                <a:gd name="T5" fmla="*/ 16 h 17"/>
                <a:gd name="T6" fmla="*/ 0 w 23"/>
                <a:gd name="T7" fmla="*/ 16 h 17"/>
                <a:gd name="T8" fmla="*/ 6 w 23"/>
                <a:gd name="T9" fmla="*/ 0 h 17"/>
                <a:gd name="T10" fmla="*/ 22 w 2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7">
                  <a:moveTo>
                    <a:pt x="22" y="0"/>
                  </a:moveTo>
                  <a:lnTo>
                    <a:pt x="22" y="16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6" y="0"/>
                  </a:lnTo>
                  <a:lnTo>
                    <a:pt x="2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4" name="Freeform 456">
              <a:extLst>
                <a:ext uri="{FF2B5EF4-FFF2-40B4-BE49-F238E27FC236}">
                  <a16:creationId xmlns:a16="http://schemas.microsoft.com/office/drawing/2014/main" id="{E64AF48E-9373-49D3-8AEB-5AF49AD5E49D}"/>
                </a:ext>
              </a:extLst>
            </p:cNvPr>
            <p:cNvSpPr>
              <a:spLocks/>
            </p:cNvSpPr>
            <p:nvPr>
              <p:custDataLst>
                <p:tags r:id="rId552"/>
              </p:custDataLst>
            </p:nvPr>
          </p:nvSpPr>
          <p:spPr bwMode="gray">
            <a:xfrm>
              <a:off x="2829" y="3005"/>
              <a:ext cx="119" cy="127"/>
            </a:xfrm>
            <a:custGeom>
              <a:avLst/>
              <a:gdLst>
                <a:gd name="T0" fmla="*/ 65 w 99"/>
                <a:gd name="T1" fmla="*/ 9 h 115"/>
                <a:gd name="T2" fmla="*/ 65 w 99"/>
                <a:gd name="T3" fmla="*/ 24 h 115"/>
                <a:gd name="T4" fmla="*/ 25 w 99"/>
                <a:gd name="T5" fmla="*/ 18 h 115"/>
                <a:gd name="T6" fmla="*/ 25 w 99"/>
                <a:gd name="T7" fmla="*/ 33 h 115"/>
                <a:gd name="T8" fmla="*/ 33 w 99"/>
                <a:gd name="T9" fmla="*/ 24 h 115"/>
                <a:gd name="T10" fmla="*/ 41 w 99"/>
                <a:gd name="T11" fmla="*/ 33 h 115"/>
                <a:gd name="T12" fmla="*/ 41 w 99"/>
                <a:gd name="T13" fmla="*/ 41 h 115"/>
                <a:gd name="T14" fmla="*/ 41 w 99"/>
                <a:gd name="T15" fmla="*/ 74 h 115"/>
                <a:gd name="T16" fmla="*/ 18 w 99"/>
                <a:gd name="T17" fmla="*/ 74 h 115"/>
                <a:gd name="T18" fmla="*/ 9 w 99"/>
                <a:gd name="T19" fmla="*/ 81 h 115"/>
                <a:gd name="T20" fmla="*/ 9 w 99"/>
                <a:gd name="T21" fmla="*/ 90 h 115"/>
                <a:gd name="T22" fmla="*/ 0 w 99"/>
                <a:gd name="T23" fmla="*/ 90 h 115"/>
                <a:gd name="T24" fmla="*/ 0 w 99"/>
                <a:gd name="T25" fmla="*/ 98 h 115"/>
                <a:gd name="T26" fmla="*/ 18 w 99"/>
                <a:gd name="T27" fmla="*/ 114 h 115"/>
                <a:gd name="T28" fmla="*/ 18 w 99"/>
                <a:gd name="T29" fmla="*/ 106 h 115"/>
                <a:gd name="T30" fmla="*/ 25 w 99"/>
                <a:gd name="T31" fmla="*/ 106 h 115"/>
                <a:gd name="T32" fmla="*/ 41 w 99"/>
                <a:gd name="T33" fmla="*/ 106 h 115"/>
                <a:gd name="T34" fmla="*/ 58 w 99"/>
                <a:gd name="T35" fmla="*/ 98 h 115"/>
                <a:gd name="T36" fmla="*/ 65 w 99"/>
                <a:gd name="T37" fmla="*/ 74 h 115"/>
                <a:gd name="T38" fmla="*/ 81 w 99"/>
                <a:gd name="T39" fmla="*/ 58 h 115"/>
                <a:gd name="T40" fmla="*/ 98 w 99"/>
                <a:gd name="T41" fmla="*/ 0 h 115"/>
                <a:gd name="T42" fmla="*/ 75 w 99"/>
                <a:gd name="T43" fmla="*/ 9 h 115"/>
                <a:gd name="T44" fmla="*/ 65 w 99"/>
                <a:gd name="T45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15">
                  <a:moveTo>
                    <a:pt x="65" y="9"/>
                  </a:moveTo>
                  <a:lnTo>
                    <a:pt x="65" y="24"/>
                  </a:lnTo>
                  <a:lnTo>
                    <a:pt x="25" y="18"/>
                  </a:lnTo>
                  <a:lnTo>
                    <a:pt x="25" y="33"/>
                  </a:lnTo>
                  <a:lnTo>
                    <a:pt x="33" y="24"/>
                  </a:lnTo>
                  <a:lnTo>
                    <a:pt x="41" y="33"/>
                  </a:lnTo>
                  <a:lnTo>
                    <a:pt x="41" y="41"/>
                  </a:lnTo>
                  <a:lnTo>
                    <a:pt x="41" y="74"/>
                  </a:lnTo>
                  <a:lnTo>
                    <a:pt x="18" y="74"/>
                  </a:lnTo>
                  <a:lnTo>
                    <a:pt x="9" y="81"/>
                  </a:lnTo>
                  <a:lnTo>
                    <a:pt x="9" y="90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18" y="114"/>
                  </a:lnTo>
                  <a:lnTo>
                    <a:pt x="18" y="106"/>
                  </a:lnTo>
                  <a:lnTo>
                    <a:pt x="25" y="106"/>
                  </a:lnTo>
                  <a:lnTo>
                    <a:pt x="41" y="106"/>
                  </a:lnTo>
                  <a:lnTo>
                    <a:pt x="58" y="98"/>
                  </a:lnTo>
                  <a:lnTo>
                    <a:pt x="65" y="74"/>
                  </a:lnTo>
                  <a:lnTo>
                    <a:pt x="81" y="58"/>
                  </a:lnTo>
                  <a:lnTo>
                    <a:pt x="98" y="0"/>
                  </a:lnTo>
                  <a:lnTo>
                    <a:pt x="75" y="9"/>
                  </a:lnTo>
                  <a:lnTo>
                    <a:pt x="65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5" name="Freeform 457">
              <a:extLst>
                <a:ext uri="{FF2B5EF4-FFF2-40B4-BE49-F238E27FC236}">
                  <a16:creationId xmlns:a16="http://schemas.microsoft.com/office/drawing/2014/main" id="{1977B964-DAB4-4558-89BC-063B15ACA4B9}"/>
                </a:ext>
              </a:extLst>
            </p:cNvPr>
            <p:cNvSpPr>
              <a:spLocks/>
            </p:cNvSpPr>
            <p:nvPr>
              <p:custDataLst>
                <p:tags r:id="rId553"/>
              </p:custDataLst>
            </p:nvPr>
          </p:nvSpPr>
          <p:spPr bwMode="gray">
            <a:xfrm>
              <a:off x="3101" y="3069"/>
              <a:ext cx="30" cy="26"/>
            </a:xfrm>
            <a:custGeom>
              <a:avLst/>
              <a:gdLst>
                <a:gd name="T0" fmla="*/ 25 w 26"/>
                <a:gd name="T1" fmla="*/ 23 h 24"/>
                <a:gd name="T2" fmla="*/ 9 w 26"/>
                <a:gd name="T3" fmla="*/ 23 h 24"/>
                <a:gd name="T4" fmla="*/ 0 w 26"/>
                <a:gd name="T5" fmla="*/ 23 h 24"/>
                <a:gd name="T6" fmla="*/ 9 w 26"/>
                <a:gd name="T7" fmla="*/ 7 h 24"/>
                <a:gd name="T8" fmla="*/ 25 w 26"/>
                <a:gd name="T9" fmla="*/ 0 h 24"/>
                <a:gd name="T10" fmla="*/ 25 w 26"/>
                <a:gd name="T11" fmla="*/ 16 h 24"/>
                <a:gd name="T12" fmla="*/ 25 w 26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25" y="23"/>
                  </a:moveTo>
                  <a:lnTo>
                    <a:pt x="9" y="23"/>
                  </a:lnTo>
                  <a:lnTo>
                    <a:pt x="0" y="23"/>
                  </a:lnTo>
                  <a:lnTo>
                    <a:pt x="9" y="7"/>
                  </a:lnTo>
                  <a:lnTo>
                    <a:pt x="25" y="0"/>
                  </a:lnTo>
                  <a:lnTo>
                    <a:pt x="25" y="16"/>
                  </a:lnTo>
                  <a:lnTo>
                    <a:pt x="25" y="23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6" name="Freeform 458">
              <a:extLst>
                <a:ext uri="{FF2B5EF4-FFF2-40B4-BE49-F238E27FC236}">
                  <a16:creationId xmlns:a16="http://schemas.microsoft.com/office/drawing/2014/main" id="{39D49FC6-46A6-4471-8A9A-A839A3CA4BC6}"/>
                </a:ext>
              </a:extLst>
            </p:cNvPr>
            <p:cNvSpPr>
              <a:spLocks/>
            </p:cNvSpPr>
            <p:nvPr>
              <p:custDataLst>
                <p:tags r:id="rId554"/>
              </p:custDataLst>
            </p:nvPr>
          </p:nvSpPr>
          <p:spPr bwMode="gray">
            <a:xfrm>
              <a:off x="3112" y="3093"/>
              <a:ext cx="19" cy="28"/>
            </a:xfrm>
            <a:custGeom>
              <a:avLst/>
              <a:gdLst>
                <a:gd name="T0" fmla="*/ 16 w 17"/>
                <a:gd name="T1" fmla="*/ 0 h 26"/>
                <a:gd name="T2" fmla="*/ 16 w 17"/>
                <a:gd name="T3" fmla="*/ 9 h 26"/>
                <a:gd name="T4" fmla="*/ 0 w 17"/>
                <a:gd name="T5" fmla="*/ 25 h 26"/>
                <a:gd name="T6" fmla="*/ 0 w 17"/>
                <a:gd name="T7" fmla="*/ 9 h 26"/>
                <a:gd name="T8" fmla="*/ 0 w 17"/>
                <a:gd name="T9" fmla="*/ 0 h 26"/>
                <a:gd name="T10" fmla="*/ 16 w 1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lnTo>
                    <a:pt x="16" y="9"/>
                  </a:lnTo>
                  <a:lnTo>
                    <a:pt x="0" y="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7" name="Freeform 459">
              <a:extLst>
                <a:ext uri="{FF2B5EF4-FFF2-40B4-BE49-F238E27FC236}">
                  <a16:creationId xmlns:a16="http://schemas.microsoft.com/office/drawing/2014/main" id="{0B5DCA69-5126-44F9-A067-00BB48E557ED}"/>
                </a:ext>
              </a:extLst>
            </p:cNvPr>
            <p:cNvSpPr>
              <a:spLocks/>
            </p:cNvSpPr>
            <p:nvPr>
              <p:custDataLst>
                <p:tags r:id="rId555"/>
              </p:custDataLst>
            </p:nvPr>
          </p:nvSpPr>
          <p:spPr bwMode="gray">
            <a:xfrm>
              <a:off x="2839" y="3298"/>
              <a:ext cx="206" cy="179"/>
            </a:xfrm>
            <a:custGeom>
              <a:avLst/>
              <a:gdLst>
                <a:gd name="T0" fmla="*/ 56 w 172"/>
                <a:gd name="T1" fmla="*/ 162 h 163"/>
                <a:gd name="T2" fmla="*/ 49 w 172"/>
                <a:gd name="T3" fmla="*/ 146 h 163"/>
                <a:gd name="T4" fmla="*/ 32 w 172"/>
                <a:gd name="T5" fmla="*/ 99 h 163"/>
                <a:gd name="T6" fmla="*/ 32 w 172"/>
                <a:gd name="T7" fmla="*/ 75 h 163"/>
                <a:gd name="T8" fmla="*/ 0 w 172"/>
                <a:gd name="T9" fmla="*/ 9 h 163"/>
                <a:gd name="T10" fmla="*/ 0 w 172"/>
                <a:gd name="T11" fmla="*/ 0 h 163"/>
                <a:gd name="T12" fmla="*/ 16 w 172"/>
                <a:gd name="T13" fmla="*/ 0 h 163"/>
                <a:gd name="T14" fmla="*/ 32 w 172"/>
                <a:gd name="T15" fmla="*/ 0 h 163"/>
                <a:gd name="T16" fmla="*/ 81 w 172"/>
                <a:gd name="T17" fmla="*/ 9 h 163"/>
                <a:gd name="T18" fmla="*/ 97 w 172"/>
                <a:gd name="T19" fmla="*/ 9 h 163"/>
                <a:gd name="T20" fmla="*/ 130 w 172"/>
                <a:gd name="T21" fmla="*/ 16 h 163"/>
                <a:gd name="T22" fmla="*/ 146 w 172"/>
                <a:gd name="T23" fmla="*/ 9 h 163"/>
                <a:gd name="T24" fmla="*/ 153 w 172"/>
                <a:gd name="T25" fmla="*/ 0 h 163"/>
                <a:gd name="T26" fmla="*/ 171 w 172"/>
                <a:gd name="T27" fmla="*/ 9 h 163"/>
                <a:gd name="T28" fmla="*/ 153 w 172"/>
                <a:gd name="T29" fmla="*/ 25 h 163"/>
                <a:gd name="T30" fmla="*/ 146 w 172"/>
                <a:gd name="T31" fmla="*/ 16 h 163"/>
                <a:gd name="T32" fmla="*/ 121 w 172"/>
                <a:gd name="T33" fmla="*/ 16 h 163"/>
                <a:gd name="T34" fmla="*/ 112 w 172"/>
                <a:gd name="T35" fmla="*/ 65 h 163"/>
                <a:gd name="T36" fmla="*/ 106 w 172"/>
                <a:gd name="T37" fmla="*/ 75 h 163"/>
                <a:gd name="T38" fmla="*/ 106 w 172"/>
                <a:gd name="T39" fmla="*/ 106 h 163"/>
                <a:gd name="T40" fmla="*/ 106 w 172"/>
                <a:gd name="T41" fmla="*/ 155 h 163"/>
                <a:gd name="T42" fmla="*/ 89 w 172"/>
                <a:gd name="T43" fmla="*/ 162 h 163"/>
                <a:gd name="T44" fmla="*/ 72 w 172"/>
                <a:gd name="T45" fmla="*/ 162 h 163"/>
                <a:gd name="T46" fmla="*/ 66 w 172"/>
                <a:gd name="T47" fmla="*/ 155 h 163"/>
                <a:gd name="T48" fmla="*/ 56 w 172"/>
                <a:gd name="T4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63">
                  <a:moveTo>
                    <a:pt x="56" y="162"/>
                  </a:moveTo>
                  <a:lnTo>
                    <a:pt x="49" y="146"/>
                  </a:lnTo>
                  <a:lnTo>
                    <a:pt x="32" y="99"/>
                  </a:lnTo>
                  <a:lnTo>
                    <a:pt x="32" y="75"/>
                  </a:lnTo>
                  <a:lnTo>
                    <a:pt x="0" y="9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81" y="9"/>
                  </a:lnTo>
                  <a:lnTo>
                    <a:pt x="97" y="9"/>
                  </a:lnTo>
                  <a:lnTo>
                    <a:pt x="130" y="16"/>
                  </a:lnTo>
                  <a:lnTo>
                    <a:pt x="146" y="9"/>
                  </a:lnTo>
                  <a:lnTo>
                    <a:pt x="153" y="0"/>
                  </a:lnTo>
                  <a:lnTo>
                    <a:pt x="171" y="9"/>
                  </a:lnTo>
                  <a:lnTo>
                    <a:pt x="153" y="25"/>
                  </a:lnTo>
                  <a:lnTo>
                    <a:pt x="146" y="16"/>
                  </a:lnTo>
                  <a:lnTo>
                    <a:pt x="121" y="16"/>
                  </a:lnTo>
                  <a:lnTo>
                    <a:pt x="112" y="65"/>
                  </a:lnTo>
                  <a:lnTo>
                    <a:pt x="106" y="75"/>
                  </a:lnTo>
                  <a:lnTo>
                    <a:pt x="106" y="106"/>
                  </a:lnTo>
                  <a:lnTo>
                    <a:pt x="106" y="155"/>
                  </a:lnTo>
                  <a:lnTo>
                    <a:pt x="89" y="162"/>
                  </a:lnTo>
                  <a:lnTo>
                    <a:pt x="72" y="162"/>
                  </a:lnTo>
                  <a:lnTo>
                    <a:pt x="66" y="155"/>
                  </a:lnTo>
                  <a:lnTo>
                    <a:pt x="56" y="16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8" name="Freeform 460">
              <a:extLst>
                <a:ext uri="{FF2B5EF4-FFF2-40B4-BE49-F238E27FC236}">
                  <a16:creationId xmlns:a16="http://schemas.microsoft.com/office/drawing/2014/main" id="{C6F70814-86E3-43BA-A5EA-49467994CCE8}"/>
                </a:ext>
              </a:extLst>
            </p:cNvPr>
            <p:cNvSpPr>
              <a:spLocks/>
            </p:cNvSpPr>
            <p:nvPr>
              <p:custDataLst>
                <p:tags r:id="rId556"/>
              </p:custDataLst>
            </p:nvPr>
          </p:nvSpPr>
          <p:spPr bwMode="gray">
            <a:xfrm>
              <a:off x="2839" y="3137"/>
              <a:ext cx="195" cy="180"/>
            </a:xfrm>
            <a:custGeom>
              <a:avLst/>
              <a:gdLst>
                <a:gd name="T0" fmla="*/ 0 w 162"/>
                <a:gd name="T1" fmla="*/ 146 h 163"/>
                <a:gd name="T2" fmla="*/ 16 w 162"/>
                <a:gd name="T3" fmla="*/ 146 h 163"/>
                <a:gd name="T4" fmla="*/ 32 w 162"/>
                <a:gd name="T5" fmla="*/ 146 h 163"/>
                <a:gd name="T6" fmla="*/ 81 w 162"/>
                <a:gd name="T7" fmla="*/ 155 h 163"/>
                <a:gd name="T8" fmla="*/ 97 w 162"/>
                <a:gd name="T9" fmla="*/ 155 h 163"/>
                <a:gd name="T10" fmla="*/ 130 w 162"/>
                <a:gd name="T11" fmla="*/ 162 h 163"/>
                <a:gd name="T12" fmla="*/ 146 w 162"/>
                <a:gd name="T13" fmla="*/ 155 h 163"/>
                <a:gd name="T14" fmla="*/ 130 w 162"/>
                <a:gd name="T15" fmla="*/ 139 h 163"/>
                <a:gd name="T16" fmla="*/ 130 w 162"/>
                <a:gd name="T17" fmla="*/ 99 h 163"/>
                <a:gd name="T18" fmla="*/ 161 w 162"/>
                <a:gd name="T19" fmla="*/ 90 h 163"/>
                <a:gd name="T20" fmla="*/ 153 w 162"/>
                <a:gd name="T21" fmla="*/ 65 h 163"/>
                <a:gd name="T22" fmla="*/ 130 w 162"/>
                <a:gd name="T23" fmla="*/ 74 h 163"/>
                <a:gd name="T24" fmla="*/ 130 w 162"/>
                <a:gd name="T25" fmla="*/ 65 h 163"/>
                <a:gd name="T26" fmla="*/ 137 w 162"/>
                <a:gd name="T27" fmla="*/ 59 h 163"/>
                <a:gd name="T28" fmla="*/ 130 w 162"/>
                <a:gd name="T29" fmla="*/ 50 h 163"/>
                <a:gd name="T30" fmla="*/ 130 w 162"/>
                <a:gd name="T31" fmla="*/ 25 h 163"/>
                <a:gd name="T32" fmla="*/ 112 w 162"/>
                <a:gd name="T33" fmla="*/ 17 h 163"/>
                <a:gd name="T34" fmla="*/ 97 w 162"/>
                <a:gd name="T35" fmla="*/ 17 h 163"/>
                <a:gd name="T36" fmla="*/ 97 w 162"/>
                <a:gd name="T37" fmla="*/ 25 h 163"/>
                <a:gd name="T38" fmla="*/ 81 w 162"/>
                <a:gd name="T39" fmla="*/ 34 h 163"/>
                <a:gd name="T40" fmla="*/ 66 w 162"/>
                <a:gd name="T41" fmla="*/ 17 h 163"/>
                <a:gd name="T42" fmla="*/ 66 w 162"/>
                <a:gd name="T43" fmla="*/ 0 h 163"/>
                <a:gd name="T44" fmla="*/ 56 w 162"/>
                <a:gd name="T45" fmla="*/ 0 h 163"/>
                <a:gd name="T46" fmla="*/ 24 w 162"/>
                <a:gd name="T47" fmla="*/ 0 h 163"/>
                <a:gd name="T48" fmla="*/ 9 w 162"/>
                <a:gd name="T49" fmla="*/ 9 h 163"/>
                <a:gd name="T50" fmla="*/ 16 w 162"/>
                <a:gd name="T51" fmla="*/ 34 h 163"/>
                <a:gd name="T52" fmla="*/ 16 w 162"/>
                <a:gd name="T53" fmla="*/ 40 h 163"/>
                <a:gd name="T54" fmla="*/ 24 w 162"/>
                <a:gd name="T55" fmla="*/ 74 h 163"/>
                <a:gd name="T56" fmla="*/ 24 w 162"/>
                <a:gd name="T57" fmla="*/ 90 h 163"/>
                <a:gd name="T58" fmla="*/ 9 w 162"/>
                <a:gd name="T59" fmla="*/ 99 h 163"/>
                <a:gd name="T60" fmla="*/ 0 w 162"/>
                <a:gd name="T61" fmla="*/ 131 h 163"/>
                <a:gd name="T62" fmla="*/ 0 w 162"/>
                <a:gd name="T63" fmla="*/ 14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2" h="163">
                  <a:moveTo>
                    <a:pt x="0" y="146"/>
                  </a:moveTo>
                  <a:lnTo>
                    <a:pt x="16" y="146"/>
                  </a:lnTo>
                  <a:lnTo>
                    <a:pt x="32" y="146"/>
                  </a:lnTo>
                  <a:lnTo>
                    <a:pt x="81" y="155"/>
                  </a:lnTo>
                  <a:lnTo>
                    <a:pt x="97" y="155"/>
                  </a:lnTo>
                  <a:lnTo>
                    <a:pt x="130" y="162"/>
                  </a:lnTo>
                  <a:lnTo>
                    <a:pt x="146" y="155"/>
                  </a:lnTo>
                  <a:lnTo>
                    <a:pt x="130" y="139"/>
                  </a:lnTo>
                  <a:lnTo>
                    <a:pt x="130" y="99"/>
                  </a:lnTo>
                  <a:lnTo>
                    <a:pt x="161" y="90"/>
                  </a:lnTo>
                  <a:lnTo>
                    <a:pt x="153" y="65"/>
                  </a:lnTo>
                  <a:lnTo>
                    <a:pt x="130" y="74"/>
                  </a:lnTo>
                  <a:lnTo>
                    <a:pt x="130" y="65"/>
                  </a:lnTo>
                  <a:lnTo>
                    <a:pt x="137" y="59"/>
                  </a:lnTo>
                  <a:lnTo>
                    <a:pt x="130" y="50"/>
                  </a:lnTo>
                  <a:lnTo>
                    <a:pt x="130" y="25"/>
                  </a:lnTo>
                  <a:lnTo>
                    <a:pt x="112" y="17"/>
                  </a:lnTo>
                  <a:lnTo>
                    <a:pt x="97" y="17"/>
                  </a:lnTo>
                  <a:lnTo>
                    <a:pt x="97" y="25"/>
                  </a:lnTo>
                  <a:lnTo>
                    <a:pt x="81" y="34"/>
                  </a:lnTo>
                  <a:lnTo>
                    <a:pt x="66" y="17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24" y="0"/>
                  </a:lnTo>
                  <a:lnTo>
                    <a:pt x="9" y="9"/>
                  </a:lnTo>
                  <a:lnTo>
                    <a:pt x="16" y="34"/>
                  </a:lnTo>
                  <a:lnTo>
                    <a:pt x="16" y="40"/>
                  </a:lnTo>
                  <a:lnTo>
                    <a:pt x="24" y="74"/>
                  </a:lnTo>
                  <a:lnTo>
                    <a:pt x="24" y="90"/>
                  </a:lnTo>
                  <a:lnTo>
                    <a:pt x="9" y="99"/>
                  </a:lnTo>
                  <a:lnTo>
                    <a:pt x="0" y="131"/>
                  </a:lnTo>
                  <a:lnTo>
                    <a:pt x="0" y="14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29" name="Freeform 461">
              <a:extLst>
                <a:ext uri="{FF2B5EF4-FFF2-40B4-BE49-F238E27FC236}">
                  <a16:creationId xmlns:a16="http://schemas.microsoft.com/office/drawing/2014/main" id="{EC875C5C-D5FA-4BC1-83FD-29F55AED6B58}"/>
                </a:ext>
              </a:extLst>
            </p:cNvPr>
            <p:cNvSpPr>
              <a:spLocks/>
            </p:cNvSpPr>
            <p:nvPr>
              <p:custDataLst>
                <p:tags r:id="rId557"/>
              </p:custDataLst>
            </p:nvPr>
          </p:nvSpPr>
          <p:spPr bwMode="gray">
            <a:xfrm>
              <a:off x="2850" y="3121"/>
              <a:ext cx="21" cy="19"/>
            </a:xfrm>
            <a:custGeom>
              <a:avLst/>
              <a:gdLst>
                <a:gd name="T0" fmla="*/ 16 w 17"/>
                <a:gd name="T1" fmla="*/ 0 h 17"/>
                <a:gd name="T2" fmla="*/ 0 w 17"/>
                <a:gd name="T3" fmla="*/ 16 h 17"/>
                <a:gd name="T4" fmla="*/ 0 w 17"/>
                <a:gd name="T5" fmla="*/ 8 h 17"/>
                <a:gd name="T6" fmla="*/ 0 w 17"/>
                <a:gd name="T7" fmla="*/ 0 h 17"/>
                <a:gd name="T8" fmla="*/ 16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0" name="Freeform 462">
              <a:extLst>
                <a:ext uri="{FF2B5EF4-FFF2-40B4-BE49-F238E27FC236}">
                  <a16:creationId xmlns:a16="http://schemas.microsoft.com/office/drawing/2014/main" id="{381BE553-68B2-4931-AC29-0F757DF436EC}"/>
                </a:ext>
              </a:extLst>
            </p:cNvPr>
            <p:cNvSpPr>
              <a:spLocks/>
            </p:cNvSpPr>
            <p:nvPr>
              <p:custDataLst>
                <p:tags r:id="rId558"/>
              </p:custDataLst>
            </p:nvPr>
          </p:nvSpPr>
          <p:spPr bwMode="gray">
            <a:xfrm>
              <a:off x="2850" y="3121"/>
              <a:ext cx="21" cy="19"/>
            </a:xfrm>
            <a:custGeom>
              <a:avLst/>
              <a:gdLst>
                <a:gd name="T0" fmla="*/ 16 w 17"/>
                <a:gd name="T1" fmla="*/ 0 h 17"/>
                <a:gd name="T2" fmla="*/ 0 w 17"/>
                <a:gd name="T3" fmla="*/ 16 h 17"/>
                <a:gd name="T4" fmla="*/ 0 w 17"/>
                <a:gd name="T5" fmla="*/ 8 h 17"/>
                <a:gd name="T6" fmla="*/ 0 w 17"/>
                <a:gd name="T7" fmla="*/ 0 h 17"/>
                <a:gd name="T8" fmla="*/ 16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1" name="Freeform 463">
              <a:extLst>
                <a:ext uri="{FF2B5EF4-FFF2-40B4-BE49-F238E27FC236}">
                  <a16:creationId xmlns:a16="http://schemas.microsoft.com/office/drawing/2014/main" id="{3695FE49-EB3C-4F78-886B-573B5C4485AA}"/>
                </a:ext>
              </a:extLst>
            </p:cNvPr>
            <p:cNvSpPr>
              <a:spLocks/>
            </p:cNvSpPr>
            <p:nvPr>
              <p:custDataLst>
                <p:tags r:id="rId559"/>
              </p:custDataLst>
            </p:nvPr>
          </p:nvSpPr>
          <p:spPr bwMode="gray">
            <a:xfrm>
              <a:off x="2906" y="3369"/>
              <a:ext cx="257" cy="207"/>
            </a:xfrm>
            <a:custGeom>
              <a:avLst/>
              <a:gdLst>
                <a:gd name="T0" fmla="*/ 196 w 213"/>
                <a:gd name="T1" fmla="*/ 10 h 188"/>
                <a:gd name="T2" fmla="*/ 202 w 213"/>
                <a:gd name="T3" fmla="*/ 57 h 188"/>
                <a:gd name="T4" fmla="*/ 196 w 213"/>
                <a:gd name="T5" fmla="*/ 57 h 188"/>
                <a:gd name="T6" fmla="*/ 187 w 213"/>
                <a:gd name="T7" fmla="*/ 65 h 188"/>
                <a:gd name="T8" fmla="*/ 196 w 213"/>
                <a:gd name="T9" fmla="*/ 74 h 188"/>
                <a:gd name="T10" fmla="*/ 202 w 213"/>
                <a:gd name="T11" fmla="*/ 65 h 188"/>
                <a:gd name="T12" fmla="*/ 212 w 213"/>
                <a:gd name="T13" fmla="*/ 65 h 188"/>
                <a:gd name="T14" fmla="*/ 212 w 213"/>
                <a:gd name="T15" fmla="*/ 74 h 188"/>
                <a:gd name="T16" fmla="*/ 212 w 213"/>
                <a:gd name="T17" fmla="*/ 97 h 188"/>
                <a:gd name="T18" fmla="*/ 196 w 213"/>
                <a:gd name="T19" fmla="*/ 105 h 188"/>
                <a:gd name="T20" fmla="*/ 180 w 213"/>
                <a:gd name="T21" fmla="*/ 130 h 188"/>
                <a:gd name="T22" fmla="*/ 155 w 213"/>
                <a:gd name="T23" fmla="*/ 153 h 188"/>
                <a:gd name="T24" fmla="*/ 139 w 213"/>
                <a:gd name="T25" fmla="*/ 171 h 188"/>
                <a:gd name="T26" fmla="*/ 115 w 213"/>
                <a:gd name="T27" fmla="*/ 178 h 188"/>
                <a:gd name="T28" fmla="*/ 97 w 213"/>
                <a:gd name="T29" fmla="*/ 178 h 188"/>
                <a:gd name="T30" fmla="*/ 74 w 213"/>
                <a:gd name="T31" fmla="*/ 178 h 188"/>
                <a:gd name="T32" fmla="*/ 50 w 213"/>
                <a:gd name="T33" fmla="*/ 187 h 188"/>
                <a:gd name="T34" fmla="*/ 41 w 213"/>
                <a:gd name="T35" fmla="*/ 187 h 188"/>
                <a:gd name="T36" fmla="*/ 33 w 213"/>
                <a:gd name="T37" fmla="*/ 178 h 188"/>
                <a:gd name="T38" fmla="*/ 25 w 213"/>
                <a:gd name="T39" fmla="*/ 153 h 188"/>
                <a:gd name="T40" fmla="*/ 25 w 213"/>
                <a:gd name="T41" fmla="*/ 147 h 188"/>
                <a:gd name="T42" fmla="*/ 10 w 213"/>
                <a:gd name="T43" fmla="*/ 97 h 188"/>
                <a:gd name="T44" fmla="*/ 0 w 213"/>
                <a:gd name="T45" fmla="*/ 97 h 188"/>
                <a:gd name="T46" fmla="*/ 10 w 213"/>
                <a:gd name="T47" fmla="*/ 90 h 188"/>
                <a:gd name="T48" fmla="*/ 16 w 213"/>
                <a:gd name="T49" fmla="*/ 97 h 188"/>
                <a:gd name="T50" fmla="*/ 33 w 213"/>
                <a:gd name="T51" fmla="*/ 97 h 188"/>
                <a:gd name="T52" fmla="*/ 50 w 213"/>
                <a:gd name="T53" fmla="*/ 90 h 188"/>
                <a:gd name="T54" fmla="*/ 50 w 213"/>
                <a:gd name="T55" fmla="*/ 41 h 188"/>
                <a:gd name="T56" fmla="*/ 56 w 213"/>
                <a:gd name="T57" fmla="*/ 50 h 188"/>
                <a:gd name="T58" fmla="*/ 56 w 213"/>
                <a:gd name="T59" fmla="*/ 65 h 188"/>
                <a:gd name="T60" fmla="*/ 74 w 213"/>
                <a:gd name="T61" fmla="*/ 65 h 188"/>
                <a:gd name="T62" fmla="*/ 97 w 213"/>
                <a:gd name="T63" fmla="*/ 50 h 188"/>
                <a:gd name="T64" fmla="*/ 105 w 213"/>
                <a:gd name="T65" fmla="*/ 57 h 188"/>
                <a:gd name="T66" fmla="*/ 115 w 213"/>
                <a:gd name="T67" fmla="*/ 50 h 188"/>
                <a:gd name="T68" fmla="*/ 147 w 213"/>
                <a:gd name="T69" fmla="*/ 16 h 188"/>
                <a:gd name="T70" fmla="*/ 171 w 213"/>
                <a:gd name="T71" fmla="*/ 0 h 188"/>
                <a:gd name="T72" fmla="*/ 187 w 213"/>
                <a:gd name="T73" fmla="*/ 10 h 188"/>
                <a:gd name="T74" fmla="*/ 196 w 213"/>
                <a:gd name="T75" fmla="*/ 1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88">
                  <a:moveTo>
                    <a:pt x="196" y="10"/>
                  </a:moveTo>
                  <a:lnTo>
                    <a:pt x="202" y="57"/>
                  </a:lnTo>
                  <a:lnTo>
                    <a:pt x="196" y="57"/>
                  </a:lnTo>
                  <a:lnTo>
                    <a:pt x="187" y="65"/>
                  </a:lnTo>
                  <a:lnTo>
                    <a:pt x="196" y="74"/>
                  </a:lnTo>
                  <a:lnTo>
                    <a:pt x="202" y="65"/>
                  </a:lnTo>
                  <a:lnTo>
                    <a:pt x="212" y="65"/>
                  </a:lnTo>
                  <a:lnTo>
                    <a:pt x="212" y="74"/>
                  </a:lnTo>
                  <a:lnTo>
                    <a:pt x="212" y="97"/>
                  </a:lnTo>
                  <a:lnTo>
                    <a:pt x="196" y="105"/>
                  </a:lnTo>
                  <a:lnTo>
                    <a:pt x="180" y="130"/>
                  </a:lnTo>
                  <a:lnTo>
                    <a:pt x="155" y="153"/>
                  </a:lnTo>
                  <a:lnTo>
                    <a:pt x="139" y="171"/>
                  </a:lnTo>
                  <a:lnTo>
                    <a:pt x="115" y="178"/>
                  </a:lnTo>
                  <a:lnTo>
                    <a:pt x="97" y="178"/>
                  </a:lnTo>
                  <a:lnTo>
                    <a:pt x="74" y="178"/>
                  </a:lnTo>
                  <a:lnTo>
                    <a:pt x="50" y="187"/>
                  </a:lnTo>
                  <a:lnTo>
                    <a:pt x="41" y="187"/>
                  </a:lnTo>
                  <a:lnTo>
                    <a:pt x="33" y="178"/>
                  </a:lnTo>
                  <a:lnTo>
                    <a:pt x="25" y="153"/>
                  </a:lnTo>
                  <a:lnTo>
                    <a:pt x="25" y="147"/>
                  </a:lnTo>
                  <a:lnTo>
                    <a:pt x="10" y="97"/>
                  </a:lnTo>
                  <a:lnTo>
                    <a:pt x="0" y="97"/>
                  </a:lnTo>
                  <a:lnTo>
                    <a:pt x="10" y="90"/>
                  </a:lnTo>
                  <a:lnTo>
                    <a:pt x="16" y="97"/>
                  </a:lnTo>
                  <a:lnTo>
                    <a:pt x="33" y="97"/>
                  </a:lnTo>
                  <a:lnTo>
                    <a:pt x="50" y="90"/>
                  </a:lnTo>
                  <a:lnTo>
                    <a:pt x="50" y="41"/>
                  </a:lnTo>
                  <a:lnTo>
                    <a:pt x="56" y="50"/>
                  </a:lnTo>
                  <a:lnTo>
                    <a:pt x="56" y="65"/>
                  </a:lnTo>
                  <a:lnTo>
                    <a:pt x="74" y="65"/>
                  </a:lnTo>
                  <a:lnTo>
                    <a:pt x="97" y="50"/>
                  </a:lnTo>
                  <a:lnTo>
                    <a:pt x="105" y="57"/>
                  </a:lnTo>
                  <a:lnTo>
                    <a:pt x="115" y="50"/>
                  </a:lnTo>
                  <a:lnTo>
                    <a:pt x="147" y="16"/>
                  </a:lnTo>
                  <a:lnTo>
                    <a:pt x="171" y="0"/>
                  </a:lnTo>
                  <a:lnTo>
                    <a:pt x="187" y="10"/>
                  </a:lnTo>
                  <a:lnTo>
                    <a:pt x="196" y="1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2" name="Freeform 464">
              <a:extLst>
                <a:ext uri="{FF2B5EF4-FFF2-40B4-BE49-F238E27FC236}">
                  <a16:creationId xmlns:a16="http://schemas.microsoft.com/office/drawing/2014/main" id="{CB778AC9-2B0E-4BA7-95CB-F106150CBD37}"/>
                </a:ext>
              </a:extLst>
            </p:cNvPr>
            <p:cNvSpPr>
              <a:spLocks/>
            </p:cNvSpPr>
            <p:nvPr>
              <p:custDataLst>
                <p:tags r:id="rId560"/>
              </p:custDataLst>
            </p:nvPr>
          </p:nvSpPr>
          <p:spPr bwMode="gray">
            <a:xfrm>
              <a:off x="2966" y="3307"/>
              <a:ext cx="147" cy="135"/>
            </a:xfrm>
            <a:custGeom>
              <a:avLst/>
              <a:gdLst>
                <a:gd name="T0" fmla="*/ 0 w 122"/>
                <a:gd name="T1" fmla="*/ 97 h 122"/>
                <a:gd name="T2" fmla="*/ 6 w 122"/>
                <a:gd name="T3" fmla="*/ 106 h 122"/>
                <a:gd name="T4" fmla="*/ 6 w 122"/>
                <a:gd name="T5" fmla="*/ 121 h 122"/>
                <a:gd name="T6" fmla="*/ 24 w 122"/>
                <a:gd name="T7" fmla="*/ 121 h 122"/>
                <a:gd name="T8" fmla="*/ 47 w 122"/>
                <a:gd name="T9" fmla="*/ 106 h 122"/>
                <a:gd name="T10" fmla="*/ 55 w 122"/>
                <a:gd name="T11" fmla="*/ 113 h 122"/>
                <a:gd name="T12" fmla="*/ 65 w 122"/>
                <a:gd name="T13" fmla="*/ 106 h 122"/>
                <a:gd name="T14" fmla="*/ 97 w 122"/>
                <a:gd name="T15" fmla="*/ 72 h 122"/>
                <a:gd name="T16" fmla="*/ 121 w 122"/>
                <a:gd name="T17" fmla="*/ 56 h 122"/>
                <a:gd name="T18" fmla="*/ 105 w 122"/>
                <a:gd name="T19" fmla="*/ 56 h 122"/>
                <a:gd name="T20" fmla="*/ 97 w 122"/>
                <a:gd name="T21" fmla="*/ 41 h 122"/>
                <a:gd name="T22" fmla="*/ 80 w 122"/>
                <a:gd name="T23" fmla="*/ 24 h 122"/>
                <a:gd name="T24" fmla="*/ 65 w 122"/>
                <a:gd name="T25" fmla="*/ 0 h 122"/>
                <a:gd name="T26" fmla="*/ 47 w 122"/>
                <a:gd name="T27" fmla="*/ 16 h 122"/>
                <a:gd name="T28" fmla="*/ 40 w 122"/>
                <a:gd name="T29" fmla="*/ 7 h 122"/>
                <a:gd name="T30" fmla="*/ 15 w 122"/>
                <a:gd name="T31" fmla="*/ 7 h 122"/>
                <a:gd name="T32" fmla="*/ 6 w 122"/>
                <a:gd name="T33" fmla="*/ 56 h 122"/>
                <a:gd name="T34" fmla="*/ 0 w 122"/>
                <a:gd name="T35" fmla="*/ 66 h 122"/>
                <a:gd name="T36" fmla="*/ 0 w 122"/>
                <a:gd name="T37" fmla="*/ 9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2">
                  <a:moveTo>
                    <a:pt x="0" y="97"/>
                  </a:moveTo>
                  <a:lnTo>
                    <a:pt x="6" y="106"/>
                  </a:lnTo>
                  <a:lnTo>
                    <a:pt x="6" y="121"/>
                  </a:lnTo>
                  <a:lnTo>
                    <a:pt x="24" y="121"/>
                  </a:lnTo>
                  <a:lnTo>
                    <a:pt x="47" y="106"/>
                  </a:lnTo>
                  <a:lnTo>
                    <a:pt x="55" y="113"/>
                  </a:lnTo>
                  <a:lnTo>
                    <a:pt x="65" y="106"/>
                  </a:lnTo>
                  <a:lnTo>
                    <a:pt x="97" y="72"/>
                  </a:lnTo>
                  <a:lnTo>
                    <a:pt x="121" y="56"/>
                  </a:lnTo>
                  <a:lnTo>
                    <a:pt x="105" y="56"/>
                  </a:lnTo>
                  <a:lnTo>
                    <a:pt x="97" y="41"/>
                  </a:lnTo>
                  <a:lnTo>
                    <a:pt x="80" y="24"/>
                  </a:lnTo>
                  <a:lnTo>
                    <a:pt x="65" y="0"/>
                  </a:lnTo>
                  <a:lnTo>
                    <a:pt x="47" y="16"/>
                  </a:lnTo>
                  <a:lnTo>
                    <a:pt x="40" y="7"/>
                  </a:lnTo>
                  <a:lnTo>
                    <a:pt x="15" y="7"/>
                  </a:lnTo>
                  <a:lnTo>
                    <a:pt x="6" y="56"/>
                  </a:lnTo>
                  <a:lnTo>
                    <a:pt x="0" y="66"/>
                  </a:lnTo>
                  <a:lnTo>
                    <a:pt x="0" y="9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3" name="Freeform 465">
              <a:extLst>
                <a:ext uri="{FF2B5EF4-FFF2-40B4-BE49-F238E27FC236}">
                  <a16:creationId xmlns:a16="http://schemas.microsoft.com/office/drawing/2014/main" id="{37AE828F-5BCE-4869-9FFD-251F8B1EDE2C}"/>
                </a:ext>
              </a:extLst>
            </p:cNvPr>
            <p:cNvSpPr>
              <a:spLocks/>
            </p:cNvSpPr>
            <p:nvPr>
              <p:custDataLst>
                <p:tags r:id="rId561"/>
              </p:custDataLst>
            </p:nvPr>
          </p:nvSpPr>
          <p:spPr bwMode="gray">
            <a:xfrm>
              <a:off x="3045" y="3282"/>
              <a:ext cx="128" cy="101"/>
            </a:xfrm>
            <a:custGeom>
              <a:avLst/>
              <a:gdLst>
                <a:gd name="T0" fmla="*/ 65 w 106"/>
                <a:gd name="T1" fmla="*/ 0 h 91"/>
                <a:gd name="T2" fmla="*/ 47 w 106"/>
                <a:gd name="T3" fmla="*/ 0 h 91"/>
                <a:gd name="T4" fmla="*/ 47 w 106"/>
                <a:gd name="T5" fmla="*/ 8 h 91"/>
                <a:gd name="T6" fmla="*/ 24 w 106"/>
                <a:gd name="T7" fmla="*/ 24 h 91"/>
                <a:gd name="T8" fmla="*/ 0 w 106"/>
                <a:gd name="T9" fmla="*/ 24 h 91"/>
                <a:gd name="T10" fmla="*/ 15 w 106"/>
                <a:gd name="T11" fmla="*/ 48 h 91"/>
                <a:gd name="T12" fmla="*/ 32 w 106"/>
                <a:gd name="T13" fmla="*/ 65 h 91"/>
                <a:gd name="T14" fmla="*/ 40 w 106"/>
                <a:gd name="T15" fmla="*/ 80 h 91"/>
                <a:gd name="T16" fmla="*/ 56 w 106"/>
                <a:gd name="T17" fmla="*/ 80 h 91"/>
                <a:gd name="T18" fmla="*/ 72 w 106"/>
                <a:gd name="T19" fmla="*/ 90 h 91"/>
                <a:gd name="T20" fmla="*/ 81 w 106"/>
                <a:gd name="T21" fmla="*/ 90 h 91"/>
                <a:gd name="T22" fmla="*/ 97 w 106"/>
                <a:gd name="T23" fmla="*/ 56 h 91"/>
                <a:gd name="T24" fmla="*/ 105 w 106"/>
                <a:gd name="T25" fmla="*/ 24 h 91"/>
                <a:gd name="T26" fmla="*/ 97 w 106"/>
                <a:gd name="T27" fmla="*/ 8 h 91"/>
                <a:gd name="T28" fmla="*/ 81 w 106"/>
                <a:gd name="T29" fmla="*/ 0 h 91"/>
                <a:gd name="T30" fmla="*/ 65 w 106"/>
                <a:gd name="T3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91">
                  <a:moveTo>
                    <a:pt x="65" y="0"/>
                  </a:moveTo>
                  <a:lnTo>
                    <a:pt x="47" y="0"/>
                  </a:lnTo>
                  <a:lnTo>
                    <a:pt x="47" y="8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15" y="48"/>
                  </a:lnTo>
                  <a:lnTo>
                    <a:pt x="32" y="65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81" y="90"/>
                  </a:lnTo>
                  <a:lnTo>
                    <a:pt x="97" y="56"/>
                  </a:lnTo>
                  <a:lnTo>
                    <a:pt x="105" y="24"/>
                  </a:lnTo>
                  <a:lnTo>
                    <a:pt x="97" y="8"/>
                  </a:lnTo>
                  <a:lnTo>
                    <a:pt x="81" y="0"/>
                  </a:lnTo>
                  <a:lnTo>
                    <a:pt x="65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4" name="Freeform 466">
              <a:extLst>
                <a:ext uri="{FF2B5EF4-FFF2-40B4-BE49-F238E27FC236}">
                  <a16:creationId xmlns:a16="http://schemas.microsoft.com/office/drawing/2014/main" id="{F1BD3360-8FD7-4385-91C7-85DFEFBAD996}"/>
                </a:ext>
              </a:extLst>
            </p:cNvPr>
            <p:cNvSpPr>
              <a:spLocks/>
            </p:cNvSpPr>
            <p:nvPr>
              <p:custDataLst>
                <p:tags r:id="rId562"/>
              </p:custDataLst>
            </p:nvPr>
          </p:nvSpPr>
          <p:spPr bwMode="gray">
            <a:xfrm>
              <a:off x="3123" y="3204"/>
              <a:ext cx="167" cy="238"/>
            </a:xfrm>
            <a:custGeom>
              <a:avLst/>
              <a:gdLst>
                <a:gd name="T0" fmla="*/ 32 w 138"/>
                <a:gd name="T1" fmla="*/ 217 h 218"/>
                <a:gd name="T2" fmla="*/ 32 w 138"/>
                <a:gd name="T3" fmla="*/ 209 h 218"/>
                <a:gd name="T4" fmla="*/ 32 w 138"/>
                <a:gd name="T5" fmla="*/ 202 h 218"/>
                <a:gd name="T6" fmla="*/ 64 w 138"/>
                <a:gd name="T7" fmla="*/ 193 h 218"/>
                <a:gd name="T8" fmla="*/ 72 w 138"/>
                <a:gd name="T9" fmla="*/ 186 h 218"/>
                <a:gd name="T10" fmla="*/ 72 w 138"/>
                <a:gd name="T11" fmla="*/ 162 h 218"/>
                <a:gd name="T12" fmla="*/ 56 w 138"/>
                <a:gd name="T13" fmla="*/ 128 h 218"/>
                <a:gd name="T14" fmla="*/ 87 w 138"/>
                <a:gd name="T15" fmla="*/ 96 h 218"/>
                <a:gd name="T16" fmla="*/ 112 w 138"/>
                <a:gd name="T17" fmla="*/ 87 h 218"/>
                <a:gd name="T18" fmla="*/ 137 w 138"/>
                <a:gd name="T19" fmla="*/ 63 h 218"/>
                <a:gd name="T20" fmla="*/ 129 w 138"/>
                <a:gd name="T21" fmla="*/ 0 h 218"/>
                <a:gd name="T22" fmla="*/ 112 w 138"/>
                <a:gd name="T23" fmla="*/ 15 h 218"/>
                <a:gd name="T24" fmla="*/ 81 w 138"/>
                <a:gd name="T25" fmla="*/ 15 h 218"/>
                <a:gd name="T26" fmla="*/ 64 w 138"/>
                <a:gd name="T27" fmla="*/ 15 h 218"/>
                <a:gd name="T28" fmla="*/ 56 w 138"/>
                <a:gd name="T29" fmla="*/ 23 h 218"/>
                <a:gd name="T30" fmla="*/ 64 w 138"/>
                <a:gd name="T31" fmla="*/ 40 h 218"/>
                <a:gd name="T32" fmla="*/ 72 w 138"/>
                <a:gd name="T33" fmla="*/ 55 h 218"/>
                <a:gd name="T34" fmla="*/ 72 w 138"/>
                <a:gd name="T35" fmla="*/ 72 h 218"/>
                <a:gd name="T36" fmla="*/ 64 w 138"/>
                <a:gd name="T37" fmla="*/ 87 h 218"/>
                <a:gd name="T38" fmla="*/ 56 w 138"/>
                <a:gd name="T39" fmla="*/ 72 h 218"/>
                <a:gd name="T40" fmla="*/ 56 w 138"/>
                <a:gd name="T41" fmla="*/ 55 h 218"/>
                <a:gd name="T42" fmla="*/ 47 w 138"/>
                <a:gd name="T43" fmla="*/ 55 h 218"/>
                <a:gd name="T44" fmla="*/ 40 w 138"/>
                <a:gd name="T45" fmla="*/ 47 h 218"/>
                <a:gd name="T46" fmla="*/ 0 w 138"/>
                <a:gd name="T47" fmla="*/ 63 h 218"/>
                <a:gd name="T48" fmla="*/ 0 w 138"/>
                <a:gd name="T49" fmla="*/ 72 h 218"/>
                <a:gd name="T50" fmla="*/ 16 w 138"/>
                <a:gd name="T51" fmla="*/ 72 h 218"/>
                <a:gd name="T52" fmla="*/ 32 w 138"/>
                <a:gd name="T53" fmla="*/ 80 h 218"/>
                <a:gd name="T54" fmla="*/ 40 w 138"/>
                <a:gd name="T55" fmla="*/ 96 h 218"/>
                <a:gd name="T56" fmla="*/ 32 w 138"/>
                <a:gd name="T57" fmla="*/ 128 h 218"/>
                <a:gd name="T58" fmla="*/ 16 w 138"/>
                <a:gd name="T59" fmla="*/ 162 h 218"/>
                <a:gd name="T60" fmla="*/ 22 w 138"/>
                <a:gd name="T61" fmla="*/ 209 h 218"/>
                <a:gd name="T62" fmla="*/ 22 w 138"/>
                <a:gd name="T63" fmla="*/ 217 h 218"/>
                <a:gd name="T64" fmla="*/ 32 w 138"/>
                <a:gd name="T65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218">
                  <a:moveTo>
                    <a:pt x="32" y="217"/>
                  </a:moveTo>
                  <a:lnTo>
                    <a:pt x="32" y="209"/>
                  </a:lnTo>
                  <a:lnTo>
                    <a:pt x="32" y="202"/>
                  </a:lnTo>
                  <a:lnTo>
                    <a:pt x="64" y="193"/>
                  </a:lnTo>
                  <a:lnTo>
                    <a:pt x="72" y="186"/>
                  </a:lnTo>
                  <a:lnTo>
                    <a:pt x="72" y="162"/>
                  </a:lnTo>
                  <a:lnTo>
                    <a:pt x="56" y="128"/>
                  </a:lnTo>
                  <a:lnTo>
                    <a:pt x="87" y="96"/>
                  </a:lnTo>
                  <a:lnTo>
                    <a:pt x="112" y="87"/>
                  </a:lnTo>
                  <a:lnTo>
                    <a:pt x="137" y="63"/>
                  </a:lnTo>
                  <a:lnTo>
                    <a:pt x="129" y="0"/>
                  </a:lnTo>
                  <a:lnTo>
                    <a:pt x="112" y="15"/>
                  </a:lnTo>
                  <a:lnTo>
                    <a:pt x="81" y="15"/>
                  </a:lnTo>
                  <a:lnTo>
                    <a:pt x="64" y="15"/>
                  </a:lnTo>
                  <a:lnTo>
                    <a:pt x="56" y="23"/>
                  </a:lnTo>
                  <a:lnTo>
                    <a:pt x="64" y="40"/>
                  </a:lnTo>
                  <a:lnTo>
                    <a:pt x="72" y="55"/>
                  </a:lnTo>
                  <a:lnTo>
                    <a:pt x="72" y="72"/>
                  </a:lnTo>
                  <a:lnTo>
                    <a:pt x="64" y="87"/>
                  </a:lnTo>
                  <a:lnTo>
                    <a:pt x="56" y="72"/>
                  </a:lnTo>
                  <a:lnTo>
                    <a:pt x="56" y="55"/>
                  </a:lnTo>
                  <a:lnTo>
                    <a:pt x="47" y="55"/>
                  </a:lnTo>
                  <a:lnTo>
                    <a:pt x="40" y="47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96"/>
                  </a:lnTo>
                  <a:lnTo>
                    <a:pt x="32" y="128"/>
                  </a:lnTo>
                  <a:lnTo>
                    <a:pt x="16" y="162"/>
                  </a:lnTo>
                  <a:lnTo>
                    <a:pt x="22" y="209"/>
                  </a:lnTo>
                  <a:lnTo>
                    <a:pt x="22" y="217"/>
                  </a:lnTo>
                  <a:lnTo>
                    <a:pt x="32" y="21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5" name="Freeform 467">
              <a:extLst>
                <a:ext uri="{FF2B5EF4-FFF2-40B4-BE49-F238E27FC236}">
                  <a16:creationId xmlns:a16="http://schemas.microsoft.com/office/drawing/2014/main" id="{26D31707-A700-4521-86CA-860BBEFD3B4E}"/>
                </a:ext>
              </a:extLst>
            </p:cNvPr>
            <p:cNvSpPr>
              <a:spLocks/>
            </p:cNvSpPr>
            <p:nvPr>
              <p:custDataLst>
                <p:tags r:id="rId563"/>
              </p:custDataLst>
            </p:nvPr>
          </p:nvSpPr>
          <p:spPr bwMode="gray">
            <a:xfrm>
              <a:off x="3131" y="3432"/>
              <a:ext cx="23" cy="21"/>
            </a:xfrm>
            <a:custGeom>
              <a:avLst/>
              <a:gdLst>
                <a:gd name="T0" fmla="*/ 16 w 17"/>
                <a:gd name="T1" fmla="*/ 8 h 18"/>
                <a:gd name="T2" fmla="*/ 16 w 17"/>
                <a:gd name="T3" fmla="*/ 0 h 18"/>
                <a:gd name="T4" fmla="*/ 9 w 17"/>
                <a:gd name="T5" fmla="*/ 0 h 18"/>
                <a:gd name="T6" fmla="*/ 0 w 17"/>
                <a:gd name="T7" fmla="*/ 8 h 18"/>
                <a:gd name="T8" fmla="*/ 9 w 17"/>
                <a:gd name="T9" fmla="*/ 17 h 18"/>
                <a:gd name="T10" fmla="*/ 16 w 1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8">
                  <a:moveTo>
                    <a:pt x="16" y="8"/>
                  </a:moveTo>
                  <a:lnTo>
                    <a:pt x="16" y="0"/>
                  </a:lnTo>
                  <a:lnTo>
                    <a:pt x="9" y="0"/>
                  </a:lnTo>
                  <a:lnTo>
                    <a:pt x="0" y="8"/>
                  </a:lnTo>
                  <a:lnTo>
                    <a:pt x="9" y="17"/>
                  </a:lnTo>
                  <a:lnTo>
                    <a:pt x="16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6" name="Freeform 468">
              <a:extLst>
                <a:ext uri="{FF2B5EF4-FFF2-40B4-BE49-F238E27FC236}">
                  <a16:creationId xmlns:a16="http://schemas.microsoft.com/office/drawing/2014/main" id="{EFB9E651-BD9D-4B4B-9621-E863A2855004}"/>
                </a:ext>
              </a:extLst>
            </p:cNvPr>
            <p:cNvSpPr>
              <a:spLocks/>
            </p:cNvSpPr>
            <p:nvPr>
              <p:custDataLst>
                <p:tags r:id="rId564"/>
              </p:custDataLst>
            </p:nvPr>
          </p:nvSpPr>
          <p:spPr bwMode="gray">
            <a:xfrm>
              <a:off x="3131" y="3432"/>
              <a:ext cx="23" cy="21"/>
            </a:xfrm>
            <a:custGeom>
              <a:avLst/>
              <a:gdLst>
                <a:gd name="T0" fmla="*/ 16 w 17"/>
                <a:gd name="T1" fmla="*/ 8 h 18"/>
                <a:gd name="T2" fmla="*/ 16 w 17"/>
                <a:gd name="T3" fmla="*/ 0 h 18"/>
                <a:gd name="T4" fmla="*/ 9 w 17"/>
                <a:gd name="T5" fmla="*/ 0 h 18"/>
                <a:gd name="T6" fmla="*/ 0 w 17"/>
                <a:gd name="T7" fmla="*/ 8 h 18"/>
                <a:gd name="T8" fmla="*/ 9 w 17"/>
                <a:gd name="T9" fmla="*/ 17 h 18"/>
                <a:gd name="T10" fmla="*/ 16 w 1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8">
                  <a:moveTo>
                    <a:pt x="16" y="8"/>
                  </a:moveTo>
                  <a:lnTo>
                    <a:pt x="16" y="0"/>
                  </a:lnTo>
                  <a:lnTo>
                    <a:pt x="9" y="0"/>
                  </a:lnTo>
                  <a:lnTo>
                    <a:pt x="0" y="8"/>
                  </a:lnTo>
                  <a:lnTo>
                    <a:pt x="9" y="17"/>
                  </a:lnTo>
                  <a:lnTo>
                    <a:pt x="16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7" name="Freeform 469">
              <a:extLst>
                <a:ext uri="{FF2B5EF4-FFF2-40B4-BE49-F238E27FC236}">
                  <a16:creationId xmlns:a16="http://schemas.microsoft.com/office/drawing/2014/main" id="{7285114B-F8E2-4F90-BF27-FEFEC2B4659B}"/>
                </a:ext>
              </a:extLst>
            </p:cNvPr>
            <p:cNvSpPr>
              <a:spLocks/>
            </p:cNvSpPr>
            <p:nvPr>
              <p:custDataLst>
                <p:tags r:id="rId565"/>
              </p:custDataLst>
            </p:nvPr>
          </p:nvSpPr>
          <p:spPr bwMode="gray">
            <a:xfrm>
              <a:off x="1447" y="2793"/>
              <a:ext cx="33" cy="17"/>
            </a:xfrm>
            <a:custGeom>
              <a:avLst/>
              <a:gdLst>
                <a:gd name="T0" fmla="*/ 0 w 26"/>
                <a:gd name="T1" fmla="*/ 7 h 17"/>
                <a:gd name="T2" fmla="*/ 16 w 26"/>
                <a:gd name="T3" fmla="*/ 16 h 17"/>
                <a:gd name="T4" fmla="*/ 25 w 26"/>
                <a:gd name="T5" fmla="*/ 7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lnTo>
                    <a:pt x="16" y="16"/>
                  </a:lnTo>
                  <a:lnTo>
                    <a:pt x="25" y="7"/>
                  </a:lnTo>
                  <a:lnTo>
                    <a:pt x="9" y="0"/>
                  </a:lnTo>
                  <a:lnTo>
                    <a:pt x="0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8" name="Freeform 470">
              <a:extLst>
                <a:ext uri="{FF2B5EF4-FFF2-40B4-BE49-F238E27FC236}">
                  <a16:creationId xmlns:a16="http://schemas.microsoft.com/office/drawing/2014/main" id="{AE6CDBCE-2EB0-497D-9EBF-91B175CE61A3}"/>
                </a:ext>
              </a:extLst>
            </p:cNvPr>
            <p:cNvSpPr>
              <a:spLocks/>
            </p:cNvSpPr>
            <p:nvPr>
              <p:custDataLst>
                <p:tags r:id="rId566"/>
              </p:custDataLst>
            </p:nvPr>
          </p:nvSpPr>
          <p:spPr bwMode="gray">
            <a:xfrm>
              <a:off x="1350" y="2721"/>
              <a:ext cx="159" cy="56"/>
            </a:xfrm>
            <a:custGeom>
              <a:avLst/>
              <a:gdLst>
                <a:gd name="T0" fmla="*/ 0 w 132"/>
                <a:gd name="T1" fmla="*/ 24 h 50"/>
                <a:gd name="T2" fmla="*/ 9 w 132"/>
                <a:gd name="T3" fmla="*/ 24 h 50"/>
                <a:gd name="T4" fmla="*/ 25 w 132"/>
                <a:gd name="T5" fmla="*/ 8 h 50"/>
                <a:gd name="T6" fmla="*/ 41 w 132"/>
                <a:gd name="T7" fmla="*/ 15 h 50"/>
                <a:gd name="T8" fmla="*/ 34 w 132"/>
                <a:gd name="T9" fmla="*/ 15 h 50"/>
                <a:gd name="T10" fmla="*/ 41 w 132"/>
                <a:gd name="T11" fmla="*/ 15 h 50"/>
                <a:gd name="T12" fmla="*/ 74 w 132"/>
                <a:gd name="T13" fmla="*/ 24 h 50"/>
                <a:gd name="T14" fmla="*/ 81 w 132"/>
                <a:gd name="T15" fmla="*/ 40 h 50"/>
                <a:gd name="T16" fmla="*/ 97 w 132"/>
                <a:gd name="T17" fmla="*/ 40 h 50"/>
                <a:gd name="T18" fmla="*/ 90 w 132"/>
                <a:gd name="T19" fmla="*/ 49 h 50"/>
                <a:gd name="T20" fmla="*/ 131 w 132"/>
                <a:gd name="T21" fmla="*/ 49 h 50"/>
                <a:gd name="T22" fmla="*/ 122 w 132"/>
                <a:gd name="T23" fmla="*/ 40 h 50"/>
                <a:gd name="T24" fmla="*/ 114 w 132"/>
                <a:gd name="T25" fmla="*/ 40 h 50"/>
                <a:gd name="T26" fmla="*/ 114 w 132"/>
                <a:gd name="T27" fmla="*/ 31 h 50"/>
                <a:gd name="T28" fmla="*/ 81 w 132"/>
                <a:gd name="T29" fmla="*/ 15 h 50"/>
                <a:gd name="T30" fmla="*/ 41 w 132"/>
                <a:gd name="T31" fmla="*/ 0 h 50"/>
                <a:gd name="T32" fmla="*/ 16 w 132"/>
                <a:gd name="T33" fmla="*/ 8 h 50"/>
                <a:gd name="T34" fmla="*/ 0 w 132"/>
                <a:gd name="T35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50">
                  <a:moveTo>
                    <a:pt x="0" y="24"/>
                  </a:moveTo>
                  <a:lnTo>
                    <a:pt x="9" y="24"/>
                  </a:lnTo>
                  <a:lnTo>
                    <a:pt x="25" y="8"/>
                  </a:lnTo>
                  <a:lnTo>
                    <a:pt x="41" y="15"/>
                  </a:lnTo>
                  <a:lnTo>
                    <a:pt x="34" y="15"/>
                  </a:lnTo>
                  <a:lnTo>
                    <a:pt x="41" y="15"/>
                  </a:lnTo>
                  <a:lnTo>
                    <a:pt x="74" y="24"/>
                  </a:lnTo>
                  <a:lnTo>
                    <a:pt x="81" y="40"/>
                  </a:lnTo>
                  <a:lnTo>
                    <a:pt x="97" y="40"/>
                  </a:lnTo>
                  <a:lnTo>
                    <a:pt x="90" y="49"/>
                  </a:lnTo>
                  <a:lnTo>
                    <a:pt x="131" y="49"/>
                  </a:lnTo>
                  <a:lnTo>
                    <a:pt x="122" y="40"/>
                  </a:lnTo>
                  <a:lnTo>
                    <a:pt x="114" y="40"/>
                  </a:lnTo>
                  <a:lnTo>
                    <a:pt x="114" y="31"/>
                  </a:lnTo>
                  <a:lnTo>
                    <a:pt x="81" y="15"/>
                  </a:lnTo>
                  <a:lnTo>
                    <a:pt x="41" y="0"/>
                  </a:lnTo>
                  <a:lnTo>
                    <a:pt x="16" y="8"/>
                  </a:lnTo>
                  <a:lnTo>
                    <a:pt x="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39" name="Freeform 471">
              <a:extLst>
                <a:ext uri="{FF2B5EF4-FFF2-40B4-BE49-F238E27FC236}">
                  <a16:creationId xmlns:a16="http://schemas.microsoft.com/office/drawing/2014/main" id="{3C423494-7216-4D95-AEBB-EC917D97093E}"/>
                </a:ext>
              </a:extLst>
            </p:cNvPr>
            <p:cNvSpPr>
              <a:spLocks/>
            </p:cNvSpPr>
            <p:nvPr>
              <p:custDataLst>
                <p:tags r:id="rId567"/>
              </p:custDataLst>
            </p:nvPr>
          </p:nvSpPr>
          <p:spPr bwMode="gray">
            <a:xfrm>
              <a:off x="1447" y="2693"/>
              <a:ext cx="21" cy="29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8 h 26"/>
                <a:gd name="T4" fmla="*/ 16 w 17"/>
                <a:gd name="T5" fmla="*/ 25 h 26"/>
                <a:gd name="T6" fmla="*/ 16 w 17"/>
                <a:gd name="T7" fmla="*/ 8 h 26"/>
                <a:gd name="T8" fmla="*/ 0 w 1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0" y="0"/>
                  </a:moveTo>
                  <a:lnTo>
                    <a:pt x="0" y="8"/>
                  </a:lnTo>
                  <a:lnTo>
                    <a:pt x="16" y="25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0" name="Freeform 472">
              <a:extLst>
                <a:ext uri="{FF2B5EF4-FFF2-40B4-BE49-F238E27FC236}">
                  <a16:creationId xmlns:a16="http://schemas.microsoft.com/office/drawing/2014/main" id="{575EF18B-14FE-456E-9573-840D76A16FB3}"/>
                </a:ext>
              </a:extLst>
            </p:cNvPr>
            <p:cNvSpPr>
              <a:spLocks/>
            </p:cNvSpPr>
            <p:nvPr>
              <p:custDataLst>
                <p:tags r:id="rId568"/>
              </p:custDataLst>
            </p:nvPr>
          </p:nvSpPr>
          <p:spPr bwMode="gray">
            <a:xfrm>
              <a:off x="1312" y="1812"/>
              <a:ext cx="107" cy="100"/>
            </a:xfrm>
            <a:custGeom>
              <a:avLst/>
              <a:gdLst>
                <a:gd name="T0" fmla="*/ 0 w 89"/>
                <a:gd name="T1" fmla="*/ 73 h 91"/>
                <a:gd name="T2" fmla="*/ 15 w 89"/>
                <a:gd name="T3" fmla="*/ 73 h 91"/>
                <a:gd name="T4" fmla="*/ 15 w 89"/>
                <a:gd name="T5" fmla="*/ 90 h 91"/>
                <a:gd name="T6" fmla="*/ 31 w 89"/>
                <a:gd name="T7" fmla="*/ 90 h 91"/>
                <a:gd name="T8" fmla="*/ 47 w 89"/>
                <a:gd name="T9" fmla="*/ 65 h 91"/>
                <a:gd name="T10" fmla="*/ 56 w 89"/>
                <a:gd name="T11" fmla="*/ 65 h 91"/>
                <a:gd name="T12" fmla="*/ 72 w 89"/>
                <a:gd name="T13" fmla="*/ 81 h 91"/>
                <a:gd name="T14" fmla="*/ 88 w 89"/>
                <a:gd name="T15" fmla="*/ 65 h 91"/>
                <a:gd name="T16" fmla="*/ 72 w 89"/>
                <a:gd name="T17" fmla="*/ 65 h 91"/>
                <a:gd name="T18" fmla="*/ 56 w 89"/>
                <a:gd name="T19" fmla="*/ 40 h 91"/>
                <a:gd name="T20" fmla="*/ 31 w 89"/>
                <a:gd name="T21" fmla="*/ 16 h 91"/>
                <a:gd name="T22" fmla="*/ 25 w 89"/>
                <a:gd name="T23" fmla="*/ 0 h 91"/>
                <a:gd name="T24" fmla="*/ 15 w 89"/>
                <a:gd name="T25" fmla="*/ 16 h 91"/>
                <a:gd name="T26" fmla="*/ 6 w 89"/>
                <a:gd name="T27" fmla="*/ 25 h 91"/>
                <a:gd name="T28" fmla="*/ 15 w 89"/>
                <a:gd name="T29" fmla="*/ 65 h 91"/>
                <a:gd name="T30" fmla="*/ 0 w 89"/>
                <a:gd name="T31" fmla="*/ 7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91">
                  <a:moveTo>
                    <a:pt x="0" y="73"/>
                  </a:moveTo>
                  <a:lnTo>
                    <a:pt x="15" y="73"/>
                  </a:lnTo>
                  <a:lnTo>
                    <a:pt x="15" y="90"/>
                  </a:lnTo>
                  <a:lnTo>
                    <a:pt x="31" y="90"/>
                  </a:lnTo>
                  <a:lnTo>
                    <a:pt x="47" y="65"/>
                  </a:lnTo>
                  <a:lnTo>
                    <a:pt x="56" y="65"/>
                  </a:lnTo>
                  <a:lnTo>
                    <a:pt x="72" y="81"/>
                  </a:lnTo>
                  <a:lnTo>
                    <a:pt x="88" y="65"/>
                  </a:lnTo>
                  <a:lnTo>
                    <a:pt x="72" y="65"/>
                  </a:lnTo>
                  <a:lnTo>
                    <a:pt x="56" y="40"/>
                  </a:lnTo>
                  <a:lnTo>
                    <a:pt x="31" y="16"/>
                  </a:lnTo>
                  <a:lnTo>
                    <a:pt x="25" y="0"/>
                  </a:lnTo>
                  <a:lnTo>
                    <a:pt x="15" y="16"/>
                  </a:lnTo>
                  <a:lnTo>
                    <a:pt x="6" y="25"/>
                  </a:lnTo>
                  <a:lnTo>
                    <a:pt x="15" y="65"/>
                  </a:lnTo>
                  <a:lnTo>
                    <a:pt x="0" y="7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1" name="Freeform 473">
              <a:extLst>
                <a:ext uri="{FF2B5EF4-FFF2-40B4-BE49-F238E27FC236}">
                  <a16:creationId xmlns:a16="http://schemas.microsoft.com/office/drawing/2014/main" id="{2BD3FE03-9551-40E7-8042-60D7D92E1587}"/>
                </a:ext>
              </a:extLst>
            </p:cNvPr>
            <p:cNvSpPr>
              <a:spLocks/>
            </p:cNvSpPr>
            <p:nvPr>
              <p:custDataLst>
                <p:tags r:id="rId569"/>
              </p:custDataLst>
            </p:nvPr>
          </p:nvSpPr>
          <p:spPr bwMode="gray">
            <a:xfrm>
              <a:off x="1166" y="1403"/>
              <a:ext cx="49" cy="46"/>
            </a:xfrm>
            <a:custGeom>
              <a:avLst/>
              <a:gdLst>
                <a:gd name="T0" fmla="*/ 0 w 41"/>
                <a:gd name="T1" fmla="*/ 23 h 41"/>
                <a:gd name="T2" fmla="*/ 40 w 41"/>
                <a:gd name="T3" fmla="*/ 40 h 41"/>
                <a:gd name="T4" fmla="*/ 40 w 41"/>
                <a:gd name="T5" fmla="*/ 16 h 41"/>
                <a:gd name="T6" fmla="*/ 23 w 41"/>
                <a:gd name="T7" fmla="*/ 0 h 41"/>
                <a:gd name="T8" fmla="*/ 16 w 41"/>
                <a:gd name="T9" fmla="*/ 0 h 41"/>
                <a:gd name="T10" fmla="*/ 0 w 41"/>
                <a:gd name="T11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0" y="23"/>
                  </a:moveTo>
                  <a:lnTo>
                    <a:pt x="40" y="40"/>
                  </a:lnTo>
                  <a:lnTo>
                    <a:pt x="40" y="16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0" y="2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2" name="Freeform 474">
              <a:extLst>
                <a:ext uri="{FF2B5EF4-FFF2-40B4-BE49-F238E27FC236}">
                  <a16:creationId xmlns:a16="http://schemas.microsoft.com/office/drawing/2014/main" id="{00AA719B-1EE3-4FFC-A099-8BF31280B725}"/>
                </a:ext>
              </a:extLst>
            </p:cNvPr>
            <p:cNvSpPr>
              <a:spLocks/>
            </p:cNvSpPr>
            <p:nvPr>
              <p:custDataLst>
                <p:tags r:id="rId570"/>
              </p:custDataLst>
            </p:nvPr>
          </p:nvSpPr>
          <p:spPr bwMode="gray">
            <a:xfrm>
              <a:off x="1175" y="1313"/>
              <a:ext cx="255" cy="153"/>
            </a:xfrm>
            <a:custGeom>
              <a:avLst/>
              <a:gdLst>
                <a:gd name="T0" fmla="*/ 0 w 212"/>
                <a:gd name="T1" fmla="*/ 0 h 138"/>
                <a:gd name="T2" fmla="*/ 0 w 212"/>
                <a:gd name="T3" fmla="*/ 16 h 138"/>
                <a:gd name="T4" fmla="*/ 15 w 212"/>
                <a:gd name="T5" fmla="*/ 40 h 138"/>
                <a:gd name="T6" fmla="*/ 32 w 212"/>
                <a:gd name="T7" fmla="*/ 40 h 138"/>
                <a:gd name="T8" fmla="*/ 49 w 212"/>
                <a:gd name="T9" fmla="*/ 47 h 138"/>
                <a:gd name="T10" fmla="*/ 49 w 212"/>
                <a:gd name="T11" fmla="*/ 121 h 138"/>
                <a:gd name="T12" fmla="*/ 120 w 212"/>
                <a:gd name="T13" fmla="*/ 137 h 138"/>
                <a:gd name="T14" fmla="*/ 145 w 212"/>
                <a:gd name="T15" fmla="*/ 137 h 138"/>
                <a:gd name="T16" fmla="*/ 161 w 212"/>
                <a:gd name="T17" fmla="*/ 121 h 138"/>
                <a:gd name="T18" fmla="*/ 179 w 212"/>
                <a:gd name="T19" fmla="*/ 129 h 138"/>
                <a:gd name="T20" fmla="*/ 202 w 212"/>
                <a:gd name="T21" fmla="*/ 121 h 138"/>
                <a:gd name="T22" fmla="*/ 211 w 212"/>
                <a:gd name="T23" fmla="*/ 81 h 138"/>
                <a:gd name="T24" fmla="*/ 186 w 212"/>
                <a:gd name="T25" fmla="*/ 72 h 138"/>
                <a:gd name="T26" fmla="*/ 145 w 212"/>
                <a:gd name="T27" fmla="*/ 63 h 138"/>
                <a:gd name="T28" fmla="*/ 120 w 212"/>
                <a:gd name="T29" fmla="*/ 81 h 138"/>
                <a:gd name="T30" fmla="*/ 96 w 212"/>
                <a:gd name="T31" fmla="*/ 72 h 138"/>
                <a:gd name="T32" fmla="*/ 73 w 212"/>
                <a:gd name="T33" fmla="*/ 56 h 138"/>
                <a:gd name="T34" fmla="*/ 80 w 212"/>
                <a:gd name="T35" fmla="*/ 47 h 138"/>
                <a:gd name="T36" fmla="*/ 64 w 212"/>
                <a:gd name="T37" fmla="*/ 23 h 138"/>
                <a:gd name="T38" fmla="*/ 40 w 212"/>
                <a:gd name="T39" fmla="*/ 23 h 138"/>
                <a:gd name="T40" fmla="*/ 24 w 212"/>
                <a:gd name="T41" fmla="*/ 7 h 138"/>
                <a:gd name="T42" fmla="*/ 0 w 212"/>
                <a:gd name="T4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" h="138">
                  <a:moveTo>
                    <a:pt x="0" y="0"/>
                  </a:moveTo>
                  <a:lnTo>
                    <a:pt x="0" y="16"/>
                  </a:lnTo>
                  <a:lnTo>
                    <a:pt x="15" y="40"/>
                  </a:lnTo>
                  <a:lnTo>
                    <a:pt x="32" y="40"/>
                  </a:lnTo>
                  <a:lnTo>
                    <a:pt x="49" y="47"/>
                  </a:lnTo>
                  <a:lnTo>
                    <a:pt x="49" y="121"/>
                  </a:lnTo>
                  <a:lnTo>
                    <a:pt x="120" y="137"/>
                  </a:lnTo>
                  <a:lnTo>
                    <a:pt x="145" y="137"/>
                  </a:lnTo>
                  <a:lnTo>
                    <a:pt x="161" y="121"/>
                  </a:lnTo>
                  <a:lnTo>
                    <a:pt x="179" y="129"/>
                  </a:lnTo>
                  <a:lnTo>
                    <a:pt x="202" y="121"/>
                  </a:lnTo>
                  <a:lnTo>
                    <a:pt x="211" y="81"/>
                  </a:lnTo>
                  <a:lnTo>
                    <a:pt x="186" y="72"/>
                  </a:lnTo>
                  <a:lnTo>
                    <a:pt x="145" y="63"/>
                  </a:lnTo>
                  <a:lnTo>
                    <a:pt x="120" y="81"/>
                  </a:lnTo>
                  <a:lnTo>
                    <a:pt x="96" y="72"/>
                  </a:lnTo>
                  <a:lnTo>
                    <a:pt x="73" y="56"/>
                  </a:lnTo>
                  <a:lnTo>
                    <a:pt x="80" y="47"/>
                  </a:lnTo>
                  <a:lnTo>
                    <a:pt x="64" y="23"/>
                  </a:lnTo>
                  <a:lnTo>
                    <a:pt x="40" y="23"/>
                  </a:lnTo>
                  <a:lnTo>
                    <a:pt x="24" y="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3" name="Freeform 475">
              <a:extLst>
                <a:ext uri="{FF2B5EF4-FFF2-40B4-BE49-F238E27FC236}">
                  <a16:creationId xmlns:a16="http://schemas.microsoft.com/office/drawing/2014/main" id="{16536588-A5D3-4D41-8F72-89C818A3CC64}"/>
                </a:ext>
              </a:extLst>
            </p:cNvPr>
            <p:cNvSpPr>
              <a:spLocks/>
            </p:cNvSpPr>
            <p:nvPr>
              <p:custDataLst>
                <p:tags r:id="rId571"/>
              </p:custDataLst>
            </p:nvPr>
          </p:nvSpPr>
          <p:spPr bwMode="gray">
            <a:xfrm>
              <a:off x="1039" y="1331"/>
              <a:ext cx="108" cy="99"/>
            </a:xfrm>
            <a:custGeom>
              <a:avLst/>
              <a:gdLst>
                <a:gd name="T0" fmla="*/ 0 w 89"/>
                <a:gd name="T1" fmla="*/ 7 h 89"/>
                <a:gd name="T2" fmla="*/ 24 w 89"/>
                <a:gd name="T3" fmla="*/ 71 h 89"/>
                <a:gd name="T4" fmla="*/ 40 w 89"/>
                <a:gd name="T5" fmla="*/ 56 h 89"/>
                <a:gd name="T6" fmla="*/ 56 w 89"/>
                <a:gd name="T7" fmla="*/ 88 h 89"/>
                <a:gd name="T8" fmla="*/ 80 w 89"/>
                <a:gd name="T9" fmla="*/ 88 h 89"/>
                <a:gd name="T10" fmla="*/ 88 w 89"/>
                <a:gd name="T11" fmla="*/ 65 h 89"/>
                <a:gd name="T12" fmla="*/ 88 w 89"/>
                <a:gd name="T13" fmla="*/ 16 h 89"/>
                <a:gd name="T14" fmla="*/ 71 w 89"/>
                <a:gd name="T15" fmla="*/ 0 h 89"/>
                <a:gd name="T16" fmla="*/ 47 w 89"/>
                <a:gd name="T17" fmla="*/ 0 h 89"/>
                <a:gd name="T18" fmla="*/ 40 w 89"/>
                <a:gd name="T19" fmla="*/ 40 h 89"/>
                <a:gd name="T20" fmla="*/ 16 w 89"/>
                <a:gd name="T21" fmla="*/ 7 h 89"/>
                <a:gd name="T22" fmla="*/ 0 w 89"/>
                <a:gd name="T23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89">
                  <a:moveTo>
                    <a:pt x="0" y="7"/>
                  </a:moveTo>
                  <a:lnTo>
                    <a:pt x="24" y="71"/>
                  </a:lnTo>
                  <a:lnTo>
                    <a:pt x="40" y="56"/>
                  </a:lnTo>
                  <a:lnTo>
                    <a:pt x="56" y="88"/>
                  </a:lnTo>
                  <a:lnTo>
                    <a:pt x="80" y="88"/>
                  </a:lnTo>
                  <a:lnTo>
                    <a:pt x="88" y="65"/>
                  </a:lnTo>
                  <a:lnTo>
                    <a:pt x="88" y="16"/>
                  </a:lnTo>
                  <a:lnTo>
                    <a:pt x="71" y="0"/>
                  </a:lnTo>
                  <a:lnTo>
                    <a:pt x="47" y="0"/>
                  </a:lnTo>
                  <a:lnTo>
                    <a:pt x="40" y="40"/>
                  </a:lnTo>
                  <a:lnTo>
                    <a:pt x="16" y="7"/>
                  </a:lnTo>
                  <a:lnTo>
                    <a:pt x="0" y="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4" name="Freeform 476">
              <a:extLst>
                <a:ext uri="{FF2B5EF4-FFF2-40B4-BE49-F238E27FC236}">
                  <a16:creationId xmlns:a16="http://schemas.microsoft.com/office/drawing/2014/main" id="{C8003837-260C-4C71-9522-6434A6E49CD6}"/>
                </a:ext>
              </a:extLst>
            </p:cNvPr>
            <p:cNvSpPr>
              <a:spLocks/>
            </p:cNvSpPr>
            <p:nvPr>
              <p:custDataLst>
                <p:tags r:id="rId572"/>
              </p:custDataLst>
            </p:nvPr>
          </p:nvSpPr>
          <p:spPr bwMode="gray">
            <a:xfrm>
              <a:off x="840" y="1331"/>
              <a:ext cx="188" cy="135"/>
            </a:xfrm>
            <a:custGeom>
              <a:avLst/>
              <a:gdLst>
                <a:gd name="T0" fmla="*/ 0 w 156"/>
                <a:gd name="T1" fmla="*/ 81 h 122"/>
                <a:gd name="T2" fmla="*/ 33 w 156"/>
                <a:gd name="T3" fmla="*/ 88 h 122"/>
                <a:gd name="T4" fmla="*/ 41 w 156"/>
                <a:gd name="T5" fmla="*/ 81 h 122"/>
                <a:gd name="T6" fmla="*/ 58 w 156"/>
                <a:gd name="T7" fmla="*/ 96 h 122"/>
                <a:gd name="T8" fmla="*/ 41 w 156"/>
                <a:gd name="T9" fmla="*/ 105 h 122"/>
                <a:gd name="T10" fmla="*/ 49 w 156"/>
                <a:gd name="T11" fmla="*/ 113 h 122"/>
                <a:gd name="T12" fmla="*/ 65 w 156"/>
                <a:gd name="T13" fmla="*/ 121 h 122"/>
                <a:gd name="T14" fmla="*/ 105 w 156"/>
                <a:gd name="T15" fmla="*/ 88 h 122"/>
                <a:gd name="T16" fmla="*/ 146 w 156"/>
                <a:gd name="T17" fmla="*/ 88 h 122"/>
                <a:gd name="T18" fmla="*/ 155 w 156"/>
                <a:gd name="T19" fmla="*/ 47 h 122"/>
                <a:gd name="T20" fmla="*/ 115 w 156"/>
                <a:gd name="T21" fmla="*/ 24 h 122"/>
                <a:gd name="T22" fmla="*/ 105 w 156"/>
                <a:gd name="T23" fmla="*/ 0 h 122"/>
                <a:gd name="T24" fmla="*/ 90 w 156"/>
                <a:gd name="T25" fmla="*/ 24 h 122"/>
                <a:gd name="T26" fmla="*/ 98 w 156"/>
                <a:gd name="T27" fmla="*/ 31 h 122"/>
                <a:gd name="T28" fmla="*/ 98 w 156"/>
                <a:gd name="T29" fmla="*/ 47 h 122"/>
                <a:gd name="T30" fmla="*/ 105 w 156"/>
                <a:gd name="T31" fmla="*/ 65 h 122"/>
                <a:gd name="T32" fmla="*/ 81 w 156"/>
                <a:gd name="T33" fmla="*/ 65 h 122"/>
                <a:gd name="T34" fmla="*/ 65 w 156"/>
                <a:gd name="T35" fmla="*/ 31 h 122"/>
                <a:gd name="T36" fmla="*/ 25 w 156"/>
                <a:gd name="T37" fmla="*/ 16 h 122"/>
                <a:gd name="T38" fmla="*/ 0 w 156"/>
                <a:gd name="T39" fmla="*/ 8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0" y="81"/>
                  </a:moveTo>
                  <a:lnTo>
                    <a:pt x="33" y="88"/>
                  </a:lnTo>
                  <a:lnTo>
                    <a:pt x="41" y="81"/>
                  </a:lnTo>
                  <a:lnTo>
                    <a:pt x="58" y="96"/>
                  </a:lnTo>
                  <a:lnTo>
                    <a:pt x="41" y="105"/>
                  </a:lnTo>
                  <a:lnTo>
                    <a:pt x="49" y="113"/>
                  </a:lnTo>
                  <a:lnTo>
                    <a:pt x="65" y="121"/>
                  </a:lnTo>
                  <a:lnTo>
                    <a:pt x="105" y="88"/>
                  </a:lnTo>
                  <a:lnTo>
                    <a:pt x="146" y="88"/>
                  </a:lnTo>
                  <a:lnTo>
                    <a:pt x="155" y="47"/>
                  </a:lnTo>
                  <a:lnTo>
                    <a:pt x="115" y="24"/>
                  </a:lnTo>
                  <a:lnTo>
                    <a:pt x="105" y="0"/>
                  </a:lnTo>
                  <a:lnTo>
                    <a:pt x="90" y="24"/>
                  </a:lnTo>
                  <a:lnTo>
                    <a:pt x="98" y="31"/>
                  </a:lnTo>
                  <a:lnTo>
                    <a:pt x="98" y="47"/>
                  </a:lnTo>
                  <a:lnTo>
                    <a:pt x="105" y="65"/>
                  </a:lnTo>
                  <a:lnTo>
                    <a:pt x="81" y="65"/>
                  </a:lnTo>
                  <a:lnTo>
                    <a:pt x="65" y="31"/>
                  </a:lnTo>
                  <a:lnTo>
                    <a:pt x="25" y="16"/>
                  </a:lnTo>
                  <a:lnTo>
                    <a:pt x="0" y="8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5" name="Freeform 477">
              <a:extLst>
                <a:ext uri="{FF2B5EF4-FFF2-40B4-BE49-F238E27FC236}">
                  <a16:creationId xmlns:a16="http://schemas.microsoft.com/office/drawing/2014/main" id="{6E5931BD-4DC6-4D97-AB3E-B49E6819A9BE}"/>
                </a:ext>
              </a:extLst>
            </p:cNvPr>
            <p:cNvSpPr>
              <a:spLocks/>
            </p:cNvSpPr>
            <p:nvPr>
              <p:custDataLst>
                <p:tags r:id="rId573"/>
              </p:custDataLst>
            </p:nvPr>
          </p:nvSpPr>
          <p:spPr bwMode="gray">
            <a:xfrm>
              <a:off x="1067" y="1472"/>
              <a:ext cx="109" cy="134"/>
            </a:xfrm>
            <a:custGeom>
              <a:avLst/>
              <a:gdLst>
                <a:gd name="T0" fmla="*/ 0 w 90"/>
                <a:gd name="T1" fmla="*/ 58 h 123"/>
                <a:gd name="T2" fmla="*/ 16 w 90"/>
                <a:gd name="T3" fmla="*/ 90 h 123"/>
                <a:gd name="T4" fmla="*/ 23 w 90"/>
                <a:gd name="T5" fmla="*/ 90 h 123"/>
                <a:gd name="T6" fmla="*/ 47 w 90"/>
                <a:gd name="T7" fmla="*/ 122 h 123"/>
                <a:gd name="T8" fmla="*/ 64 w 90"/>
                <a:gd name="T9" fmla="*/ 114 h 123"/>
                <a:gd name="T10" fmla="*/ 81 w 90"/>
                <a:gd name="T11" fmla="*/ 105 h 123"/>
                <a:gd name="T12" fmla="*/ 89 w 90"/>
                <a:gd name="T13" fmla="*/ 81 h 123"/>
                <a:gd name="T14" fmla="*/ 81 w 90"/>
                <a:gd name="T15" fmla="*/ 58 h 123"/>
                <a:gd name="T16" fmla="*/ 64 w 90"/>
                <a:gd name="T17" fmla="*/ 50 h 123"/>
                <a:gd name="T18" fmla="*/ 72 w 90"/>
                <a:gd name="T19" fmla="*/ 25 h 123"/>
                <a:gd name="T20" fmla="*/ 64 w 90"/>
                <a:gd name="T21" fmla="*/ 0 h 123"/>
                <a:gd name="T22" fmla="*/ 56 w 90"/>
                <a:gd name="T23" fmla="*/ 16 h 123"/>
                <a:gd name="T24" fmla="*/ 32 w 90"/>
                <a:gd name="T25" fmla="*/ 9 h 123"/>
                <a:gd name="T26" fmla="*/ 23 w 90"/>
                <a:gd name="T27" fmla="*/ 16 h 123"/>
                <a:gd name="T28" fmla="*/ 16 w 90"/>
                <a:gd name="T29" fmla="*/ 33 h 123"/>
                <a:gd name="T30" fmla="*/ 32 w 90"/>
                <a:gd name="T31" fmla="*/ 50 h 123"/>
                <a:gd name="T32" fmla="*/ 16 w 90"/>
                <a:gd name="T33" fmla="*/ 50 h 123"/>
                <a:gd name="T34" fmla="*/ 0 w 90"/>
                <a:gd name="T35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23">
                  <a:moveTo>
                    <a:pt x="0" y="58"/>
                  </a:moveTo>
                  <a:lnTo>
                    <a:pt x="16" y="90"/>
                  </a:lnTo>
                  <a:lnTo>
                    <a:pt x="23" y="90"/>
                  </a:lnTo>
                  <a:lnTo>
                    <a:pt x="47" y="122"/>
                  </a:lnTo>
                  <a:lnTo>
                    <a:pt x="64" y="114"/>
                  </a:lnTo>
                  <a:lnTo>
                    <a:pt x="81" y="105"/>
                  </a:lnTo>
                  <a:lnTo>
                    <a:pt x="89" y="81"/>
                  </a:lnTo>
                  <a:lnTo>
                    <a:pt x="81" y="58"/>
                  </a:lnTo>
                  <a:lnTo>
                    <a:pt x="64" y="50"/>
                  </a:lnTo>
                  <a:lnTo>
                    <a:pt x="72" y="25"/>
                  </a:lnTo>
                  <a:lnTo>
                    <a:pt x="64" y="0"/>
                  </a:lnTo>
                  <a:lnTo>
                    <a:pt x="56" y="16"/>
                  </a:lnTo>
                  <a:lnTo>
                    <a:pt x="32" y="9"/>
                  </a:lnTo>
                  <a:lnTo>
                    <a:pt x="23" y="16"/>
                  </a:lnTo>
                  <a:lnTo>
                    <a:pt x="16" y="33"/>
                  </a:lnTo>
                  <a:lnTo>
                    <a:pt x="32" y="50"/>
                  </a:lnTo>
                  <a:lnTo>
                    <a:pt x="16" y="50"/>
                  </a:lnTo>
                  <a:lnTo>
                    <a:pt x="0" y="5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6" name="Freeform 478">
              <a:extLst>
                <a:ext uri="{FF2B5EF4-FFF2-40B4-BE49-F238E27FC236}">
                  <a16:creationId xmlns:a16="http://schemas.microsoft.com/office/drawing/2014/main" id="{E2738F31-3478-4B68-B1E5-76907CBD0119}"/>
                </a:ext>
              </a:extLst>
            </p:cNvPr>
            <p:cNvSpPr>
              <a:spLocks/>
            </p:cNvSpPr>
            <p:nvPr>
              <p:custDataLst>
                <p:tags r:id="rId574"/>
              </p:custDataLst>
            </p:nvPr>
          </p:nvSpPr>
          <p:spPr bwMode="gray">
            <a:xfrm>
              <a:off x="723" y="1456"/>
              <a:ext cx="159" cy="160"/>
            </a:xfrm>
            <a:custGeom>
              <a:avLst/>
              <a:gdLst>
                <a:gd name="T0" fmla="*/ 0 w 131"/>
                <a:gd name="T1" fmla="*/ 105 h 146"/>
                <a:gd name="T2" fmla="*/ 16 w 131"/>
                <a:gd name="T3" fmla="*/ 129 h 146"/>
                <a:gd name="T4" fmla="*/ 25 w 131"/>
                <a:gd name="T5" fmla="*/ 145 h 146"/>
                <a:gd name="T6" fmla="*/ 56 w 131"/>
                <a:gd name="T7" fmla="*/ 137 h 146"/>
                <a:gd name="T8" fmla="*/ 74 w 131"/>
                <a:gd name="T9" fmla="*/ 114 h 146"/>
                <a:gd name="T10" fmla="*/ 74 w 131"/>
                <a:gd name="T11" fmla="*/ 89 h 146"/>
                <a:gd name="T12" fmla="*/ 130 w 131"/>
                <a:gd name="T13" fmla="*/ 48 h 146"/>
                <a:gd name="T14" fmla="*/ 115 w 131"/>
                <a:gd name="T15" fmla="*/ 31 h 146"/>
                <a:gd name="T16" fmla="*/ 97 w 131"/>
                <a:gd name="T17" fmla="*/ 15 h 146"/>
                <a:gd name="T18" fmla="*/ 74 w 131"/>
                <a:gd name="T19" fmla="*/ 15 h 146"/>
                <a:gd name="T20" fmla="*/ 50 w 131"/>
                <a:gd name="T21" fmla="*/ 0 h 146"/>
                <a:gd name="T22" fmla="*/ 9 w 131"/>
                <a:gd name="T23" fmla="*/ 24 h 146"/>
                <a:gd name="T24" fmla="*/ 16 w 131"/>
                <a:gd name="T25" fmla="*/ 48 h 146"/>
                <a:gd name="T26" fmla="*/ 16 w 131"/>
                <a:gd name="T27" fmla="*/ 73 h 146"/>
                <a:gd name="T28" fmla="*/ 0 w 131"/>
                <a:gd name="T29" fmla="*/ 10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46">
                  <a:moveTo>
                    <a:pt x="0" y="105"/>
                  </a:moveTo>
                  <a:lnTo>
                    <a:pt x="16" y="129"/>
                  </a:lnTo>
                  <a:lnTo>
                    <a:pt x="25" y="145"/>
                  </a:lnTo>
                  <a:lnTo>
                    <a:pt x="56" y="137"/>
                  </a:lnTo>
                  <a:lnTo>
                    <a:pt x="74" y="114"/>
                  </a:lnTo>
                  <a:lnTo>
                    <a:pt x="74" y="89"/>
                  </a:lnTo>
                  <a:lnTo>
                    <a:pt x="130" y="48"/>
                  </a:lnTo>
                  <a:lnTo>
                    <a:pt x="115" y="31"/>
                  </a:lnTo>
                  <a:lnTo>
                    <a:pt x="97" y="15"/>
                  </a:lnTo>
                  <a:lnTo>
                    <a:pt x="74" y="15"/>
                  </a:lnTo>
                  <a:lnTo>
                    <a:pt x="50" y="0"/>
                  </a:lnTo>
                  <a:lnTo>
                    <a:pt x="9" y="24"/>
                  </a:lnTo>
                  <a:lnTo>
                    <a:pt x="16" y="48"/>
                  </a:lnTo>
                  <a:lnTo>
                    <a:pt x="16" y="73"/>
                  </a:lnTo>
                  <a:lnTo>
                    <a:pt x="0" y="10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7" name="Freeform 479">
              <a:extLst>
                <a:ext uri="{FF2B5EF4-FFF2-40B4-BE49-F238E27FC236}">
                  <a16:creationId xmlns:a16="http://schemas.microsoft.com/office/drawing/2014/main" id="{C5712500-941B-4F9A-97E8-D66AD930D942}"/>
                </a:ext>
              </a:extLst>
            </p:cNvPr>
            <p:cNvSpPr>
              <a:spLocks/>
            </p:cNvSpPr>
            <p:nvPr>
              <p:custDataLst>
                <p:tags r:id="rId575"/>
              </p:custDataLst>
            </p:nvPr>
          </p:nvSpPr>
          <p:spPr bwMode="gray">
            <a:xfrm>
              <a:off x="5570" y="1892"/>
              <a:ext cx="30" cy="20"/>
            </a:xfrm>
            <a:custGeom>
              <a:avLst/>
              <a:gdLst>
                <a:gd name="T0" fmla="*/ 0 w 26"/>
                <a:gd name="T1" fmla="*/ 0 h 18"/>
                <a:gd name="T2" fmla="*/ 9 w 26"/>
                <a:gd name="T3" fmla="*/ 0 h 18"/>
                <a:gd name="T4" fmla="*/ 25 w 26"/>
                <a:gd name="T5" fmla="*/ 8 h 18"/>
                <a:gd name="T6" fmla="*/ 25 w 26"/>
                <a:gd name="T7" fmla="*/ 17 h 18"/>
                <a:gd name="T8" fmla="*/ 9 w 26"/>
                <a:gd name="T9" fmla="*/ 8 h 18"/>
                <a:gd name="T10" fmla="*/ 0 w 26"/>
                <a:gd name="T11" fmla="*/ 8 h 18"/>
                <a:gd name="T12" fmla="*/ 0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0" y="0"/>
                  </a:moveTo>
                  <a:lnTo>
                    <a:pt x="9" y="0"/>
                  </a:lnTo>
                  <a:lnTo>
                    <a:pt x="25" y="8"/>
                  </a:lnTo>
                  <a:lnTo>
                    <a:pt x="25" y="17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8" name="Freeform 480">
              <a:extLst>
                <a:ext uri="{FF2B5EF4-FFF2-40B4-BE49-F238E27FC236}">
                  <a16:creationId xmlns:a16="http://schemas.microsoft.com/office/drawing/2014/main" id="{663AD05A-5305-4662-90AF-04F33750B7F2}"/>
                </a:ext>
              </a:extLst>
            </p:cNvPr>
            <p:cNvSpPr>
              <a:spLocks/>
            </p:cNvSpPr>
            <p:nvPr>
              <p:custDataLst>
                <p:tags r:id="rId576"/>
              </p:custDataLst>
            </p:nvPr>
          </p:nvSpPr>
          <p:spPr bwMode="gray">
            <a:xfrm>
              <a:off x="67" y="1989"/>
              <a:ext cx="31" cy="21"/>
            </a:xfrm>
            <a:custGeom>
              <a:avLst/>
              <a:gdLst>
                <a:gd name="T0" fmla="*/ 0 w 26"/>
                <a:gd name="T1" fmla="*/ 8 h 18"/>
                <a:gd name="T2" fmla="*/ 18 w 26"/>
                <a:gd name="T3" fmla="*/ 17 h 18"/>
                <a:gd name="T4" fmla="*/ 25 w 26"/>
                <a:gd name="T5" fmla="*/ 8 h 18"/>
                <a:gd name="T6" fmla="*/ 18 w 26"/>
                <a:gd name="T7" fmla="*/ 0 h 18"/>
                <a:gd name="T8" fmla="*/ 0 w 26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8"/>
                  </a:moveTo>
                  <a:lnTo>
                    <a:pt x="18" y="17"/>
                  </a:lnTo>
                  <a:lnTo>
                    <a:pt x="25" y="8"/>
                  </a:lnTo>
                  <a:lnTo>
                    <a:pt x="18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49" name="Freeform 481">
              <a:extLst>
                <a:ext uri="{FF2B5EF4-FFF2-40B4-BE49-F238E27FC236}">
                  <a16:creationId xmlns:a16="http://schemas.microsoft.com/office/drawing/2014/main" id="{5A6B1829-6F44-4CF2-AA09-527D635B2DEB}"/>
                </a:ext>
              </a:extLst>
            </p:cNvPr>
            <p:cNvSpPr>
              <a:spLocks/>
            </p:cNvSpPr>
            <p:nvPr>
              <p:custDataLst>
                <p:tags r:id="rId577"/>
              </p:custDataLst>
            </p:nvPr>
          </p:nvSpPr>
          <p:spPr bwMode="gray">
            <a:xfrm>
              <a:off x="67" y="1989"/>
              <a:ext cx="31" cy="21"/>
            </a:xfrm>
            <a:custGeom>
              <a:avLst/>
              <a:gdLst>
                <a:gd name="T0" fmla="*/ 0 w 26"/>
                <a:gd name="T1" fmla="*/ 8 h 18"/>
                <a:gd name="T2" fmla="*/ 18 w 26"/>
                <a:gd name="T3" fmla="*/ 17 h 18"/>
                <a:gd name="T4" fmla="*/ 25 w 26"/>
                <a:gd name="T5" fmla="*/ 8 h 18"/>
                <a:gd name="T6" fmla="*/ 18 w 26"/>
                <a:gd name="T7" fmla="*/ 0 h 18"/>
                <a:gd name="T8" fmla="*/ 0 w 26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8"/>
                  </a:moveTo>
                  <a:lnTo>
                    <a:pt x="18" y="17"/>
                  </a:lnTo>
                  <a:lnTo>
                    <a:pt x="25" y="8"/>
                  </a:lnTo>
                  <a:lnTo>
                    <a:pt x="18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0" name="Freeform 482">
              <a:extLst>
                <a:ext uri="{FF2B5EF4-FFF2-40B4-BE49-F238E27FC236}">
                  <a16:creationId xmlns:a16="http://schemas.microsoft.com/office/drawing/2014/main" id="{5F12538C-E69D-4BF4-AED4-6C39150B1BF7}"/>
                </a:ext>
              </a:extLst>
            </p:cNvPr>
            <p:cNvSpPr>
              <a:spLocks/>
            </p:cNvSpPr>
            <p:nvPr>
              <p:custDataLst>
                <p:tags r:id="rId578"/>
              </p:custDataLst>
            </p:nvPr>
          </p:nvSpPr>
          <p:spPr bwMode="gray">
            <a:xfrm>
              <a:off x="263" y="2043"/>
              <a:ext cx="48" cy="47"/>
            </a:xfrm>
            <a:custGeom>
              <a:avLst/>
              <a:gdLst>
                <a:gd name="T0" fmla="*/ 0 w 41"/>
                <a:gd name="T1" fmla="*/ 33 h 43"/>
                <a:gd name="T2" fmla="*/ 9 w 41"/>
                <a:gd name="T3" fmla="*/ 42 h 43"/>
                <a:gd name="T4" fmla="*/ 25 w 41"/>
                <a:gd name="T5" fmla="*/ 25 h 43"/>
                <a:gd name="T6" fmla="*/ 34 w 41"/>
                <a:gd name="T7" fmla="*/ 25 h 43"/>
                <a:gd name="T8" fmla="*/ 34 w 41"/>
                <a:gd name="T9" fmla="*/ 17 h 43"/>
                <a:gd name="T10" fmla="*/ 25 w 41"/>
                <a:gd name="T11" fmla="*/ 17 h 43"/>
                <a:gd name="T12" fmla="*/ 40 w 41"/>
                <a:gd name="T13" fmla="*/ 10 h 43"/>
                <a:gd name="T14" fmla="*/ 34 w 41"/>
                <a:gd name="T15" fmla="*/ 0 h 43"/>
                <a:gd name="T16" fmla="*/ 0 w 41"/>
                <a:gd name="T17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0" y="33"/>
                  </a:moveTo>
                  <a:lnTo>
                    <a:pt x="9" y="42"/>
                  </a:lnTo>
                  <a:lnTo>
                    <a:pt x="25" y="25"/>
                  </a:lnTo>
                  <a:lnTo>
                    <a:pt x="34" y="25"/>
                  </a:lnTo>
                  <a:lnTo>
                    <a:pt x="34" y="17"/>
                  </a:lnTo>
                  <a:lnTo>
                    <a:pt x="25" y="17"/>
                  </a:lnTo>
                  <a:lnTo>
                    <a:pt x="40" y="10"/>
                  </a:lnTo>
                  <a:lnTo>
                    <a:pt x="34" y="0"/>
                  </a:lnTo>
                  <a:lnTo>
                    <a:pt x="0" y="33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1" name="Freeform 483">
              <a:extLst>
                <a:ext uri="{FF2B5EF4-FFF2-40B4-BE49-F238E27FC236}">
                  <a16:creationId xmlns:a16="http://schemas.microsoft.com/office/drawing/2014/main" id="{03B84714-3324-4ECD-8EB7-3756C07BDDFE}"/>
                </a:ext>
              </a:extLst>
            </p:cNvPr>
            <p:cNvSpPr>
              <a:spLocks/>
            </p:cNvSpPr>
            <p:nvPr>
              <p:custDataLst>
                <p:tags r:id="rId579"/>
              </p:custDataLst>
            </p:nvPr>
          </p:nvSpPr>
          <p:spPr bwMode="gray">
            <a:xfrm>
              <a:off x="263" y="2043"/>
              <a:ext cx="48" cy="47"/>
            </a:xfrm>
            <a:custGeom>
              <a:avLst/>
              <a:gdLst>
                <a:gd name="T0" fmla="*/ 0 w 41"/>
                <a:gd name="T1" fmla="*/ 33 h 43"/>
                <a:gd name="T2" fmla="*/ 9 w 41"/>
                <a:gd name="T3" fmla="*/ 42 h 43"/>
                <a:gd name="T4" fmla="*/ 25 w 41"/>
                <a:gd name="T5" fmla="*/ 25 h 43"/>
                <a:gd name="T6" fmla="*/ 34 w 41"/>
                <a:gd name="T7" fmla="*/ 25 h 43"/>
                <a:gd name="T8" fmla="*/ 34 w 41"/>
                <a:gd name="T9" fmla="*/ 17 h 43"/>
                <a:gd name="T10" fmla="*/ 25 w 41"/>
                <a:gd name="T11" fmla="*/ 17 h 43"/>
                <a:gd name="T12" fmla="*/ 40 w 41"/>
                <a:gd name="T13" fmla="*/ 10 h 43"/>
                <a:gd name="T14" fmla="*/ 34 w 41"/>
                <a:gd name="T15" fmla="*/ 0 h 43"/>
                <a:gd name="T16" fmla="*/ 0 w 41"/>
                <a:gd name="T17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3">
                  <a:moveTo>
                    <a:pt x="0" y="33"/>
                  </a:moveTo>
                  <a:lnTo>
                    <a:pt x="9" y="42"/>
                  </a:lnTo>
                  <a:lnTo>
                    <a:pt x="25" y="25"/>
                  </a:lnTo>
                  <a:lnTo>
                    <a:pt x="34" y="25"/>
                  </a:lnTo>
                  <a:lnTo>
                    <a:pt x="34" y="17"/>
                  </a:lnTo>
                  <a:lnTo>
                    <a:pt x="25" y="17"/>
                  </a:lnTo>
                  <a:lnTo>
                    <a:pt x="40" y="10"/>
                  </a:lnTo>
                  <a:lnTo>
                    <a:pt x="34" y="0"/>
                  </a:lnTo>
                  <a:lnTo>
                    <a:pt x="0" y="33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2" name="Freeform 484">
              <a:extLst>
                <a:ext uri="{FF2B5EF4-FFF2-40B4-BE49-F238E27FC236}">
                  <a16:creationId xmlns:a16="http://schemas.microsoft.com/office/drawing/2014/main" id="{DD26558D-E4E4-40F7-A50B-78C4A3DFA202}"/>
                </a:ext>
              </a:extLst>
            </p:cNvPr>
            <p:cNvSpPr>
              <a:spLocks/>
            </p:cNvSpPr>
            <p:nvPr>
              <p:custDataLst>
                <p:tags r:id="rId580"/>
              </p:custDataLst>
            </p:nvPr>
          </p:nvSpPr>
          <p:spPr bwMode="gray">
            <a:xfrm>
              <a:off x="605" y="2149"/>
              <a:ext cx="32" cy="55"/>
            </a:xfrm>
            <a:custGeom>
              <a:avLst/>
              <a:gdLst>
                <a:gd name="T0" fmla="*/ 0 w 26"/>
                <a:gd name="T1" fmla="*/ 0 h 51"/>
                <a:gd name="T2" fmla="*/ 0 w 26"/>
                <a:gd name="T3" fmla="*/ 18 h 51"/>
                <a:gd name="T4" fmla="*/ 8 w 26"/>
                <a:gd name="T5" fmla="*/ 41 h 51"/>
                <a:gd name="T6" fmla="*/ 25 w 26"/>
                <a:gd name="T7" fmla="*/ 50 h 51"/>
                <a:gd name="T8" fmla="*/ 8 w 26"/>
                <a:gd name="T9" fmla="*/ 34 h 51"/>
                <a:gd name="T10" fmla="*/ 16 w 26"/>
                <a:gd name="T11" fmla="*/ 25 h 51"/>
                <a:gd name="T12" fmla="*/ 8 w 26"/>
                <a:gd name="T13" fmla="*/ 18 h 51"/>
                <a:gd name="T14" fmla="*/ 16 w 26"/>
                <a:gd name="T15" fmla="*/ 0 h 51"/>
                <a:gd name="T16" fmla="*/ 0 w 26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1">
                  <a:moveTo>
                    <a:pt x="0" y="0"/>
                  </a:moveTo>
                  <a:lnTo>
                    <a:pt x="0" y="18"/>
                  </a:lnTo>
                  <a:lnTo>
                    <a:pt x="8" y="41"/>
                  </a:lnTo>
                  <a:lnTo>
                    <a:pt x="25" y="50"/>
                  </a:lnTo>
                  <a:lnTo>
                    <a:pt x="8" y="34"/>
                  </a:lnTo>
                  <a:lnTo>
                    <a:pt x="16" y="25"/>
                  </a:lnTo>
                  <a:lnTo>
                    <a:pt x="8" y="1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3" name="Freeform 485">
              <a:extLst>
                <a:ext uri="{FF2B5EF4-FFF2-40B4-BE49-F238E27FC236}">
                  <a16:creationId xmlns:a16="http://schemas.microsoft.com/office/drawing/2014/main" id="{10442441-48D0-4D6E-B765-CE7933652D72}"/>
                </a:ext>
              </a:extLst>
            </p:cNvPr>
            <p:cNvSpPr>
              <a:spLocks/>
            </p:cNvSpPr>
            <p:nvPr>
              <p:custDataLst>
                <p:tags r:id="rId581"/>
              </p:custDataLst>
            </p:nvPr>
          </p:nvSpPr>
          <p:spPr bwMode="gray">
            <a:xfrm>
              <a:off x="605" y="2149"/>
              <a:ext cx="32" cy="55"/>
            </a:xfrm>
            <a:custGeom>
              <a:avLst/>
              <a:gdLst>
                <a:gd name="T0" fmla="*/ 0 w 26"/>
                <a:gd name="T1" fmla="*/ 0 h 51"/>
                <a:gd name="T2" fmla="*/ 0 w 26"/>
                <a:gd name="T3" fmla="*/ 18 h 51"/>
                <a:gd name="T4" fmla="*/ 8 w 26"/>
                <a:gd name="T5" fmla="*/ 41 h 51"/>
                <a:gd name="T6" fmla="*/ 25 w 26"/>
                <a:gd name="T7" fmla="*/ 50 h 51"/>
                <a:gd name="T8" fmla="*/ 8 w 26"/>
                <a:gd name="T9" fmla="*/ 34 h 51"/>
                <a:gd name="T10" fmla="*/ 16 w 26"/>
                <a:gd name="T11" fmla="*/ 25 h 51"/>
                <a:gd name="T12" fmla="*/ 8 w 26"/>
                <a:gd name="T13" fmla="*/ 18 h 51"/>
                <a:gd name="T14" fmla="*/ 16 w 26"/>
                <a:gd name="T15" fmla="*/ 0 h 51"/>
                <a:gd name="T16" fmla="*/ 0 w 26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1">
                  <a:moveTo>
                    <a:pt x="0" y="0"/>
                  </a:moveTo>
                  <a:lnTo>
                    <a:pt x="0" y="18"/>
                  </a:lnTo>
                  <a:lnTo>
                    <a:pt x="8" y="41"/>
                  </a:lnTo>
                  <a:lnTo>
                    <a:pt x="25" y="50"/>
                  </a:lnTo>
                  <a:lnTo>
                    <a:pt x="8" y="34"/>
                  </a:lnTo>
                  <a:lnTo>
                    <a:pt x="16" y="25"/>
                  </a:lnTo>
                  <a:lnTo>
                    <a:pt x="8" y="1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4" name="Freeform 486">
              <a:extLst>
                <a:ext uri="{FF2B5EF4-FFF2-40B4-BE49-F238E27FC236}">
                  <a16:creationId xmlns:a16="http://schemas.microsoft.com/office/drawing/2014/main" id="{2BCC4AF8-5F5E-4390-A3C8-D24783859BF8}"/>
                </a:ext>
              </a:extLst>
            </p:cNvPr>
            <p:cNvSpPr>
              <a:spLocks/>
            </p:cNvSpPr>
            <p:nvPr>
              <p:custDataLst>
                <p:tags r:id="rId582"/>
              </p:custDataLst>
            </p:nvPr>
          </p:nvSpPr>
          <p:spPr bwMode="gray">
            <a:xfrm>
              <a:off x="673" y="2231"/>
              <a:ext cx="82" cy="52"/>
            </a:xfrm>
            <a:custGeom>
              <a:avLst/>
              <a:gdLst>
                <a:gd name="T0" fmla="*/ 0 w 67"/>
                <a:gd name="T1" fmla="*/ 0 h 49"/>
                <a:gd name="T2" fmla="*/ 9 w 67"/>
                <a:gd name="T3" fmla="*/ 16 h 49"/>
                <a:gd name="T4" fmla="*/ 25 w 67"/>
                <a:gd name="T5" fmla="*/ 25 h 49"/>
                <a:gd name="T6" fmla="*/ 41 w 67"/>
                <a:gd name="T7" fmla="*/ 33 h 49"/>
                <a:gd name="T8" fmla="*/ 41 w 67"/>
                <a:gd name="T9" fmla="*/ 41 h 49"/>
                <a:gd name="T10" fmla="*/ 57 w 67"/>
                <a:gd name="T11" fmla="*/ 48 h 49"/>
                <a:gd name="T12" fmla="*/ 66 w 67"/>
                <a:gd name="T13" fmla="*/ 48 h 49"/>
                <a:gd name="T14" fmla="*/ 34 w 67"/>
                <a:gd name="T15" fmla="*/ 8 h 49"/>
                <a:gd name="T16" fmla="*/ 9 w 67"/>
                <a:gd name="T17" fmla="*/ 0 h 49"/>
                <a:gd name="T18" fmla="*/ 0 w 6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9">
                  <a:moveTo>
                    <a:pt x="0" y="0"/>
                  </a:moveTo>
                  <a:lnTo>
                    <a:pt x="9" y="16"/>
                  </a:lnTo>
                  <a:lnTo>
                    <a:pt x="25" y="25"/>
                  </a:lnTo>
                  <a:lnTo>
                    <a:pt x="41" y="33"/>
                  </a:lnTo>
                  <a:lnTo>
                    <a:pt x="41" y="41"/>
                  </a:lnTo>
                  <a:lnTo>
                    <a:pt x="57" y="48"/>
                  </a:lnTo>
                  <a:lnTo>
                    <a:pt x="66" y="48"/>
                  </a:lnTo>
                  <a:lnTo>
                    <a:pt x="34" y="8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5" name="Freeform 487">
              <a:extLst>
                <a:ext uri="{FF2B5EF4-FFF2-40B4-BE49-F238E27FC236}">
                  <a16:creationId xmlns:a16="http://schemas.microsoft.com/office/drawing/2014/main" id="{6E177CFC-8CE9-4BAF-8A9B-D200103D1687}"/>
                </a:ext>
              </a:extLst>
            </p:cNvPr>
            <p:cNvSpPr>
              <a:spLocks/>
            </p:cNvSpPr>
            <p:nvPr>
              <p:custDataLst>
                <p:tags r:id="rId583"/>
              </p:custDataLst>
            </p:nvPr>
          </p:nvSpPr>
          <p:spPr bwMode="gray">
            <a:xfrm>
              <a:off x="673" y="2231"/>
              <a:ext cx="82" cy="52"/>
            </a:xfrm>
            <a:custGeom>
              <a:avLst/>
              <a:gdLst>
                <a:gd name="T0" fmla="*/ 0 w 67"/>
                <a:gd name="T1" fmla="*/ 0 h 49"/>
                <a:gd name="T2" fmla="*/ 9 w 67"/>
                <a:gd name="T3" fmla="*/ 16 h 49"/>
                <a:gd name="T4" fmla="*/ 25 w 67"/>
                <a:gd name="T5" fmla="*/ 25 h 49"/>
                <a:gd name="T6" fmla="*/ 41 w 67"/>
                <a:gd name="T7" fmla="*/ 33 h 49"/>
                <a:gd name="T8" fmla="*/ 41 w 67"/>
                <a:gd name="T9" fmla="*/ 41 h 49"/>
                <a:gd name="T10" fmla="*/ 57 w 67"/>
                <a:gd name="T11" fmla="*/ 48 h 49"/>
                <a:gd name="T12" fmla="*/ 66 w 67"/>
                <a:gd name="T13" fmla="*/ 48 h 49"/>
                <a:gd name="T14" fmla="*/ 34 w 67"/>
                <a:gd name="T15" fmla="*/ 8 h 49"/>
                <a:gd name="T16" fmla="*/ 9 w 67"/>
                <a:gd name="T17" fmla="*/ 0 h 49"/>
                <a:gd name="T18" fmla="*/ 0 w 6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9">
                  <a:moveTo>
                    <a:pt x="0" y="0"/>
                  </a:moveTo>
                  <a:lnTo>
                    <a:pt x="9" y="16"/>
                  </a:lnTo>
                  <a:lnTo>
                    <a:pt x="25" y="25"/>
                  </a:lnTo>
                  <a:lnTo>
                    <a:pt x="41" y="33"/>
                  </a:lnTo>
                  <a:lnTo>
                    <a:pt x="41" y="41"/>
                  </a:lnTo>
                  <a:lnTo>
                    <a:pt x="57" y="48"/>
                  </a:lnTo>
                  <a:lnTo>
                    <a:pt x="66" y="48"/>
                  </a:lnTo>
                  <a:lnTo>
                    <a:pt x="34" y="8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6" name="Freeform 488">
              <a:extLst>
                <a:ext uri="{FF2B5EF4-FFF2-40B4-BE49-F238E27FC236}">
                  <a16:creationId xmlns:a16="http://schemas.microsoft.com/office/drawing/2014/main" id="{50BD5D89-4ADF-4D03-98EB-CDE73B53DEAA}"/>
                </a:ext>
              </a:extLst>
            </p:cNvPr>
            <p:cNvSpPr>
              <a:spLocks/>
            </p:cNvSpPr>
            <p:nvPr>
              <p:custDataLst>
                <p:tags r:id="rId584"/>
              </p:custDataLst>
            </p:nvPr>
          </p:nvSpPr>
          <p:spPr bwMode="gray">
            <a:xfrm>
              <a:off x="3328" y="3227"/>
              <a:ext cx="108" cy="199"/>
            </a:xfrm>
            <a:custGeom>
              <a:avLst/>
              <a:gdLst>
                <a:gd name="T0" fmla="*/ 0 w 90"/>
                <a:gd name="T1" fmla="*/ 129 h 180"/>
                <a:gd name="T2" fmla="*/ 9 w 90"/>
                <a:gd name="T3" fmla="*/ 163 h 180"/>
                <a:gd name="T4" fmla="*/ 17 w 90"/>
                <a:gd name="T5" fmla="*/ 179 h 180"/>
                <a:gd name="T6" fmla="*/ 40 w 90"/>
                <a:gd name="T7" fmla="*/ 179 h 180"/>
                <a:gd name="T8" fmla="*/ 49 w 90"/>
                <a:gd name="T9" fmla="*/ 170 h 180"/>
                <a:gd name="T10" fmla="*/ 74 w 90"/>
                <a:gd name="T11" fmla="*/ 80 h 180"/>
                <a:gd name="T12" fmla="*/ 82 w 90"/>
                <a:gd name="T13" fmla="*/ 40 h 180"/>
                <a:gd name="T14" fmla="*/ 89 w 90"/>
                <a:gd name="T15" fmla="*/ 49 h 180"/>
                <a:gd name="T16" fmla="*/ 89 w 90"/>
                <a:gd name="T17" fmla="*/ 40 h 180"/>
                <a:gd name="T18" fmla="*/ 82 w 90"/>
                <a:gd name="T19" fmla="*/ 8 h 180"/>
                <a:gd name="T20" fmla="*/ 74 w 90"/>
                <a:gd name="T21" fmla="*/ 0 h 180"/>
                <a:gd name="T22" fmla="*/ 65 w 90"/>
                <a:gd name="T23" fmla="*/ 17 h 180"/>
                <a:gd name="T24" fmla="*/ 57 w 90"/>
                <a:gd name="T25" fmla="*/ 17 h 180"/>
                <a:gd name="T26" fmla="*/ 57 w 90"/>
                <a:gd name="T27" fmla="*/ 32 h 180"/>
                <a:gd name="T28" fmla="*/ 17 w 90"/>
                <a:gd name="T29" fmla="*/ 57 h 180"/>
                <a:gd name="T30" fmla="*/ 9 w 90"/>
                <a:gd name="T31" fmla="*/ 73 h 180"/>
                <a:gd name="T32" fmla="*/ 17 w 90"/>
                <a:gd name="T33" fmla="*/ 105 h 180"/>
                <a:gd name="T34" fmla="*/ 0 w 90"/>
                <a:gd name="T35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80">
                  <a:moveTo>
                    <a:pt x="0" y="129"/>
                  </a:moveTo>
                  <a:lnTo>
                    <a:pt x="9" y="163"/>
                  </a:lnTo>
                  <a:lnTo>
                    <a:pt x="17" y="179"/>
                  </a:lnTo>
                  <a:lnTo>
                    <a:pt x="40" y="179"/>
                  </a:lnTo>
                  <a:lnTo>
                    <a:pt x="49" y="170"/>
                  </a:lnTo>
                  <a:lnTo>
                    <a:pt x="74" y="80"/>
                  </a:lnTo>
                  <a:lnTo>
                    <a:pt x="82" y="40"/>
                  </a:lnTo>
                  <a:lnTo>
                    <a:pt x="89" y="49"/>
                  </a:lnTo>
                  <a:lnTo>
                    <a:pt x="89" y="40"/>
                  </a:lnTo>
                  <a:lnTo>
                    <a:pt x="82" y="8"/>
                  </a:lnTo>
                  <a:lnTo>
                    <a:pt x="74" y="0"/>
                  </a:lnTo>
                  <a:lnTo>
                    <a:pt x="65" y="17"/>
                  </a:lnTo>
                  <a:lnTo>
                    <a:pt x="57" y="17"/>
                  </a:lnTo>
                  <a:lnTo>
                    <a:pt x="57" y="32"/>
                  </a:lnTo>
                  <a:lnTo>
                    <a:pt x="17" y="57"/>
                  </a:lnTo>
                  <a:lnTo>
                    <a:pt x="9" y="73"/>
                  </a:lnTo>
                  <a:lnTo>
                    <a:pt x="17" y="105"/>
                  </a:lnTo>
                  <a:lnTo>
                    <a:pt x="0" y="12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7" name="Freeform 489">
              <a:extLst>
                <a:ext uri="{FF2B5EF4-FFF2-40B4-BE49-F238E27FC236}">
                  <a16:creationId xmlns:a16="http://schemas.microsoft.com/office/drawing/2014/main" id="{7CDB752D-6AE6-4242-8A69-354714019E07}"/>
                </a:ext>
              </a:extLst>
            </p:cNvPr>
            <p:cNvSpPr>
              <a:spLocks/>
            </p:cNvSpPr>
            <p:nvPr>
              <p:custDataLst>
                <p:tags r:id="rId585"/>
              </p:custDataLst>
            </p:nvPr>
          </p:nvSpPr>
          <p:spPr bwMode="gray">
            <a:xfrm>
              <a:off x="3886" y="2915"/>
              <a:ext cx="40" cy="55"/>
            </a:xfrm>
            <a:custGeom>
              <a:avLst/>
              <a:gdLst>
                <a:gd name="T0" fmla="*/ 0 w 34"/>
                <a:gd name="T1" fmla="*/ 25 h 50"/>
                <a:gd name="T2" fmla="*/ 9 w 34"/>
                <a:gd name="T3" fmla="*/ 49 h 50"/>
                <a:gd name="T4" fmla="*/ 24 w 34"/>
                <a:gd name="T5" fmla="*/ 49 h 50"/>
                <a:gd name="T6" fmla="*/ 33 w 34"/>
                <a:gd name="T7" fmla="*/ 34 h 50"/>
                <a:gd name="T8" fmla="*/ 15 w 34"/>
                <a:gd name="T9" fmla="*/ 9 h 50"/>
                <a:gd name="T10" fmla="*/ 9 w 34"/>
                <a:gd name="T11" fmla="*/ 0 h 50"/>
                <a:gd name="T12" fmla="*/ 0 w 34"/>
                <a:gd name="T1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0">
                  <a:moveTo>
                    <a:pt x="0" y="25"/>
                  </a:moveTo>
                  <a:lnTo>
                    <a:pt x="9" y="49"/>
                  </a:lnTo>
                  <a:lnTo>
                    <a:pt x="24" y="49"/>
                  </a:lnTo>
                  <a:lnTo>
                    <a:pt x="33" y="34"/>
                  </a:lnTo>
                  <a:lnTo>
                    <a:pt x="15" y="9"/>
                  </a:lnTo>
                  <a:lnTo>
                    <a:pt x="9" y="0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8" name="Freeform 490">
              <a:extLst>
                <a:ext uri="{FF2B5EF4-FFF2-40B4-BE49-F238E27FC236}">
                  <a16:creationId xmlns:a16="http://schemas.microsoft.com/office/drawing/2014/main" id="{8DCC8FD9-7B91-4C99-A740-384C5B165343}"/>
                </a:ext>
              </a:extLst>
            </p:cNvPr>
            <p:cNvSpPr>
              <a:spLocks/>
            </p:cNvSpPr>
            <p:nvPr>
              <p:custDataLst>
                <p:tags r:id="rId586"/>
              </p:custDataLst>
            </p:nvPr>
          </p:nvSpPr>
          <p:spPr bwMode="gray">
            <a:xfrm>
              <a:off x="4679" y="2417"/>
              <a:ext cx="167" cy="143"/>
            </a:xfrm>
            <a:custGeom>
              <a:avLst/>
              <a:gdLst>
                <a:gd name="T0" fmla="*/ 0 w 138"/>
                <a:gd name="T1" fmla="*/ 114 h 130"/>
                <a:gd name="T2" fmla="*/ 0 w 138"/>
                <a:gd name="T3" fmla="*/ 122 h 130"/>
                <a:gd name="T4" fmla="*/ 16 w 138"/>
                <a:gd name="T5" fmla="*/ 122 h 130"/>
                <a:gd name="T6" fmla="*/ 48 w 138"/>
                <a:gd name="T7" fmla="*/ 105 h 130"/>
                <a:gd name="T8" fmla="*/ 56 w 138"/>
                <a:gd name="T9" fmla="*/ 114 h 130"/>
                <a:gd name="T10" fmla="*/ 56 w 138"/>
                <a:gd name="T11" fmla="*/ 122 h 130"/>
                <a:gd name="T12" fmla="*/ 65 w 138"/>
                <a:gd name="T13" fmla="*/ 129 h 130"/>
                <a:gd name="T14" fmla="*/ 72 w 138"/>
                <a:gd name="T15" fmla="*/ 114 h 130"/>
                <a:gd name="T16" fmla="*/ 72 w 138"/>
                <a:gd name="T17" fmla="*/ 105 h 130"/>
                <a:gd name="T18" fmla="*/ 80 w 138"/>
                <a:gd name="T19" fmla="*/ 114 h 130"/>
                <a:gd name="T20" fmla="*/ 88 w 138"/>
                <a:gd name="T21" fmla="*/ 114 h 130"/>
                <a:gd name="T22" fmla="*/ 97 w 138"/>
                <a:gd name="T23" fmla="*/ 105 h 130"/>
                <a:gd name="T24" fmla="*/ 105 w 138"/>
                <a:gd name="T25" fmla="*/ 114 h 130"/>
                <a:gd name="T26" fmla="*/ 105 w 138"/>
                <a:gd name="T27" fmla="*/ 105 h 130"/>
                <a:gd name="T28" fmla="*/ 112 w 138"/>
                <a:gd name="T29" fmla="*/ 97 h 130"/>
                <a:gd name="T30" fmla="*/ 112 w 138"/>
                <a:gd name="T31" fmla="*/ 105 h 130"/>
                <a:gd name="T32" fmla="*/ 121 w 138"/>
                <a:gd name="T33" fmla="*/ 105 h 130"/>
                <a:gd name="T34" fmla="*/ 130 w 138"/>
                <a:gd name="T35" fmla="*/ 97 h 130"/>
                <a:gd name="T36" fmla="*/ 130 w 138"/>
                <a:gd name="T37" fmla="*/ 57 h 130"/>
                <a:gd name="T38" fmla="*/ 137 w 138"/>
                <a:gd name="T39" fmla="*/ 57 h 130"/>
                <a:gd name="T40" fmla="*/ 137 w 138"/>
                <a:gd name="T41" fmla="*/ 8 h 130"/>
                <a:gd name="T42" fmla="*/ 130 w 138"/>
                <a:gd name="T43" fmla="*/ 0 h 130"/>
                <a:gd name="T44" fmla="*/ 130 w 138"/>
                <a:gd name="T45" fmla="*/ 8 h 130"/>
                <a:gd name="T46" fmla="*/ 121 w 138"/>
                <a:gd name="T47" fmla="*/ 8 h 130"/>
                <a:gd name="T48" fmla="*/ 112 w 138"/>
                <a:gd name="T49" fmla="*/ 40 h 130"/>
                <a:gd name="T50" fmla="*/ 97 w 138"/>
                <a:gd name="T51" fmla="*/ 65 h 130"/>
                <a:gd name="T52" fmla="*/ 80 w 138"/>
                <a:gd name="T53" fmla="*/ 82 h 130"/>
                <a:gd name="T54" fmla="*/ 80 w 138"/>
                <a:gd name="T55" fmla="*/ 65 h 130"/>
                <a:gd name="T56" fmla="*/ 72 w 138"/>
                <a:gd name="T57" fmla="*/ 73 h 130"/>
                <a:gd name="T58" fmla="*/ 65 w 138"/>
                <a:gd name="T59" fmla="*/ 97 h 130"/>
                <a:gd name="T60" fmla="*/ 56 w 138"/>
                <a:gd name="T61" fmla="*/ 97 h 130"/>
                <a:gd name="T62" fmla="*/ 25 w 138"/>
                <a:gd name="T63" fmla="*/ 97 h 130"/>
                <a:gd name="T64" fmla="*/ 0 w 138"/>
                <a:gd name="T65" fmla="*/ 1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30">
                  <a:moveTo>
                    <a:pt x="0" y="114"/>
                  </a:moveTo>
                  <a:lnTo>
                    <a:pt x="0" y="122"/>
                  </a:lnTo>
                  <a:lnTo>
                    <a:pt x="16" y="122"/>
                  </a:lnTo>
                  <a:lnTo>
                    <a:pt x="48" y="105"/>
                  </a:lnTo>
                  <a:lnTo>
                    <a:pt x="56" y="114"/>
                  </a:lnTo>
                  <a:lnTo>
                    <a:pt x="56" y="122"/>
                  </a:lnTo>
                  <a:lnTo>
                    <a:pt x="65" y="129"/>
                  </a:lnTo>
                  <a:lnTo>
                    <a:pt x="72" y="114"/>
                  </a:lnTo>
                  <a:lnTo>
                    <a:pt x="72" y="105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7" y="105"/>
                  </a:lnTo>
                  <a:lnTo>
                    <a:pt x="105" y="114"/>
                  </a:lnTo>
                  <a:lnTo>
                    <a:pt x="105" y="105"/>
                  </a:lnTo>
                  <a:lnTo>
                    <a:pt x="112" y="97"/>
                  </a:lnTo>
                  <a:lnTo>
                    <a:pt x="112" y="105"/>
                  </a:lnTo>
                  <a:lnTo>
                    <a:pt x="121" y="105"/>
                  </a:lnTo>
                  <a:lnTo>
                    <a:pt x="130" y="97"/>
                  </a:lnTo>
                  <a:lnTo>
                    <a:pt x="130" y="57"/>
                  </a:lnTo>
                  <a:lnTo>
                    <a:pt x="137" y="57"/>
                  </a:lnTo>
                  <a:lnTo>
                    <a:pt x="137" y="8"/>
                  </a:lnTo>
                  <a:lnTo>
                    <a:pt x="130" y="0"/>
                  </a:lnTo>
                  <a:lnTo>
                    <a:pt x="130" y="8"/>
                  </a:lnTo>
                  <a:lnTo>
                    <a:pt x="121" y="8"/>
                  </a:lnTo>
                  <a:lnTo>
                    <a:pt x="112" y="40"/>
                  </a:lnTo>
                  <a:lnTo>
                    <a:pt x="97" y="65"/>
                  </a:lnTo>
                  <a:lnTo>
                    <a:pt x="80" y="82"/>
                  </a:lnTo>
                  <a:lnTo>
                    <a:pt x="80" y="65"/>
                  </a:lnTo>
                  <a:lnTo>
                    <a:pt x="72" y="73"/>
                  </a:lnTo>
                  <a:lnTo>
                    <a:pt x="65" y="97"/>
                  </a:lnTo>
                  <a:lnTo>
                    <a:pt x="56" y="97"/>
                  </a:lnTo>
                  <a:lnTo>
                    <a:pt x="25" y="97"/>
                  </a:lnTo>
                  <a:lnTo>
                    <a:pt x="0" y="114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59" name="Freeform 491">
              <a:extLst>
                <a:ext uri="{FF2B5EF4-FFF2-40B4-BE49-F238E27FC236}">
                  <a16:creationId xmlns:a16="http://schemas.microsoft.com/office/drawing/2014/main" id="{1A24D23A-2795-4132-AA55-10794D8E7F3E}"/>
                </a:ext>
              </a:extLst>
            </p:cNvPr>
            <p:cNvSpPr>
              <a:spLocks/>
            </p:cNvSpPr>
            <p:nvPr>
              <p:custDataLst>
                <p:tags r:id="rId587"/>
              </p:custDataLst>
            </p:nvPr>
          </p:nvSpPr>
          <p:spPr bwMode="gray">
            <a:xfrm>
              <a:off x="4814" y="2337"/>
              <a:ext cx="99" cy="80"/>
            </a:xfrm>
            <a:custGeom>
              <a:avLst/>
              <a:gdLst>
                <a:gd name="T0" fmla="*/ 0 w 82"/>
                <a:gd name="T1" fmla="*/ 56 h 74"/>
                <a:gd name="T2" fmla="*/ 0 w 82"/>
                <a:gd name="T3" fmla="*/ 73 h 74"/>
                <a:gd name="T4" fmla="*/ 18 w 82"/>
                <a:gd name="T5" fmla="*/ 65 h 74"/>
                <a:gd name="T6" fmla="*/ 9 w 82"/>
                <a:gd name="T7" fmla="*/ 65 h 74"/>
                <a:gd name="T8" fmla="*/ 9 w 82"/>
                <a:gd name="T9" fmla="*/ 56 h 74"/>
                <a:gd name="T10" fmla="*/ 25 w 82"/>
                <a:gd name="T11" fmla="*/ 56 h 74"/>
                <a:gd name="T12" fmla="*/ 50 w 82"/>
                <a:gd name="T13" fmla="*/ 65 h 74"/>
                <a:gd name="T14" fmla="*/ 58 w 82"/>
                <a:gd name="T15" fmla="*/ 50 h 74"/>
                <a:gd name="T16" fmla="*/ 65 w 82"/>
                <a:gd name="T17" fmla="*/ 50 h 74"/>
                <a:gd name="T18" fmla="*/ 81 w 82"/>
                <a:gd name="T19" fmla="*/ 41 h 74"/>
                <a:gd name="T20" fmla="*/ 75 w 82"/>
                <a:gd name="T21" fmla="*/ 41 h 74"/>
                <a:gd name="T22" fmla="*/ 65 w 82"/>
                <a:gd name="T23" fmla="*/ 31 h 74"/>
                <a:gd name="T24" fmla="*/ 75 w 82"/>
                <a:gd name="T25" fmla="*/ 25 h 74"/>
                <a:gd name="T26" fmla="*/ 65 w 82"/>
                <a:gd name="T27" fmla="*/ 31 h 74"/>
                <a:gd name="T28" fmla="*/ 50 w 82"/>
                <a:gd name="T29" fmla="*/ 25 h 74"/>
                <a:gd name="T30" fmla="*/ 25 w 82"/>
                <a:gd name="T31" fmla="*/ 0 h 74"/>
                <a:gd name="T32" fmla="*/ 25 w 82"/>
                <a:gd name="T33" fmla="*/ 9 h 74"/>
                <a:gd name="T34" fmla="*/ 25 w 82"/>
                <a:gd name="T35" fmla="*/ 16 h 74"/>
                <a:gd name="T36" fmla="*/ 18 w 82"/>
                <a:gd name="T37" fmla="*/ 50 h 74"/>
                <a:gd name="T38" fmla="*/ 9 w 82"/>
                <a:gd name="T39" fmla="*/ 41 h 74"/>
                <a:gd name="T40" fmla="*/ 9 w 82"/>
                <a:gd name="T41" fmla="*/ 50 h 74"/>
                <a:gd name="T42" fmla="*/ 0 w 82"/>
                <a:gd name="T43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74">
                  <a:moveTo>
                    <a:pt x="0" y="56"/>
                  </a:moveTo>
                  <a:lnTo>
                    <a:pt x="0" y="73"/>
                  </a:lnTo>
                  <a:lnTo>
                    <a:pt x="18" y="65"/>
                  </a:lnTo>
                  <a:lnTo>
                    <a:pt x="9" y="65"/>
                  </a:lnTo>
                  <a:lnTo>
                    <a:pt x="9" y="56"/>
                  </a:lnTo>
                  <a:lnTo>
                    <a:pt x="25" y="56"/>
                  </a:lnTo>
                  <a:lnTo>
                    <a:pt x="50" y="65"/>
                  </a:lnTo>
                  <a:lnTo>
                    <a:pt x="58" y="50"/>
                  </a:lnTo>
                  <a:lnTo>
                    <a:pt x="65" y="50"/>
                  </a:lnTo>
                  <a:lnTo>
                    <a:pt x="81" y="41"/>
                  </a:lnTo>
                  <a:lnTo>
                    <a:pt x="75" y="41"/>
                  </a:lnTo>
                  <a:lnTo>
                    <a:pt x="65" y="31"/>
                  </a:lnTo>
                  <a:lnTo>
                    <a:pt x="75" y="25"/>
                  </a:lnTo>
                  <a:lnTo>
                    <a:pt x="65" y="31"/>
                  </a:lnTo>
                  <a:lnTo>
                    <a:pt x="50" y="25"/>
                  </a:lnTo>
                  <a:lnTo>
                    <a:pt x="25" y="0"/>
                  </a:lnTo>
                  <a:lnTo>
                    <a:pt x="25" y="9"/>
                  </a:lnTo>
                  <a:lnTo>
                    <a:pt x="25" y="16"/>
                  </a:lnTo>
                  <a:lnTo>
                    <a:pt x="18" y="50"/>
                  </a:lnTo>
                  <a:lnTo>
                    <a:pt x="9" y="41"/>
                  </a:lnTo>
                  <a:lnTo>
                    <a:pt x="9" y="50"/>
                  </a:lnTo>
                  <a:lnTo>
                    <a:pt x="0" y="56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0" name="Freeform 492">
              <a:extLst>
                <a:ext uri="{FF2B5EF4-FFF2-40B4-BE49-F238E27FC236}">
                  <a16:creationId xmlns:a16="http://schemas.microsoft.com/office/drawing/2014/main" id="{0C432E9F-C9B6-48D4-A1BB-6BBD3372A511}"/>
                </a:ext>
              </a:extLst>
            </p:cNvPr>
            <p:cNvSpPr>
              <a:spLocks/>
            </p:cNvSpPr>
            <p:nvPr>
              <p:custDataLst>
                <p:tags r:id="rId588"/>
              </p:custDataLst>
            </p:nvPr>
          </p:nvSpPr>
          <p:spPr bwMode="gray">
            <a:xfrm>
              <a:off x="5051" y="2231"/>
              <a:ext cx="21" cy="17"/>
            </a:xfrm>
            <a:custGeom>
              <a:avLst/>
              <a:gdLst>
                <a:gd name="T0" fmla="*/ 0 w 18"/>
                <a:gd name="T1" fmla="*/ 8 h 17"/>
                <a:gd name="T2" fmla="*/ 0 w 18"/>
                <a:gd name="T3" fmla="*/ 16 h 17"/>
                <a:gd name="T4" fmla="*/ 8 w 18"/>
                <a:gd name="T5" fmla="*/ 8 h 17"/>
                <a:gd name="T6" fmla="*/ 17 w 18"/>
                <a:gd name="T7" fmla="*/ 0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0" y="16"/>
                  </a:lnTo>
                  <a:lnTo>
                    <a:pt x="8" y="8"/>
                  </a:lnTo>
                  <a:lnTo>
                    <a:pt x="17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1" name="Freeform 493">
              <a:extLst>
                <a:ext uri="{FF2B5EF4-FFF2-40B4-BE49-F238E27FC236}">
                  <a16:creationId xmlns:a16="http://schemas.microsoft.com/office/drawing/2014/main" id="{198CDB94-1E05-4934-9D35-19A369959450}"/>
                </a:ext>
              </a:extLst>
            </p:cNvPr>
            <p:cNvSpPr>
              <a:spLocks/>
            </p:cNvSpPr>
            <p:nvPr>
              <p:custDataLst>
                <p:tags r:id="rId589"/>
              </p:custDataLst>
            </p:nvPr>
          </p:nvSpPr>
          <p:spPr bwMode="gray">
            <a:xfrm>
              <a:off x="5051" y="2231"/>
              <a:ext cx="21" cy="17"/>
            </a:xfrm>
            <a:custGeom>
              <a:avLst/>
              <a:gdLst>
                <a:gd name="T0" fmla="*/ 0 w 18"/>
                <a:gd name="T1" fmla="*/ 8 h 17"/>
                <a:gd name="T2" fmla="*/ 0 w 18"/>
                <a:gd name="T3" fmla="*/ 16 h 17"/>
                <a:gd name="T4" fmla="*/ 8 w 18"/>
                <a:gd name="T5" fmla="*/ 8 h 17"/>
                <a:gd name="T6" fmla="*/ 17 w 18"/>
                <a:gd name="T7" fmla="*/ 0 h 17"/>
                <a:gd name="T8" fmla="*/ 0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lnTo>
                    <a:pt x="0" y="16"/>
                  </a:lnTo>
                  <a:lnTo>
                    <a:pt x="8" y="8"/>
                  </a:lnTo>
                  <a:lnTo>
                    <a:pt x="17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2" name="Freeform 494">
              <a:extLst>
                <a:ext uri="{FF2B5EF4-FFF2-40B4-BE49-F238E27FC236}">
                  <a16:creationId xmlns:a16="http://schemas.microsoft.com/office/drawing/2014/main" id="{493A5143-0544-491E-B984-6A81CCAEEA39}"/>
                </a:ext>
              </a:extLst>
            </p:cNvPr>
            <p:cNvSpPr>
              <a:spLocks/>
            </p:cNvSpPr>
            <p:nvPr>
              <p:custDataLst>
                <p:tags r:id="rId590"/>
              </p:custDataLst>
            </p:nvPr>
          </p:nvSpPr>
          <p:spPr bwMode="gray">
            <a:xfrm>
              <a:off x="5179" y="2026"/>
              <a:ext cx="19" cy="19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7 h 17"/>
                <a:gd name="T4" fmla="*/ 16 w 17"/>
                <a:gd name="T5" fmla="*/ 0 h 17"/>
                <a:gd name="T6" fmla="*/ 1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7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3" name="Freeform 495">
              <a:extLst>
                <a:ext uri="{FF2B5EF4-FFF2-40B4-BE49-F238E27FC236}">
                  <a16:creationId xmlns:a16="http://schemas.microsoft.com/office/drawing/2014/main" id="{416D4DCA-2C36-4830-BADF-48184C02493A}"/>
                </a:ext>
              </a:extLst>
            </p:cNvPr>
            <p:cNvSpPr>
              <a:spLocks/>
            </p:cNvSpPr>
            <p:nvPr>
              <p:custDataLst>
                <p:tags r:id="rId591"/>
              </p:custDataLst>
            </p:nvPr>
          </p:nvSpPr>
          <p:spPr bwMode="gray">
            <a:xfrm>
              <a:off x="5179" y="2026"/>
              <a:ext cx="19" cy="19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7 h 17"/>
                <a:gd name="T4" fmla="*/ 16 w 17"/>
                <a:gd name="T5" fmla="*/ 0 h 17"/>
                <a:gd name="T6" fmla="*/ 1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7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4" name="Freeform 496">
              <a:extLst>
                <a:ext uri="{FF2B5EF4-FFF2-40B4-BE49-F238E27FC236}">
                  <a16:creationId xmlns:a16="http://schemas.microsoft.com/office/drawing/2014/main" id="{18CDF86D-7D52-47FA-AAAF-4A3429B9BFB6}"/>
                </a:ext>
              </a:extLst>
            </p:cNvPr>
            <p:cNvSpPr>
              <a:spLocks/>
            </p:cNvSpPr>
            <p:nvPr>
              <p:custDataLst>
                <p:tags r:id="rId592"/>
              </p:custDataLst>
            </p:nvPr>
          </p:nvSpPr>
          <p:spPr bwMode="gray">
            <a:xfrm>
              <a:off x="4846" y="2149"/>
              <a:ext cx="39" cy="189"/>
            </a:xfrm>
            <a:custGeom>
              <a:avLst/>
              <a:gdLst>
                <a:gd name="T0" fmla="*/ 0 w 34"/>
                <a:gd name="T1" fmla="*/ 18 h 172"/>
                <a:gd name="T2" fmla="*/ 0 w 34"/>
                <a:gd name="T3" fmla="*/ 59 h 172"/>
                <a:gd name="T4" fmla="*/ 8 w 34"/>
                <a:gd name="T5" fmla="*/ 65 h 172"/>
                <a:gd name="T6" fmla="*/ 0 w 34"/>
                <a:gd name="T7" fmla="*/ 115 h 172"/>
                <a:gd name="T8" fmla="*/ 8 w 34"/>
                <a:gd name="T9" fmla="*/ 131 h 172"/>
                <a:gd name="T10" fmla="*/ 0 w 34"/>
                <a:gd name="T11" fmla="*/ 155 h 172"/>
                <a:gd name="T12" fmla="*/ 8 w 34"/>
                <a:gd name="T13" fmla="*/ 171 h 172"/>
                <a:gd name="T14" fmla="*/ 8 w 34"/>
                <a:gd name="T15" fmla="*/ 155 h 172"/>
                <a:gd name="T16" fmla="*/ 25 w 34"/>
                <a:gd name="T17" fmla="*/ 162 h 172"/>
                <a:gd name="T18" fmla="*/ 25 w 34"/>
                <a:gd name="T19" fmla="*/ 155 h 172"/>
                <a:gd name="T20" fmla="*/ 8 w 34"/>
                <a:gd name="T21" fmla="*/ 131 h 172"/>
                <a:gd name="T22" fmla="*/ 16 w 34"/>
                <a:gd name="T23" fmla="*/ 107 h 172"/>
                <a:gd name="T24" fmla="*/ 25 w 34"/>
                <a:gd name="T25" fmla="*/ 107 h 172"/>
                <a:gd name="T26" fmla="*/ 33 w 34"/>
                <a:gd name="T27" fmla="*/ 107 h 172"/>
                <a:gd name="T28" fmla="*/ 16 w 34"/>
                <a:gd name="T29" fmla="*/ 50 h 172"/>
                <a:gd name="T30" fmla="*/ 16 w 34"/>
                <a:gd name="T31" fmla="*/ 10 h 172"/>
                <a:gd name="T32" fmla="*/ 16 w 34"/>
                <a:gd name="T33" fmla="*/ 0 h 172"/>
                <a:gd name="T34" fmla="*/ 8 w 34"/>
                <a:gd name="T35" fmla="*/ 0 h 172"/>
                <a:gd name="T36" fmla="*/ 8 w 34"/>
                <a:gd name="T37" fmla="*/ 10 h 172"/>
                <a:gd name="T38" fmla="*/ 0 w 34"/>
                <a:gd name="T39" fmla="*/ 1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72">
                  <a:moveTo>
                    <a:pt x="0" y="18"/>
                  </a:moveTo>
                  <a:lnTo>
                    <a:pt x="0" y="59"/>
                  </a:lnTo>
                  <a:lnTo>
                    <a:pt x="8" y="65"/>
                  </a:lnTo>
                  <a:lnTo>
                    <a:pt x="0" y="115"/>
                  </a:lnTo>
                  <a:lnTo>
                    <a:pt x="8" y="131"/>
                  </a:lnTo>
                  <a:lnTo>
                    <a:pt x="0" y="155"/>
                  </a:lnTo>
                  <a:lnTo>
                    <a:pt x="8" y="171"/>
                  </a:lnTo>
                  <a:lnTo>
                    <a:pt x="8" y="15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8" y="131"/>
                  </a:lnTo>
                  <a:lnTo>
                    <a:pt x="16" y="107"/>
                  </a:lnTo>
                  <a:lnTo>
                    <a:pt x="25" y="107"/>
                  </a:lnTo>
                  <a:lnTo>
                    <a:pt x="33" y="107"/>
                  </a:lnTo>
                  <a:lnTo>
                    <a:pt x="16" y="50"/>
                  </a:lnTo>
                  <a:lnTo>
                    <a:pt x="16" y="1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0" y="1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5" name="Freeform 497">
              <a:extLst>
                <a:ext uri="{FF2B5EF4-FFF2-40B4-BE49-F238E27FC236}">
                  <a16:creationId xmlns:a16="http://schemas.microsoft.com/office/drawing/2014/main" id="{9B714330-E5A3-4909-976D-555D0A2962D7}"/>
                </a:ext>
              </a:extLst>
            </p:cNvPr>
            <p:cNvSpPr>
              <a:spLocks/>
            </p:cNvSpPr>
            <p:nvPr>
              <p:custDataLst>
                <p:tags r:id="rId593"/>
              </p:custDataLst>
            </p:nvPr>
          </p:nvSpPr>
          <p:spPr bwMode="gray">
            <a:xfrm>
              <a:off x="4826" y="1391"/>
              <a:ext cx="20" cy="18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16 h 17"/>
                <a:gd name="T4" fmla="*/ 16 w 17"/>
                <a:gd name="T5" fmla="*/ 9 h 17"/>
                <a:gd name="T6" fmla="*/ 16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6" name="Freeform 498">
              <a:extLst>
                <a:ext uri="{FF2B5EF4-FFF2-40B4-BE49-F238E27FC236}">
                  <a16:creationId xmlns:a16="http://schemas.microsoft.com/office/drawing/2014/main" id="{F8EF8266-EC97-45E5-841C-06EBBEB5B64D}"/>
                </a:ext>
              </a:extLst>
            </p:cNvPr>
            <p:cNvSpPr>
              <a:spLocks/>
            </p:cNvSpPr>
            <p:nvPr>
              <p:custDataLst>
                <p:tags r:id="rId594"/>
              </p:custDataLst>
            </p:nvPr>
          </p:nvSpPr>
          <p:spPr bwMode="gray">
            <a:xfrm>
              <a:off x="3454" y="1313"/>
              <a:ext cx="266" cy="331"/>
            </a:xfrm>
            <a:custGeom>
              <a:avLst/>
              <a:gdLst>
                <a:gd name="T0" fmla="*/ 0 w 221"/>
                <a:gd name="T1" fmla="*/ 258 h 300"/>
                <a:gd name="T2" fmla="*/ 25 w 221"/>
                <a:gd name="T3" fmla="*/ 290 h 300"/>
                <a:gd name="T4" fmla="*/ 66 w 221"/>
                <a:gd name="T5" fmla="*/ 299 h 300"/>
                <a:gd name="T6" fmla="*/ 74 w 221"/>
                <a:gd name="T7" fmla="*/ 290 h 300"/>
                <a:gd name="T8" fmla="*/ 58 w 221"/>
                <a:gd name="T9" fmla="*/ 274 h 300"/>
                <a:gd name="T10" fmla="*/ 49 w 221"/>
                <a:gd name="T11" fmla="*/ 258 h 300"/>
                <a:gd name="T12" fmla="*/ 49 w 221"/>
                <a:gd name="T13" fmla="*/ 218 h 300"/>
                <a:gd name="T14" fmla="*/ 58 w 221"/>
                <a:gd name="T15" fmla="*/ 202 h 300"/>
                <a:gd name="T16" fmla="*/ 114 w 221"/>
                <a:gd name="T17" fmla="*/ 104 h 300"/>
                <a:gd name="T18" fmla="*/ 155 w 221"/>
                <a:gd name="T19" fmla="*/ 72 h 300"/>
                <a:gd name="T20" fmla="*/ 220 w 221"/>
                <a:gd name="T21" fmla="*/ 40 h 300"/>
                <a:gd name="T22" fmla="*/ 220 w 221"/>
                <a:gd name="T23" fmla="*/ 7 h 300"/>
                <a:gd name="T24" fmla="*/ 205 w 221"/>
                <a:gd name="T25" fmla="*/ 0 h 300"/>
                <a:gd name="T26" fmla="*/ 188 w 221"/>
                <a:gd name="T27" fmla="*/ 16 h 300"/>
                <a:gd name="T28" fmla="*/ 171 w 221"/>
                <a:gd name="T29" fmla="*/ 32 h 300"/>
                <a:gd name="T30" fmla="*/ 146 w 221"/>
                <a:gd name="T31" fmla="*/ 40 h 300"/>
                <a:gd name="T32" fmla="*/ 123 w 221"/>
                <a:gd name="T33" fmla="*/ 40 h 300"/>
                <a:gd name="T34" fmla="*/ 99 w 221"/>
                <a:gd name="T35" fmla="*/ 56 h 300"/>
                <a:gd name="T36" fmla="*/ 74 w 221"/>
                <a:gd name="T37" fmla="*/ 87 h 300"/>
                <a:gd name="T38" fmla="*/ 49 w 221"/>
                <a:gd name="T39" fmla="*/ 104 h 300"/>
                <a:gd name="T40" fmla="*/ 49 w 221"/>
                <a:gd name="T41" fmla="*/ 121 h 300"/>
                <a:gd name="T42" fmla="*/ 41 w 221"/>
                <a:gd name="T43" fmla="*/ 144 h 300"/>
                <a:gd name="T44" fmla="*/ 25 w 221"/>
                <a:gd name="T45" fmla="*/ 160 h 300"/>
                <a:gd name="T46" fmla="*/ 34 w 221"/>
                <a:gd name="T47" fmla="*/ 177 h 300"/>
                <a:gd name="T48" fmla="*/ 25 w 221"/>
                <a:gd name="T49" fmla="*/ 194 h 300"/>
                <a:gd name="T50" fmla="*/ 9 w 221"/>
                <a:gd name="T51" fmla="*/ 209 h 300"/>
                <a:gd name="T52" fmla="*/ 18 w 221"/>
                <a:gd name="T53" fmla="*/ 225 h 300"/>
                <a:gd name="T54" fmla="*/ 0 w 221"/>
                <a:gd name="T55" fmla="*/ 234 h 300"/>
                <a:gd name="T56" fmla="*/ 0 w 221"/>
                <a:gd name="T57" fmla="*/ 2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300">
                  <a:moveTo>
                    <a:pt x="0" y="258"/>
                  </a:moveTo>
                  <a:lnTo>
                    <a:pt x="25" y="290"/>
                  </a:lnTo>
                  <a:lnTo>
                    <a:pt x="66" y="299"/>
                  </a:lnTo>
                  <a:lnTo>
                    <a:pt x="74" y="290"/>
                  </a:lnTo>
                  <a:lnTo>
                    <a:pt x="58" y="274"/>
                  </a:lnTo>
                  <a:lnTo>
                    <a:pt x="49" y="258"/>
                  </a:lnTo>
                  <a:lnTo>
                    <a:pt x="49" y="218"/>
                  </a:lnTo>
                  <a:lnTo>
                    <a:pt x="58" y="202"/>
                  </a:lnTo>
                  <a:lnTo>
                    <a:pt x="114" y="104"/>
                  </a:lnTo>
                  <a:lnTo>
                    <a:pt x="155" y="72"/>
                  </a:lnTo>
                  <a:lnTo>
                    <a:pt x="220" y="40"/>
                  </a:lnTo>
                  <a:lnTo>
                    <a:pt x="220" y="7"/>
                  </a:lnTo>
                  <a:lnTo>
                    <a:pt x="205" y="0"/>
                  </a:lnTo>
                  <a:lnTo>
                    <a:pt x="188" y="16"/>
                  </a:lnTo>
                  <a:lnTo>
                    <a:pt x="171" y="32"/>
                  </a:lnTo>
                  <a:lnTo>
                    <a:pt x="146" y="40"/>
                  </a:lnTo>
                  <a:lnTo>
                    <a:pt x="123" y="40"/>
                  </a:lnTo>
                  <a:lnTo>
                    <a:pt x="99" y="56"/>
                  </a:lnTo>
                  <a:lnTo>
                    <a:pt x="74" y="87"/>
                  </a:lnTo>
                  <a:lnTo>
                    <a:pt x="49" y="104"/>
                  </a:lnTo>
                  <a:lnTo>
                    <a:pt x="49" y="121"/>
                  </a:lnTo>
                  <a:lnTo>
                    <a:pt x="41" y="144"/>
                  </a:lnTo>
                  <a:lnTo>
                    <a:pt x="25" y="160"/>
                  </a:lnTo>
                  <a:lnTo>
                    <a:pt x="34" y="177"/>
                  </a:lnTo>
                  <a:lnTo>
                    <a:pt x="25" y="194"/>
                  </a:lnTo>
                  <a:lnTo>
                    <a:pt x="9" y="209"/>
                  </a:lnTo>
                  <a:lnTo>
                    <a:pt x="18" y="225"/>
                  </a:lnTo>
                  <a:lnTo>
                    <a:pt x="0" y="234"/>
                  </a:lnTo>
                  <a:lnTo>
                    <a:pt x="0" y="258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7" name="Freeform 499">
              <a:extLst>
                <a:ext uri="{FF2B5EF4-FFF2-40B4-BE49-F238E27FC236}">
                  <a16:creationId xmlns:a16="http://schemas.microsoft.com/office/drawing/2014/main" id="{E7A8C789-78E0-4D37-97DD-685E16025880}"/>
                </a:ext>
              </a:extLst>
            </p:cNvPr>
            <p:cNvSpPr>
              <a:spLocks/>
            </p:cNvSpPr>
            <p:nvPr>
              <p:custDataLst>
                <p:tags r:id="rId595"/>
              </p:custDataLst>
            </p:nvPr>
          </p:nvSpPr>
          <p:spPr bwMode="gray">
            <a:xfrm>
              <a:off x="3406" y="1678"/>
              <a:ext cx="30" cy="37"/>
            </a:xfrm>
            <a:custGeom>
              <a:avLst/>
              <a:gdLst>
                <a:gd name="T0" fmla="*/ 0 w 25"/>
                <a:gd name="T1" fmla="*/ 33 h 34"/>
                <a:gd name="T2" fmla="*/ 17 w 25"/>
                <a:gd name="T3" fmla="*/ 24 h 34"/>
                <a:gd name="T4" fmla="*/ 24 w 25"/>
                <a:gd name="T5" fmla="*/ 15 h 34"/>
                <a:gd name="T6" fmla="*/ 9 w 25"/>
                <a:gd name="T7" fmla="*/ 0 h 34"/>
                <a:gd name="T8" fmla="*/ 0 w 25"/>
                <a:gd name="T9" fmla="*/ 15 h 34"/>
                <a:gd name="T10" fmla="*/ 0 w 25"/>
                <a:gd name="T11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4">
                  <a:moveTo>
                    <a:pt x="0" y="33"/>
                  </a:moveTo>
                  <a:lnTo>
                    <a:pt x="17" y="24"/>
                  </a:lnTo>
                  <a:lnTo>
                    <a:pt x="24" y="15"/>
                  </a:lnTo>
                  <a:lnTo>
                    <a:pt x="9" y="0"/>
                  </a:lnTo>
                  <a:lnTo>
                    <a:pt x="0" y="15"/>
                  </a:lnTo>
                  <a:lnTo>
                    <a:pt x="0" y="33"/>
                  </a:lnTo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8" name="Freeform 500">
              <a:extLst>
                <a:ext uri="{FF2B5EF4-FFF2-40B4-BE49-F238E27FC236}">
                  <a16:creationId xmlns:a16="http://schemas.microsoft.com/office/drawing/2014/main" id="{76074AC2-5207-42C5-A95A-E71E25D9CA20}"/>
                </a:ext>
              </a:extLst>
            </p:cNvPr>
            <p:cNvSpPr>
              <a:spLocks/>
            </p:cNvSpPr>
            <p:nvPr>
              <p:custDataLst>
                <p:tags r:id="rId596"/>
              </p:custDataLst>
            </p:nvPr>
          </p:nvSpPr>
          <p:spPr bwMode="gray">
            <a:xfrm>
              <a:off x="2808" y="2114"/>
              <a:ext cx="21" cy="19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16 h 17"/>
                <a:gd name="T4" fmla="*/ 16 w 17"/>
                <a:gd name="T5" fmla="*/ 16 h 17"/>
                <a:gd name="T6" fmla="*/ 16 w 17"/>
                <a:gd name="T7" fmla="*/ 9 h 17"/>
                <a:gd name="T8" fmla="*/ 16 w 17"/>
                <a:gd name="T9" fmla="*/ 0 h 17"/>
                <a:gd name="T10" fmla="*/ 0 w 17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9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69" name="Freeform 501">
              <a:extLst>
                <a:ext uri="{FF2B5EF4-FFF2-40B4-BE49-F238E27FC236}">
                  <a16:creationId xmlns:a16="http://schemas.microsoft.com/office/drawing/2014/main" id="{D63E043A-A376-415A-816D-77E3557B871F}"/>
                </a:ext>
              </a:extLst>
            </p:cNvPr>
            <p:cNvSpPr>
              <a:spLocks/>
            </p:cNvSpPr>
            <p:nvPr>
              <p:custDataLst>
                <p:tags r:id="rId597"/>
              </p:custDataLst>
            </p:nvPr>
          </p:nvSpPr>
          <p:spPr bwMode="gray">
            <a:xfrm>
              <a:off x="2829" y="2105"/>
              <a:ext cx="21" cy="20"/>
            </a:xfrm>
            <a:custGeom>
              <a:avLst/>
              <a:gdLst>
                <a:gd name="T0" fmla="*/ 0 w 19"/>
                <a:gd name="T1" fmla="*/ 9 h 19"/>
                <a:gd name="T2" fmla="*/ 0 w 19"/>
                <a:gd name="T3" fmla="*/ 18 h 19"/>
                <a:gd name="T4" fmla="*/ 18 w 19"/>
                <a:gd name="T5" fmla="*/ 18 h 19"/>
                <a:gd name="T6" fmla="*/ 18 w 19"/>
                <a:gd name="T7" fmla="*/ 9 h 19"/>
                <a:gd name="T8" fmla="*/ 18 w 19"/>
                <a:gd name="T9" fmla="*/ 0 h 19"/>
                <a:gd name="T10" fmla="*/ 0 w 19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9"/>
                  </a:moveTo>
                  <a:lnTo>
                    <a:pt x="0" y="1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9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0" name="Freeform 502">
              <a:extLst>
                <a:ext uri="{FF2B5EF4-FFF2-40B4-BE49-F238E27FC236}">
                  <a16:creationId xmlns:a16="http://schemas.microsoft.com/office/drawing/2014/main" id="{D491008B-705E-4CE4-99DF-EC4247E75D41}"/>
                </a:ext>
              </a:extLst>
            </p:cNvPr>
            <p:cNvSpPr>
              <a:spLocks/>
            </p:cNvSpPr>
            <p:nvPr>
              <p:custDataLst>
                <p:tags r:id="rId598"/>
              </p:custDataLst>
            </p:nvPr>
          </p:nvSpPr>
          <p:spPr bwMode="gray">
            <a:xfrm>
              <a:off x="2829" y="2133"/>
              <a:ext cx="21" cy="17"/>
            </a:xfrm>
            <a:custGeom>
              <a:avLst/>
              <a:gdLst>
                <a:gd name="T0" fmla="*/ 0 w 19"/>
                <a:gd name="T1" fmla="*/ 0 h 17"/>
                <a:gd name="T2" fmla="*/ 0 w 19"/>
                <a:gd name="T3" fmla="*/ 16 h 17"/>
                <a:gd name="T4" fmla="*/ 18 w 19"/>
                <a:gd name="T5" fmla="*/ 0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lnTo>
                    <a:pt x="0" y="16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1" name="Freeform 503">
              <a:extLst>
                <a:ext uri="{FF2B5EF4-FFF2-40B4-BE49-F238E27FC236}">
                  <a16:creationId xmlns:a16="http://schemas.microsoft.com/office/drawing/2014/main" id="{55EECD6F-7618-4A4F-B825-BEA7AA9830F1}"/>
                </a:ext>
              </a:extLst>
            </p:cNvPr>
            <p:cNvSpPr>
              <a:spLocks/>
            </p:cNvSpPr>
            <p:nvPr>
              <p:custDataLst>
                <p:tags r:id="rId599"/>
              </p:custDataLst>
            </p:nvPr>
          </p:nvSpPr>
          <p:spPr bwMode="gray">
            <a:xfrm>
              <a:off x="2554" y="2043"/>
              <a:ext cx="129" cy="205"/>
            </a:xfrm>
            <a:custGeom>
              <a:avLst/>
              <a:gdLst>
                <a:gd name="T0" fmla="*/ 18 w 107"/>
                <a:gd name="T1" fmla="*/ 187 h 188"/>
                <a:gd name="T2" fmla="*/ 24 w 107"/>
                <a:gd name="T3" fmla="*/ 179 h 188"/>
                <a:gd name="T4" fmla="*/ 41 w 107"/>
                <a:gd name="T5" fmla="*/ 187 h 188"/>
                <a:gd name="T6" fmla="*/ 41 w 107"/>
                <a:gd name="T7" fmla="*/ 179 h 188"/>
                <a:gd name="T8" fmla="*/ 49 w 107"/>
                <a:gd name="T9" fmla="*/ 171 h 188"/>
                <a:gd name="T10" fmla="*/ 58 w 107"/>
                <a:gd name="T11" fmla="*/ 179 h 188"/>
                <a:gd name="T12" fmla="*/ 66 w 107"/>
                <a:gd name="T13" fmla="*/ 171 h 188"/>
                <a:gd name="T14" fmla="*/ 98 w 107"/>
                <a:gd name="T15" fmla="*/ 171 h 188"/>
                <a:gd name="T16" fmla="*/ 106 w 107"/>
                <a:gd name="T17" fmla="*/ 162 h 188"/>
                <a:gd name="T18" fmla="*/ 90 w 107"/>
                <a:gd name="T19" fmla="*/ 162 h 188"/>
                <a:gd name="T20" fmla="*/ 106 w 107"/>
                <a:gd name="T21" fmla="*/ 138 h 188"/>
                <a:gd name="T22" fmla="*/ 98 w 107"/>
                <a:gd name="T23" fmla="*/ 131 h 188"/>
                <a:gd name="T24" fmla="*/ 90 w 107"/>
                <a:gd name="T25" fmla="*/ 131 h 188"/>
                <a:gd name="T26" fmla="*/ 81 w 107"/>
                <a:gd name="T27" fmla="*/ 131 h 188"/>
                <a:gd name="T28" fmla="*/ 90 w 107"/>
                <a:gd name="T29" fmla="*/ 122 h 188"/>
                <a:gd name="T30" fmla="*/ 90 w 107"/>
                <a:gd name="T31" fmla="*/ 115 h 188"/>
                <a:gd name="T32" fmla="*/ 81 w 107"/>
                <a:gd name="T33" fmla="*/ 97 h 188"/>
                <a:gd name="T34" fmla="*/ 74 w 107"/>
                <a:gd name="T35" fmla="*/ 91 h 188"/>
                <a:gd name="T36" fmla="*/ 58 w 107"/>
                <a:gd name="T37" fmla="*/ 66 h 188"/>
                <a:gd name="T38" fmla="*/ 41 w 107"/>
                <a:gd name="T39" fmla="*/ 57 h 188"/>
                <a:gd name="T40" fmla="*/ 66 w 107"/>
                <a:gd name="T41" fmla="*/ 25 h 188"/>
                <a:gd name="T42" fmla="*/ 58 w 107"/>
                <a:gd name="T43" fmla="*/ 17 h 188"/>
                <a:gd name="T44" fmla="*/ 33 w 107"/>
                <a:gd name="T45" fmla="*/ 25 h 188"/>
                <a:gd name="T46" fmla="*/ 33 w 107"/>
                <a:gd name="T47" fmla="*/ 10 h 188"/>
                <a:gd name="T48" fmla="*/ 49 w 107"/>
                <a:gd name="T49" fmla="*/ 0 h 188"/>
                <a:gd name="T50" fmla="*/ 41 w 107"/>
                <a:gd name="T51" fmla="*/ 0 h 188"/>
                <a:gd name="T52" fmla="*/ 24 w 107"/>
                <a:gd name="T53" fmla="*/ 0 h 188"/>
                <a:gd name="T54" fmla="*/ 9 w 107"/>
                <a:gd name="T55" fmla="*/ 25 h 188"/>
                <a:gd name="T56" fmla="*/ 0 w 107"/>
                <a:gd name="T57" fmla="*/ 25 h 188"/>
                <a:gd name="T58" fmla="*/ 9 w 107"/>
                <a:gd name="T59" fmla="*/ 33 h 188"/>
                <a:gd name="T60" fmla="*/ 18 w 107"/>
                <a:gd name="T61" fmla="*/ 33 h 188"/>
                <a:gd name="T62" fmla="*/ 9 w 107"/>
                <a:gd name="T63" fmla="*/ 50 h 188"/>
                <a:gd name="T64" fmla="*/ 18 w 107"/>
                <a:gd name="T65" fmla="*/ 50 h 188"/>
                <a:gd name="T66" fmla="*/ 18 w 107"/>
                <a:gd name="T67" fmla="*/ 57 h 188"/>
                <a:gd name="T68" fmla="*/ 9 w 107"/>
                <a:gd name="T69" fmla="*/ 66 h 188"/>
                <a:gd name="T70" fmla="*/ 18 w 107"/>
                <a:gd name="T71" fmla="*/ 66 h 188"/>
                <a:gd name="T72" fmla="*/ 24 w 107"/>
                <a:gd name="T73" fmla="*/ 75 h 188"/>
                <a:gd name="T74" fmla="*/ 18 w 107"/>
                <a:gd name="T75" fmla="*/ 82 h 188"/>
                <a:gd name="T76" fmla="*/ 24 w 107"/>
                <a:gd name="T77" fmla="*/ 91 h 188"/>
                <a:gd name="T78" fmla="*/ 41 w 107"/>
                <a:gd name="T79" fmla="*/ 82 h 188"/>
                <a:gd name="T80" fmla="*/ 41 w 107"/>
                <a:gd name="T81" fmla="*/ 91 h 188"/>
                <a:gd name="T82" fmla="*/ 41 w 107"/>
                <a:gd name="T83" fmla="*/ 97 h 188"/>
                <a:gd name="T84" fmla="*/ 49 w 107"/>
                <a:gd name="T85" fmla="*/ 97 h 188"/>
                <a:gd name="T86" fmla="*/ 49 w 107"/>
                <a:gd name="T87" fmla="*/ 115 h 188"/>
                <a:gd name="T88" fmla="*/ 24 w 107"/>
                <a:gd name="T89" fmla="*/ 115 h 188"/>
                <a:gd name="T90" fmla="*/ 33 w 107"/>
                <a:gd name="T91" fmla="*/ 122 h 188"/>
                <a:gd name="T92" fmla="*/ 24 w 107"/>
                <a:gd name="T93" fmla="*/ 131 h 188"/>
                <a:gd name="T94" fmla="*/ 33 w 107"/>
                <a:gd name="T95" fmla="*/ 131 h 188"/>
                <a:gd name="T96" fmla="*/ 33 w 107"/>
                <a:gd name="T97" fmla="*/ 138 h 188"/>
                <a:gd name="T98" fmla="*/ 18 w 107"/>
                <a:gd name="T99" fmla="*/ 147 h 188"/>
                <a:gd name="T100" fmla="*/ 24 w 107"/>
                <a:gd name="T101" fmla="*/ 156 h 188"/>
                <a:gd name="T102" fmla="*/ 33 w 107"/>
                <a:gd name="T103" fmla="*/ 156 h 188"/>
                <a:gd name="T104" fmla="*/ 41 w 107"/>
                <a:gd name="T105" fmla="*/ 162 h 188"/>
                <a:gd name="T106" fmla="*/ 49 w 107"/>
                <a:gd name="T107" fmla="*/ 156 h 188"/>
                <a:gd name="T108" fmla="*/ 49 w 107"/>
                <a:gd name="T109" fmla="*/ 162 h 188"/>
                <a:gd name="T110" fmla="*/ 33 w 107"/>
                <a:gd name="T111" fmla="*/ 162 h 188"/>
                <a:gd name="T112" fmla="*/ 18 w 107"/>
                <a:gd name="T113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7" h="188">
                  <a:moveTo>
                    <a:pt x="18" y="187"/>
                  </a:moveTo>
                  <a:lnTo>
                    <a:pt x="24" y="179"/>
                  </a:lnTo>
                  <a:lnTo>
                    <a:pt x="41" y="187"/>
                  </a:lnTo>
                  <a:lnTo>
                    <a:pt x="41" y="179"/>
                  </a:lnTo>
                  <a:lnTo>
                    <a:pt x="49" y="171"/>
                  </a:lnTo>
                  <a:lnTo>
                    <a:pt x="58" y="179"/>
                  </a:lnTo>
                  <a:lnTo>
                    <a:pt x="66" y="171"/>
                  </a:lnTo>
                  <a:lnTo>
                    <a:pt x="98" y="171"/>
                  </a:lnTo>
                  <a:lnTo>
                    <a:pt x="106" y="162"/>
                  </a:lnTo>
                  <a:lnTo>
                    <a:pt x="90" y="162"/>
                  </a:lnTo>
                  <a:lnTo>
                    <a:pt x="106" y="138"/>
                  </a:lnTo>
                  <a:lnTo>
                    <a:pt x="98" y="131"/>
                  </a:lnTo>
                  <a:lnTo>
                    <a:pt x="90" y="131"/>
                  </a:lnTo>
                  <a:lnTo>
                    <a:pt x="81" y="131"/>
                  </a:lnTo>
                  <a:lnTo>
                    <a:pt x="90" y="122"/>
                  </a:lnTo>
                  <a:lnTo>
                    <a:pt x="90" y="115"/>
                  </a:lnTo>
                  <a:lnTo>
                    <a:pt x="81" y="97"/>
                  </a:lnTo>
                  <a:lnTo>
                    <a:pt x="74" y="91"/>
                  </a:lnTo>
                  <a:lnTo>
                    <a:pt x="58" y="66"/>
                  </a:lnTo>
                  <a:lnTo>
                    <a:pt x="41" y="57"/>
                  </a:lnTo>
                  <a:lnTo>
                    <a:pt x="66" y="25"/>
                  </a:lnTo>
                  <a:lnTo>
                    <a:pt x="58" y="17"/>
                  </a:lnTo>
                  <a:lnTo>
                    <a:pt x="33" y="25"/>
                  </a:lnTo>
                  <a:lnTo>
                    <a:pt x="33" y="1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0"/>
                  </a:lnTo>
                  <a:lnTo>
                    <a:pt x="9" y="25"/>
                  </a:lnTo>
                  <a:lnTo>
                    <a:pt x="0" y="25"/>
                  </a:lnTo>
                  <a:lnTo>
                    <a:pt x="9" y="33"/>
                  </a:lnTo>
                  <a:lnTo>
                    <a:pt x="18" y="33"/>
                  </a:lnTo>
                  <a:lnTo>
                    <a:pt x="9" y="50"/>
                  </a:lnTo>
                  <a:lnTo>
                    <a:pt x="18" y="50"/>
                  </a:lnTo>
                  <a:lnTo>
                    <a:pt x="18" y="57"/>
                  </a:lnTo>
                  <a:lnTo>
                    <a:pt x="9" y="66"/>
                  </a:lnTo>
                  <a:lnTo>
                    <a:pt x="18" y="66"/>
                  </a:lnTo>
                  <a:lnTo>
                    <a:pt x="24" y="75"/>
                  </a:lnTo>
                  <a:lnTo>
                    <a:pt x="18" y="82"/>
                  </a:lnTo>
                  <a:lnTo>
                    <a:pt x="24" y="91"/>
                  </a:lnTo>
                  <a:lnTo>
                    <a:pt x="41" y="82"/>
                  </a:lnTo>
                  <a:lnTo>
                    <a:pt x="41" y="91"/>
                  </a:lnTo>
                  <a:lnTo>
                    <a:pt x="41" y="97"/>
                  </a:lnTo>
                  <a:lnTo>
                    <a:pt x="49" y="97"/>
                  </a:lnTo>
                  <a:lnTo>
                    <a:pt x="49" y="115"/>
                  </a:lnTo>
                  <a:lnTo>
                    <a:pt x="24" y="115"/>
                  </a:lnTo>
                  <a:lnTo>
                    <a:pt x="33" y="122"/>
                  </a:lnTo>
                  <a:lnTo>
                    <a:pt x="24" y="131"/>
                  </a:lnTo>
                  <a:lnTo>
                    <a:pt x="33" y="131"/>
                  </a:lnTo>
                  <a:lnTo>
                    <a:pt x="33" y="138"/>
                  </a:lnTo>
                  <a:lnTo>
                    <a:pt x="18" y="147"/>
                  </a:lnTo>
                  <a:lnTo>
                    <a:pt x="24" y="156"/>
                  </a:lnTo>
                  <a:lnTo>
                    <a:pt x="33" y="156"/>
                  </a:lnTo>
                  <a:lnTo>
                    <a:pt x="41" y="162"/>
                  </a:lnTo>
                  <a:lnTo>
                    <a:pt x="49" y="156"/>
                  </a:lnTo>
                  <a:lnTo>
                    <a:pt x="49" y="162"/>
                  </a:lnTo>
                  <a:lnTo>
                    <a:pt x="33" y="162"/>
                  </a:lnTo>
                  <a:lnTo>
                    <a:pt x="18" y="1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2" name="Freeform 504">
              <a:extLst>
                <a:ext uri="{FF2B5EF4-FFF2-40B4-BE49-F238E27FC236}">
                  <a16:creationId xmlns:a16="http://schemas.microsoft.com/office/drawing/2014/main" id="{1102FC1D-98F0-4A7C-9C39-71940B258E34}"/>
                </a:ext>
              </a:extLst>
            </p:cNvPr>
            <p:cNvSpPr>
              <a:spLocks/>
            </p:cNvSpPr>
            <p:nvPr>
              <p:custDataLst>
                <p:tags r:id="rId600"/>
              </p:custDataLst>
            </p:nvPr>
          </p:nvSpPr>
          <p:spPr bwMode="gray">
            <a:xfrm>
              <a:off x="2789" y="2391"/>
              <a:ext cx="20" cy="36"/>
            </a:xfrm>
            <a:custGeom>
              <a:avLst/>
              <a:gdLst>
                <a:gd name="T0" fmla="*/ 0 w 17"/>
                <a:gd name="T1" fmla="*/ 6 h 32"/>
                <a:gd name="T2" fmla="*/ 0 w 17"/>
                <a:gd name="T3" fmla="*/ 23 h 32"/>
                <a:gd name="T4" fmla="*/ 16 w 17"/>
                <a:gd name="T5" fmla="*/ 31 h 32"/>
                <a:gd name="T6" fmla="*/ 16 w 17"/>
                <a:gd name="T7" fmla="*/ 0 h 32"/>
                <a:gd name="T8" fmla="*/ 0 w 17"/>
                <a:gd name="T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0" y="6"/>
                  </a:moveTo>
                  <a:lnTo>
                    <a:pt x="0" y="23"/>
                  </a:lnTo>
                  <a:lnTo>
                    <a:pt x="16" y="31"/>
                  </a:lnTo>
                  <a:lnTo>
                    <a:pt x="16" y="0"/>
                  </a:lnTo>
                  <a:lnTo>
                    <a:pt x="0" y="6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3" name="Freeform 505">
              <a:extLst>
                <a:ext uri="{FF2B5EF4-FFF2-40B4-BE49-F238E27FC236}">
                  <a16:creationId xmlns:a16="http://schemas.microsoft.com/office/drawing/2014/main" id="{7CD32C0B-EA8E-4794-BF5E-3BAA7AC086F3}"/>
                </a:ext>
              </a:extLst>
            </p:cNvPr>
            <p:cNvSpPr>
              <a:spLocks/>
            </p:cNvSpPr>
            <p:nvPr>
              <p:custDataLst>
                <p:tags r:id="rId601"/>
              </p:custDataLst>
            </p:nvPr>
          </p:nvSpPr>
          <p:spPr bwMode="gray">
            <a:xfrm>
              <a:off x="2778" y="2427"/>
              <a:ext cx="31" cy="46"/>
            </a:xfrm>
            <a:custGeom>
              <a:avLst/>
              <a:gdLst>
                <a:gd name="T0" fmla="*/ 0 w 26"/>
                <a:gd name="T1" fmla="*/ 0 h 42"/>
                <a:gd name="T2" fmla="*/ 9 w 26"/>
                <a:gd name="T3" fmla="*/ 32 h 42"/>
                <a:gd name="T4" fmla="*/ 9 w 26"/>
                <a:gd name="T5" fmla="*/ 41 h 42"/>
                <a:gd name="T6" fmla="*/ 19 w 26"/>
                <a:gd name="T7" fmla="*/ 32 h 42"/>
                <a:gd name="T8" fmla="*/ 25 w 26"/>
                <a:gd name="T9" fmla="*/ 9 h 42"/>
                <a:gd name="T10" fmla="*/ 19 w 26"/>
                <a:gd name="T11" fmla="*/ 0 h 42"/>
                <a:gd name="T12" fmla="*/ 0 w 2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2">
                  <a:moveTo>
                    <a:pt x="0" y="0"/>
                  </a:moveTo>
                  <a:lnTo>
                    <a:pt x="9" y="32"/>
                  </a:lnTo>
                  <a:lnTo>
                    <a:pt x="9" y="41"/>
                  </a:lnTo>
                  <a:lnTo>
                    <a:pt x="19" y="32"/>
                  </a:lnTo>
                  <a:lnTo>
                    <a:pt x="25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4" name="Freeform 506">
              <a:extLst>
                <a:ext uri="{FF2B5EF4-FFF2-40B4-BE49-F238E27FC236}">
                  <a16:creationId xmlns:a16="http://schemas.microsoft.com/office/drawing/2014/main" id="{6CF85CB2-E317-4815-8120-A36B64D434B7}"/>
                </a:ext>
              </a:extLst>
            </p:cNvPr>
            <p:cNvSpPr>
              <a:spLocks/>
            </p:cNvSpPr>
            <p:nvPr>
              <p:custDataLst>
                <p:tags r:id="rId602"/>
              </p:custDataLst>
            </p:nvPr>
          </p:nvSpPr>
          <p:spPr bwMode="gray">
            <a:xfrm>
              <a:off x="2850" y="2480"/>
              <a:ext cx="50" cy="29"/>
            </a:xfrm>
            <a:custGeom>
              <a:avLst/>
              <a:gdLst>
                <a:gd name="T0" fmla="*/ 0 w 41"/>
                <a:gd name="T1" fmla="*/ 0 h 26"/>
                <a:gd name="T2" fmla="*/ 0 w 41"/>
                <a:gd name="T3" fmla="*/ 8 h 26"/>
                <a:gd name="T4" fmla="*/ 32 w 41"/>
                <a:gd name="T5" fmla="*/ 25 h 26"/>
                <a:gd name="T6" fmla="*/ 40 w 41"/>
                <a:gd name="T7" fmla="*/ 0 h 26"/>
                <a:gd name="T8" fmla="*/ 23 w 41"/>
                <a:gd name="T9" fmla="*/ 0 h 26"/>
                <a:gd name="T10" fmla="*/ 7 w 41"/>
                <a:gd name="T11" fmla="*/ 0 h 26"/>
                <a:gd name="T12" fmla="*/ 0 w 4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0" y="0"/>
                  </a:moveTo>
                  <a:lnTo>
                    <a:pt x="0" y="8"/>
                  </a:lnTo>
                  <a:lnTo>
                    <a:pt x="32" y="25"/>
                  </a:lnTo>
                  <a:lnTo>
                    <a:pt x="40" y="0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5" name="Freeform 507">
              <a:extLst>
                <a:ext uri="{FF2B5EF4-FFF2-40B4-BE49-F238E27FC236}">
                  <a16:creationId xmlns:a16="http://schemas.microsoft.com/office/drawing/2014/main" id="{668DD182-6C1B-41A6-9963-A878313EA60C}"/>
                </a:ext>
              </a:extLst>
            </p:cNvPr>
            <p:cNvSpPr>
              <a:spLocks/>
            </p:cNvSpPr>
            <p:nvPr>
              <p:custDataLst>
                <p:tags r:id="rId603"/>
              </p:custDataLst>
            </p:nvPr>
          </p:nvSpPr>
          <p:spPr bwMode="gray">
            <a:xfrm>
              <a:off x="2984" y="2480"/>
              <a:ext cx="32" cy="29"/>
            </a:xfrm>
            <a:custGeom>
              <a:avLst/>
              <a:gdLst>
                <a:gd name="T0" fmla="*/ 0 w 26"/>
                <a:gd name="T1" fmla="*/ 8 h 26"/>
                <a:gd name="T2" fmla="*/ 9 w 26"/>
                <a:gd name="T3" fmla="*/ 8 h 26"/>
                <a:gd name="T4" fmla="*/ 9 w 26"/>
                <a:gd name="T5" fmla="*/ 25 h 26"/>
                <a:gd name="T6" fmla="*/ 16 w 26"/>
                <a:gd name="T7" fmla="*/ 25 h 26"/>
                <a:gd name="T8" fmla="*/ 25 w 26"/>
                <a:gd name="T9" fmla="*/ 25 h 26"/>
                <a:gd name="T10" fmla="*/ 16 w 26"/>
                <a:gd name="T11" fmla="*/ 8 h 26"/>
                <a:gd name="T12" fmla="*/ 25 w 26"/>
                <a:gd name="T13" fmla="*/ 16 h 26"/>
                <a:gd name="T14" fmla="*/ 25 w 26"/>
                <a:gd name="T15" fmla="*/ 8 h 26"/>
                <a:gd name="T16" fmla="*/ 9 w 26"/>
                <a:gd name="T17" fmla="*/ 0 h 26"/>
                <a:gd name="T18" fmla="*/ 0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0" y="8"/>
                  </a:moveTo>
                  <a:lnTo>
                    <a:pt x="9" y="8"/>
                  </a:lnTo>
                  <a:lnTo>
                    <a:pt x="9" y="25"/>
                  </a:lnTo>
                  <a:lnTo>
                    <a:pt x="16" y="25"/>
                  </a:lnTo>
                  <a:lnTo>
                    <a:pt x="25" y="25"/>
                  </a:lnTo>
                  <a:lnTo>
                    <a:pt x="16" y="8"/>
                  </a:lnTo>
                  <a:lnTo>
                    <a:pt x="25" y="16"/>
                  </a:lnTo>
                  <a:lnTo>
                    <a:pt x="25" y="8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6" name="Freeform 508">
              <a:extLst>
                <a:ext uri="{FF2B5EF4-FFF2-40B4-BE49-F238E27FC236}">
                  <a16:creationId xmlns:a16="http://schemas.microsoft.com/office/drawing/2014/main" id="{822D7383-FC5A-4786-A5A3-B6BA493418A0}"/>
                </a:ext>
              </a:extLst>
            </p:cNvPr>
            <p:cNvSpPr>
              <a:spLocks/>
            </p:cNvSpPr>
            <p:nvPr>
              <p:custDataLst>
                <p:tags r:id="rId604"/>
              </p:custDataLst>
            </p:nvPr>
          </p:nvSpPr>
          <p:spPr bwMode="gray">
            <a:xfrm>
              <a:off x="3150" y="2524"/>
              <a:ext cx="42" cy="20"/>
            </a:xfrm>
            <a:custGeom>
              <a:avLst/>
              <a:gdLst>
                <a:gd name="T0" fmla="*/ 0 w 35"/>
                <a:gd name="T1" fmla="*/ 8 h 18"/>
                <a:gd name="T2" fmla="*/ 10 w 35"/>
                <a:gd name="T3" fmla="*/ 17 h 18"/>
                <a:gd name="T4" fmla="*/ 18 w 35"/>
                <a:gd name="T5" fmla="*/ 17 h 18"/>
                <a:gd name="T6" fmla="*/ 25 w 35"/>
                <a:gd name="T7" fmla="*/ 8 h 18"/>
                <a:gd name="T8" fmla="*/ 34 w 35"/>
                <a:gd name="T9" fmla="*/ 0 h 18"/>
                <a:gd name="T10" fmla="*/ 0 w 35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8">
                  <a:moveTo>
                    <a:pt x="0" y="8"/>
                  </a:moveTo>
                  <a:lnTo>
                    <a:pt x="10" y="17"/>
                  </a:lnTo>
                  <a:lnTo>
                    <a:pt x="18" y="17"/>
                  </a:lnTo>
                  <a:lnTo>
                    <a:pt x="25" y="8"/>
                  </a:lnTo>
                  <a:lnTo>
                    <a:pt x="34" y="0"/>
                  </a:lnTo>
                  <a:lnTo>
                    <a:pt x="0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7" name="Freeform 509">
              <a:extLst>
                <a:ext uri="{FF2B5EF4-FFF2-40B4-BE49-F238E27FC236}">
                  <a16:creationId xmlns:a16="http://schemas.microsoft.com/office/drawing/2014/main" id="{77585173-0AA3-4A2C-8366-326927F9D688}"/>
                </a:ext>
              </a:extLst>
            </p:cNvPr>
            <p:cNvSpPr>
              <a:spLocks/>
            </p:cNvSpPr>
            <p:nvPr>
              <p:custDataLst>
                <p:tags r:id="rId605"/>
              </p:custDataLst>
            </p:nvPr>
          </p:nvSpPr>
          <p:spPr bwMode="gray">
            <a:xfrm>
              <a:off x="2693" y="2445"/>
              <a:ext cx="19" cy="16"/>
            </a:xfrm>
            <a:custGeom>
              <a:avLst/>
              <a:gdLst>
                <a:gd name="T0" fmla="*/ 0 w 17"/>
                <a:gd name="T1" fmla="*/ 9 h 17"/>
                <a:gd name="T2" fmla="*/ 6 w 17"/>
                <a:gd name="T3" fmla="*/ 16 h 17"/>
                <a:gd name="T4" fmla="*/ 16 w 17"/>
                <a:gd name="T5" fmla="*/ 9 h 17"/>
                <a:gd name="T6" fmla="*/ 6 w 17"/>
                <a:gd name="T7" fmla="*/ 0 h 17"/>
                <a:gd name="T8" fmla="*/ 0 w 1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6" y="16"/>
                  </a:lnTo>
                  <a:lnTo>
                    <a:pt x="16" y="9"/>
                  </a:lnTo>
                  <a:lnTo>
                    <a:pt x="6" y="0"/>
                  </a:lnTo>
                  <a:lnTo>
                    <a:pt x="0" y="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8" name="Freeform 510">
              <a:extLst>
                <a:ext uri="{FF2B5EF4-FFF2-40B4-BE49-F238E27FC236}">
                  <a16:creationId xmlns:a16="http://schemas.microsoft.com/office/drawing/2014/main" id="{64C50027-32D2-4B46-A66A-AEB027F507F3}"/>
                </a:ext>
              </a:extLst>
            </p:cNvPr>
            <p:cNvSpPr>
              <a:spLocks/>
            </p:cNvSpPr>
            <p:nvPr>
              <p:custDataLst>
                <p:tags r:id="rId606"/>
              </p:custDataLst>
            </p:nvPr>
          </p:nvSpPr>
          <p:spPr bwMode="gray">
            <a:xfrm>
              <a:off x="4894" y="3682"/>
              <a:ext cx="61" cy="56"/>
            </a:xfrm>
            <a:custGeom>
              <a:avLst/>
              <a:gdLst>
                <a:gd name="T0" fmla="*/ 0 w 51"/>
                <a:gd name="T1" fmla="*/ 0 h 50"/>
                <a:gd name="T2" fmla="*/ 10 w 51"/>
                <a:gd name="T3" fmla="*/ 40 h 50"/>
                <a:gd name="T4" fmla="*/ 25 w 51"/>
                <a:gd name="T5" fmla="*/ 49 h 50"/>
                <a:gd name="T6" fmla="*/ 34 w 51"/>
                <a:gd name="T7" fmla="*/ 33 h 50"/>
                <a:gd name="T8" fmla="*/ 41 w 51"/>
                <a:gd name="T9" fmla="*/ 40 h 50"/>
                <a:gd name="T10" fmla="*/ 50 w 51"/>
                <a:gd name="T11" fmla="*/ 0 h 50"/>
                <a:gd name="T12" fmla="*/ 41 w 51"/>
                <a:gd name="T13" fmla="*/ 0 h 50"/>
                <a:gd name="T14" fmla="*/ 16 w 51"/>
                <a:gd name="T15" fmla="*/ 8 h 50"/>
                <a:gd name="T16" fmla="*/ 0 w 51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0">
                  <a:moveTo>
                    <a:pt x="0" y="0"/>
                  </a:moveTo>
                  <a:lnTo>
                    <a:pt x="10" y="40"/>
                  </a:lnTo>
                  <a:lnTo>
                    <a:pt x="25" y="49"/>
                  </a:lnTo>
                  <a:lnTo>
                    <a:pt x="34" y="33"/>
                  </a:lnTo>
                  <a:lnTo>
                    <a:pt x="41" y="40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79" name="Freeform 511">
              <a:extLst>
                <a:ext uri="{FF2B5EF4-FFF2-40B4-BE49-F238E27FC236}">
                  <a16:creationId xmlns:a16="http://schemas.microsoft.com/office/drawing/2014/main" id="{41E5BE26-034B-4825-B0A3-55058DA3103B}"/>
                </a:ext>
              </a:extLst>
            </p:cNvPr>
            <p:cNvSpPr>
              <a:spLocks/>
            </p:cNvSpPr>
            <p:nvPr>
              <p:custDataLst>
                <p:tags r:id="rId607"/>
              </p:custDataLst>
            </p:nvPr>
          </p:nvSpPr>
          <p:spPr bwMode="gray">
            <a:xfrm>
              <a:off x="5324" y="3575"/>
              <a:ext cx="90" cy="127"/>
            </a:xfrm>
            <a:custGeom>
              <a:avLst/>
              <a:gdLst>
                <a:gd name="T0" fmla="*/ 16 w 73"/>
                <a:gd name="T1" fmla="*/ 72 h 115"/>
                <a:gd name="T2" fmla="*/ 31 w 73"/>
                <a:gd name="T3" fmla="*/ 80 h 115"/>
                <a:gd name="T4" fmla="*/ 25 w 73"/>
                <a:gd name="T5" fmla="*/ 105 h 115"/>
                <a:gd name="T6" fmla="*/ 31 w 73"/>
                <a:gd name="T7" fmla="*/ 114 h 115"/>
                <a:gd name="T8" fmla="*/ 40 w 73"/>
                <a:gd name="T9" fmla="*/ 105 h 115"/>
                <a:gd name="T10" fmla="*/ 56 w 73"/>
                <a:gd name="T11" fmla="*/ 72 h 115"/>
                <a:gd name="T12" fmla="*/ 65 w 73"/>
                <a:gd name="T13" fmla="*/ 72 h 115"/>
                <a:gd name="T14" fmla="*/ 72 w 73"/>
                <a:gd name="T15" fmla="*/ 65 h 115"/>
                <a:gd name="T16" fmla="*/ 72 w 73"/>
                <a:gd name="T17" fmla="*/ 49 h 115"/>
                <a:gd name="T18" fmla="*/ 65 w 73"/>
                <a:gd name="T19" fmla="*/ 40 h 115"/>
                <a:gd name="T20" fmla="*/ 56 w 73"/>
                <a:gd name="T21" fmla="*/ 49 h 115"/>
                <a:gd name="T22" fmla="*/ 40 w 73"/>
                <a:gd name="T23" fmla="*/ 49 h 115"/>
                <a:gd name="T24" fmla="*/ 40 w 73"/>
                <a:gd name="T25" fmla="*/ 32 h 115"/>
                <a:gd name="T26" fmla="*/ 31 w 73"/>
                <a:gd name="T27" fmla="*/ 32 h 115"/>
                <a:gd name="T28" fmla="*/ 31 w 73"/>
                <a:gd name="T29" fmla="*/ 40 h 115"/>
                <a:gd name="T30" fmla="*/ 25 w 73"/>
                <a:gd name="T31" fmla="*/ 32 h 115"/>
                <a:gd name="T32" fmla="*/ 25 w 73"/>
                <a:gd name="T33" fmla="*/ 9 h 115"/>
                <a:gd name="T34" fmla="*/ 0 w 73"/>
                <a:gd name="T35" fmla="*/ 0 h 115"/>
                <a:gd name="T36" fmla="*/ 25 w 73"/>
                <a:gd name="T37" fmla="*/ 32 h 115"/>
                <a:gd name="T38" fmla="*/ 25 w 73"/>
                <a:gd name="T39" fmla="*/ 65 h 115"/>
                <a:gd name="T40" fmla="*/ 16 w 73"/>
                <a:gd name="T41" fmla="*/ 7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15">
                  <a:moveTo>
                    <a:pt x="16" y="72"/>
                  </a:moveTo>
                  <a:lnTo>
                    <a:pt x="31" y="80"/>
                  </a:lnTo>
                  <a:lnTo>
                    <a:pt x="25" y="105"/>
                  </a:lnTo>
                  <a:lnTo>
                    <a:pt x="31" y="114"/>
                  </a:lnTo>
                  <a:lnTo>
                    <a:pt x="40" y="105"/>
                  </a:lnTo>
                  <a:lnTo>
                    <a:pt x="56" y="72"/>
                  </a:lnTo>
                  <a:lnTo>
                    <a:pt x="65" y="72"/>
                  </a:lnTo>
                  <a:lnTo>
                    <a:pt x="72" y="65"/>
                  </a:lnTo>
                  <a:lnTo>
                    <a:pt x="72" y="49"/>
                  </a:lnTo>
                  <a:lnTo>
                    <a:pt x="65" y="40"/>
                  </a:lnTo>
                  <a:lnTo>
                    <a:pt x="56" y="49"/>
                  </a:lnTo>
                  <a:lnTo>
                    <a:pt x="40" y="49"/>
                  </a:lnTo>
                  <a:lnTo>
                    <a:pt x="40" y="32"/>
                  </a:lnTo>
                  <a:lnTo>
                    <a:pt x="31" y="32"/>
                  </a:lnTo>
                  <a:lnTo>
                    <a:pt x="31" y="40"/>
                  </a:lnTo>
                  <a:lnTo>
                    <a:pt x="25" y="32"/>
                  </a:lnTo>
                  <a:lnTo>
                    <a:pt x="25" y="9"/>
                  </a:lnTo>
                  <a:lnTo>
                    <a:pt x="0" y="0"/>
                  </a:lnTo>
                  <a:lnTo>
                    <a:pt x="25" y="32"/>
                  </a:lnTo>
                  <a:lnTo>
                    <a:pt x="25" y="65"/>
                  </a:lnTo>
                  <a:lnTo>
                    <a:pt x="16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0" name="Freeform 512">
              <a:extLst>
                <a:ext uri="{FF2B5EF4-FFF2-40B4-BE49-F238E27FC236}">
                  <a16:creationId xmlns:a16="http://schemas.microsoft.com/office/drawing/2014/main" id="{B6D52F58-B2B4-4270-8534-922F761BCFDB}"/>
                </a:ext>
              </a:extLst>
            </p:cNvPr>
            <p:cNvSpPr>
              <a:spLocks/>
            </p:cNvSpPr>
            <p:nvPr>
              <p:custDataLst>
                <p:tags r:id="rId608"/>
              </p:custDataLst>
            </p:nvPr>
          </p:nvSpPr>
          <p:spPr bwMode="gray">
            <a:xfrm>
              <a:off x="5324" y="3575"/>
              <a:ext cx="90" cy="127"/>
            </a:xfrm>
            <a:custGeom>
              <a:avLst/>
              <a:gdLst>
                <a:gd name="T0" fmla="*/ 16 w 73"/>
                <a:gd name="T1" fmla="*/ 72 h 115"/>
                <a:gd name="T2" fmla="*/ 31 w 73"/>
                <a:gd name="T3" fmla="*/ 80 h 115"/>
                <a:gd name="T4" fmla="*/ 25 w 73"/>
                <a:gd name="T5" fmla="*/ 105 h 115"/>
                <a:gd name="T6" fmla="*/ 31 w 73"/>
                <a:gd name="T7" fmla="*/ 114 h 115"/>
                <a:gd name="T8" fmla="*/ 40 w 73"/>
                <a:gd name="T9" fmla="*/ 105 h 115"/>
                <a:gd name="T10" fmla="*/ 56 w 73"/>
                <a:gd name="T11" fmla="*/ 72 h 115"/>
                <a:gd name="T12" fmla="*/ 65 w 73"/>
                <a:gd name="T13" fmla="*/ 72 h 115"/>
                <a:gd name="T14" fmla="*/ 72 w 73"/>
                <a:gd name="T15" fmla="*/ 65 h 115"/>
                <a:gd name="T16" fmla="*/ 72 w 73"/>
                <a:gd name="T17" fmla="*/ 49 h 115"/>
                <a:gd name="T18" fmla="*/ 65 w 73"/>
                <a:gd name="T19" fmla="*/ 40 h 115"/>
                <a:gd name="T20" fmla="*/ 56 w 73"/>
                <a:gd name="T21" fmla="*/ 49 h 115"/>
                <a:gd name="T22" fmla="*/ 40 w 73"/>
                <a:gd name="T23" fmla="*/ 49 h 115"/>
                <a:gd name="T24" fmla="*/ 40 w 73"/>
                <a:gd name="T25" fmla="*/ 32 h 115"/>
                <a:gd name="T26" fmla="*/ 31 w 73"/>
                <a:gd name="T27" fmla="*/ 32 h 115"/>
                <a:gd name="T28" fmla="*/ 31 w 73"/>
                <a:gd name="T29" fmla="*/ 40 h 115"/>
                <a:gd name="T30" fmla="*/ 25 w 73"/>
                <a:gd name="T31" fmla="*/ 32 h 115"/>
                <a:gd name="T32" fmla="*/ 25 w 73"/>
                <a:gd name="T33" fmla="*/ 9 h 115"/>
                <a:gd name="T34" fmla="*/ 0 w 73"/>
                <a:gd name="T35" fmla="*/ 0 h 115"/>
                <a:gd name="T36" fmla="*/ 25 w 73"/>
                <a:gd name="T37" fmla="*/ 32 h 115"/>
                <a:gd name="T38" fmla="*/ 25 w 73"/>
                <a:gd name="T39" fmla="*/ 65 h 115"/>
                <a:gd name="T40" fmla="*/ 16 w 73"/>
                <a:gd name="T41" fmla="*/ 7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15">
                  <a:moveTo>
                    <a:pt x="16" y="72"/>
                  </a:moveTo>
                  <a:lnTo>
                    <a:pt x="31" y="80"/>
                  </a:lnTo>
                  <a:lnTo>
                    <a:pt x="25" y="105"/>
                  </a:lnTo>
                  <a:lnTo>
                    <a:pt x="31" y="114"/>
                  </a:lnTo>
                  <a:lnTo>
                    <a:pt x="40" y="105"/>
                  </a:lnTo>
                  <a:lnTo>
                    <a:pt x="56" y="72"/>
                  </a:lnTo>
                  <a:lnTo>
                    <a:pt x="65" y="72"/>
                  </a:lnTo>
                  <a:lnTo>
                    <a:pt x="72" y="65"/>
                  </a:lnTo>
                  <a:lnTo>
                    <a:pt x="72" y="49"/>
                  </a:lnTo>
                  <a:lnTo>
                    <a:pt x="65" y="40"/>
                  </a:lnTo>
                  <a:lnTo>
                    <a:pt x="56" y="49"/>
                  </a:lnTo>
                  <a:lnTo>
                    <a:pt x="40" y="49"/>
                  </a:lnTo>
                  <a:lnTo>
                    <a:pt x="40" y="32"/>
                  </a:lnTo>
                  <a:lnTo>
                    <a:pt x="31" y="32"/>
                  </a:lnTo>
                  <a:lnTo>
                    <a:pt x="31" y="40"/>
                  </a:lnTo>
                  <a:lnTo>
                    <a:pt x="25" y="32"/>
                  </a:lnTo>
                  <a:lnTo>
                    <a:pt x="25" y="9"/>
                  </a:lnTo>
                  <a:lnTo>
                    <a:pt x="0" y="0"/>
                  </a:lnTo>
                  <a:lnTo>
                    <a:pt x="25" y="32"/>
                  </a:lnTo>
                  <a:lnTo>
                    <a:pt x="25" y="65"/>
                  </a:lnTo>
                  <a:lnTo>
                    <a:pt x="16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1" name="Freeform 513">
              <a:extLst>
                <a:ext uri="{FF2B5EF4-FFF2-40B4-BE49-F238E27FC236}">
                  <a16:creationId xmlns:a16="http://schemas.microsoft.com/office/drawing/2014/main" id="{DF05D096-8223-45AB-9F64-D60CD29916AC}"/>
                </a:ext>
              </a:extLst>
            </p:cNvPr>
            <p:cNvSpPr>
              <a:spLocks/>
            </p:cNvSpPr>
            <p:nvPr>
              <p:custDataLst>
                <p:tags r:id="rId609"/>
              </p:custDataLst>
            </p:nvPr>
          </p:nvSpPr>
          <p:spPr bwMode="gray">
            <a:xfrm>
              <a:off x="5228" y="3682"/>
              <a:ext cx="129" cy="116"/>
            </a:xfrm>
            <a:custGeom>
              <a:avLst/>
              <a:gdLst>
                <a:gd name="T0" fmla="*/ 0 w 107"/>
                <a:gd name="T1" fmla="*/ 89 h 106"/>
                <a:gd name="T2" fmla="*/ 9 w 107"/>
                <a:gd name="T3" fmla="*/ 97 h 106"/>
                <a:gd name="T4" fmla="*/ 15 w 107"/>
                <a:gd name="T5" fmla="*/ 97 h 106"/>
                <a:gd name="T6" fmla="*/ 32 w 107"/>
                <a:gd name="T7" fmla="*/ 105 h 106"/>
                <a:gd name="T8" fmla="*/ 49 w 107"/>
                <a:gd name="T9" fmla="*/ 97 h 106"/>
                <a:gd name="T10" fmla="*/ 56 w 107"/>
                <a:gd name="T11" fmla="*/ 80 h 106"/>
                <a:gd name="T12" fmla="*/ 65 w 107"/>
                <a:gd name="T13" fmla="*/ 65 h 106"/>
                <a:gd name="T14" fmla="*/ 81 w 107"/>
                <a:gd name="T15" fmla="*/ 49 h 106"/>
                <a:gd name="T16" fmla="*/ 89 w 107"/>
                <a:gd name="T17" fmla="*/ 49 h 106"/>
                <a:gd name="T18" fmla="*/ 81 w 107"/>
                <a:gd name="T19" fmla="*/ 40 h 106"/>
                <a:gd name="T20" fmla="*/ 106 w 107"/>
                <a:gd name="T21" fmla="*/ 17 h 106"/>
                <a:gd name="T22" fmla="*/ 106 w 107"/>
                <a:gd name="T23" fmla="*/ 8 h 106"/>
                <a:gd name="T24" fmla="*/ 97 w 107"/>
                <a:gd name="T25" fmla="*/ 8 h 106"/>
                <a:gd name="T26" fmla="*/ 97 w 107"/>
                <a:gd name="T27" fmla="*/ 0 h 106"/>
                <a:gd name="T28" fmla="*/ 89 w 107"/>
                <a:gd name="T29" fmla="*/ 8 h 106"/>
                <a:gd name="T30" fmla="*/ 89 w 107"/>
                <a:gd name="T31" fmla="*/ 0 h 106"/>
                <a:gd name="T32" fmla="*/ 81 w 107"/>
                <a:gd name="T33" fmla="*/ 0 h 106"/>
                <a:gd name="T34" fmla="*/ 72 w 107"/>
                <a:gd name="T35" fmla="*/ 0 h 106"/>
                <a:gd name="T36" fmla="*/ 72 w 107"/>
                <a:gd name="T37" fmla="*/ 17 h 106"/>
                <a:gd name="T38" fmla="*/ 65 w 107"/>
                <a:gd name="T39" fmla="*/ 17 h 106"/>
                <a:gd name="T40" fmla="*/ 56 w 107"/>
                <a:gd name="T41" fmla="*/ 33 h 106"/>
                <a:gd name="T42" fmla="*/ 24 w 107"/>
                <a:gd name="T43" fmla="*/ 55 h 106"/>
                <a:gd name="T44" fmla="*/ 0 w 107"/>
                <a:gd name="T45" fmla="*/ 8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" h="106">
                  <a:moveTo>
                    <a:pt x="0" y="89"/>
                  </a:moveTo>
                  <a:lnTo>
                    <a:pt x="9" y="97"/>
                  </a:lnTo>
                  <a:lnTo>
                    <a:pt x="15" y="97"/>
                  </a:lnTo>
                  <a:lnTo>
                    <a:pt x="32" y="105"/>
                  </a:lnTo>
                  <a:lnTo>
                    <a:pt x="49" y="97"/>
                  </a:lnTo>
                  <a:lnTo>
                    <a:pt x="56" y="80"/>
                  </a:lnTo>
                  <a:lnTo>
                    <a:pt x="65" y="65"/>
                  </a:lnTo>
                  <a:lnTo>
                    <a:pt x="81" y="49"/>
                  </a:lnTo>
                  <a:lnTo>
                    <a:pt x="89" y="49"/>
                  </a:lnTo>
                  <a:lnTo>
                    <a:pt x="81" y="40"/>
                  </a:lnTo>
                  <a:lnTo>
                    <a:pt x="106" y="17"/>
                  </a:lnTo>
                  <a:lnTo>
                    <a:pt x="106" y="8"/>
                  </a:lnTo>
                  <a:lnTo>
                    <a:pt x="97" y="8"/>
                  </a:lnTo>
                  <a:lnTo>
                    <a:pt x="97" y="0"/>
                  </a:lnTo>
                  <a:lnTo>
                    <a:pt x="89" y="8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17"/>
                  </a:lnTo>
                  <a:lnTo>
                    <a:pt x="65" y="17"/>
                  </a:lnTo>
                  <a:lnTo>
                    <a:pt x="56" y="33"/>
                  </a:lnTo>
                  <a:lnTo>
                    <a:pt x="24" y="55"/>
                  </a:lnTo>
                  <a:lnTo>
                    <a:pt x="0" y="8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2" name="Freeform 514">
              <a:extLst>
                <a:ext uri="{FF2B5EF4-FFF2-40B4-BE49-F238E27FC236}">
                  <a16:creationId xmlns:a16="http://schemas.microsoft.com/office/drawing/2014/main" id="{86200A25-2DA7-492D-A4CB-DE3D54DEB704}"/>
                </a:ext>
              </a:extLst>
            </p:cNvPr>
            <p:cNvSpPr>
              <a:spLocks/>
            </p:cNvSpPr>
            <p:nvPr>
              <p:custDataLst>
                <p:tags r:id="rId610"/>
              </p:custDataLst>
            </p:nvPr>
          </p:nvSpPr>
          <p:spPr bwMode="gray">
            <a:xfrm>
              <a:off x="5228" y="3682"/>
              <a:ext cx="129" cy="116"/>
            </a:xfrm>
            <a:custGeom>
              <a:avLst/>
              <a:gdLst>
                <a:gd name="T0" fmla="*/ 0 w 107"/>
                <a:gd name="T1" fmla="*/ 89 h 106"/>
                <a:gd name="T2" fmla="*/ 9 w 107"/>
                <a:gd name="T3" fmla="*/ 97 h 106"/>
                <a:gd name="T4" fmla="*/ 15 w 107"/>
                <a:gd name="T5" fmla="*/ 97 h 106"/>
                <a:gd name="T6" fmla="*/ 32 w 107"/>
                <a:gd name="T7" fmla="*/ 105 h 106"/>
                <a:gd name="T8" fmla="*/ 49 w 107"/>
                <a:gd name="T9" fmla="*/ 97 h 106"/>
                <a:gd name="T10" fmla="*/ 56 w 107"/>
                <a:gd name="T11" fmla="*/ 80 h 106"/>
                <a:gd name="T12" fmla="*/ 65 w 107"/>
                <a:gd name="T13" fmla="*/ 65 h 106"/>
                <a:gd name="T14" fmla="*/ 81 w 107"/>
                <a:gd name="T15" fmla="*/ 49 h 106"/>
                <a:gd name="T16" fmla="*/ 89 w 107"/>
                <a:gd name="T17" fmla="*/ 49 h 106"/>
                <a:gd name="T18" fmla="*/ 81 w 107"/>
                <a:gd name="T19" fmla="*/ 40 h 106"/>
                <a:gd name="T20" fmla="*/ 106 w 107"/>
                <a:gd name="T21" fmla="*/ 17 h 106"/>
                <a:gd name="T22" fmla="*/ 106 w 107"/>
                <a:gd name="T23" fmla="*/ 8 h 106"/>
                <a:gd name="T24" fmla="*/ 97 w 107"/>
                <a:gd name="T25" fmla="*/ 8 h 106"/>
                <a:gd name="T26" fmla="*/ 97 w 107"/>
                <a:gd name="T27" fmla="*/ 0 h 106"/>
                <a:gd name="T28" fmla="*/ 89 w 107"/>
                <a:gd name="T29" fmla="*/ 8 h 106"/>
                <a:gd name="T30" fmla="*/ 89 w 107"/>
                <a:gd name="T31" fmla="*/ 0 h 106"/>
                <a:gd name="T32" fmla="*/ 81 w 107"/>
                <a:gd name="T33" fmla="*/ 0 h 106"/>
                <a:gd name="T34" fmla="*/ 72 w 107"/>
                <a:gd name="T35" fmla="*/ 0 h 106"/>
                <a:gd name="T36" fmla="*/ 72 w 107"/>
                <a:gd name="T37" fmla="*/ 17 h 106"/>
                <a:gd name="T38" fmla="*/ 65 w 107"/>
                <a:gd name="T39" fmla="*/ 17 h 106"/>
                <a:gd name="T40" fmla="*/ 56 w 107"/>
                <a:gd name="T41" fmla="*/ 33 h 106"/>
                <a:gd name="T42" fmla="*/ 24 w 107"/>
                <a:gd name="T43" fmla="*/ 55 h 106"/>
                <a:gd name="T44" fmla="*/ 0 w 107"/>
                <a:gd name="T45" fmla="*/ 8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" h="106">
                  <a:moveTo>
                    <a:pt x="0" y="89"/>
                  </a:moveTo>
                  <a:lnTo>
                    <a:pt x="9" y="97"/>
                  </a:lnTo>
                  <a:lnTo>
                    <a:pt x="15" y="97"/>
                  </a:lnTo>
                  <a:lnTo>
                    <a:pt x="32" y="105"/>
                  </a:lnTo>
                  <a:lnTo>
                    <a:pt x="49" y="97"/>
                  </a:lnTo>
                  <a:lnTo>
                    <a:pt x="56" y="80"/>
                  </a:lnTo>
                  <a:lnTo>
                    <a:pt x="65" y="65"/>
                  </a:lnTo>
                  <a:lnTo>
                    <a:pt x="81" y="49"/>
                  </a:lnTo>
                  <a:lnTo>
                    <a:pt x="89" y="49"/>
                  </a:lnTo>
                  <a:lnTo>
                    <a:pt x="81" y="40"/>
                  </a:lnTo>
                  <a:lnTo>
                    <a:pt x="106" y="17"/>
                  </a:lnTo>
                  <a:lnTo>
                    <a:pt x="106" y="8"/>
                  </a:lnTo>
                  <a:lnTo>
                    <a:pt x="97" y="8"/>
                  </a:lnTo>
                  <a:lnTo>
                    <a:pt x="97" y="0"/>
                  </a:lnTo>
                  <a:lnTo>
                    <a:pt x="89" y="8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17"/>
                  </a:lnTo>
                  <a:lnTo>
                    <a:pt x="65" y="17"/>
                  </a:lnTo>
                  <a:lnTo>
                    <a:pt x="56" y="33"/>
                  </a:lnTo>
                  <a:lnTo>
                    <a:pt x="24" y="55"/>
                  </a:lnTo>
                  <a:lnTo>
                    <a:pt x="0" y="8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3" name="Freeform 515">
              <a:extLst>
                <a:ext uri="{FF2B5EF4-FFF2-40B4-BE49-F238E27FC236}">
                  <a16:creationId xmlns:a16="http://schemas.microsoft.com/office/drawing/2014/main" id="{79697273-F340-4EB1-B221-0B01982228FD}"/>
                </a:ext>
              </a:extLst>
            </p:cNvPr>
            <p:cNvSpPr>
              <a:spLocks/>
            </p:cNvSpPr>
            <p:nvPr>
              <p:custDataLst>
                <p:tags r:id="rId611"/>
              </p:custDataLst>
            </p:nvPr>
          </p:nvSpPr>
          <p:spPr bwMode="gray">
            <a:xfrm>
              <a:off x="3074" y="3469"/>
              <a:ext cx="39" cy="36"/>
            </a:xfrm>
            <a:custGeom>
              <a:avLst/>
              <a:gdLst>
                <a:gd name="T0" fmla="*/ 32 w 33"/>
                <a:gd name="T1" fmla="*/ 15 h 33"/>
                <a:gd name="T2" fmla="*/ 23 w 33"/>
                <a:gd name="T3" fmla="*/ 25 h 33"/>
                <a:gd name="T4" fmla="*/ 8 w 33"/>
                <a:gd name="T5" fmla="*/ 32 h 33"/>
                <a:gd name="T6" fmla="*/ 0 w 33"/>
                <a:gd name="T7" fmla="*/ 25 h 33"/>
                <a:gd name="T8" fmla="*/ 16 w 33"/>
                <a:gd name="T9" fmla="*/ 0 h 33"/>
                <a:gd name="T10" fmla="*/ 23 w 33"/>
                <a:gd name="T11" fmla="*/ 7 h 33"/>
                <a:gd name="T12" fmla="*/ 32 w 33"/>
                <a:gd name="T1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lnTo>
                    <a:pt x="23" y="25"/>
                  </a:lnTo>
                  <a:lnTo>
                    <a:pt x="8" y="32"/>
                  </a:lnTo>
                  <a:lnTo>
                    <a:pt x="0" y="25"/>
                  </a:lnTo>
                  <a:lnTo>
                    <a:pt x="16" y="0"/>
                  </a:lnTo>
                  <a:lnTo>
                    <a:pt x="23" y="7"/>
                  </a:lnTo>
                  <a:lnTo>
                    <a:pt x="32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4" name="Freeform 516">
              <a:extLst>
                <a:ext uri="{FF2B5EF4-FFF2-40B4-BE49-F238E27FC236}">
                  <a16:creationId xmlns:a16="http://schemas.microsoft.com/office/drawing/2014/main" id="{15A89B75-18FD-42D0-90F2-669EE1509BC0}"/>
                </a:ext>
              </a:extLst>
            </p:cNvPr>
            <p:cNvSpPr>
              <a:spLocks/>
            </p:cNvSpPr>
            <p:nvPr>
              <p:custDataLst>
                <p:tags r:id="rId612"/>
              </p:custDataLst>
            </p:nvPr>
          </p:nvSpPr>
          <p:spPr bwMode="gray">
            <a:xfrm>
              <a:off x="2957" y="2398"/>
              <a:ext cx="29" cy="56"/>
            </a:xfrm>
            <a:custGeom>
              <a:avLst/>
              <a:gdLst>
                <a:gd name="T0" fmla="*/ 0 w 25"/>
                <a:gd name="T1" fmla="*/ 0 h 51"/>
                <a:gd name="T2" fmla="*/ 9 w 25"/>
                <a:gd name="T3" fmla="*/ 0 h 51"/>
                <a:gd name="T4" fmla="*/ 15 w 25"/>
                <a:gd name="T5" fmla="*/ 9 h 51"/>
                <a:gd name="T6" fmla="*/ 15 w 25"/>
                <a:gd name="T7" fmla="*/ 17 h 51"/>
                <a:gd name="T8" fmla="*/ 24 w 25"/>
                <a:gd name="T9" fmla="*/ 25 h 51"/>
                <a:gd name="T10" fmla="*/ 24 w 25"/>
                <a:gd name="T11" fmla="*/ 34 h 51"/>
                <a:gd name="T12" fmla="*/ 9 w 25"/>
                <a:gd name="T13" fmla="*/ 50 h 51"/>
                <a:gd name="T14" fmla="*/ 0 w 25"/>
                <a:gd name="T15" fmla="*/ 41 h 51"/>
                <a:gd name="T16" fmla="*/ 0 w 25"/>
                <a:gd name="T17" fmla="*/ 9 h 51"/>
                <a:gd name="T18" fmla="*/ 0 w 2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51">
                  <a:moveTo>
                    <a:pt x="0" y="0"/>
                  </a:moveTo>
                  <a:lnTo>
                    <a:pt x="9" y="0"/>
                  </a:lnTo>
                  <a:lnTo>
                    <a:pt x="15" y="9"/>
                  </a:lnTo>
                  <a:lnTo>
                    <a:pt x="15" y="17"/>
                  </a:lnTo>
                  <a:lnTo>
                    <a:pt x="24" y="25"/>
                  </a:lnTo>
                  <a:lnTo>
                    <a:pt x="24" y="34"/>
                  </a:lnTo>
                  <a:lnTo>
                    <a:pt x="9" y="50"/>
                  </a:lnTo>
                  <a:lnTo>
                    <a:pt x="0" y="41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5" name="Freeform 517">
              <a:extLst>
                <a:ext uri="{FF2B5EF4-FFF2-40B4-BE49-F238E27FC236}">
                  <a16:creationId xmlns:a16="http://schemas.microsoft.com/office/drawing/2014/main" id="{4656FC60-E323-4D2C-8FFF-F3C6F7218711}"/>
                </a:ext>
              </a:extLst>
            </p:cNvPr>
            <p:cNvSpPr>
              <a:spLocks/>
            </p:cNvSpPr>
            <p:nvPr>
              <p:custDataLst>
                <p:tags r:id="rId613"/>
              </p:custDataLst>
            </p:nvPr>
          </p:nvSpPr>
          <p:spPr bwMode="gray">
            <a:xfrm>
              <a:off x="3003" y="2365"/>
              <a:ext cx="99" cy="62"/>
            </a:xfrm>
            <a:custGeom>
              <a:avLst/>
              <a:gdLst>
                <a:gd name="T0" fmla="*/ 81 w 82"/>
                <a:gd name="T1" fmla="*/ 6 h 57"/>
                <a:gd name="T2" fmla="*/ 81 w 82"/>
                <a:gd name="T3" fmla="*/ 16 h 57"/>
                <a:gd name="T4" fmla="*/ 74 w 82"/>
                <a:gd name="T5" fmla="*/ 16 h 57"/>
                <a:gd name="T6" fmla="*/ 66 w 82"/>
                <a:gd name="T7" fmla="*/ 31 h 57"/>
                <a:gd name="T8" fmla="*/ 74 w 82"/>
                <a:gd name="T9" fmla="*/ 40 h 57"/>
                <a:gd name="T10" fmla="*/ 58 w 82"/>
                <a:gd name="T11" fmla="*/ 40 h 57"/>
                <a:gd name="T12" fmla="*/ 49 w 82"/>
                <a:gd name="T13" fmla="*/ 48 h 57"/>
                <a:gd name="T14" fmla="*/ 41 w 82"/>
                <a:gd name="T15" fmla="*/ 56 h 57"/>
                <a:gd name="T16" fmla="*/ 24 w 82"/>
                <a:gd name="T17" fmla="*/ 48 h 57"/>
                <a:gd name="T18" fmla="*/ 9 w 82"/>
                <a:gd name="T19" fmla="*/ 48 h 57"/>
                <a:gd name="T20" fmla="*/ 9 w 82"/>
                <a:gd name="T21" fmla="*/ 40 h 57"/>
                <a:gd name="T22" fmla="*/ 0 w 82"/>
                <a:gd name="T23" fmla="*/ 31 h 57"/>
                <a:gd name="T24" fmla="*/ 9 w 82"/>
                <a:gd name="T25" fmla="*/ 25 h 57"/>
                <a:gd name="T26" fmla="*/ 0 w 82"/>
                <a:gd name="T27" fmla="*/ 6 h 57"/>
                <a:gd name="T28" fmla="*/ 0 w 82"/>
                <a:gd name="T29" fmla="*/ 0 h 57"/>
                <a:gd name="T30" fmla="*/ 9 w 82"/>
                <a:gd name="T31" fmla="*/ 6 h 57"/>
                <a:gd name="T32" fmla="*/ 16 w 82"/>
                <a:gd name="T33" fmla="*/ 6 h 57"/>
                <a:gd name="T34" fmla="*/ 41 w 82"/>
                <a:gd name="T35" fmla="*/ 16 h 57"/>
                <a:gd name="T36" fmla="*/ 58 w 82"/>
                <a:gd name="T37" fmla="*/ 0 h 57"/>
                <a:gd name="T38" fmla="*/ 81 w 82"/>
                <a:gd name="T3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57">
                  <a:moveTo>
                    <a:pt x="81" y="6"/>
                  </a:moveTo>
                  <a:lnTo>
                    <a:pt x="81" y="16"/>
                  </a:lnTo>
                  <a:lnTo>
                    <a:pt x="74" y="16"/>
                  </a:lnTo>
                  <a:lnTo>
                    <a:pt x="66" y="31"/>
                  </a:lnTo>
                  <a:lnTo>
                    <a:pt x="74" y="40"/>
                  </a:lnTo>
                  <a:lnTo>
                    <a:pt x="58" y="40"/>
                  </a:lnTo>
                  <a:lnTo>
                    <a:pt x="49" y="48"/>
                  </a:lnTo>
                  <a:lnTo>
                    <a:pt x="41" y="56"/>
                  </a:lnTo>
                  <a:lnTo>
                    <a:pt x="24" y="48"/>
                  </a:lnTo>
                  <a:lnTo>
                    <a:pt x="9" y="48"/>
                  </a:lnTo>
                  <a:lnTo>
                    <a:pt x="9" y="40"/>
                  </a:lnTo>
                  <a:lnTo>
                    <a:pt x="0" y="31"/>
                  </a:lnTo>
                  <a:lnTo>
                    <a:pt x="9" y="25"/>
                  </a:lnTo>
                  <a:lnTo>
                    <a:pt x="0" y="6"/>
                  </a:lnTo>
                  <a:lnTo>
                    <a:pt x="0" y="0"/>
                  </a:lnTo>
                  <a:lnTo>
                    <a:pt x="9" y="6"/>
                  </a:lnTo>
                  <a:lnTo>
                    <a:pt x="16" y="6"/>
                  </a:lnTo>
                  <a:lnTo>
                    <a:pt x="41" y="16"/>
                  </a:lnTo>
                  <a:lnTo>
                    <a:pt x="58" y="0"/>
                  </a:lnTo>
                  <a:lnTo>
                    <a:pt x="81" y="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6" name="Freeform 518">
              <a:extLst>
                <a:ext uri="{FF2B5EF4-FFF2-40B4-BE49-F238E27FC236}">
                  <a16:creationId xmlns:a16="http://schemas.microsoft.com/office/drawing/2014/main" id="{5AB6D747-23B6-47A9-AC45-99F3B4D697C8}"/>
                </a:ext>
              </a:extLst>
            </p:cNvPr>
            <p:cNvSpPr>
              <a:spLocks/>
            </p:cNvSpPr>
            <p:nvPr>
              <p:custDataLst>
                <p:tags r:id="rId614"/>
              </p:custDataLst>
            </p:nvPr>
          </p:nvSpPr>
          <p:spPr bwMode="gray">
            <a:xfrm>
              <a:off x="2906" y="2276"/>
              <a:ext cx="99" cy="62"/>
            </a:xfrm>
            <a:custGeom>
              <a:avLst/>
              <a:gdLst>
                <a:gd name="T0" fmla="*/ 33 w 82"/>
                <a:gd name="T1" fmla="*/ 56 h 57"/>
                <a:gd name="T2" fmla="*/ 50 w 82"/>
                <a:gd name="T3" fmla="*/ 47 h 57"/>
                <a:gd name="T4" fmla="*/ 65 w 82"/>
                <a:gd name="T5" fmla="*/ 47 h 57"/>
                <a:gd name="T6" fmla="*/ 74 w 82"/>
                <a:gd name="T7" fmla="*/ 16 h 57"/>
                <a:gd name="T8" fmla="*/ 81 w 82"/>
                <a:gd name="T9" fmla="*/ 16 h 57"/>
                <a:gd name="T10" fmla="*/ 74 w 82"/>
                <a:gd name="T11" fmla="*/ 7 h 57"/>
                <a:gd name="T12" fmla="*/ 56 w 82"/>
                <a:gd name="T13" fmla="*/ 0 h 57"/>
                <a:gd name="T14" fmla="*/ 25 w 82"/>
                <a:gd name="T15" fmla="*/ 16 h 57"/>
                <a:gd name="T16" fmla="*/ 10 w 82"/>
                <a:gd name="T17" fmla="*/ 16 h 57"/>
                <a:gd name="T18" fmla="*/ 0 w 82"/>
                <a:gd name="T19" fmla="*/ 32 h 57"/>
                <a:gd name="T20" fmla="*/ 0 w 82"/>
                <a:gd name="T21" fmla="*/ 40 h 57"/>
                <a:gd name="T22" fmla="*/ 25 w 82"/>
                <a:gd name="T23" fmla="*/ 56 h 57"/>
                <a:gd name="T24" fmla="*/ 33 w 82"/>
                <a:gd name="T2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57">
                  <a:moveTo>
                    <a:pt x="33" y="56"/>
                  </a:moveTo>
                  <a:lnTo>
                    <a:pt x="50" y="47"/>
                  </a:lnTo>
                  <a:lnTo>
                    <a:pt x="65" y="47"/>
                  </a:lnTo>
                  <a:lnTo>
                    <a:pt x="74" y="16"/>
                  </a:lnTo>
                  <a:lnTo>
                    <a:pt x="81" y="16"/>
                  </a:lnTo>
                  <a:lnTo>
                    <a:pt x="74" y="7"/>
                  </a:lnTo>
                  <a:lnTo>
                    <a:pt x="56" y="0"/>
                  </a:lnTo>
                  <a:lnTo>
                    <a:pt x="25" y="16"/>
                  </a:lnTo>
                  <a:lnTo>
                    <a:pt x="10" y="16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25" y="56"/>
                  </a:lnTo>
                  <a:lnTo>
                    <a:pt x="33" y="5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7" name="Freeform 519">
              <a:extLst>
                <a:ext uri="{FF2B5EF4-FFF2-40B4-BE49-F238E27FC236}">
                  <a16:creationId xmlns:a16="http://schemas.microsoft.com/office/drawing/2014/main" id="{730091BD-E969-4DFF-BDE8-36674C884944}"/>
                </a:ext>
              </a:extLst>
            </p:cNvPr>
            <p:cNvSpPr>
              <a:spLocks/>
            </p:cNvSpPr>
            <p:nvPr>
              <p:custDataLst>
                <p:tags r:id="rId615"/>
              </p:custDataLst>
            </p:nvPr>
          </p:nvSpPr>
          <p:spPr bwMode="gray">
            <a:xfrm>
              <a:off x="2866" y="2310"/>
              <a:ext cx="41" cy="28"/>
            </a:xfrm>
            <a:custGeom>
              <a:avLst/>
              <a:gdLst>
                <a:gd name="T0" fmla="*/ 32 w 33"/>
                <a:gd name="T1" fmla="*/ 8 h 25"/>
                <a:gd name="T2" fmla="*/ 25 w 33"/>
                <a:gd name="T3" fmla="*/ 8 h 25"/>
                <a:gd name="T4" fmla="*/ 17 w 33"/>
                <a:gd name="T5" fmla="*/ 24 h 25"/>
                <a:gd name="T6" fmla="*/ 8 w 33"/>
                <a:gd name="T7" fmla="*/ 24 h 25"/>
                <a:gd name="T8" fmla="*/ 0 w 33"/>
                <a:gd name="T9" fmla="*/ 24 h 25"/>
                <a:gd name="T10" fmla="*/ 0 w 33"/>
                <a:gd name="T11" fmla="*/ 15 h 25"/>
                <a:gd name="T12" fmla="*/ 0 w 33"/>
                <a:gd name="T13" fmla="*/ 8 h 25"/>
                <a:gd name="T14" fmla="*/ 32 w 33"/>
                <a:gd name="T15" fmla="*/ 0 h 25"/>
                <a:gd name="T16" fmla="*/ 32 w 33"/>
                <a:gd name="T1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32" y="8"/>
                  </a:moveTo>
                  <a:lnTo>
                    <a:pt x="25" y="8"/>
                  </a:lnTo>
                  <a:lnTo>
                    <a:pt x="17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2" y="0"/>
                  </a:lnTo>
                  <a:lnTo>
                    <a:pt x="32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8" name="Freeform 520">
              <a:extLst>
                <a:ext uri="{FF2B5EF4-FFF2-40B4-BE49-F238E27FC236}">
                  <a16:creationId xmlns:a16="http://schemas.microsoft.com/office/drawing/2014/main" id="{F93AD182-282A-4E29-9B0B-17F552848047}"/>
                </a:ext>
              </a:extLst>
            </p:cNvPr>
            <p:cNvSpPr>
              <a:spLocks/>
            </p:cNvSpPr>
            <p:nvPr>
              <p:custDataLst>
                <p:tags r:id="rId616"/>
              </p:custDataLst>
            </p:nvPr>
          </p:nvSpPr>
          <p:spPr bwMode="gray">
            <a:xfrm>
              <a:off x="2866" y="2319"/>
              <a:ext cx="91" cy="81"/>
            </a:xfrm>
            <a:custGeom>
              <a:avLst/>
              <a:gdLst>
                <a:gd name="T0" fmla="*/ 32 w 74"/>
                <a:gd name="T1" fmla="*/ 0 h 73"/>
                <a:gd name="T2" fmla="*/ 57 w 74"/>
                <a:gd name="T3" fmla="*/ 16 h 73"/>
                <a:gd name="T4" fmla="*/ 65 w 74"/>
                <a:gd name="T5" fmla="*/ 16 h 73"/>
                <a:gd name="T6" fmla="*/ 73 w 74"/>
                <a:gd name="T7" fmla="*/ 25 h 73"/>
                <a:gd name="T8" fmla="*/ 73 w 74"/>
                <a:gd name="T9" fmla="*/ 32 h 73"/>
                <a:gd name="T10" fmla="*/ 65 w 74"/>
                <a:gd name="T11" fmla="*/ 32 h 73"/>
                <a:gd name="T12" fmla="*/ 65 w 74"/>
                <a:gd name="T13" fmla="*/ 25 h 73"/>
                <a:gd name="T14" fmla="*/ 42 w 74"/>
                <a:gd name="T15" fmla="*/ 16 h 73"/>
                <a:gd name="T16" fmla="*/ 32 w 74"/>
                <a:gd name="T17" fmla="*/ 25 h 73"/>
                <a:gd name="T18" fmla="*/ 32 w 74"/>
                <a:gd name="T19" fmla="*/ 16 h 73"/>
                <a:gd name="T20" fmla="*/ 25 w 74"/>
                <a:gd name="T21" fmla="*/ 25 h 73"/>
                <a:gd name="T22" fmla="*/ 32 w 74"/>
                <a:gd name="T23" fmla="*/ 32 h 73"/>
                <a:gd name="T24" fmla="*/ 48 w 74"/>
                <a:gd name="T25" fmla="*/ 57 h 73"/>
                <a:gd name="T26" fmla="*/ 57 w 74"/>
                <a:gd name="T27" fmla="*/ 66 h 73"/>
                <a:gd name="T28" fmla="*/ 57 w 74"/>
                <a:gd name="T29" fmla="*/ 72 h 73"/>
                <a:gd name="T30" fmla="*/ 42 w 74"/>
                <a:gd name="T31" fmla="*/ 57 h 73"/>
                <a:gd name="T32" fmla="*/ 32 w 74"/>
                <a:gd name="T33" fmla="*/ 57 h 73"/>
                <a:gd name="T34" fmla="*/ 17 w 74"/>
                <a:gd name="T35" fmla="*/ 41 h 73"/>
                <a:gd name="T36" fmla="*/ 17 w 74"/>
                <a:gd name="T37" fmla="*/ 25 h 73"/>
                <a:gd name="T38" fmla="*/ 8 w 74"/>
                <a:gd name="T39" fmla="*/ 25 h 73"/>
                <a:gd name="T40" fmla="*/ 0 w 74"/>
                <a:gd name="T41" fmla="*/ 32 h 73"/>
                <a:gd name="T42" fmla="*/ 0 w 74"/>
                <a:gd name="T43" fmla="*/ 16 h 73"/>
                <a:gd name="T44" fmla="*/ 17 w 74"/>
                <a:gd name="T45" fmla="*/ 16 h 73"/>
                <a:gd name="T46" fmla="*/ 25 w 74"/>
                <a:gd name="T47" fmla="*/ 0 h 73"/>
                <a:gd name="T48" fmla="*/ 32 w 74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73">
                  <a:moveTo>
                    <a:pt x="32" y="0"/>
                  </a:moveTo>
                  <a:lnTo>
                    <a:pt x="57" y="16"/>
                  </a:lnTo>
                  <a:lnTo>
                    <a:pt x="65" y="16"/>
                  </a:lnTo>
                  <a:lnTo>
                    <a:pt x="73" y="25"/>
                  </a:lnTo>
                  <a:lnTo>
                    <a:pt x="73" y="32"/>
                  </a:lnTo>
                  <a:lnTo>
                    <a:pt x="65" y="32"/>
                  </a:lnTo>
                  <a:lnTo>
                    <a:pt x="65" y="25"/>
                  </a:lnTo>
                  <a:lnTo>
                    <a:pt x="42" y="16"/>
                  </a:lnTo>
                  <a:lnTo>
                    <a:pt x="32" y="25"/>
                  </a:lnTo>
                  <a:lnTo>
                    <a:pt x="32" y="16"/>
                  </a:lnTo>
                  <a:lnTo>
                    <a:pt x="25" y="25"/>
                  </a:lnTo>
                  <a:lnTo>
                    <a:pt x="32" y="32"/>
                  </a:lnTo>
                  <a:lnTo>
                    <a:pt x="48" y="57"/>
                  </a:lnTo>
                  <a:lnTo>
                    <a:pt x="57" y="66"/>
                  </a:lnTo>
                  <a:lnTo>
                    <a:pt x="57" y="72"/>
                  </a:lnTo>
                  <a:lnTo>
                    <a:pt x="42" y="57"/>
                  </a:lnTo>
                  <a:lnTo>
                    <a:pt x="32" y="57"/>
                  </a:lnTo>
                  <a:lnTo>
                    <a:pt x="17" y="41"/>
                  </a:lnTo>
                  <a:lnTo>
                    <a:pt x="17" y="25"/>
                  </a:lnTo>
                  <a:lnTo>
                    <a:pt x="8" y="25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17" y="16"/>
                  </a:lnTo>
                  <a:lnTo>
                    <a:pt x="25" y="0"/>
                  </a:lnTo>
                  <a:lnTo>
                    <a:pt x="3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89" name="Freeform 521">
              <a:extLst>
                <a:ext uri="{FF2B5EF4-FFF2-40B4-BE49-F238E27FC236}">
                  <a16:creationId xmlns:a16="http://schemas.microsoft.com/office/drawing/2014/main" id="{D6E077BF-1DB4-43E7-8943-294F9F96ABCC}"/>
                </a:ext>
              </a:extLst>
            </p:cNvPr>
            <p:cNvSpPr>
              <a:spLocks/>
            </p:cNvSpPr>
            <p:nvPr>
              <p:custDataLst>
                <p:tags r:id="rId617"/>
              </p:custDataLst>
            </p:nvPr>
          </p:nvSpPr>
          <p:spPr bwMode="gray">
            <a:xfrm>
              <a:off x="2937" y="2382"/>
              <a:ext cx="32" cy="27"/>
            </a:xfrm>
            <a:custGeom>
              <a:avLst/>
              <a:gdLst>
                <a:gd name="T0" fmla="*/ 0 w 26"/>
                <a:gd name="T1" fmla="*/ 15 h 25"/>
                <a:gd name="T2" fmla="*/ 16 w 26"/>
                <a:gd name="T3" fmla="*/ 24 h 25"/>
                <a:gd name="T4" fmla="*/ 16 w 26"/>
                <a:gd name="T5" fmla="*/ 15 h 25"/>
                <a:gd name="T6" fmla="*/ 25 w 26"/>
                <a:gd name="T7" fmla="*/ 15 h 25"/>
                <a:gd name="T8" fmla="*/ 25 w 26"/>
                <a:gd name="T9" fmla="*/ 9 h 25"/>
                <a:gd name="T10" fmla="*/ 16 w 26"/>
                <a:gd name="T11" fmla="*/ 0 h 25"/>
                <a:gd name="T12" fmla="*/ 8 w 26"/>
                <a:gd name="T13" fmla="*/ 0 h 25"/>
                <a:gd name="T14" fmla="*/ 0 w 26"/>
                <a:gd name="T15" fmla="*/ 9 h 25"/>
                <a:gd name="T16" fmla="*/ 0 w 26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0" y="15"/>
                  </a:moveTo>
                  <a:lnTo>
                    <a:pt x="16" y="24"/>
                  </a:lnTo>
                  <a:lnTo>
                    <a:pt x="16" y="15"/>
                  </a:lnTo>
                  <a:lnTo>
                    <a:pt x="25" y="15"/>
                  </a:lnTo>
                  <a:lnTo>
                    <a:pt x="25" y="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0" name="Freeform 522">
              <a:extLst>
                <a:ext uri="{FF2B5EF4-FFF2-40B4-BE49-F238E27FC236}">
                  <a16:creationId xmlns:a16="http://schemas.microsoft.com/office/drawing/2014/main" id="{729A6350-24CA-4623-A15E-8F6E52D113C4}"/>
                </a:ext>
              </a:extLst>
            </p:cNvPr>
            <p:cNvSpPr>
              <a:spLocks/>
            </p:cNvSpPr>
            <p:nvPr>
              <p:custDataLst>
                <p:tags r:id="rId618"/>
              </p:custDataLst>
            </p:nvPr>
          </p:nvSpPr>
          <p:spPr bwMode="gray">
            <a:xfrm>
              <a:off x="2946" y="2327"/>
              <a:ext cx="70" cy="82"/>
            </a:xfrm>
            <a:custGeom>
              <a:avLst/>
              <a:gdLst>
                <a:gd name="T0" fmla="*/ 8 w 58"/>
                <a:gd name="T1" fmla="*/ 25 h 75"/>
                <a:gd name="T2" fmla="*/ 8 w 58"/>
                <a:gd name="T3" fmla="*/ 18 h 75"/>
                <a:gd name="T4" fmla="*/ 0 w 58"/>
                <a:gd name="T5" fmla="*/ 9 h 75"/>
                <a:gd name="T6" fmla="*/ 17 w 58"/>
                <a:gd name="T7" fmla="*/ 0 h 75"/>
                <a:gd name="T8" fmla="*/ 32 w 58"/>
                <a:gd name="T9" fmla="*/ 25 h 75"/>
                <a:gd name="T10" fmla="*/ 48 w 58"/>
                <a:gd name="T11" fmla="*/ 25 h 75"/>
                <a:gd name="T12" fmla="*/ 48 w 58"/>
                <a:gd name="T13" fmla="*/ 34 h 75"/>
                <a:gd name="T14" fmla="*/ 48 w 58"/>
                <a:gd name="T15" fmla="*/ 40 h 75"/>
                <a:gd name="T16" fmla="*/ 57 w 58"/>
                <a:gd name="T17" fmla="*/ 59 h 75"/>
                <a:gd name="T18" fmla="*/ 48 w 58"/>
                <a:gd name="T19" fmla="*/ 65 h 75"/>
                <a:gd name="T20" fmla="*/ 32 w 58"/>
                <a:gd name="T21" fmla="*/ 65 h 75"/>
                <a:gd name="T22" fmla="*/ 23 w 58"/>
                <a:gd name="T23" fmla="*/ 74 h 75"/>
                <a:gd name="T24" fmla="*/ 17 w 58"/>
                <a:gd name="T25" fmla="*/ 65 h 75"/>
                <a:gd name="T26" fmla="*/ 17 w 58"/>
                <a:gd name="T27" fmla="*/ 59 h 75"/>
                <a:gd name="T28" fmla="*/ 8 w 58"/>
                <a:gd name="T29" fmla="*/ 50 h 75"/>
                <a:gd name="T30" fmla="*/ 8 w 58"/>
                <a:gd name="T31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75">
                  <a:moveTo>
                    <a:pt x="8" y="25"/>
                  </a:moveTo>
                  <a:lnTo>
                    <a:pt x="8" y="1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2" y="25"/>
                  </a:lnTo>
                  <a:lnTo>
                    <a:pt x="48" y="25"/>
                  </a:lnTo>
                  <a:lnTo>
                    <a:pt x="48" y="34"/>
                  </a:lnTo>
                  <a:lnTo>
                    <a:pt x="48" y="40"/>
                  </a:lnTo>
                  <a:lnTo>
                    <a:pt x="57" y="59"/>
                  </a:lnTo>
                  <a:lnTo>
                    <a:pt x="48" y="65"/>
                  </a:lnTo>
                  <a:lnTo>
                    <a:pt x="32" y="65"/>
                  </a:lnTo>
                  <a:lnTo>
                    <a:pt x="23" y="74"/>
                  </a:lnTo>
                  <a:lnTo>
                    <a:pt x="17" y="65"/>
                  </a:lnTo>
                  <a:lnTo>
                    <a:pt x="17" y="59"/>
                  </a:lnTo>
                  <a:lnTo>
                    <a:pt x="8" y="50"/>
                  </a:lnTo>
                  <a:lnTo>
                    <a:pt x="8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1" name="Freeform 523">
              <a:extLst>
                <a:ext uri="{FF2B5EF4-FFF2-40B4-BE49-F238E27FC236}">
                  <a16:creationId xmlns:a16="http://schemas.microsoft.com/office/drawing/2014/main" id="{A20D9AEB-9005-4200-AC5C-174EBF509C71}"/>
                </a:ext>
              </a:extLst>
            </p:cNvPr>
            <p:cNvSpPr>
              <a:spLocks/>
            </p:cNvSpPr>
            <p:nvPr>
              <p:custDataLst>
                <p:tags r:id="rId619"/>
              </p:custDataLst>
            </p:nvPr>
          </p:nvSpPr>
          <p:spPr bwMode="gray">
            <a:xfrm>
              <a:off x="2974" y="2398"/>
              <a:ext cx="42" cy="29"/>
            </a:xfrm>
            <a:custGeom>
              <a:avLst/>
              <a:gdLst>
                <a:gd name="T0" fmla="*/ 9 w 35"/>
                <a:gd name="T1" fmla="*/ 25 h 26"/>
                <a:gd name="T2" fmla="*/ 0 w 35"/>
                <a:gd name="T3" fmla="*/ 17 h 26"/>
                <a:gd name="T4" fmla="*/ 0 w 35"/>
                <a:gd name="T5" fmla="*/ 9 h 26"/>
                <a:gd name="T6" fmla="*/ 9 w 35"/>
                <a:gd name="T7" fmla="*/ 0 h 26"/>
                <a:gd name="T8" fmla="*/ 25 w 35"/>
                <a:gd name="T9" fmla="*/ 0 h 26"/>
                <a:gd name="T10" fmla="*/ 34 w 35"/>
                <a:gd name="T11" fmla="*/ 9 h 26"/>
                <a:gd name="T12" fmla="*/ 34 w 35"/>
                <a:gd name="T13" fmla="*/ 17 h 26"/>
                <a:gd name="T14" fmla="*/ 9 w 35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6">
                  <a:moveTo>
                    <a:pt x="9" y="25"/>
                  </a:moveTo>
                  <a:lnTo>
                    <a:pt x="0" y="17"/>
                  </a:lnTo>
                  <a:lnTo>
                    <a:pt x="0" y="9"/>
                  </a:lnTo>
                  <a:lnTo>
                    <a:pt x="9" y="0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34" y="17"/>
                  </a:lnTo>
                  <a:lnTo>
                    <a:pt x="9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2" name="Freeform 524">
              <a:extLst>
                <a:ext uri="{FF2B5EF4-FFF2-40B4-BE49-F238E27FC236}">
                  <a16:creationId xmlns:a16="http://schemas.microsoft.com/office/drawing/2014/main" id="{07F5DB5C-CFC3-4E6D-9366-182467A58FD8}"/>
                </a:ext>
              </a:extLst>
            </p:cNvPr>
            <p:cNvSpPr>
              <a:spLocks/>
            </p:cNvSpPr>
            <p:nvPr>
              <p:custDataLst>
                <p:tags r:id="rId620"/>
              </p:custDataLst>
            </p:nvPr>
          </p:nvSpPr>
          <p:spPr bwMode="gray">
            <a:xfrm>
              <a:off x="2898" y="2337"/>
              <a:ext cx="59" cy="56"/>
            </a:xfrm>
            <a:custGeom>
              <a:avLst/>
              <a:gdLst>
                <a:gd name="T0" fmla="*/ 7 w 49"/>
                <a:gd name="T1" fmla="*/ 16 h 51"/>
                <a:gd name="T2" fmla="*/ 23 w 49"/>
                <a:gd name="T3" fmla="*/ 41 h 51"/>
                <a:gd name="T4" fmla="*/ 32 w 49"/>
                <a:gd name="T5" fmla="*/ 50 h 51"/>
                <a:gd name="T6" fmla="*/ 40 w 49"/>
                <a:gd name="T7" fmla="*/ 41 h 51"/>
                <a:gd name="T8" fmla="*/ 48 w 49"/>
                <a:gd name="T9" fmla="*/ 41 h 51"/>
                <a:gd name="T10" fmla="*/ 48 w 49"/>
                <a:gd name="T11" fmla="*/ 16 h 51"/>
                <a:gd name="T12" fmla="*/ 40 w 49"/>
                <a:gd name="T13" fmla="*/ 16 h 51"/>
                <a:gd name="T14" fmla="*/ 40 w 49"/>
                <a:gd name="T15" fmla="*/ 9 h 51"/>
                <a:gd name="T16" fmla="*/ 17 w 49"/>
                <a:gd name="T17" fmla="*/ 0 h 51"/>
                <a:gd name="T18" fmla="*/ 7 w 49"/>
                <a:gd name="T19" fmla="*/ 9 h 51"/>
                <a:gd name="T20" fmla="*/ 7 w 49"/>
                <a:gd name="T21" fmla="*/ 0 h 51"/>
                <a:gd name="T22" fmla="*/ 0 w 49"/>
                <a:gd name="T23" fmla="*/ 9 h 51"/>
                <a:gd name="T24" fmla="*/ 7 w 49"/>
                <a:gd name="T25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1">
                  <a:moveTo>
                    <a:pt x="7" y="16"/>
                  </a:moveTo>
                  <a:lnTo>
                    <a:pt x="23" y="41"/>
                  </a:lnTo>
                  <a:lnTo>
                    <a:pt x="32" y="50"/>
                  </a:lnTo>
                  <a:lnTo>
                    <a:pt x="40" y="41"/>
                  </a:lnTo>
                  <a:lnTo>
                    <a:pt x="48" y="41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9"/>
                  </a:lnTo>
                  <a:lnTo>
                    <a:pt x="17" y="0"/>
                  </a:lnTo>
                  <a:lnTo>
                    <a:pt x="7" y="9"/>
                  </a:lnTo>
                  <a:lnTo>
                    <a:pt x="7" y="0"/>
                  </a:lnTo>
                  <a:lnTo>
                    <a:pt x="0" y="9"/>
                  </a:lnTo>
                  <a:lnTo>
                    <a:pt x="7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3" name="Freeform 525">
              <a:extLst>
                <a:ext uri="{FF2B5EF4-FFF2-40B4-BE49-F238E27FC236}">
                  <a16:creationId xmlns:a16="http://schemas.microsoft.com/office/drawing/2014/main" id="{16D6F660-511C-4880-8B0C-43678880F442}"/>
                </a:ext>
              </a:extLst>
            </p:cNvPr>
            <p:cNvSpPr>
              <a:spLocks/>
            </p:cNvSpPr>
            <p:nvPr>
              <p:custDataLst>
                <p:tags r:id="rId621"/>
              </p:custDataLst>
            </p:nvPr>
          </p:nvSpPr>
          <p:spPr bwMode="gray">
            <a:xfrm>
              <a:off x="2839" y="2219"/>
              <a:ext cx="109" cy="57"/>
            </a:xfrm>
            <a:custGeom>
              <a:avLst/>
              <a:gdLst>
                <a:gd name="T0" fmla="*/ 89 w 90"/>
                <a:gd name="T1" fmla="*/ 34 h 51"/>
                <a:gd name="T2" fmla="*/ 72 w 90"/>
                <a:gd name="T3" fmla="*/ 17 h 51"/>
                <a:gd name="T4" fmla="*/ 66 w 90"/>
                <a:gd name="T5" fmla="*/ 17 h 51"/>
                <a:gd name="T6" fmla="*/ 49 w 90"/>
                <a:gd name="T7" fmla="*/ 9 h 51"/>
                <a:gd name="T8" fmla="*/ 41 w 90"/>
                <a:gd name="T9" fmla="*/ 0 h 51"/>
                <a:gd name="T10" fmla="*/ 32 w 90"/>
                <a:gd name="T11" fmla="*/ 0 h 51"/>
                <a:gd name="T12" fmla="*/ 16 w 90"/>
                <a:gd name="T13" fmla="*/ 9 h 51"/>
                <a:gd name="T14" fmla="*/ 0 w 90"/>
                <a:gd name="T15" fmla="*/ 17 h 51"/>
                <a:gd name="T16" fmla="*/ 9 w 90"/>
                <a:gd name="T17" fmla="*/ 34 h 51"/>
                <a:gd name="T18" fmla="*/ 24 w 90"/>
                <a:gd name="T19" fmla="*/ 50 h 51"/>
                <a:gd name="T20" fmla="*/ 41 w 90"/>
                <a:gd name="T21" fmla="*/ 50 h 51"/>
                <a:gd name="T22" fmla="*/ 41 w 90"/>
                <a:gd name="T23" fmla="*/ 42 h 51"/>
                <a:gd name="T24" fmla="*/ 66 w 90"/>
                <a:gd name="T25" fmla="*/ 50 h 51"/>
                <a:gd name="T26" fmla="*/ 89 w 90"/>
                <a:gd name="T2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51">
                  <a:moveTo>
                    <a:pt x="89" y="34"/>
                  </a:moveTo>
                  <a:lnTo>
                    <a:pt x="72" y="17"/>
                  </a:lnTo>
                  <a:lnTo>
                    <a:pt x="66" y="17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16" y="9"/>
                  </a:lnTo>
                  <a:lnTo>
                    <a:pt x="0" y="17"/>
                  </a:lnTo>
                  <a:lnTo>
                    <a:pt x="9" y="34"/>
                  </a:lnTo>
                  <a:lnTo>
                    <a:pt x="24" y="50"/>
                  </a:lnTo>
                  <a:lnTo>
                    <a:pt x="41" y="50"/>
                  </a:lnTo>
                  <a:lnTo>
                    <a:pt x="41" y="42"/>
                  </a:lnTo>
                  <a:lnTo>
                    <a:pt x="66" y="50"/>
                  </a:lnTo>
                  <a:lnTo>
                    <a:pt x="89" y="3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4" name="Freeform 526">
              <a:extLst>
                <a:ext uri="{FF2B5EF4-FFF2-40B4-BE49-F238E27FC236}">
                  <a16:creationId xmlns:a16="http://schemas.microsoft.com/office/drawing/2014/main" id="{520B0746-0723-42BB-99D0-D1E9ECD740DC}"/>
                </a:ext>
              </a:extLst>
            </p:cNvPr>
            <p:cNvSpPr>
              <a:spLocks/>
            </p:cNvSpPr>
            <p:nvPr>
              <p:custDataLst>
                <p:tags r:id="rId622"/>
              </p:custDataLst>
            </p:nvPr>
          </p:nvSpPr>
          <p:spPr bwMode="gray">
            <a:xfrm>
              <a:off x="2866" y="2721"/>
              <a:ext cx="158" cy="232"/>
            </a:xfrm>
            <a:custGeom>
              <a:avLst/>
              <a:gdLst>
                <a:gd name="T0" fmla="*/ 17 w 130"/>
                <a:gd name="T1" fmla="*/ 8 h 212"/>
                <a:gd name="T2" fmla="*/ 17 w 130"/>
                <a:gd name="T3" fmla="*/ 24 h 212"/>
                <a:gd name="T4" fmla="*/ 32 w 130"/>
                <a:gd name="T5" fmla="*/ 40 h 212"/>
                <a:gd name="T6" fmla="*/ 25 w 130"/>
                <a:gd name="T7" fmla="*/ 89 h 212"/>
                <a:gd name="T8" fmla="*/ 0 w 130"/>
                <a:gd name="T9" fmla="*/ 120 h 212"/>
                <a:gd name="T10" fmla="*/ 0 w 130"/>
                <a:gd name="T11" fmla="*/ 130 h 212"/>
                <a:gd name="T12" fmla="*/ 8 w 130"/>
                <a:gd name="T13" fmla="*/ 137 h 212"/>
                <a:gd name="T14" fmla="*/ 8 w 130"/>
                <a:gd name="T15" fmla="*/ 145 h 212"/>
                <a:gd name="T16" fmla="*/ 25 w 130"/>
                <a:gd name="T17" fmla="*/ 177 h 212"/>
                <a:gd name="T18" fmla="*/ 8 w 130"/>
                <a:gd name="T19" fmla="*/ 177 h 212"/>
                <a:gd name="T20" fmla="*/ 8 w 130"/>
                <a:gd name="T21" fmla="*/ 186 h 212"/>
                <a:gd name="T22" fmla="*/ 17 w 130"/>
                <a:gd name="T23" fmla="*/ 193 h 212"/>
                <a:gd name="T24" fmla="*/ 25 w 130"/>
                <a:gd name="T25" fmla="*/ 211 h 212"/>
                <a:gd name="T26" fmla="*/ 65 w 130"/>
                <a:gd name="T27" fmla="*/ 202 h 212"/>
                <a:gd name="T28" fmla="*/ 73 w 130"/>
                <a:gd name="T29" fmla="*/ 193 h 212"/>
                <a:gd name="T30" fmla="*/ 65 w 130"/>
                <a:gd name="T31" fmla="*/ 193 h 212"/>
                <a:gd name="T32" fmla="*/ 88 w 130"/>
                <a:gd name="T33" fmla="*/ 186 h 212"/>
                <a:gd name="T34" fmla="*/ 106 w 130"/>
                <a:gd name="T35" fmla="*/ 170 h 212"/>
                <a:gd name="T36" fmla="*/ 113 w 130"/>
                <a:gd name="T37" fmla="*/ 162 h 212"/>
                <a:gd name="T38" fmla="*/ 122 w 130"/>
                <a:gd name="T39" fmla="*/ 162 h 212"/>
                <a:gd name="T40" fmla="*/ 106 w 130"/>
                <a:gd name="T41" fmla="*/ 137 h 212"/>
                <a:gd name="T42" fmla="*/ 122 w 130"/>
                <a:gd name="T43" fmla="*/ 105 h 212"/>
                <a:gd name="T44" fmla="*/ 129 w 130"/>
                <a:gd name="T45" fmla="*/ 105 h 212"/>
                <a:gd name="T46" fmla="*/ 129 w 130"/>
                <a:gd name="T47" fmla="*/ 96 h 212"/>
                <a:gd name="T48" fmla="*/ 129 w 130"/>
                <a:gd name="T49" fmla="*/ 55 h 212"/>
                <a:gd name="T50" fmla="*/ 32 w 130"/>
                <a:gd name="T51" fmla="*/ 0 h 212"/>
                <a:gd name="T52" fmla="*/ 17 w 130"/>
                <a:gd name="T5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212">
                  <a:moveTo>
                    <a:pt x="17" y="8"/>
                  </a:moveTo>
                  <a:lnTo>
                    <a:pt x="17" y="24"/>
                  </a:lnTo>
                  <a:lnTo>
                    <a:pt x="32" y="40"/>
                  </a:lnTo>
                  <a:lnTo>
                    <a:pt x="25" y="89"/>
                  </a:lnTo>
                  <a:lnTo>
                    <a:pt x="0" y="120"/>
                  </a:lnTo>
                  <a:lnTo>
                    <a:pt x="0" y="130"/>
                  </a:lnTo>
                  <a:lnTo>
                    <a:pt x="8" y="137"/>
                  </a:lnTo>
                  <a:lnTo>
                    <a:pt x="8" y="145"/>
                  </a:lnTo>
                  <a:lnTo>
                    <a:pt x="25" y="177"/>
                  </a:lnTo>
                  <a:lnTo>
                    <a:pt x="8" y="177"/>
                  </a:lnTo>
                  <a:lnTo>
                    <a:pt x="8" y="186"/>
                  </a:lnTo>
                  <a:lnTo>
                    <a:pt x="17" y="193"/>
                  </a:lnTo>
                  <a:lnTo>
                    <a:pt x="25" y="211"/>
                  </a:lnTo>
                  <a:lnTo>
                    <a:pt x="65" y="202"/>
                  </a:lnTo>
                  <a:lnTo>
                    <a:pt x="73" y="193"/>
                  </a:lnTo>
                  <a:lnTo>
                    <a:pt x="65" y="193"/>
                  </a:lnTo>
                  <a:lnTo>
                    <a:pt x="88" y="186"/>
                  </a:lnTo>
                  <a:lnTo>
                    <a:pt x="106" y="170"/>
                  </a:lnTo>
                  <a:lnTo>
                    <a:pt x="113" y="162"/>
                  </a:lnTo>
                  <a:lnTo>
                    <a:pt x="122" y="162"/>
                  </a:lnTo>
                  <a:lnTo>
                    <a:pt x="106" y="137"/>
                  </a:lnTo>
                  <a:lnTo>
                    <a:pt x="122" y="105"/>
                  </a:lnTo>
                  <a:lnTo>
                    <a:pt x="129" y="105"/>
                  </a:lnTo>
                  <a:lnTo>
                    <a:pt x="129" y="96"/>
                  </a:lnTo>
                  <a:lnTo>
                    <a:pt x="129" y="55"/>
                  </a:lnTo>
                  <a:lnTo>
                    <a:pt x="32" y="0"/>
                  </a:lnTo>
                  <a:lnTo>
                    <a:pt x="17" y="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5" name="Freeform 527">
              <a:extLst>
                <a:ext uri="{FF2B5EF4-FFF2-40B4-BE49-F238E27FC236}">
                  <a16:creationId xmlns:a16="http://schemas.microsoft.com/office/drawing/2014/main" id="{113A0F92-4447-4438-8E2F-37FE0D09EEFE}"/>
                </a:ext>
              </a:extLst>
            </p:cNvPr>
            <p:cNvSpPr>
              <a:spLocks/>
            </p:cNvSpPr>
            <p:nvPr>
              <p:custDataLst>
                <p:tags r:id="rId623"/>
              </p:custDataLst>
            </p:nvPr>
          </p:nvSpPr>
          <p:spPr bwMode="gray">
            <a:xfrm>
              <a:off x="2575" y="2841"/>
              <a:ext cx="118" cy="82"/>
            </a:xfrm>
            <a:custGeom>
              <a:avLst/>
              <a:gdLst>
                <a:gd name="T0" fmla="*/ 0 w 98"/>
                <a:gd name="T1" fmla="*/ 58 h 75"/>
                <a:gd name="T2" fmla="*/ 6 w 98"/>
                <a:gd name="T3" fmla="*/ 50 h 75"/>
                <a:gd name="T4" fmla="*/ 23 w 98"/>
                <a:gd name="T5" fmla="*/ 25 h 75"/>
                <a:gd name="T6" fmla="*/ 40 w 98"/>
                <a:gd name="T7" fmla="*/ 18 h 75"/>
                <a:gd name="T8" fmla="*/ 56 w 98"/>
                <a:gd name="T9" fmla="*/ 0 h 75"/>
                <a:gd name="T10" fmla="*/ 72 w 98"/>
                <a:gd name="T11" fmla="*/ 0 h 75"/>
                <a:gd name="T12" fmla="*/ 72 w 98"/>
                <a:gd name="T13" fmla="*/ 18 h 75"/>
                <a:gd name="T14" fmla="*/ 88 w 98"/>
                <a:gd name="T15" fmla="*/ 33 h 75"/>
                <a:gd name="T16" fmla="*/ 97 w 98"/>
                <a:gd name="T17" fmla="*/ 33 h 75"/>
                <a:gd name="T18" fmla="*/ 97 w 98"/>
                <a:gd name="T19" fmla="*/ 40 h 75"/>
                <a:gd name="T20" fmla="*/ 80 w 98"/>
                <a:gd name="T21" fmla="*/ 50 h 75"/>
                <a:gd name="T22" fmla="*/ 63 w 98"/>
                <a:gd name="T23" fmla="*/ 50 h 75"/>
                <a:gd name="T24" fmla="*/ 31 w 98"/>
                <a:gd name="T25" fmla="*/ 50 h 75"/>
                <a:gd name="T26" fmla="*/ 31 w 98"/>
                <a:gd name="T27" fmla="*/ 58 h 75"/>
                <a:gd name="T28" fmla="*/ 31 w 98"/>
                <a:gd name="T29" fmla="*/ 74 h 75"/>
                <a:gd name="T30" fmla="*/ 23 w 98"/>
                <a:gd name="T31" fmla="*/ 65 h 75"/>
                <a:gd name="T32" fmla="*/ 6 w 98"/>
                <a:gd name="T33" fmla="*/ 65 h 75"/>
                <a:gd name="T34" fmla="*/ 0 w 98"/>
                <a:gd name="T35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75">
                  <a:moveTo>
                    <a:pt x="0" y="58"/>
                  </a:moveTo>
                  <a:lnTo>
                    <a:pt x="6" y="50"/>
                  </a:lnTo>
                  <a:lnTo>
                    <a:pt x="23" y="25"/>
                  </a:lnTo>
                  <a:lnTo>
                    <a:pt x="40" y="18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72" y="18"/>
                  </a:lnTo>
                  <a:lnTo>
                    <a:pt x="88" y="33"/>
                  </a:lnTo>
                  <a:lnTo>
                    <a:pt x="97" y="33"/>
                  </a:lnTo>
                  <a:lnTo>
                    <a:pt x="97" y="40"/>
                  </a:lnTo>
                  <a:lnTo>
                    <a:pt x="80" y="50"/>
                  </a:lnTo>
                  <a:lnTo>
                    <a:pt x="63" y="50"/>
                  </a:lnTo>
                  <a:lnTo>
                    <a:pt x="31" y="50"/>
                  </a:lnTo>
                  <a:lnTo>
                    <a:pt x="31" y="58"/>
                  </a:lnTo>
                  <a:lnTo>
                    <a:pt x="31" y="74"/>
                  </a:lnTo>
                  <a:lnTo>
                    <a:pt x="23" y="65"/>
                  </a:lnTo>
                  <a:lnTo>
                    <a:pt x="6" y="65"/>
                  </a:lnTo>
                  <a:lnTo>
                    <a:pt x="0" y="5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6" name="Freeform 528">
              <a:extLst>
                <a:ext uri="{FF2B5EF4-FFF2-40B4-BE49-F238E27FC236}">
                  <a16:creationId xmlns:a16="http://schemas.microsoft.com/office/drawing/2014/main" id="{2BB47AF0-A83C-47A0-892F-644416223E02}"/>
                </a:ext>
              </a:extLst>
            </p:cNvPr>
            <p:cNvSpPr>
              <a:spLocks/>
            </p:cNvSpPr>
            <p:nvPr>
              <p:custDataLst>
                <p:tags r:id="rId624"/>
              </p:custDataLst>
            </p:nvPr>
          </p:nvSpPr>
          <p:spPr bwMode="gray">
            <a:xfrm>
              <a:off x="2671" y="2878"/>
              <a:ext cx="39" cy="89"/>
            </a:xfrm>
            <a:custGeom>
              <a:avLst/>
              <a:gdLst>
                <a:gd name="T0" fmla="*/ 17 w 33"/>
                <a:gd name="T1" fmla="*/ 7 h 82"/>
                <a:gd name="T2" fmla="*/ 0 w 33"/>
                <a:gd name="T3" fmla="*/ 17 h 82"/>
                <a:gd name="T4" fmla="*/ 0 w 33"/>
                <a:gd name="T5" fmla="*/ 25 h 82"/>
                <a:gd name="T6" fmla="*/ 8 w 33"/>
                <a:gd name="T7" fmla="*/ 32 h 82"/>
                <a:gd name="T8" fmla="*/ 8 w 33"/>
                <a:gd name="T9" fmla="*/ 48 h 82"/>
                <a:gd name="T10" fmla="*/ 8 w 33"/>
                <a:gd name="T11" fmla="*/ 81 h 82"/>
                <a:gd name="T12" fmla="*/ 23 w 33"/>
                <a:gd name="T13" fmla="*/ 81 h 82"/>
                <a:gd name="T14" fmla="*/ 23 w 33"/>
                <a:gd name="T15" fmla="*/ 57 h 82"/>
                <a:gd name="T16" fmla="*/ 32 w 33"/>
                <a:gd name="T17" fmla="*/ 25 h 82"/>
                <a:gd name="T18" fmla="*/ 32 w 33"/>
                <a:gd name="T19" fmla="*/ 7 h 82"/>
                <a:gd name="T20" fmla="*/ 23 w 33"/>
                <a:gd name="T21" fmla="*/ 0 h 82"/>
                <a:gd name="T22" fmla="*/ 17 w 33"/>
                <a:gd name="T23" fmla="*/ 0 h 82"/>
                <a:gd name="T24" fmla="*/ 17 w 33"/>
                <a:gd name="T2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82">
                  <a:moveTo>
                    <a:pt x="17" y="7"/>
                  </a:moveTo>
                  <a:lnTo>
                    <a:pt x="0" y="17"/>
                  </a:lnTo>
                  <a:lnTo>
                    <a:pt x="0" y="25"/>
                  </a:lnTo>
                  <a:lnTo>
                    <a:pt x="8" y="32"/>
                  </a:lnTo>
                  <a:lnTo>
                    <a:pt x="8" y="48"/>
                  </a:lnTo>
                  <a:lnTo>
                    <a:pt x="8" y="81"/>
                  </a:lnTo>
                  <a:lnTo>
                    <a:pt x="23" y="81"/>
                  </a:lnTo>
                  <a:lnTo>
                    <a:pt x="23" y="57"/>
                  </a:lnTo>
                  <a:lnTo>
                    <a:pt x="32" y="25"/>
                  </a:lnTo>
                  <a:lnTo>
                    <a:pt x="32" y="7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7" name="Freeform 529">
              <a:extLst>
                <a:ext uri="{FF2B5EF4-FFF2-40B4-BE49-F238E27FC236}">
                  <a16:creationId xmlns:a16="http://schemas.microsoft.com/office/drawing/2014/main" id="{5B3E1D25-E22D-4A33-8F5F-A22E2F0160AE}"/>
                </a:ext>
              </a:extLst>
            </p:cNvPr>
            <p:cNvSpPr>
              <a:spLocks/>
            </p:cNvSpPr>
            <p:nvPr>
              <p:custDataLst>
                <p:tags r:id="rId625"/>
              </p:custDataLst>
            </p:nvPr>
          </p:nvSpPr>
          <p:spPr bwMode="gray">
            <a:xfrm>
              <a:off x="3059" y="2276"/>
              <a:ext cx="68" cy="68"/>
            </a:xfrm>
            <a:custGeom>
              <a:avLst/>
              <a:gdLst>
                <a:gd name="T0" fmla="*/ 36 w 53"/>
                <a:gd name="T1" fmla="*/ 41 h 60"/>
                <a:gd name="T2" fmla="*/ 53 w 53"/>
                <a:gd name="T3" fmla="*/ 39 h 60"/>
                <a:gd name="T4" fmla="*/ 44 w 53"/>
                <a:gd name="T5" fmla="*/ 18 h 60"/>
                <a:gd name="T6" fmla="*/ 45 w 53"/>
                <a:gd name="T7" fmla="*/ 5 h 60"/>
                <a:gd name="T8" fmla="*/ 18 w 53"/>
                <a:gd name="T9" fmla="*/ 0 h 60"/>
                <a:gd name="T10" fmla="*/ 0 w 53"/>
                <a:gd name="T11" fmla="*/ 9 h 60"/>
                <a:gd name="T12" fmla="*/ 12 w 53"/>
                <a:gd name="T13" fmla="*/ 11 h 60"/>
                <a:gd name="T14" fmla="*/ 26 w 53"/>
                <a:gd name="T15" fmla="*/ 36 h 60"/>
                <a:gd name="T16" fmla="*/ 27 w 53"/>
                <a:gd name="T17" fmla="*/ 60 h 60"/>
                <a:gd name="T18" fmla="*/ 36 w 53"/>
                <a:gd name="T19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60">
                  <a:moveTo>
                    <a:pt x="36" y="41"/>
                  </a:moveTo>
                  <a:lnTo>
                    <a:pt x="53" y="39"/>
                  </a:lnTo>
                  <a:lnTo>
                    <a:pt x="44" y="18"/>
                  </a:lnTo>
                  <a:lnTo>
                    <a:pt x="45" y="5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2" y="11"/>
                  </a:lnTo>
                  <a:lnTo>
                    <a:pt x="26" y="36"/>
                  </a:lnTo>
                  <a:lnTo>
                    <a:pt x="27" y="60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chemeClr val="fol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8" name="Freeform 530">
              <a:extLst>
                <a:ext uri="{FF2B5EF4-FFF2-40B4-BE49-F238E27FC236}">
                  <a16:creationId xmlns:a16="http://schemas.microsoft.com/office/drawing/2014/main" id="{2D9A025E-D905-429E-B648-D7DC372E6F22}"/>
                </a:ext>
              </a:extLst>
            </p:cNvPr>
            <p:cNvSpPr>
              <a:spLocks/>
            </p:cNvSpPr>
            <p:nvPr>
              <p:custDataLst>
                <p:tags r:id="rId626"/>
              </p:custDataLst>
            </p:nvPr>
          </p:nvSpPr>
          <p:spPr bwMode="gray">
            <a:xfrm>
              <a:off x="4080" y="2647"/>
              <a:ext cx="140" cy="280"/>
            </a:xfrm>
            <a:custGeom>
              <a:avLst/>
              <a:gdLst>
                <a:gd name="T0" fmla="*/ 83 w 116"/>
                <a:gd name="T1" fmla="*/ 252 h 253"/>
                <a:gd name="T2" fmla="*/ 99 w 116"/>
                <a:gd name="T3" fmla="*/ 218 h 253"/>
                <a:gd name="T4" fmla="*/ 90 w 116"/>
                <a:gd name="T5" fmla="*/ 196 h 253"/>
                <a:gd name="T6" fmla="*/ 83 w 116"/>
                <a:gd name="T7" fmla="*/ 178 h 253"/>
                <a:gd name="T8" fmla="*/ 83 w 116"/>
                <a:gd name="T9" fmla="*/ 162 h 253"/>
                <a:gd name="T10" fmla="*/ 74 w 116"/>
                <a:gd name="T11" fmla="*/ 138 h 253"/>
                <a:gd name="T12" fmla="*/ 74 w 116"/>
                <a:gd name="T13" fmla="*/ 121 h 253"/>
                <a:gd name="T14" fmla="*/ 106 w 116"/>
                <a:gd name="T15" fmla="*/ 106 h 253"/>
                <a:gd name="T16" fmla="*/ 115 w 116"/>
                <a:gd name="T17" fmla="*/ 90 h 253"/>
                <a:gd name="T18" fmla="*/ 106 w 116"/>
                <a:gd name="T19" fmla="*/ 90 h 253"/>
                <a:gd name="T20" fmla="*/ 90 w 116"/>
                <a:gd name="T21" fmla="*/ 81 h 253"/>
                <a:gd name="T22" fmla="*/ 90 w 116"/>
                <a:gd name="T23" fmla="*/ 74 h 253"/>
                <a:gd name="T24" fmla="*/ 90 w 116"/>
                <a:gd name="T25" fmla="*/ 66 h 253"/>
                <a:gd name="T26" fmla="*/ 83 w 116"/>
                <a:gd name="T27" fmla="*/ 57 h 253"/>
                <a:gd name="T28" fmla="*/ 74 w 116"/>
                <a:gd name="T29" fmla="*/ 57 h 253"/>
                <a:gd name="T30" fmla="*/ 83 w 116"/>
                <a:gd name="T31" fmla="*/ 16 h 253"/>
                <a:gd name="T32" fmla="*/ 74 w 116"/>
                <a:gd name="T33" fmla="*/ 0 h 253"/>
                <a:gd name="T34" fmla="*/ 65 w 116"/>
                <a:gd name="T35" fmla="*/ 0 h 253"/>
                <a:gd name="T36" fmla="*/ 65 w 116"/>
                <a:gd name="T37" fmla="*/ 16 h 253"/>
                <a:gd name="T38" fmla="*/ 50 w 116"/>
                <a:gd name="T39" fmla="*/ 16 h 253"/>
                <a:gd name="T40" fmla="*/ 41 w 116"/>
                <a:gd name="T41" fmla="*/ 25 h 253"/>
                <a:gd name="T42" fmla="*/ 25 w 116"/>
                <a:gd name="T43" fmla="*/ 57 h 253"/>
                <a:gd name="T44" fmla="*/ 18 w 116"/>
                <a:gd name="T45" fmla="*/ 66 h 253"/>
                <a:gd name="T46" fmla="*/ 10 w 116"/>
                <a:gd name="T47" fmla="*/ 81 h 253"/>
                <a:gd name="T48" fmla="*/ 10 w 116"/>
                <a:gd name="T49" fmla="*/ 90 h 253"/>
                <a:gd name="T50" fmla="*/ 0 w 116"/>
                <a:gd name="T51" fmla="*/ 97 h 253"/>
                <a:gd name="T52" fmla="*/ 18 w 116"/>
                <a:gd name="T53" fmla="*/ 115 h 253"/>
                <a:gd name="T54" fmla="*/ 25 w 116"/>
                <a:gd name="T55" fmla="*/ 131 h 253"/>
                <a:gd name="T56" fmla="*/ 34 w 116"/>
                <a:gd name="T57" fmla="*/ 155 h 253"/>
                <a:gd name="T58" fmla="*/ 25 w 116"/>
                <a:gd name="T59" fmla="*/ 162 h 253"/>
                <a:gd name="T60" fmla="*/ 41 w 116"/>
                <a:gd name="T61" fmla="*/ 171 h 253"/>
                <a:gd name="T62" fmla="*/ 59 w 116"/>
                <a:gd name="T63" fmla="*/ 155 h 253"/>
                <a:gd name="T64" fmla="*/ 65 w 116"/>
                <a:gd name="T65" fmla="*/ 162 h 253"/>
                <a:gd name="T66" fmla="*/ 83 w 116"/>
                <a:gd name="T67" fmla="*/ 211 h 253"/>
                <a:gd name="T68" fmla="*/ 83 w 116"/>
                <a:gd name="T69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253">
                  <a:moveTo>
                    <a:pt x="83" y="252"/>
                  </a:moveTo>
                  <a:lnTo>
                    <a:pt x="99" y="218"/>
                  </a:lnTo>
                  <a:lnTo>
                    <a:pt x="90" y="196"/>
                  </a:lnTo>
                  <a:lnTo>
                    <a:pt x="83" y="178"/>
                  </a:lnTo>
                  <a:lnTo>
                    <a:pt x="83" y="162"/>
                  </a:lnTo>
                  <a:lnTo>
                    <a:pt x="74" y="138"/>
                  </a:lnTo>
                  <a:lnTo>
                    <a:pt x="74" y="121"/>
                  </a:lnTo>
                  <a:lnTo>
                    <a:pt x="106" y="106"/>
                  </a:lnTo>
                  <a:lnTo>
                    <a:pt x="115" y="90"/>
                  </a:lnTo>
                  <a:lnTo>
                    <a:pt x="106" y="90"/>
                  </a:lnTo>
                  <a:lnTo>
                    <a:pt x="90" y="81"/>
                  </a:lnTo>
                  <a:lnTo>
                    <a:pt x="90" y="74"/>
                  </a:lnTo>
                  <a:lnTo>
                    <a:pt x="90" y="66"/>
                  </a:lnTo>
                  <a:lnTo>
                    <a:pt x="83" y="57"/>
                  </a:lnTo>
                  <a:lnTo>
                    <a:pt x="74" y="57"/>
                  </a:lnTo>
                  <a:lnTo>
                    <a:pt x="83" y="16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65" y="16"/>
                  </a:lnTo>
                  <a:lnTo>
                    <a:pt x="50" y="16"/>
                  </a:lnTo>
                  <a:lnTo>
                    <a:pt x="41" y="25"/>
                  </a:lnTo>
                  <a:lnTo>
                    <a:pt x="25" y="57"/>
                  </a:lnTo>
                  <a:lnTo>
                    <a:pt x="18" y="66"/>
                  </a:lnTo>
                  <a:lnTo>
                    <a:pt x="10" y="81"/>
                  </a:lnTo>
                  <a:lnTo>
                    <a:pt x="10" y="90"/>
                  </a:lnTo>
                  <a:lnTo>
                    <a:pt x="0" y="97"/>
                  </a:lnTo>
                  <a:lnTo>
                    <a:pt x="18" y="115"/>
                  </a:lnTo>
                  <a:lnTo>
                    <a:pt x="25" y="131"/>
                  </a:lnTo>
                  <a:lnTo>
                    <a:pt x="34" y="155"/>
                  </a:lnTo>
                  <a:lnTo>
                    <a:pt x="25" y="162"/>
                  </a:lnTo>
                  <a:lnTo>
                    <a:pt x="41" y="171"/>
                  </a:lnTo>
                  <a:lnTo>
                    <a:pt x="59" y="155"/>
                  </a:lnTo>
                  <a:lnTo>
                    <a:pt x="65" y="162"/>
                  </a:lnTo>
                  <a:lnTo>
                    <a:pt x="83" y="211"/>
                  </a:lnTo>
                  <a:lnTo>
                    <a:pt x="83" y="25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499" name="Freeform 531">
              <a:extLst>
                <a:ext uri="{FF2B5EF4-FFF2-40B4-BE49-F238E27FC236}">
                  <a16:creationId xmlns:a16="http://schemas.microsoft.com/office/drawing/2014/main" id="{2BF89236-3800-42CF-89F5-45F4EE4362D8}"/>
                </a:ext>
              </a:extLst>
            </p:cNvPr>
            <p:cNvSpPr>
              <a:spLocks/>
            </p:cNvSpPr>
            <p:nvPr>
              <p:custDataLst>
                <p:tags r:id="rId627"/>
              </p:custDataLst>
            </p:nvPr>
          </p:nvSpPr>
          <p:spPr bwMode="gray">
            <a:xfrm>
              <a:off x="4168" y="2765"/>
              <a:ext cx="119" cy="215"/>
            </a:xfrm>
            <a:custGeom>
              <a:avLst/>
              <a:gdLst>
                <a:gd name="T0" fmla="*/ 32 w 98"/>
                <a:gd name="T1" fmla="*/ 0 h 196"/>
                <a:gd name="T2" fmla="*/ 0 w 98"/>
                <a:gd name="T3" fmla="*/ 15 h 196"/>
                <a:gd name="T4" fmla="*/ 0 w 98"/>
                <a:gd name="T5" fmla="*/ 32 h 196"/>
                <a:gd name="T6" fmla="*/ 9 w 98"/>
                <a:gd name="T7" fmla="*/ 56 h 196"/>
                <a:gd name="T8" fmla="*/ 9 w 98"/>
                <a:gd name="T9" fmla="*/ 72 h 196"/>
                <a:gd name="T10" fmla="*/ 16 w 98"/>
                <a:gd name="T11" fmla="*/ 90 h 196"/>
                <a:gd name="T12" fmla="*/ 25 w 98"/>
                <a:gd name="T13" fmla="*/ 112 h 196"/>
                <a:gd name="T14" fmla="*/ 9 w 98"/>
                <a:gd name="T15" fmla="*/ 146 h 196"/>
                <a:gd name="T16" fmla="*/ 9 w 98"/>
                <a:gd name="T17" fmla="*/ 153 h 196"/>
                <a:gd name="T18" fmla="*/ 9 w 98"/>
                <a:gd name="T19" fmla="*/ 162 h 196"/>
                <a:gd name="T20" fmla="*/ 32 w 98"/>
                <a:gd name="T21" fmla="*/ 186 h 196"/>
                <a:gd name="T22" fmla="*/ 32 w 98"/>
                <a:gd name="T23" fmla="*/ 177 h 196"/>
                <a:gd name="T24" fmla="*/ 41 w 98"/>
                <a:gd name="T25" fmla="*/ 186 h 196"/>
                <a:gd name="T26" fmla="*/ 50 w 98"/>
                <a:gd name="T27" fmla="*/ 195 h 196"/>
                <a:gd name="T28" fmla="*/ 56 w 98"/>
                <a:gd name="T29" fmla="*/ 186 h 196"/>
                <a:gd name="T30" fmla="*/ 50 w 98"/>
                <a:gd name="T31" fmla="*/ 177 h 196"/>
                <a:gd name="T32" fmla="*/ 32 w 98"/>
                <a:gd name="T33" fmla="*/ 177 h 196"/>
                <a:gd name="T34" fmla="*/ 25 w 98"/>
                <a:gd name="T35" fmla="*/ 146 h 196"/>
                <a:gd name="T36" fmla="*/ 16 w 98"/>
                <a:gd name="T37" fmla="*/ 146 h 196"/>
                <a:gd name="T38" fmla="*/ 16 w 98"/>
                <a:gd name="T39" fmla="*/ 137 h 196"/>
                <a:gd name="T40" fmla="*/ 25 w 98"/>
                <a:gd name="T41" fmla="*/ 112 h 196"/>
                <a:gd name="T42" fmla="*/ 25 w 98"/>
                <a:gd name="T43" fmla="*/ 97 h 196"/>
                <a:gd name="T44" fmla="*/ 41 w 98"/>
                <a:gd name="T45" fmla="*/ 97 h 196"/>
                <a:gd name="T46" fmla="*/ 41 w 98"/>
                <a:gd name="T47" fmla="*/ 105 h 196"/>
                <a:gd name="T48" fmla="*/ 50 w 98"/>
                <a:gd name="T49" fmla="*/ 105 h 196"/>
                <a:gd name="T50" fmla="*/ 65 w 98"/>
                <a:gd name="T51" fmla="*/ 122 h 196"/>
                <a:gd name="T52" fmla="*/ 65 w 98"/>
                <a:gd name="T53" fmla="*/ 112 h 196"/>
                <a:gd name="T54" fmla="*/ 56 w 98"/>
                <a:gd name="T55" fmla="*/ 97 h 196"/>
                <a:gd name="T56" fmla="*/ 65 w 98"/>
                <a:gd name="T57" fmla="*/ 80 h 196"/>
                <a:gd name="T58" fmla="*/ 97 w 98"/>
                <a:gd name="T59" fmla="*/ 80 h 196"/>
                <a:gd name="T60" fmla="*/ 97 w 98"/>
                <a:gd name="T61" fmla="*/ 65 h 196"/>
                <a:gd name="T62" fmla="*/ 90 w 98"/>
                <a:gd name="T63" fmla="*/ 56 h 196"/>
                <a:gd name="T64" fmla="*/ 81 w 98"/>
                <a:gd name="T65" fmla="*/ 40 h 196"/>
                <a:gd name="T66" fmla="*/ 75 w 98"/>
                <a:gd name="T67" fmla="*/ 25 h 196"/>
                <a:gd name="T68" fmla="*/ 56 w 98"/>
                <a:gd name="T69" fmla="*/ 32 h 196"/>
                <a:gd name="T70" fmla="*/ 41 w 98"/>
                <a:gd name="T71" fmla="*/ 40 h 196"/>
                <a:gd name="T72" fmla="*/ 41 w 98"/>
                <a:gd name="T73" fmla="*/ 15 h 196"/>
                <a:gd name="T74" fmla="*/ 32 w 98"/>
                <a:gd name="T75" fmla="*/ 9 h 196"/>
                <a:gd name="T76" fmla="*/ 32 w 98"/>
                <a:gd name="T7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" h="196">
                  <a:moveTo>
                    <a:pt x="32" y="0"/>
                  </a:moveTo>
                  <a:lnTo>
                    <a:pt x="0" y="15"/>
                  </a:lnTo>
                  <a:lnTo>
                    <a:pt x="0" y="32"/>
                  </a:lnTo>
                  <a:lnTo>
                    <a:pt x="9" y="56"/>
                  </a:lnTo>
                  <a:lnTo>
                    <a:pt x="9" y="72"/>
                  </a:lnTo>
                  <a:lnTo>
                    <a:pt x="16" y="90"/>
                  </a:lnTo>
                  <a:lnTo>
                    <a:pt x="25" y="112"/>
                  </a:lnTo>
                  <a:lnTo>
                    <a:pt x="9" y="146"/>
                  </a:lnTo>
                  <a:lnTo>
                    <a:pt x="9" y="153"/>
                  </a:lnTo>
                  <a:lnTo>
                    <a:pt x="9" y="162"/>
                  </a:lnTo>
                  <a:lnTo>
                    <a:pt x="32" y="186"/>
                  </a:lnTo>
                  <a:lnTo>
                    <a:pt x="32" y="177"/>
                  </a:lnTo>
                  <a:lnTo>
                    <a:pt x="41" y="186"/>
                  </a:lnTo>
                  <a:lnTo>
                    <a:pt x="50" y="195"/>
                  </a:lnTo>
                  <a:lnTo>
                    <a:pt x="56" y="186"/>
                  </a:lnTo>
                  <a:lnTo>
                    <a:pt x="50" y="177"/>
                  </a:lnTo>
                  <a:lnTo>
                    <a:pt x="32" y="177"/>
                  </a:lnTo>
                  <a:lnTo>
                    <a:pt x="25" y="146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25" y="112"/>
                  </a:lnTo>
                  <a:lnTo>
                    <a:pt x="25" y="97"/>
                  </a:lnTo>
                  <a:lnTo>
                    <a:pt x="41" y="97"/>
                  </a:lnTo>
                  <a:lnTo>
                    <a:pt x="41" y="105"/>
                  </a:lnTo>
                  <a:lnTo>
                    <a:pt x="50" y="105"/>
                  </a:lnTo>
                  <a:lnTo>
                    <a:pt x="65" y="122"/>
                  </a:lnTo>
                  <a:lnTo>
                    <a:pt x="65" y="112"/>
                  </a:lnTo>
                  <a:lnTo>
                    <a:pt x="56" y="97"/>
                  </a:lnTo>
                  <a:lnTo>
                    <a:pt x="65" y="80"/>
                  </a:lnTo>
                  <a:lnTo>
                    <a:pt x="97" y="80"/>
                  </a:lnTo>
                  <a:lnTo>
                    <a:pt x="97" y="65"/>
                  </a:lnTo>
                  <a:lnTo>
                    <a:pt x="90" y="56"/>
                  </a:lnTo>
                  <a:lnTo>
                    <a:pt x="81" y="40"/>
                  </a:lnTo>
                  <a:lnTo>
                    <a:pt x="75" y="25"/>
                  </a:lnTo>
                  <a:lnTo>
                    <a:pt x="56" y="32"/>
                  </a:lnTo>
                  <a:lnTo>
                    <a:pt x="41" y="40"/>
                  </a:lnTo>
                  <a:lnTo>
                    <a:pt x="41" y="15"/>
                  </a:lnTo>
                  <a:lnTo>
                    <a:pt x="32" y="9"/>
                  </a:lnTo>
                  <a:lnTo>
                    <a:pt x="32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0" name="Freeform 532">
              <a:extLst>
                <a:ext uri="{FF2B5EF4-FFF2-40B4-BE49-F238E27FC236}">
                  <a16:creationId xmlns:a16="http://schemas.microsoft.com/office/drawing/2014/main" id="{953E03C7-204F-4F72-A18A-160CF335DD1B}"/>
                </a:ext>
              </a:extLst>
            </p:cNvPr>
            <p:cNvSpPr>
              <a:spLocks/>
            </p:cNvSpPr>
            <p:nvPr>
              <p:custDataLst>
                <p:tags r:id="rId628"/>
              </p:custDataLst>
            </p:nvPr>
          </p:nvSpPr>
          <p:spPr bwMode="gray">
            <a:xfrm>
              <a:off x="4208" y="2736"/>
              <a:ext cx="109" cy="129"/>
            </a:xfrm>
            <a:custGeom>
              <a:avLst/>
              <a:gdLst>
                <a:gd name="T0" fmla="*/ 90 w 91"/>
                <a:gd name="T1" fmla="*/ 105 h 116"/>
                <a:gd name="T2" fmla="*/ 90 w 91"/>
                <a:gd name="T3" fmla="*/ 90 h 116"/>
                <a:gd name="T4" fmla="*/ 74 w 91"/>
                <a:gd name="T5" fmla="*/ 74 h 116"/>
                <a:gd name="T6" fmla="*/ 74 w 91"/>
                <a:gd name="T7" fmla="*/ 65 h 116"/>
                <a:gd name="T8" fmla="*/ 43 w 91"/>
                <a:gd name="T9" fmla="*/ 40 h 116"/>
                <a:gd name="T10" fmla="*/ 58 w 91"/>
                <a:gd name="T11" fmla="*/ 34 h 116"/>
                <a:gd name="T12" fmla="*/ 49 w 91"/>
                <a:gd name="T13" fmla="*/ 25 h 116"/>
                <a:gd name="T14" fmla="*/ 33 w 91"/>
                <a:gd name="T15" fmla="*/ 16 h 116"/>
                <a:gd name="T16" fmla="*/ 24 w 91"/>
                <a:gd name="T17" fmla="*/ 0 h 116"/>
                <a:gd name="T18" fmla="*/ 18 w 91"/>
                <a:gd name="T19" fmla="*/ 0 h 116"/>
                <a:gd name="T20" fmla="*/ 18 w 91"/>
                <a:gd name="T21" fmla="*/ 16 h 116"/>
                <a:gd name="T22" fmla="*/ 9 w 91"/>
                <a:gd name="T23" fmla="*/ 16 h 116"/>
                <a:gd name="T24" fmla="*/ 9 w 91"/>
                <a:gd name="T25" fmla="*/ 9 h 116"/>
                <a:gd name="T26" fmla="*/ 0 w 91"/>
                <a:gd name="T27" fmla="*/ 25 h 116"/>
                <a:gd name="T28" fmla="*/ 0 w 91"/>
                <a:gd name="T29" fmla="*/ 34 h 116"/>
                <a:gd name="T30" fmla="*/ 9 w 91"/>
                <a:gd name="T31" fmla="*/ 40 h 116"/>
                <a:gd name="T32" fmla="*/ 9 w 91"/>
                <a:gd name="T33" fmla="*/ 65 h 116"/>
                <a:gd name="T34" fmla="*/ 24 w 91"/>
                <a:gd name="T35" fmla="*/ 57 h 116"/>
                <a:gd name="T36" fmla="*/ 43 w 91"/>
                <a:gd name="T37" fmla="*/ 50 h 116"/>
                <a:gd name="T38" fmla="*/ 49 w 91"/>
                <a:gd name="T39" fmla="*/ 65 h 116"/>
                <a:gd name="T40" fmla="*/ 58 w 91"/>
                <a:gd name="T41" fmla="*/ 81 h 116"/>
                <a:gd name="T42" fmla="*/ 65 w 91"/>
                <a:gd name="T43" fmla="*/ 90 h 116"/>
                <a:gd name="T44" fmla="*/ 65 w 91"/>
                <a:gd name="T45" fmla="*/ 105 h 116"/>
                <a:gd name="T46" fmla="*/ 74 w 91"/>
                <a:gd name="T47" fmla="*/ 115 h 116"/>
                <a:gd name="T48" fmla="*/ 74 w 91"/>
                <a:gd name="T49" fmla="*/ 105 h 116"/>
                <a:gd name="T50" fmla="*/ 90 w 91"/>
                <a:gd name="T51" fmla="*/ 10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116">
                  <a:moveTo>
                    <a:pt x="90" y="105"/>
                  </a:moveTo>
                  <a:lnTo>
                    <a:pt x="90" y="90"/>
                  </a:lnTo>
                  <a:lnTo>
                    <a:pt x="74" y="74"/>
                  </a:lnTo>
                  <a:lnTo>
                    <a:pt x="74" y="65"/>
                  </a:lnTo>
                  <a:lnTo>
                    <a:pt x="43" y="40"/>
                  </a:lnTo>
                  <a:lnTo>
                    <a:pt x="58" y="34"/>
                  </a:lnTo>
                  <a:lnTo>
                    <a:pt x="49" y="25"/>
                  </a:lnTo>
                  <a:lnTo>
                    <a:pt x="33" y="1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16"/>
                  </a:lnTo>
                  <a:lnTo>
                    <a:pt x="9" y="16"/>
                  </a:lnTo>
                  <a:lnTo>
                    <a:pt x="9" y="9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40"/>
                  </a:lnTo>
                  <a:lnTo>
                    <a:pt x="9" y="65"/>
                  </a:lnTo>
                  <a:lnTo>
                    <a:pt x="24" y="57"/>
                  </a:lnTo>
                  <a:lnTo>
                    <a:pt x="43" y="50"/>
                  </a:lnTo>
                  <a:lnTo>
                    <a:pt x="49" y="65"/>
                  </a:lnTo>
                  <a:lnTo>
                    <a:pt x="58" y="81"/>
                  </a:lnTo>
                  <a:lnTo>
                    <a:pt x="65" y="90"/>
                  </a:lnTo>
                  <a:lnTo>
                    <a:pt x="65" y="105"/>
                  </a:lnTo>
                  <a:lnTo>
                    <a:pt x="74" y="115"/>
                  </a:lnTo>
                  <a:lnTo>
                    <a:pt x="74" y="105"/>
                  </a:lnTo>
                  <a:lnTo>
                    <a:pt x="90" y="10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1" name="Freeform 533">
              <a:extLst>
                <a:ext uri="{FF2B5EF4-FFF2-40B4-BE49-F238E27FC236}">
                  <a16:creationId xmlns:a16="http://schemas.microsoft.com/office/drawing/2014/main" id="{C37D3D78-9B64-4CDA-9EBC-8BBB1DC40CB2}"/>
                </a:ext>
              </a:extLst>
            </p:cNvPr>
            <p:cNvSpPr>
              <a:spLocks/>
            </p:cNvSpPr>
            <p:nvPr>
              <p:custDataLst>
                <p:tags r:id="rId629"/>
              </p:custDataLst>
            </p:nvPr>
          </p:nvSpPr>
          <p:spPr bwMode="gray">
            <a:xfrm>
              <a:off x="4237" y="2730"/>
              <a:ext cx="111" cy="204"/>
            </a:xfrm>
            <a:custGeom>
              <a:avLst/>
              <a:gdLst>
                <a:gd name="T0" fmla="*/ 0 w 92"/>
                <a:gd name="T1" fmla="*/ 7 h 186"/>
                <a:gd name="T2" fmla="*/ 0 w 92"/>
                <a:gd name="T3" fmla="*/ 0 h 186"/>
                <a:gd name="T4" fmla="*/ 9 w 92"/>
                <a:gd name="T5" fmla="*/ 7 h 186"/>
                <a:gd name="T6" fmla="*/ 41 w 92"/>
                <a:gd name="T7" fmla="*/ 0 h 186"/>
                <a:gd name="T8" fmla="*/ 59 w 92"/>
                <a:gd name="T9" fmla="*/ 0 h 186"/>
                <a:gd name="T10" fmla="*/ 59 w 92"/>
                <a:gd name="T11" fmla="*/ 16 h 186"/>
                <a:gd name="T12" fmla="*/ 74 w 92"/>
                <a:gd name="T13" fmla="*/ 16 h 186"/>
                <a:gd name="T14" fmla="*/ 59 w 92"/>
                <a:gd name="T15" fmla="*/ 23 h 186"/>
                <a:gd name="T16" fmla="*/ 50 w 92"/>
                <a:gd name="T17" fmla="*/ 41 h 186"/>
                <a:gd name="T18" fmla="*/ 41 w 92"/>
                <a:gd name="T19" fmla="*/ 47 h 186"/>
                <a:gd name="T20" fmla="*/ 82 w 92"/>
                <a:gd name="T21" fmla="*/ 104 h 186"/>
                <a:gd name="T22" fmla="*/ 91 w 92"/>
                <a:gd name="T23" fmla="*/ 122 h 186"/>
                <a:gd name="T24" fmla="*/ 82 w 92"/>
                <a:gd name="T25" fmla="*/ 154 h 186"/>
                <a:gd name="T26" fmla="*/ 66 w 92"/>
                <a:gd name="T27" fmla="*/ 162 h 186"/>
                <a:gd name="T28" fmla="*/ 59 w 92"/>
                <a:gd name="T29" fmla="*/ 162 h 186"/>
                <a:gd name="T30" fmla="*/ 50 w 92"/>
                <a:gd name="T31" fmla="*/ 178 h 186"/>
                <a:gd name="T32" fmla="*/ 34 w 92"/>
                <a:gd name="T33" fmla="*/ 185 h 186"/>
                <a:gd name="T34" fmla="*/ 34 w 92"/>
                <a:gd name="T35" fmla="*/ 169 h 186"/>
                <a:gd name="T36" fmla="*/ 25 w 92"/>
                <a:gd name="T37" fmla="*/ 162 h 186"/>
                <a:gd name="T38" fmla="*/ 41 w 92"/>
                <a:gd name="T39" fmla="*/ 154 h 186"/>
                <a:gd name="T40" fmla="*/ 50 w 92"/>
                <a:gd name="T41" fmla="*/ 144 h 186"/>
                <a:gd name="T42" fmla="*/ 66 w 92"/>
                <a:gd name="T43" fmla="*/ 137 h 186"/>
                <a:gd name="T44" fmla="*/ 66 w 92"/>
                <a:gd name="T45" fmla="*/ 112 h 186"/>
                <a:gd name="T46" fmla="*/ 66 w 92"/>
                <a:gd name="T47" fmla="*/ 97 h 186"/>
                <a:gd name="T48" fmla="*/ 50 w 92"/>
                <a:gd name="T49" fmla="*/ 81 h 186"/>
                <a:gd name="T50" fmla="*/ 50 w 92"/>
                <a:gd name="T51" fmla="*/ 72 h 186"/>
                <a:gd name="T52" fmla="*/ 19 w 92"/>
                <a:gd name="T53" fmla="*/ 47 h 186"/>
                <a:gd name="T54" fmla="*/ 34 w 92"/>
                <a:gd name="T55" fmla="*/ 41 h 186"/>
                <a:gd name="T56" fmla="*/ 25 w 92"/>
                <a:gd name="T57" fmla="*/ 32 h 186"/>
                <a:gd name="T58" fmla="*/ 9 w 92"/>
                <a:gd name="T59" fmla="*/ 23 h 186"/>
                <a:gd name="T60" fmla="*/ 0 w 92"/>
                <a:gd name="T61" fmla="*/ 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86">
                  <a:moveTo>
                    <a:pt x="0" y="7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59" y="16"/>
                  </a:lnTo>
                  <a:lnTo>
                    <a:pt x="74" y="16"/>
                  </a:lnTo>
                  <a:lnTo>
                    <a:pt x="59" y="23"/>
                  </a:lnTo>
                  <a:lnTo>
                    <a:pt x="50" y="41"/>
                  </a:lnTo>
                  <a:lnTo>
                    <a:pt x="41" y="47"/>
                  </a:lnTo>
                  <a:lnTo>
                    <a:pt x="82" y="104"/>
                  </a:lnTo>
                  <a:lnTo>
                    <a:pt x="91" y="122"/>
                  </a:lnTo>
                  <a:lnTo>
                    <a:pt x="82" y="154"/>
                  </a:lnTo>
                  <a:lnTo>
                    <a:pt x="66" y="162"/>
                  </a:lnTo>
                  <a:lnTo>
                    <a:pt x="59" y="162"/>
                  </a:lnTo>
                  <a:lnTo>
                    <a:pt x="50" y="178"/>
                  </a:lnTo>
                  <a:lnTo>
                    <a:pt x="34" y="185"/>
                  </a:lnTo>
                  <a:lnTo>
                    <a:pt x="34" y="169"/>
                  </a:lnTo>
                  <a:lnTo>
                    <a:pt x="25" y="162"/>
                  </a:lnTo>
                  <a:lnTo>
                    <a:pt x="41" y="154"/>
                  </a:lnTo>
                  <a:lnTo>
                    <a:pt x="50" y="144"/>
                  </a:lnTo>
                  <a:lnTo>
                    <a:pt x="66" y="137"/>
                  </a:lnTo>
                  <a:lnTo>
                    <a:pt x="66" y="112"/>
                  </a:lnTo>
                  <a:lnTo>
                    <a:pt x="66" y="97"/>
                  </a:lnTo>
                  <a:lnTo>
                    <a:pt x="50" y="81"/>
                  </a:lnTo>
                  <a:lnTo>
                    <a:pt x="50" y="72"/>
                  </a:lnTo>
                  <a:lnTo>
                    <a:pt x="19" y="47"/>
                  </a:lnTo>
                  <a:lnTo>
                    <a:pt x="34" y="41"/>
                  </a:lnTo>
                  <a:lnTo>
                    <a:pt x="25" y="32"/>
                  </a:lnTo>
                  <a:lnTo>
                    <a:pt x="9" y="23"/>
                  </a:lnTo>
                  <a:lnTo>
                    <a:pt x="0" y="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2" name="Freeform 534">
              <a:extLst>
                <a:ext uri="{FF2B5EF4-FFF2-40B4-BE49-F238E27FC236}">
                  <a16:creationId xmlns:a16="http://schemas.microsoft.com/office/drawing/2014/main" id="{6A4FF620-13A4-421D-9164-093E6A309DC8}"/>
                </a:ext>
              </a:extLst>
            </p:cNvPr>
            <p:cNvSpPr>
              <a:spLocks/>
            </p:cNvSpPr>
            <p:nvPr>
              <p:custDataLst>
                <p:tags r:id="rId630"/>
              </p:custDataLst>
            </p:nvPr>
          </p:nvSpPr>
          <p:spPr bwMode="gray">
            <a:xfrm>
              <a:off x="4237" y="2853"/>
              <a:ext cx="80" cy="57"/>
            </a:xfrm>
            <a:custGeom>
              <a:avLst/>
              <a:gdLst>
                <a:gd name="T0" fmla="*/ 25 w 67"/>
                <a:gd name="T1" fmla="*/ 50 h 51"/>
                <a:gd name="T2" fmla="*/ 41 w 67"/>
                <a:gd name="T3" fmla="*/ 42 h 51"/>
                <a:gd name="T4" fmla="*/ 50 w 67"/>
                <a:gd name="T5" fmla="*/ 32 h 51"/>
                <a:gd name="T6" fmla="*/ 66 w 67"/>
                <a:gd name="T7" fmla="*/ 25 h 51"/>
                <a:gd name="T8" fmla="*/ 66 w 67"/>
                <a:gd name="T9" fmla="*/ 0 h 51"/>
                <a:gd name="T10" fmla="*/ 50 w 67"/>
                <a:gd name="T11" fmla="*/ 0 h 51"/>
                <a:gd name="T12" fmla="*/ 50 w 67"/>
                <a:gd name="T13" fmla="*/ 10 h 51"/>
                <a:gd name="T14" fmla="*/ 41 w 67"/>
                <a:gd name="T15" fmla="*/ 0 h 51"/>
                <a:gd name="T16" fmla="*/ 9 w 67"/>
                <a:gd name="T17" fmla="*/ 0 h 51"/>
                <a:gd name="T18" fmla="*/ 0 w 67"/>
                <a:gd name="T19" fmla="*/ 17 h 51"/>
                <a:gd name="T20" fmla="*/ 9 w 67"/>
                <a:gd name="T21" fmla="*/ 32 h 51"/>
                <a:gd name="T22" fmla="*/ 9 w 67"/>
                <a:gd name="T23" fmla="*/ 42 h 51"/>
                <a:gd name="T24" fmla="*/ 9 w 67"/>
                <a:gd name="T25" fmla="*/ 50 h 51"/>
                <a:gd name="T26" fmla="*/ 25 w 67"/>
                <a:gd name="T2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25" y="50"/>
                  </a:moveTo>
                  <a:lnTo>
                    <a:pt x="41" y="42"/>
                  </a:lnTo>
                  <a:lnTo>
                    <a:pt x="50" y="32"/>
                  </a:lnTo>
                  <a:lnTo>
                    <a:pt x="66" y="25"/>
                  </a:lnTo>
                  <a:lnTo>
                    <a:pt x="66" y="0"/>
                  </a:lnTo>
                  <a:lnTo>
                    <a:pt x="50" y="0"/>
                  </a:lnTo>
                  <a:lnTo>
                    <a:pt x="50" y="10"/>
                  </a:lnTo>
                  <a:lnTo>
                    <a:pt x="41" y="0"/>
                  </a:lnTo>
                  <a:lnTo>
                    <a:pt x="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9" y="42"/>
                  </a:lnTo>
                  <a:lnTo>
                    <a:pt x="9" y="50"/>
                  </a:lnTo>
                  <a:lnTo>
                    <a:pt x="25" y="5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3" name="Freeform 535">
              <a:extLst>
                <a:ext uri="{FF2B5EF4-FFF2-40B4-BE49-F238E27FC236}">
                  <a16:creationId xmlns:a16="http://schemas.microsoft.com/office/drawing/2014/main" id="{44C24030-F26A-4ACF-BAF6-4CDCBC18ED0F}"/>
                </a:ext>
              </a:extLst>
            </p:cNvPr>
            <p:cNvSpPr>
              <a:spLocks/>
            </p:cNvSpPr>
            <p:nvPr>
              <p:custDataLst>
                <p:tags r:id="rId631"/>
              </p:custDataLst>
            </p:nvPr>
          </p:nvSpPr>
          <p:spPr bwMode="gray">
            <a:xfrm>
              <a:off x="4208" y="2960"/>
              <a:ext cx="61" cy="82"/>
            </a:xfrm>
            <a:custGeom>
              <a:avLst/>
              <a:gdLst>
                <a:gd name="T0" fmla="*/ 24 w 50"/>
                <a:gd name="T1" fmla="*/ 9 h 75"/>
                <a:gd name="T2" fmla="*/ 18 w 50"/>
                <a:gd name="T3" fmla="*/ 18 h 75"/>
                <a:gd name="T4" fmla="*/ 9 w 50"/>
                <a:gd name="T5" fmla="*/ 9 h 75"/>
                <a:gd name="T6" fmla="*/ 0 w 50"/>
                <a:gd name="T7" fmla="*/ 0 h 75"/>
                <a:gd name="T8" fmla="*/ 0 w 50"/>
                <a:gd name="T9" fmla="*/ 9 h 75"/>
                <a:gd name="T10" fmla="*/ 0 w 50"/>
                <a:gd name="T11" fmla="*/ 34 h 75"/>
                <a:gd name="T12" fmla="*/ 18 w 50"/>
                <a:gd name="T13" fmla="*/ 50 h 75"/>
                <a:gd name="T14" fmla="*/ 43 w 50"/>
                <a:gd name="T15" fmla="*/ 74 h 75"/>
                <a:gd name="T16" fmla="*/ 49 w 50"/>
                <a:gd name="T17" fmla="*/ 74 h 75"/>
                <a:gd name="T18" fmla="*/ 43 w 50"/>
                <a:gd name="T19" fmla="*/ 50 h 75"/>
                <a:gd name="T20" fmla="*/ 43 w 50"/>
                <a:gd name="T21" fmla="*/ 25 h 75"/>
                <a:gd name="T22" fmla="*/ 24 w 50"/>
                <a:gd name="T23" fmla="*/ 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5">
                  <a:moveTo>
                    <a:pt x="24" y="9"/>
                  </a:move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34"/>
                  </a:lnTo>
                  <a:lnTo>
                    <a:pt x="18" y="50"/>
                  </a:lnTo>
                  <a:lnTo>
                    <a:pt x="43" y="74"/>
                  </a:lnTo>
                  <a:lnTo>
                    <a:pt x="49" y="74"/>
                  </a:lnTo>
                  <a:lnTo>
                    <a:pt x="43" y="50"/>
                  </a:lnTo>
                  <a:lnTo>
                    <a:pt x="43" y="25"/>
                  </a:lnTo>
                  <a:lnTo>
                    <a:pt x="24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4" name="Freeform 536">
              <a:extLst>
                <a:ext uri="{FF2B5EF4-FFF2-40B4-BE49-F238E27FC236}">
                  <a16:creationId xmlns:a16="http://schemas.microsoft.com/office/drawing/2014/main" id="{134F2F1D-408B-4D4B-9574-50724E82E7F8}"/>
                </a:ext>
              </a:extLst>
            </p:cNvPr>
            <p:cNvSpPr>
              <a:spLocks/>
            </p:cNvSpPr>
            <p:nvPr>
              <p:custDataLst>
                <p:tags r:id="rId632"/>
              </p:custDataLst>
            </p:nvPr>
          </p:nvSpPr>
          <p:spPr bwMode="gray">
            <a:xfrm>
              <a:off x="4348" y="2960"/>
              <a:ext cx="157" cy="82"/>
            </a:xfrm>
            <a:custGeom>
              <a:avLst/>
              <a:gdLst>
                <a:gd name="T0" fmla="*/ 71 w 131"/>
                <a:gd name="T1" fmla="*/ 25 h 75"/>
                <a:gd name="T2" fmla="*/ 80 w 131"/>
                <a:gd name="T3" fmla="*/ 25 h 75"/>
                <a:gd name="T4" fmla="*/ 71 w 131"/>
                <a:gd name="T5" fmla="*/ 34 h 75"/>
                <a:gd name="T6" fmla="*/ 65 w 131"/>
                <a:gd name="T7" fmla="*/ 34 h 75"/>
                <a:gd name="T8" fmla="*/ 56 w 131"/>
                <a:gd name="T9" fmla="*/ 34 h 75"/>
                <a:gd name="T10" fmla="*/ 40 w 131"/>
                <a:gd name="T11" fmla="*/ 50 h 75"/>
                <a:gd name="T12" fmla="*/ 25 w 131"/>
                <a:gd name="T13" fmla="*/ 50 h 75"/>
                <a:gd name="T14" fmla="*/ 25 w 131"/>
                <a:gd name="T15" fmla="*/ 65 h 75"/>
                <a:gd name="T16" fmla="*/ 0 w 131"/>
                <a:gd name="T17" fmla="*/ 65 h 75"/>
                <a:gd name="T18" fmla="*/ 15 w 131"/>
                <a:gd name="T19" fmla="*/ 74 h 75"/>
                <a:gd name="T20" fmla="*/ 31 w 131"/>
                <a:gd name="T21" fmla="*/ 74 h 75"/>
                <a:gd name="T22" fmla="*/ 40 w 131"/>
                <a:gd name="T23" fmla="*/ 65 h 75"/>
                <a:gd name="T24" fmla="*/ 56 w 131"/>
                <a:gd name="T25" fmla="*/ 74 h 75"/>
                <a:gd name="T26" fmla="*/ 65 w 131"/>
                <a:gd name="T27" fmla="*/ 65 h 75"/>
                <a:gd name="T28" fmla="*/ 89 w 131"/>
                <a:gd name="T29" fmla="*/ 34 h 75"/>
                <a:gd name="T30" fmla="*/ 112 w 131"/>
                <a:gd name="T31" fmla="*/ 34 h 75"/>
                <a:gd name="T32" fmla="*/ 120 w 131"/>
                <a:gd name="T33" fmla="*/ 34 h 75"/>
                <a:gd name="T34" fmla="*/ 112 w 131"/>
                <a:gd name="T35" fmla="*/ 25 h 75"/>
                <a:gd name="T36" fmla="*/ 130 w 131"/>
                <a:gd name="T37" fmla="*/ 25 h 75"/>
                <a:gd name="T38" fmla="*/ 105 w 131"/>
                <a:gd name="T39" fmla="*/ 18 h 75"/>
                <a:gd name="T40" fmla="*/ 105 w 131"/>
                <a:gd name="T41" fmla="*/ 9 h 75"/>
                <a:gd name="T42" fmla="*/ 96 w 131"/>
                <a:gd name="T43" fmla="*/ 0 h 75"/>
                <a:gd name="T44" fmla="*/ 80 w 131"/>
                <a:gd name="T45" fmla="*/ 18 h 75"/>
                <a:gd name="T46" fmla="*/ 71 w 131"/>
                <a:gd name="T47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1" h="75">
                  <a:moveTo>
                    <a:pt x="71" y="25"/>
                  </a:moveTo>
                  <a:lnTo>
                    <a:pt x="80" y="25"/>
                  </a:lnTo>
                  <a:lnTo>
                    <a:pt x="71" y="34"/>
                  </a:lnTo>
                  <a:lnTo>
                    <a:pt x="65" y="34"/>
                  </a:lnTo>
                  <a:lnTo>
                    <a:pt x="56" y="34"/>
                  </a:lnTo>
                  <a:lnTo>
                    <a:pt x="40" y="50"/>
                  </a:lnTo>
                  <a:lnTo>
                    <a:pt x="25" y="50"/>
                  </a:lnTo>
                  <a:lnTo>
                    <a:pt x="25" y="65"/>
                  </a:lnTo>
                  <a:lnTo>
                    <a:pt x="0" y="65"/>
                  </a:lnTo>
                  <a:lnTo>
                    <a:pt x="15" y="74"/>
                  </a:lnTo>
                  <a:lnTo>
                    <a:pt x="31" y="74"/>
                  </a:lnTo>
                  <a:lnTo>
                    <a:pt x="40" y="65"/>
                  </a:lnTo>
                  <a:lnTo>
                    <a:pt x="56" y="74"/>
                  </a:lnTo>
                  <a:lnTo>
                    <a:pt x="65" y="65"/>
                  </a:lnTo>
                  <a:lnTo>
                    <a:pt x="89" y="34"/>
                  </a:lnTo>
                  <a:lnTo>
                    <a:pt x="112" y="34"/>
                  </a:lnTo>
                  <a:lnTo>
                    <a:pt x="120" y="34"/>
                  </a:lnTo>
                  <a:lnTo>
                    <a:pt x="112" y="25"/>
                  </a:lnTo>
                  <a:lnTo>
                    <a:pt x="130" y="25"/>
                  </a:lnTo>
                  <a:lnTo>
                    <a:pt x="105" y="18"/>
                  </a:lnTo>
                  <a:lnTo>
                    <a:pt x="105" y="9"/>
                  </a:lnTo>
                  <a:lnTo>
                    <a:pt x="96" y="0"/>
                  </a:lnTo>
                  <a:lnTo>
                    <a:pt x="80" y="18"/>
                  </a:lnTo>
                  <a:lnTo>
                    <a:pt x="71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5" name="Freeform 537">
              <a:extLst>
                <a:ext uri="{FF2B5EF4-FFF2-40B4-BE49-F238E27FC236}">
                  <a16:creationId xmlns:a16="http://schemas.microsoft.com/office/drawing/2014/main" id="{2D57232F-5BF2-475E-B80D-3F7D3F26B097}"/>
                </a:ext>
              </a:extLst>
            </p:cNvPr>
            <p:cNvSpPr>
              <a:spLocks/>
            </p:cNvSpPr>
            <p:nvPr>
              <p:custDataLst>
                <p:tags r:id="rId633"/>
              </p:custDataLst>
            </p:nvPr>
          </p:nvSpPr>
          <p:spPr bwMode="gray">
            <a:xfrm>
              <a:off x="4414" y="2987"/>
              <a:ext cx="31" cy="19"/>
            </a:xfrm>
            <a:custGeom>
              <a:avLst/>
              <a:gdLst>
                <a:gd name="T0" fmla="*/ 0 w 25"/>
                <a:gd name="T1" fmla="*/ 16 h 17"/>
                <a:gd name="T2" fmla="*/ 9 w 25"/>
                <a:gd name="T3" fmla="*/ 16 h 17"/>
                <a:gd name="T4" fmla="*/ 15 w 25"/>
                <a:gd name="T5" fmla="*/ 16 h 17"/>
                <a:gd name="T6" fmla="*/ 24 w 25"/>
                <a:gd name="T7" fmla="*/ 0 h 17"/>
                <a:gd name="T8" fmla="*/ 15 w 25"/>
                <a:gd name="T9" fmla="*/ 0 h 17"/>
                <a:gd name="T10" fmla="*/ 0 w 25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0" y="16"/>
                  </a:moveTo>
                  <a:lnTo>
                    <a:pt x="9" y="16"/>
                  </a:lnTo>
                  <a:lnTo>
                    <a:pt x="15" y="16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6" name="Freeform 538">
              <a:extLst>
                <a:ext uri="{FF2B5EF4-FFF2-40B4-BE49-F238E27FC236}">
                  <a16:creationId xmlns:a16="http://schemas.microsoft.com/office/drawing/2014/main" id="{F574E6A6-22DF-47E9-831E-40242EF32F20}"/>
                </a:ext>
              </a:extLst>
            </p:cNvPr>
            <p:cNvSpPr>
              <a:spLocks/>
            </p:cNvSpPr>
            <p:nvPr>
              <p:custDataLst>
                <p:tags r:id="rId634"/>
              </p:custDataLst>
            </p:nvPr>
          </p:nvSpPr>
          <p:spPr bwMode="gray">
            <a:xfrm>
              <a:off x="4336" y="2997"/>
              <a:ext cx="157" cy="117"/>
            </a:xfrm>
            <a:custGeom>
              <a:avLst/>
              <a:gdLst>
                <a:gd name="T0" fmla="*/ 9 w 130"/>
                <a:gd name="T1" fmla="*/ 31 h 106"/>
                <a:gd name="T2" fmla="*/ 24 w 130"/>
                <a:gd name="T3" fmla="*/ 40 h 106"/>
                <a:gd name="T4" fmla="*/ 40 w 130"/>
                <a:gd name="T5" fmla="*/ 40 h 106"/>
                <a:gd name="T6" fmla="*/ 49 w 130"/>
                <a:gd name="T7" fmla="*/ 31 h 106"/>
                <a:gd name="T8" fmla="*/ 65 w 130"/>
                <a:gd name="T9" fmla="*/ 40 h 106"/>
                <a:gd name="T10" fmla="*/ 74 w 130"/>
                <a:gd name="T11" fmla="*/ 31 h 106"/>
                <a:gd name="T12" fmla="*/ 98 w 130"/>
                <a:gd name="T13" fmla="*/ 0 h 106"/>
                <a:gd name="T14" fmla="*/ 121 w 130"/>
                <a:gd name="T15" fmla="*/ 0 h 106"/>
                <a:gd name="T16" fmla="*/ 114 w 130"/>
                <a:gd name="T17" fmla="*/ 16 h 106"/>
                <a:gd name="T18" fmla="*/ 121 w 130"/>
                <a:gd name="T19" fmla="*/ 25 h 106"/>
                <a:gd name="T20" fmla="*/ 114 w 130"/>
                <a:gd name="T21" fmla="*/ 31 h 106"/>
                <a:gd name="T22" fmla="*/ 129 w 130"/>
                <a:gd name="T23" fmla="*/ 40 h 106"/>
                <a:gd name="T24" fmla="*/ 121 w 130"/>
                <a:gd name="T25" fmla="*/ 48 h 106"/>
                <a:gd name="T26" fmla="*/ 105 w 130"/>
                <a:gd name="T27" fmla="*/ 65 h 106"/>
                <a:gd name="T28" fmla="*/ 98 w 130"/>
                <a:gd name="T29" fmla="*/ 81 h 106"/>
                <a:gd name="T30" fmla="*/ 105 w 130"/>
                <a:gd name="T31" fmla="*/ 81 h 106"/>
                <a:gd name="T32" fmla="*/ 98 w 130"/>
                <a:gd name="T33" fmla="*/ 97 h 106"/>
                <a:gd name="T34" fmla="*/ 80 w 130"/>
                <a:gd name="T35" fmla="*/ 105 h 106"/>
                <a:gd name="T36" fmla="*/ 74 w 130"/>
                <a:gd name="T37" fmla="*/ 97 h 106"/>
                <a:gd name="T38" fmla="*/ 57 w 130"/>
                <a:gd name="T39" fmla="*/ 97 h 106"/>
                <a:gd name="T40" fmla="*/ 40 w 130"/>
                <a:gd name="T41" fmla="*/ 97 h 106"/>
                <a:gd name="T42" fmla="*/ 40 w 130"/>
                <a:gd name="T43" fmla="*/ 88 h 106"/>
                <a:gd name="T44" fmla="*/ 24 w 130"/>
                <a:gd name="T45" fmla="*/ 88 h 106"/>
                <a:gd name="T46" fmla="*/ 17 w 130"/>
                <a:gd name="T47" fmla="*/ 72 h 106"/>
                <a:gd name="T48" fmla="*/ 9 w 130"/>
                <a:gd name="T49" fmla="*/ 56 h 106"/>
                <a:gd name="T50" fmla="*/ 0 w 130"/>
                <a:gd name="T51" fmla="*/ 40 h 106"/>
                <a:gd name="T52" fmla="*/ 9 w 130"/>
                <a:gd name="T53" fmla="*/ 3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106">
                  <a:moveTo>
                    <a:pt x="9" y="31"/>
                  </a:moveTo>
                  <a:lnTo>
                    <a:pt x="24" y="40"/>
                  </a:lnTo>
                  <a:lnTo>
                    <a:pt x="40" y="40"/>
                  </a:lnTo>
                  <a:lnTo>
                    <a:pt x="49" y="31"/>
                  </a:lnTo>
                  <a:lnTo>
                    <a:pt x="65" y="40"/>
                  </a:lnTo>
                  <a:lnTo>
                    <a:pt x="74" y="31"/>
                  </a:lnTo>
                  <a:lnTo>
                    <a:pt x="98" y="0"/>
                  </a:lnTo>
                  <a:lnTo>
                    <a:pt x="121" y="0"/>
                  </a:lnTo>
                  <a:lnTo>
                    <a:pt x="114" y="16"/>
                  </a:lnTo>
                  <a:lnTo>
                    <a:pt x="121" y="25"/>
                  </a:lnTo>
                  <a:lnTo>
                    <a:pt x="114" y="31"/>
                  </a:lnTo>
                  <a:lnTo>
                    <a:pt x="129" y="40"/>
                  </a:lnTo>
                  <a:lnTo>
                    <a:pt x="121" y="48"/>
                  </a:lnTo>
                  <a:lnTo>
                    <a:pt x="105" y="65"/>
                  </a:lnTo>
                  <a:lnTo>
                    <a:pt x="98" y="81"/>
                  </a:lnTo>
                  <a:lnTo>
                    <a:pt x="105" y="81"/>
                  </a:lnTo>
                  <a:lnTo>
                    <a:pt x="98" y="97"/>
                  </a:lnTo>
                  <a:lnTo>
                    <a:pt x="80" y="105"/>
                  </a:lnTo>
                  <a:lnTo>
                    <a:pt x="74" y="97"/>
                  </a:lnTo>
                  <a:lnTo>
                    <a:pt x="57" y="97"/>
                  </a:lnTo>
                  <a:lnTo>
                    <a:pt x="40" y="97"/>
                  </a:lnTo>
                  <a:lnTo>
                    <a:pt x="40" y="88"/>
                  </a:lnTo>
                  <a:lnTo>
                    <a:pt x="24" y="88"/>
                  </a:lnTo>
                  <a:lnTo>
                    <a:pt x="17" y="72"/>
                  </a:lnTo>
                  <a:lnTo>
                    <a:pt x="9" y="56"/>
                  </a:lnTo>
                  <a:lnTo>
                    <a:pt x="0" y="40"/>
                  </a:lnTo>
                  <a:lnTo>
                    <a:pt x="9" y="3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7" name="Freeform 539">
              <a:extLst>
                <a:ext uri="{FF2B5EF4-FFF2-40B4-BE49-F238E27FC236}">
                  <a16:creationId xmlns:a16="http://schemas.microsoft.com/office/drawing/2014/main" id="{D28DB9CC-F6B6-41B1-ADB4-D55914BD5CCA}"/>
                </a:ext>
              </a:extLst>
            </p:cNvPr>
            <p:cNvSpPr>
              <a:spLocks/>
            </p:cNvSpPr>
            <p:nvPr>
              <p:custDataLst>
                <p:tags r:id="rId635"/>
              </p:custDataLst>
            </p:nvPr>
          </p:nvSpPr>
          <p:spPr bwMode="gray">
            <a:xfrm>
              <a:off x="4679" y="3059"/>
              <a:ext cx="160" cy="123"/>
            </a:xfrm>
            <a:custGeom>
              <a:avLst/>
              <a:gdLst>
                <a:gd name="T0" fmla="*/ 130 w 131"/>
                <a:gd name="T1" fmla="*/ 32 h 113"/>
                <a:gd name="T2" fmla="*/ 130 w 131"/>
                <a:gd name="T3" fmla="*/ 65 h 113"/>
                <a:gd name="T4" fmla="*/ 130 w 131"/>
                <a:gd name="T5" fmla="*/ 112 h 113"/>
                <a:gd name="T6" fmla="*/ 112 w 131"/>
                <a:gd name="T7" fmla="*/ 97 h 113"/>
                <a:gd name="T8" fmla="*/ 88 w 131"/>
                <a:gd name="T9" fmla="*/ 106 h 113"/>
                <a:gd name="T10" fmla="*/ 97 w 131"/>
                <a:gd name="T11" fmla="*/ 89 h 113"/>
                <a:gd name="T12" fmla="*/ 88 w 131"/>
                <a:gd name="T13" fmla="*/ 72 h 113"/>
                <a:gd name="T14" fmla="*/ 31 w 131"/>
                <a:gd name="T15" fmla="*/ 41 h 113"/>
                <a:gd name="T16" fmla="*/ 25 w 131"/>
                <a:gd name="T17" fmla="*/ 49 h 113"/>
                <a:gd name="T18" fmla="*/ 25 w 131"/>
                <a:gd name="T19" fmla="*/ 41 h 113"/>
                <a:gd name="T20" fmla="*/ 16 w 131"/>
                <a:gd name="T21" fmla="*/ 32 h 113"/>
                <a:gd name="T22" fmla="*/ 31 w 131"/>
                <a:gd name="T23" fmla="*/ 32 h 113"/>
                <a:gd name="T24" fmla="*/ 40 w 131"/>
                <a:gd name="T25" fmla="*/ 25 h 113"/>
                <a:gd name="T26" fmla="*/ 16 w 131"/>
                <a:gd name="T27" fmla="*/ 25 h 113"/>
                <a:gd name="T28" fmla="*/ 6 w 131"/>
                <a:gd name="T29" fmla="*/ 16 h 113"/>
                <a:gd name="T30" fmla="*/ 0 w 131"/>
                <a:gd name="T31" fmla="*/ 16 h 113"/>
                <a:gd name="T32" fmla="*/ 16 w 131"/>
                <a:gd name="T33" fmla="*/ 0 h 113"/>
                <a:gd name="T34" fmla="*/ 25 w 131"/>
                <a:gd name="T35" fmla="*/ 0 h 113"/>
                <a:gd name="T36" fmla="*/ 40 w 131"/>
                <a:gd name="T37" fmla="*/ 9 h 113"/>
                <a:gd name="T38" fmla="*/ 40 w 131"/>
                <a:gd name="T39" fmla="*/ 25 h 113"/>
                <a:gd name="T40" fmla="*/ 56 w 131"/>
                <a:gd name="T41" fmla="*/ 41 h 113"/>
                <a:gd name="T42" fmla="*/ 72 w 131"/>
                <a:gd name="T43" fmla="*/ 25 h 113"/>
                <a:gd name="T44" fmla="*/ 88 w 131"/>
                <a:gd name="T45" fmla="*/ 16 h 113"/>
                <a:gd name="T46" fmla="*/ 130 w 131"/>
                <a:gd name="T47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1" h="113">
                  <a:moveTo>
                    <a:pt x="130" y="32"/>
                  </a:moveTo>
                  <a:lnTo>
                    <a:pt x="130" y="65"/>
                  </a:lnTo>
                  <a:lnTo>
                    <a:pt x="130" y="112"/>
                  </a:lnTo>
                  <a:lnTo>
                    <a:pt x="112" y="97"/>
                  </a:lnTo>
                  <a:lnTo>
                    <a:pt x="88" y="106"/>
                  </a:lnTo>
                  <a:lnTo>
                    <a:pt x="97" y="89"/>
                  </a:lnTo>
                  <a:lnTo>
                    <a:pt x="88" y="72"/>
                  </a:lnTo>
                  <a:lnTo>
                    <a:pt x="31" y="41"/>
                  </a:lnTo>
                  <a:lnTo>
                    <a:pt x="25" y="49"/>
                  </a:lnTo>
                  <a:lnTo>
                    <a:pt x="25" y="41"/>
                  </a:lnTo>
                  <a:lnTo>
                    <a:pt x="16" y="32"/>
                  </a:lnTo>
                  <a:lnTo>
                    <a:pt x="31" y="32"/>
                  </a:lnTo>
                  <a:lnTo>
                    <a:pt x="40" y="25"/>
                  </a:lnTo>
                  <a:lnTo>
                    <a:pt x="16" y="25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40" y="9"/>
                  </a:lnTo>
                  <a:lnTo>
                    <a:pt x="40" y="25"/>
                  </a:lnTo>
                  <a:lnTo>
                    <a:pt x="56" y="41"/>
                  </a:lnTo>
                  <a:lnTo>
                    <a:pt x="72" y="25"/>
                  </a:lnTo>
                  <a:lnTo>
                    <a:pt x="88" y="16"/>
                  </a:lnTo>
                  <a:lnTo>
                    <a:pt x="130" y="3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8" name="Freeform 540">
              <a:extLst>
                <a:ext uri="{FF2B5EF4-FFF2-40B4-BE49-F238E27FC236}">
                  <a16:creationId xmlns:a16="http://schemas.microsoft.com/office/drawing/2014/main" id="{0D072D24-0376-47D7-AC1B-B68BF21053CA}"/>
                </a:ext>
              </a:extLst>
            </p:cNvPr>
            <p:cNvSpPr>
              <a:spLocks/>
            </p:cNvSpPr>
            <p:nvPr>
              <p:custDataLst>
                <p:tags r:id="rId636"/>
              </p:custDataLst>
            </p:nvPr>
          </p:nvSpPr>
          <p:spPr bwMode="gray">
            <a:xfrm>
              <a:off x="4837" y="3093"/>
              <a:ext cx="147" cy="118"/>
            </a:xfrm>
            <a:custGeom>
              <a:avLst/>
              <a:gdLst>
                <a:gd name="T0" fmla="*/ 0 w 123"/>
                <a:gd name="T1" fmla="*/ 80 h 106"/>
                <a:gd name="T2" fmla="*/ 0 w 123"/>
                <a:gd name="T3" fmla="*/ 33 h 106"/>
                <a:gd name="T4" fmla="*/ 0 w 123"/>
                <a:gd name="T5" fmla="*/ 0 h 106"/>
                <a:gd name="T6" fmla="*/ 32 w 123"/>
                <a:gd name="T7" fmla="*/ 9 h 106"/>
                <a:gd name="T8" fmla="*/ 57 w 123"/>
                <a:gd name="T9" fmla="*/ 25 h 106"/>
                <a:gd name="T10" fmla="*/ 57 w 123"/>
                <a:gd name="T11" fmla="*/ 33 h 106"/>
                <a:gd name="T12" fmla="*/ 88 w 123"/>
                <a:gd name="T13" fmla="*/ 49 h 106"/>
                <a:gd name="T14" fmla="*/ 72 w 123"/>
                <a:gd name="T15" fmla="*/ 57 h 106"/>
                <a:gd name="T16" fmla="*/ 81 w 123"/>
                <a:gd name="T17" fmla="*/ 57 h 106"/>
                <a:gd name="T18" fmla="*/ 88 w 123"/>
                <a:gd name="T19" fmla="*/ 65 h 106"/>
                <a:gd name="T20" fmla="*/ 97 w 123"/>
                <a:gd name="T21" fmla="*/ 80 h 106"/>
                <a:gd name="T22" fmla="*/ 104 w 123"/>
                <a:gd name="T23" fmla="*/ 80 h 106"/>
                <a:gd name="T24" fmla="*/ 104 w 123"/>
                <a:gd name="T25" fmla="*/ 90 h 106"/>
                <a:gd name="T26" fmla="*/ 122 w 123"/>
                <a:gd name="T27" fmla="*/ 99 h 106"/>
                <a:gd name="T28" fmla="*/ 122 w 123"/>
                <a:gd name="T29" fmla="*/ 105 h 106"/>
                <a:gd name="T30" fmla="*/ 81 w 123"/>
                <a:gd name="T31" fmla="*/ 99 h 106"/>
                <a:gd name="T32" fmla="*/ 63 w 123"/>
                <a:gd name="T33" fmla="*/ 65 h 106"/>
                <a:gd name="T34" fmla="*/ 47 w 123"/>
                <a:gd name="T35" fmla="*/ 65 h 106"/>
                <a:gd name="T36" fmla="*/ 40 w 123"/>
                <a:gd name="T37" fmla="*/ 65 h 106"/>
                <a:gd name="T38" fmla="*/ 23 w 123"/>
                <a:gd name="T39" fmla="*/ 74 h 106"/>
                <a:gd name="T40" fmla="*/ 32 w 123"/>
                <a:gd name="T41" fmla="*/ 80 h 106"/>
                <a:gd name="T42" fmla="*/ 15 w 123"/>
                <a:gd name="T43" fmla="*/ 80 h 106"/>
                <a:gd name="T44" fmla="*/ 0 w 123"/>
                <a:gd name="T45" fmla="*/ 8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06">
                  <a:moveTo>
                    <a:pt x="0" y="80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32" y="9"/>
                  </a:lnTo>
                  <a:lnTo>
                    <a:pt x="57" y="25"/>
                  </a:lnTo>
                  <a:lnTo>
                    <a:pt x="57" y="33"/>
                  </a:lnTo>
                  <a:lnTo>
                    <a:pt x="88" y="49"/>
                  </a:lnTo>
                  <a:lnTo>
                    <a:pt x="72" y="57"/>
                  </a:lnTo>
                  <a:lnTo>
                    <a:pt x="81" y="57"/>
                  </a:lnTo>
                  <a:lnTo>
                    <a:pt x="88" y="65"/>
                  </a:lnTo>
                  <a:lnTo>
                    <a:pt x="97" y="80"/>
                  </a:lnTo>
                  <a:lnTo>
                    <a:pt x="104" y="80"/>
                  </a:lnTo>
                  <a:lnTo>
                    <a:pt x="104" y="90"/>
                  </a:lnTo>
                  <a:lnTo>
                    <a:pt x="122" y="99"/>
                  </a:lnTo>
                  <a:lnTo>
                    <a:pt x="122" y="105"/>
                  </a:lnTo>
                  <a:lnTo>
                    <a:pt x="81" y="99"/>
                  </a:lnTo>
                  <a:lnTo>
                    <a:pt x="63" y="65"/>
                  </a:lnTo>
                  <a:lnTo>
                    <a:pt x="47" y="65"/>
                  </a:lnTo>
                  <a:lnTo>
                    <a:pt x="40" y="65"/>
                  </a:lnTo>
                  <a:lnTo>
                    <a:pt x="23" y="74"/>
                  </a:lnTo>
                  <a:lnTo>
                    <a:pt x="32" y="80"/>
                  </a:lnTo>
                  <a:lnTo>
                    <a:pt x="15" y="80"/>
                  </a:lnTo>
                  <a:lnTo>
                    <a:pt x="0" y="8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09" name="Freeform 541">
              <a:extLst>
                <a:ext uri="{FF2B5EF4-FFF2-40B4-BE49-F238E27FC236}">
                  <a16:creationId xmlns:a16="http://schemas.microsoft.com/office/drawing/2014/main" id="{F001C270-FB58-49D1-8E17-1077D7536BF5}"/>
                </a:ext>
              </a:extLst>
            </p:cNvPr>
            <p:cNvSpPr>
              <a:spLocks/>
            </p:cNvSpPr>
            <p:nvPr>
              <p:custDataLst>
                <p:tags r:id="rId637"/>
              </p:custDataLst>
            </p:nvPr>
          </p:nvSpPr>
          <p:spPr bwMode="gray">
            <a:xfrm>
              <a:off x="4159" y="3030"/>
              <a:ext cx="20" cy="21"/>
            </a:xfrm>
            <a:custGeom>
              <a:avLst/>
              <a:gdLst>
                <a:gd name="T0" fmla="*/ 0 w 17"/>
                <a:gd name="T1" fmla="*/ 9 h 18"/>
                <a:gd name="T2" fmla="*/ 16 w 17"/>
                <a:gd name="T3" fmla="*/ 17 h 18"/>
                <a:gd name="T4" fmla="*/ 0 w 17"/>
                <a:gd name="T5" fmla="*/ 0 h 18"/>
                <a:gd name="T6" fmla="*/ 0 w 17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0" y="9"/>
                  </a:moveTo>
                  <a:lnTo>
                    <a:pt x="16" y="17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0" name="Freeform 542">
              <a:extLst>
                <a:ext uri="{FF2B5EF4-FFF2-40B4-BE49-F238E27FC236}">
                  <a16:creationId xmlns:a16="http://schemas.microsoft.com/office/drawing/2014/main" id="{2B29D67A-8D49-4897-BD64-555793330511}"/>
                </a:ext>
              </a:extLst>
            </p:cNvPr>
            <p:cNvSpPr>
              <a:spLocks/>
            </p:cNvSpPr>
            <p:nvPr>
              <p:custDataLst>
                <p:tags r:id="rId638"/>
              </p:custDataLst>
            </p:nvPr>
          </p:nvSpPr>
          <p:spPr bwMode="gray">
            <a:xfrm>
              <a:off x="4159" y="3030"/>
              <a:ext cx="20" cy="21"/>
            </a:xfrm>
            <a:custGeom>
              <a:avLst/>
              <a:gdLst>
                <a:gd name="T0" fmla="*/ 0 w 17"/>
                <a:gd name="T1" fmla="*/ 9 h 18"/>
                <a:gd name="T2" fmla="*/ 16 w 17"/>
                <a:gd name="T3" fmla="*/ 17 h 18"/>
                <a:gd name="T4" fmla="*/ 0 w 17"/>
                <a:gd name="T5" fmla="*/ 0 h 18"/>
                <a:gd name="T6" fmla="*/ 0 w 17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0" y="9"/>
                  </a:moveTo>
                  <a:lnTo>
                    <a:pt x="16" y="17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1" name="Freeform 543">
              <a:extLst>
                <a:ext uri="{FF2B5EF4-FFF2-40B4-BE49-F238E27FC236}">
                  <a16:creationId xmlns:a16="http://schemas.microsoft.com/office/drawing/2014/main" id="{1BACB0A3-A764-4434-95BC-794C6EAF5CEC}"/>
                </a:ext>
              </a:extLst>
            </p:cNvPr>
            <p:cNvSpPr>
              <a:spLocks/>
            </p:cNvSpPr>
            <p:nvPr>
              <p:custDataLst>
                <p:tags r:id="rId639"/>
              </p:custDataLst>
            </p:nvPr>
          </p:nvSpPr>
          <p:spPr bwMode="gray">
            <a:xfrm>
              <a:off x="4180" y="3069"/>
              <a:ext cx="20" cy="18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7 h 17"/>
                <a:gd name="T6" fmla="*/ 16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7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2" name="Freeform 544">
              <a:extLst>
                <a:ext uri="{FF2B5EF4-FFF2-40B4-BE49-F238E27FC236}">
                  <a16:creationId xmlns:a16="http://schemas.microsoft.com/office/drawing/2014/main" id="{4D7AB218-06EF-43BD-9674-93B01887961B}"/>
                </a:ext>
              </a:extLst>
            </p:cNvPr>
            <p:cNvSpPr>
              <a:spLocks/>
            </p:cNvSpPr>
            <p:nvPr>
              <p:custDataLst>
                <p:tags r:id="rId640"/>
              </p:custDataLst>
            </p:nvPr>
          </p:nvSpPr>
          <p:spPr bwMode="gray">
            <a:xfrm>
              <a:off x="4180" y="3069"/>
              <a:ext cx="20" cy="18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7 h 17"/>
                <a:gd name="T6" fmla="*/ 16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7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3" name="Freeform 545">
              <a:extLst>
                <a:ext uri="{FF2B5EF4-FFF2-40B4-BE49-F238E27FC236}">
                  <a16:creationId xmlns:a16="http://schemas.microsoft.com/office/drawing/2014/main" id="{F088EB9A-4143-49FF-BFEC-DF49DF240354}"/>
                </a:ext>
              </a:extLst>
            </p:cNvPr>
            <p:cNvSpPr>
              <a:spLocks/>
            </p:cNvSpPr>
            <p:nvPr>
              <p:custDataLst>
                <p:tags r:id="rId641"/>
              </p:custDataLst>
            </p:nvPr>
          </p:nvSpPr>
          <p:spPr bwMode="gray">
            <a:xfrm>
              <a:off x="4336" y="2775"/>
              <a:ext cx="42" cy="25"/>
            </a:xfrm>
            <a:custGeom>
              <a:avLst/>
              <a:gdLst>
                <a:gd name="T0" fmla="*/ 0 w 35"/>
                <a:gd name="T1" fmla="*/ 6 h 24"/>
                <a:gd name="T2" fmla="*/ 0 w 35"/>
                <a:gd name="T3" fmla="*/ 16 h 24"/>
                <a:gd name="T4" fmla="*/ 17 w 35"/>
                <a:gd name="T5" fmla="*/ 23 h 24"/>
                <a:gd name="T6" fmla="*/ 24 w 35"/>
                <a:gd name="T7" fmla="*/ 16 h 24"/>
                <a:gd name="T8" fmla="*/ 34 w 35"/>
                <a:gd name="T9" fmla="*/ 0 h 24"/>
                <a:gd name="T10" fmla="*/ 9 w 35"/>
                <a:gd name="T11" fmla="*/ 0 h 24"/>
                <a:gd name="T12" fmla="*/ 0 w 35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4">
                  <a:moveTo>
                    <a:pt x="0" y="6"/>
                  </a:moveTo>
                  <a:lnTo>
                    <a:pt x="0" y="16"/>
                  </a:lnTo>
                  <a:lnTo>
                    <a:pt x="17" y="23"/>
                  </a:lnTo>
                  <a:lnTo>
                    <a:pt x="24" y="16"/>
                  </a:lnTo>
                  <a:lnTo>
                    <a:pt x="34" y="0"/>
                  </a:lnTo>
                  <a:lnTo>
                    <a:pt x="9" y="0"/>
                  </a:lnTo>
                  <a:lnTo>
                    <a:pt x="0" y="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4" name="Freeform 546">
              <a:extLst>
                <a:ext uri="{FF2B5EF4-FFF2-40B4-BE49-F238E27FC236}">
                  <a16:creationId xmlns:a16="http://schemas.microsoft.com/office/drawing/2014/main" id="{A9D18C17-8AAC-4280-A550-19456A40564D}"/>
                </a:ext>
              </a:extLst>
            </p:cNvPr>
            <p:cNvSpPr>
              <a:spLocks/>
            </p:cNvSpPr>
            <p:nvPr>
              <p:custDataLst>
                <p:tags r:id="rId642"/>
              </p:custDataLst>
            </p:nvPr>
          </p:nvSpPr>
          <p:spPr bwMode="gray">
            <a:xfrm>
              <a:off x="4512" y="2693"/>
              <a:ext cx="31" cy="44"/>
            </a:xfrm>
            <a:custGeom>
              <a:avLst/>
              <a:gdLst>
                <a:gd name="T0" fmla="*/ 0 w 26"/>
                <a:gd name="T1" fmla="*/ 25 h 41"/>
                <a:gd name="T2" fmla="*/ 0 w 26"/>
                <a:gd name="T3" fmla="*/ 33 h 41"/>
                <a:gd name="T4" fmla="*/ 8 w 26"/>
                <a:gd name="T5" fmla="*/ 40 h 41"/>
                <a:gd name="T6" fmla="*/ 25 w 26"/>
                <a:gd name="T7" fmla="*/ 0 h 41"/>
                <a:gd name="T8" fmla="*/ 17 w 26"/>
                <a:gd name="T9" fmla="*/ 0 h 41"/>
                <a:gd name="T10" fmla="*/ 0 w 26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1">
                  <a:moveTo>
                    <a:pt x="0" y="25"/>
                  </a:moveTo>
                  <a:lnTo>
                    <a:pt x="0" y="33"/>
                  </a:lnTo>
                  <a:lnTo>
                    <a:pt x="8" y="40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5" name="Freeform 547">
              <a:extLst>
                <a:ext uri="{FF2B5EF4-FFF2-40B4-BE49-F238E27FC236}">
                  <a16:creationId xmlns:a16="http://schemas.microsoft.com/office/drawing/2014/main" id="{48C62A2B-2DAB-4483-BE65-B93F3076F4C3}"/>
                </a:ext>
              </a:extLst>
            </p:cNvPr>
            <p:cNvSpPr>
              <a:spLocks/>
            </p:cNvSpPr>
            <p:nvPr>
              <p:custDataLst>
                <p:tags r:id="rId643"/>
              </p:custDataLst>
            </p:nvPr>
          </p:nvSpPr>
          <p:spPr bwMode="gray">
            <a:xfrm>
              <a:off x="4661" y="2552"/>
              <a:ext cx="39" cy="54"/>
            </a:xfrm>
            <a:custGeom>
              <a:avLst/>
              <a:gdLst>
                <a:gd name="T0" fmla="*/ 0 w 33"/>
                <a:gd name="T1" fmla="*/ 7 h 49"/>
                <a:gd name="T2" fmla="*/ 0 w 33"/>
                <a:gd name="T3" fmla="*/ 17 h 49"/>
                <a:gd name="T4" fmla="*/ 7 w 33"/>
                <a:gd name="T5" fmla="*/ 17 h 49"/>
                <a:gd name="T6" fmla="*/ 7 w 33"/>
                <a:gd name="T7" fmla="*/ 41 h 49"/>
                <a:gd name="T8" fmla="*/ 16 w 33"/>
                <a:gd name="T9" fmla="*/ 48 h 49"/>
                <a:gd name="T10" fmla="*/ 22 w 33"/>
                <a:gd name="T11" fmla="*/ 41 h 49"/>
                <a:gd name="T12" fmla="*/ 32 w 33"/>
                <a:gd name="T13" fmla="*/ 17 h 49"/>
                <a:gd name="T14" fmla="*/ 22 w 33"/>
                <a:gd name="T15" fmla="*/ 7 h 49"/>
                <a:gd name="T16" fmla="*/ 7 w 33"/>
                <a:gd name="T17" fmla="*/ 0 h 49"/>
                <a:gd name="T18" fmla="*/ 0 w 33"/>
                <a:gd name="T1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9">
                  <a:moveTo>
                    <a:pt x="0" y="7"/>
                  </a:moveTo>
                  <a:lnTo>
                    <a:pt x="0" y="17"/>
                  </a:lnTo>
                  <a:lnTo>
                    <a:pt x="7" y="17"/>
                  </a:lnTo>
                  <a:lnTo>
                    <a:pt x="7" y="41"/>
                  </a:lnTo>
                  <a:lnTo>
                    <a:pt x="16" y="48"/>
                  </a:lnTo>
                  <a:lnTo>
                    <a:pt x="22" y="41"/>
                  </a:lnTo>
                  <a:lnTo>
                    <a:pt x="32" y="17"/>
                  </a:lnTo>
                  <a:lnTo>
                    <a:pt x="22" y="7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6" name="Freeform 548">
              <a:extLst>
                <a:ext uri="{FF2B5EF4-FFF2-40B4-BE49-F238E27FC236}">
                  <a16:creationId xmlns:a16="http://schemas.microsoft.com/office/drawing/2014/main" id="{839F10ED-99E1-4218-838D-74F785C7F145}"/>
                </a:ext>
              </a:extLst>
            </p:cNvPr>
            <p:cNvSpPr>
              <a:spLocks/>
            </p:cNvSpPr>
            <p:nvPr>
              <p:custDataLst>
                <p:tags r:id="rId644"/>
              </p:custDataLst>
            </p:nvPr>
          </p:nvSpPr>
          <p:spPr bwMode="gray">
            <a:xfrm>
              <a:off x="4699" y="2552"/>
              <a:ext cx="40" cy="20"/>
            </a:xfrm>
            <a:custGeom>
              <a:avLst/>
              <a:gdLst>
                <a:gd name="T0" fmla="*/ 0 w 33"/>
                <a:gd name="T1" fmla="*/ 7 h 18"/>
                <a:gd name="T2" fmla="*/ 0 w 33"/>
                <a:gd name="T3" fmla="*/ 17 h 18"/>
                <a:gd name="T4" fmla="*/ 9 w 33"/>
                <a:gd name="T5" fmla="*/ 17 h 18"/>
                <a:gd name="T6" fmla="*/ 15 w 33"/>
                <a:gd name="T7" fmla="*/ 7 h 18"/>
                <a:gd name="T8" fmla="*/ 24 w 33"/>
                <a:gd name="T9" fmla="*/ 7 h 18"/>
                <a:gd name="T10" fmla="*/ 32 w 33"/>
                <a:gd name="T11" fmla="*/ 0 h 18"/>
                <a:gd name="T12" fmla="*/ 15 w 33"/>
                <a:gd name="T13" fmla="*/ 0 h 18"/>
                <a:gd name="T14" fmla="*/ 0 w 33"/>
                <a:gd name="T1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8">
                  <a:moveTo>
                    <a:pt x="0" y="7"/>
                  </a:moveTo>
                  <a:lnTo>
                    <a:pt x="0" y="17"/>
                  </a:lnTo>
                  <a:lnTo>
                    <a:pt x="9" y="17"/>
                  </a:lnTo>
                  <a:lnTo>
                    <a:pt x="15" y="7"/>
                  </a:lnTo>
                  <a:lnTo>
                    <a:pt x="24" y="7"/>
                  </a:lnTo>
                  <a:lnTo>
                    <a:pt x="32" y="0"/>
                  </a:lnTo>
                  <a:lnTo>
                    <a:pt x="15" y="0"/>
                  </a:lnTo>
                  <a:lnTo>
                    <a:pt x="0" y="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7" name="Freeform 549">
              <a:extLst>
                <a:ext uri="{FF2B5EF4-FFF2-40B4-BE49-F238E27FC236}">
                  <a16:creationId xmlns:a16="http://schemas.microsoft.com/office/drawing/2014/main" id="{9E281D53-6085-4388-8F28-7820C75EAC4D}"/>
                </a:ext>
              </a:extLst>
            </p:cNvPr>
            <p:cNvSpPr>
              <a:spLocks/>
            </p:cNvSpPr>
            <p:nvPr>
              <p:custDataLst>
                <p:tags r:id="rId645"/>
              </p:custDataLst>
            </p:nvPr>
          </p:nvSpPr>
          <p:spPr bwMode="gray">
            <a:xfrm>
              <a:off x="4405" y="3209"/>
              <a:ext cx="628" cy="447"/>
            </a:xfrm>
            <a:custGeom>
              <a:avLst/>
              <a:gdLst>
                <a:gd name="T0" fmla="*/ 48 w 521"/>
                <a:gd name="T1" fmla="*/ 342 h 406"/>
                <a:gd name="T2" fmla="*/ 89 w 521"/>
                <a:gd name="T3" fmla="*/ 317 h 406"/>
                <a:gd name="T4" fmla="*/ 138 w 521"/>
                <a:gd name="T5" fmla="*/ 308 h 406"/>
                <a:gd name="T6" fmla="*/ 234 w 521"/>
                <a:gd name="T7" fmla="*/ 283 h 406"/>
                <a:gd name="T8" fmla="*/ 268 w 521"/>
                <a:gd name="T9" fmla="*/ 308 h 406"/>
                <a:gd name="T10" fmla="*/ 293 w 521"/>
                <a:gd name="T11" fmla="*/ 342 h 406"/>
                <a:gd name="T12" fmla="*/ 316 w 521"/>
                <a:gd name="T13" fmla="*/ 317 h 406"/>
                <a:gd name="T14" fmla="*/ 316 w 521"/>
                <a:gd name="T15" fmla="*/ 342 h 406"/>
                <a:gd name="T16" fmla="*/ 325 w 521"/>
                <a:gd name="T17" fmla="*/ 342 h 406"/>
                <a:gd name="T18" fmla="*/ 333 w 521"/>
                <a:gd name="T19" fmla="*/ 348 h 406"/>
                <a:gd name="T20" fmla="*/ 340 w 521"/>
                <a:gd name="T21" fmla="*/ 373 h 406"/>
                <a:gd name="T22" fmla="*/ 365 w 521"/>
                <a:gd name="T23" fmla="*/ 389 h 406"/>
                <a:gd name="T24" fmla="*/ 390 w 521"/>
                <a:gd name="T25" fmla="*/ 398 h 406"/>
                <a:gd name="T26" fmla="*/ 405 w 521"/>
                <a:gd name="T27" fmla="*/ 389 h 406"/>
                <a:gd name="T28" fmla="*/ 415 w 521"/>
                <a:gd name="T29" fmla="*/ 398 h 406"/>
                <a:gd name="T30" fmla="*/ 446 w 521"/>
                <a:gd name="T31" fmla="*/ 382 h 406"/>
                <a:gd name="T32" fmla="*/ 480 w 521"/>
                <a:gd name="T33" fmla="*/ 348 h 406"/>
                <a:gd name="T34" fmla="*/ 520 w 521"/>
                <a:gd name="T35" fmla="*/ 243 h 406"/>
                <a:gd name="T36" fmla="*/ 495 w 521"/>
                <a:gd name="T37" fmla="*/ 180 h 406"/>
                <a:gd name="T38" fmla="*/ 480 w 521"/>
                <a:gd name="T39" fmla="*/ 156 h 406"/>
                <a:gd name="T40" fmla="*/ 470 w 521"/>
                <a:gd name="T41" fmla="*/ 156 h 406"/>
                <a:gd name="T42" fmla="*/ 430 w 521"/>
                <a:gd name="T43" fmla="*/ 106 h 406"/>
                <a:gd name="T44" fmla="*/ 415 w 521"/>
                <a:gd name="T45" fmla="*/ 74 h 406"/>
                <a:gd name="T46" fmla="*/ 405 w 521"/>
                <a:gd name="T47" fmla="*/ 49 h 406"/>
                <a:gd name="T48" fmla="*/ 381 w 521"/>
                <a:gd name="T49" fmla="*/ 0 h 406"/>
                <a:gd name="T50" fmla="*/ 365 w 521"/>
                <a:gd name="T51" fmla="*/ 17 h 406"/>
                <a:gd name="T52" fmla="*/ 358 w 521"/>
                <a:gd name="T53" fmla="*/ 90 h 406"/>
                <a:gd name="T54" fmla="*/ 308 w 521"/>
                <a:gd name="T55" fmla="*/ 66 h 406"/>
                <a:gd name="T56" fmla="*/ 300 w 521"/>
                <a:gd name="T57" fmla="*/ 57 h 406"/>
                <a:gd name="T58" fmla="*/ 293 w 521"/>
                <a:gd name="T59" fmla="*/ 34 h 406"/>
                <a:gd name="T60" fmla="*/ 308 w 521"/>
                <a:gd name="T61" fmla="*/ 17 h 406"/>
                <a:gd name="T62" fmla="*/ 293 w 521"/>
                <a:gd name="T63" fmla="*/ 25 h 406"/>
                <a:gd name="T64" fmla="*/ 284 w 521"/>
                <a:gd name="T65" fmla="*/ 17 h 406"/>
                <a:gd name="T66" fmla="*/ 253 w 521"/>
                <a:gd name="T67" fmla="*/ 17 h 406"/>
                <a:gd name="T68" fmla="*/ 228 w 521"/>
                <a:gd name="T69" fmla="*/ 17 h 406"/>
                <a:gd name="T70" fmla="*/ 219 w 521"/>
                <a:gd name="T71" fmla="*/ 34 h 406"/>
                <a:gd name="T72" fmla="*/ 212 w 521"/>
                <a:gd name="T73" fmla="*/ 49 h 406"/>
                <a:gd name="T74" fmla="*/ 194 w 521"/>
                <a:gd name="T75" fmla="*/ 49 h 406"/>
                <a:gd name="T76" fmla="*/ 194 w 521"/>
                <a:gd name="T77" fmla="*/ 49 h 406"/>
                <a:gd name="T78" fmla="*/ 179 w 521"/>
                <a:gd name="T79" fmla="*/ 41 h 406"/>
                <a:gd name="T80" fmla="*/ 154 w 521"/>
                <a:gd name="T81" fmla="*/ 49 h 406"/>
                <a:gd name="T82" fmla="*/ 138 w 521"/>
                <a:gd name="T83" fmla="*/ 74 h 406"/>
                <a:gd name="T84" fmla="*/ 138 w 521"/>
                <a:gd name="T85" fmla="*/ 81 h 406"/>
                <a:gd name="T86" fmla="*/ 129 w 521"/>
                <a:gd name="T87" fmla="*/ 74 h 406"/>
                <a:gd name="T88" fmla="*/ 122 w 521"/>
                <a:gd name="T89" fmla="*/ 97 h 406"/>
                <a:gd name="T90" fmla="*/ 41 w 521"/>
                <a:gd name="T91" fmla="*/ 131 h 406"/>
                <a:gd name="T92" fmla="*/ 8 w 521"/>
                <a:gd name="T93" fmla="*/ 146 h 406"/>
                <a:gd name="T94" fmla="*/ 8 w 521"/>
                <a:gd name="T95" fmla="*/ 171 h 406"/>
                <a:gd name="T96" fmla="*/ 17 w 521"/>
                <a:gd name="T97" fmla="*/ 211 h 406"/>
                <a:gd name="T98" fmla="*/ 8 w 521"/>
                <a:gd name="T99" fmla="*/ 211 h 406"/>
                <a:gd name="T100" fmla="*/ 23 w 521"/>
                <a:gd name="T101" fmla="*/ 251 h 406"/>
                <a:gd name="T102" fmla="*/ 32 w 521"/>
                <a:gd name="T103" fmla="*/ 308 h 406"/>
                <a:gd name="T104" fmla="*/ 23 w 521"/>
                <a:gd name="T105" fmla="*/ 32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1" h="406">
                  <a:moveTo>
                    <a:pt x="23" y="324"/>
                  </a:moveTo>
                  <a:lnTo>
                    <a:pt x="48" y="342"/>
                  </a:lnTo>
                  <a:lnTo>
                    <a:pt x="64" y="342"/>
                  </a:lnTo>
                  <a:lnTo>
                    <a:pt x="89" y="317"/>
                  </a:lnTo>
                  <a:lnTo>
                    <a:pt x="129" y="317"/>
                  </a:lnTo>
                  <a:lnTo>
                    <a:pt x="138" y="308"/>
                  </a:lnTo>
                  <a:lnTo>
                    <a:pt x="169" y="293"/>
                  </a:lnTo>
                  <a:lnTo>
                    <a:pt x="234" y="283"/>
                  </a:lnTo>
                  <a:lnTo>
                    <a:pt x="268" y="299"/>
                  </a:lnTo>
                  <a:lnTo>
                    <a:pt x="268" y="308"/>
                  </a:lnTo>
                  <a:lnTo>
                    <a:pt x="276" y="308"/>
                  </a:lnTo>
                  <a:lnTo>
                    <a:pt x="293" y="342"/>
                  </a:lnTo>
                  <a:lnTo>
                    <a:pt x="316" y="299"/>
                  </a:lnTo>
                  <a:lnTo>
                    <a:pt x="316" y="317"/>
                  </a:lnTo>
                  <a:lnTo>
                    <a:pt x="308" y="342"/>
                  </a:lnTo>
                  <a:lnTo>
                    <a:pt x="316" y="342"/>
                  </a:lnTo>
                  <a:lnTo>
                    <a:pt x="316" y="324"/>
                  </a:lnTo>
                  <a:lnTo>
                    <a:pt x="325" y="342"/>
                  </a:lnTo>
                  <a:lnTo>
                    <a:pt x="316" y="348"/>
                  </a:lnTo>
                  <a:lnTo>
                    <a:pt x="333" y="348"/>
                  </a:lnTo>
                  <a:lnTo>
                    <a:pt x="340" y="365"/>
                  </a:lnTo>
                  <a:lnTo>
                    <a:pt x="340" y="373"/>
                  </a:lnTo>
                  <a:lnTo>
                    <a:pt x="349" y="382"/>
                  </a:lnTo>
                  <a:lnTo>
                    <a:pt x="365" y="389"/>
                  </a:lnTo>
                  <a:lnTo>
                    <a:pt x="381" y="389"/>
                  </a:lnTo>
                  <a:lnTo>
                    <a:pt x="390" y="398"/>
                  </a:lnTo>
                  <a:lnTo>
                    <a:pt x="405" y="382"/>
                  </a:lnTo>
                  <a:lnTo>
                    <a:pt x="405" y="389"/>
                  </a:lnTo>
                  <a:lnTo>
                    <a:pt x="415" y="389"/>
                  </a:lnTo>
                  <a:lnTo>
                    <a:pt x="415" y="398"/>
                  </a:lnTo>
                  <a:lnTo>
                    <a:pt x="430" y="405"/>
                  </a:lnTo>
                  <a:lnTo>
                    <a:pt x="446" y="382"/>
                  </a:lnTo>
                  <a:lnTo>
                    <a:pt x="470" y="382"/>
                  </a:lnTo>
                  <a:lnTo>
                    <a:pt x="480" y="348"/>
                  </a:lnTo>
                  <a:lnTo>
                    <a:pt x="511" y="276"/>
                  </a:lnTo>
                  <a:lnTo>
                    <a:pt x="520" y="243"/>
                  </a:lnTo>
                  <a:lnTo>
                    <a:pt x="511" y="203"/>
                  </a:lnTo>
                  <a:lnTo>
                    <a:pt x="495" y="180"/>
                  </a:lnTo>
                  <a:lnTo>
                    <a:pt x="487" y="171"/>
                  </a:lnTo>
                  <a:lnTo>
                    <a:pt x="480" y="156"/>
                  </a:lnTo>
                  <a:lnTo>
                    <a:pt x="470" y="146"/>
                  </a:lnTo>
                  <a:lnTo>
                    <a:pt x="470" y="156"/>
                  </a:lnTo>
                  <a:lnTo>
                    <a:pt x="455" y="131"/>
                  </a:lnTo>
                  <a:lnTo>
                    <a:pt x="430" y="106"/>
                  </a:lnTo>
                  <a:lnTo>
                    <a:pt x="421" y="81"/>
                  </a:lnTo>
                  <a:lnTo>
                    <a:pt x="415" y="74"/>
                  </a:lnTo>
                  <a:lnTo>
                    <a:pt x="415" y="57"/>
                  </a:lnTo>
                  <a:lnTo>
                    <a:pt x="405" y="49"/>
                  </a:lnTo>
                  <a:lnTo>
                    <a:pt x="390" y="49"/>
                  </a:lnTo>
                  <a:lnTo>
                    <a:pt x="381" y="0"/>
                  </a:lnTo>
                  <a:lnTo>
                    <a:pt x="373" y="0"/>
                  </a:lnTo>
                  <a:lnTo>
                    <a:pt x="365" y="17"/>
                  </a:lnTo>
                  <a:lnTo>
                    <a:pt x="365" y="57"/>
                  </a:lnTo>
                  <a:lnTo>
                    <a:pt x="358" y="90"/>
                  </a:lnTo>
                  <a:lnTo>
                    <a:pt x="340" y="90"/>
                  </a:lnTo>
                  <a:lnTo>
                    <a:pt x="308" y="66"/>
                  </a:lnTo>
                  <a:lnTo>
                    <a:pt x="300" y="66"/>
                  </a:lnTo>
                  <a:lnTo>
                    <a:pt x="300" y="57"/>
                  </a:lnTo>
                  <a:lnTo>
                    <a:pt x="284" y="57"/>
                  </a:lnTo>
                  <a:lnTo>
                    <a:pt x="293" y="34"/>
                  </a:lnTo>
                  <a:lnTo>
                    <a:pt x="300" y="34"/>
                  </a:lnTo>
                  <a:lnTo>
                    <a:pt x="308" y="17"/>
                  </a:lnTo>
                  <a:lnTo>
                    <a:pt x="300" y="17"/>
                  </a:lnTo>
                  <a:lnTo>
                    <a:pt x="293" y="25"/>
                  </a:lnTo>
                  <a:lnTo>
                    <a:pt x="293" y="17"/>
                  </a:lnTo>
                  <a:lnTo>
                    <a:pt x="284" y="17"/>
                  </a:lnTo>
                  <a:lnTo>
                    <a:pt x="244" y="9"/>
                  </a:lnTo>
                  <a:lnTo>
                    <a:pt x="253" y="17"/>
                  </a:lnTo>
                  <a:lnTo>
                    <a:pt x="244" y="17"/>
                  </a:lnTo>
                  <a:lnTo>
                    <a:pt x="228" y="17"/>
                  </a:lnTo>
                  <a:lnTo>
                    <a:pt x="219" y="25"/>
                  </a:lnTo>
                  <a:lnTo>
                    <a:pt x="219" y="34"/>
                  </a:lnTo>
                  <a:lnTo>
                    <a:pt x="212" y="34"/>
                  </a:lnTo>
                  <a:lnTo>
                    <a:pt x="212" y="49"/>
                  </a:lnTo>
                  <a:lnTo>
                    <a:pt x="212" y="57"/>
                  </a:lnTo>
                  <a:lnTo>
                    <a:pt x="194" y="49"/>
                  </a:lnTo>
                  <a:lnTo>
                    <a:pt x="194" y="57"/>
                  </a:lnTo>
                  <a:lnTo>
                    <a:pt x="194" y="49"/>
                  </a:lnTo>
                  <a:lnTo>
                    <a:pt x="187" y="41"/>
                  </a:lnTo>
                  <a:lnTo>
                    <a:pt x="179" y="41"/>
                  </a:lnTo>
                  <a:lnTo>
                    <a:pt x="163" y="49"/>
                  </a:lnTo>
                  <a:lnTo>
                    <a:pt x="154" y="49"/>
                  </a:lnTo>
                  <a:lnTo>
                    <a:pt x="147" y="74"/>
                  </a:lnTo>
                  <a:lnTo>
                    <a:pt x="138" y="74"/>
                  </a:lnTo>
                  <a:lnTo>
                    <a:pt x="129" y="74"/>
                  </a:lnTo>
                  <a:lnTo>
                    <a:pt x="138" y="81"/>
                  </a:lnTo>
                  <a:lnTo>
                    <a:pt x="129" y="90"/>
                  </a:lnTo>
                  <a:lnTo>
                    <a:pt x="129" y="74"/>
                  </a:lnTo>
                  <a:lnTo>
                    <a:pt x="114" y="90"/>
                  </a:lnTo>
                  <a:lnTo>
                    <a:pt x="122" y="97"/>
                  </a:lnTo>
                  <a:lnTo>
                    <a:pt x="97" y="114"/>
                  </a:lnTo>
                  <a:lnTo>
                    <a:pt x="41" y="13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8" y="156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17" y="211"/>
                  </a:lnTo>
                  <a:lnTo>
                    <a:pt x="8" y="196"/>
                  </a:lnTo>
                  <a:lnTo>
                    <a:pt x="8" y="211"/>
                  </a:lnTo>
                  <a:lnTo>
                    <a:pt x="0" y="203"/>
                  </a:lnTo>
                  <a:lnTo>
                    <a:pt x="23" y="251"/>
                  </a:lnTo>
                  <a:lnTo>
                    <a:pt x="32" y="283"/>
                  </a:lnTo>
                  <a:lnTo>
                    <a:pt x="32" y="308"/>
                  </a:lnTo>
                  <a:lnTo>
                    <a:pt x="23" y="317"/>
                  </a:lnTo>
                  <a:lnTo>
                    <a:pt x="23" y="3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8" name="Freeform 550">
              <a:extLst>
                <a:ext uri="{FF2B5EF4-FFF2-40B4-BE49-F238E27FC236}">
                  <a16:creationId xmlns:a16="http://schemas.microsoft.com/office/drawing/2014/main" id="{E61DE95B-6EDB-4934-84B6-93DB67B97064}"/>
                </a:ext>
              </a:extLst>
            </p:cNvPr>
            <p:cNvSpPr>
              <a:spLocks/>
            </p:cNvSpPr>
            <p:nvPr>
              <p:custDataLst>
                <p:tags r:id="rId646"/>
              </p:custDataLst>
            </p:nvPr>
          </p:nvSpPr>
          <p:spPr bwMode="gray">
            <a:xfrm>
              <a:off x="4669" y="3220"/>
              <a:ext cx="20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9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19" name="Freeform 551">
              <a:extLst>
                <a:ext uri="{FF2B5EF4-FFF2-40B4-BE49-F238E27FC236}">
                  <a16:creationId xmlns:a16="http://schemas.microsoft.com/office/drawing/2014/main" id="{C954DA66-1863-4DC0-9E36-0B19CF871734}"/>
                </a:ext>
              </a:extLst>
            </p:cNvPr>
            <p:cNvSpPr>
              <a:spLocks/>
            </p:cNvSpPr>
            <p:nvPr>
              <p:custDataLst>
                <p:tags r:id="rId647"/>
              </p:custDataLst>
            </p:nvPr>
          </p:nvSpPr>
          <p:spPr bwMode="gray">
            <a:xfrm>
              <a:off x="4669" y="3220"/>
              <a:ext cx="20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9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0" name="Freeform 552">
              <a:extLst>
                <a:ext uri="{FF2B5EF4-FFF2-40B4-BE49-F238E27FC236}">
                  <a16:creationId xmlns:a16="http://schemas.microsoft.com/office/drawing/2014/main" id="{BF98F621-3722-441B-9F92-AD3D7B2A22D7}"/>
                </a:ext>
              </a:extLst>
            </p:cNvPr>
            <p:cNvSpPr>
              <a:spLocks/>
            </p:cNvSpPr>
            <p:nvPr>
              <p:custDataLst>
                <p:tags r:id="rId648"/>
              </p:custDataLst>
            </p:nvPr>
          </p:nvSpPr>
          <p:spPr bwMode="gray">
            <a:xfrm>
              <a:off x="4767" y="3592"/>
              <a:ext cx="19" cy="18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8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1" name="Freeform 553">
              <a:extLst>
                <a:ext uri="{FF2B5EF4-FFF2-40B4-BE49-F238E27FC236}">
                  <a16:creationId xmlns:a16="http://schemas.microsoft.com/office/drawing/2014/main" id="{D8D44DAC-EC23-4C24-9333-F86BA6AA6846}"/>
                </a:ext>
              </a:extLst>
            </p:cNvPr>
            <p:cNvSpPr>
              <a:spLocks/>
            </p:cNvSpPr>
            <p:nvPr>
              <p:custDataLst>
                <p:tags r:id="rId649"/>
              </p:custDataLst>
            </p:nvPr>
          </p:nvSpPr>
          <p:spPr bwMode="gray">
            <a:xfrm>
              <a:off x="4767" y="3592"/>
              <a:ext cx="19" cy="18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8 w 17"/>
                <a:gd name="T7" fmla="*/ 0 h 17"/>
                <a:gd name="T8" fmla="*/ 0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2" name="Freeform 554">
              <a:extLst>
                <a:ext uri="{FF2B5EF4-FFF2-40B4-BE49-F238E27FC236}">
                  <a16:creationId xmlns:a16="http://schemas.microsoft.com/office/drawing/2014/main" id="{E46E2331-4932-4676-9800-112082DE56BB}"/>
                </a:ext>
              </a:extLst>
            </p:cNvPr>
            <p:cNvSpPr>
              <a:spLocks/>
            </p:cNvSpPr>
            <p:nvPr>
              <p:custDataLst>
                <p:tags r:id="rId650"/>
              </p:custDataLst>
            </p:nvPr>
          </p:nvSpPr>
          <p:spPr bwMode="gray">
            <a:xfrm>
              <a:off x="4130" y="2979"/>
              <a:ext cx="168" cy="158"/>
            </a:xfrm>
            <a:custGeom>
              <a:avLst/>
              <a:gdLst>
                <a:gd name="T0" fmla="*/ 0 w 140"/>
                <a:gd name="T1" fmla="*/ 0 h 145"/>
                <a:gd name="T2" fmla="*/ 0 w 140"/>
                <a:gd name="T3" fmla="*/ 7 h 145"/>
                <a:gd name="T4" fmla="*/ 18 w 140"/>
                <a:gd name="T5" fmla="*/ 23 h 145"/>
                <a:gd name="T6" fmla="*/ 33 w 140"/>
                <a:gd name="T7" fmla="*/ 41 h 145"/>
                <a:gd name="T8" fmla="*/ 42 w 140"/>
                <a:gd name="T9" fmla="*/ 47 h 145"/>
                <a:gd name="T10" fmla="*/ 49 w 140"/>
                <a:gd name="T11" fmla="*/ 64 h 145"/>
                <a:gd name="T12" fmla="*/ 65 w 140"/>
                <a:gd name="T13" fmla="*/ 81 h 145"/>
                <a:gd name="T14" fmla="*/ 83 w 140"/>
                <a:gd name="T15" fmla="*/ 113 h 145"/>
                <a:gd name="T16" fmla="*/ 114 w 140"/>
                <a:gd name="T17" fmla="*/ 144 h 145"/>
                <a:gd name="T18" fmla="*/ 130 w 140"/>
                <a:gd name="T19" fmla="*/ 144 h 145"/>
                <a:gd name="T20" fmla="*/ 139 w 140"/>
                <a:gd name="T21" fmla="*/ 113 h 145"/>
                <a:gd name="T22" fmla="*/ 130 w 140"/>
                <a:gd name="T23" fmla="*/ 97 h 145"/>
                <a:gd name="T24" fmla="*/ 123 w 140"/>
                <a:gd name="T25" fmla="*/ 97 h 145"/>
                <a:gd name="T26" fmla="*/ 114 w 140"/>
                <a:gd name="T27" fmla="*/ 81 h 145"/>
                <a:gd name="T28" fmla="*/ 108 w 140"/>
                <a:gd name="T29" fmla="*/ 81 h 145"/>
                <a:gd name="T30" fmla="*/ 108 w 140"/>
                <a:gd name="T31" fmla="*/ 72 h 145"/>
                <a:gd name="T32" fmla="*/ 98 w 140"/>
                <a:gd name="T33" fmla="*/ 64 h 145"/>
                <a:gd name="T34" fmla="*/ 98 w 140"/>
                <a:gd name="T35" fmla="*/ 56 h 145"/>
                <a:gd name="T36" fmla="*/ 74 w 140"/>
                <a:gd name="T37" fmla="*/ 41 h 145"/>
                <a:gd name="T38" fmla="*/ 65 w 140"/>
                <a:gd name="T39" fmla="*/ 41 h 145"/>
                <a:gd name="T40" fmla="*/ 24 w 140"/>
                <a:gd name="T41" fmla="*/ 7 h 145"/>
                <a:gd name="T42" fmla="*/ 0 w 140"/>
                <a:gd name="T4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45">
                  <a:moveTo>
                    <a:pt x="0" y="0"/>
                  </a:moveTo>
                  <a:lnTo>
                    <a:pt x="0" y="7"/>
                  </a:lnTo>
                  <a:lnTo>
                    <a:pt x="18" y="23"/>
                  </a:lnTo>
                  <a:lnTo>
                    <a:pt x="33" y="41"/>
                  </a:lnTo>
                  <a:lnTo>
                    <a:pt x="42" y="47"/>
                  </a:lnTo>
                  <a:lnTo>
                    <a:pt x="49" y="64"/>
                  </a:lnTo>
                  <a:lnTo>
                    <a:pt x="65" y="81"/>
                  </a:lnTo>
                  <a:lnTo>
                    <a:pt x="83" y="113"/>
                  </a:lnTo>
                  <a:lnTo>
                    <a:pt x="114" y="144"/>
                  </a:lnTo>
                  <a:lnTo>
                    <a:pt x="130" y="144"/>
                  </a:lnTo>
                  <a:lnTo>
                    <a:pt x="139" y="113"/>
                  </a:lnTo>
                  <a:lnTo>
                    <a:pt x="130" y="97"/>
                  </a:lnTo>
                  <a:lnTo>
                    <a:pt x="123" y="97"/>
                  </a:lnTo>
                  <a:lnTo>
                    <a:pt x="114" y="81"/>
                  </a:lnTo>
                  <a:lnTo>
                    <a:pt x="108" y="81"/>
                  </a:lnTo>
                  <a:lnTo>
                    <a:pt x="108" y="72"/>
                  </a:lnTo>
                  <a:lnTo>
                    <a:pt x="98" y="64"/>
                  </a:lnTo>
                  <a:lnTo>
                    <a:pt x="98" y="56"/>
                  </a:lnTo>
                  <a:lnTo>
                    <a:pt x="74" y="41"/>
                  </a:lnTo>
                  <a:lnTo>
                    <a:pt x="65" y="41"/>
                  </a:lnTo>
                  <a:lnTo>
                    <a:pt x="24" y="7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3" name="Freeform 555">
              <a:extLst>
                <a:ext uri="{FF2B5EF4-FFF2-40B4-BE49-F238E27FC236}">
                  <a16:creationId xmlns:a16="http://schemas.microsoft.com/office/drawing/2014/main" id="{16BD884D-F542-4503-8101-0054F56D4A50}"/>
                </a:ext>
              </a:extLst>
            </p:cNvPr>
            <p:cNvSpPr>
              <a:spLocks/>
            </p:cNvSpPr>
            <p:nvPr>
              <p:custDataLst>
                <p:tags r:id="rId651"/>
              </p:custDataLst>
            </p:nvPr>
          </p:nvSpPr>
          <p:spPr bwMode="gray">
            <a:xfrm>
              <a:off x="4286" y="3137"/>
              <a:ext cx="140" cy="40"/>
            </a:xfrm>
            <a:custGeom>
              <a:avLst/>
              <a:gdLst>
                <a:gd name="T0" fmla="*/ 0 w 116"/>
                <a:gd name="T1" fmla="*/ 9 h 35"/>
                <a:gd name="T2" fmla="*/ 33 w 116"/>
                <a:gd name="T3" fmla="*/ 25 h 35"/>
                <a:gd name="T4" fmla="*/ 115 w 116"/>
                <a:gd name="T5" fmla="*/ 34 h 35"/>
                <a:gd name="T6" fmla="*/ 115 w 116"/>
                <a:gd name="T7" fmla="*/ 25 h 35"/>
                <a:gd name="T8" fmla="*/ 98 w 116"/>
                <a:gd name="T9" fmla="*/ 25 h 35"/>
                <a:gd name="T10" fmla="*/ 90 w 116"/>
                <a:gd name="T11" fmla="*/ 17 h 35"/>
                <a:gd name="T12" fmla="*/ 65 w 116"/>
                <a:gd name="T13" fmla="*/ 9 h 35"/>
                <a:gd name="T14" fmla="*/ 65 w 116"/>
                <a:gd name="T15" fmla="*/ 17 h 35"/>
                <a:gd name="T16" fmla="*/ 50 w 116"/>
                <a:gd name="T17" fmla="*/ 9 h 35"/>
                <a:gd name="T18" fmla="*/ 25 w 116"/>
                <a:gd name="T19" fmla="*/ 0 h 35"/>
                <a:gd name="T20" fmla="*/ 9 w 116"/>
                <a:gd name="T21" fmla="*/ 0 h 35"/>
                <a:gd name="T22" fmla="*/ 0 w 116"/>
                <a:gd name="T23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35">
                  <a:moveTo>
                    <a:pt x="0" y="9"/>
                  </a:moveTo>
                  <a:lnTo>
                    <a:pt x="33" y="25"/>
                  </a:lnTo>
                  <a:lnTo>
                    <a:pt x="115" y="34"/>
                  </a:lnTo>
                  <a:lnTo>
                    <a:pt x="115" y="25"/>
                  </a:lnTo>
                  <a:lnTo>
                    <a:pt x="98" y="25"/>
                  </a:lnTo>
                  <a:lnTo>
                    <a:pt x="90" y="17"/>
                  </a:lnTo>
                  <a:lnTo>
                    <a:pt x="65" y="9"/>
                  </a:lnTo>
                  <a:lnTo>
                    <a:pt x="65" y="17"/>
                  </a:lnTo>
                  <a:lnTo>
                    <a:pt x="50" y="9"/>
                  </a:lnTo>
                  <a:lnTo>
                    <a:pt x="25" y="0"/>
                  </a:lnTo>
                  <a:lnTo>
                    <a:pt x="9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4" name="Freeform 556">
              <a:extLst>
                <a:ext uri="{FF2B5EF4-FFF2-40B4-BE49-F238E27FC236}">
                  <a16:creationId xmlns:a16="http://schemas.microsoft.com/office/drawing/2014/main" id="{2DA57943-163A-473B-800E-73FA25B2E106}"/>
                </a:ext>
              </a:extLst>
            </p:cNvPr>
            <p:cNvSpPr>
              <a:spLocks/>
            </p:cNvSpPr>
            <p:nvPr>
              <p:custDataLst>
                <p:tags r:id="rId652"/>
              </p:custDataLst>
            </p:nvPr>
          </p:nvSpPr>
          <p:spPr bwMode="gray">
            <a:xfrm>
              <a:off x="4424" y="3176"/>
              <a:ext cx="21" cy="1"/>
            </a:xfrm>
            <a:custGeom>
              <a:avLst/>
              <a:gdLst>
                <a:gd name="T0" fmla="*/ 0 w 17"/>
                <a:gd name="T1" fmla="*/ 0 h 1"/>
                <a:gd name="T2" fmla="*/ 6 w 17"/>
                <a:gd name="T3" fmla="*/ 0 h 1"/>
                <a:gd name="T4" fmla="*/ 16 w 17"/>
                <a:gd name="T5" fmla="*/ 0 h 1"/>
                <a:gd name="T6" fmla="*/ 0 w 17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lnTo>
                    <a:pt x="6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5" name="Freeform 557">
              <a:extLst>
                <a:ext uri="{FF2B5EF4-FFF2-40B4-BE49-F238E27FC236}">
                  <a16:creationId xmlns:a16="http://schemas.microsoft.com/office/drawing/2014/main" id="{987857ED-C507-40CA-A046-19BEA4B7794D}"/>
                </a:ext>
              </a:extLst>
            </p:cNvPr>
            <p:cNvSpPr>
              <a:spLocks/>
            </p:cNvSpPr>
            <p:nvPr>
              <p:custDataLst>
                <p:tags r:id="rId653"/>
              </p:custDataLst>
            </p:nvPr>
          </p:nvSpPr>
          <p:spPr bwMode="gray">
            <a:xfrm>
              <a:off x="4454" y="3176"/>
              <a:ext cx="119" cy="18"/>
            </a:xfrm>
            <a:custGeom>
              <a:avLst/>
              <a:gdLst>
                <a:gd name="T0" fmla="*/ 0 w 98"/>
                <a:gd name="T1" fmla="*/ 16 h 17"/>
                <a:gd name="T2" fmla="*/ 7 w 98"/>
                <a:gd name="T3" fmla="*/ 16 h 17"/>
                <a:gd name="T4" fmla="*/ 41 w 98"/>
                <a:gd name="T5" fmla="*/ 0 h 17"/>
                <a:gd name="T6" fmla="*/ 73 w 98"/>
                <a:gd name="T7" fmla="*/ 16 h 17"/>
                <a:gd name="T8" fmla="*/ 97 w 98"/>
                <a:gd name="T9" fmla="*/ 0 h 17"/>
                <a:gd name="T10" fmla="*/ 81 w 98"/>
                <a:gd name="T11" fmla="*/ 0 h 17"/>
                <a:gd name="T12" fmla="*/ 56 w 98"/>
                <a:gd name="T13" fmla="*/ 0 h 17"/>
                <a:gd name="T14" fmla="*/ 41 w 98"/>
                <a:gd name="T15" fmla="*/ 0 h 17"/>
                <a:gd name="T16" fmla="*/ 16 w 98"/>
                <a:gd name="T17" fmla="*/ 0 h 17"/>
                <a:gd name="T18" fmla="*/ 23 w 98"/>
                <a:gd name="T19" fmla="*/ 0 h 17"/>
                <a:gd name="T20" fmla="*/ 0 w 98"/>
                <a:gd name="T21" fmla="*/ 0 h 17"/>
                <a:gd name="T22" fmla="*/ 0 w 98"/>
                <a:gd name="T2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7">
                  <a:moveTo>
                    <a:pt x="0" y="16"/>
                  </a:moveTo>
                  <a:lnTo>
                    <a:pt x="7" y="16"/>
                  </a:lnTo>
                  <a:lnTo>
                    <a:pt x="41" y="0"/>
                  </a:lnTo>
                  <a:lnTo>
                    <a:pt x="73" y="16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56" y="0"/>
                  </a:lnTo>
                  <a:lnTo>
                    <a:pt x="41" y="0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6" name="Freeform 558">
              <a:extLst>
                <a:ext uri="{FF2B5EF4-FFF2-40B4-BE49-F238E27FC236}">
                  <a16:creationId xmlns:a16="http://schemas.microsoft.com/office/drawing/2014/main" id="{11D8D4A5-8EFA-4142-A475-0FA33A06A338}"/>
                </a:ext>
              </a:extLst>
            </p:cNvPr>
            <p:cNvSpPr>
              <a:spLocks/>
            </p:cNvSpPr>
            <p:nvPr>
              <p:custDataLst>
                <p:tags r:id="rId654"/>
              </p:custDataLst>
            </p:nvPr>
          </p:nvSpPr>
          <p:spPr bwMode="gray">
            <a:xfrm>
              <a:off x="4491" y="3193"/>
              <a:ext cx="31" cy="19"/>
            </a:xfrm>
            <a:custGeom>
              <a:avLst/>
              <a:gdLst>
                <a:gd name="T0" fmla="*/ 0 w 26"/>
                <a:gd name="T1" fmla="*/ 0 h 17"/>
                <a:gd name="T2" fmla="*/ 17 w 26"/>
                <a:gd name="T3" fmla="*/ 16 h 17"/>
                <a:gd name="T4" fmla="*/ 25 w 26"/>
                <a:gd name="T5" fmla="*/ 16 h 17"/>
                <a:gd name="T6" fmla="*/ 17 w 26"/>
                <a:gd name="T7" fmla="*/ 0 h 17"/>
                <a:gd name="T8" fmla="*/ 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0"/>
                  </a:moveTo>
                  <a:lnTo>
                    <a:pt x="17" y="16"/>
                  </a:lnTo>
                  <a:lnTo>
                    <a:pt x="25" y="16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7" name="Freeform 559">
              <a:extLst>
                <a:ext uri="{FF2B5EF4-FFF2-40B4-BE49-F238E27FC236}">
                  <a16:creationId xmlns:a16="http://schemas.microsoft.com/office/drawing/2014/main" id="{281EB4C9-8616-493C-88A1-F41BE17CAA4D}"/>
                </a:ext>
              </a:extLst>
            </p:cNvPr>
            <p:cNvSpPr>
              <a:spLocks/>
            </p:cNvSpPr>
            <p:nvPr>
              <p:custDataLst>
                <p:tags r:id="rId655"/>
              </p:custDataLst>
            </p:nvPr>
          </p:nvSpPr>
          <p:spPr bwMode="gray">
            <a:xfrm>
              <a:off x="4561" y="3176"/>
              <a:ext cx="60" cy="28"/>
            </a:xfrm>
            <a:custGeom>
              <a:avLst/>
              <a:gdLst>
                <a:gd name="T0" fmla="*/ 0 w 51"/>
                <a:gd name="T1" fmla="*/ 25 h 26"/>
                <a:gd name="T2" fmla="*/ 18 w 51"/>
                <a:gd name="T3" fmla="*/ 25 h 26"/>
                <a:gd name="T4" fmla="*/ 50 w 51"/>
                <a:gd name="T5" fmla="*/ 0 h 26"/>
                <a:gd name="T6" fmla="*/ 25 w 51"/>
                <a:gd name="T7" fmla="*/ 0 h 26"/>
                <a:gd name="T8" fmla="*/ 9 w 51"/>
                <a:gd name="T9" fmla="*/ 16 h 26"/>
                <a:gd name="T10" fmla="*/ 0 w 51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6">
                  <a:moveTo>
                    <a:pt x="0" y="25"/>
                  </a:moveTo>
                  <a:lnTo>
                    <a:pt x="18" y="25"/>
                  </a:lnTo>
                  <a:lnTo>
                    <a:pt x="50" y="0"/>
                  </a:lnTo>
                  <a:lnTo>
                    <a:pt x="25" y="0"/>
                  </a:lnTo>
                  <a:lnTo>
                    <a:pt x="9" y="16"/>
                  </a:lnTo>
                  <a:lnTo>
                    <a:pt x="0" y="2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8" name="Freeform 560">
              <a:extLst>
                <a:ext uri="{FF2B5EF4-FFF2-40B4-BE49-F238E27FC236}">
                  <a16:creationId xmlns:a16="http://schemas.microsoft.com/office/drawing/2014/main" id="{ADD8951C-AFAB-4FDA-A89D-658150BD9107}"/>
                </a:ext>
              </a:extLst>
            </p:cNvPr>
            <p:cNvSpPr>
              <a:spLocks/>
            </p:cNvSpPr>
            <p:nvPr>
              <p:custDataLst>
                <p:tags r:id="rId656"/>
              </p:custDataLst>
            </p:nvPr>
          </p:nvSpPr>
          <p:spPr bwMode="gray">
            <a:xfrm>
              <a:off x="4728" y="3130"/>
              <a:ext cx="20" cy="28"/>
            </a:xfrm>
            <a:custGeom>
              <a:avLst/>
              <a:gdLst>
                <a:gd name="T0" fmla="*/ 0 w 17"/>
                <a:gd name="T1" fmla="*/ 24 h 25"/>
                <a:gd name="T2" fmla="*/ 16 w 17"/>
                <a:gd name="T3" fmla="*/ 7 h 25"/>
                <a:gd name="T4" fmla="*/ 16 w 17"/>
                <a:gd name="T5" fmla="*/ 0 h 25"/>
                <a:gd name="T6" fmla="*/ 0 w 17"/>
                <a:gd name="T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6" y="7"/>
                  </a:lnTo>
                  <a:lnTo>
                    <a:pt x="16" y="0"/>
                  </a:lnTo>
                  <a:lnTo>
                    <a:pt x="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29" name="Freeform 561">
              <a:extLst>
                <a:ext uri="{FF2B5EF4-FFF2-40B4-BE49-F238E27FC236}">
                  <a16:creationId xmlns:a16="http://schemas.microsoft.com/office/drawing/2014/main" id="{7E132E91-3AB4-421A-8043-2E47DB81FE58}"/>
                </a:ext>
              </a:extLst>
            </p:cNvPr>
            <p:cNvSpPr>
              <a:spLocks/>
            </p:cNvSpPr>
            <p:nvPr>
              <p:custDataLst>
                <p:tags r:id="rId657"/>
              </p:custDataLst>
            </p:nvPr>
          </p:nvSpPr>
          <p:spPr bwMode="gray">
            <a:xfrm>
              <a:off x="4286" y="3076"/>
              <a:ext cx="23" cy="29"/>
            </a:xfrm>
            <a:custGeom>
              <a:avLst/>
              <a:gdLst>
                <a:gd name="T0" fmla="*/ 0 w 19"/>
                <a:gd name="T1" fmla="*/ 9 h 26"/>
                <a:gd name="T2" fmla="*/ 9 w 19"/>
                <a:gd name="T3" fmla="*/ 16 h 26"/>
                <a:gd name="T4" fmla="*/ 18 w 19"/>
                <a:gd name="T5" fmla="*/ 25 h 26"/>
                <a:gd name="T6" fmla="*/ 18 w 19"/>
                <a:gd name="T7" fmla="*/ 16 h 26"/>
                <a:gd name="T8" fmla="*/ 9 w 19"/>
                <a:gd name="T9" fmla="*/ 0 h 26"/>
                <a:gd name="T10" fmla="*/ 0 w 19"/>
                <a:gd name="T11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6">
                  <a:moveTo>
                    <a:pt x="0" y="9"/>
                  </a:moveTo>
                  <a:lnTo>
                    <a:pt x="9" y="16"/>
                  </a:lnTo>
                  <a:lnTo>
                    <a:pt x="18" y="25"/>
                  </a:lnTo>
                  <a:lnTo>
                    <a:pt x="18" y="16"/>
                  </a:lnTo>
                  <a:lnTo>
                    <a:pt x="9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0" name="Freeform 562">
              <a:extLst>
                <a:ext uri="{FF2B5EF4-FFF2-40B4-BE49-F238E27FC236}">
                  <a16:creationId xmlns:a16="http://schemas.microsoft.com/office/drawing/2014/main" id="{409A9E7D-41F6-4D4D-9332-B7A54BBFA429}"/>
                </a:ext>
              </a:extLst>
            </p:cNvPr>
            <p:cNvSpPr>
              <a:spLocks/>
            </p:cNvSpPr>
            <p:nvPr>
              <p:custDataLst>
                <p:tags r:id="rId658"/>
              </p:custDataLst>
            </p:nvPr>
          </p:nvSpPr>
          <p:spPr bwMode="gray">
            <a:xfrm>
              <a:off x="4286" y="3076"/>
              <a:ext cx="23" cy="29"/>
            </a:xfrm>
            <a:custGeom>
              <a:avLst/>
              <a:gdLst>
                <a:gd name="T0" fmla="*/ 0 w 19"/>
                <a:gd name="T1" fmla="*/ 9 h 26"/>
                <a:gd name="T2" fmla="*/ 9 w 19"/>
                <a:gd name="T3" fmla="*/ 16 h 26"/>
                <a:gd name="T4" fmla="*/ 18 w 19"/>
                <a:gd name="T5" fmla="*/ 25 h 26"/>
                <a:gd name="T6" fmla="*/ 18 w 19"/>
                <a:gd name="T7" fmla="*/ 16 h 26"/>
                <a:gd name="T8" fmla="*/ 9 w 19"/>
                <a:gd name="T9" fmla="*/ 0 h 26"/>
                <a:gd name="T10" fmla="*/ 0 w 19"/>
                <a:gd name="T11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6">
                  <a:moveTo>
                    <a:pt x="0" y="9"/>
                  </a:moveTo>
                  <a:lnTo>
                    <a:pt x="9" y="16"/>
                  </a:lnTo>
                  <a:lnTo>
                    <a:pt x="18" y="25"/>
                  </a:lnTo>
                  <a:lnTo>
                    <a:pt x="18" y="16"/>
                  </a:lnTo>
                  <a:lnTo>
                    <a:pt x="9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1" name="Freeform 563">
              <a:extLst>
                <a:ext uri="{FF2B5EF4-FFF2-40B4-BE49-F238E27FC236}">
                  <a16:creationId xmlns:a16="http://schemas.microsoft.com/office/drawing/2014/main" id="{86885736-6D90-4215-A17E-D079CFA42912}"/>
                </a:ext>
              </a:extLst>
            </p:cNvPr>
            <p:cNvSpPr>
              <a:spLocks/>
            </p:cNvSpPr>
            <p:nvPr>
              <p:custDataLst>
                <p:tags r:id="rId659"/>
              </p:custDataLst>
            </p:nvPr>
          </p:nvSpPr>
          <p:spPr bwMode="gray">
            <a:xfrm>
              <a:off x="4316" y="3093"/>
              <a:ext cx="20" cy="19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  <a:gd name="T8" fmla="*/ 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2" name="Freeform 564">
              <a:extLst>
                <a:ext uri="{FF2B5EF4-FFF2-40B4-BE49-F238E27FC236}">
                  <a16:creationId xmlns:a16="http://schemas.microsoft.com/office/drawing/2014/main" id="{991B0FB1-6ECF-4A77-80DF-0F475A4AF301}"/>
                </a:ext>
              </a:extLst>
            </p:cNvPr>
            <p:cNvSpPr>
              <a:spLocks/>
            </p:cNvSpPr>
            <p:nvPr>
              <p:custDataLst>
                <p:tags r:id="rId660"/>
              </p:custDataLst>
            </p:nvPr>
          </p:nvSpPr>
          <p:spPr bwMode="gray">
            <a:xfrm>
              <a:off x="4491" y="3030"/>
              <a:ext cx="101" cy="107"/>
            </a:xfrm>
            <a:custGeom>
              <a:avLst/>
              <a:gdLst>
                <a:gd name="T0" fmla="*/ 0 w 83"/>
                <a:gd name="T1" fmla="*/ 57 h 98"/>
                <a:gd name="T2" fmla="*/ 0 w 83"/>
                <a:gd name="T3" fmla="*/ 66 h 98"/>
                <a:gd name="T4" fmla="*/ 10 w 83"/>
                <a:gd name="T5" fmla="*/ 66 h 98"/>
                <a:gd name="T6" fmla="*/ 10 w 83"/>
                <a:gd name="T7" fmla="*/ 74 h 98"/>
                <a:gd name="T8" fmla="*/ 10 w 83"/>
                <a:gd name="T9" fmla="*/ 97 h 98"/>
                <a:gd name="T10" fmla="*/ 17 w 83"/>
                <a:gd name="T11" fmla="*/ 90 h 98"/>
                <a:gd name="T12" fmla="*/ 17 w 83"/>
                <a:gd name="T13" fmla="*/ 66 h 98"/>
                <a:gd name="T14" fmla="*/ 25 w 83"/>
                <a:gd name="T15" fmla="*/ 57 h 98"/>
                <a:gd name="T16" fmla="*/ 34 w 83"/>
                <a:gd name="T17" fmla="*/ 57 h 98"/>
                <a:gd name="T18" fmla="*/ 25 w 83"/>
                <a:gd name="T19" fmla="*/ 66 h 98"/>
                <a:gd name="T20" fmla="*/ 34 w 83"/>
                <a:gd name="T21" fmla="*/ 74 h 98"/>
                <a:gd name="T22" fmla="*/ 34 w 83"/>
                <a:gd name="T23" fmla="*/ 82 h 98"/>
                <a:gd name="T24" fmla="*/ 50 w 83"/>
                <a:gd name="T25" fmla="*/ 82 h 98"/>
                <a:gd name="T26" fmla="*/ 50 w 83"/>
                <a:gd name="T27" fmla="*/ 97 h 98"/>
                <a:gd name="T28" fmla="*/ 57 w 83"/>
                <a:gd name="T29" fmla="*/ 90 h 98"/>
                <a:gd name="T30" fmla="*/ 57 w 83"/>
                <a:gd name="T31" fmla="*/ 82 h 98"/>
                <a:gd name="T32" fmla="*/ 42 w 83"/>
                <a:gd name="T33" fmla="*/ 66 h 98"/>
                <a:gd name="T34" fmla="*/ 50 w 83"/>
                <a:gd name="T35" fmla="*/ 66 h 98"/>
                <a:gd name="T36" fmla="*/ 34 w 83"/>
                <a:gd name="T37" fmla="*/ 50 h 98"/>
                <a:gd name="T38" fmla="*/ 50 w 83"/>
                <a:gd name="T39" fmla="*/ 34 h 98"/>
                <a:gd name="T40" fmla="*/ 57 w 83"/>
                <a:gd name="T41" fmla="*/ 34 h 98"/>
                <a:gd name="T42" fmla="*/ 25 w 83"/>
                <a:gd name="T43" fmla="*/ 41 h 98"/>
                <a:gd name="T44" fmla="*/ 17 w 83"/>
                <a:gd name="T45" fmla="*/ 34 h 98"/>
                <a:gd name="T46" fmla="*/ 17 w 83"/>
                <a:gd name="T47" fmla="*/ 25 h 98"/>
                <a:gd name="T48" fmla="*/ 25 w 83"/>
                <a:gd name="T49" fmla="*/ 17 h 98"/>
                <a:gd name="T50" fmla="*/ 75 w 83"/>
                <a:gd name="T51" fmla="*/ 17 h 98"/>
                <a:gd name="T52" fmla="*/ 82 w 83"/>
                <a:gd name="T53" fmla="*/ 0 h 98"/>
                <a:gd name="T54" fmla="*/ 66 w 83"/>
                <a:gd name="T55" fmla="*/ 9 h 98"/>
                <a:gd name="T56" fmla="*/ 50 w 83"/>
                <a:gd name="T57" fmla="*/ 17 h 98"/>
                <a:gd name="T58" fmla="*/ 25 w 83"/>
                <a:gd name="T59" fmla="*/ 9 h 98"/>
                <a:gd name="T60" fmla="*/ 25 w 83"/>
                <a:gd name="T61" fmla="*/ 17 h 98"/>
                <a:gd name="T62" fmla="*/ 17 w 83"/>
                <a:gd name="T63" fmla="*/ 17 h 98"/>
                <a:gd name="T64" fmla="*/ 17 w 83"/>
                <a:gd name="T65" fmla="*/ 34 h 98"/>
                <a:gd name="T66" fmla="*/ 0 w 83"/>
                <a:gd name="T67" fmla="*/ 5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98">
                  <a:moveTo>
                    <a:pt x="0" y="57"/>
                  </a:moveTo>
                  <a:lnTo>
                    <a:pt x="0" y="66"/>
                  </a:lnTo>
                  <a:lnTo>
                    <a:pt x="10" y="66"/>
                  </a:lnTo>
                  <a:lnTo>
                    <a:pt x="10" y="74"/>
                  </a:lnTo>
                  <a:lnTo>
                    <a:pt x="10" y="97"/>
                  </a:lnTo>
                  <a:lnTo>
                    <a:pt x="17" y="90"/>
                  </a:lnTo>
                  <a:lnTo>
                    <a:pt x="17" y="66"/>
                  </a:lnTo>
                  <a:lnTo>
                    <a:pt x="25" y="57"/>
                  </a:lnTo>
                  <a:lnTo>
                    <a:pt x="34" y="57"/>
                  </a:lnTo>
                  <a:lnTo>
                    <a:pt x="25" y="66"/>
                  </a:lnTo>
                  <a:lnTo>
                    <a:pt x="34" y="74"/>
                  </a:lnTo>
                  <a:lnTo>
                    <a:pt x="34" y="82"/>
                  </a:lnTo>
                  <a:lnTo>
                    <a:pt x="50" y="82"/>
                  </a:lnTo>
                  <a:lnTo>
                    <a:pt x="50" y="97"/>
                  </a:lnTo>
                  <a:lnTo>
                    <a:pt x="57" y="90"/>
                  </a:lnTo>
                  <a:lnTo>
                    <a:pt x="57" y="82"/>
                  </a:lnTo>
                  <a:lnTo>
                    <a:pt x="42" y="66"/>
                  </a:lnTo>
                  <a:lnTo>
                    <a:pt x="50" y="66"/>
                  </a:lnTo>
                  <a:lnTo>
                    <a:pt x="34" y="50"/>
                  </a:lnTo>
                  <a:lnTo>
                    <a:pt x="50" y="34"/>
                  </a:lnTo>
                  <a:lnTo>
                    <a:pt x="57" y="34"/>
                  </a:lnTo>
                  <a:lnTo>
                    <a:pt x="25" y="41"/>
                  </a:lnTo>
                  <a:lnTo>
                    <a:pt x="17" y="34"/>
                  </a:lnTo>
                  <a:lnTo>
                    <a:pt x="17" y="25"/>
                  </a:lnTo>
                  <a:lnTo>
                    <a:pt x="25" y="17"/>
                  </a:lnTo>
                  <a:lnTo>
                    <a:pt x="75" y="17"/>
                  </a:lnTo>
                  <a:lnTo>
                    <a:pt x="82" y="0"/>
                  </a:lnTo>
                  <a:lnTo>
                    <a:pt x="66" y="9"/>
                  </a:lnTo>
                  <a:lnTo>
                    <a:pt x="50" y="17"/>
                  </a:lnTo>
                  <a:lnTo>
                    <a:pt x="25" y="9"/>
                  </a:lnTo>
                  <a:lnTo>
                    <a:pt x="25" y="17"/>
                  </a:lnTo>
                  <a:lnTo>
                    <a:pt x="17" y="17"/>
                  </a:lnTo>
                  <a:lnTo>
                    <a:pt x="17" y="34"/>
                  </a:lnTo>
                  <a:lnTo>
                    <a:pt x="0" y="57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3" name="Freeform 565">
              <a:extLst>
                <a:ext uri="{FF2B5EF4-FFF2-40B4-BE49-F238E27FC236}">
                  <a16:creationId xmlns:a16="http://schemas.microsoft.com/office/drawing/2014/main" id="{B08C1D4C-0622-499E-AC9E-D0BE30ECCB45}"/>
                </a:ext>
              </a:extLst>
            </p:cNvPr>
            <p:cNvSpPr>
              <a:spLocks/>
            </p:cNvSpPr>
            <p:nvPr>
              <p:custDataLst>
                <p:tags r:id="rId661"/>
              </p:custDataLst>
            </p:nvPr>
          </p:nvSpPr>
          <p:spPr bwMode="gray">
            <a:xfrm>
              <a:off x="4620" y="3024"/>
              <a:ext cx="21" cy="45"/>
            </a:xfrm>
            <a:custGeom>
              <a:avLst/>
              <a:gdLst>
                <a:gd name="T0" fmla="*/ 0 w 17"/>
                <a:gd name="T1" fmla="*/ 15 h 41"/>
                <a:gd name="T2" fmla="*/ 8 w 17"/>
                <a:gd name="T3" fmla="*/ 31 h 41"/>
                <a:gd name="T4" fmla="*/ 16 w 17"/>
                <a:gd name="T5" fmla="*/ 40 h 41"/>
                <a:gd name="T6" fmla="*/ 8 w 17"/>
                <a:gd name="T7" fmla="*/ 31 h 41"/>
                <a:gd name="T8" fmla="*/ 8 w 17"/>
                <a:gd name="T9" fmla="*/ 23 h 41"/>
                <a:gd name="T10" fmla="*/ 16 w 17"/>
                <a:gd name="T11" fmla="*/ 23 h 41"/>
                <a:gd name="T12" fmla="*/ 16 w 17"/>
                <a:gd name="T13" fmla="*/ 15 h 41"/>
                <a:gd name="T14" fmla="*/ 16 w 17"/>
                <a:gd name="T15" fmla="*/ 6 h 41"/>
                <a:gd name="T16" fmla="*/ 16 w 17"/>
                <a:gd name="T17" fmla="*/ 15 h 41"/>
                <a:gd name="T18" fmla="*/ 8 w 17"/>
                <a:gd name="T19" fmla="*/ 0 h 41"/>
                <a:gd name="T20" fmla="*/ 0 w 17"/>
                <a:gd name="T21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1">
                  <a:moveTo>
                    <a:pt x="0" y="15"/>
                  </a:moveTo>
                  <a:lnTo>
                    <a:pt x="8" y="31"/>
                  </a:lnTo>
                  <a:lnTo>
                    <a:pt x="16" y="40"/>
                  </a:lnTo>
                  <a:lnTo>
                    <a:pt x="8" y="31"/>
                  </a:lnTo>
                  <a:lnTo>
                    <a:pt x="8" y="23"/>
                  </a:lnTo>
                  <a:lnTo>
                    <a:pt x="16" y="23"/>
                  </a:lnTo>
                  <a:lnTo>
                    <a:pt x="16" y="15"/>
                  </a:lnTo>
                  <a:lnTo>
                    <a:pt x="16" y="6"/>
                  </a:lnTo>
                  <a:lnTo>
                    <a:pt x="16" y="15"/>
                  </a:lnTo>
                  <a:lnTo>
                    <a:pt x="8" y="0"/>
                  </a:lnTo>
                  <a:lnTo>
                    <a:pt x="0" y="15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4" name="Freeform 566">
              <a:extLst>
                <a:ext uri="{FF2B5EF4-FFF2-40B4-BE49-F238E27FC236}">
                  <a16:creationId xmlns:a16="http://schemas.microsoft.com/office/drawing/2014/main" id="{0230D113-7478-4504-BFD0-F1E494BF49FE}"/>
                </a:ext>
              </a:extLst>
            </p:cNvPr>
            <p:cNvSpPr>
              <a:spLocks/>
            </p:cNvSpPr>
            <p:nvPr>
              <p:custDataLst>
                <p:tags r:id="rId662"/>
              </p:custDataLst>
            </p:nvPr>
          </p:nvSpPr>
          <p:spPr bwMode="gray">
            <a:xfrm>
              <a:off x="4601" y="3105"/>
              <a:ext cx="20" cy="16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5" name="Freeform 567">
              <a:extLst>
                <a:ext uri="{FF2B5EF4-FFF2-40B4-BE49-F238E27FC236}">
                  <a16:creationId xmlns:a16="http://schemas.microsoft.com/office/drawing/2014/main" id="{5AED1D08-A462-4D10-95C4-82ADA6C8F58D}"/>
                </a:ext>
              </a:extLst>
            </p:cNvPr>
            <p:cNvSpPr>
              <a:spLocks/>
            </p:cNvSpPr>
            <p:nvPr>
              <p:custDataLst>
                <p:tags r:id="rId663"/>
              </p:custDataLst>
            </p:nvPr>
          </p:nvSpPr>
          <p:spPr bwMode="gray">
            <a:xfrm>
              <a:off x="4631" y="3093"/>
              <a:ext cx="51" cy="21"/>
            </a:xfrm>
            <a:custGeom>
              <a:avLst/>
              <a:gdLst>
                <a:gd name="T0" fmla="*/ 0 w 42"/>
                <a:gd name="T1" fmla="*/ 9 h 18"/>
                <a:gd name="T2" fmla="*/ 41 w 42"/>
                <a:gd name="T3" fmla="*/ 17 h 18"/>
                <a:gd name="T4" fmla="*/ 32 w 42"/>
                <a:gd name="T5" fmla="*/ 9 h 18"/>
                <a:gd name="T6" fmla="*/ 25 w 42"/>
                <a:gd name="T7" fmla="*/ 0 h 18"/>
                <a:gd name="T8" fmla="*/ 7 w 42"/>
                <a:gd name="T9" fmla="*/ 0 h 18"/>
                <a:gd name="T10" fmla="*/ 0 w 42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8">
                  <a:moveTo>
                    <a:pt x="0" y="9"/>
                  </a:moveTo>
                  <a:lnTo>
                    <a:pt x="41" y="17"/>
                  </a:lnTo>
                  <a:lnTo>
                    <a:pt x="32" y="9"/>
                  </a:lnTo>
                  <a:lnTo>
                    <a:pt x="25" y="0"/>
                  </a:lnTo>
                  <a:lnTo>
                    <a:pt x="7" y="0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6" name="Freeform 568">
              <a:extLst>
                <a:ext uri="{FF2B5EF4-FFF2-40B4-BE49-F238E27FC236}">
                  <a16:creationId xmlns:a16="http://schemas.microsoft.com/office/drawing/2014/main" id="{332C8AAF-0505-40A8-9F27-ECDE6B5C0340}"/>
                </a:ext>
              </a:extLst>
            </p:cNvPr>
            <p:cNvSpPr>
              <a:spLocks/>
            </p:cNvSpPr>
            <p:nvPr>
              <p:custDataLst>
                <p:tags r:id="rId664"/>
              </p:custDataLst>
            </p:nvPr>
          </p:nvSpPr>
          <p:spPr bwMode="gray">
            <a:xfrm>
              <a:off x="4512" y="2793"/>
              <a:ext cx="61" cy="79"/>
            </a:xfrm>
            <a:custGeom>
              <a:avLst/>
              <a:gdLst>
                <a:gd name="T0" fmla="*/ 0 w 50"/>
                <a:gd name="T1" fmla="*/ 31 h 73"/>
                <a:gd name="T2" fmla="*/ 0 w 50"/>
                <a:gd name="T3" fmla="*/ 47 h 73"/>
                <a:gd name="T4" fmla="*/ 8 w 50"/>
                <a:gd name="T5" fmla="*/ 55 h 73"/>
                <a:gd name="T6" fmla="*/ 8 w 50"/>
                <a:gd name="T7" fmla="*/ 65 h 73"/>
                <a:gd name="T8" fmla="*/ 17 w 50"/>
                <a:gd name="T9" fmla="*/ 65 h 73"/>
                <a:gd name="T10" fmla="*/ 25 w 50"/>
                <a:gd name="T11" fmla="*/ 65 h 73"/>
                <a:gd name="T12" fmla="*/ 33 w 50"/>
                <a:gd name="T13" fmla="*/ 72 h 73"/>
                <a:gd name="T14" fmla="*/ 33 w 50"/>
                <a:gd name="T15" fmla="*/ 65 h 73"/>
                <a:gd name="T16" fmla="*/ 40 w 50"/>
                <a:gd name="T17" fmla="*/ 72 h 73"/>
                <a:gd name="T18" fmla="*/ 49 w 50"/>
                <a:gd name="T19" fmla="*/ 72 h 73"/>
                <a:gd name="T20" fmla="*/ 40 w 50"/>
                <a:gd name="T21" fmla="*/ 65 h 73"/>
                <a:gd name="T22" fmla="*/ 49 w 50"/>
                <a:gd name="T23" fmla="*/ 65 h 73"/>
                <a:gd name="T24" fmla="*/ 33 w 50"/>
                <a:gd name="T25" fmla="*/ 55 h 73"/>
                <a:gd name="T26" fmla="*/ 25 w 50"/>
                <a:gd name="T27" fmla="*/ 65 h 73"/>
                <a:gd name="T28" fmla="*/ 17 w 50"/>
                <a:gd name="T29" fmla="*/ 47 h 73"/>
                <a:gd name="T30" fmla="*/ 33 w 50"/>
                <a:gd name="T31" fmla="*/ 24 h 73"/>
                <a:gd name="T32" fmla="*/ 25 w 50"/>
                <a:gd name="T33" fmla="*/ 15 h 73"/>
                <a:gd name="T34" fmla="*/ 33 w 50"/>
                <a:gd name="T35" fmla="*/ 0 h 73"/>
                <a:gd name="T36" fmla="*/ 25 w 50"/>
                <a:gd name="T37" fmla="*/ 7 h 73"/>
                <a:gd name="T38" fmla="*/ 8 w 50"/>
                <a:gd name="T39" fmla="*/ 0 h 73"/>
                <a:gd name="T40" fmla="*/ 0 w 50"/>
                <a:gd name="T4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3">
                  <a:moveTo>
                    <a:pt x="0" y="31"/>
                  </a:moveTo>
                  <a:lnTo>
                    <a:pt x="0" y="47"/>
                  </a:lnTo>
                  <a:lnTo>
                    <a:pt x="8" y="55"/>
                  </a:lnTo>
                  <a:lnTo>
                    <a:pt x="8" y="65"/>
                  </a:lnTo>
                  <a:lnTo>
                    <a:pt x="17" y="65"/>
                  </a:lnTo>
                  <a:lnTo>
                    <a:pt x="25" y="65"/>
                  </a:lnTo>
                  <a:lnTo>
                    <a:pt x="33" y="72"/>
                  </a:lnTo>
                  <a:lnTo>
                    <a:pt x="33" y="65"/>
                  </a:lnTo>
                  <a:lnTo>
                    <a:pt x="40" y="72"/>
                  </a:lnTo>
                  <a:lnTo>
                    <a:pt x="49" y="72"/>
                  </a:lnTo>
                  <a:lnTo>
                    <a:pt x="40" y="65"/>
                  </a:lnTo>
                  <a:lnTo>
                    <a:pt x="49" y="65"/>
                  </a:lnTo>
                  <a:lnTo>
                    <a:pt x="33" y="55"/>
                  </a:lnTo>
                  <a:lnTo>
                    <a:pt x="25" y="65"/>
                  </a:lnTo>
                  <a:lnTo>
                    <a:pt x="17" y="47"/>
                  </a:lnTo>
                  <a:lnTo>
                    <a:pt x="33" y="24"/>
                  </a:lnTo>
                  <a:lnTo>
                    <a:pt x="25" y="15"/>
                  </a:lnTo>
                  <a:lnTo>
                    <a:pt x="33" y="0"/>
                  </a:lnTo>
                  <a:lnTo>
                    <a:pt x="25" y="7"/>
                  </a:lnTo>
                  <a:lnTo>
                    <a:pt x="8" y="0"/>
                  </a:lnTo>
                  <a:lnTo>
                    <a:pt x="0" y="31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7" name="Freeform 569">
              <a:extLst>
                <a:ext uri="{FF2B5EF4-FFF2-40B4-BE49-F238E27FC236}">
                  <a16:creationId xmlns:a16="http://schemas.microsoft.com/office/drawing/2014/main" id="{126B9278-7134-41D6-B743-DD618E9DCAC9}"/>
                </a:ext>
              </a:extLst>
            </p:cNvPr>
            <p:cNvSpPr>
              <a:spLocks/>
            </p:cNvSpPr>
            <p:nvPr>
              <p:custDataLst>
                <p:tags r:id="rId665"/>
              </p:custDataLst>
            </p:nvPr>
          </p:nvSpPr>
          <p:spPr bwMode="gray">
            <a:xfrm>
              <a:off x="4463" y="2899"/>
              <a:ext cx="42" cy="44"/>
            </a:xfrm>
            <a:custGeom>
              <a:avLst/>
              <a:gdLst>
                <a:gd name="T0" fmla="*/ 0 w 35"/>
                <a:gd name="T1" fmla="*/ 40 h 41"/>
                <a:gd name="T2" fmla="*/ 34 w 35"/>
                <a:gd name="T3" fmla="*/ 8 h 41"/>
                <a:gd name="T4" fmla="*/ 34 w 35"/>
                <a:gd name="T5" fmla="*/ 0 h 41"/>
                <a:gd name="T6" fmla="*/ 0 w 35"/>
                <a:gd name="T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1">
                  <a:moveTo>
                    <a:pt x="0" y="40"/>
                  </a:moveTo>
                  <a:lnTo>
                    <a:pt x="34" y="8"/>
                  </a:lnTo>
                  <a:lnTo>
                    <a:pt x="34" y="0"/>
                  </a:lnTo>
                  <a:lnTo>
                    <a:pt x="0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8" name="Freeform 570">
              <a:extLst>
                <a:ext uri="{FF2B5EF4-FFF2-40B4-BE49-F238E27FC236}">
                  <a16:creationId xmlns:a16="http://schemas.microsoft.com/office/drawing/2014/main" id="{79C8322E-4996-4578-82A5-F5694FA21B47}"/>
                </a:ext>
              </a:extLst>
            </p:cNvPr>
            <p:cNvSpPr>
              <a:spLocks/>
            </p:cNvSpPr>
            <p:nvPr>
              <p:custDataLst>
                <p:tags r:id="rId666"/>
              </p:custDataLst>
            </p:nvPr>
          </p:nvSpPr>
          <p:spPr bwMode="gray">
            <a:xfrm>
              <a:off x="4512" y="2871"/>
              <a:ext cx="21" cy="18"/>
            </a:xfrm>
            <a:custGeom>
              <a:avLst/>
              <a:gdLst>
                <a:gd name="T0" fmla="*/ 0 w 18"/>
                <a:gd name="T1" fmla="*/ 0 h 17"/>
                <a:gd name="T2" fmla="*/ 17 w 18"/>
                <a:gd name="T3" fmla="*/ 16 h 17"/>
                <a:gd name="T4" fmla="*/ 17 w 18"/>
                <a:gd name="T5" fmla="*/ 8 h 17"/>
                <a:gd name="T6" fmla="*/ 17 w 18"/>
                <a:gd name="T7" fmla="*/ 0 h 17"/>
                <a:gd name="T8" fmla="*/ 0 w 1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39" name="Freeform 571">
              <a:extLst>
                <a:ext uri="{FF2B5EF4-FFF2-40B4-BE49-F238E27FC236}">
                  <a16:creationId xmlns:a16="http://schemas.microsoft.com/office/drawing/2014/main" id="{ED0013EA-2B61-4DBF-A44F-C587B45DD528}"/>
                </a:ext>
              </a:extLst>
            </p:cNvPr>
            <p:cNvSpPr>
              <a:spLocks/>
            </p:cNvSpPr>
            <p:nvPr>
              <p:custDataLst>
                <p:tags r:id="rId667"/>
              </p:custDataLst>
            </p:nvPr>
          </p:nvSpPr>
          <p:spPr bwMode="gray">
            <a:xfrm>
              <a:off x="4582" y="2879"/>
              <a:ext cx="21" cy="37"/>
            </a:xfrm>
            <a:custGeom>
              <a:avLst/>
              <a:gdLst>
                <a:gd name="T0" fmla="*/ 0 w 17"/>
                <a:gd name="T1" fmla="*/ 0 h 33"/>
                <a:gd name="T2" fmla="*/ 7 w 17"/>
                <a:gd name="T3" fmla="*/ 7 h 33"/>
                <a:gd name="T4" fmla="*/ 0 w 17"/>
                <a:gd name="T5" fmla="*/ 17 h 33"/>
                <a:gd name="T6" fmla="*/ 0 w 17"/>
                <a:gd name="T7" fmla="*/ 25 h 33"/>
                <a:gd name="T8" fmla="*/ 0 w 17"/>
                <a:gd name="T9" fmla="*/ 32 h 33"/>
                <a:gd name="T10" fmla="*/ 7 w 17"/>
                <a:gd name="T11" fmla="*/ 32 h 33"/>
                <a:gd name="T12" fmla="*/ 7 w 17"/>
                <a:gd name="T13" fmla="*/ 17 h 33"/>
                <a:gd name="T14" fmla="*/ 16 w 17"/>
                <a:gd name="T15" fmla="*/ 17 h 33"/>
                <a:gd name="T16" fmla="*/ 7 w 17"/>
                <a:gd name="T17" fmla="*/ 7 h 33"/>
                <a:gd name="T18" fmla="*/ 7 w 17"/>
                <a:gd name="T19" fmla="*/ 0 h 33"/>
                <a:gd name="T20" fmla="*/ 0 w 17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3">
                  <a:moveTo>
                    <a:pt x="0" y="0"/>
                  </a:moveTo>
                  <a:lnTo>
                    <a:pt x="7" y="7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7" y="32"/>
                  </a:lnTo>
                  <a:lnTo>
                    <a:pt x="7" y="17"/>
                  </a:lnTo>
                  <a:lnTo>
                    <a:pt x="16" y="17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0" name="Freeform 572">
              <a:extLst>
                <a:ext uri="{FF2B5EF4-FFF2-40B4-BE49-F238E27FC236}">
                  <a16:creationId xmlns:a16="http://schemas.microsoft.com/office/drawing/2014/main" id="{44429550-E5A8-429E-BC4D-993993DB07E5}"/>
                </a:ext>
              </a:extLst>
            </p:cNvPr>
            <p:cNvSpPr>
              <a:spLocks/>
            </p:cNvSpPr>
            <p:nvPr>
              <p:custDataLst>
                <p:tags r:id="rId668"/>
              </p:custDataLst>
            </p:nvPr>
          </p:nvSpPr>
          <p:spPr bwMode="gray">
            <a:xfrm>
              <a:off x="4542" y="2887"/>
              <a:ext cx="42" cy="47"/>
            </a:xfrm>
            <a:custGeom>
              <a:avLst/>
              <a:gdLst>
                <a:gd name="T0" fmla="*/ 0 w 34"/>
                <a:gd name="T1" fmla="*/ 18 h 42"/>
                <a:gd name="T2" fmla="*/ 8 w 34"/>
                <a:gd name="T3" fmla="*/ 18 h 42"/>
                <a:gd name="T4" fmla="*/ 8 w 34"/>
                <a:gd name="T5" fmla="*/ 25 h 42"/>
                <a:gd name="T6" fmla="*/ 15 w 34"/>
                <a:gd name="T7" fmla="*/ 41 h 42"/>
                <a:gd name="T8" fmla="*/ 15 w 34"/>
                <a:gd name="T9" fmla="*/ 34 h 42"/>
                <a:gd name="T10" fmla="*/ 15 w 34"/>
                <a:gd name="T11" fmla="*/ 25 h 42"/>
                <a:gd name="T12" fmla="*/ 33 w 34"/>
                <a:gd name="T13" fmla="*/ 34 h 42"/>
                <a:gd name="T14" fmla="*/ 33 w 34"/>
                <a:gd name="T15" fmla="*/ 25 h 42"/>
                <a:gd name="T16" fmla="*/ 24 w 34"/>
                <a:gd name="T17" fmla="*/ 25 h 42"/>
                <a:gd name="T18" fmla="*/ 24 w 34"/>
                <a:gd name="T19" fmla="*/ 10 h 42"/>
                <a:gd name="T20" fmla="*/ 15 w 34"/>
                <a:gd name="T21" fmla="*/ 18 h 42"/>
                <a:gd name="T22" fmla="*/ 15 w 34"/>
                <a:gd name="T23" fmla="*/ 10 h 42"/>
                <a:gd name="T24" fmla="*/ 8 w 34"/>
                <a:gd name="T25" fmla="*/ 0 h 42"/>
                <a:gd name="T26" fmla="*/ 0 w 34"/>
                <a:gd name="T27" fmla="*/ 0 h 42"/>
                <a:gd name="T28" fmla="*/ 0 w 34"/>
                <a:gd name="T2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2">
                  <a:moveTo>
                    <a:pt x="0" y="18"/>
                  </a:moveTo>
                  <a:lnTo>
                    <a:pt x="8" y="18"/>
                  </a:lnTo>
                  <a:lnTo>
                    <a:pt x="8" y="25"/>
                  </a:lnTo>
                  <a:lnTo>
                    <a:pt x="15" y="41"/>
                  </a:lnTo>
                  <a:lnTo>
                    <a:pt x="15" y="34"/>
                  </a:lnTo>
                  <a:lnTo>
                    <a:pt x="15" y="25"/>
                  </a:lnTo>
                  <a:lnTo>
                    <a:pt x="33" y="34"/>
                  </a:lnTo>
                  <a:lnTo>
                    <a:pt x="33" y="25"/>
                  </a:lnTo>
                  <a:lnTo>
                    <a:pt x="24" y="25"/>
                  </a:lnTo>
                  <a:lnTo>
                    <a:pt x="24" y="10"/>
                  </a:lnTo>
                  <a:lnTo>
                    <a:pt x="15" y="18"/>
                  </a:lnTo>
                  <a:lnTo>
                    <a:pt x="15" y="1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1" name="Freeform 573">
              <a:extLst>
                <a:ext uri="{FF2B5EF4-FFF2-40B4-BE49-F238E27FC236}">
                  <a16:creationId xmlns:a16="http://schemas.microsoft.com/office/drawing/2014/main" id="{3E32FB97-0E1C-445D-B673-8789D88F89EA}"/>
                </a:ext>
              </a:extLst>
            </p:cNvPr>
            <p:cNvSpPr>
              <a:spLocks/>
            </p:cNvSpPr>
            <p:nvPr>
              <p:custDataLst>
                <p:tags r:id="rId669"/>
              </p:custDataLst>
            </p:nvPr>
          </p:nvSpPr>
          <p:spPr bwMode="gray">
            <a:xfrm>
              <a:off x="4542" y="2915"/>
              <a:ext cx="68" cy="65"/>
            </a:xfrm>
            <a:custGeom>
              <a:avLst/>
              <a:gdLst>
                <a:gd name="T0" fmla="*/ 0 w 56"/>
                <a:gd name="T1" fmla="*/ 40 h 59"/>
                <a:gd name="T2" fmla="*/ 8 w 56"/>
                <a:gd name="T3" fmla="*/ 34 h 59"/>
                <a:gd name="T4" fmla="*/ 15 w 56"/>
                <a:gd name="T5" fmla="*/ 34 h 59"/>
                <a:gd name="T6" fmla="*/ 24 w 56"/>
                <a:gd name="T7" fmla="*/ 34 h 59"/>
                <a:gd name="T8" fmla="*/ 33 w 56"/>
                <a:gd name="T9" fmla="*/ 34 h 59"/>
                <a:gd name="T10" fmla="*/ 24 w 56"/>
                <a:gd name="T11" fmla="*/ 49 h 59"/>
                <a:gd name="T12" fmla="*/ 40 w 56"/>
                <a:gd name="T13" fmla="*/ 58 h 59"/>
                <a:gd name="T14" fmla="*/ 49 w 56"/>
                <a:gd name="T15" fmla="*/ 49 h 59"/>
                <a:gd name="T16" fmla="*/ 40 w 56"/>
                <a:gd name="T17" fmla="*/ 40 h 59"/>
                <a:gd name="T18" fmla="*/ 49 w 56"/>
                <a:gd name="T19" fmla="*/ 34 h 59"/>
                <a:gd name="T20" fmla="*/ 55 w 56"/>
                <a:gd name="T21" fmla="*/ 49 h 59"/>
                <a:gd name="T22" fmla="*/ 55 w 56"/>
                <a:gd name="T23" fmla="*/ 34 h 59"/>
                <a:gd name="T24" fmla="*/ 55 w 56"/>
                <a:gd name="T25" fmla="*/ 16 h 59"/>
                <a:gd name="T26" fmla="*/ 40 w 56"/>
                <a:gd name="T27" fmla="*/ 0 h 59"/>
                <a:gd name="T28" fmla="*/ 40 w 56"/>
                <a:gd name="T29" fmla="*/ 16 h 59"/>
                <a:gd name="T30" fmla="*/ 33 w 56"/>
                <a:gd name="T31" fmla="*/ 16 h 59"/>
                <a:gd name="T32" fmla="*/ 24 w 56"/>
                <a:gd name="T33" fmla="*/ 25 h 59"/>
                <a:gd name="T34" fmla="*/ 15 w 56"/>
                <a:gd name="T35" fmla="*/ 16 h 59"/>
                <a:gd name="T36" fmla="*/ 0 w 56"/>
                <a:gd name="T37" fmla="*/ 34 h 59"/>
                <a:gd name="T38" fmla="*/ 0 w 56"/>
                <a:gd name="T39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59">
                  <a:moveTo>
                    <a:pt x="0" y="40"/>
                  </a:moveTo>
                  <a:lnTo>
                    <a:pt x="8" y="34"/>
                  </a:lnTo>
                  <a:lnTo>
                    <a:pt x="15" y="34"/>
                  </a:lnTo>
                  <a:lnTo>
                    <a:pt x="24" y="34"/>
                  </a:lnTo>
                  <a:lnTo>
                    <a:pt x="33" y="34"/>
                  </a:lnTo>
                  <a:lnTo>
                    <a:pt x="24" y="49"/>
                  </a:lnTo>
                  <a:lnTo>
                    <a:pt x="40" y="58"/>
                  </a:lnTo>
                  <a:lnTo>
                    <a:pt x="49" y="49"/>
                  </a:lnTo>
                  <a:lnTo>
                    <a:pt x="40" y="40"/>
                  </a:lnTo>
                  <a:lnTo>
                    <a:pt x="49" y="34"/>
                  </a:lnTo>
                  <a:lnTo>
                    <a:pt x="55" y="49"/>
                  </a:lnTo>
                  <a:lnTo>
                    <a:pt x="55" y="34"/>
                  </a:lnTo>
                  <a:lnTo>
                    <a:pt x="55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3" y="16"/>
                  </a:lnTo>
                  <a:lnTo>
                    <a:pt x="24" y="25"/>
                  </a:lnTo>
                  <a:lnTo>
                    <a:pt x="15" y="16"/>
                  </a:lnTo>
                  <a:lnTo>
                    <a:pt x="0" y="34"/>
                  </a:lnTo>
                  <a:lnTo>
                    <a:pt x="0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2" name="Line 574">
              <a:extLst>
                <a:ext uri="{FF2B5EF4-FFF2-40B4-BE49-F238E27FC236}">
                  <a16:creationId xmlns:a16="http://schemas.microsoft.com/office/drawing/2014/main" id="{EDC8C49D-680E-4689-BFBA-727696269459}"/>
                </a:ext>
              </a:extLst>
            </p:cNvPr>
            <p:cNvSpPr>
              <a:spLocks noChangeShapeType="1"/>
            </p:cNvSpPr>
            <p:nvPr>
              <p:custDataLst>
                <p:tags r:id="rId670"/>
              </p:custDataLst>
            </p:nvPr>
          </p:nvSpPr>
          <p:spPr bwMode="gray">
            <a:xfrm>
              <a:off x="4414" y="2736"/>
              <a:ext cx="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543" name="Freeform 575">
              <a:extLst>
                <a:ext uri="{FF2B5EF4-FFF2-40B4-BE49-F238E27FC236}">
                  <a16:creationId xmlns:a16="http://schemas.microsoft.com/office/drawing/2014/main" id="{FB35076D-52D3-4A96-B893-EEEAFA771899}"/>
                </a:ext>
              </a:extLst>
            </p:cNvPr>
            <p:cNvSpPr>
              <a:spLocks/>
            </p:cNvSpPr>
            <p:nvPr>
              <p:custDataLst>
                <p:tags r:id="rId671"/>
              </p:custDataLst>
            </p:nvPr>
          </p:nvSpPr>
          <p:spPr bwMode="gray">
            <a:xfrm>
              <a:off x="4386" y="2707"/>
              <a:ext cx="58" cy="35"/>
            </a:xfrm>
            <a:custGeom>
              <a:avLst/>
              <a:gdLst>
                <a:gd name="T0" fmla="*/ 2 w 32"/>
                <a:gd name="T1" fmla="*/ 19 h 19"/>
                <a:gd name="T2" fmla="*/ 0 w 32"/>
                <a:gd name="T3" fmla="*/ 7 h 19"/>
                <a:gd name="T4" fmla="*/ 8 w 32"/>
                <a:gd name="T5" fmla="*/ 0 h 19"/>
                <a:gd name="T6" fmla="*/ 21 w 32"/>
                <a:gd name="T7" fmla="*/ 0 h 19"/>
                <a:gd name="T8" fmla="*/ 32 w 32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2" y="1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21" y="0"/>
                  </a:lnTo>
                  <a:lnTo>
                    <a:pt x="32" y="18"/>
                  </a:lnTo>
                </a:path>
              </a:pathLst>
            </a:custGeom>
            <a:solidFill>
              <a:schemeClr val="hlink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4" name="Freeform 576">
              <a:extLst>
                <a:ext uri="{FF2B5EF4-FFF2-40B4-BE49-F238E27FC236}">
                  <a16:creationId xmlns:a16="http://schemas.microsoft.com/office/drawing/2014/main" id="{522553E5-E8D4-4774-981B-B5AB225E4A4A}"/>
                </a:ext>
              </a:extLst>
            </p:cNvPr>
            <p:cNvSpPr>
              <a:spLocks/>
            </p:cNvSpPr>
            <p:nvPr>
              <p:custDataLst>
                <p:tags r:id="rId672"/>
              </p:custDataLst>
            </p:nvPr>
          </p:nvSpPr>
          <p:spPr bwMode="gray">
            <a:xfrm>
              <a:off x="4246" y="3022"/>
              <a:ext cx="20" cy="19"/>
            </a:xfrm>
            <a:custGeom>
              <a:avLst/>
              <a:gdLst>
                <a:gd name="T0" fmla="*/ 0 w 18"/>
                <a:gd name="T1" fmla="*/ 7 h 15"/>
                <a:gd name="T2" fmla="*/ 11 w 18"/>
                <a:gd name="T3" fmla="*/ 0 h 15"/>
                <a:gd name="T4" fmla="*/ 18 w 18"/>
                <a:gd name="T5" fmla="*/ 15 h 15"/>
                <a:gd name="T6" fmla="*/ 0 w 18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0" y="7"/>
                  </a:moveTo>
                  <a:lnTo>
                    <a:pt x="11" y="0"/>
                  </a:lnTo>
                  <a:lnTo>
                    <a:pt x="1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5" name="Freeform 577">
              <a:extLst>
                <a:ext uri="{FF2B5EF4-FFF2-40B4-BE49-F238E27FC236}">
                  <a16:creationId xmlns:a16="http://schemas.microsoft.com/office/drawing/2014/main" id="{EC4BB619-AB0F-4675-8339-84B3CA0BC39A}"/>
                </a:ext>
              </a:extLst>
            </p:cNvPr>
            <p:cNvSpPr>
              <a:spLocks/>
            </p:cNvSpPr>
            <p:nvPr>
              <p:custDataLst>
                <p:tags r:id="rId673"/>
              </p:custDataLst>
            </p:nvPr>
          </p:nvSpPr>
          <p:spPr bwMode="gray">
            <a:xfrm>
              <a:off x="4542" y="2915"/>
              <a:ext cx="68" cy="65"/>
            </a:xfrm>
            <a:custGeom>
              <a:avLst/>
              <a:gdLst>
                <a:gd name="T0" fmla="*/ 0 w 56"/>
                <a:gd name="T1" fmla="*/ 40 h 59"/>
                <a:gd name="T2" fmla="*/ 8 w 56"/>
                <a:gd name="T3" fmla="*/ 34 h 59"/>
                <a:gd name="T4" fmla="*/ 15 w 56"/>
                <a:gd name="T5" fmla="*/ 34 h 59"/>
                <a:gd name="T6" fmla="*/ 24 w 56"/>
                <a:gd name="T7" fmla="*/ 34 h 59"/>
                <a:gd name="T8" fmla="*/ 33 w 56"/>
                <a:gd name="T9" fmla="*/ 34 h 59"/>
                <a:gd name="T10" fmla="*/ 24 w 56"/>
                <a:gd name="T11" fmla="*/ 49 h 59"/>
                <a:gd name="T12" fmla="*/ 40 w 56"/>
                <a:gd name="T13" fmla="*/ 58 h 59"/>
                <a:gd name="T14" fmla="*/ 49 w 56"/>
                <a:gd name="T15" fmla="*/ 49 h 59"/>
                <a:gd name="T16" fmla="*/ 40 w 56"/>
                <a:gd name="T17" fmla="*/ 40 h 59"/>
                <a:gd name="T18" fmla="*/ 49 w 56"/>
                <a:gd name="T19" fmla="*/ 34 h 59"/>
                <a:gd name="T20" fmla="*/ 55 w 56"/>
                <a:gd name="T21" fmla="*/ 49 h 59"/>
                <a:gd name="T22" fmla="*/ 55 w 56"/>
                <a:gd name="T23" fmla="*/ 34 h 59"/>
                <a:gd name="T24" fmla="*/ 55 w 56"/>
                <a:gd name="T25" fmla="*/ 16 h 59"/>
                <a:gd name="T26" fmla="*/ 40 w 56"/>
                <a:gd name="T27" fmla="*/ 0 h 59"/>
                <a:gd name="T28" fmla="*/ 40 w 56"/>
                <a:gd name="T29" fmla="*/ 16 h 59"/>
                <a:gd name="T30" fmla="*/ 33 w 56"/>
                <a:gd name="T31" fmla="*/ 16 h 59"/>
                <a:gd name="T32" fmla="*/ 24 w 56"/>
                <a:gd name="T33" fmla="*/ 25 h 59"/>
                <a:gd name="T34" fmla="*/ 15 w 56"/>
                <a:gd name="T35" fmla="*/ 16 h 59"/>
                <a:gd name="T36" fmla="*/ 0 w 56"/>
                <a:gd name="T37" fmla="*/ 34 h 59"/>
                <a:gd name="T38" fmla="*/ 0 w 56"/>
                <a:gd name="T39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59">
                  <a:moveTo>
                    <a:pt x="0" y="40"/>
                  </a:moveTo>
                  <a:lnTo>
                    <a:pt x="8" y="34"/>
                  </a:lnTo>
                  <a:lnTo>
                    <a:pt x="15" y="34"/>
                  </a:lnTo>
                  <a:lnTo>
                    <a:pt x="24" y="34"/>
                  </a:lnTo>
                  <a:lnTo>
                    <a:pt x="33" y="34"/>
                  </a:lnTo>
                  <a:lnTo>
                    <a:pt x="24" y="49"/>
                  </a:lnTo>
                  <a:lnTo>
                    <a:pt x="40" y="58"/>
                  </a:lnTo>
                  <a:lnTo>
                    <a:pt x="49" y="49"/>
                  </a:lnTo>
                  <a:lnTo>
                    <a:pt x="40" y="40"/>
                  </a:lnTo>
                  <a:lnTo>
                    <a:pt x="49" y="34"/>
                  </a:lnTo>
                  <a:lnTo>
                    <a:pt x="55" y="49"/>
                  </a:lnTo>
                  <a:lnTo>
                    <a:pt x="55" y="34"/>
                  </a:lnTo>
                  <a:lnTo>
                    <a:pt x="55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3" y="16"/>
                  </a:lnTo>
                  <a:lnTo>
                    <a:pt x="24" y="25"/>
                  </a:lnTo>
                  <a:lnTo>
                    <a:pt x="15" y="16"/>
                  </a:lnTo>
                  <a:lnTo>
                    <a:pt x="0" y="34"/>
                  </a:lnTo>
                  <a:lnTo>
                    <a:pt x="0" y="4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6" name="Freeform 578">
              <a:extLst>
                <a:ext uri="{FF2B5EF4-FFF2-40B4-BE49-F238E27FC236}">
                  <a16:creationId xmlns:a16="http://schemas.microsoft.com/office/drawing/2014/main" id="{55A82941-95FB-4799-821D-B635A37A96FD}"/>
                </a:ext>
              </a:extLst>
            </p:cNvPr>
            <p:cNvSpPr>
              <a:spLocks/>
            </p:cNvSpPr>
            <p:nvPr>
              <p:custDataLst>
                <p:tags r:id="rId674"/>
              </p:custDataLst>
            </p:nvPr>
          </p:nvSpPr>
          <p:spPr bwMode="gray">
            <a:xfrm>
              <a:off x="2532" y="2913"/>
              <a:ext cx="100" cy="90"/>
            </a:xfrm>
            <a:custGeom>
              <a:avLst/>
              <a:gdLst>
                <a:gd name="T0" fmla="*/ 73 w 83"/>
                <a:gd name="T1" fmla="*/ 72 h 82"/>
                <a:gd name="T2" fmla="*/ 73 w 83"/>
                <a:gd name="T3" fmla="*/ 47 h 82"/>
                <a:gd name="T4" fmla="*/ 82 w 83"/>
                <a:gd name="T5" fmla="*/ 32 h 82"/>
                <a:gd name="T6" fmla="*/ 73 w 83"/>
                <a:gd name="T7" fmla="*/ 16 h 82"/>
                <a:gd name="T8" fmla="*/ 65 w 83"/>
                <a:gd name="T9" fmla="*/ 7 h 82"/>
                <a:gd name="T10" fmla="*/ 48 w 83"/>
                <a:gd name="T11" fmla="*/ 7 h 82"/>
                <a:gd name="T12" fmla="*/ 42 w 83"/>
                <a:gd name="T13" fmla="*/ 0 h 82"/>
                <a:gd name="T14" fmla="*/ 33 w 83"/>
                <a:gd name="T15" fmla="*/ 7 h 82"/>
                <a:gd name="T16" fmla="*/ 24 w 83"/>
                <a:gd name="T17" fmla="*/ 0 h 82"/>
                <a:gd name="T18" fmla="*/ 17 w 83"/>
                <a:gd name="T19" fmla="*/ 7 h 82"/>
                <a:gd name="T20" fmla="*/ 8 w 83"/>
                <a:gd name="T21" fmla="*/ 7 h 82"/>
                <a:gd name="T22" fmla="*/ 8 w 83"/>
                <a:gd name="T23" fmla="*/ 16 h 82"/>
                <a:gd name="T24" fmla="*/ 8 w 83"/>
                <a:gd name="T25" fmla="*/ 23 h 82"/>
                <a:gd name="T26" fmla="*/ 8 w 83"/>
                <a:gd name="T27" fmla="*/ 32 h 82"/>
                <a:gd name="T28" fmla="*/ 8 w 83"/>
                <a:gd name="T29" fmla="*/ 41 h 82"/>
                <a:gd name="T30" fmla="*/ 0 w 83"/>
                <a:gd name="T31" fmla="*/ 41 h 82"/>
                <a:gd name="T32" fmla="*/ 0 w 83"/>
                <a:gd name="T33" fmla="*/ 56 h 82"/>
                <a:gd name="T34" fmla="*/ 17 w 83"/>
                <a:gd name="T35" fmla="*/ 65 h 82"/>
                <a:gd name="T36" fmla="*/ 17 w 83"/>
                <a:gd name="T37" fmla="*/ 81 h 82"/>
                <a:gd name="T38" fmla="*/ 33 w 83"/>
                <a:gd name="T39" fmla="*/ 72 h 82"/>
                <a:gd name="T40" fmla="*/ 57 w 83"/>
                <a:gd name="T41" fmla="*/ 72 h 82"/>
                <a:gd name="T42" fmla="*/ 73 w 83"/>
                <a:gd name="T43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82">
                  <a:moveTo>
                    <a:pt x="73" y="72"/>
                  </a:moveTo>
                  <a:lnTo>
                    <a:pt x="73" y="47"/>
                  </a:lnTo>
                  <a:lnTo>
                    <a:pt x="82" y="32"/>
                  </a:lnTo>
                  <a:lnTo>
                    <a:pt x="73" y="16"/>
                  </a:lnTo>
                  <a:lnTo>
                    <a:pt x="65" y="7"/>
                  </a:lnTo>
                  <a:lnTo>
                    <a:pt x="48" y="7"/>
                  </a:lnTo>
                  <a:lnTo>
                    <a:pt x="42" y="0"/>
                  </a:lnTo>
                  <a:lnTo>
                    <a:pt x="33" y="7"/>
                  </a:lnTo>
                  <a:lnTo>
                    <a:pt x="24" y="0"/>
                  </a:lnTo>
                  <a:lnTo>
                    <a:pt x="17" y="7"/>
                  </a:lnTo>
                  <a:lnTo>
                    <a:pt x="8" y="7"/>
                  </a:lnTo>
                  <a:lnTo>
                    <a:pt x="8" y="16"/>
                  </a:lnTo>
                  <a:lnTo>
                    <a:pt x="8" y="23"/>
                  </a:lnTo>
                  <a:lnTo>
                    <a:pt x="8" y="32"/>
                  </a:lnTo>
                  <a:lnTo>
                    <a:pt x="8" y="41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7" y="65"/>
                  </a:lnTo>
                  <a:lnTo>
                    <a:pt x="17" y="81"/>
                  </a:lnTo>
                  <a:lnTo>
                    <a:pt x="33" y="72"/>
                  </a:lnTo>
                  <a:lnTo>
                    <a:pt x="57" y="72"/>
                  </a:lnTo>
                  <a:lnTo>
                    <a:pt x="73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7" name="Freeform 579">
              <a:extLst>
                <a:ext uri="{FF2B5EF4-FFF2-40B4-BE49-F238E27FC236}">
                  <a16:creationId xmlns:a16="http://schemas.microsoft.com/office/drawing/2014/main" id="{A5930F42-7E12-49E8-BA51-C4339CA9B6E9}"/>
                </a:ext>
              </a:extLst>
            </p:cNvPr>
            <p:cNvSpPr>
              <a:spLocks/>
            </p:cNvSpPr>
            <p:nvPr>
              <p:custDataLst>
                <p:tags r:id="rId675"/>
              </p:custDataLst>
            </p:nvPr>
          </p:nvSpPr>
          <p:spPr bwMode="gray">
            <a:xfrm>
              <a:off x="2620" y="2904"/>
              <a:ext cx="62" cy="89"/>
            </a:xfrm>
            <a:custGeom>
              <a:avLst/>
              <a:gdLst>
                <a:gd name="T0" fmla="*/ 0 w 50"/>
                <a:gd name="T1" fmla="*/ 24 h 81"/>
                <a:gd name="T2" fmla="*/ 0 w 50"/>
                <a:gd name="T3" fmla="*/ 8 h 81"/>
                <a:gd name="T4" fmla="*/ 0 w 50"/>
                <a:gd name="T5" fmla="*/ 0 h 81"/>
                <a:gd name="T6" fmla="*/ 32 w 50"/>
                <a:gd name="T7" fmla="*/ 0 h 81"/>
                <a:gd name="T8" fmla="*/ 41 w 50"/>
                <a:gd name="T9" fmla="*/ 31 h 81"/>
                <a:gd name="T10" fmla="*/ 49 w 50"/>
                <a:gd name="T11" fmla="*/ 55 h 81"/>
                <a:gd name="T12" fmla="*/ 49 w 50"/>
                <a:gd name="T13" fmla="*/ 64 h 81"/>
                <a:gd name="T14" fmla="*/ 9 w 50"/>
                <a:gd name="T15" fmla="*/ 80 h 81"/>
                <a:gd name="T16" fmla="*/ 0 w 50"/>
                <a:gd name="T17" fmla="*/ 80 h 81"/>
                <a:gd name="T18" fmla="*/ 0 w 50"/>
                <a:gd name="T19" fmla="*/ 55 h 81"/>
                <a:gd name="T20" fmla="*/ 9 w 50"/>
                <a:gd name="T21" fmla="*/ 40 h 81"/>
                <a:gd name="T22" fmla="*/ 0 w 50"/>
                <a:gd name="T23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1">
                  <a:moveTo>
                    <a:pt x="0" y="2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41" y="31"/>
                  </a:lnTo>
                  <a:lnTo>
                    <a:pt x="49" y="55"/>
                  </a:lnTo>
                  <a:lnTo>
                    <a:pt x="49" y="64"/>
                  </a:lnTo>
                  <a:lnTo>
                    <a:pt x="9" y="80"/>
                  </a:lnTo>
                  <a:lnTo>
                    <a:pt x="0" y="80"/>
                  </a:lnTo>
                  <a:lnTo>
                    <a:pt x="0" y="55"/>
                  </a:lnTo>
                  <a:lnTo>
                    <a:pt x="9" y="40"/>
                  </a:lnTo>
                  <a:lnTo>
                    <a:pt x="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8" name="Freeform 580">
              <a:extLst>
                <a:ext uri="{FF2B5EF4-FFF2-40B4-BE49-F238E27FC236}">
                  <a16:creationId xmlns:a16="http://schemas.microsoft.com/office/drawing/2014/main" id="{1E5E5634-898A-4F37-A4A0-DF4592828C53}"/>
                </a:ext>
              </a:extLst>
            </p:cNvPr>
            <p:cNvSpPr>
              <a:spLocks/>
            </p:cNvSpPr>
            <p:nvPr>
              <p:custDataLst>
                <p:tags r:id="rId676"/>
              </p:custDataLst>
            </p:nvPr>
          </p:nvSpPr>
          <p:spPr bwMode="gray">
            <a:xfrm>
              <a:off x="2464" y="2921"/>
              <a:ext cx="39" cy="45"/>
            </a:xfrm>
            <a:custGeom>
              <a:avLst/>
              <a:gdLst>
                <a:gd name="T0" fmla="*/ 0 w 33"/>
                <a:gd name="T1" fmla="*/ 9 h 41"/>
                <a:gd name="T2" fmla="*/ 9 w 33"/>
                <a:gd name="T3" fmla="*/ 0 h 41"/>
                <a:gd name="T4" fmla="*/ 16 w 33"/>
                <a:gd name="T5" fmla="*/ 0 h 41"/>
                <a:gd name="T6" fmla="*/ 32 w 33"/>
                <a:gd name="T7" fmla="*/ 16 h 41"/>
                <a:gd name="T8" fmla="*/ 32 w 33"/>
                <a:gd name="T9" fmla="*/ 25 h 41"/>
                <a:gd name="T10" fmla="*/ 16 w 33"/>
                <a:gd name="T11" fmla="*/ 40 h 41"/>
                <a:gd name="T12" fmla="*/ 9 w 33"/>
                <a:gd name="T13" fmla="*/ 34 h 41"/>
                <a:gd name="T14" fmla="*/ 0 w 33"/>
                <a:gd name="T15" fmla="*/ 34 h 41"/>
                <a:gd name="T16" fmla="*/ 0 w 33"/>
                <a:gd name="T17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1">
                  <a:moveTo>
                    <a:pt x="0" y="9"/>
                  </a:moveTo>
                  <a:lnTo>
                    <a:pt x="9" y="0"/>
                  </a:lnTo>
                  <a:lnTo>
                    <a:pt x="16" y="0"/>
                  </a:lnTo>
                  <a:lnTo>
                    <a:pt x="32" y="16"/>
                  </a:lnTo>
                  <a:lnTo>
                    <a:pt x="32" y="25"/>
                  </a:lnTo>
                  <a:lnTo>
                    <a:pt x="16" y="40"/>
                  </a:lnTo>
                  <a:lnTo>
                    <a:pt x="9" y="34"/>
                  </a:lnTo>
                  <a:lnTo>
                    <a:pt x="0" y="34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49" name="Freeform 581">
              <a:extLst>
                <a:ext uri="{FF2B5EF4-FFF2-40B4-BE49-F238E27FC236}">
                  <a16:creationId xmlns:a16="http://schemas.microsoft.com/office/drawing/2014/main" id="{AE93F5F6-7081-448B-9F66-B995C8EC1E67}"/>
                </a:ext>
              </a:extLst>
            </p:cNvPr>
            <p:cNvSpPr>
              <a:spLocks/>
            </p:cNvSpPr>
            <p:nvPr>
              <p:custDataLst>
                <p:tags r:id="rId677"/>
              </p:custDataLst>
            </p:nvPr>
          </p:nvSpPr>
          <p:spPr bwMode="gray">
            <a:xfrm>
              <a:off x="2483" y="2938"/>
              <a:ext cx="72" cy="65"/>
            </a:xfrm>
            <a:custGeom>
              <a:avLst/>
              <a:gdLst>
                <a:gd name="T0" fmla="*/ 58 w 59"/>
                <a:gd name="T1" fmla="*/ 58 h 59"/>
                <a:gd name="T2" fmla="*/ 58 w 59"/>
                <a:gd name="T3" fmla="*/ 42 h 59"/>
                <a:gd name="T4" fmla="*/ 41 w 59"/>
                <a:gd name="T5" fmla="*/ 33 h 59"/>
                <a:gd name="T6" fmla="*/ 41 w 59"/>
                <a:gd name="T7" fmla="*/ 18 h 59"/>
                <a:gd name="T8" fmla="*/ 34 w 59"/>
                <a:gd name="T9" fmla="*/ 18 h 59"/>
                <a:gd name="T10" fmla="*/ 24 w 59"/>
                <a:gd name="T11" fmla="*/ 0 h 59"/>
                <a:gd name="T12" fmla="*/ 16 w 59"/>
                <a:gd name="T13" fmla="*/ 9 h 59"/>
                <a:gd name="T14" fmla="*/ 0 w 59"/>
                <a:gd name="T15" fmla="*/ 24 h 59"/>
                <a:gd name="T16" fmla="*/ 41 w 59"/>
                <a:gd name="T17" fmla="*/ 58 h 59"/>
                <a:gd name="T18" fmla="*/ 58 w 59"/>
                <a:gd name="T19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58" y="58"/>
                  </a:moveTo>
                  <a:lnTo>
                    <a:pt x="58" y="42"/>
                  </a:lnTo>
                  <a:lnTo>
                    <a:pt x="41" y="33"/>
                  </a:lnTo>
                  <a:lnTo>
                    <a:pt x="41" y="18"/>
                  </a:lnTo>
                  <a:lnTo>
                    <a:pt x="34" y="18"/>
                  </a:lnTo>
                  <a:lnTo>
                    <a:pt x="24" y="0"/>
                  </a:lnTo>
                  <a:lnTo>
                    <a:pt x="16" y="9"/>
                  </a:lnTo>
                  <a:lnTo>
                    <a:pt x="0" y="24"/>
                  </a:lnTo>
                  <a:lnTo>
                    <a:pt x="41" y="58"/>
                  </a:lnTo>
                  <a:lnTo>
                    <a:pt x="58" y="5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50" name="Freeform 582">
              <a:extLst>
                <a:ext uri="{FF2B5EF4-FFF2-40B4-BE49-F238E27FC236}">
                  <a16:creationId xmlns:a16="http://schemas.microsoft.com/office/drawing/2014/main" id="{B33B4296-810D-4329-A965-7C8F12B7DA93}"/>
                </a:ext>
              </a:extLst>
            </p:cNvPr>
            <p:cNvSpPr>
              <a:spLocks/>
            </p:cNvSpPr>
            <p:nvPr>
              <p:custDataLst>
                <p:tags r:id="rId678"/>
              </p:custDataLst>
            </p:nvPr>
          </p:nvSpPr>
          <p:spPr bwMode="gray">
            <a:xfrm>
              <a:off x="2659" y="2904"/>
              <a:ext cx="32" cy="71"/>
            </a:xfrm>
            <a:custGeom>
              <a:avLst/>
              <a:gdLst>
                <a:gd name="T0" fmla="*/ 17 w 26"/>
                <a:gd name="T1" fmla="*/ 0 h 65"/>
                <a:gd name="T2" fmla="*/ 0 w 26"/>
                <a:gd name="T3" fmla="*/ 0 h 65"/>
                <a:gd name="T4" fmla="*/ 9 w 26"/>
                <a:gd name="T5" fmla="*/ 31 h 65"/>
                <a:gd name="T6" fmla="*/ 17 w 26"/>
                <a:gd name="T7" fmla="*/ 55 h 65"/>
                <a:gd name="T8" fmla="*/ 17 w 26"/>
                <a:gd name="T9" fmla="*/ 64 h 65"/>
                <a:gd name="T10" fmla="*/ 25 w 26"/>
                <a:gd name="T11" fmla="*/ 64 h 65"/>
                <a:gd name="T12" fmla="*/ 25 w 26"/>
                <a:gd name="T13" fmla="*/ 31 h 65"/>
                <a:gd name="T14" fmla="*/ 25 w 26"/>
                <a:gd name="T15" fmla="*/ 15 h 65"/>
                <a:gd name="T16" fmla="*/ 17 w 26"/>
                <a:gd name="T17" fmla="*/ 8 h 65"/>
                <a:gd name="T18" fmla="*/ 17 w 26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5">
                  <a:moveTo>
                    <a:pt x="17" y="0"/>
                  </a:moveTo>
                  <a:lnTo>
                    <a:pt x="0" y="0"/>
                  </a:lnTo>
                  <a:lnTo>
                    <a:pt x="9" y="31"/>
                  </a:lnTo>
                  <a:lnTo>
                    <a:pt x="17" y="55"/>
                  </a:lnTo>
                  <a:lnTo>
                    <a:pt x="17" y="64"/>
                  </a:lnTo>
                  <a:lnTo>
                    <a:pt x="25" y="64"/>
                  </a:lnTo>
                  <a:lnTo>
                    <a:pt x="25" y="31"/>
                  </a:lnTo>
                  <a:lnTo>
                    <a:pt x="25" y="15"/>
                  </a:lnTo>
                  <a:lnTo>
                    <a:pt x="17" y="8"/>
                  </a:lnTo>
                  <a:lnTo>
                    <a:pt x="17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51" name="Freeform 583">
              <a:extLst>
                <a:ext uri="{FF2B5EF4-FFF2-40B4-BE49-F238E27FC236}">
                  <a16:creationId xmlns:a16="http://schemas.microsoft.com/office/drawing/2014/main" id="{16A29DE0-51FB-4EC2-AA38-DAE8497497A9}"/>
                </a:ext>
              </a:extLst>
            </p:cNvPr>
            <p:cNvSpPr>
              <a:spLocks/>
            </p:cNvSpPr>
            <p:nvPr>
              <p:custDataLst>
                <p:tags r:id="rId679"/>
              </p:custDataLst>
            </p:nvPr>
          </p:nvSpPr>
          <p:spPr bwMode="gray">
            <a:xfrm>
              <a:off x="2532" y="2907"/>
              <a:ext cx="100" cy="90"/>
            </a:xfrm>
            <a:custGeom>
              <a:avLst/>
              <a:gdLst>
                <a:gd name="T0" fmla="*/ 73 w 83"/>
                <a:gd name="T1" fmla="*/ 72 h 82"/>
                <a:gd name="T2" fmla="*/ 73 w 83"/>
                <a:gd name="T3" fmla="*/ 47 h 82"/>
                <a:gd name="T4" fmla="*/ 82 w 83"/>
                <a:gd name="T5" fmla="*/ 32 h 82"/>
                <a:gd name="T6" fmla="*/ 73 w 83"/>
                <a:gd name="T7" fmla="*/ 16 h 82"/>
                <a:gd name="T8" fmla="*/ 65 w 83"/>
                <a:gd name="T9" fmla="*/ 7 h 82"/>
                <a:gd name="T10" fmla="*/ 48 w 83"/>
                <a:gd name="T11" fmla="*/ 7 h 82"/>
                <a:gd name="T12" fmla="*/ 42 w 83"/>
                <a:gd name="T13" fmla="*/ 0 h 82"/>
                <a:gd name="T14" fmla="*/ 33 w 83"/>
                <a:gd name="T15" fmla="*/ 7 h 82"/>
                <a:gd name="T16" fmla="*/ 24 w 83"/>
                <a:gd name="T17" fmla="*/ 0 h 82"/>
                <a:gd name="T18" fmla="*/ 17 w 83"/>
                <a:gd name="T19" fmla="*/ 7 h 82"/>
                <a:gd name="T20" fmla="*/ 8 w 83"/>
                <a:gd name="T21" fmla="*/ 7 h 82"/>
                <a:gd name="T22" fmla="*/ 8 w 83"/>
                <a:gd name="T23" fmla="*/ 16 h 82"/>
                <a:gd name="T24" fmla="*/ 8 w 83"/>
                <a:gd name="T25" fmla="*/ 23 h 82"/>
                <a:gd name="T26" fmla="*/ 8 w 83"/>
                <a:gd name="T27" fmla="*/ 32 h 82"/>
                <a:gd name="T28" fmla="*/ 8 w 83"/>
                <a:gd name="T29" fmla="*/ 41 h 82"/>
                <a:gd name="T30" fmla="*/ 0 w 83"/>
                <a:gd name="T31" fmla="*/ 41 h 82"/>
                <a:gd name="T32" fmla="*/ 0 w 83"/>
                <a:gd name="T33" fmla="*/ 56 h 82"/>
                <a:gd name="T34" fmla="*/ 17 w 83"/>
                <a:gd name="T35" fmla="*/ 65 h 82"/>
                <a:gd name="T36" fmla="*/ 17 w 83"/>
                <a:gd name="T37" fmla="*/ 81 h 82"/>
                <a:gd name="T38" fmla="*/ 33 w 83"/>
                <a:gd name="T39" fmla="*/ 72 h 82"/>
                <a:gd name="T40" fmla="*/ 57 w 83"/>
                <a:gd name="T41" fmla="*/ 72 h 82"/>
                <a:gd name="T42" fmla="*/ 73 w 83"/>
                <a:gd name="T43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82">
                  <a:moveTo>
                    <a:pt x="73" y="72"/>
                  </a:moveTo>
                  <a:lnTo>
                    <a:pt x="73" y="47"/>
                  </a:lnTo>
                  <a:lnTo>
                    <a:pt x="82" y="32"/>
                  </a:lnTo>
                  <a:lnTo>
                    <a:pt x="73" y="16"/>
                  </a:lnTo>
                  <a:lnTo>
                    <a:pt x="65" y="7"/>
                  </a:lnTo>
                  <a:lnTo>
                    <a:pt x="48" y="7"/>
                  </a:lnTo>
                  <a:lnTo>
                    <a:pt x="42" y="0"/>
                  </a:lnTo>
                  <a:lnTo>
                    <a:pt x="33" y="7"/>
                  </a:lnTo>
                  <a:lnTo>
                    <a:pt x="24" y="0"/>
                  </a:lnTo>
                  <a:lnTo>
                    <a:pt x="17" y="7"/>
                  </a:lnTo>
                  <a:lnTo>
                    <a:pt x="8" y="7"/>
                  </a:lnTo>
                  <a:lnTo>
                    <a:pt x="8" y="16"/>
                  </a:lnTo>
                  <a:lnTo>
                    <a:pt x="8" y="23"/>
                  </a:lnTo>
                  <a:lnTo>
                    <a:pt x="8" y="32"/>
                  </a:lnTo>
                  <a:lnTo>
                    <a:pt x="8" y="41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7" y="65"/>
                  </a:lnTo>
                  <a:lnTo>
                    <a:pt x="17" y="81"/>
                  </a:lnTo>
                  <a:lnTo>
                    <a:pt x="33" y="72"/>
                  </a:lnTo>
                  <a:lnTo>
                    <a:pt x="57" y="72"/>
                  </a:lnTo>
                  <a:lnTo>
                    <a:pt x="73" y="72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52" name="Freeform 584">
              <a:extLst>
                <a:ext uri="{FF2B5EF4-FFF2-40B4-BE49-F238E27FC236}">
                  <a16:creationId xmlns:a16="http://schemas.microsoft.com/office/drawing/2014/main" id="{195A05CC-FAEA-4823-80B8-FC5C775FFFFB}"/>
                </a:ext>
              </a:extLst>
            </p:cNvPr>
            <p:cNvSpPr>
              <a:spLocks/>
            </p:cNvSpPr>
            <p:nvPr>
              <p:custDataLst>
                <p:tags r:id="rId680"/>
              </p:custDataLst>
            </p:nvPr>
          </p:nvSpPr>
          <p:spPr bwMode="gray">
            <a:xfrm>
              <a:off x="2620" y="2899"/>
              <a:ext cx="62" cy="88"/>
            </a:xfrm>
            <a:custGeom>
              <a:avLst/>
              <a:gdLst>
                <a:gd name="T0" fmla="*/ 0 w 50"/>
                <a:gd name="T1" fmla="*/ 24 h 81"/>
                <a:gd name="T2" fmla="*/ 0 w 50"/>
                <a:gd name="T3" fmla="*/ 8 h 81"/>
                <a:gd name="T4" fmla="*/ 0 w 50"/>
                <a:gd name="T5" fmla="*/ 0 h 81"/>
                <a:gd name="T6" fmla="*/ 32 w 50"/>
                <a:gd name="T7" fmla="*/ 0 h 81"/>
                <a:gd name="T8" fmla="*/ 41 w 50"/>
                <a:gd name="T9" fmla="*/ 31 h 81"/>
                <a:gd name="T10" fmla="*/ 49 w 50"/>
                <a:gd name="T11" fmla="*/ 55 h 81"/>
                <a:gd name="T12" fmla="*/ 49 w 50"/>
                <a:gd name="T13" fmla="*/ 64 h 81"/>
                <a:gd name="T14" fmla="*/ 9 w 50"/>
                <a:gd name="T15" fmla="*/ 80 h 81"/>
                <a:gd name="T16" fmla="*/ 0 w 50"/>
                <a:gd name="T17" fmla="*/ 80 h 81"/>
                <a:gd name="T18" fmla="*/ 0 w 50"/>
                <a:gd name="T19" fmla="*/ 55 h 81"/>
                <a:gd name="T20" fmla="*/ 9 w 50"/>
                <a:gd name="T21" fmla="*/ 40 h 81"/>
                <a:gd name="T22" fmla="*/ 0 w 50"/>
                <a:gd name="T23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1">
                  <a:moveTo>
                    <a:pt x="0" y="2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41" y="31"/>
                  </a:lnTo>
                  <a:lnTo>
                    <a:pt x="49" y="55"/>
                  </a:lnTo>
                  <a:lnTo>
                    <a:pt x="49" y="64"/>
                  </a:lnTo>
                  <a:lnTo>
                    <a:pt x="9" y="80"/>
                  </a:lnTo>
                  <a:lnTo>
                    <a:pt x="0" y="80"/>
                  </a:lnTo>
                  <a:lnTo>
                    <a:pt x="0" y="55"/>
                  </a:lnTo>
                  <a:lnTo>
                    <a:pt x="9" y="40"/>
                  </a:lnTo>
                  <a:lnTo>
                    <a:pt x="0" y="24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53" name="Freeform 585">
              <a:extLst>
                <a:ext uri="{FF2B5EF4-FFF2-40B4-BE49-F238E27FC236}">
                  <a16:creationId xmlns:a16="http://schemas.microsoft.com/office/drawing/2014/main" id="{4307222A-5D38-4122-9942-587F55694FC1}"/>
                </a:ext>
              </a:extLst>
            </p:cNvPr>
            <p:cNvSpPr>
              <a:spLocks/>
            </p:cNvSpPr>
            <p:nvPr>
              <p:custDataLst>
                <p:tags r:id="rId681"/>
              </p:custDataLst>
            </p:nvPr>
          </p:nvSpPr>
          <p:spPr bwMode="gray">
            <a:xfrm>
              <a:off x="2464" y="2915"/>
              <a:ext cx="40" cy="45"/>
            </a:xfrm>
            <a:custGeom>
              <a:avLst/>
              <a:gdLst>
                <a:gd name="T0" fmla="*/ 0 w 33"/>
                <a:gd name="T1" fmla="*/ 9 h 41"/>
                <a:gd name="T2" fmla="*/ 9 w 33"/>
                <a:gd name="T3" fmla="*/ 0 h 41"/>
                <a:gd name="T4" fmla="*/ 16 w 33"/>
                <a:gd name="T5" fmla="*/ 0 h 41"/>
                <a:gd name="T6" fmla="*/ 32 w 33"/>
                <a:gd name="T7" fmla="*/ 16 h 41"/>
                <a:gd name="T8" fmla="*/ 32 w 33"/>
                <a:gd name="T9" fmla="*/ 25 h 41"/>
                <a:gd name="T10" fmla="*/ 16 w 33"/>
                <a:gd name="T11" fmla="*/ 40 h 41"/>
                <a:gd name="T12" fmla="*/ 9 w 33"/>
                <a:gd name="T13" fmla="*/ 34 h 41"/>
                <a:gd name="T14" fmla="*/ 0 w 33"/>
                <a:gd name="T15" fmla="*/ 34 h 41"/>
                <a:gd name="T16" fmla="*/ 0 w 33"/>
                <a:gd name="T17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1">
                  <a:moveTo>
                    <a:pt x="0" y="9"/>
                  </a:moveTo>
                  <a:lnTo>
                    <a:pt x="9" y="0"/>
                  </a:lnTo>
                  <a:lnTo>
                    <a:pt x="16" y="0"/>
                  </a:lnTo>
                  <a:lnTo>
                    <a:pt x="32" y="16"/>
                  </a:lnTo>
                  <a:lnTo>
                    <a:pt x="32" y="25"/>
                  </a:lnTo>
                  <a:lnTo>
                    <a:pt x="16" y="40"/>
                  </a:lnTo>
                  <a:lnTo>
                    <a:pt x="9" y="34"/>
                  </a:lnTo>
                  <a:lnTo>
                    <a:pt x="0" y="34"/>
                  </a:lnTo>
                  <a:lnTo>
                    <a:pt x="0" y="9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54" name="Freeform 586">
              <a:extLst>
                <a:ext uri="{FF2B5EF4-FFF2-40B4-BE49-F238E27FC236}">
                  <a16:creationId xmlns:a16="http://schemas.microsoft.com/office/drawing/2014/main" id="{110484AA-EE20-4AFF-ABEB-ACE42A3A7D72}"/>
                </a:ext>
              </a:extLst>
            </p:cNvPr>
            <p:cNvSpPr>
              <a:spLocks/>
            </p:cNvSpPr>
            <p:nvPr>
              <p:custDataLst>
                <p:tags r:id="rId682"/>
              </p:custDataLst>
            </p:nvPr>
          </p:nvSpPr>
          <p:spPr bwMode="gray">
            <a:xfrm>
              <a:off x="2483" y="2933"/>
              <a:ext cx="72" cy="64"/>
            </a:xfrm>
            <a:custGeom>
              <a:avLst/>
              <a:gdLst>
                <a:gd name="T0" fmla="*/ 58 w 59"/>
                <a:gd name="T1" fmla="*/ 58 h 59"/>
                <a:gd name="T2" fmla="*/ 58 w 59"/>
                <a:gd name="T3" fmla="*/ 42 h 59"/>
                <a:gd name="T4" fmla="*/ 41 w 59"/>
                <a:gd name="T5" fmla="*/ 33 h 59"/>
                <a:gd name="T6" fmla="*/ 41 w 59"/>
                <a:gd name="T7" fmla="*/ 18 h 59"/>
                <a:gd name="T8" fmla="*/ 34 w 59"/>
                <a:gd name="T9" fmla="*/ 18 h 59"/>
                <a:gd name="T10" fmla="*/ 24 w 59"/>
                <a:gd name="T11" fmla="*/ 0 h 59"/>
                <a:gd name="T12" fmla="*/ 16 w 59"/>
                <a:gd name="T13" fmla="*/ 9 h 59"/>
                <a:gd name="T14" fmla="*/ 0 w 59"/>
                <a:gd name="T15" fmla="*/ 24 h 59"/>
                <a:gd name="T16" fmla="*/ 41 w 59"/>
                <a:gd name="T17" fmla="*/ 58 h 59"/>
                <a:gd name="T18" fmla="*/ 58 w 59"/>
                <a:gd name="T19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58" y="58"/>
                  </a:moveTo>
                  <a:lnTo>
                    <a:pt x="58" y="42"/>
                  </a:lnTo>
                  <a:lnTo>
                    <a:pt x="41" y="33"/>
                  </a:lnTo>
                  <a:lnTo>
                    <a:pt x="41" y="18"/>
                  </a:lnTo>
                  <a:lnTo>
                    <a:pt x="34" y="18"/>
                  </a:lnTo>
                  <a:lnTo>
                    <a:pt x="24" y="0"/>
                  </a:lnTo>
                  <a:lnTo>
                    <a:pt x="16" y="9"/>
                  </a:lnTo>
                  <a:lnTo>
                    <a:pt x="0" y="24"/>
                  </a:lnTo>
                  <a:lnTo>
                    <a:pt x="41" y="58"/>
                  </a:lnTo>
                  <a:lnTo>
                    <a:pt x="58" y="58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55" name="Freeform 587">
              <a:extLst>
                <a:ext uri="{FF2B5EF4-FFF2-40B4-BE49-F238E27FC236}">
                  <a16:creationId xmlns:a16="http://schemas.microsoft.com/office/drawing/2014/main" id="{E403C584-B0E2-451F-B13D-A2BA2913C799}"/>
                </a:ext>
              </a:extLst>
            </p:cNvPr>
            <p:cNvSpPr>
              <a:spLocks/>
            </p:cNvSpPr>
            <p:nvPr>
              <p:custDataLst>
                <p:tags r:id="rId683"/>
              </p:custDataLst>
            </p:nvPr>
          </p:nvSpPr>
          <p:spPr bwMode="gray">
            <a:xfrm>
              <a:off x="2659" y="2899"/>
              <a:ext cx="32" cy="71"/>
            </a:xfrm>
            <a:custGeom>
              <a:avLst/>
              <a:gdLst>
                <a:gd name="T0" fmla="*/ 17 w 26"/>
                <a:gd name="T1" fmla="*/ 0 h 65"/>
                <a:gd name="T2" fmla="*/ 0 w 26"/>
                <a:gd name="T3" fmla="*/ 0 h 65"/>
                <a:gd name="T4" fmla="*/ 9 w 26"/>
                <a:gd name="T5" fmla="*/ 31 h 65"/>
                <a:gd name="T6" fmla="*/ 17 w 26"/>
                <a:gd name="T7" fmla="*/ 55 h 65"/>
                <a:gd name="T8" fmla="*/ 17 w 26"/>
                <a:gd name="T9" fmla="*/ 64 h 65"/>
                <a:gd name="T10" fmla="*/ 25 w 26"/>
                <a:gd name="T11" fmla="*/ 64 h 65"/>
                <a:gd name="T12" fmla="*/ 25 w 26"/>
                <a:gd name="T13" fmla="*/ 31 h 65"/>
                <a:gd name="T14" fmla="*/ 25 w 26"/>
                <a:gd name="T15" fmla="*/ 15 h 65"/>
                <a:gd name="T16" fmla="*/ 17 w 26"/>
                <a:gd name="T17" fmla="*/ 8 h 65"/>
                <a:gd name="T18" fmla="*/ 17 w 26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5">
                  <a:moveTo>
                    <a:pt x="17" y="0"/>
                  </a:moveTo>
                  <a:lnTo>
                    <a:pt x="0" y="0"/>
                  </a:lnTo>
                  <a:lnTo>
                    <a:pt x="9" y="31"/>
                  </a:lnTo>
                  <a:lnTo>
                    <a:pt x="17" y="55"/>
                  </a:lnTo>
                  <a:lnTo>
                    <a:pt x="17" y="64"/>
                  </a:lnTo>
                  <a:lnTo>
                    <a:pt x="25" y="64"/>
                  </a:lnTo>
                  <a:lnTo>
                    <a:pt x="25" y="31"/>
                  </a:lnTo>
                  <a:lnTo>
                    <a:pt x="25" y="15"/>
                  </a:lnTo>
                  <a:lnTo>
                    <a:pt x="17" y="8"/>
                  </a:lnTo>
                  <a:lnTo>
                    <a:pt x="17" y="0"/>
                  </a:lnTo>
                </a:path>
              </a:pathLst>
            </a:custGeom>
            <a:solidFill>
              <a:schemeClr val="hlink"/>
            </a:solidFill>
            <a:ln w="9525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556" name="Freeform 588">
              <a:extLst>
                <a:ext uri="{FF2B5EF4-FFF2-40B4-BE49-F238E27FC236}">
                  <a16:creationId xmlns:a16="http://schemas.microsoft.com/office/drawing/2014/main" id="{2E3540D9-5A55-4A92-8BF9-14F74DF9D5FA}"/>
                </a:ext>
              </a:extLst>
            </p:cNvPr>
            <p:cNvSpPr>
              <a:spLocks/>
            </p:cNvSpPr>
            <p:nvPr>
              <p:custDataLst>
                <p:tags r:id="rId684"/>
              </p:custDataLst>
            </p:nvPr>
          </p:nvSpPr>
          <p:spPr bwMode="auto">
            <a:xfrm>
              <a:off x="3705" y="2427"/>
              <a:ext cx="111" cy="78"/>
            </a:xfrm>
            <a:custGeom>
              <a:avLst/>
              <a:gdLst>
                <a:gd name="T0" fmla="*/ 26 w 111"/>
                <a:gd name="T1" fmla="*/ 30 h 78"/>
                <a:gd name="T2" fmla="*/ 89 w 111"/>
                <a:gd name="T3" fmla="*/ 30 h 78"/>
                <a:gd name="T4" fmla="*/ 89 w 111"/>
                <a:gd name="T5" fmla="*/ 46 h 78"/>
                <a:gd name="T6" fmla="*/ 111 w 111"/>
                <a:gd name="T7" fmla="*/ 46 h 78"/>
                <a:gd name="T8" fmla="*/ 111 w 111"/>
                <a:gd name="T9" fmla="*/ 70 h 78"/>
                <a:gd name="T10" fmla="*/ 95 w 111"/>
                <a:gd name="T11" fmla="*/ 66 h 78"/>
                <a:gd name="T12" fmla="*/ 81 w 111"/>
                <a:gd name="T13" fmla="*/ 61 h 78"/>
                <a:gd name="T14" fmla="*/ 68 w 111"/>
                <a:gd name="T15" fmla="*/ 78 h 78"/>
                <a:gd name="T16" fmla="*/ 47 w 111"/>
                <a:gd name="T17" fmla="*/ 45 h 78"/>
                <a:gd name="T18" fmla="*/ 36 w 111"/>
                <a:gd name="T19" fmla="*/ 57 h 78"/>
                <a:gd name="T20" fmla="*/ 30 w 111"/>
                <a:gd name="T21" fmla="*/ 66 h 78"/>
                <a:gd name="T22" fmla="*/ 14 w 111"/>
                <a:gd name="T23" fmla="*/ 73 h 78"/>
                <a:gd name="T24" fmla="*/ 0 w 111"/>
                <a:gd name="T25" fmla="*/ 73 h 78"/>
                <a:gd name="T26" fmla="*/ 6 w 111"/>
                <a:gd name="T27" fmla="*/ 52 h 78"/>
                <a:gd name="T28" fmla="*/ 2 w 111"/>
                <a:gd name="T29" fmla="*/ 43 h 78"/>
                <a:gd name="T30" fmla="*/ 0 w 111"/>
                <a:gd name="T31" fmla="*/ 28 h 78"/>
                <a:gd name="T32" fmla="*/ 15 w 111"/>
                <a:gd name="T33" fmla="*/ 31 h 78"/>
                <a:gd name="T34" fmla="*/ 21 w 111"/>
                <a:gd name="T35" fmla="*/ 19 h 78"/>
                <a:gd name="T36" fmla="*/ 26 w 111"/>
                <a:gd name="T37" fmla="*/ 9 h 78"/>
                <a:gd name="T38" fmla="*/ 30 w 111"/>
                <a:gd name="T39" fmla="*/ 0 h 78"/>
                <a:gd name="T40" fmla="*/ 44 w 111"/>
                <a:gd name="T41" fmla="*/ 3 h 78"/>
                <a:gd name="T42" fmla="*/ 44 w 111"/>
                <a:gd name="T43" fmla="*/ 18 h 78"/>
                <a:gd name="T44" fmla="*/ 32 w 111"/>
                <a:gd name="T45" fmla="*/ 18 h 78"/>
                <a:gd name="T46" fmla="*/ 26 w 111"/>
                <a:gd name="T47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78">
                  <a:moveTo>
                    <a:pt x="26" y="30"/>
                  </a:moveTo>
                  <a:lnTo>
                    <a:pt x="89" y="30"/>
                  </a:lnTo>
                  <a:lnTo>
                    <a:pt x="89" y="46"/>
                  </a:lnTo>
                  <a:lnTo>
                    <a:pt x="111" y="46"/>
                  </a:lnTo>
                  <a:lnTo>
                    <a:pt x="111" y="70"/>
                  </a:lnTo>
                  <a:lnTo>
                    <a:pt x="95" y="66"/>
                  </a:lnTo>
                  <a:lnTo>
                    <a:pt x="81" y="61"/>
                  </a:lnTo>
                  <a:lnTo>
                    <a:pt x="68" y="78"/>
                  </a:lnTo>
                  <a:lnTo>
                    <a:pt x="47" y="45"/>
                  </a:lnTo>
                  <a:lnTo>
                    <a:pt x="36" y="57"/>
                  </a:lnTo>
                  <a:lnTo>
                    <a:pt x="30" y="66"/>
                  </a:lnTo>
                  <a:lnTo>
                    <a:pt x="14" y="73"/>
                  </a:lnTo>
                  <a:lnTo>
                    <a:pt x="0" y="73"/>
                  </a:lnTo>
                  <a:lnTo>
                    <a:pt x="6" y="52"/>
                  </a:lnTo>
                  <a:lnTo>
                    <a:pt x="2" y="43"/>
                  </a:lnTo>
                  <a:lnTo>
                    <a:pt x="0" y="28"/>
                  </a:lnTo>
                  <a:lnTo>
                    <a:pt x="15" y="31"/>
                  </a:lnTo>
                  <a:lnTo>
                    <a:pt x="21" y="19"/>
                  </a:lnTo>
                  <a:lnTo>
                    <a:pt x="26" y="9"/>
                  </a:lnTo>
                  <a:lnTo>
                    <a:pt x="30" y="0"/>
                  </a:lnTo>
                  <a:lnTo>
                    <a:pt x="44" y="3"/>
                  </a:lnTo>
                  <a:lnTo>
                    <a:pt x="44" y="18"/>
                  </a:lnTo>
                  <a:lnTo>
                    <a:pt x="32" y="18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724558" name="Object 590">
            <a:extLst>
              <a:ext uri="{FF2B5EF4-FFF2-40B4-BE49-F238E27FC236}">
                <a16:creationId xmlns:a16="http://schemas.microsoft.com/office/drawing/2014/main" id="{945F5F2D-6915-4F0D-B01B-D9543D834891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4762500" y="1392238"/>
          <a:ext cx="1381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7" name="Chart" r:id="rId687" imgW="1381125" imgH="914400" progId="MSGraph.Chart.8">
                  <p:embed followColorScheme="full"/>
                </p:oleObj>
              </mc:Choice>
              <mc:Fallback>
                <p:oleObj name="Chart" r:id="rId687" imgW="1381125" imgH="914400" progId="MSGraph.Chart.8">
                  <p:embed followColorScheme="full"/>
                  <p:pic>
                    <p:nvPicPr>
                      <p:cNvPr id="724558" name="Object 590">
                        <a:extLst>
                          <a:ext uri="{FF2B5EF4-FFF2-40B4-BE49-F238E27FC236}">
                            <a16:creationId xmlns:a16="http://schemas.microsoft.com/office/drawing/2014/main" id="{945F5F2D-6915-4F0D-B01B-D9543D8348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8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392238"/>
                        <a:ext cx="1381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59" name="Line 591">
            <a:extLst>
              <a:ext uri="{FF2B5EF4-FFF2-40B4-BE49-F238E27FC236}">
                <a16:creationId xmlns:a16="http://schemas.microsoft.com/office/drawing/2014/main" id="{0205FF5A-C728-4628-B707-E0DE75A6521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110163" y="1260475"/>
            <a:ext cx="509587" cy="1428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560" name="Oval 592">
            <a:extLst>
              <a:ext uri="{FF2B5EF4-FFF2-40B4-BE49-F238E27FC236}">
                <a16:creationId xmlns:a16="http://schemas.microsoft.com/office/drawing/2014/main" id="{28C17554-B83D-422C-832B-D576AF85E08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11750" y="1235075"/>
            <a:ext cx="506413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10.5%</a:t>
            </a:r>
          </a:p>
        </p:txBody>
      </p:sp>
      <p:graphicFrame>
        <p:nvGraphicFramePr>
          <p:cNvPr id="724561" name="Object 593">
            <a:extLst>
              <a:ext uri="{FF2B5EF4-FFF2-40B4-BE49-F238E27FC236}">
                <a16:creationId xmlns:a16="http://schemas.microsoft.com/office/drawing/2014/main" id="{5BDA4A2D-2138-4307-B7A6-FF3951D536CB}"/>
              </a:ext>
            </a:extLst>
          </p:cNvPr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3175" y="4035425"/>
          <a:ext cx="1304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8" name="Chart" r:id="rId689" imgW="1304925" imgH="914400" progId="MSGraph.Chart.8">
                  <p:embed followColorScheme="full"/>
                </p:oleObj>
              </mc:Choice>
              <mc:Fallback>
                <p:oleObj name="Chart" r:id="rId689" imgW="1304925" imgH="914400" progId="MSGraph.Chart.8">
                  <p:embed followColorScheme="full"/>
                  <p:pic>
                    <p:nvPicPr>
                      <p:cNvPr id="724561" name="Object 593">
                        <a:extLst>
                          <a:ext uri="{FF2B5EF4-FFF2-40B4-BE49-F238E27FC236}">
                            <a16:creationId xmlns:a16="http://schemas.microsoft.com/office/drawing/2014/main" id="{5BDA4A2D-2138-4307-B7A6-FF3951D536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9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4035425"/>
                        <a:ext cx="1304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62" name="Line 594">
            <a:extLst>
              <a:ext uri="{FF2B5EF4-FFF2-40B4-BE49-F238E27FC236}">
                <a16:creationId xmlns:a16="http://schemas.microsoft.com/office/drawing/2014/main" id="{68947AF4-2FFC-49AE-8F17-AC1A4269DD6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9888" y="3603625"/>
            <a:ext cx="55245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563" name="Rectangle 595">
            <a:extLst>
              <a:ext uri="{FF2B5EF4-FFF2-40B4-BE49-F238E27FC236}">
                <a16:creationId xmlns:a16="http://schemas.microsoft.com/office/drawing/2014/main" id="{D8F0F368-0CB8-47D3-800A-1F88FC4A4C4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6850" y="4257675"/>
            <a:ext cx="346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10803249-5B94-4DF4-9840-D1CD9FFC0349}" type="datetime'''''''1'''''',''''''''''''0''3''''''''''''''''''''''''''''6'">
              <a:rPr lang="en-US" altLang="en-US" sz="1000" b="0"/>
              <a:pPr algn="ctr"/>
              <a:t>1,036</a:t>
            </a:fld>
            <a:endParaRPr lang="en-US" altLang="en-US" sz="1000" b="0"/>
          </a:p>
        </p:txBody>
      </p:sp>
      <p:sp>
        <p:nvSpPr>
          <p:cNvPr id="724564" name="Rectangle 596">
            <a:extLst>
              <a:ext uri="{FF2B5EF4-FFF2-40B4-BE49-F238E27FC236}">
                <a16:creationId xmlns:a16="http://schemas.microsoft.com/office/drawing/2014/main" id="{E332BF99-54A1-42CB-AE8E-63BBAB69446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9300" y="3952875"/>
            <a:ext cx="346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1B941FA3-3465-4C10-ACD3-7DFA561E19EA}" type="datetime'''''1'''',''''''''''''''''''''''''''''9''''''''''6''''4'">
              <a:rPr lang="en-US" altLang="en-US" sz="1000" b="0"/>
              <a:pPr algn="ctr"/>
              <a:t>1,964</a:t>
            </a:fld>
            <a:endParaRPr lang="en-US" altLang="en-US" sz="1000" b="0"/>
          </a:p>
        </p:txBody>
      </p:sp>
      <p:sp>
        <p:nvSpPr>
          <p:cNvPr id="724565" name="Oval 597">
            <a:extLst>
              <a:ext uri="{FF2B5EF4-FFF2-40B4-BE49-F238E27FC236}">
                <a16:creationId xmlns:a16="http://schemas.microsoft.com/office/drawing/2014/main" id="{501C7FA4-4828-4320-ADC8-9CB0B69CF773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2913" y="3659188"/>
            <a:ext cx="406400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fld id="{958AA9AB-1049-4112-BBE3-CCB9E12117D1}" type="datetime'''6''''''''.''''''''''6''''%'''''''''''''''''">
              <a:rPr lang="en-US" altLang="en-US" sz="1000"/>
              <a:pPr algn="ctr">
                <a:lnSpc>
                  <a:spcPct val="90000"/>
                </a:lnSpc>
              </a:pPr>
              <a:t>6.6%</a:t>
            </a:fld>
            <a:endParaRPr lang="en-US" altLang="en-US" sz="1000"/>
          </a:p>
        </p:txBody>
      </p:sp>
      <p:sp>
        <p:nvSpPr>
          <p:cNvPr id="724566" name="Rectangle 598">
            <a:extLst>
              <a:ext uri="{FF2B5EF4-FFF2-40B4-BE49-F238E27FC236}">
                <a16:creationId xmlns:a16="http://schemas.microsoft.com/office/drawing/2014/main" id="{FA4BB883-0AC0-404D-860C-4551554F953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00025" y="4906963"/>
            <a:ext cx="890588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000"/>
              <a:t>North America</a:t>
            </a:r>
          </a:p>
        </p:txBody>
      </p:sp>
      <p:sp>
        <p:nvSpPr>
          <p:cNvPr id="724567" name="Rectangle 599">
            <a:extLst>
              <a:ext uri="{FF2B5EF4-FFF2-40B4-BE49-F238E27FC236}">
                <a16:creationId xmlns:a16="http://schemas.microsoft.com/office/drawing/2014/main" id="{B8C93E3B-B7D7-45DC-AD21-51A530907C1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4929188" y="2066925"/>
            <a:ext cx="890587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000"/>
              <a:t>CE Europe</a:t>
            </a:r>
          </a:p>
        </p:txBody>
      </p:sp>
      <p:graphicFrame>
        <p:nvGraphicFramePr>
          <p:cNvPr id="724568" name="Object 600">
            <a:extLst>
              <a:ext uri="{FF2B5EF4-FFF2-40B4-BE49-F238E27FC236}">
                <a16:creationId xmlns:a16="http://schemas.microsoft.com/office/drawing/2014/main" id="{BBC04332-3970-4DD2-B01B-3E0829794254}"/>
              </a:ext>
            </a:extLst>
          </p:cNvPr>
          <p:cNvGraphicFramePr>
            <a:graphicFrameLocks/>
          </p:cNvGraphicFramePr>
          <p:nvPr>
            <p:custDataLst>
              <p:tags r:id="rId13"/>
            </p:custDataLst>
          </p:nvPr>
        </p:nvGraphicFramePr>
        <p:xfrm>
          <a:off x="7621588" y="1758950"/>
          <a:ext cx="1381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9" name="Chart" r:id="rId691" imgW="1381125" imgH="914400" progId="MSGraph.Chart.8">
                  <p:embed followColorScheme="full"/>
                </p:oleObj>
              </mc:Choice>
              <mc:Fallback>
                <p:oleObj name="Chart" r:id="rId691" imgW="1381125" imgH="914400" progId="MSGraph.Chart.8">
                  <p:embed followColorScheme="full"/>
                  <p:pic>
                    <p:nvPicPr>
                      <p:cNvPr id="724568" name="Object 600">
                        <a:extLst>
                          <a:ext uri="{FF2B5EF4-FFF2-40B4-BE49-F238E27FC236}">
                            <a16:creationId xmlns:a16="http://schemas.microsoft.com/office/drawing/2014/main" id="{BBC04332-3970-4DD2-B01B-3E08297942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9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8" y="1758950"/>
                        <a:ext cx="1381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69" name="Line 601">
            <a:extLst>
              <a:ext uri="{FF2B5EF4-FFF2-40B4-BE49-F238E27FC236}">
                <a16:creationId xmlns:a16="http://schemas.microsoft.com/office/drawing/2014/main" id="{622884C1-2608-4999-9F41-5ACD9C40EF8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7969250" y="1651000"/>
            <a:ext cx="509588" cy="95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570" name="Oval 602">
            <a:extLst>
              <a:ext uri="{FF2B5EF4-FFF2-40B4-BE49-F238E27FC236}">
                <a16:creationId xmlns:a16="http://schemas.microsoft.com/office/drawing/2014/main" id="{C23BA2E5-ED4A-4DA1-AAAF-70755E5A4326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70838" y="1601788"/>
            <a:ext cx="506412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16.0%</a:t>
            </a:r>
          </a:p>
        </p:txBody>
      </p:sp>
      <p:sp>
        <p:nvSpPr>
          <p:cNvPr id="724571" name="Rectangle 603">
            <a:extLst>
              <a:ext uri="{FF2B5EF4-FFF2-40B4-BE49-F238E27FC236}">
                <a16:creationId xmlns:a16="http://schemas.microsoft.com/office/drawing/2014/main" id="{E77E83F7-609E-43B3-A2DE-E2CD7E19D3C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7778750" y="2305050"/>
            <a:ext cx="890588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000"/>
              <a:t>Russia</a:t>
            </a:r>
          </a:p>
        </p:txBody>
      </p:sp>
      <p:graphicFrame>
        <p:nvGraphicFramePr>
          <p:cNvPr id="724572" name="Object 604">
            <a:extLst>
              <a:ext uri="{FF2B5EF4-FFF2-40B4-BE49-F238E27FC236}">
                <a16:creationId xmlns:a16="http://schemas.microsoft.com/office/drawing/2014/main" id="{5F94BF0F-1917-4F7B-B071-226E215C4475}"/>
              </a:ext>
            </a:extLst>
          </p:cNvPr>
          <p:cNvGraphicFramePr>
            <a:graphicFrameLocks/>
          </p:cNvGraphicFramePr>
          <p:nvPr>
            <p:custDataLst>
              <p:tags r:id="rId17"/>
            </p:custDataLst>
          </p:nvPr>
        </p:nvGraphicFramePr>
        <p:xfrm>
          <a:off x="7664450" y="394335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0" name="Chart" r:id="rId693" imgW="1219200" imgH="914400" progId="MSGraph.Chart.8">
                  <p:embed followColorScheme="full"/>
                </p:oleObj>
              </mc:Choice>
              <mc:Fallback>
                <p:oleObj name="Chart" r:id="rId693" imgW="1219200" imgH="914400" progId="MSGraph.Chart.8">
                  <p:embed followColorScheme="full"/>
                  <p:pic>
                    <p:nvPicPr>
                      <p:cNvPr id="724572" name="Object 604">
                        <a:extLst>
                          <a:ext uri="{FF2B5EF4-FFF2-40B4-BE49-F238E27FC236}">
                            <a16:creationId xmlns:a16="http://schemas.microsoft.com/office/drawing/2014/main" id="{5F94BF0F-1917-4F7B-B071-226E215C44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9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3943350"/>
                        <a:ext cx="121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73" name="Line 605">
            <a:extLst>
              <a:ext uri="{FF2B5EF4-FFF2-40B4-BE49-F238E27FC236}">
                <a16:creationId xmlns:a16="http://schemas.microsoft.com/office/drawing/2014/main" id="{6F0A1A48-CEF0-4D42-905C-A5ED3AD93629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8012113" y="3640138"/>
            <a:ext cx="509587" cy="476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574" name="Rectangle 606">
            <a:extLst>
              <a:ext uri="{FF2B5EF4-FFF2-40B4-BE49-F238E27FC236}">
                <a16:creationId xmlns:a16="http://schemas.microsoft.com/office/drawing/2014/main" id="{198E606D-C18C-4D08-A340-BD2BB4492CAA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891463" y="3908425"/>
            <a:ext cx="241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BB5F3ED1-4568-45ED-921D-D8F385756E0B}" type="datetime'''''''2''''''''''''''''''''2''''''2'''''''''''''''''''''">
              <a:rPr lang="en-US" altLang="en-US" sz="1000" b="0"/>
              <a:pPr algn="ctr"/>
              <a:t>222</a:t>
            </a:fld>
            <a:endParaRPr lang="en-US" altLang="en-US" sz="1000" b="0"/>
          </a:p>
        </p:txBody>
      </p:sp>
      <p:sp>
        <p:nvSpPr>
          <p:cNvPr id="724575" name="Rectangle 607">
            <a:extLst>
              <a:ext uri="{FF2B5EF4-FFF2-40B4-BE49-F238E27FC236}">
                <a16:creationId xmlns:a16="http://schemas.microsoft.com/office/drawing/2014/main" id="{490C59BB-39A9-42DC-B9A0-73508129EAE6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01050" y="3860800"/>
            <a:ext cx="241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52835753-53F0-4A33-BD1E-790B137BDCC2}" type="datetime'''''''3''''''''''''''''''''''''8''''''''''1'''''">
              <a:rPr lang="en-US" altLang="en-US" sz="1000" b="0"/>
              <a:pPr algn="ctr"/>
              <a:t>381</a:t>
            </a:fld>
            <a:endParaRPr lang="en-US" altLang="en-US" sz="1000" b="0"/>
          </a:p>
        </p:txBody>
      </p:sp>
      <p:sp>
        <p:nvSpPr>
          <p:cNvPr id="724576" name="Oval 608">
            <a:extLst>
              <a:ext uri="{FF2B5EF4-FFF2-40B4-BE49-F238E27FC236}">
                <a16:creationId xmlns:a16="http://schemas.microsoft.com/office/drawing/2014/main" id="{9E72FB44-1C5F-4972-93FF-1DBEB3B977EA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62913" y="3567113"/>
            <a:ext cx="406400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5.6%</a:t>
            </a:r>
          </a:p>
        </p:txBody>
      </p:sp>
      <p:sp>
        <p:nvSpPr>
          <p:cNvPr id="724577" name="Rectangle 609">
            <a:extLst>
              <a:ext uri="{FF2B5EF4-FFF2-40B4-BE49-F238E27FC236}">
                <a16:creationId xmlns:a16="http://schemas.microsoft.com/office/drawing/2014/main" id="{84938A91-522E-4563-B601-E8DE3FAA7BAC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7831138" y="4300538"/>
            <a:ext cx="890587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000"/>
              <a:t>Japan</a:t>
            </a:r>
          </a:p>
        </p:txBody>
      </p:sp>
      <p:graphicFrame>
        <p:nvGraphicFramePr>
          <p:cNvPr id="724578" name="Object 610">
            <a:extLst>
              <a:ext uri="{FF2B5EF4-FFF2-40B4-BE49-F238E27FC236}">
                <a16:creationId xmlns:a16="http://schemas.microsoft.com/office/drawing/2014/main" id="{1EE24C9A-0AAB-4AE3-9C4F-BBED8B7D2C52}"/>
              </a:ext>
            </a:extLst>
          </p:cNvPr>
          <p:cNvGraphicFramePr>
            <a:graphicFrameLocks/>
          </p:cNvGraphicFramePr>
          <p:nvPr>
            <p:custDataLst>
              <p:tags r:id="rId23"/>
            </p:custDataLst>
          </p:nvPr>
        </p:nvGraphicFramePr>
        <p:xfrm>
          <a:off x="885825" y="5722938"/>
          <a:ext cx="1381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1" name="Chart" r:id="rId695" imgW="1381125" imgH="914400" progId="MSGraph.Chart.8">
                  <p:embed followColorScheme="full"/>
                </p:oleObj>
              </mc:Choice>
              <mc:Fallback>
                <p:oleObj name="Chart" r:id="rId695" imgW="1381125" imgH="914400" progId="MSGraph.Chart.8">
                  <p:embed followColorScheme="full"/>
                  <p:pic>
                    <p:nvPicPr>
                      <p:cNvPr id="724578" name="Object 610">
                        <a:extLst>
                          <a:ext uri="{FF2B5EF4-FFF2-40B4-BE49-F238E27FC236}">
                            <a16:creationId xmlns:a16="http://schemas.microsoft.com/office/drawing/2014/main" id="{1EE24C9A-0AAB-4AE3-9C4F-BBED8B7D2C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9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722938"/>
                        <a:ext cx="1381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79" name="Line 611">
            <a:extLst>
              <a:ext uri="{FF2B5EF4-FFF2-40B4-BE49-F238E27FC236}">
                <a16:creationId xmlns:a16="http://schemas.microsoft.com/office/drawing/2014/main" id="{21BE5395-C03E-4907-B134-842696FDBEB1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1252538" y="5419725"/>
            <a:ext cx="552450" cy="161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580" name="Rectangle 612">
            <a:extLst>
              <a:ext uri="{FF2B5EF4-FFF2-40B4-BE49-F238E27FC236}">
                <a16:creationId xmlns:a16="http://schemas.microsoft.com/office/drawing/2014/main" id="{DA8D2957-AEB4-4DC6-8961-D178B723037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84338" y="5697538"/>
            <a:ext cx="241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B7A326F3-F0E7-45A6-9166-14E83A038529}" type="datetime'2''0''''''''''''''''''''''''''''''''''0'''''''''''''''''''''''">
              <a:rPr lang="en-US" altLang="en-US" sz="1000" b="0"/>
              <a:pPr algn="ctr"/>
              <a:t>200</a:t>
            </a:fld>
            <a:endParaRPr lang="en-US" altLang="en-US" sz="1000" b="0"/>
          </a:p>
        </p:txBody>
      </p:sp>
      <p:sp>
        <p:nvSpPr>
          <p:cNvPr id="724581" name="Oval 613">
            <a:extLst>
              <a:ext uri="{FF2B5EF4-FFF2-40B4-BE49-F238E27FC236}">
                <a16:creationId xmlns:a16="http://schemas.microsoft.com/office/drawing/2014/main" id="{00829A6C-AADB-4B46-B560-134BDC6FEB04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325563" y="5403850"/>
            <a:ext cx="406400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7.4%</a:t>
            </a:r>
          </a:p>
        </p:txBody>
      </p:sp>
      <p:sp>
        <p:nvSpPr>
          <p:cNvPr id="724582" name="Rectangle 614">
            <a:extLst>
              <a:ext uri="{FF2B5EF4-FFF2-40B4-BE49-F238E27FC236}">
                <a16:creationId xmlns:a16="http://schemas.microsoft.com/office/drawing/2014/main" id="{82385A47-4F18-411C-89DE-C7BB0A31F493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gray">
          <a:xfrm>
            <a:off x="1081088" y="6311900"/>
            <a:ext cx="890587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000"/>
              <a:t>Latin America</a:t>
            </a:r>
          </a:p>
        </p:txBody>
      </p:sp>
      <p:sp>
        <p:nvSpPr>
          <p:cNvPr id="724583" name="McK Measure">
            <a:extLst>
              <a:ext uri="{FF2B5EF4-FFF2-40B4-BE49-F238E27FC236}">
                <a16:creationId xmlns:a16="http://schemas.microsoft.com/office/drawing/2014/main" id="{5B329EC8-E92B-4C1C-95B2-76C30306CE9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9063" y="865188"/>
            <a:ext cx="514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HEAT MAPS: 2005–2015 REVENUE AFTER RISK COSTS; 2015 AFTER-TAX PROFITS; </a:t>
            </a:r>
            <a:br>
              <a:rPr lang="en-US" altLang="en-US" sz="1000">
                <a:latin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</a:rPr>
              <a:t>REVENUE CAGR 2005–2015</a:t>
            </a:r>
          </a:p>
          <a:p>
            <a:r>
              <a:rPr lang="en-US" altLang="en-US" sz="1000" b="0">
                <a:latin typeface="Arial" panose="020B0604020202020204" pitchFamily="34" charset="0"/>
              </a:rPr>
              <a:t>USD billions, percent</a:t>
            </a:r>
          </a:p>
        </p:txBody>
      </p:sp>
      <p:graphicFrame>
        <p:nvGraphicFramePr>
          <p:cNvPr id="724584" name="Object 616">
            <a:extLst>
              <a:ext uri="{FF2B5EF4-FFF2-40B4-BE49-F238E27FC236}">
                <a16:creationId xmlns:a16="http://schemas.microsoft.com/office/drawing/2014/main" id="{8B592B55-3C23-40B9-926E-3DAADFF0CD51}"/>
              </a:ext>
            </a:extLst>
          </p:cNvPr>
          <p:cNvGraphicFramePr>
            <a:graphicFrameLocks/>
          </p:cNvGraphicFramePr>
          <p:nvPr>
            <p:custDataLst>
              <p:tags r:id="rId29"/>
            </p:custDataLst>
          </p:nvPr>
        </p:nvGraphicFramePr>
        <p:xfrm>
          <a:off x="7112000" y="467360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2" name="Chart" r:id="rId697" imgW="1219200" imgH="914400" progId="MSGraph.Chart.8">
                  <p:embed followColorScheme="full"/>
                </p:oleObj>
              </mc:Choice>
              <mc:Fallback>
                <p:oleObj name="Chart" r:id="rId697" imgW="1219200" imgH="914400" progId="MSGraph.Chart.8">
                  <p:embed followColorScheme="full"/>
                  <p:pic>
                    <p:nvPicPr>
                      <p:cNvPr id="724584" name="Object 616">
                        <a:extLst>
                          <a:ext uri="{FF2B5EF4-FFF2-40B4-BE49-F238E27FC236}">
                            <a16:creationId xmlns:a16="http://schemas.microsoft.com/office/drawing/2014/main" id="{8B592B55-3C23-40B9-926E-3DAADFF0CD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9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4673600"/>
                        <a:ext cx="121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85" name="Line 617">
            <a:extLst>
              <a:ext uri="{FF2B5EF4-FFF2-40B4-BE49-F238E27FC236}">
                <a16:creationId xmlns:a16="http://schemas.microsoft.com/office/drawing/2014/main" id="{01F774B5-F371-419B-A7CF-EDE292DE8BE2}"/>
              </a:ext>
            </a:extLst>
          </p:cNvPr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7459663" y="4351338"/>
            <a:ext cx="509587" cy="85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586" name="Rectangle 618">
            <a:extLst>
              <a:ext uri="{FF2B5EF4-FFF2-40B4-BE49-F238E27FC236}">
                <a16:creationId xmlns:a16="http://schemas.microsoft.com/office/drawing/2014/main" id="{9DA304DB-A9D3-4936-B6B9-CDEAF09409BF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339013" y="4676775"/>
            <a:ext cx="241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F9A325CE-AE48-45EE-8B07-CF7D61245291}" type="datetime'''''''''''''''''''''2''''''''''''''''''''2''8'''''''''''">
              <a:rPr lang="en-US" altLang="en-US" sz="1000" b="0"/>
              <a:pPr algn="ctr"/>
              <a:t>228</a:t>
            </a:fld>
            <a:endParaRPr lang="en-US" altLang="en-US" sz="1000" b="0"/>
          </a:p>
        </p:txBody>
      </p:sp>
      <p:sp>
        <p:nvSpPr>
          <p:cNvPr id="724587" name="Rectangle 619">
            <a:extLst>
              <a:ext uri="{FF2B5EF4-FFF2-40B4-BE49-F238E27FC236}">
                <a16:creationId xmlns:a16="http://schemas.microsoft.com/office/drawing/2014/main" id="{BF851079-B391-4E24-87BC-E3CF85CC53C1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848600" y="4591050"/>
            <a:ext cx="241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5D3A06C-4E7D-4064-9214-CAC9EAB3FCD2}" type="datetime'6''''''''''''''''''''''7''''''''''''''''''0'''">
              <a:rPr lang="en-US" altLang="en-US" sz="1000" b="0"/>
              <a:pPr algn="ctr"/>
              <a:t>670</a:t>
            </a:fld>
            <a:endParaRPr lang="en-US" altLang="en-US" sz="1000" b="0"/>
          </a:p>
        </p:txBody>
      </p:sp>
      <p:sp>
        <p:nvSpPr>
          <p:cNvPr id="724588" name="Oval 620">
            <a:extLst>
              <a:ext uri="{FF2B5EF4-FFF2-40B4-BE49-F238E27FC236}">
                <a16:creationId xmlns:a16="http://schemas.microsoft.com/office/drawing/2014/main" id="{E04F705C-9514-4D73-BAA4-E0F417B6024A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461250" y="4297363"/>
            <a:ext cx="506413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11.4%</a:t>
            </a:r>
          </a:p>
        </p:txBody>
      </p:sp>
      <p:sp>
        <p:nvSpPr>
          <p:cNvPr id="724589" name="Rectangle 621">
            <a:extLst>
              <a:ext uri="{FF2B5EF4-FFF2-40B4-BE49-F238E27FC236}">
                <a16:creationId xmlns:a16="http://schemas.microsoft.com/office/drawing/2014/main" id="{4BED44FB-3D4A-4EAD-8BA0-34B7B42FCBF2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3544888" y="2339975"/>
            <a:ext cx="576262" cy="3333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000"/>
              <a:t>Western </a:t>
            </a:r>
            <a:br>
              <a:rPr lang="en-US" altLang="en-US" sz="1000"/>
            </a:br>
            <a:r>
              <a:rPr lang="en-US" altLang="en-US" sz="1000"/>
              <a:t>Europe</a:t>
            </a:r>
          </a:p>
        </p:txBody>
      </p:sp>
      <p:graphicFrame>
        <p:nvGraphicFramePr>
          <p:cNvPr id="724590" name="Object 622">
            <a:extLst>
              <a:ext uri="{FF2B5EF4-FFF2-40B4-BE49-F238E27FC236}">
                <a16:creationId xmlns:a16="http://schemas.microsoft.com/office/drawing/2014/main" id="{B83918D3-82FA-4D83-AA0D-471812B30C25}"/>
              </a:ext>
            </a:extLst>
          </p:cNvPr>
          <p:cNvGraphicFramePr>
            <a:graphicFrameLocks/>
          </p:cNvGraphicFramePr>
          <p:nvPr>
            <p:custDataLst>
              <p:tags r:id="rId35"/>
            </p:custDataLst>
          </p:nvPr>
        </p:nvGraphicFramePr>
        <p:xfrm>
          <a:off x="3179763" y="1674813"/>
          <a:ext cx="1304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3" name="Chart" r:id="rId699" imgW="1304925" imgH="914400" progId="MSGraph.Chart.8">
                  <p:embed followColorScheme="full"/>
                </p:oleObj>
              </mc:Choice>
              <mc:Fallback>
                <p:oleObj name="Chart" r:id="rId699" imgW="1304925" imgH="914400" progId="MSGraph.Chart.8">
                  <p:embed followColorScheme="full"/>
                  <p:pic>
                    <p:nvPicPr>
                      <p:cNvPr id="724590" name="Object 622">
                        <a:extLst>
                          <a:ext uri="{FF2B5EF4-FFF2-40B4-BE49-F238E27FC236}">
                            <a16:creationId xmlns:a16="http://schemas.microsoft.com/office/drawing/2014/main" id="{B83918D3-82FA-4D83-AA0D-471812B30C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0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674813"/>
                        <a:ext cx="1304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91" name="Line 623">
            <a:extLst>
              <a:ext uri="{FF2B5EF4-FFF2-40B4-BE49-F238E27FC236}">
                <a16:creationId xmlns:a16="http://schemas.microsoft.com/office/drawing/2014/main" id="{F9BB0E8C-E246-47A2-AFD9-D861502FB0A8}"/>
              </a:ext>
            </a:extLst>
          </p:cNvPr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V="1">
            <a:off x="3546475" y="1281113"/>
            <a:ext cx="55245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592" name="Rectangle 624">
            <a:extLst>
              <a:ext uri="{FF2B5EF4-FFF2-40B4-BE49-F238E27FC236}">
                <a16:creationId xmlns:a16="http://schemas.microsoft.com/office/drawing/2014/main" id="{18A2B055-55D3-4861-8377-A156CDE0384B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425825" y="1820863"/>
            <a:ext cx="241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FE49D14-9E97-4A5B-AD3A-23D33859FF33}" type="datetime'''6''8''''''''''''''1'''''''''''''''''''''''''''''''''">
              <a:rPr lang="en-US" altLang="en-US" sz="1000" b="0"/>
              <a:pPr algn="ctr"/>
              <a:t>681</a:t>
            </a:fld>
            <a:endParaRPr lang="en-US" altLang="en-US" sz="1000" b="0"/>
          </a:p>
        </p:txBody>
      </p:sp>
      <p:sp>
        <p:nvSpPr>
          <p:cNvPr id="724593" name="Rectangle 625">
            <a:extLst>
              <a:ext uri="{FF2B5EF4-FFF2-40B4-BE49-F238E27FC236}">
                <a16:creationId xmlns:a16="http://schemas.microsoft.com/office/drawing/2014/main" id="{75915BDD-719C-4EEA-A70E-39948BBD92AD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25888" y="1592263"/>
            <a:ext cx="346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CCBE466E-AB0C-4EE8-B669-D3112CF89287}" type="datetime'''''''''1,''''''''2''''''''''''''''''''0''''''3'''''''">
              <a:rPr lang="en-US" altLang="en-US" sz="1000" b="0"/>
              <a:pPr algn="ctr"/>
              <a:t>1,203</a:t>
            </a:fld>
            <a:endParaRPr lang="en-US" altLang="en-US" sz="1000" b="0"/>
          </a:p>
        </p:txBody>
      </p:sp>
      <p:sp>
        <p:nvSpPr>
          <p:cNvPr id="724594" name="Oval 626">
            <a:extLst>
              <a:ext uri="{FF2B5EF4-FFF2-40B4-BE49-F238E27FC236}">
                <a16:creationId xmlns:a16="http://schemas.microsoft.com/office/drawing/2014/main" id="{A741CA01-A7C0-4827-9F76-97E311A2DA8E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619500" y="1298575"/>
            <a:ext cx="406400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5.9%</a:t>
            </a:r>
          </a:p>
        </p:txBody>
      </p:sp>
      <p:sp>
        <p:nvSpPr>
          <p:cNvPr id="724599" name="Oval 631">
            <a:extLst>
              <a:ext uri="{FF2B5EF4-FFF2-40B4-BE49-F238E27FC236}">
                <a16:creationId xmlns:a16="http://schemas.microsoft.com/office/drawing/2014/main" id="{71594445-8F14-457B-B12B-C8017C095ACA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201025" y="4772025"/>
            <a:ext cx="352425" cy="35242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181</a:t>
            </a:r>
          </a:p>
        </p:txBody>
      </p:sp>
      <p:sp>
        <p:nvSpPr>
          <p:cNvPr id="724600" name="Oval 632">
            <a:extLst>
              <a:ext uri="{FF2B5EF4-FFF2-40B4-BE49-F238E27FC236}">
                <a16:creationId xmlns:a16="http://schemas.microsoft.com/office/drawing/2014/main" id="{C981FBF0-9A7B-4699-BF5F-12DAE1AC570B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28063" y="4086225"/>
            <a:ext cx="295275" cy="2952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82</a:t>
            </a:r>
          </a:p>
        </p:txBody>
      </p:sp>
      <p:sp>
        <p:nvSpPr>
          <p:cNvPr id="724601" name="Oval 633">
            <a:extLst>
              <a:ext uri="{FF2B5EF4-FFF2-40B4-BE49-F238E27FC236}">
                <a16:creationId xmlns:a16="http://schemas.microsoft.com/office/drawing/2014/main" id="{D58626EF-E502-4655-85FD-5EED0DA327A8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591550" y="2124075"/>
            <a:ext cx="190500" cy="1905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13</a:t>
            </a:r>
          </a:p>
        </p:txBody>
      </p:sp>
      <p:sp>
        <p:nvSpPr>
          <p:cNvPr id="724602" name="Oval 634">
            <a:extLst>
              <a:ext uri="{FF2B5EF4-FFF2-40B4-BE49-F238E27FC236}">
                <a16:creationId xmlns:a16="http://schemas.microsoft.com/office/drawing/2014/main" id="{1C93876E-B67B-41C9-B214-4358FA47F9DE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715000" y="1838325"/>
            <a:ext cx="266700" cy="2667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24</a:t>
            </a:r>
          </a:p>
        </p:txBody>
      </p:sp>
      <p:sp>
        <p:nvSpPr>
          <p:cNvPr id="724603" name="Oval 635">
            <a:extLst>
              <a:ext uri="{FF2B5EF4-FFF2-40B4-BE49-F238E27FC236}">
                <a16:creationId xmlns:a16="http://schemas.microsoft.com/office/drawing/2014/main" id="{91EE1770-672A-403C-972E-BEA3A0D88176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213225" y="2152650"/>
            <a:ext cx="552450" cy="5524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345</a:t>
            </a:r>
          </a:p>
        </p:txBody>
      </p:sp>
      <p:sp>
        <p:nvSpPr>
          <p:cNvPr id="724604" name="Oval 636">
            <a:extLst>
              <a:ext uri="{FF2B5EF4-FFF2-40B4-BE49-F238E27FC236}">
                <a16:creationId xmlns:a16="http://schemas.microsoft.com/office/drawing/2014/main" id="{E10DFB15-5FC6-4F28-93D3-76792C2E559F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962150" y="6076950"/>
            <a:ext cx="285750" cy="285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38</a:t>
            </a:r>
          </a:p>
        </p:txBody>
      </p:sp>
      <p:sp>
        <p:nvSpPr>
          <p:cNvPr id="724605" name="Oval 637">
            <a:extLst>
              <a:ext uri="{FF2B5EF4-FFF2-40B4-BE49-F238E27FC236}">
                <a16:creationId xmlns:a16="http://schemas.microsoft.com/office/drawing/2014/main" id="{362471E2-8A4B-4FE2-9E59-B4402F2D4D36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057275" y="4248150"/>
            <a:ext cx="771525" cy="77152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563</a:t>
            </a:r>
          </a:p>
        </p:txBody>
      </p:sp>
      <p:graphicFrame>
        <p:nvGraphicFramePr>
          <p:cNvPr id="724606" name="Object 638">
            <a:extLst>
              <a:ext uri="{FF2B5EF4-FFF2-40B4-BE49-F238E27FC236}">
                <a16:creationId xmlns:a16="http://schemas.microsoft.com/office/drawing/2014/main" id="{D907CE04-6DC3-4360-9C70-FC59DC46DF0E}"/>
              </a:ext>
            </a:extLst>
          </p:cNvPr>
          <p:cNvGraphicFramePr>
            <a:graphicFrameLocks/>
          </p:cNvGraphicFramePr>
          <p:nvPr>
            <p:custDataLst>
              <p:tags r:id="rId47"/>
            </p:custDataLst>
          </p:nvPr>
        </p:nvGraphicFramePr>
        <p:xfrm>
          <a:off x="6931025" y="1000125"/>
          <a:ext cx="1057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4" name="Chart" r:id="rId701" imgW="1104900" imgH="914400" progId="MSGraph.Chart.8">
                  <p:embed followColorScheme="full"/>
                </p:oleObj>
              </mc:Choice>
              <mc:Fallback>
                <p:oleObj name="Chart" r:id="rId701" imgW="1104900" imgH="914400" progId="MSGraph.Chart.8">
                  <p:embed followColorScheme="full"/>
                  <p:pic>
                    <p:nvPicPr>
                      <p:cNvPr id="724606" name="Object 638">
                        <a:extLst>
                          <a:ext uri="{FF2B5EF4-FFF2-40B4-BE49-F238E27FC236}">
                            <a16:creationId xmlns:a16="http://schemas.microsoft.com/office/drawing/2014/main" id="{D907CE04-6DC3-4360-9C70-FC59DC46DF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0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1000125"/>
                        <a:ext cx="1057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607" name="Rectangle 639">
            <a:extLst>
              <a:ext uri="{FF2B5EF4-FFF2-40B4-BE49-F238E27FC236}">
                <a16:creationId xmlns:a16="http://schemas.microsoft.com/office/drawing/2014/main" id="{5E51C272-685B-4B01-9ABF-711EC1CE1FD7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011988" y="1425575"/>
            <a:ext cx="19050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600" b="0"/>
              <a:t>2005</a:t>
            </a:r>
          </a:p>
        </p:txBody>
      </p:sp>
      <p:sp>
        <p:nvSpPr>
          <p:cNvPr id="724608" name="Rectangle 640">
            <a:extLst>
              <a:ext uri="{FF2B5EF4-FFF2-40B4-BE49-F238E27FC236}">
                <a16:creationId xmlns:a16="http://schemas.microsoft.com/office/drawing/2014/main" id="{C680AA1A-FB33-4783-B181-C8A4A8D6357F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02488" y="1425575"/>
            <a:ext cx="18097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600" b="0"/>
              <a:t>2015</a:t>
            </a:r>
          </a:p>
        </p:txBody>
      </p:sp>
      <p:sp>
        <p:nvSpPr>
          <p:cNvPr id="724609" name="Legend4">
            <a:extLst>
              <a:ext uri="{FF2B5EF4-FFF2-40B4-BE49-F238E27FC236}">
                <a16:creationId xmlns:a16="http://schemas.microsoft.com/office/drawing/2014/main" id="{4B4C8EA7-2171-4230-87CE-7079DD287C9F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51600" y="1168400"/>
            <a:ext cx="465138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800" b="0"/>
              <a:t>Regional revenues</a:t>
            </a:r>
          </a:p>
        </p:txBody>
      </p:sp>
      <p:sp>
        <p:nvSpPr>
          <p:cNvPr id="724610" name="Line 642">
            <a:extLst>
              <a:ext uri="{FF2B5EF4-FFF2-40B4-BE49-F238E27FC236}">
                <a16:creationId xmlns:a16="http://schemas.microsoft.com/office/drawing/2014/main" id="{8DF3396B-E5C0-4FB8-9D9E-3A017859AC3E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6932613" y="1268413"/>
            <a:ext cx="8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24611" name="Group 643">
            <a:extLst>
              <a:ext uri="{FF2B5EF4-FFF2-40B4-BE49-F238E27FC236}">
                <a16:creationId xmlns:a16="http://schemas.microsoft.com/office/drawing/2014/main" id="{4693237E-3BCD-412F-8770-8C96D273456B}"/>
              </a:ext>
            </a:extLst>
          </p:cNvPr>
          <p:cNvGrpSpPr>
            <a:grpSpLocks/>
          </p:cNvGrpSpPr>
          <p:nvPr>
            <p:custDataLst>
              <p:tags r:id="rId52"/>
            </p:custDataLst>
          </p:nvPr>
        </p:nvGrpSpPr>
        <p:grpSpPr bwMode="auto">
          <a:xfrm>
            <a:off x="6507163" y="828675"/>
            <a:ext cx="885825" cy="220663"/>
            <a:chOff x="3523" y="530"/>
            <a:chExt cx="558" cy="139"/>
          </a:xfrm>
        </p:grpSpPr>
        <p:sp>
          <p:nvSpPr>
            <p:cNvPr id="724612" name="Line 644">
              <a:extLst>
                <a:ext uri="{FF2B5EF4-FFF2-40B4-BE49-F238E27FC236}">
                  <a16:creationId xmlns:a16="http://schemas.microsoft.com/office/drawing/2014/main" id="{A349C8CE-23AF-41A1-ACAF-FA22F4DDCBE1}"/>
                </a:ext>
              </a:extLst>
            </p:cNvPr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 flipV="1">
              <a:off x="3523" y="556"/>
              <a:ext cx="255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4613" name="Oval 645">
              <a:extLst>
                <a:ext uri="{FF2B5EF4-FFF2-40B4-BE49-F238E27FC236}">
                  <a16:creationId xmlns:a16="http://schemas.microsoft.com/office/drawing/2014/main" id="{DA1C4064-396D-46A7-BEC3-85A7A1B955B8}"/>
                </a:ext>
              </a:extLst>
            </p:cNvPr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3533" y="568"/>
              <a:ext cx="190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0"/>
                <a:t>…</a:t>
              </a:r>
            </a:p>
          </p:txBody>
        </p:sp>
        <p:sp>
          <p:nvSpPr>
            <p:cNvPr id="724614" name="Legend2">
              <a:extLst>
                <a:ext uri="{FF2B5EF4-FFF2-40B4-BE49-F238E27FC236}">
                  <a16:creationId xmlns:a16="http://schemas.microsoft.com/office/drawing/2014/main" id="{5D6FAC06-A600-4496-B6E7-E6863BAA1D0E}"/>
                </a:ext>
              </a:extLst>
            </p:cNvPr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3802" y="530"/>
              <a:ext cx="27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b="0"/>
                <a:t>CAGR </a:t>
              </a:r>
              <a:br>
                <a:rPr lang="en-US" altLang="en-US" sz="700" b="0"/>
              </a:br>
              <a:r>
                <a:rPr lang="en-US" altLang="en-US" sz="700" b="0"/>
                <a:t>2005–2015</a:t>
              </a:r>
            </a:p>
          </p:txBody>
        </p:sp>
      </p:grpSp>
      <p:grpSp>
        <p:nvGrpSpPr>
          <p:cNvPr id="724615" name="Group 647">
            <a:extLst>
              <a:ext uri="{FF2B5EF4-FFF2-40B4-BE49-F238E27FC236}">
                <a16:creationId xmlns:a16="http://schemas.microsoft.com/office/drawing/2014/main" id="{4D495865-5531-4B6B-A717-8488EBD75C31}"/>
              </a:ext>
            </a:extLst>
          </p:cNvPr>
          <p:cNvGrpSpPr>
            <a:grpSpLocks/>
          </p:cNvGrpSpPr>
          <p:nvPr>
            <p:custDataLst>
              <p:tags r:id="rId53"/>
            </p:custDataLst>
          </p:nvPr>
        </p:nvGrpSpPr>
        <p:grpSpPr bwMode="auto">
          <a:xfrm>
            <a:off x="7508875" y="254000"/>
            <a:ext cx="1384300" cy="596900"/>
            <a:chOff x="4748" y="160"/>
            <a:chExt cx="872" cy="376"/>
          </a:xfrm>
        </p:grpSpPr>
        <p:sp>
          <p:nvSpPr>
            <p:cNvPr id="724616" name="LegendRectangle2">
              <a:extLst>
                <a:ext uri="{FF2B5EF4-FFF2-40B4-BE49-F238E27FC236}">
                  <a16:creationId xmlns:a16="http://schemas.microsoft.com/office/drawing/2014/main" id="{7D5D6027-C4A4-4318-97F3-A88C3CD96389}"/>
                </a:ext>
              </a:extLst>
            </p:cNvPr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4748" y="265"/>
              <a:ext cx="117" cy="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24617" name="Legend2">
              <a:extLst>
                <a:ext uri="{FF2B5EF4-FFF2-40B4-BE49-F238E27FC236}">
                  <a16:creationId xmlns:a16="http://schemas.microsoft.com/office/drawing/2014/main" id="{9FFD5412-16B9-4818-9A14-276A6F05D8C8}"/>
                </a:ext>
              </a:extLst>
            </p:cNvPr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4924" y="260"/>
              <a:ext cx="658" cy="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b="0"/>
                <a:t>Revenue CAGR below 7%</a:t>
              </a:r>
            </a:p>
          </p:txBody>
        </p:sp>
        <p:sp>
          <p:nvSpPr>
            <p:cNvPr id="724618" name="LegendRectangle3">
              <a:extLst>
                <a:ext uri="{FF2B5EF4-FFF2-40B4-BE49-F238E27FC236}">
                  <a16:creationId xmlns:a16="http://schemas.microsoft.com/office/drawing/2014/main" id="{7A6F45A4-B0E5-48FC-B4D1-C9DF01E1D941}"/>
                </a:ext>
              </a:extLst>
            </p:cNvPr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4748" y="366"/>
              <a:ext cx="117" cy="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24619" name="Legend3">
              <a:extLst>
                <a:ext uri="{FF2B5EF4-FFF2-40B4-BE49-F238E27FC236}">
                  <a16:creationId xmlns:a16="http://schemas.microsoft.com/office/drawing/2014/main" id="{03EB6618-D5BA-4EB6-BC8F-8FA4A8EA4722}"/>
                </a:ext>
              </a:extLst>
            </p:cNvPr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4924" y="361"/>
              <a:ext cx="590" cy="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b="0"/>
                <a:t>Revenue CAGR 7–15%</a:t>
              </a:r>
            </a:p>
          </p:txBody>
        </p:sp>
        <p:sp>
          <p:nvSpPr>
            <p:cNvPr id="724620" name="LegendRectangle4">
              <a:extLst>
                <a:ext uri="{FF2B5EF4-FFF2-40B4-BE49-F238E27FC236}">
                  <a16:creationId xmlns:a16="http://schemas.microsoft.com/office/drawing/2014/main" id="{0031D376-2DCE-46C0-8BFE-8B1A0F4E664F}"/>
                </a:ext>
              </a:extLst>
            </p:cNvPr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4748" y="462"/>
              <a:ext cx="117" cy="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24621" name="Legend4">
              <a:extLst>
                <a:ext uri="{FF2B5EF4-FFF2-40B4-BE49-F238E27FC236}">
                  <a16:creationId xmlns:a16="http://schemas.microsoft.com/office/drawing/2014/main" id="{63CF17EA-F465-429B-9908-1F52E3BF38DE}"/>
                </a:ext>
              </a:extLst>
            </p:cNvPr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4924" y="462"/>
              <a:ext cx="696" cy="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b="0"/>
                <a:t>Revenue CAGR above 15%</a:t>
              </a:r>
            </a:p>
          </p:txBody>
        </p:sp>
        <p:sp>
          <p:nvSpPr>
            <p:cNvPr id="724622" name="LegendRectangle2">
              <a:extLst>
                <a:ext uri="{FF2B5EF4-FFF2-40B4-BE49-F238E27FC236}">
                  <a16:creationId xmlns:a16="http://schemas.microsoft.com/office/drawing/2014/main" id="{767184DF-CCD3-4ADB-9D1D-3C5991ACF851}"/>
                </a:ext>
              </a:extLst>
            </p:cNvPr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4748" y="165"/>
              <a:ext cx="118" cy="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24623" name="Legend2">
              <a:extLst>
                <a:ext uri="{FF2B5EF4-FFF2-40B4-BE49-F238E27FC236}">
                  <a16:creationId xmlns:a16="http://schemas.microsoft.com/office/drawing/2014/main" id="{A83F8ABC-2DCC-4C50-B150-391B0F176FA8}"/>
                </a:ext>
              </a:extLst>
            </p:cNvPr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4924" y="160"/>
              <a:ext cx="658" cy="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700" b="0"/>
                <a:t>Revenue CAGR below 0%</a:t>
              </a:r>
            </a:p>
          </p:txBody>
        </p:sp>
      </p:grpSp>
      <p:graphicFrame>
        <p:nvGraphicFramePr>
          <p:cNvPr id="724624" name="Object 656">
            <a:extLst>
              <a:ext uri="{FF2B5EF4-FFF2-40B4-BE49-F238E27FC236}">
                <a16:creationId xmlns:a16="http://schemas.microsoft.com/office/drawing/2014/main" id="{2605BAAE-AEA4-4DEE-9D8C-709E7E519CB7}"/>
              </a:ext>
            </a:extLst>
          </p:cNvPr>
          <p:cNvGraphicFramePr>
            <a:graphicFrameLocks/>
          </p:cNvGraphicFramePr>
          <p:nvPr>
            <p:custDataLst>
              <p:tags r:id="rId54"/>
            </p:custDataLst>
          </p:nvPr>
        </p:nvGraphicFramePr>
        <p:xfrm>
          <a:off x="5214938" y="4484688"/>
          <a:ext cx="1571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5" name="Chart" r:id="rId703" imgW="1571625" imgH="914400" progId="MSGraph.Chart.8">
                  <p:embed followColorScheme="full"/>
                </p:oleObj>
              </mc:Choice>
              <mc:Fallback>
                <p:oleObj name="Chart" r:id="rId703" imgW="1571625" imgH="914400" progId="MSGraph.Chart.8">
                  <p:embed followColorScheme="full"/>
                  <p:pic>
                    <p:nvPicPr>
                      <p:cNvPr id="724624" name="Object 656">
                        <a:extLst>
                          <a:ext uri="{FF2B5EF4-FFF2-40B4-BE49-F238E27FC236}">
                            <a16:creationId xmlns:a16="http://schemas.microsoft.com/office/drawing/2014/main" id="{2605BAAE-AEA4-4DEE-9D8C-709E7E519C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0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4484688"/>
                        <a:ext cx="1571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625" name="Line 657">
            <a:extLst>
              <a:ext uri="{FF2B5EF4-FFF2-40B4-BE49-F238E27FC236}">
                <a16:creationId xmlns:a16="http://schemas.microsoft.com/office/drawing/2014/main" id="{355708C3-CE84-4933-8539-93400A8CB873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5648325" y="4338638"/>
            <a:ext cx="685800" cy="171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626" name="Oval 658">
            <a:extLst>
              <a:ext uri="{FF2B5EF4-FFF2-40B4-BE49-F238E27FC236}">
                <a16:creationId xmlns:a16="http://schemas.microsoft.com/office/drawing/2014/main" id="{BEC1E0B5-ACF4-4C72-9A48-74C9046C5D24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738813" y="4327525"/>
            <a:ext cx="506412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11.2%</a:t>
            </a:r>
          </a:p>
        </p:txBody>
      </p:sp>
      <p:graphicFrame>
        <p:nvGraphicFramePr>
          <p:cNvPr id="724627" name="Object 659">
            <a:extLst>
              <a:ext uri="{FF2B5EF4-FFF2-40B4-BE49-F238E27FC236}">
                <a16:creationId xmlns:a16="http://schemas.microsoft.com/office/drawing/2014/main" id="{2DB918B0-7FE0-4D19-8BFF-B76EAE43A5B3}"/>
              </a:ext>
            </a:extLst>
          </p:cNvPr>
          <p:cNvGraphicFramePr>
            <a:graphicFrameLocks/>
          </p:cNvGraphicFramePr>
          <p:nvPr>
            <p:custDataLst>
              <p:tags r:id="rId57"/>
            </p:custDataLst>
          </p:nvPr>
        </p:nvGraphicFramePr>
        <p:xfrm>
          <a:off x="2592388" y="3787775"/>
          <a:ext cx="1571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6" name="Chart" r:id="rId705" imgW="1571625" imgH="914400" progId="MSGraph.Chart.8">
                  <p:embed followColorScheme="full"/>
                </p:oleObj>
              </mc:Choice>
              <mc:Fallback>
                <p:oleObj name="Chart" r:id="rId705" imgW="1571625" imgH="914400" progId="MSGraph.Chart.8">
                  <p:embed followColorScheme="full"/>
                  <p:pic>
                    <p:nvPicPr>
                      <p:cNvPr id="724627" name="Object 659">
                        <a:extLst>
                          <a:ext uri="{FF2B5EF4-FFF2-40B4-BE49-F238E27FC236}">
                            <a16:creationId xmlns:a16="http://schemas.microsoft.com/office/drawing/2014/main" id="{2DB918B0-7FE0-4D19-8BFF-B76EAE43A5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0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787775"/>
                        <a:ext cx="1571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628" name="Line 660">
            <a:extLst>
              <a:ext uri="{FF2B5EF4-FFF2-40B4-BE49-F238E27FC236}">
                <a16:creationId xmlns:a16="http://schemas.microsoft.com/office/drawing/2014/main" id="{ACB8FE21-2731-452B-9B24-008FA851A920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3025775" y="3770313"/>
            <a:ext cx="685800" cy="95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629" name="Oval 661">
            <a:extLst>
              <a:ext uri="{FF2B5EF4-FFF2-40B4-BE49-F238E27FC236}">
                <a16:creationId xmlns:a16="http://schemas.microsoft.com/office/drawing/2014/main" id="{7F508916-6A0A-4C5D-87CA-D1044207AAAA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165475" y="3721100"/>
            <a:ext cx="406400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7.4%</a:t>
            </a:r>
          </a:p>
        </p:txBody>
      </p:sp>
      <p:sp>
        <p:nvSpPr>
          <p:cNvPr id="724630" name="Rectangle 662">
            <a:extLst>
              <a:ext uri="{FF2B5EF4-FFF2-40B4-BE49-F238E27FC236}">
                <a16:creationId xmlns:a16="http://schemas.microsoft.com/office/drawing/2014/main" id="{53C20BED-0D14-4AA5-B92A-CCC6FA18CECF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gray">
          <a:xfrm>
            <a:off x="5646738" y="5140325"/>
            <a:ext cx="725487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000"/>
              <a:t>Middle East</a:t>
            </a:r>
          </a:p>
        </p:txBody>
      </p:sp>
      <p:sp>
        <p:nvSpPr>
          <p:cNvPr id="724631" name="Rectangle 663">
            <a:extLst>
              <a:ext uri="{FF2B5EF4-FFF2-40B4-BE49-F238E27FC236}">
                <a16:creationId xmlns:a16="http://schemas.microsoft.com/office/drawing/2014/main" id="{7148D1F4-16C6-4EB7-B89C-B28D8F127C6C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gray">
          <a:xfrm>
            <a:off x="7729538" y="6137275"/>
            <a:ext cx="554037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000"/>
              <a:t>Australia</a:t>
            </a:r>
          </a:p>
        </p:txBody>
      </p:sp>
      <p:sp>
        <p:nvSpPr>
          <p:cNvPr id="724632" name="Rectangle 664">
            <a:extLst>
              <a:ext uri="{FF2B5EF4-FFF2-40B4-BE49-F238E27FC236}">
                <a16:creationId xmlns:a16="http://schemas.microsoft.com/office/drawing/2014/main" id="{CAD4393F-9765-4D5E-9A3B-0D91828D16AC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gray">
          <a:xfrm>
            <a:off x="3151188" y="4319588"/>
            <a:ext cx="401637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000"/>
              <a:t>Africa</a:t>
            </a:r>
          </a:p>
        </p:txBody>
      </p:sp>
      <p:grpSp>
        <p:nvGrpSpPr>
          <p:cNvPr id="724633" name="Group 665">
            <a:extLst>
              <a:ext uri="{FF2B5EF4-FFF2-40B4-BE49-F238E27FC236}">
                <a16:creationId xmlns:a16="http://schemas.microsoft.com/office/drawing/2014/main" id="{4CB3F391-DBCA-4ACE-B687-98FCB13BC43F}"/>
              </a:ext>
            </a:extLst>
          </p:cNvPr>
          <p:cNvGrpSpPr>
            <a:grpSpLocks/>
          </p:cNvGrpSpPr>
          <p:nvPr>
            <p:custDataLst>
              <p:tags r:id="rId63"/>
            </p:custDataLst>
          </p:nvPr>
        </p:nvGrpSpPr>
        <p:grpSpPr bwMode="auto">
          <a:xfrm>
            <a:off x="6521450" y="4960938"/>
            <a:ext cx="282575" cy="269875"/>
            <a:chOff x="1204" y="2501"/>
            <a:chExt cx="200" cy="196"/>
          </a:xfrm>
        </p:grpSpPr>
        <p:sp>
          <p:nvSpPr>
            <p:cNvPr id="724634" name="Oval 666">
              <a:extLst>
                <a:ext uri="{FF2B5EF4-FFF2-40B4-BE49-F238E27FC236}">
                  <a16:creationId xmlns:a16="http://schemas.microsoft.com/office/drawing/2014/main" id="{4FEEC558-73D0-439B-B740-A266C83CCE52}"/>
                </a:ext>
              </a:extLst>
            </p:cNvPr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204" y="2501"/>
              <a:ext cx="200" cy="196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724635" name="Rectangle 667">
              <a:extLst>
                <a:ext uri="{FF2B5EF4-FFF2-40B4-BE49-F238E27FC236}">
                  <a16:creationId xmlns:a16="http://schemas.microsoft.com/office/drawing/2014/main" id="{81BC15C1-D06A-487C-9E28-D54C82E97396}"/>
                </a:ext>
              </a:extLst>
            </p:cNvPr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gray">
            <a:xfrm>
              <a:off x="1252" y="2545"/>
              <a:ext cx="99" cy="1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60</a:t>
              </a:r>
            </a:p>
          </p:txBody>
        </p:sp>
      </p:grpSp>
      <p:sp>
        <p:nvSpPr>
          <p:cNvPr id="724636" name="AutoShape 668">
            <a:extLst>
              <a:ext uri="{FF2B5EF4-FFF2-40B4-BE49-F238E27FC236}">
                <a16:creationId xmlns:a16="http://schemas.microsoft.com/office/drawing/2014/main" id="{6D58ADC5-345D-4DF8-825A-1F3E193DCD8B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960813" y="5599113"/>
            <a:ext cx="1644650" cy="1073150"/>
          </a:xfrm>
          <a:prstGeom prst="roundRect">
            <a:avLst>
              <a:gd name="adj" fmla="val 606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24637" name="Group 669">
            <a:extLst>
              <a:ext uri="{FF2B5EF4-FFF2-40B4-BE49-F238E27FC236}">
                <a16:creationId xmlns:a16="http://schemas.microsoft.com/office/drawing/2014/main" id="{356841DB-5040-468A-9F79-9D274B9E8450}"/>
              </a:ext>
            </a:extLst>
          </p:cNvPr>
          <p:cNvGrpSpPr>
            <a:grpSpLocks/>
          </p:cNvGrpSpPr>
          <p:nvPr>
            <p:custDataLst>
              <p:tags r:id="rId65"/>
            </p:custDataLst>
          </p:nvPr>
        </p:nvGrpSpPr>
        <p:grpSpPr bwMode="auto">
          <a:xfrm>
            <a:off x="5454650" y="5913438"/>
            <a:ext cx="881063" cy="787400"/>
            <a:chOff x="1204" y="2501"/>
            <a:chExt cx="200" cy="196"/>
          </a:xfrm>
        </p:grpSpPr>
        <p:sp>
          <p:nvSpPr>
            <p:cNvPr id="724638" name="Oval 670">
              <a:extLst>
                <a:ext uri="{FF2B5EF4-FFF2-40B4-BE49-F238E27FC236}">
                  <a16:creationId xmlns:a16="http://schemas.microsoft.com/office/drawing/2014/main" id="{6CF360D5-C451-4022-A8A6-D0D332E01CD6}"/>
                </a:ext>
              </a:extLst>
            </p:cNvPr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1204" y="2501"/>
              <a:ext cx="200" cy="196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724639" name="Rectangle 671">
              <a:extLst>
                <a:ext uri="{FF2B5EF4-FFF2-40B4-BE49-F238E27FC236}">
                  <a16:creationId xmlns:a16="http://schemas.microsoft.com/office/drawing/2014/main" id="{758D5D47-8E07-4E9A-B335-DCFEF042BE0A}"/>
                </a:ext>
              </a:extLst>
            </p:cNvPr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gray">
            <a:xfrm>
              <a:off x="1270" y="2580"/>
              <a:ext cx="71" cy="3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1,344</a:t>
              </a:r>
            </a:p>
          </p:txBody>
        </p:sp>
      </p:grpSp>
      <p:sp>
        <p:nvSpPr>
          <p:cNvPr id="724640" name="Rectangle 672">
            <a:extLst>
              <a:ext uri="{FF2B5EF4-FFF2-40B4-BE49-F238E27FC236}">
                <a16:creationId xmlns:a16="http://schemas.microsoft.com/office/drawing/2014/main" id="{A45F0FCC-430F-4D30-84B6-C02CBF42D2F2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gray">
          <a:xfrm>
            <a:off x="4024313" y="5664200"/>
            <a:ext cx="138906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000"/>
              <a:t>Global revenue pool</a:t>
            </a:r>
          </a:p>
          <a:p>
            <a:pPr>
              <a:lnSpc>
                <a:spcPct val="85000"/>
              </a:lnSpc>
            </a:pPr>
            <a:r>
              <a:rPr lang="en-US" altLang="en-US" sz="900" b="0"/>
              <a:t>USD billions</a:t>
            </a:r>
          </a:p>
        </p:txBody>
      </p:sp>
      <p:graphicFrame>
        <p:nvGraphicFramePr>
          <p:cNvPr id="724641" name="Object 673">
            <a:extLst>
              <a:ext uri="{FF2B5EF4-FFF2-40B4-BE49-F238E27FC236}">
                <a16:creationId xmlns:a16="http://schemas.microsoft.com/office/drawing/2014/main" id="{09B7883B-B8E9-48B1-8E93-FC11BF74076E}"/>
              </a:ext>
            </a:extLst>
          </p:cNvPr>
          <p:cNvGraphicFramePr>
            <a:graphicFrameLocks/>
          </p:cNvGraphicFramePr>
          <p:nvPr>
            <p:custDataLst>
              <p:tags r:id="rId67"/>
            </p:custDataLst>
          </p:nvPr>
        </p:nvGraphicFramePr>
        <p:xfrm>
          <a:off x="3944938" y="6278563"/>
          <a:ext cx="1571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7" name="Chart" r:id="rId707" imgW="1571625" imgH="914400" progId="MSGraph.Chart.8">
                  <p:embed followColorScheme="full"/>
                </p:oleObj>
              </mc:Choice>
              <mc:Fallback>
                <p:oleObj name="Chart" r:id="rId707" imgW="1571625" imgH="914400" progId="MSGraph.Chart.8">
                  <p:embed followColorScheme="full"/>
                  <p:pic>
                    <p:nvPicPr>
                      <p:cNvPr id="724641" name="Object 673">
                        <a:extLst>
                          <a:ext uri="{FF2B5EF4-FFF2-40B4-BE49-F238E27FC236}">
                            <a16:creationId xmlns:a16="http://schemas.microsoft.com/office/drawing/2014/main" id="{09B7883B-B8E9-48B1-8E93-FC11BF7407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0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6278563"/>
                        <a:ext cx="1571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642" name="Line 674">
            <a:extLst>
              <a:ext uri="{FF2B5EF4-FFF2-40B4-BE49-F238E27FC236}">
                <a16:creationId xmlns:a16="http://schemas.microsoft.com/office/drawing/2014/main" id="{845D9802-3A94-4264-8B9F-066061CED6FA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flipV="1">
            <a:off x="4378325" y="5951538"/>
            <a:ext cx="685800" cy="95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643" name="Rectangle 675">
            <a:extLst>
              <a:ext uri="{FF2B5EF4-FFF2-40B4-BE49-F238E27FC236}">
                <a16:creationId xmlns:a16="http://schemas.microsoft.com/office/drawing/2014/main" id="{9734D739-D24C-4D8D-B7B8-619CB946B479}"/>
              </a:ext>
            </a:extLst>
          </p:cNvPr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4205288" y="6291263"/>
            <a:ext cx="346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0712288-6227-41FF-B1E9-9177A50A76C7}" type="datetime'''2'''''''',''''43''''''''''''''''''''''''8'''''">
              <a:rPr lang="en-US" altLang="en-US" sz="1000" b="0"/>
              <a:pPr algn="ctr"/>
              <a:t>2,438</a:t>
            </a:fld>
            <a:endParaRPr lang="en-US" altLang="en-US" sz="1000" b="0"/>
          </a:p>
        </p:txBody>
      </p:sp>
      <p:sp>
        <p:nvSpPr>
          <p:cNvPr id="724644" name="Rectangle 676">
            <a:extLst>
              <a:ext uri="{FF2B5EF4-FFF2-40B4-BE49-F238E27FC236}">
                <a16:creationId xmlns:a16="http://schemas.microsoft.com/office/drawing/2014/main" id="{A2AAE7BB-C584-4C88-A51E-F0BAF22340B3}"/>
              </a:ext>
            </a:extLst>
          </p:cNvPr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4891088" y="6196013"/>
            <a:ext cx="346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875" tIns="0" rIns="15875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4882F46-C84B-4BF1-A894-15D34752551E}" type="datetime'''''4'''''''''',8''''''''''''''''''''72'''''''''''''''''''''">
              <a:rPr lang="en-US" altLang="en-US" sz="1000" b="0"/>
              <a:pPr algn="ctr"/>
              <a:t>4,872</a:t>
            </a:fld>
            <a:endParaRPr lang="en-US" altLang="en-US" sz="1000" b="0"/>
          </a:p>
        </p:txBody>
      </p:sp>
      <p:sp>
        <p:nvSpPr>
          <p:cNvPr id="724645" name="Oval 677">
            <a:extLst>
              <a:ext uri="{FF2B5EF4-FFF2-40B4-BE49-F238E27FC236}">
                <a16:creationId xmlns:a16="http://schemas.microsoft.com/office/drawing/2014/main" id="{6295DE13-4E2E-4AAE-A2B4-F32CAC264961}"/>
              </a:ext>
            </a:extLst>
          </p:cNvPr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4518025" y="5902325"/>
            <a:ext cx="406400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7.2%</a:t>
            </a:r>
          </a:p>
        </p:txBody>
      </p:sp>
      <p:grpSp>
        <p:nvGrpSpPr>
          <p:cNvPr id="724646" name="Group 678">
            <a:extLst>
              <a:ext uri="{FF2B5EF4-FFF2-40B4-BE49-F238E27FC236}">
                <a16:creationId xmlns:a16="http://schemas.microsoft.com/office/drawing/2014/main" id="{886A0CCB-AA34-4329-A282-B2054D189D7C}"/>
              </a:ext>
            </a:extLst>
          </p:cNvPr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3802063" y="4168775"/>
            <a:ext cx="265112" cy="233363"/>
            <a:chOff x="1204" y="2501"/>
            <a:chExt cx="200" cy="196"/>
          </a:xfrm>
        </p:grpSpPr>
        <p:sp>
          <p:nvSpPr>
            <p:cNvPr id="724647" name="Oval 679">
              <a:extLst>
                <a:ext uri="{FF2B5EF4-FFF2-40B4-BE49-F238E27FC236}">
                  <a16:creationId xmlns:a16="http://schemas.microsoft.com/office/drawing/2014/main" id="{F2A09606-DAC7-4289-B805-CCD1845353A1}"/>
                </a:ext>
              </a:extLst>
            </p:cNvPr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1204" y="2501"/>
              <a:ext cx="200" cy="196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724648" name="Rectangle 680">
              <a:extLst>
                <a:ext uri="{FF2B5EF4-FFF2-40B4-BE49-F238E27FC236}">
                  <a16:creationId xmlns:a16="http://schemas.microsoft.com/office/drawing/2014/main" id="{A8D0A3B0-2114-4F9D-B5C7-9FB8C4E8F14A}"/>
                </a:ext>
              </a:extLst>
            </p:cNvPr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gray">
            <a:xfrm>
              <a:off x="1275" y="2537"/>
              <a:ext cx="52" cy="12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9</a:t>
              </a:r>
            </a:p>
          </p:txBody>
        </p:sp>
      </p:grpSp>
      <p:graphicFrame>
        <p:nvGraphicFramePr>
          <p:cNvPr id="724649" name="Object 681">
            <a:extLst>
              <a:ext uri="{FF2B5EF4-FFF2-40B4-BE49-F238E27FC236}">
                <a16:creationId xmlns:a16="http://schemas.microsoft.com/office/drawing/2014/main" id="{3FFF2225-67E4-43C4-BFD3-ECEBB39E8A09}"/>
              </a:ext>
            </a:extLst>
          </p:cNvPr>
          <p:cNvGraphicFramePr>
            <a:graphicFrameLocks/>
          </p:cNvGraphicFramePr>
          <p:nvPr>
            <p:custDataLst>
              <p:tags r:id="rId73"/>
            </p:custDataLst>
          </p:nvPr>
        </p:nvGraphicFramePr>
        <p:xfrm>
          <a:off x="7231063" y="5568950"/>
          <a:ext cx="1571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8" name="Chart" r:id="rId709" imgW="1571625" imgH="914400" progId="MSGraph.Chart.8">
                  <p:embed followColorScheme="full"/>
                </p:oleObj>
              </mc:Choice>
              <mc:Fallback>
                <p:oleObj name="Chart" r:id="rId709" imgW="1571625" imgH="914400" progId="MSGraph.Chart.8">
                  <p:embed followColorScheme="full"/>
                  <p:pic>
                    <p:nvPicPr>
                      <p:cNvPr id="724649" name="Object 681">
                        <a:extLst>
                          <a:ext uri="{FF2B5EF4-FFF2-40B4-BE49-F238E27FC236}">
                            <a16:creationId xmlns:a16="http://schemas.microsoft.com/office/drawing/2014/main" id="{3FFF2225-67E4-43C4-BFD3-ECEBB39E8A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5568950"/>
                        <a:ext cx="1571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650" name="Line 682">
            <a:extLst>
              <a:ext uri="{FF2B5EF4-FFF2-40B4-BE49-F238E27FC236}">
                <a16:creationId xmlns:a16="http://schemas.microsoft.com/office/drawing/2014/main" id="{2CAA9889-53FD-4FBA-A89D-EE23CF224DE7}"/>
              </a:ext>
            </a:extLst>
          </p:cNvPr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flipV="1">
            <a:off x="7664450" y="5586413"/>
            <a:ext cx="685800" cy="95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4651" name="Oval 683">
            <a:extLst>
              <a:ext uri="{FF2B5EF4-FFF2-40B4-BE49-F238E27FC236}">
                <a16:creationId xmlns:a16="http://schemas.microsoft.com/office/drawing/2014/main" id="{0221D7FA-67AF-46FB-92E4-6649094A551E}"/>
              </a:ext>
            </a:extLst>
          </p:cNvPr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7804150" y="5537200"/>
            <a:ext cx="406400" cy="193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000"/>
              <a:t>7.3%</a:t>
            </a:r>
          </a:p>
        </p:txBody>
      </p:sp>
      <p:grpSp>
        <p:nvGrpSpPr>
          <p:cNvPr id="724652" name="Group 684">
            <a:extLst>
              <a:ext uri="{FF2B5EF4-FFF2-40B4-BE49-F238E27FC236}">
                <a16:creationId xmlns:a16="http://schemas.microsoft.com/office/drawing/2014/main" id="{ABEB81C5-9AFF-40AE-BA06-3D3D7789DAC7}"/>
              </a:ext>
            </a:extLst>
          </p:cNvPr>
          <p:cNvGrpSpPr>
            <a:grpSpLocks/>
          </p:cNvGrpSpPr>
          <p:nvPr>
            <p:custDataLst>
              <p:tags r:id="rId76"/>
            </p:custDataLst>
          </p:nvPr>
        </p:nvGrpSpPr>
        <p:grpSpPr bwMode="auto">
          <a:xfrm>
            <a:off x="8523288" y="5938838"/>
            <a:ext cx="276225" cy="263525"/>
            <a:chOff x="5439" y="3301"/>
            <a:chExt cx="174" cy="166"/>
          </a:xfrm>
        </p:grpSpPr>
        <p:sp>
          <p:nvSpPr>
            <p:cNvPr id="724653" name="Oval 685">
              <a:extLst>
                <a:ext uri="{FF2B5EF4-FFF2-40B4-BE49-F238E27FC236}">
                  <a16:creationId xmlns:a16="http://schemas.microsoft.com/office/drawing/2014/main" id="{5E321A37-0A10-4957-8747-5016BBFE6F8D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5439" y="3301"/>
              <a:ext cx="174" cy="166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724654" name="Rectangle 686">
              <a:extLst>
                <a:ext uri="{FF2B5EF4-FFF2-40B4-BE49-F238E27FC236}">
                  <a16:creationId xmlns:a16="http://schemas.microsoft.com/office/drawing/2014/main" id="{CDE99AD6-517B-434C-A1FA-C017EFF01B59}"/>
                </a:ext>
              </a:extLst>
            </p:cNvPr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gray">
            <a:xfrm>
              <a:off x="5469" y="3336"/>
              <a:ext cx="11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29</a:t>
              </a:r>
            </a:p>
          </p:txBody>
        </p:sp>
      </p:grpSp>
      <p:sp>
        <p:nvSpPr>
          <p:cNvPr id="724655" name="Rectangle 687">
            <a:extLst>
              <a:ext uri="{FF2B5EF4-FFF2-40B4-BE49-F238E27FC236}">
                <a16:creationId xmlns:a16="http://schemas.microsoft.com/office/drawing/2014/main" id="{AB51C809-80EE-4F74-9F97-63F885524F43}"/>
              </a:ext>
            </a:extLst>
          </p:cNvPr>
          <p:cNvSpPr>
            <a:spLocks noChangeArrowheads="1"/>
          </p:cNvSpPr>
          <p:nvPr>
            <p:custDataLst>
              <p:tags r:id="rId77"/>
            </p:custDataLst>
          </p:nvPr>
        </p:nvSpPr>
        <p:spPr bwMode="gray">
          <a:xfrm>
            <a:off x="7259638" y="4960938"/>
            <a:ext cx="890587" cy="1301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000"/>
              <a:t>Asia</a:t>
            </a:r>
          </a:p>
        </p:txBody>
      </p:sp>
      <p:graphicFrame>
        <p:nvGraphicFramePr>
          <p:cNvPr id="724656" name="Rectangle 688" hidden="1">
            <a:extLst>
              <a:ext uri="{FF2B5EF4-FFF2-40B4-BE49-F238E27FC236}">
                <a16:creationId xmlns:a16="http://schemas.microsoft.com/office/drawing/2014/main" id="{E50FE45C-BBA6-4B01-97D7-70EFA826045F}"/>
              </a:ext>
            </a:extLst>
          </p:cNvPr>
          <p:cNvGraphicFramePr>
            <a:graphicFrameLocks/>
          </p:cNvGraphicFramePr>
          <p:nvPr>
            <p:custDataLst>
              <p:tags r:id="rId7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9" r:id="rId711" imgW="0" imgH="0" progId="TCLayout.ActiveDocument">
                  <p:embed/>
                </p:oleObj>
              </mc:Choice>
              <mc:Fallback>
                <p:oleObj r:id="rId711" imgW="0" imgH="0" progId="TCLayout.ActiveDocument">
                  <p:embed/>
                  <p:pic>
                    <p:nvPicPr>
                      <p:cNvPr id="724656" name="Rectangle 688" hidden="1">
                        <a:extLst>
                          <a:ext uri="{FF2B5EF4-FFF2-40B4-BE49-F238E27FC236}">
                            <a16:creationId xmlns:a16="http://schemas.microsoft.com/office/drawing/2014/main" id="{E50FE45C-BBA6-4B01-97D7-70EFA826045F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657" name="Rectangle 689" hidden="1">
            <a:extLst>
              <a:ext uri="{FF2B5EF4-FFF2-40B4-BE49-F238E27FC236}">
                <a16:creationId xmlns:a16="http://schemas.microsoft.com/office/drawing/2014/main" id="{9452FD75-39DF-4373-83AF-AA8A6EAC894D}"/>
              </a:ext>
            </a:extLst>
          </p:cNvPr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0" rIns="25400" bIns="0" anchor="ctr"/>
          <a:lstStyle/>
          <a:p>
            <a:pPr algn="ctr"/>
            <a:r>
              <a:rPr lang="en-US" altLang="en-US" sz="1000" b="0">
                <a:cs typeface="Arial" panose="020B0604020202020204" pitchFamily="34" charset="0"/>
              </a:rPr>
              <a:t>46</a:t>
            </a:r>
          </a:p>
        </p:txBody>
      </p:sp>
      <p:sp>
        <p:nvSpPr>
          <p:cNvPr id="692" name="AutoShape 12">
            <a:extLst>
              <a:ext uri="{FF2B5EF4-FFF2-40B4-BE49-F238E27FC236}">
                <a16:creationId xmlns:a16="http://schemas.microsoft.com/office/drawing/2014/main" id="{D9735742-8929-41C0-A5D5-4D2DA9F6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505" y="1148577"/>
            <a:ext cx="726161" cy="1846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dirty="0"/>
              <a:t>EXAMPLE</a:t>
            </a:r>
            <a:endParaRPr lang="en-US" altLang="en-US" sz="1200" b="0" dirty="0"/>
          </a:p>
        </p:txBody>
      </p:sp>
      <p:cxnSp>
        <p:nvCxnSpPr>
          <p:cNvPr id="693" name="AutoShape 13">
            <a:extLst>
              <a:ext uri="{FF2B5EF4-FFF2-40B4-BE49-F238E27FC236}">
                <a16:creationId xmlns:a16="http://schemas.microsoft.com/office/drawing/2014/main" id="{8D8AB8C5-5A1D-4F54-A15E-9384C069EDAB}"/>
              </a:ext>
            </a:extLst>
          </p:cNvPr>
          <p:cNvCxnSpPr>
            <a:cxnSpLocks noChangeShapeType="1"/>
            <a:stCxn id="692" idx="2"/>
            <a:endCxn id="692" idx="0"/>
          </p:cNvCxnSpPr>
          <p:nvPr/>
        </p:nvCxnSpPr>
        <p:spPr bwMode="auto">
          <a:xfrm>
            <a:off x="8046505" y="1148577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4" name="AutoShape 14">
            <a:extLst>
              <a:ext uri="{FF2B5EF4-FFF2-40B4-BE49-F238E27FC236}">
                <a16:creationId xmlns:a16="http://schemas.microsoft.com/office/drawing/2014/main" id="{ED60CAF5-20E3-4B44-A2E9-6AD82FC8977E}"/>
              </a:ext>
            </a:extLst>
          </p:cNvPr>
          <p:cNvCxnSpPr>
            <a:cxnSpLocks noChangeShapeType="1"/>
            <a:stCxn id="692" idx="4"/>
            <a:endCxn id="692" idx="6"/>
          </p:cNvCxnSpPr>
          <p:nvPr/>
        </p:nvCxnSpPr>
        <p:spPr bwMode="auto">
          <a:xfrm>
            <a:off x="8046505" y="1333243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CB9B8F-A4D9-4A32-8D30-7AAD971C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r>
              <a:rPr lang="en-GB" dirty="0"/>
              <a:t>Country level analysis of market growth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1AC364D2-5138-4142-8387-2B5F16681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6761EDC-A500-4F19-AB84-D8CE7305207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2C302C7D-AD97-4D84-935F-D2D8F724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49156" name="Rectangle 2" hidden="1">
            <a:extLst>
              <a:ext uri="{FF2B5EF4-FFF2-40B4-BE49-F238E27FC236}">
                <a16:creationId xmlns:a16="http://schemas.microsoft.com/office/drawing/2014/main" id="{3837A2A4-8CC3-4067-B3A0-C26FBD077A4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r:id="rId10" imgW="0" imgH="0" progId="TCLayout.ActiveDocument">
                  <p:embed/>
                </p:oleObj>
              </mc:Choice>
              <mc:Fallback>
                <p:oleObj r:id="rId10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3">
            <a:extLst>
              <a:ext uri="{FF2B5EF4-FFF2-40B4-BE49-F238E27FC236}">
                <a16:creationId xmlns:a16="http://schemas.microsoft.com/office/drawing/2014/main" id="{1FDAD160-E0B5-4508-A0BF-B83441C6E8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EBD7A4B-567C-43C3-90F8-82B9D63F12F9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7F034E5-08F9-4A9B-9B55-80F91CCC41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07A5CDB1-9578-45E1-9BC1-BF20CE7646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654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What is financial analysis?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B03EF8B3-FFB6-4739-B6A6-C03960189FA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tx2"/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3A1FC636-4043-485E-B946-4EEB626890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C800877E-CA83-44A7-9A1A-BEC8C83B15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01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Value creation </a:t>
              </a:r>
            </a:p>
          </p:txBody>
        </p:sp>
      </p:grpSp>
      <p:grpSp>
        <p:nvGrpSpPr>
          <p:cNvPr id="49160" name="Group 7">
            <a:extLst>
              <a:ext uri="{FF2B5EF4-FFF2-40B4-BE49-F238E27FC236}">
                <a16:creationId xmlns:a16="http://schemas.microsoft.com/office/drawing/2014/main" id="{8571C0AF-D683-48F6-A6A8-9A64A8870442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49164" name="Rectangle 8">
              <a:extLst>
                <a:ext uri="{FF2B5EF4-FFF2-40B4-BE49-F238E27FC236}">
                  <a16:creationId xmlns:a16="http://schemas.microsoft.com/office/drawing/2014/main" id="{1D532883-9585-4BEF-8ED4-2614A021EE8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5" name="Rectangle 9">
              <a:extLst>
                <a:ext uri="{FF2B5EF4-FFF2-40B4-BE49-F238E27FC236}">
                  <a16:creationId xmlns:a16="http://schemas.microsoft.com/office/drawing/2014/main" id="{285C4D42-50A2-4BC8-B20F-1DBF1093351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973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Basic concepts</a:t>
              </a:r>
            </a:p>
          </p:txBody>
        </p:sp>
      </p:grpSp>
      <p:grpSp>
        <p:nvGrpSpPr>
          <p:cNvPr id="49161" name="Group 10">
            <a:extLst>
              <a:ext uri="{FF2B5EF4-FFF2-40B4-BE49-F238E27FC236}">
                <a16:creationId xmlns:a16="http://schemas.microsoft.com/office/drawing/2014/main" id="{C37DCB2E-C1DD-4B2F-8ABE-23FD1B2C3ED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49162" name="Rectangle 11">
              <a:extLst>
                <a:ext uri="{FF2B5EF4-FFF2-40B4-BE49-F238E27FC236}">
                  <a16:creationId xmlns:a16="http://schemas.microsoft.com/office/drawing/2014/main" id="{B7040404-ABBF-4A3B-B688-849030E9D72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3" name="Rectangle 12">
              <a:extLst>
                <a:ext uri="{FF2B5EF4-FFF2-40B4-BE49-F238E27FC236}">
                  <a16:creationId xmlns:a16="http://schemas.microsoft.com/office/drawing/2014/main" id="{041DD2A8-67B4-458F-B9F3-59A713A31DC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695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Financial modelling in Excel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4EEFAF99-F53B-4D15-B4B3-A494A5785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141A6062-C378-42A9-8D65-6ECF187767C9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74D15706-FF77-4EF6-98B0-A3D2254B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63C3757-325E-4779-B67E-357B0D149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/>
              <a:t>What is “value”?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E0B05122-9697-4658-BDCE-9820BDA416C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8188" y="1863725"/>
            <a:ext cx="7292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/>
              <a:t>If you give me </a:t>
            </a:r>
            <a:r>
              <a:rPr lang="en-US" altLang="en-US" sz="2000">
                <a:cs typeface="Arial" panose="020B0604020202020204" pitchFamily="34" charset="0"/>
              </a:rPr>
              <a:t>£ </a:t>
            </a:r>
            <a:r>
              <a:rPr lang="en-US" altLang="en-US" sz="2000"/>
              <a:t>1,000 today, how much money do you want back in 1 year?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/>
          </a:p>
          <a:p>
            <a:pPr lvl="1" eaLnBrk="1" hangingPunct="1">
              <a:spcAft>
                <a:spcPts val="800"/>
              </a:spcAft>
            </a:pPr>
            <a:r>
              <a:rPr lang="en-US" altLang="en-US" sz="2000"/>
              <a:t>The following year, I give you more than you had expected…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/>
          </a:p>
          <a:p>
            <a:pPr lvl="1" eaLnBrk="1" hangingPunct="1">
              <a:spcAft>
                <a:spcPts val="800"/>
              </a:spcAft>
            </a:pPr>
            <a:r>
              <a:rPr lang="en-US" altLang="en-US" sz="2000"/>
              <a:t>Have I created value?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/>
          </a:p>
          <a:p>
            <a:pPr lvl="1" eaLnBrk="1" hangingPunct="1">
              <a:spcAft>
                <a:spcPts val="800"/>
              </a:spcAft>
            </a:pPr>
            <a:r>
              <a:rPr lang="en-US" altLang="en-US" sz="2000"/>
              <a:t>Do you want to give me more money next year?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1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>
            <a:extLst>
              <a:ext uri="{FF2B5EF4-FFF2-40B4-BE49-F238E27FC236}">
                <a16:creationId xmlns:a16="http://schemas.microsoft.com/office/drawing/2014/main" id="{AB5DB896-D2B0-4980-B1D1-D24B804B7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80B2E811-EBD9-4F20-9B7F-A5BDBE8A49BC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2FA324A3-D1AB-4228-AAAD-EBE56954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24580" name="Rectangle 2" hidden="1">
            <a:extLst>
              <a:ext uri="{FF2B5EF4-FFF2-40B4-BE49-F238E27FC236}">
                <a16:creationId xmlns:a16="http://schemas.microsoft.com/office/drawing/2014/main" id="{F92F803A-E689-4815-8D42-668ACD727339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55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r:id="rId5" imgW="0" imgH="0" progId="TCLayout.ActiveDocument">
                  <p:embed/>
                </p:oleObj>
              </mc:Choice>
              <mc:Fallback>
                <p:oleObj r:id="rId5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557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3">
            <a:extLst>
              <a:ext uri="{FF2B5EF4-FFF2-40B4-BE49-F238E27FC236}">
                <a16:creationId xmlns:a16="http://schemas.microsoft.com/office/drawing/2014/main" id="{B16A2BDF-9743-4EC9-8483-8B1D7064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955800"/>
            <a:ext cx="2689225" cy="4192588"/>
          </a:xfrm>
          <a:prstGeom prst="rect">
            <a:avLst/>
          </a:prstGeom>
          <a:solidFill>
            <a:schemeClr val="hlink">
              <a:alpha val="50195"/>
            </a:schemeClr>
          </a:solidFill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C873523B-E3BF-416B-95BC-4321A6E945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5963" y="1311275"/>
            <a:ext cx="23971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9853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Aft>
                <a:spcPct val="0"/>
              </a:spcAft>
              <a:buSzTx/>
            </a:pPr>
            <a:r>
              <a:rPr lang="en-US" altLang="en-US" sz="1800" b="1"/>
              <a:t>Investor communication</a:t>
            </a: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20B7F566-7530-4F39-B117-2ABAC8C8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1943100"/>
            <a:ext cx="2678112" cy="4192588"/>
          </a:xfrm>
          <a:prstGeom prst="rect">
            <a:avLst/>
          </a:prstGeom>
          <a:solidFill>
            <a:schemeClr val="hlink">
              <a:alpha val="50195"/>
            </a:schemeClr>
          </a:solidFill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24584" name="Rectangle 6">
            <a:extLst>
              <a:ext uri="{FF2B5EF4-FFF2-40B4-BE49-F238E27FC236}">
                <a16:creationId xmlns:a16="http://schemas.microsoft.com/office/drawing/2014/main" id="{0C6014E1-33A8-4A2B-9AA6-6550739DE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1955800"/>
            <a:ext cx="2690813" cy="4192588"/>
          </a:xfrm>
          <a:prstGeom prst="rect">
            <a:avLst/>
          </a:prstGeom>
          <a:solidFill>
            <a:schemeClr val="hlink">
              <a:alpha val="50195"/>
            </a:schemeClr>
          </a:solidFill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24585" name="Rectangle 7">
            <a:extLst>
              <a:ext uri="{FF2B5EF4-FFF2-40B4-BE49-F238E27FC236}">
                <a16:creationId xmlns:a16="http://schemas.microsoft.com/office/drawing/2014/main" id="{35674A39-ABF6-477A-924A-46CFC2EC69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9963" y="1595438"/>
            <a:ext cx="2397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9853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Aft>
                <a:spcPct val="0"/>
              </a:spcAft>
              <a:buSzTx/>
            </a:pPr>
            <a:r>
              <a:rPr lang="en-US" altLang="en-US" sz="1800" b="1"/>
              <a:t>Performance</a:t>
            </a:r>
          </a:p>
        </p:txBody>
      </p:sp>
      <p:sp>
        <p:nvSpPr>
          <p:cNvPr id="24586" name="Rectangle 8">
            <a:extLst>
              <a:ext uri="{FF2B5EF4-FFF2-40B4-BE49-F238E27FC236}">
                <a16:creationId xmlns:a16="http://schemas.microsoft.com/office/drawing/2014/main" id="{34F098B5-6568-4CEB-8687-22567FE81A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53175" y="1595438"/>
            <a:ext cx="2397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9853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Aft>
                <a:spcPct val="0"/>
              </a:spcAft>
              <a:buSzTx/>
            </a:pPr>
            <a:r>
              <a:rPr lang="en-US" altLang="en-US" sz="1800" b="1"/>
              <a:t>Health</a:t>
            </a:r>
          </a:p>
        </p:txBody>
      </p:sp>
      <p:grpSp>
        <p:nvGrpSpPr>
          <p:cNvPr id="24587" name="Group 9">
            <a:extLst>
              <a:ext uri="{FF2B5EF4-FFF2-40B4-BE49-F238E27FC236}">
                <a16:creationId xmlns:a16="http://schemas.microsoft.com/office/drawing/2014/main" id="{E5EB8A76-F9A4-4453-9A18-ECE16940D352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1960563"/>
            <a:ext cx="1912937" cy="4094162"/>
            <a:chOff x="1090" y="1039"/>
            <a:chExt cx="1205" cy="2579"/>
          </a:xfrm>
        </p:grpSpPr>
        <p:grpSp>
          <p:nvGrpSpPr>
            <p:cNvPr id="24671" name="Group 10">
              <a:extLst>
                <a:ext uri="{FF2B5EF4-FFF2-40B4-BE49-F238E27FC236}">
                  <a16:creationId xmlns:a16="http://schemas.microsoft.com/office/drawing/2014/main" id="{8C6150CF-90AC-4040-9EB6-C3B8BD6B7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" y="1039"/>
              <a:ext cx="111" cy="2579"/>
              <a:chOff x="2067" y="815"/>
              <a:chExt cx="246" cy="2924"/>
            </a:xfrm>
          </p:grpSpPr>
          <p:sp>
            <p:nvSpPr>
              <p:cNvPr id="24680" name="Freeform 11">
                <a:extLst>
                  <a:ext uri="{FF2B5EF4-FFF2-40B4-BE49-F238E27FC236}">
                    <a16:creationId xmlns:a16="http://schemas.microsoft.com/office/drawing/2014/main" id="{AD8E4BA0-3C50-4306-AA78-0343EDB87D4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067" y="815"/>
                <a:ext cx="174" cy="2924"/>
              </a:xfrm>
              <a:custGeom>
                <a:avLst/>
                <a:gdLst>
                  <a:gd name="T0" fmla="*/ 0 w 174"/>
                  <a:gd name="T1" fmla="*/ 0 h 1906"/>
                  <a:gd name="T2" fmla="*/ 166 w 174"/>
                  <a:gd name="T3" fmla="*/ 2145 h 1906"/>
                  <a:gd name="T4" fmla="*/ 5 w 174"/>
                  <a:gd name="T5" fmla="*/ 4213 h 1906"/>
                  <a:gd name="T6" fmla="*/ 173 w 174"/>
                  <a:gd name="T7" fmla="*/ 6367 h 1906"/>
                  <a:gd name="T8" fmla="*/ 0 w 174"/>
                  <a:gd name="T9" fmla="*/ 8589 h 1906"/>
                  <a:gd name="T10" fmla="*/ 167 w 174"/>
                  <a:gd name="T11" fmla="*/ 10742 h 1906"/>
                  <a:gd name="T12" fmla="*/ 5 w 174"/>
                  <a:gd name="T13" fmla="*/ 12828 h 1906"/>
                  <a:gd name="T14" fmla="*/ 167 w 174"/>
                  <a:gd name="T15" fmla="*/ 14911 h 1906"/>
                  <a:gd name="T16" fmla="*/ 0 w 174"/>
                  <a:gd name="T17" fmla="*/ 17061 h 1906"/>
                  <a:gd name="T18" fmla="*/ 170 w 174"/>
                  <a:gd name="T19" fmla="*/ 19265 h 1906"/>
                  <a:gd name="T20" fmla="*/ 20 w 174"/>
                  <a:gd name="T21" fmla="*/ 21191 h 1906"/>
                  <a:gd name="T22" fmla="*/ 167 w 174"/>
                  <a:gd name="T23" fmla="*/ 23085 h 1906"/>
                  <a:gd name="T24" fmla="*/ 55 w 174"/>
                  <a:gd name="T25" fmla="*/ 24532 h 1906"/>
                  <a:gd name="T26" fmla="*/ 32 w 174"/>
                  <a:gd name="T27" fmla="*/ 24829 h 19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74"/>
                  <a:gd name="T43" fmla="*/ 0 h 1906"/>
                  <a:gd name="T44" fmla="*/ 174 w 174"/>
                  <a:gd name="T45" fmla="*/ 1906 h 190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74" h="1906">
                    <a:moveTo>
                      <a:pt x="0" y="0"/>
                    </a:moveTo>
                    <a:lnTo>
                      <a:pt x="166" y="164"/>
                    </a:lnTo>
                    <a:lnTo>
                      <a:pt x="5" y="323"/>
                    </a:lnTo>
                    <a:lnTo>
                      <a:pt x="173" y="488"/>
                    </a:lnTo>
                    <a:lnTo>
                      <a:pt x="0" y="659"/>
                    </a:lnTo>
                    <a:lnTo>
                      <a:pt x="167" y="824"/>
                    </a:lnTo>
                    <a:lnTo>
                      <a:pt x="5" y="984"/>
                    </a:lnTo>
                    <a:lnTo>
                      <a:pt x="167" y="1144"/>
                    </a:lnTo>
                    <a:lnTo>
                      <a:pt x="0" y="1309"/>
                    </a:lnTo>
                    <a:lnTo>
                      <a:pt x="170" y="1478"/>
                    </a:lnTo>
                    <a:lnTo>
                      <a:pt x="20" y="1626"/>
                    </a:lnTo>
                    <a:lnTo>
                      <a:pt x="167" y="1771"/>
                    </a:lnTo>
                    <a:lnTo>
                      <a:pt x="55" y="1882"/>
                    </a:lnTo>
                    <a:lnTo>
                      <a:pt x="32" y="1905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81" name="Freeform 12">
                <a:extLst>
                  <a:ext uri="{FF2B5EF4-FFF2-40B4-BE49-F238E27FC236}">
                    <a16:creationId xmlns:a16="http://schemas.microsoft.com/office/drawing/2014/main" id="{C2A49FF6-1066-470C-A30E-15799FFFA6A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139" y="815"/>
                <a:ext cx="174" cy="2924"/>
              </a:xfrm>
              <a:custGeom>
                <a:avLst/>
                <a:gdLst>
                  <a:gd name="T0" fmla="*/ 0 w 174"/>
                  <a:gd name="T1" fmla="*/ 0 h 1906"/>
                  <a:gd name="T2" fmla="*/ 166 w 174"/>
                  <a:gd name="T3" fmla="*/ 2145 h 1906"/>
                  <a:gd name="T4" fmla="*/ 5 w 174"/>
                  <a:gd name="T5" fmla="*/ 4213 h 1906"/>
                  <a:gd name="T6" fmla="*/ 173 w 174"/>
                  <a:gd name="T7" fmla="*/ 6367 h 1906"/>
                  <a:gd name="T8" fmla="*/ 0 w 174"/>
                  <a:gd name="T9" fmla="*/ 8589 h 1906"/>
                  <a:gd name="T10" fmla="*/ 167 w 174"/>
                  <a:gd name="T11" fmla="*/ 10742 h 1906"/>
                  <a:gd name="T12" fmla="*/ 5 w 174"/>
                  <a:gd name="T13" fmla="*/ 12828 h 1906"/>
                  <a:gd name="T14" fmla="*/ 167 w 174"/>
                  <a:gd name="T15" fmla="*/ 14911 h 1906"/>
                  <a:gd name="T16" fmla="*/ 0 w 174"/>
                  <a:gd name="T17" fmla="*/ 17061 h 1906"/>
                  <a:gd name="T18" fmla="*/ 170 w 174"/>
                  <a:gd name="T19" fmla="*/ 19265 h 1906"/>
                  <a:gd name="T20" fmla="*/ 20 w 174"/>
                  <a:gd name="T21" fmla="*/ 21191 h 1906"/>
                  <a:gd name="T22" fmla="*/ 167 w 174"/>
                  <a:gd name="T23" fmla="*/ 23085 h 1906"/>
                  <a:gd name="T24" fmla="*/ 55 w 174"/>
                  <a:gd name="T25" fmla="*/ 24532 h 1906"/>
                  <a:gd name="T26" fmla="*/ 32 w 174"/>
                  <a:gd name="T27" fmla="*/ 24829 h 19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74"/>
                  <a:gd name="T43" fmla="*/ 0 h 1906"/>
                  <a:gd name="T44" fmla="*/ 174 w 174"/>
                  <a:gd name="T45" fmla="*/ 1906 h 190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74" h="1906">
                    <a:moveTo>
                      <a:pt x="0" y="0"/>
                    </a:moveTo>
                    <a:lnTo>
                      <a:pt x="166" y="164"/>
                    </a:lnTo>
                    <a:lnTo>
                      <a:pt x="5" y="323"/>
                    </a:lnTo>
                    <a:lnTo>
                      <a:pt x="173" y="488"/>
                    </a:lnTo>
                    <a:lnTo>
                      <a:pt x="0" y="659"/>
                    </a:lnTo>
                    <a:lnTo>
                      <a:pt x="167" y="824"/>
                    </a:lnTo>
                    <a:lnTo>
                      <a:pt x="5" y="984"/>
                    </a:lnTo>
                    <a:lnTo>
                      <a:pt x="167" y="1144"/>
                    </a:lnTo>
                    <a:lnTo>
                      <a:pt x="0" y="1309"/>
                    </a:lnTo>
                    <a:lnTo>
                      <a:pt x="170" y="1478"/>
                    </a:lnTo>
                    <a:lnTo>
                      <a:pt x="20" y="1626"/>
                    </a:lnTo>
                    <a:lnTo>
                      <a:pt x="167" y="1771"/>
                    </a:lnTo>
                    <a:lnTo>
                      <a:pt x="55" y="1882"/>
                    </a:lnTo>
                    <a:lnTo>
                      <a:pt x="32" y="1905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672" name="AutoShape 13">
              <a:extLst>
                <a:ext uri="{FF2B5EF4-FFF2-40B4-BE49-F238E27FC236}">
                  <a16:creationId xmlns:a16="http://schemas.microsoft.com/office/drawing/2014/main" id="{CC9F2DC8-F43E-42AE-BCD6-B4267BB45427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1451" y="2140"/>
              <a:ext cx="177" cy="298"/>
            </a:xfrm>
            <a:prstGeom prst="rightArrow">
              <a:avLst>
                <a:gd name="adj1" fmla="val 48574"/>
                <a:gd name="adj2" fmla="val 56176"/>
              </a:avLst>
            </a:prstGeom>
            <a:solidFill>
              <a:schemeClr val="hlink"/>
            </a:solidFill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 i="1"/>
            </a:p>
          </p:txBody>
        </p:sp>
        <p:sp>
          <p:nvSpPr>
            <p:cNvPr id="24673" name="Rectangle 14">
              <a:extLst>
                <a:ext uri="{FF2B5EF4-FFF2-40B4-BE49-F238E27FC236}">
                  <a16:creationId xmlns:a16="http://schemas.microsoft.com/office/drawing/2014/main" id="{E44E4FEC-115F-4AA0-8665-8B99B141C4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63" y="1617"/>
              <a:ext cx="1032" cy="1558"/>
            </a:xfrm>
            <a:prstGeom prst="rect">
              <a:avLst/>
            </a:prstGeom>
            <a:solidFill>
              <a:srgbClr val="F5F0E3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 i="1"/>
            </a:p>
          </p:txBody>
        </p:sp>
        <p:grpSp>
          <p:nvGrpSpPr>
            <p:cNvPr id="24674" name="Group 15">
              <a:extLst>
                <a:ext uri="{FF2B5EF4-FFF2-40B4-BE49-F238E27FC236}">
                  <a16:creationId xmlns:a16="http://schemas.microsoft.com/office/drawing/2014/main" id="{8778A6D0-F44D-4BAE-9DEE-FD4E6F882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1665"/>
              <a:ext cx="146" cy="158"/>
              <a:chOff x="980" y="1044"/>
              <a:chExt cx="170" cy="181"/>
            </a:xfrm>
          </p:grpSpPr>
          <p:sp>
            <p:nvSpPr>
              <p:cNvPr id="24678" name="Oval 16">
                <a:extLst>
                  <a:ext uri="{FF2B5EF4-FFF2-40B4-BE49-F238E27FC236}">
                    <a16:creationId xmlns:a16="http://schemas.microsoft.com/office/drawing/2014/main" id="{89C6DB16-74CD-44B2-B842-3147D989B2A2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980" y="1051"/>
                <a:ext cx="170" cy="174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/>
              </a:p>
            </p:txBody>
          </p:sp>
          <p:sp>
            <p:nvSpPr>
              <p:cNvPr id="24679" name="Text Box 17">
                <a:extLst>
                  <a:ext uri="{FF2B5EF4-FFF2-40B4-BE49-F238E27FC236}">
                    <a16:creationId xmlns:a16="http://schemas.microsoft.com/office/drawing/2014/main" id="{47836936-E9C9-45F7-B2C5-234EB6900B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3" y="1044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Aft>
                    <a:spcPct val="0"/>
                  </a:spcAft>
                  <a:buSzTx/>
                </a:pPr>
                <a:r>
                  <a:rPr lang="en-US" altLang="en-US" b="1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4675" name="Rectangle 18">
              <a:extLst>
                <a:ext uri="{FF2B5EF4-FFF2-40B4-BE49-F238E27FC236}">
                  <a16:creationId xmlns:a16="http://schemas.microsoft.com/office/drawing/2014/main" id="{8D8A7995-EDDB-47D3-9674-8AF8727AC4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69" y="1640"/>
              <a:ext cx="67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98538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98538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98538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98538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98538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5000"/>
                </a:lnSpc>
                <a:spcAft>
                  <a:spcPct val="0"/>
                </a:spcAft>
                <a:buSzTx/>
              </a:pPr>
              <a:r>
                <a:rPr lang="en-US" altLang="en-US" b="1"/>
                <a:t>Intrinsic value</a:t>
              </a:r>
            </a:p>
          </p:txBody>
        </p:sp>
        <p:graphicFrame>
          <p:nvGraphicFramePr>
            <p:cNvPr id="24676" name="Object 19">
              <a:extLst>
                <a:ext uri="{FF2B5EF4-FFF2-40B4-BE49-F238E27FC236}">
                  <a16:creationId xmlns:a16="http://schemas.microsoft.com/office/drawing/2014/main" id="{A845EDB9-185F-44CE-95C1-28C817A088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7" y="2410"/>
            <a:ext cx="1059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name="Worksheet" r:id="rId6" imgW="6819900" imgH="6153150" progId="Excel.Sheet.8">
                    <p:embed/>
                  </p:oleObj>
                </mc:Choice>
                <mc:Fallback>
                  <p:oleObj name="Worksheet" r:id="rId6" imgW="6819900" imgH="6153150" progId="Excel.Sheet.8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0144" t="32478" r="57094" b="51117"/>
                        <a:stretch>
                          <a:fillRect/>
                        </a:stretch>
                      </p:blipFill>
                      <p:spPr bwMode="auto">
                        <a:xfrm>
                          <a:off x="1187" y="2410"/>
                          <a:ext cx="1059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77" name="AutoShape 20">
              <a:extLst>
                <a:ext uri="{FF2B5EF4-FFF2-40B4-BE49-F238E27FC236}">
                  <a16:creationId xmlns:a16="http://schemas.microsoft.com/office/drawing/2014/main" id="{631BC0E1-BE4B-4C50-9741-E4454C2BFB1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1090" y="2199"/>
              <a:ext cx="177" cy="298"/>
            </a:xfrm>
            <a:prstGeom prst="rightArrow">
              <a:avLst>
                <a:gd name="adj1" fmla="val 48574"/>
                <a:gd name="adj2" fmla="val 56176"/>
              </a:avLst>
            </a:prstGeom>
            <a:solidFill>
              <a:schemeClr val="tx2"/>
            </a:solidFill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 i="1"/>
            </a:p>
          </p:txBody>
        </p:sp>
      </p:grpSp>
      <p:grpSp>
        <p:nvGrpSpPr>
          <p:cNvPr id="24588" name="Group 21">
            <a:extLst>
              <a:ext uri="{FF2B5EF4-FFF2-40B4-BE49-F238E27FC236}">
                <a16:creationId xmlns:a16="http://schemas.microsoft.com/office/drawing/2014/main" id="{86D69182-D7C5-49C0-90FB-18603BEF25B5}"/>
              </a:ext>
            </a:extLst>
          </p:cNvPr>
          <p:cNvGrpSpPr>
            <a:grpSpLocks/>
          </p:cNvGrpSpPr>
          <p:nvPr/>
        </p:nvGrpSpPr>
        <p:grpSpPr bwMode="auto">
          <a:xfrm>
            <a:off x="3497263" y="2878138"/>
            <a:ext cx="1874837" cy="2473325"/>
            <a:chOff x="2210" y="1617"/>
            <a:chExt cx="1181" cy="1558"/>
          </a:xfrm>
        </p:grpSpPr>
        <p:sp>
          <p:nvSpPr>
            <p:cNvPr id="24651" name="Rectangle 22">
              <a:extLst>
                <a:ext uri="{FF2B5EF4-FFF2-40B4-BE49-F238E27FC236}">
                  <a16:creationId xmlns:a16="http://schemas.microsoft.com/office/drawing/2014/main" id="{E57FE23D-99A1-4BFB-A52B-A0139CD662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59" y="1617"/>
              <a:ext cx="1032" cy="1558"/>
            </a:xfrm>
            <a:prstGeom prst="rect">
              <a:avLst/>
            </a:prstGeom>
            <a:solidFill>
              <a:srgbClr val="F5F0E3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 i="1"/>
            </a:p>
          </p:txBody>
        </p:sp>
        <p:sp>
          <p:nvSpPr>
            <p:cNvPr id="24652" name="Rectangle 23">
              <a:extLst>
                <a:ext uri="{FF2B5EF4-FFF2-40B4-BE49-F238E27FC236}">
                  <a16:creationId xmlns:a16="http://schemas.microsoft.com/office/drawing/2014/main" id="{8702B9A6-D23C-4A4E-B754-8534A48FD8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65" y="1640"/>
              <a:ext cx="67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98538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98538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98538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98538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98538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5000"/>
                </a:lnSpc>
                <a:spcAft>
                  <a:spcPct val="0"/>
                </a:spcAft>
                <a:buSzTx/>
              </a:pPr>
              <a:r>
                <a:rPr lang="en-US" altLang="en-US" b="1"/>
                <a:t>Financial indicators</a:t>
              </a:r>
            </a:p>
          </p:txBody>
        </p:sp>
        <p:grpSp>
          <p:nvGrpSpPr>
            <p:cNvPr id="24653" name="Group 24">
              <a:extLst>
                <a:ext uri="{FF2B5EF4-FFF2-40B4-BE49-F238E27FC236}">
                  <a16:creationId xmlns:a16="http://schemas.microsoft.com/office/drawing/2014/main" id="{42D1CFC4-CD16-4CA8-9460-EDDD55D22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1" y="2025"/>
              <a:ext cx="798" cy="1106"/>
              <a:chOff x="3635" y="1581"/>
              <a:chExt cx="919" cy="1254"/>
            </a:xfrm>
          </p:grpSpPr>
          <p:sp>
            <p:nvSpPr>
              <p:cNvPr id="24658" name="Freeform 25">
                <a:extLst>
                  <a:ext uri="{FF2B5EF4-FFF2-40B4-BE49-F238E27FC236}">
                    <a16:creationId xmlns:a16="http://schemas.microsoft.com/office/drawing/2014/main" id="{37430D87-22AC-45BD-A7B4-2A6D55B9D13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54" y="1658"/>
                <a:ext cx="105" cy="342"/>
              </a:xfrm>
              <a:custGeom>
                <a:avLst/>
                <a:gdLst>
                  <a:gd name="T0" fmla="*/ 104 w 105"/>
                  <a:gd name="T1" fmla="*/ 0 h 342"/>
                  <a:gd name="T2" fmla="*/ 0 w 105"/>
                  <a:gd name="T3" fmla="*/ 0 h 342"/>
                  <a:gd name="T4" fmla="*/ 0 w 105"/>
                  <a:gd name="T5" fmla="*/ 341 h 342"/>
                  <a:gd name="T6" fmla="*/ 95 w 105"/>
                  <a:gd name="T7" fmla="*/ 341 h 3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342"/>
                  <a:gd name="T14" fmla="*/ 105 w 105"/>
                  <a:gd name="T15" fmla="*/ 342 h 3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342">
                    <a:moveTo>
                      <a:pt x="104" y="0"/>
                    </a:moveTo>
                    <a:lnTo>
                      <a:pt x="0" y="0"/>
                    </a:lnTo>
                    <a:lnTo>
                      <a:pt x="0" y="341"/>
                    </a:lnTo>
                    <a:lnTo>
                      <a:pt x="95" y="34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59" name="Line 26">
                <a:extLst>
                  <a:ext uri="{FF2B5EF4-FFF2-40B4-BE49-F238E27FC236}">
                    <a16:creationId xmlns:a16="http://schemas.microsoft.com/office/drawing/2014/main" id="{B205AB9F-FD01-4CCD-A348-FFB99E9034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4116" y="1828"/>
                <a:ext cx="1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60" name="Line 27">
                <a:extLst>
                  <a:ext uri="{FF2B5EF4-FFF2-40B4-BE49-F238E27FC236}">
                    <a16:creationId xmlns:a16="http://schemas.microsoft.com/office/drawing/2014/main" id="{003902DB-96C7-4FC6-A15D-5986C605E83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4116" y="2596"/>
                <a:ext cx="1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61" name="Freeform 28">
                <a:extLst>
                  <a:ext uri="{FF2B5EF4-FFF2-40B4-BE49-F238E27FC236}">
                    <a16:creationId xmlns:a16="http://schemas.microsoft.com/office/drawing/2014/main" id="{5A471F47-5539-43D4-BDD0-D16B96A586C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54" y="2426"/>
                <a:ext cx="105" cy="342"/>
              </a:xfrm>
              <a:custGeom>
                <a:avLst/>
                <a:gdLst>
                  <a:gd name="T0" fmla="*/ 104 w 105"/>
                  <a:gd name="T1" fmla="*/ 0 h 342"/>
                  <a:gd name="T2" fmla="*/ 0 w 105"/>
                  <a:gd name="T3" fmla="*/ 0 h 342"/>
                  <a:gd name="T4" fmla="*/ 0 w 105"/>
                  <a:gd name="T5" fmla="*/ 341 h 342"/>
                  <a:gd name="T6" fmla="*/ 95 w 105"/>
                  <a:gd name="T7" fmla="*/ 341 h 3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342"/>
                  <a:gd name="T14" fmla="*/ 105 w 105"/>
                  <a:gd name="T15" fmla="*/ 342 h 3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342">
                    <a:moveTo>
                      <a:pt x="104" y="0"/>
                    </a:moveTo>
                    <a:lnTo>
                      <a:pt x="0" y="0"/>
                    </a:lnTo>
                    <a:lnTo>
                      <a:pt x="0" y="341"/>
                    </a:lnTo>
                    <a:lnTo>
                      <a:pt x="95" y="34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62" name="Freeform 29">
                <a:extLst>
                  <a:ext uri="{FF2B5EF4-FFF2-40B4-BE49-F238E27FC236}">
                    <a16:creationId xmlns:a16="http://schemas.microsoft.com/office/drawing/2014/main" id="{0FFDF0F2-437D-40CA-875C-6271522B1E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25" y="1845"/>
                <a:ext cx="105" cy="752"/>
              </a:xfrm>
              <a:custGeom>
                <a:avLst/>
                <a:gdLst>
                  <a:gd name="T0" fmla="*/ 104 w 105"/>
                  <a:gd name="T1" fmla="*/ 0 h 752"/>
                  <a:gd name="T2" fmla="*/ 0 w 105"/>
                  <a:gd name="T3" fmla="*/ 0 h 752"/>
                  <a:gd name="T4" fmla="*/ 0 w 105"/>
                  <a:gd name="T5" fmla="*/ 751 h 752"/>
                  <a:gd name="T6" fmla="*/ 95 w 105"/>
                  <a:gd name="T7" fmla="*/ 751 h 7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752"/>
                  <a:gd name="T14" fmla="*/ 105 w 105"/>
                  <a:gd name="T15" fmla="*/ 752 h 7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752">
                    <a:moveTo>
                      <a:pt x="104" y="0"/>
                    </a:moveTo>
                    <a:lnTo>
                      <a:pt x="0" y="0"/>
                    </a:lnTo>
                    <a:lnTo>
                      <a:pt x="0" y="751"/>
                    </a:lnTo>
                    <a:lnTo>
                      <a:pt x="95" y="75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63" name="Line 30">
                <a:extLst>
                  <a:ext uri="{FF2B5EF4-FFF2-40B4-BE49-F238E27FC236}">
                    <a16:creationId xmlns:a16="http://schemas.microsoft.com/office/drawing/2014/main" id="{C0E2E759-23E6-4664-A9DF-5C2318304E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 flipH="1">
                <a:off x="3787" y="2221"/>
                <a:ext cx="1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64" name="Rectangle 31">
                <a:extLst>
                  <a:ext uri="{FF2B5EF4-FFF2-40B4-BE49-F238E27FC236}">
                    <a16:creationId xmlns:a16="http://schemas.microsoft.com/office/drawing/2014/main" id="{3A0A18DB-3ED0-4A20-92DC-D6E602D4E6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5" y="2148"/>
                <a:ext cx="251" cy="14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 i="1"/>
              </a:p>
            </p:txBody>
          </p:sp>
          <p:sp>
            <p:nvSpPr>
              <p:cNvPr id="24665" name="Rectangle 32">
                <a:extLst>
                  <a:ext uri="{FF2B5EF4-FFF2-40B4-BE49-F238E27FC236}">
                    <a16:creationId xmlns:a16="http://schemas.microsoft.com/office/drawing/2014/main" id="{5E0B3875-B5AD-4ECE-87CA-C70D043BE13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64" y="1754"/>
                <a:ext cx="252" cy="145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 i="1"/>
              </a:p>
            </p:txBody>
          </p:sp>
          <p:sp>
            <p:nvSpPr>
              <p:cNvPr id="24666" name="Rectangle 33">
                <a:extLst>
                  <a:ext uri="{FF2B5EF4-FFF2-40B4-BE49-F238E27FC236}">
                    <a16:creationId xmlns:a16="http://schemas.microsoft.com/office/drawing/2014/main" id="{8A48C122-5E98-454B-905F-8CE37CCD0D7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64" y="2523"/>
                <a:ext cx="252" cy="14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 i="1"/>
              </a:p>
            </p:txBody>
          </p:sp>
          <p:sp>
            <p:nvSpPr>
              <p:cNvPr id="24667" name="Rectangle 34">
                <a:extLst>
                  <a:ext uri="{FF2B5EF4-FFF2-40B4-BE49-F238E27FC236}">
                    <a16:creationId xmlns:a16="http://schemas.microsoft.com/office/drawing/2014/main" id="{AEC34425-9DB2-4B0F-BA66-7562AA3F1B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02" y="1581"/>
                <a:ext cx="252" cy="145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 i="1"/>
              </a:p>
            </p:txBody>
          </p:sp>
          <p:sp>
            <p:nvSpPr>
              <p:cNvPr id="24668" name="Rectangle 35">
                <a:extLst>
                  <a:ext uri="{FF2B5EF4-FFF2-40B4-BE49-F238E27FC236}">
                    <a16:creationId xmlns:a16="http://schemas.microsoft.com/office/drawing/2014/main" id="{E6EEDC2D-909F-4379-A22B-44F76B0DD9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02" y="1918"/>
                <a:ext cx="252" cy="145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 i="1"/>
              </a:p>
            </p:txBody>
          </p:sp>
          <p:sp>
            <p:nvSpPr>
              <p:cNvPr id="24669" name="Rectangle 36">
                <a:extLst>
                  <a:ext uri="{FF2B5EF4-FFF2-40B4-BE49-F238E27FC236}">
                    <a16:creationId xmlns:a16="http://schemas.microsoft.com/office/drawing/2014/main" id="{3D5E97F3-D47F-42D1-8481-D671131005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02" y="2336"/>
                <a:ext cx="252" cy="145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 i="1"/>
              </a:p>
            </p:txBody>
          </p:sp>
          <p:sp>
            <p:nvSpPr>
              <p:cNvPr id="24670" name="Rectangle 37">
                <a:extLst>
                  <a:ext uri="{FF2B5EF4-FFF2-40B4-BE49-F238E27FC236}">
                    <a16:creationId xmlns:a16="http://schemas.microsoft.com/office/drawing/2014/main" id="{789D6F39-9979-4AB1-8C37-B057C690B8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02" y="2690"/>
                <a:ext cx="252" cy="145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 i="1"/>
              </a:p>
            </p:txBody>
          </p:sp>
        </p:grpSp>
        <p:grpSp>
          <p:nvGrpSpPr>
            <p:cNvPr id="24654" name="Group 38">
              <a:extLst>
                <a:ext uri="{FF2B5EF4-FFF2-40B4-BE49-F238E27FC236}">
                  <a16:creationId xmlns:a16="http://schemas.microsoft.com/office/drawing/2014/main" id="{96F2F22F-A51A-444A-BA62-89880F02A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664"/>
              <a:ext cx="146" cy="159"/>
              <a:chOff x="980" y="1043"/>
              <a:chExt cx="170" cy="182"/>
            </a:xfrm>
          </p:grpSpPr>
          <p:sp>
            <p:nvSpPr>
              <p:cNvPr id="24656" name="Oval 39">
                <a:extLst>
                  <a:ext uri="{FF2B5EF4-FFF2-40B4-BE49-F238E27FC236}">
                    <a16:creationId xmlns:a16="http://schemas.microsoft.com/office/drawing/2014/main" id="{CDA0B0FC-7952-4D09-90F0-1D73900C373C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980" y="1051"/>
                <a:ext cx="170" cy="174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/>
              </a:p>
            </p:txBody>
          </p:sp>
          <p:sp>
            <p:nvSpPr>
              <p:cNvPr id="24657" name="Text Box 40">
                <a:extLst>
                  <a:ext uri="{FF2B5EF4-FFF2-40B4-BE49-F238E27FC236}">
                    <a16:creationId xmlns:a16="http://schemas.microsoft.com/office/drawing/2014/main" id="{F91F408B-6402-467F-B29C-20C6AB70C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3" y="1043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Aft>
                    <a:spcPct val="0"/>
                  </a:spcAft>
                  <a:buSzTx/>
                </a:pPr>
                <a:r>
                  <a:rPr lang="en-US" altLang="en-US" b="1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4655" name="AutoShape 41">
              <a:extLst>
                <a:ext uri="{FF2B5EF4-FFF2-40B4-BE49-F238E27FC236}">
                  <a16:creationId xmlns:a16="http://schemas.microsoft.com/office/drawing/2014/main" id="{E0BFA793-8C7C-4F5E-B014-61F1399214F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2210" y="2199"/>
              <a:ext cx="177" cy="298"/>
            </a:xfrm>
            <a:prstGeom prst="rightArrow">
              <a:avLst>
                <a:gd name="adj1" fmla="val 48574"/>
                <a:gd name="adj2" fmla="val 56176"/>
              </a:avLst>
            </a:prstGeom>
            <a:solidFill>
              <a:schemeClr val="tx2"/>
            </a:solidFill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 i="1"/>
            </a:p>
          </p:txBody>
        </p:sp>
      </p:grpSp>
      <p:sp>
        <p:nvSpPr>
          <p:cNvPr id="24589" name="Rectangle 42">
            <a:extLst>
              <a:ext uri="{FF2B5EF4-FFF2-40B4-BE49-F238E27FC236}">
                <a16:creationId xmlns:a16="http://schemas.microsoft.com/office/drawing/2014/main" id="{E0FED798-B9D7-4934-AE9E-90D658A7E8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73700" y="2878138"/>
            <a:ext cx="1638300" cy="2473325"/>
          </a:xfrm>
          <a:prstGeom prst="rect">
            <a:avLst/>
          </a:prstGeom>
          <a:solidFill>
            <a:srgbClr val="F5F0E3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85090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0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0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09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09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ct val="0"/>
              </a:spcAft>
              <a:buSzTx/>
            </a:pPr>
            <a:endParaRPr lang="en-GB" altLang="en-US" b="1" i="1"/>
          </a:p>
        </p:txBody>
      </p:sp>
      <p:sp>
        <p:nvSpPr>
          <p:cNvPr id="24590" name="Rectangle 43">
            <a:extLst>
              <a:ext uri="{FF2B5EF4-FFF2-40B4-BE49-F238E27FC236}">
                <a16:creationId xmlns:a16="http://schemas.microsoft.com/office/drawing/2014/main" id="{1CDBE09C-8308-459C-A754-D89BBCB39B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29300" y="2914650"/>
            <a:ext cx="1300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98538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8538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8538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Aft>
                <a:spcPct val="0"/>
              </a:spcAft>
              <a:buSzTx/>
            </a:pPr>
            <a:r>
              <a:rPr lang="en-US" altLang="en-US" b="1"/>
              <a:t>Operational indicators</a:t>
            </a:r>
          </a:p>
        </p:txBody>
      </p:sp>
      <p:grpSp>
        <p:nvGrpSpPr>
          <p:cNvPr id="24591" name="Group 44">
            <a:extLst>
              <a:ext uri="{FF2B5EF4-FFF2-40B4-BE49-F238E27FC236}">
                <a16:creationId xmlns:a16="http://schemas.microsoft.com/office/drawing/2014/main" id="{F954B218-5606-45D6-80E3-902098DD17D1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892550"/>
            <a:ext cx="1387475" cy="701675"/>
            <a:chOff x="4892" y="2122"/>
            <a:chExt cx="1006" cy="502"/>
          </a:xfrm>
        </p:grpSpPr>
        <p:grpSp>
          <p:nvGrpSpPr>
            <p:cNvPr id="24619" name="Group 45">
              <a:extLst>
                <a:ext uri="{FF2B5EF4-FFF2-40B4-BE49-F238E27FC236}">
                  <a16:creationId xmlns:a16="http://schemas.microsoft.com/office/drawing/2014/main" id="{DBFAB4B6-A0B9-4388-8CE4-BB3917F7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2" y="2122"/>
              <a:ext cx="504" cy="502"/>
              <a:chOff x="4892" y="2122"/>
              <a:chExt cx="504" cy="502"/>
            </a:xfrm>
          </p:grpSpPr>
          <p:grpSp>
            <p:nvGrpSpPr>
              <p:cNvPr id="24636" name="Group 46">
                <a:extLst>
                  <a:ext uri="{FF2B5EF4-FFF2-40B4-BE49-F238E27FC236}">
                    <a16:creationId xmlns:a16="http://schemas.microsoft.com/office/drawing/2014/main" id="{55A49CE0-9870-4B48-A21C-981930DD94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2" y="2122"/>
                <a:ext cx="253" cy="216"/>
                <a:chOff x="4892" y="2122"/>
                <a:chExt cx="253" cy="216"/>
              </a:xfrm>
            </p:grpSpPr>
            <p:grpSp>
              <p:nvGrpSpPr>
                <p:cNvPr id="24645" name="Group 47">
                  <a:extLst>
                    <a:ext uri="{FF2B5EF4-FFF2-40B4-BE49-F238E27FC236}">
                      <a16:creationId xmlns:a16="http://schemas.microsoft.com/office/drawing/2014/main" id="{3B2A9692-D788-47E7-8815-5EFBC21C4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25" y="2154"/>
                  <a:ext cx="187" cy="184"/>
                  <a:chOff x="4925" y="2154"/>
                  <a:chExt cx="187" cy="184"/>
                </a:xfrm>
              </p:grpSpPr>
              <p:sp>
                <p:nvSpPr>
                  <p:cNvPr id="24649" name="Oval 48">
                    <a:extLst>
                      <a:ext uri="{FF2B5EF4-FFF2-40B4-BE49-F238E27FC236}">
                        <a16:creationId xmlns:a16="http://schemas.microsoft.com/office/drawing/2014/main" id="{2F304B3D-CF43-4A69-9504-F446295F34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925" y="2154"/>
                    <a:ext cx="187" cy="184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84966" tIns="42482" rIns="84966" bIns="42482" anchor="ctr"/>
                  <a:lstStyle>
                    <a:lvl1pPr defTabSz="850900">
                      <a:spcAft>
                        <a:spcPct val="60000"/>
                      </a:spcAft>
                      <a:buSzPct val="120000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defTabSz="850900">
                      <a:spcAft>
                        <a:spcPct val="6000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defTabSz="850900">
                      <a:spcAft>
                        <a:spcPct val="6000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defTabSz="850900"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defTabSz="850900"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Aft>
                        <a:spcPct val="0"/>
                      </a:spcAft>
                      <a:buSzTx/>
                    </a:pPr>
                    <a:endParaRPr lang="en-GB" altLang="en-US" b="1" i="1"/>
                  </a:p>
                </p:txBody>
              </p:sp>
              <p:sp>
                <p:nvSpPr>
                  <p:cNvPr id="24650" name="Arc 49">
                    <a:extLst>
                      <a:ext uri="{FF2B5EF4-FFF2-40B4-BE49-F238E27FC236}">
                        <a16:creationId xmlns:a16="http://schemas.microsoft.com/office/drawing/2014/main" id="{E1842CBE-BA68-4571-AB5B-8C6A85CF69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948" y="2186"/>
                    <a:ext cx="52" cy="68"/>
                  </a:xfrm>
                  <a:custGeom>
                    <a:avLst/>
                    <a:gdLst>
                      <a:gd name="T0" fmla="*/ 0 w 21600"/>
                      <a:gd name="T1" fmla="*/ 0 h 21596"/>
                      <a:gd name="T2" fmla="*/ 0 w 21600"/>
                      <a:gd name="T3" fmla="*/ 0 h 21596"/>
                      <a:gd name="T4" fmla="*/ 0 w 21600"/>
                      <a:gd name="T5" fmla="*/ 0 h 2159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596"/>
                      <a:gd name="T11" fmla="*/ 21600 w 21600"/>
                      <a:gd name="T12" fmla="*/ 21596 h 215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596" fill="none" extrusionOk="0">
                        <a:moveTo>
                          <a:pt x="0" y="21596"/>
                        </a:moveTo>
                        <a:cubicBezTo>
                          <a:pt x="0" y="9828"/>
                          <a:pt x="9419" y="226"/>
                          <a:pt x="21184" y="-1"/>
                        </a:cubicBezTo>
                      </a:path>
                      <a:path w="21600" h="21596" stroke="0" extrusionOk="0">
                        <a:moveTo>
                          <a:pt x="0" y="21596"/>
                        </a:moveTo>
                        <a:cubicBezTo>
                          <a:pt x="0" y="9828"/>
                          <a:pt x="9419" y="226"/>
                          <a:pt x="21184" y="-1"/>
                        </a:cubicBezTo>
                        <a:lnTo>
                          <a:pt x="21600" y="21596"/>
                        </a:lnTo>
                        <a:lnTo>
                          <a:pt x="0" y="21596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1905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lIns="84966" tIns="42482" rIns="84966" bIns="42482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4646" name="Group 50">
                  <a:extLst>
                    <a:ext uri="{FF2B5EF4-FFF2-40B4-BE49-F238E27FC236}">
                      <a16:creationId xmlns:a16="http://schemas.microsoft.com/office/drawing/2014/main" id="{EF6F0CC8-D211-4D5F-AB32-DDA521A303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92" y="2122"/>
                  <a:ext cx="253" cy="128"/>
                  <a:chOff x="4892" y="2122"/>
                  <a:chExt cx="253" cy="128"/>
                </a:xfrm>
              </p:grpSpPr>
              <p:sp>
                <p:nvSpPr>
                  <p:cNvPr id="24647" name="Arc 51">
                    <a:extLst>
                      <a:ext uri="{FF2B5EF4-FFF2-40B4-BE49-F238E27FC236}">
                        <a16:creationId xmlns:a16="http://schemas.microsoft.com/office/drawing/2014/main" id="{A427035D-0FC8-40A5-A150-3A6A7A4422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4892" y="2122"/>
                    <a:ext cx="126" cy="128"/>
                  </a:xfrm>
                  <a:custGeom>
                    <a:avLst/>
                    <a:gdLst>
                      <a:gd name="T0" fmla="*/ 0 w 21600"/>
                      <a:gd name="T1" fmla="*/ 0 h 21599"/>
                      <a:gd name="T2" fmla="*/ 0 w 21600"/>
                      <a:gd name="T3" fmla="*/ 0 h 21599"/>
                      <a:gd name="T4" fmla="*/ 0 w 21600"/>
                      <a:gd name="T5" fmla="*/ 0 h 21599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599"/>
                      <a:gd name="T11" fmla="*/ 21600 w 21600"/>
                      <a:gd name="T12" fmla="*/ 21599 h 215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599" fill="none" extrusionOk="0">
                        <a:moveTo>
                          <a:pt x="0" y="21599"/>
                        </a:moveTo>
                        <a:cubicBezTo>
                          <a:pt x="0" y="9736"/>
                          <a:pt x="9566" y="94"/>
                          <a:pt x="21427" y="-1"/>
                        </a:cubicBezTo>
                      </a:path>
                      <a:path w="21600" h="21599" stroke="0" extrusionOk="0">
                        <a:moveTo>
                          <a:pt x="0" y="21599"/>
                        </a:moveTo>
                        <a:cubicBezTo>
                          <a:pt x="0" y="9736"/>
                          <a:pt x="9566" y="94"/>
                          <a:pt x="21427" y="-1"/>
                        </a:cubicBezTo>
                        <a:lnTo>
                          <a:pt x="21600" y="21599"/>
                        </a:lnTo>
                        <a:lnTo>
                          <a:pt x="0" y="21599"/>
                        </a:ln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84966" tIns="42482" rIns="84966" bIns="42482" anchor="ctr"/>
                  <a:lstStyle/>
                  <a:p>
                    <a:endParaRPr lang="en-GB"/>
                  </a:p>
                </p:txBody>
              </p:sp>
              <p:sp>
                <p:nvSpPr>
                  <p:cNvPr id="24648" name="Arc 52">
                    <a:extLst>
                      <a:ext uri="{FF2B5EF4-FFF2-40B4-BE49-F238E27FC236}">
                        <a16:creationId xmlns:a16="http://schemas.microsoft.com/office/drawing/2014/main" id="{35613A87-9A4F-4318-91AC-9478967F74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5014" y="2124"/>
                    <a:ext cx="131" cy="124"/>
                  </a:xfrm>
                  <a:custGeom>
                    <a:avLst/>
                    <a:gdLst>
                      <a:gd name="T0" fmla="*/ 0 w 21764"/>
                      <a:gd name="T1" fmla="*/ 0 h 21600"/>
                      <a:gd name="T2" fmla="*/ 0 w 21764"/>
                      <a:gd name="T3" fmla="*/ 0 h 21600"/>
                      <a:gd name="T4" fmla="*/ 0 w 21764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64"/>
                      <a:gd name="T10" fmla="*/ 0 h 21600"/>
                      <a:gd name="T11" fmla="*/ 21764 w 21764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64" h="21600" fill="none" extrusionOk="0">
                        <a:moveTo>
                          <a:pt x="-1" y="0"/>
                        </a:moveTo>
                        <a:cubicBezTo>
                          <a:pt x="54" y="0"/>
                          <a:pt x="109" y="-1"/>
                          <a:pt x="165" y="0"/>
                        </a:cubicBezTo>
                        <a:cubicBezTo>
                          <a:pt x="12026" y="0"/>
                          <a:pt x="21668" y="9564"/>
                          <a:pt x="21764" y="21424"/>
                        </a:cubicBezTo>
                      </a:path>
                      <a:path w="21764" h="21600" stroke="0" extrusionOk="0">
                        <a:moveTo>
                          <a:pt x="-1" y="0"/>
                        </a:moveTo>
                        <a:cubicBezTo>
                          <a:pt x="54" y="0"/>
                          <a:pt x="109" y="-1"/>
                          <a:pt x="165" y="0"/>
                        </a:cubicBezTo>
                        <a:cubicBezTo>
                          <a:pt x="12026" y="0"/>
                          <a:pt x="21668" y="9564"/>
                          <a:pt x="21764" y="21424"/>
                        </a:cubicBezTo>
                        <a:lnTo>
                          <a:pt x="165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84966" tIns="42482" rIns="84966" bIns="42482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24637" name="Line 53">
                <a:extLst>
                  <a:ext uri="{FF2B5EF4-FFF2-40B4-BE49-F238E27FC236}">
                    <a16:creationId xmlns:a16="http://schemas.microsoft.com/office/drawing/2014/main" id="{12A635AB-45DD-45AD-AE32-F44B80A4631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5146" y="224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24638" name="Group 54">
                <a:extLst>
                  <a:ext uri="{FF2B5EF4-FFF2-40B4-BE49-F238E27FC236}">
                    <a16:creationId xmlns:a16="http://schemas.microsoft.com/office/drawing/2014/main" id="{2F781DA8-EA5D-4E8F-A726-3E040327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3" y="2406"/>
                <a:ext cx="253" cy="218"/>
                <a:chOff x="5143" y="2406"/>
                <a:chExt cx="253" cy="218"/>
              </a:xfrm>
            </p:grpSpPr>
            <p:grpSp>
              <p:nvGrpSpPr>
                <p:cNvPr id="24639" name="Group 55">
                  <a:extLst>
                    <a:ext uri="{FF2B5EF4-FFF2-40B4-BE49-F238E27FC236}">
                      <a16:creationId xmlns:a16="http://schemas.microsoft.com/office/drawing/2014/main" id="{FB94CC5A-EC14-4F5B-9558-C41F7489F9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76" y="2406"/>
                  <a:ext cx="187" cy="184"/>
                  <a:chOff x="5176" y="2406"/>
                  <a:chExt cx="187" cy="184"/>
                </a:xfrm>
              </p:grpSpPr>
              <p:sp>
                <p:nvSpPr>
                  <p:cNvPr id="24643" name="Oval 56">
                    <a:extLst>
                      <a:ext uri="{FF2B5EF4-FFF2-40B4-BE49-F238E27FC236}">
                        <a16:creationId xmlns:a16="http://schemas.microsoft.com/office/drawing/2014/main" id="{B6492261-858B-46EB-8647-CA5B525B62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5176" y="2406"/>
                    <a:ext cx="187" cy="184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84966" tIns="42482" rIns="84966" bIns="42482" anchor="ctr"/>
                  <a:lstStyle>
                    <a:lvl1pPr defTabSz="850900">
                      <a:spcAft>
                        <a:spcPct val="60000"/>
                      </a:spcAft>
                      <a:buSzPct val="120000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defTabSz="850900">
                      <a:spcAft>
                        <a:spcPct val="6000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defTabSz="850900">
                      <a:spcAft>
                        <a:spcPct val="6000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defTabSz="850900"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defTabSz="850900"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defTabSz="850900" eaLnBrk="0" fontAlgn="base" hangingPunct="0">
                      <a:spcBef>
                        <a:spcPct val="0"/>
                      </a:spcBef>
                      <a:spcAft>
                        <a:spcPct val="60000"/>
                      </a:spcAft>
                      <a:buClr>
                        <a:schemeClr val="tx2"/>
                      </a:buClr>
                      <a:buChar char="•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Aft>
                        <a:spcPct val="0"/>
                      </a:spcAft>
                      <a:buSzTx/>
                    </a:pPr>
                    <a:endParaRPr lang="en-GB" altLang="en-US" b="1" i="1"/>
                  </a:p>
                </p:txBody>
              </p:sp>
              <p:sp>
                <p:nvSpPr>
                  <p:cNvPr id="24644" name="Arc 57">
                    <a:extLst>
                      <a:ext uri="{FF2B5EF4-FFF2-40B4-BE49-F238E27FC236}">
                        <a16:creationId xmlns:a16="http://schemas.microsoft.com/office/drawing/2014/main" id="{8C5471BF-1ED7-4638-BF38-25A43CE36D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5199" y="2492"/>
                    <a:ext cx="52" cy="69"/>
                  </a:xfrm>
                  <a:custGeom>
                    <a:avLst/>
                    <a:gdLst>
                      <a:gd name="T0" fmla="*/ 0 w 21600"/>
                      <a:gd name="T1" fmla="*/ 0 h 21915"/>
                      <a:gd name="T2" fmla="*/ 0 w 21600"/>
                      <a:gd name="T3" fmla="*/ 0 h 21915"/>
                      <a:gd name="T4" fmla="*/ 0 w 21600"/>
                      <a:gd name="T5" fmla="*/ 0 h 21915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15"/>
                      <a:gd name="T11" fmla="*/ 21600 w 21600"/>
                      <a:gd name="T12" fmla="*/ 21915 h 219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15" fill="none" extrusionOk="0">
                        <a:moveTo>
                          <a:pt x="21600" y="21915"/>
                        </a:moveTo>
                        <a:cubicBezTo>
                          <a:pt x="9670" y="21915"/>
                          <a:pt x="0" y="12244"/>
                          <a:pt x="0" y="315"/>
                        </a:cubicBezTo>
                        <a:cubicBezTo>
                          <a:pt x="-1" y="209"/>
                          <a:pt x="0" y="104"/>
                          <a:pt x="2" y="0"/>
                        </a:cubicBezTo>
                      </a:path>
                      <a:path w="21600" h="21915" stroke="0" extrusionOk="0">
                        <a:moveTo>
                          <a:pt x="21600" y="21915"/>
                        </a:moveTo>
                        <a:cubicBezTo>
                          <a:pt x="9670" y="21915"/>
                          <a:pt x="0" y="12244"/>
                          <a:pt x="0" y="315"/>
                        </a:cubicBezTo>
                        <a:cubicBezTo>
                          <a:pt x="-1" y="209"/>
                          <a:pt x="0" y="104"/>
                          <a:pt x="2" y="0"/>
                        </a:cubicBezTo>
                        <a:lnTo>
                          <a:pt x="21600" y="315"/>
                        </a:lnTo>
                        <a:lnTo>
                          <a:pt x="21600" y="21915"/>
                        </a:ln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84966" tIns="42482" rIns="84966" bIns="42482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4640" name="Group 58">
                  <a:extLst>
                    <a:ext uri="{FF2B5EF4-FFF2-40B4-BE49-F238E27FC236}">
                      <a16:creationId xmlns:a16="http://schemas.microsoft.com/office/drawing/2014/main" id="{1AF96BEC-9AF6-44FB-895A-004467E894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43" y="2496"/>
                  <a:ext cx="253" cy="128"/>
                  <a:chOff x="5143" y="2496"/>
                  <a:chExt cx="253" cy="128"/>
                </a:xfrm>
              </p:grpSpPr>
              <p:sp>
                <p:nvSpPr>
                  <p:cNvPr id="24641" name="Arc 59">
                    <a:extLst>
                      <a:ext uri="{FF2B5EF4-FFF2-40B4-BE49-F238E27FC236}">
                        <a16:creationId xmlns:a16="http://schemas.microsoft.com/office/drawing/2014/main" id="{1F091A52-4D5B-4D96-B29B-C366758237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5143" y="2496"/>
                    <a:ext cx="126" cy="128"/>
                  </a:xfrm>
                  <a:custGeom>
                    <a:avLst/>
                    <a:gdLst>
                      <a:gd name="T0" fmla="*/ 0 w 21600"/>
                      <a:gd name="T1" fmla="*/ 0 h 21599"/>
                      <a:gd name="T2" fmla="*/ 0 w 21600"/>
                      <a:gd name="T3" fmla="*/ 0 h 21599"/>
                      <a:gd name="T4" fmla="*/ 0 w 21600"/>
                      <a:gd name="T5" fmla="*/ 0 h 21599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599"/>
                      <a:gd name="T11" fmla="*/ 21600 w 21600"/>
                      <a:gd name="T12" fmla="*/ 21599 h 215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599" fill="none" extrusionOk="0">
                        <a:moveTo>
                          <a:pt x="21427" y="21599"/>
                        </a:moveTo>
                        <a:cubicBezTo>
                          <a:pt x="9566" y="21504"/>
                          <a:pt x="0" y="11862"/>
                          <a:pt x="0" y="0"/>
                        </a:cubicBezTo>
                      </a:path>
                      <a:path w="21600" h="21599" stroke="0" extrusionOk="0">
                        <a:moveTo>
                          <a:pt x="21427" y="21599"/>
                        </a:moveTo>
                        <a:cubicBezTo>
                          <a:pt x="9566" y="21504"/>
                          <a:pt x="0" y="11862"/>
                          <a:pt x="0" y="0"/>
                        </a:cubicBezTo>
                        <a:lnTo>
                          <a:pt x="21600" y="0"/>
                        </a:lnTo>
                        <a:lnTo>
                          <a:pt x="21427" y="21599"/>
                        </a:ln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84966" tIns="42482" rIns="84966" bIns="42482" anchor="ctr"/>
                  <a:lstStyle/>
                  <a:p>
                    <a:endParaRPr lang="en-GB"/>
                  </a:p>
                </p:txBody>
              </p:sp>
              <p:sp>
                <p:nvSpPr>
                  <p:cNvPr id="24642" name="Arc 60">
                    <a:extLst>
                      <a:ext uri="{FF2B5EF4-FFF2-40B4-BE49-F238E27FC236}">
                        <a16:creationId xmlns:a16="http://schemas.microsoft.com/office/drawing/2014/main" id="{627779D1-710D-41C7-9D4A-93BF4972B2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5265" y="2498"/>
                    <a:ext cx="131" cy="124"/>
                  </a:xfrm>
                  <a:custGeom>
                    <a:avLst/>
                    <a:gdLst>
                      <a:gd name="T0" fmla="*/ 0 w 21767"/>
                      <a:gd name="T1" fmla="*/ 0 h 21600"/>
                      <a:gd name="T2" fmla="*/ 0 w 21767"/>
                      <a:gd name="T3" fmla="*/ 0 h 21600"/>
                      <a:gd name="T4" fmla="*/ 0 w 21767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67"/>
                      <a:gd name="T10" fmla="*/ 0 h 21600"/>
                      <a:gd name="T11" fmla="*/ 21767 w 21767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67" h="21600" fill="none" extrusionOk="0">
                        <a:moveTo>
                          <a:pt x="21767" y="0"/>
                        </a:moveTo>
                        <a:cubicBezTo>
                          <a:pt x="21767" y="11929"/>
                          <a:pt x="12096" y="21600"/>
                          <a:pt x="167" y="21600"/>
                        </a:cubicBezTo>
                        <a:cubicBezTo>
                          <a:pt x="111" y="21600"/>
                          <a:pt x="55" y="21599"/>
                          <a:pt x="-1" y="21599"/>
                        </a:cubicBezTo>
                      </a:path>
                      <a:path w="21767" h="21600" stroke="0" extrusionOk="0">
                        <a:moveTo>
                          <a:pt x="21767" y="0"/>
                        </a:moveTo>
                        <a:cubicBezTo>
                          <a:pt x="21767" y="11929"/>
                          <a:pt x="12096" y="21600"/>
                          <a:pt x="167" y="21600"/>
                        </a:cubicBezTo>
                        <a:cubicBezTo>
                          <a:pt x="111" y="21600"/>
                          <a:pt x="55" y="21599"/>
                          <a:pt x="-1" y="21599"/>
                        </a:cubicBezTo>
                        <a:lnTo>
                          <a:pt x="167" y="0"/>
                        </a:lnTo>
                        <a:lnTo>
                          <a:pt x="21767" y="0"/>
                        </a:lnTo>
                        <a:close/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84966" tIns="42482" rIns="84966" bIns="42482" anchor="ctr"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24620" name="Group 61">
              <a:extLst>
                <a:ext uri="{FF2B5EF4-FFF2-40B4-BE49-F238E27FC236}">
                  <a16:creationId xmlns:a16="http://schemas.microsoft.com/office/drawing/2014/main" id="{0B459158-0CC9-4877-930F-8D796F710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6" y="2406"/>
              <a:ext cx="252" cy="218"/>
              <a:chOff x="5646" y="2406"/>
              <a:chExt cx="252" cy="218"/>
            </a:xfrm>
          </p:grpSpPr>
          <p:grpSp>
            <p:nvGrpSpPr>
              <p:cNvPr id="24630" name="Group 62">
                <a:extLst>
                  <a:ext uri="{FF2B5EF4-FFF2-40B4-BE49-F238E27FC236}">
                    <a16:creationId xmlns:a16="http://schemas.microsoft.com/office/drawing/2014/main" id="{D520752E-D806-445D-A1A0-9CC877471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9" y="2406"/>
                <a:ext cx="187" cy="184"/>
                <a:chOff x="5679" y="2406"/>
                <a:chExt cx="187" cy="184"/>
              </a:xfrm>
            </p:grpSpPr>
            <p:sp>
              <p:nvSpPr>
                <p:cNvPr id="24634" name="Oval 63">
                  <a:extLst>
                    <a:ext uri="{FF2B5EF4-FFF2-40B4-BE49-F238E27FC236}">
                      <a16:creationId xmlns:a16="http://schemas.microsoft.com/office/drawing/2014/main" id="{4DB9B298-CF79-4F83-A6C7-A1680CC7C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5679" y="2406"/>
                  <a:ext cx="187" cy="184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84966" tIns="42482" rIns="84966" bIns="42482" anchor="ctr"/>
                <a:lstStyle>
                  <a:lvl1pPr defTabSz="850900">
                    <a:spcAft>
                      <a:spcPct val="60000"/>
                    </a:spcAft>
                    <a:buSzPct val="120000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850900">
                    <a:spcAft>
                      <a:spcPct val="6000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850900">
                    <a:spcAft>
                      <a:spcPct val="6000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850900"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850900"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0"/>
                    </a:spcAft>
                    <a:buSzTx/>
                  </a:pPr>
                  <a:endParaRPr lang="en-GB" altLang="en-US" b="1" i="1"/>
                </a:p>
              </p:txBody>
            </p:sp>
            <p:sp>
              <p:nvSpPr>
                <p:cNvPr id="24635" name="Arc 64">
                  <a:extLst>
                    <a:ext uri="{FF2B5EF4-FFF2-40B4-BE49-F238E27FC236}">
                      <a16:creationId xmlns:a16="http://schemas.microsoft.com/office/drawing/2014/main" id="{85E72F3A-8E3D-4DB3-9784-8B3A3F63B96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02" y="2492"/>
                  <a:ext cx="52" cy="69"/>
                </a:xfrm>
                <a:custGeom>
                  <a:avLst/>
                  <a:gdLst>
                    <a:gd name="T0" fmla="*/ 0 w 21600"/>
                    <a:gd name="T1" fmla="*/ 0 h 21915"/>
                    <a:gd name="T2" fmla="*/ 0 w 21600"/>
                    <a:gd name="T3" fmla="*/ 0 h 21915"/>
                    <a:gd name="T4" fmla="*/ 0 w 21600"/>
                    <a:gd name="T5" fmla="*/ 0 h 2191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915"/>
                    <a:gd name="T11" fmla="*/ 21600 w 21600"/>
                    <a:gd name="T12" fmla="*/ 21915 h 219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915" fill="none" extrusionOk="0">
                      <a:moveTo>
                        <a:pt x="21600" y="21915"/>
                      </a:moveTo>
                      <a:cubicBezTo>
                        <a:pt x="9670" y="21915"/>
                        <a:pt x="0" y="12244"/>
                        <a:pt x="0" y="315"/>
                      </a:cubicBezTo>
                      <a:cubicBezTo>
                        <a:pt x="-1" y="209"/>
                        <a:pt x="0" y="104"/>
                        <a:pt x="2" y="0"/>
                      </a:cubicBezTo>
                    </a:path>
                    <a:path w="21600" h="21915" stroke="0" extrusionOk="0">
                      <a:moveTo>
                        <a:pt x="21600" y="21915"/>
                      </a:moveTo>
                      <a:cubicBezTo>
                        <a:pt x="9670" y="21915"/>
                        <a:pt x="0" y="12244"/>
                        <a:pt x="0" y="315"/>
                      </a:cubicBezTo>
                      <a:cubicBezTo>
                        <a:pt x="-1" y="209"/>
                        <a:pt x="0" y="104"/>
                        <a:pt x="2" y="0"/>
                      </a:cubicBezTo>
                      <a:lnTo>
                        <a:pt x="21600" y="315"/>
                      </a:lnTo>
                      <a:lnTo>
                        <a:pt x="21600" y="21915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84966" tIns="42482" rIns="84966" bIns="42482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4631" name="Group 65">
                <a:extLst>
                  <a:ext uri="{FF2B5EF4-FFF2-40B4-BE49-F238E27FC236}">
                    <a16:creationId xmlns:a16="http://schemas.microsoft.com/office/drawing/2014/main" id="{F5D35CA6-4D8D-4014-8693-9D54D91481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46" y="2496"/>
                <a:ext cx="252" cy="128"/>
                <a:chOff x="5646" y="2496"/>
                <a:chExt cx="252" cy="128"/>
              </a:xfrm>
            </p:grpSpPr>
            <p:sp>
              <p:nvSpPr>
                <p:cNvPr id="24632" name="Arc 66">
                  <a:extLst>
                    <a:ext uri="{FF2B5EF4-FFF2-40B4-BE49-F238E27FC236}">
                      <a16:creationId xmlns:a16="http://schemas.microsoft.com/office/drawing/2014/main" id="{666A79CC-B491-47F5-853C-7360266CEDB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646" y="2496"/>
                  <a:ext cx="126" cy="128"/>
                </a:xfrm>
                <a:custGeom>
                  <a:avLst/>
                  <a:gdLst>
                    <a:gd name="T0" fmla="*/ 0 w 21600"/>
                    <a:gd name="T1" fmla="*/ 0 h 21599"/>
                    <a:gd name="T2" fmla="*/ 0 w 21600"/>
                    <a:gd name="T3" fmla="*/ 0 h 21599"/>
                    <a:gd name="T4" fmla="*/ 0 w 21600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9"/>
                    <a:gd name="T11" fmla="*/ 21600 w 21600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9" fill="none" extrusionOk="0">
                      <a:moveTo>
                        <a:pt x="21427" y="21599"/>
                      </a:moveTo>
                      <a:cubicBezTo>
                        <a:pt x="9566" y="21504"/>
                        <a:pt x="0" y="11862"/>
                        <a:pt x="0" y="0"/>
                      </a:cubicBezTo>
                    </a:path>
                    <a:path w="21600" h="21599" stroke="0" extrusionOk="0">
                      <a:moveTo>
                        <a:pt x="21427" y="21599"/>
                      </a:moveTo>
                      <a:cubicBezTo>
                        <a:pt x="9566" y="21504"/>
                        <a:pt x="0" y="11862"/>
                        <a:pt x="0" y="0"/>
                      </a:cubicBezTo>
                      <a:lnTo>
                        <a:pt x="21600" y="0"/>
                      </a:lnTo>
                      <a:lnTo>
                        <a:pt x="21427" y="21599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84966" tIns="42482" rIns="84966" bIns="42482" anchor="ctr"/>
                <a:lstStyle/>
                <a:p>
                  <a:endParaRPr lang="en-GB"/>
                </a:p>
              </p:txBody>
            </p:sp>
            <p:sp>
              <p:nvSpPr>
                <p:cNvPr id="24633" name="Arc 67">
                  <a:extLst>
                    <a:ext uri="{FF2B5EF4-FFF2-40B4-BE49-F238E27FC236}">
                      <a16:creationId xmlns:a16="http://schemas.microsoft.com/office/drawing/2014/main" id="{05CFC3B1-6857-4882-9CB8-697A7545EFD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68" y="2498"/>
                  <a:ext cx="130" cy="12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84966" tIns="42482" rIns="84966" bIns="42482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4621" name="Line 68">
              <a:extLst>
                <a:ext uri="{FF2B5EF4-FFF2-40B4-BE49-F238E27FC236}">
                  <a16:creationId xmlns:a16="http://schemas.microsoft.com/office/drawing/2014/main" id="{DEA520F9-507D-47B3-85FA-E449D1BC353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642" y="2249"/>
              <a:ext cx="0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4622" name="Group 69">
              <a:extLst>
                <a:ext uri="{FF2B5EF4-FFF2-40B4-BE49-F238E27FC236}">
                  <a16:creationId xmlns:a16="http://schemas.microsoft.com/office/drawing/2014/main" id="{FE8D1A5A-6C45-429D-91B8-195447135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4" y="2122"/>
              <a:ext cx="254" cy="216"/>
              <a:chOff x="5394" y="2122"/>
              <a:chExt cx="254" cy="216"/>
            </a:xfrm>
          </p:grpSpPr>
          <p:grpSp>
            <p:nvGrpSpPr>
              <p:cNvPr id="24624" name="Group 70">
                <a:extLst>
                  <a:ext uri="{FF2B5EF4-FFF2-40B4-BE49-F238E27FC236}">
                    <a16:creationId xmlns:a16="http://schemas.microsoft.com/office/drawing/2014/main" id="{B2B4B783-3AF9-408F-AA0B-B377EE048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8" y="2154"/>
                <a:ext cx="187" cy="184"/>
                <a:chOff x="5428" y="2154"/>
                <a:chExt cx="187" cy="184"/>
              </a:xfrm>
            </p:grpSpPr>
            <p:sp>
              <p:nvSpPr>
                <p:cNvPr id="24628" name="Oval 71">
                  <a:extLst>
                    <a:ext uri="{FF2B5EF4-FFF2-40B4-BE49-F238E27FC236}">
                      <a16:creationId xmlns:a16="http://schemas.microsoft.com/office/drawing/2014/main" id="{9AD22072-10DF-4A28-9C5E-403D73F53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5428" y="2154"/>
                  <a:ext cx="187" cy="184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84966" tIns="42482" rIns="84966" bIns="42482" anchor="ctr"/>
                <a:lstStyle>
                  <a:lvl1pPr defTabSz="850900">
                    <a:spcAft>
                      <a:spcPct val="60000"/>
                    </a:spcAft>
                    <a:buSzPct val="120000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850900">
                    <a:spcAft>
                      <a:spcPct val="6000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850900">
                    <a:spcAft>
                      <a:spcPct val="6000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850900"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850900"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850900" eaLnBrk="0" fontAlgn="base" hangingPunct="0">
                    <a:spcBef>
                      <a:spcPct val="0"/>
                    </a:spcBef>
                    <a:spcAft>
                      <a:spcPct val="60000"/>
                    </a:spcAft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0"/>
                    </a:spcAft>
                    <a:buSzTx/>
                  </a:pPr>
                  <a:endParaRPr lang="en-GB" altLang="en-US" b="1" i="1"/>
                </a:p>
              </p:txBody>
            </p:sp>
            <p:sp>
              <p:nvSpPr>
                <p:cNvPr id="24629" name="Arc 72">
                  <a:extLst>
                    <a:ext uri="{FF2B5EF4-FFF2-40B4-BE49-F238E27FC236}">
                      <a16:creationId xmlns:a16="http://schemas.microsoft.com/office/drawing/2014/main" id="{EA6F08A1-5412-4DEF-9933-95CC9DF624C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51" y="2186"/>
                  <a:ext cx="52" cy="68"/>
                </a:xfrm>
                <a:custGeom>
                  <a:avLst/>
                  <a:gdLst>
                    <a:gd name="T0" fmla="*/ 0 w 21600"/>
                    <a:gd name="T1" fmla="*/ 0 h 21596"/>
                    <a:gd name="T2" fmla="*/ 0 w 21600"/>
                    <a:gd name="T3" fmla="*/ 0 h 21596"/>
                    <a:gd name="T4" fmla="*/ 0 w 21600"/>
                    <a:gd name="T5" fmla="*/ 0 h 2159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6"/>
                    <a:gd name="T11" fmla="*/ 21600 w 21600"/>
                    <a:gd name="T12" fmla="*/ 21596 h 215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6" fill="none" extrusionOk="0">
                      <a:moveTo>
                        <a:pt x="0" y="21596"/>
                      </a:moveTo>
                      <a:cubicBezTo>
                        <a:pt x="0" y="9828"/>
                        <a:pt x="9419" y="226"/>
                        <a:pt x="21184" y="-1"/>
                      </a:cubicBezTo>
                    </a:path>
                    <a:path w="21600" h="21596" stroke="0" extrusionOk="0">
                      <a:moveTo>
                        <a:pt x="0" y="21596"/>
                      </a:moveTo>
                      <a:cubicBezTo>
                        <a:pt x="0" y="9828"/>
                        <a:pt x="9419" y="226"/>
                        <a:pt x="21184" y="-1"/>
                      </a:cubicBezTo>
                      <a:lnTo>
                        <a:pt x="21600" y="21596"/>
                      </a:lnTo>
                      <a:lnTo>
                        <a:pt x="0" y="2159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84966" tIns="42482" rIns="84966" bIns="42482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4625" name="Group 73">
                <a:extLst>
                  <a:ext uri="{FF2B5EF4-FFF2-40B4-BE49-F238E27FC236}">
                    <a16:creationId xmlns:a16="http://schemas.microsoft.com/office/drawing/2014/main" id="{D85CB513-89C0-4251-95D0-95864CD7C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2122"/>
                <a:ext cx="254" cy="128"/>
                <a:chOff x="5394" y="2122"/>
                <a:chExt cx="254" cy="128"/>
              </a:xfrm>
            </p:grpSpPr>
            <p:sp>
              <p:nvSpPr>
                <p:cNvPr id="24626" name="Arc 74">
                  <a:extLst>
                    <a:ext uri="{FF2B5EF4-FFF2-40B4-BE49-F238E27FC236}">
                      <a16:creationId xmlns:a16="http://schemas.microsoft.com/office/drawing/2014/main" id="{77ADC8F6-545E-4BB2-A567-8944DE97DE2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394" y="2122"/>
                  <a:ext cx="126" cy="128"/>
                </a:xfrm>
                <a:custGeom>
                  <a:avLst/>
                  <a:gdLst>
                    <a:gd name="T0" fmla="*/ 0 w 21600"/>
                    <a:gd name="T1" fmla="*/ 0 h 21599"/>
                    <a:gd name="T2" fmla="*/ 0 w 21600"/>
                    <a:gd name="T3" fmla="*/ 0 h 21599"/>
                    <a:gd name="T4" fmla="*/ 0 w 21600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9"/>
                    <a:gd name="T11" fmla="*/ 21600 w 21600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6"/>
                        <a:pt x="9566" y="93"/>
                        <a:pt x="21428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6"/>
                        <a:pt x="9566" y="93"/>
                        <a:pt x="21428" y="-1"/>
                      </a:cubicBez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84966" tIns="42482" rIns="84966" bIns="42482" anchor="ctr"/>
                <a:lstStyle/>
                <a:p>
                  <a:endParaRPr lang="en-GB"/>
                </a:p>
              </p:txBody>
            </p:sp>
            <p:sp>
              <p:nvSpPr>
                <p:cNvPr id="24627" name="Arc 75">
                  <a:extLst>
                    <a:ext uri="{FF2B5EF4-FFF2-40B4-BE49-F238E27FC236}">
                      <a16:creationId xmlns:a16="http://schemas.microsoft.com/office/drawing/2014/main" id="{DE6AECB8-FFE1-4E4B-AC5D-C5E8CB6078D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517" y="2124"/>
                  <a:ext cx="131" cy="124"/>
                </a:xfrm>
                <a:custGeom>
                  <a:avLst/>
                  <a:gdLst>
                    <a:gd name="T0" fmla="*/ 0 w 21764"/>
                    <a:gd name="T1" fmla="*/ 0 h 21600"/>
                    <a:gd name="T2" fmla="*/ 0 w 21764"/>
                    <a:gd name="T3" fmla="*/ 0 h 21600"/>
                    <a:gd name="T4" fmla="*/ 0 w 217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4"/>
                    <a:gd name="T10" fmla="*/ 0 h 21600"/>
                    <a:gd name="T11" fmla="*/ 21764 w 217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4" h="21600" fill="none" extrusionOk="0">
                      <a:moveTo>
                        <a:pt x="-1" y="0"/>
                      </a:moveTo>
                      <a:cubicBezTo>
                        <a:pt x="54" y="0"/>
                        <a:pt x="109" y="-1"/>
                        <a:pt x="165" y="0"/>
                      </a:cubicBezTo>
                      <a:cubicBezTo>
                        <a:pt x="12026" y="0"/>
                        <a:pt x="21668" y="9564"/>
                        <a:pt x="21764" y="21424"/>
                      </a:cubicBezTo>
                    </a:path>
                    <a:path w="21764" h="21600" stroke="0" extrusionOk="0">
                      <a:moveTo>
                        <a:pt x="-1" y="0"/>
                      </a:moveTo>
                      <a:cubicBezTo>
                        <a:pt x="54" y="0"/>
                        <a:pt x="109" y="-1"/>
                        <a:pt x="165" y="0"/>
                      </a:cubicBezTo>
                      <a:cubicBezTo>
                        <a:pt x="12026" y="0"/>
                        <a:pt x="21668" y="9564"/>
                        <a:pt x="21764" y="21424"/>
                      </a:cubicBezTo>
                      <a:lnTo>
                        <a:pt x="165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84966" tIns="42482" rIns="84966" bIns="42482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4623" name="Line 76">
              <a:extLst>
                <a:ext uri="{FF2B5EF4-FFF2-40B4-BE49-F238E27FC236}">
                  <a16:creationId xmlns:a16="http://schemas.microsoft.com/office/drawing/2014/main" id="{87F0F8E2-7E74-4AD4-971A-24503CB19496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398" y="2244"/>
              <a:ext cx="0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4592" name="Group 77">
            <a:extLst>
              <a:ext uri="{FF2B5EF4-FFF2-40B4-BE49-F238E27FC236}">
                <a16:creationId xmlns:a16="http://schemas.microsoft.com/office/drawing/2014/main" id="{CDCD031E-DB5E-4942-86E4-3C2A0E8783D1}"/>
              </a:ext>
            </a:extLst>
          </p:cNvPr>
          <p:cNvGrpSpPr>
            <a:grpSpLocks/>
          </p:cNvGrpSpPr>
          <p:nvPr/>
        </p:nvGrpSpPr>
        <p:grpSpPr bwMode="auto">
          <a:xfrm>
            <a:off x="5526088" y="2952750"/>
            <a:ext cx="233362" cy="252413"/>
            <a:chOff x="980" y="1043"/>
            <a:chExt cx="170" cy="182"/>
          </a:xfrm>
        </p:grpSpPr>
        <p:sp>
          <p:nvSpPr>
            <p:cNvPr id="24617" name="Oval 78">
              <a:extLst>
                <a:ext uri="{FF2B5EF4-FFF2-40B4-BE49-F238E27FC236}">
                  <a16:creationId xmlns:a16="http://schemas.microsoft.com/office/drawing/2014/main" id="{CF085DD9-AF6C-4089-989F-5A00C44B9F7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980" y="1051"/>
              <a:ext cx="170" cy="17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84966" tIns="42482" rIns="84966" bIns="42482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/>
            </a:p>
          </p:txBody>
        </p:sp>
        <p:sp>
          <p:nvSpPr>
            <p:cNvPr id="24618" name="Text Box 79">
              <a:extLst>
                <a:ext uri="{FF2B5EF4-FFF2-40B4-BE49-F238E27FC236}">
                  <a16:creationId xmlns:a16="http://schemas.microsoft.com/office/drawing/2014/main" id="{409E1764-2C6A-420B-AB18-5608BD870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1043"/>
              <a:ext cx="8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Aft>
                  <a:spcPct val="0"/>
                </a:spcAft>
                <a:buSzTx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593" name="AutoShape 80">
            <a:extLst>
              <a:ext uri="{FF2B5EF4-FFF2-40B4-BE49-F238E27FC236}">
                <a16:creationId xmlns:a16="http://schemas.microsoft.com/office/drawing/2014/main" id="{8BCD3E21-F20F-4E4E-AFED-B882C5E76C9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24463" y="3802063"/>
            <a:ext cx="280987" cy="473075"/>
          </a:xfrm>
          <a:prstGeom prst="rightArrow">
            <a:avLst>
              <a:gd name="adj1" fmla="val 48574"/>
              <a:gd name="adj2" fmla="val 56176"/>
            </a:avLst>
          </a:prstGeom>
          <a:solidFill>
            <a:schemeClr val="tx2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defTabSz="85090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0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0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09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09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09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ct val="0"/>
              </a:spcAft>
              <a:buSzTx/>
            </a:pPr>
            <a:endParaRPr lang="en-GB" altLang="en-US" b="1" i="1"/>
          </a:p>
        </p:txBody>
      </p:sp>
      <p:grpSp>
        <p:nvGrpSpPr>
          <p:cNvPr id="24594" name="Group 81">
            <a:extLst>
              <a:ext uri="{FF2B5EF4-FFF2-40B4-BE49-F238E27FC236}">
                <a16:creationId xmlns:a16="http://schemas.microsoft.com/office/drawing/2014/main" id="{8FB36243-C028-4DBD-AC09-5F5DBBCFF61C}"/>
              </a:ext>
            </a:extLst>
          </p:cNvPr>
          <p:cNvGrpSpPr>
            <a:grpSpLocks/>
          </p:cNvGrpSpPr>
          <p:nvPr/>
        </p:nvGrpSpPr>
        <p:grpSpPr bwMode="auto">
          <a:xfrm>
            <a:off x="7029450" y="2878138"/>
            <a:ext cx="1849438" cy="2473325"/>
            <a:chOff x="4435" y="1617"/>
            <a:chExt cx="1165" cy="1558"/>
          </a:xfrm>
        </p:grpSpPr>
        <p:sp>
          <p:nvSpPr>
            <p:cNvPr id="24603" name="Rectangle 82">
              <a:extLst>
                <a:ext uri="{FF2B5EF4-FFF2-40B4-BE49-F238E27FC236}">
                  <a16:creationId xmlns:a16="http://schemas.microsoft.com/office/drawing/2014/main" id="{E4C42899-97F2-4947-A4FB-11357D7F86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552" y="1617"/>
              <a:ext cx="1034" cy="1558"/>
            </a:xfrm>
            <a:prstGeom prst="rect">
              <a:avLst/>
            </a:prstGeom>
            <a:solidFill>
              <a:srgbClr val="F5F0E3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 i="1"/>
            </a:p>
          </p:txBody>
        </p:sp>
        <p:sp>
          <p:nvSpPr>
            <p:cNvPr id="24604" name="Rectangle 83">
              <a:extLst>
                <a:ext uri="{FF2B5EF4-FFF2-40B4-BE49-F238E27FC236}">
                  <a16:creationId xmlns:a16="http://schemas.microsoft.com/office/drawing/2014/main" id="{A2DAD33F-4BD2-4D56-A418-AAE528C59A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757" y="1640"/>
              <a:ext cx="84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98538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98538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98538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98538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98538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98538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5000"/>
                </a:lnSpc>
                <a:spcAft>
                  <a:spcPct val="0"/>
                </a:spcAft>
                <a:buSzTx/>
              </a:pPr>
              <a:r>
                <a:rPr lang="en-US" altLang="en-US" b="1"/>
                <a:t>Fundamental indicators</a:t>
              </a:r>
            </a:p>
          </p:txBody>
        </p:sp>
        <p:grpSp>
          <p:nvGrpSpPr>
            <p:cNvPr id="24605" name="Group 84">
              <a:extLst>
                <a:ext uri="{FF2B5EF4-FFF2-40B4-BE49-F238E27FC236}">
                  <a16:creationId xmlns:a16="http://schemas.microsoft.com/office/drawing/2014/main" id="{8BC48CE3-1974-4004-AF6E-7B5C1B5FA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0" y="1664"/>
              <a:ext cx="148" cy="159"/>
              <a:chOff x="980" y="1043"/>
              <a:chExt cx="170" cy="182"/>
            </a:xfrm>
          </p:grpSpPr>
          <p:sp>
            <p:nvSpPr>
              <p:cNvPr id="24615" name="Oval 85">
                <a:extLst>
                  <a:ext uri="{FF2B5EF4-FFF2-40B4-BE49-F238E27FC236}">
                    <a16:creationId xmlns:a16="http://schemas.microsoft.com/office/drawing/2014/main" id="{8380E644-5C57-4953-BC10-E3A8787D8473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980" y="1051"/>
                <a:ext cx="170" cy="174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84966" tIns="42482" rIns="84966" bIns="42482" anchor="ctr"/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SzTx/>
                </a:pPr>
                <a:endParaRPr lang="en-GB" altLang="en-US" b="1"/>
              </a:p>
            </p:txBody>
          </p:sp>
          <p:sp>
            <p:nvSpPr>
              <p:cNvPr id="24616" name="Text Box 86">
                <a:extLst>
                  <a:ext uri="{FF2B5EF4-FFF2-40B4-BE49-F238E27FC236}">
                    <a16:creationId xmlns:a16="http://schemas.microsoft.com/office/drawing/2014/main" id="{40C4DA99-E275-4C8B-9867-5D4128A43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3" y="1043"/>
                <a:ext cx="8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5090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509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509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509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Aft>
                    <a:spcPct val="0"/>
                  </a:spcAft>
                  <a:buSzTx/>
                </a:pPr>
                <a:r>
                  <a:rPr lang="en-US" altLang="en-US" b="1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sp>
          <p:nvSpPr>
            <p:cNvPr id="24606" name="AutoShape 87">
              <a:extLst>
                <a:ext uri="{FF2B5EF4-FFF2-40B4-BE49-F238E27FC236}">
                  <a16:creationId xmlns:a16="http://schemas.microsoft.com/office/drawing/2014/main" id="{6CEAAE63-8722-4B45-9F4D-1032CBD05B9C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4435" y="2199"/>
              <a:ext cx="179" cy="298"/>
            </a:xfrm>
            <a:prstGeom prst="rightArrow">
              <a:avLst>
                <a:gd name="adj1" fmla="val 48574"/>
                <a:gd name="adj2" fmla="val 56176"/>
              </a:avLst>
            </a:prstGeom>
            <a:solidFill>
              <a:schemeClr val="tx2"/>
            </a:solidFill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 i="1"/>
            </a:p>
          </p:txBody>
        </p:sp>
        <p:sp>
          <p:nvSpPr>
            <p:cNvPr id="24607" name="Rectangle 88">
              <a:extLst>
                <a:ext uri="{FF2B5EF4-FFF2-40B4-BE49-F238E27FC236}">
                  <a16:creationId xmlns:a16="http://schemas.microsoft.com/office/drawing/2014/main" id="{BEE2C3B8-75F3-48E0-B0B5-F185DC28B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109"/>
              <a:ext cx="760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24608" name="Text Box 89">
              <a:extLst>
                <a:ext uri="{FF2B5EF4-FFF2-40B4-BE49-F238E27FC236}">
                  <a16:creationId xmlns:a16="http://schemas.microsoft.com/office/drawing/2014/main" id="{2F4DFD42-D458-41C1-A97A-142613A23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" y="2123"/>
              <a:ext cx="6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r>
                <a:rPr lang="en-US" altLang="en-US" b="1"/>
                <a:t>Strategic</a:t>
              </a:r>
            </a:p>
          </p:txBody>
        </p:sp>
        <p:sp>
          <p:nvSpPr>
            <p:cNvPr id="24609" name="Rectangle 90">
              <a:extLst>
                <a:ext uri="{FF2B5EF4-FFF2-40B4-BE49-F238E27FC236}">
                  <a16:creationId xmlns:a16="http://schemas.microsoft.com/office/drawing/2014/main" id="{5B64CC54-E9D0-4DD2-ABB9-0A74B1912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364"/>
              <a:ext cx="760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24610" name="Text Box 91">
              <a:extLst>
                <a:ext uri="{FF2B5EF4-FFF2-40B4-BE49-F238E27FC236}">
                  <a16:creationId xmlns:a16="http://schemas.microsoft.com/office/drawing/2014/main" id="{681C6CAE-F780-4551-8A7E-BC08B084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2378"/>
              <a:ext cx="7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r>
                <a:rPr lang="en-US" altLang="en-US" b="1"/>
                <a:t>Business</a:t>
              </a:r>
            </a:p>
          </p:txBody>
        </p:sp>
        <p:sp>
          <p:nvSpPr>
            <p:cNvPr id="24611" name="Rectangle 92">
              <a:extLst>
                <a:ext uri="{FF2B5EF4-FFF2-40B4-BE49-F238E27FC236}">
                  <a16:creationId xmlns:a16="http://schemas.microsoft.com/office/drawing/2014/main" id="{DBCA7F22-0D3E-45A8-A5E7-025D78EB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626"/>
              <a:ext cx="760" cy="1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24612" name="Text Box 93">
              <a:extLst>
                <a:ext uri="{FF2B5EF4-FFF2-40B4-BE49-F238E27FC236}">
                  <a16:creationId xmlns:a16="http://schemas.microsoft.com/office/drawing/2014/main" id="{5BD2DFF8-CA07-425F-BFB7-1A6AEF746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" y="2641"/>
              <a:ext cx="3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r>
                <a:rPr lang="en-US" altLang="en-US" b="1"/>
                <a:t>Staff</a:t>
              </a:r>
            </a:p>
          </p:txBody>
        </p:sp>
        <p:sp>
          <p:nvSpPr>
            <p:cNvPr id="24613" name="Rectangle 94">
              <a:extLst>
                <a:ext uri="{FF2B5EF4-FFF2-40B4-BE49-F238E27FC236}">
                  <a16:creationId xmlns:a16="http://schemas.microsoft.com/office/drawing/2014/main" id="{ED07A760-3CE5-4549-8ED3-F935CF395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889"/>
              <a:ext cx="760" cy="1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24614" name="Text Box 95">
              <a:extLst>
                <a:ext uri="{FF2B5EF4-FFF2-40B4-BE49-F238E27FC236}">
                  <a16:creationId xmlns:a16="http://schemas.microsoft.com/office/drawing/2014/main" id="{ADA504FA-010E-4922-BD9B-4D1FA529E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2903"/>
              <a:ext cx="83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r>
                <a:rPr lang="en-US" altLang="en-US" b="1"/>
                <a:t>Reputation</a:t>
              </a:r>
            </a:p>
          </p:txBody>
        </p:sp>
      </p:grpSp>
      <p:sp>
        <p:nvSpPr>
          <p:cNvPr id="24595" name="Rectangle 96">
            <a:extLst>
              <a:ext uri="{FF2B5EF4-FFF2-40B4-BE49-F238E27FC236}">
                <a16:creationId xmlns:a16="http://schemas.microsoft.com/office/drawing/2014/main" id="{5D87D7A4-164B-4217-A4C4-AAFF90AD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2874963"/>
            <a:ext cx="1654175" cy="2452687"/>
          </a:xfrm>
          <a:prstGeom prst="rect">
            <a:avLst/>
          </a:prstGeom>
          <a:solidFill>
            <a:srgbClr val="F5F0E3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24596" name="Freeform 97">
            <a:extLst>
              <a:ext uri="{FF2B5EF4-FFF2-40B4-BE49-F238E27FC236}">
                <a16:creationId xmlns:a16="http://schemas.microsoft.com/office/drawing/2014/main" id="{4C1ADAF4-5247-4AAB-B069-F0EAB3A9B262}"/>
              </a:ext>
            </a:extLst>
          </p:cNvPr>
          <p:cNvSpPr>
            <a:spLocks/>
          </p:cNvSpPr>
          <p:nvPr/>
        </p:nvSpPr>
        <p:spPr bwMode="gray">
          <a:xfrm>
            <a:off x="79375" y="2849563"/>
            <a:ext cx="1708150" cy="2481262"/>
          </a:xfrm>
          <a:custGeom>
            <a:avLst/>
            <a:gdLst>
              <a:gd name="T0" fmla="*/ 0 w 911"/>
              <a:gd name="T1" fmla="*/ 0 h 1426"/>
              <a:gd name="T2" fmla="*/ 0 w 911"/>
              <a:gd name="T3" fmla="*/ 2147483646 h 1426"/>
              <a:gd name="T4" fmla="*/ 2147483646 w 911"/>
              <a:gd name="T5" fmla="*/ 2147483646 h 1426"/>
              <a:gd name="T6" fmla="*/ 0 60000 65536"/>
              <a:gd name="T7" fmla="*/ 0 60000 65536"/>
              <a:gd name="T8" fmla="*/ 0 60000 65536"/>
              <a:gd name="T9" fmla="*/ 0 w 911"/>
              <a:gd name="T10" fmla="*/ 0 h 1426"/>
              <a:gd name="T11" fmla="*/ 911 w 911"/>
              <a:gd name="T12" fmla="*/ 1426 h 14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1" h="1426">
                <a:moveTo>
                  <a:pt x="0" y="0"/>
                </a:moveTo>
                <a:lnTo>
                  <a:pt x="0" y="1425"/>
                </a:lnTo>
                <a:lnTo>
                  <a:pt x="910" y="1425"/>
                </a:lnTo>
              </a:path>
            </a:pathLst>
          </a:custGeom>
          <a:noFill/>
          <a:ln w="38100" cap="rnd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7" name="Freeform 98">
            <a:extLst>
              <a:ext uri="{FF2B5EF4-FFF2-40B4-BE49-F238E27FC236}">
                <a16:creationId xmlns:a16="http://schemas.microsoft.com/office/drawing/2014/main" id="{48D52600-A1A4-4619-A804-D72BC0847E7E}"/>
              </a:ext>
            </a:extLst>
          </p:cNvPr>
          <p:cNvSpPr>
            <a:spLocks/>
          </p:cNvSpPr>
          <p:nvPr/>
        </p:nvSpPr>
        <p:spPr bwMode="gray">
          <a:xfrm>
            <a:off x="101600" y="2894013"/>
            <a:ext cx="1577975" cy="2179637"/>
          </a:xfrm>
          <a:custGeom>
            <a:avLst/>
            <a:gdLst>
              <a:gd name="T0" fmla="*/ 0 w 841"/>
              <a:gd name="T1" fmla="*/ 2147483646 h 889"/>
              <a:gd name="T2" fmla="*/ 2147483646 w 841"/>
              <a:gd name="T3" fmla="*/ 2147483646 h 889"/>
              <a:gd name="T4" fmla="*/ 2147483646 w 841"/>
              <a:gd name="T5" fmla="*/ 2147483646 h 889"/>
              <a:gd name="T6" fmla="*/ 2147483646 w 841"/>
              <a:gd name="T7" fmla="*/ 2147483646 h 889"/>
              <a:gd name="T8" fmla="*/ 2147483646 w 841"/>
              <a:gd name="T9" fmla="*/ 2147483646 h 889"/>
              <a:gd name="T10" fmla="*/ 2147483646 w 841"/>
              <a:gd name="T11" fmla="*/ 2147483646 h 889"/>
              <a:gd name="T12" fmla="*/ 2147483646 w 841"/>
              <a:gd name="T13" fmla="*/ 2147483646 h 889"/>
              <a:gd name="T14" fmla="*/ 2147483646 w 841"/>
              <a:gd name="T15" fmla="*/ 2147483646 h 889"/>
              <a:gd name="T16" fmla="*/ 2147483646 w 841"/>
              <a:gd name="T17" fmla="*/ 2147483646 h 889"/>
              <a:gd name="T18" fmla="*/ 2147483646 w 841"/>
              <a:gd name="T19" fmla="*/ 2147483646 h 889"/>
              <a:gd name="T20" fmla="*/ 2147483646 w 841"/>
              <a:gd name="T21" fmla="*/ 2147483646 h 889"/>
              <a:gd name="T22" fmla="*/ 2147483646 w 841"/>
              <a:gd name="T23" fmla="*/ 2147483646 h 889"/>
              <a:gd name="T24" fmla="*/ 2147483646 w 841"/>
              <a:gd name="T25" fmla="*/ 2147483646 h 889"/>
              <a:gd name="T26" fmla="*/ 2147483646 w 841"/>
              <a:gd name="T27" fmla="*/ 2147483646 h 889"/>
              <a:gd name="T28" fmla="*/ 2147483646 w 841"/>
              <a:gd name="T29" fmla="*/ 2147483646 h 889"/>
              <a:gd name="T30" fmla="*/ 2147483646 w 841"/>
              <a:gd name="T31" fmla="*/ 2147483646 h 889"/>
              <a:gd name="T32" fmla="*/ 2147483646 w 841"/>
              <a:gd name="T33" fmla="*/ 2147483646 h 889"/>
              <a:gd name="T34" fmla="*/ 2147483646 w 841"/>
              <a:gd name="T35" fmla="*/ 2147483646 h 889"/>
              <a:gd name="T36" fmla="*/ 2147483646 w 841"/>
              <a:gd name="T37" fmla="*/ 2147483646 h 889"/>
              <a:gd name="T38" fmla="*/ 2147483646 w 841"/>
              <a:gd name="T39" fmla="*/ 2147483646 h 889"/>
              <a:gd name="T40" fmla="*/ 2147483646 w 841"/>
              <a:gd name="T41" fmla="*/ 2147483646 h 889"/>
              <a:gd name="T42" fmla="*/ 2147483646 w 841"/>
              <a:gd name="T43" fmla="*/ 2147483646 h 889"/>
              <a:gd name="T44" fmla="*/ 2147483646 w 841"/>
              <a:gd name="T45" fmla="*/ 2147483646 h 889"/>
              <a:gd name="T46" fmla="*/ 2147483646 w 841"/>
              <a:gd name="T47" fmla="*/ 2147483646 h 889"/>
              <a:gd name="T48" fmla="*/ 2147483646 w 841"/>
              <a:gd name="T49" fmla="*/ 2147483646 h 889"/>
              <a:gd name="T50" fmla="*/ 2147483646 w 841"/>
              <a:gd name="T51" fmla="*/ 2147483646 h 889"/>
              <a:gd name="T52" fmla="*/ 2147483646 w 841"/>
              <a:gd name="T53" fmla="*/ 2147483646 h 889"/>
              <a:gd name="T54" fmla="*/ 2147483646 w 841"/>
              <a:gd name="T55" fmla="*/ 2147483646 h 889"/>
              <a:gd name="T56" fmla="*/ 2147483646 w 841"/>
              <a:gd name="T57" fmla="*/ 0 h 889"/>
              <a:gd name="T58" fmla="*/ 2147483646 w 841"/>
              <a:gd name="T59" fmla="*/ 0 h 88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41"/>
              <a:gd name="T91" fmla="*/ 0 h 889"/>
              <a:gd name="T92" fmla="*/ 841 w 841"/>
              <a:gd name="T93" fmla="*/ 889 h 88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41" h="889">
                <a:moveTo>
                  <a:pt x="0" y="734"/>
                </a:moveTo>
                <a:lnTo>
                  <a:pt x="46" y="444"/>
                </a:lnTo>
                <a:lnTo>
                  <a:pt x="77" y="546"/>
                </a:lnTo>
                <a:lnTo>
                  <a:pt x="93" y="350"/>
                </a:lnTo>
                <a:lnTo>
                  <a:pt x="109" y="512"/>
                </a:lnTo>
                <a:lnTo>
                  <a:pt x="139" y="469"/>
                </a:lnTo>
                <a:lnTo>
                  <a:pt x="148" y="529"/>
                </a:lnTo>
                <a:lnTo>
                  <a:pt x="186" y="469"/>
                </a:lnTo>
                <a:lnTo>
                  <a:pt x="217" y="879"/>
                </a:lnTo>
                <a:lnTo>
                  <a:pt x="287" y="785"/>
                </a:lnTo>
                <a:lnTo>
                  <a:pt x="295" y="888"/>
                </a:lnTo>
                <a:lnTo>
                  <a:pt x="310" y="717"/>
                </a:lnTo>
                <a:lnTo>
                  <a:pt x="349" y="802"/>
                </a:lnTo>
                <a:lnTo>
                  <a:pt x="388" y="691"/>
                </a:lnTo>
                <a:lnTo>
                  <a:pt x="412" y="734"/>
                </a:lnTo>
                <a:lnTo>
                  <a:pt x="443" y="563"/>
                </a:lnTo>
                <a:lnTo>
                  <a:pt x="497" y="691"/>
                </a:lnTo>
                <a:lnTo>
                  <a:pt x="505" y="717"/>
                </a:lnTo>
                <a:lnTo>
                  <a:pt x="544" y="580"/>
                </a:lnTo>
                <a:lnTo>
                  <a:pt x="552" y="648"/>
                </a:lnTo>
                <a:lnTo>
                  <a:pt x="606" y="298"/>
                </a:lnTo>
                <a:lnTo>
                  <a:pt x="622" y="409"/>
                </a:lnTo>
                <a:lnTo>
                  <a:pt x="630" y="239"/>
                </a:lnTo>
                <a:lnTo>
                  <a:pt x="684" y="375"/>
                </a:lnTo>
                <a:lnTo>
                  <a:pt x="684" y="170"/>
                </a:lnTo>
                <a:lnTo>
                  <a:pt x="730" y="324"/>
                </a:lnTo>
                <a:lnTo>
                  <a:pt x="769" y="42"/>
                </a:lnTo>
                <a:lnTo>
                  <a:pt x="785" y="85"/>
                </a:lnTo>
                <a:lnTo>
                  <a:pt x="84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8" name="Rectangle 99">
            <a:extLst>
              <a:ext uri="{FF2B5EF4-FFF2-40B4-BE49-F238E27FC236}">
                <a16:creationId xmlns:a16="http://schemas.microsoft.com/office/drawing/2014/main" id="{33443A07-4EA1-441D-AFB5-128182AD4C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7188" y="2922588"/>
            <a:ext cx="12001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731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731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731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731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731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731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731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731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731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en-US" b="1"/>
              <a:t>Capital market valuation</a:t>
            </a:r>
          </a:p>
        </p:txBody>
      </p:sp>
      <p:grpSp>
        <p:nvGrpSpPr>
          <p:cNvPr id="24599" name="Group 100">
            <a:extLst>
              <a:ext uri="{FF2B5EF4-FFF2-40B4-BE49-F238E27FC236}">
                <a16:creationId xmlns:a16="http://schemas.microsoft.com/office/drawing/2014/main" id="{64FD2330-7D23-418D-8FB7-D8E607E21AD1}"/>
              </a:ext>
            </a:extLst>
          </p:cNvPr>
          <p:cNvGrpSpPr>
            <a:grpSpLocks/>
          </p:cNvGrpSpPr>
          <p:nvPr/>
        </p:nvGrpSpPr>
        <p:grpSpPr bwMode="auto">
          <a:xfrm>
            <a:off x="123825" y="2905125"/>
            <a:ext cx="234950" cy="255588"/>
            <a:chOff x="980" y="1043"/>
            <a:chExt cx="170" cy="182"/>
          </a:xfrm>
        </p:grpSpPr>
        <p:sp>
          <p:nvSpPr>
            <p:cNvPr id="24601" name="Oval 101">
              <a:extLst>
                <a:ext uri="{FF2B5EF4-FFF2-40B4-BE49-F238E27FC236}">
                  <a16:creationId xmlns:a16="http://schemas.microsoft.com/office/drawing/2014/main" id="{0E81EDF0-6DC2-4A1C-984F-CA7BB53290AD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980" y="1051"/>
              <a:ext cx="170" cy="17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84966" tIns="42482" rIns="84966" bIns="42482" anchor="ctr"/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0"/>
                </a:spcAft>
                <a:buSzTx/>
              </a:pPr>
              <a:endParaRPr lang="en-GB" altLang="en-US" b="1"/>
            </a:p>
          </p:txBody>
        </p:sp>
        <p:sp>
          <p:nvSpPr>
            <p:cNvPr id="24602" name="Text Box 102">
              <a:extLst>
                <a:ext uri="{FF2B5EF4-FFF2-40B4-BE49-F238E27FC236}">
                  <a16:creationId xmlns:a16="http://schemas.microsoft.com/office/drawing/2014/main" id="{7AB318A3-D98C-4C11-ACE8-FA0D1E8FE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104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5090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509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509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509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Aft>
                  <a:spcPct val="0"/>
                </a:spcAft>
                <a:buSzTx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4600" name="Rectangle 103">
            <a:extLst>
              <a:ext uri="{FF2B5EF4-FFF2-40B4-BE49-F238E27FC236}">
                <a16:creationId xmlns:a16="http://schemas.microsoft.com/office/drawing/2014/main" id="{8BBEDD69-F395-4BA3-81AC-0F2F85D01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GB" altLang="en-US"/>
              <a:t>The value mindset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82550C5D-D369-4851-9367-5195E696C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FD9723F8-E345-431B-9E5B-CB6EBFDA6DB0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C8A80B04-F601-4D31-B7DF-66C807AA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5D32540-16A2-454E-A3F8-6CC7E7D1C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main goal of an organisation is to create value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C231C04-30C0-41F2-B15D-E4493B457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846513"/>
          </a:xfrm>
        </p:spPr>
        <p:txBody>
          <a:bodyPr/>
          <a:lstStyle/>
          <a:p>
            <a:pPr lvl="1" eaLnBrk="1" hangingPunct="1"/>
            <a:r>
              <a:rPr lang="en-GB" altLang="en-US" sz="1800"/>
              <a:t>Value based management focuses on </a:t>
            </a:r>
            <a:r>
              <a:rPr lang="en-GB" altLang="en-US" sz="1800" b="1" u="sng"/>
              <a:t>value creation (shareholder value)</a:t>
            </a:r>
            <a:r>
              <a:rPr lang="en-GB" altLang="en-US" sz="1800"/>
              <a:t> as the main aim of an organisation</a:t>
            </a:r>
          </a:p>
          <a:p>
            <a:pPr lvl="1" eaLnBrk="1" hangingPunct="1"/>
            <a:r>
              <a:rPr lang="en-GB" altLang="en-US" sz="1800"/>
              <a:t>All activities </a:t>
            </a:r>
            <a:r>
              <a:rPr lang="en-GB" altLang="en-US" sz="1800" b="1" u="sng"/>
              <a:t>are measured</a:t>
            </a:r>
            <a:r>
              <a:rPr lang="en-GB" altLang="en-US" sz="1800"/>
              <a:t> in terms of their contribution to value creation</a:t>
            </a:r>
          </a:p>
          <a:p>
            <a:pPr lvl="1" eaLnBrk="1" hangingPunct="1"/>
            <a:r>
              <a:rPr lang="en-GB" altLang="en-US" sz="1800"/>
              <a:t>Seems to be an old fashioned approach but still much better than most of the newly developed approaches (e.g. total quality management)</a:t>
            </a:r>
          </a:p>
          <a:p>
            <a:pPr lvl="1" eaLnBrk="1" hangingPunct="1"/>
            <a:r>
              <a:rPr lang="en-GB" altLang="en-US" sz="1800" b="1" u="sng"/>
              <a:t>Stakeholder perspective</a:t>
            </a:r>
            <a:r>
              <a:rPr lang="en-GB" altLang="en-US" sz="1800"/>
              <a:t> (favoured by many academics) is different, as shareholder value is not the main objective</a:t>
            </a:r>
          </a:p>
          <a:p>
            <a:pPr lvl="1" eaLnBrk="1" hangingPunct="1"/>
            <a:r>
              <a:rPr lang="en-GB" altLang="en-US" sz="1800"/>
              <a:t>Having multiple aims, a stakeholder approach can be rather messy – usually leading to unclear decision mechanisms (e.g. committee work)</a:t>
            </a:r>
          </a:p>
          <a:p>
            <a:pPr lvl="1" eaLnBrk="1" hangingPunct="1"/>
            <a:r>
              <a:rPr lang="en-GB" altLang="en-US" sz="1800"/>
              <a:t>VBM is simple and clear – and sometimes brutal – the main goal is to create value and all other objectives are subordinate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EC0882FC-47B0-499C-970F-B2FD6E355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9D57C0D3-B1DB-490E-B2E9-349A00BD4B2B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CFE73F4D-6942-46D4-8D82-B706460F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DE861D53-D6B3-420E-BB4C-5C82628F2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How to create value?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091BC26-10E2-4821-AB05-F5E050D51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4341813"/>
          </a:xfrm>
        </p:spPr>
        <p:txBody>
          <a:bodyPr/>
          <a:lstStyle/>
          <a:p>
            <a:pPr lvl="1" eaLnBrk="1" hangingPunct="1"/>
            <a:r>
              <a:rPr lang="en-GB" altLang="en-US" sz="1800" b="1" u="sng"/>
              <a:t>Finance principle</a:t>
            </a:r>
            <a:r>
              <a:rPr lang="en-GB" altLang="en-US" sz="1800"/>
              <a:t>: the value of a company is its </a:t>
            </a:r>
            <a:r>
              <a:rPr lang="en-GB" altLang="en-US" sz="1800" b="1" u="sng"/>
              <a:t>discounted future cash flows</a:t>
            </a:r>
          </a:p>
          <a:p>
            <a:pPr lvl="1" eaLnBrk="1" hangingPunct="1"/>
            <a:r>
              <a:rPr lang="en-GB" altLang="en-US" sz="1800"/>
              <a:t>A company creates value when it invests its capital at a return that exceeds its </a:t>
            </a:r>
            <a:r>
              <a:rPr lang="en-GB" altLang="en-US" sz="1800" b="1" u="sng"/>
              <a:t>cost of capital</a:t>
            </a:r>
          </a:p>
          <a:p>
            <a:pPr lvl="1" eaLnBrk="1" hangingPunct="1"/>
            <a:r>
              <a:rPr lang="en-GB" altLang="en-US" sz="1800"/>
              <a:t>Decision making has to be based on </a:t>
            </a:r>
            <a:r>
              <a:rPr lang="en-GB" altLang="en-US" sz="1800" b="1" u="sng"/>
              <a:t>value-based performance metrics</a:t>
            </a:r>
          </a:p>
          <a:p>
            <a:pPr lvl="1" eaLnBrk="1" hangingPunct="1"/>
            <a:r>
              <a:rPr lang="en-GB" altLang="en-US" sz="1800"/>
              <a:t>Important that </a:t>
            </a:r>
            <a:r>
              <a:rPr lang="en-GB" altLang="en-US" sz="1800" b="1" u="sng"/>
              <a:t>operating issues</a:t>
            </a:r>
            <a:r>
              <a:rPr lang="en-GB" altLang="en-US" sz="1800"/>
              <a:t> are considered not just financial indicators</a:t>
            </a:r>
          </a:p>
          <a:p>
            <a:pPr lvl="1" eaLnBrk="1" hangingPunct="1"/>
            <a:r>
              <a:rPr lang="en-GB" altLang="en-US" sz="1800"/>
              <a:t>Important that </a:t>
            </a:r>
            <a:r>
              <a:rPr lang="en-GB" altLang="en-US" sz="1800" b="1" u="sng"/>
              <a:t>operating managers understand what they contribute</a:t>
            </a:r>
          </a:p>
          <a:p>
            <a:pPr lvl="1" eaLnBrk="1" hangingPunct="1"/>
            <a:r>
              <a:rPr lang="en-GB" altLang="en-US" sz="1800"/>
              <a:t>VBM is about changing the</a:t>
            </a:r>
            <a:r>
              <a:rPr lang="en-GB" altLang="en-US" sz="1800" b="1" u="sng"/>
              <a:t> company’s culture</a:t>
            </a:r>
          </a:p>
          <a:p>
            <a:pPr lvl="1" eaLnBrk="1" hangingPunct="1"/>
            <a:r>
              <a:rPr lang="en-GB" altLang="en-US" sz="1800" b="1" u="sng"/>
              <a:t>Management incentive</a:t>
            </a:r>
            <a:r>
              <a:rPr lang="en-GB" altLang="en-US" sz="1800"/>
              <a:t> to make value maximising decisions</a:t>
            </a:r>
          </a:p>
          <a:p>
            <a:pPr lvl="1" eaLnBrk="1" hangingPunct="1"/>
            <a:r>
              <a:rPr lang="en-GB" altLang="en-US" sz="1800"/>
              <a:t>Hence VBM is the </a:t>
            </a:r>
            <a:r>
              <a:rPr lang="en-GB" altLang="en-US" sz="1800" b="1" u="sng"/>
              <a:t>value mindset</a:t>
            </a:r>
            <a:r>
              <a:rPr lang="en-GB" altLang="en-US" sz="1800"/>
              <a:t> and the </a:t>
            </a:r>
            <a:r>
              <a:rPr lang="en-GB" altLang="en-US" sz="1800" b="1" u="sng"/>
              <a:t>management process</a:t>
            </a:r>
            <a:r>
              <a:rPr lang="en-GB" altLang="en-US" sz="1800"/>
              <a:t> needed to translate it into actions</a:t>
            </a:r>
            <a:endParaRPr lang="en-GB" altLang="en-US" sz="1800" b="1" u="sng"/>
          </a:p>
          <a:p>
            <a:pPr lvl="1" eaLnBrk="1" hangingPunct="1"/>
            <a:endParaRPr lang="en-GB" altLang="en-US" sz="1800" b="1" u="sng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6C5AA1BD-6A2F-4BBC-8962-DD23A9AA7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36289861-582C-4CF1-9157-231491A838B0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1EDC8735-4A63-4DC1-8DED-A67F6DC5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DE724DF1-1376-4519-84C8-1002362B5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Management processes needed to create value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84517A6-C2D2-41EB-A35D-14083B52F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132138"/>
          </a:xfrm>
        </p:spPr>
        <p:txBody>
          <a:bodyPr/>
          <a:lstStyle/>
          <a:p>
            <a:pPr lvl="1" eaLnBrk="1" hangingPunct="1"/>
            <a:r>
              <a:rPr lang="en-GB" altLang="en-US" sz="1800"/>
              <a:t>Develop a (1) </a:t>
            </a:r>
            <a:r>
              <a:rPr lang="en-GB" altLang="en-US" sz="1800" b="1" u="sng"/>
              <a:t>strategy to maximize value</a:t>
            </a:r>
            <a:endParaRPr lang="en-GB" altLang="en-US" sz="1800"/>
          </a:p>
          <a:p>
            <a:pPr lvl="1" eaLnBrk="1" hangingPunct="1"/>
            <a:r>
              <a:rPr lang="en-GB" altLang="en-US" sz="1800"/>
              <a:t>Translate this strategy into (2) </a:t>
            </a:r>
            <a:r>
              <a:rPr lang="en-GB" altLang="en-US" sz="1800" b="1" u="sng"/>
              <a:t>short- and long-term performance targets</a:t>
            </a:r>
            <a:r>
              <a:rPr lang="en-GB" altLang="en-US" sz="1800"/>
              <a:t> defined in terms of the key value drivers (growth and profitability) </a:t>
            </a:r>
          </a:p>
          <a:p>
            <a:pPr lvl="1" eaLnBrk="1" hangingPunct="1"/>
            <a:r>
              <a:rPr lang="en-GB" altLang="en-US" sz="1800"/>
              <a:t>Develop (3) </a:t>
            </a:r>
            <a:r>
              <a:rPr lang="en-GB" altLang="en-US" sz="1800" b="1" u="sng"/>
              <a:t>action plans and budgets</a:t>
            </a:r>
            <a:r>
              <a:rPr lang="en-GB" altLang="en-US" sz="1800"/>
              <a:t> to define the steps that will be taken over the next year to achieve targets</a:t>
            </a:r>
          </a:p>
          <a:p>
            <a:pPr lvl="1" eaLnBrk="1" hangingPunct="1"/>
            <a:r>
              <a:rPr lang="en-GB" altLang="en-US" sz="1800"/>
              <a:t>Put (4) </a:t>
            </a:r>
            <a:r>
              <a:rPr lang="en-GB" altLang="en-US" sz="1800" b="1" u="sng"/>
              <a:t>performance measurement and incentive systems</a:t>
            </a:r>
            <a:r>
              <a:rPr lang="en-GB" altLang="en-US" sz="1800"/>
              <a:t> in place to monitor performance against targets and to encourage employees </a:t>
            </a:r>
          </a:p>
          <a:p>
            <a:pPr lvl="1" eaLnBrk="1" hangingPunct="1"/>
            <a:r>
              <a:rPr lang="en-GB" altLang="en-US" sz="1800"/>
              <a:t>These </a:t>
            </a:r>
            <a:r>
              <a:rPr lang="en-GB" altLang="en-US" sz="1800" b="1" u="sng"/>
              <a:t>four processes are linked across the company</a:t>
            </a:r>
            <a:r>
              <a:rPr lang="en-GB" altLang="en-US" sz="1800"/>
              <a:t> at the corporate, business-unit, and functional levels – consistency is key!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8B295EB4-8059-4E4F-9E7E-6048E0D38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1CBC4EEB-0AA3-4D04-B689-B34EFA7CF7FF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B95C2D1C-D249-466F-938B-C5AC02AC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2292" name="Rectangle 2" hidden="1">
            <a:extLst>
              <a:ext uri="{FF2B5EF4-FFF2-40B4-BE49-F238E27FC236}">
                <a16:creationId xmlns:a16="http://schemas.microsoft.com/office/drawing/2014/main" id="{2AA11D9F-3C42-4ADC-8AAF-3F41C606E2C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>
            <a:extLst>
              <a:ext uri="{FF2B5EF4-FFF2-40B4-BE49-F238E27FC236}">
                <a16:creationId xmlns:a16="http://schemas.microsoft.com/office/drawing/2014/main" id="{4332205D-A65B-4F17-BAC8-1487260D7B1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eaLnBrk="1" hangingPunct="1"/>
            <a:r>
              <a:rPr lang="en-US" altLang="en-US" dirty="0"/>
              <a:t>AGENDA: Unit 1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53403C6D-E865-4584-9A29-0F1DFF0F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979488"/>
            <a:ext cx="537368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What is financial analysis?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Firm valuation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Assessment of financial health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Market analysis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Value creation 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What is value?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Link decisions and value creation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Value-based management</a:t>
            </a: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Basic concepts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Financial statements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Cost of capital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Net present value (NPV)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Working with infinite series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Financial modelling in Excel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Main functions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Solver</a:t>
            </a:r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5E2C48B9-FAFB-464C-89FB-273BA7B2C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6363" y="915988"/>
            <a:ext cx="5700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5D3A228F-5A39-4C43-8016-E43FDE14E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506668"/>
            <a:ext cx="566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72FEE5E2-3FD0-4FBE-B844-39FCD137D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40C1C77-B6F4-4ACD-A933-8BD479A7A654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DECDBB14-2894-41E2-BC02-E45FF4BC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71684" name="Rectangle 2" hidden="1">
            <a:extLst>
              <a:ext uri="{FF2B5EF4-FFF2-40B4-BE49-F238E27FC236}">
                <a16:creationId xmlns:a16="http://schemas.microsoft.com/office/drawing/2014/main" id="{8BAEF1DC-119D-4BEB-815D-1D3898D34D25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3">
            <a:extLst>
              <a:ext uri="{FF2B5EF4-FFF2-40B4-BE49-F238E27FC236}">
                <a16:creationId xmlns:a16="http://schemas.microsoft.com/office/drawing/2014/main" id="{570DB1CC-62E2-416B-8A16-10E3EB493F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CC1AD869-5680-44FF-A7B8-77D12B4AC701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3FA9ACF-1CA3-40AE-BCC4-A9D6A792B0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7EBEE5DC-DDC0-4F29-90BA-41605298DD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654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What is financial analysis?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DAC7B5E8-B916-4A11-BC0F-23642E8A6BD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65DB2E98-D830-41D5-9571-F2E0E58E82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9FF99B5C-1D18-4472-AE14-4979E08D79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956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Value creation </a:t>
              </a:r>
            </a:p>
          </p:txBody>
        </p:sp>
      </p:grpSp>
      <p:grpSp>
        <p:nvGrpSpPr>
          <p:cNvPr id="69640" name="Group 7">
            <a:extLst>
              <a:ext uri="{FF2B5EF4-FFF2-40B4-BE49-F238E27FC236}">
                <a16:creationId xmlns:a16="http://schemas.microsoft.com/office/drawing/2014/main" id="{D11ADF80-69EC-4493-825F-887EE5B6B0B6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  <a:solidFill>
            <a:srgbClr val="002060"/>
          </a:solidFill>
        </p:grpSpPr>
        <p:sp>
          <p:nvSpPr>
            <p:cNvPr id="69644" name="Rectangle 8">
              <a:extLst>
                <a:ext uri="{FF2B5EF4-FFF2-40B4-BE49-F238E27FC236}">
                  <a16:creationId xmlns:a16="http://schemas.microsoft.com/office/drawing/2014/main" id="{C338C566-440E-44AA-A8ED-D05807F09D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69645" name="Rectangle 9">
              <a:extLst>
                <a:ext uri="{FF2B5EF4-FFF2-40B4-BE49-F238E27FC236}">
                  <a16:creationId xmlns:a16="http://schemas.microsoft.com/office/drawing/2014/main" id="{011F690B-AD83-4C14-A80E-2BE0714B14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124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Basic concepts </a:t>
              </a:r>
            </a:p>
          </p:txBody>
        </p:sp>
      </p:grpSp>
      <p:grpSp>
        <p:nvGrpSpPr>
          <p:cNvPr id="71689" name="Group 10">
            <a:extLst>
              <a:ext uri="{FF2B5EF4-FFF2-40B4-BE49-F238E27FC236}">
                <a16:creationId xmlns:a16="http://schemas.microsoft.com/office/drawing/2014/main" id="{092342F0-A551-4DF6-8B04-DDA4D637414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71690" name="Rectangle 11">
              <a:extLst>
                <a:ext uri="{FF2B5EF4-FFF2-40B4-BE49-F238E27FC236}">
                  <a16:creationId xmlns:a16="http://schemas.microsoft.com/office/drawing/2014/main" id="{13F28908-B904-4FD3-8406-F3A36B17D31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71691" name="Rectangle 12">
              <a:extLst>
                <a:ext uri="{FF2B5EF4-FFF2-40B4-BE49-F238E27FC236}">
                  <a16:creationId xmlns:a16="http://schemas.microsoft.com/office/drawing/2014/main" id="{57955B37-0A4E-4445-950C-EB0EE9F0463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695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Financial modelling in Excel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267452"/>
            <a:ext cx="7666037" cy="526298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Let’s have a look at Kellogg Company and explore the income statement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8E9319-E6A1-4628-81A5-FDADAB96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43741"/>
              </p:ext>
            </p:extLst>
          </p:nvPr>
        </p:nvGraphicFramePr>
        <p:xfrm>
          <a:off x="185609" y="1459390"/>
          <a:ext cx="6618272" cy="380269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971469">
                  <a:extLst>
                    <a:ext uri="{9D8B030D-6E8A-4147-A177-3AD203B41FA5}">
                      <a16:colId xmlns:a16="http://schemas.microsoft.com/office/drawing/2014/main" val="1723452885"/>
                    </a:ext>
                  </a:extLst>
                </a:gridCol>
                <a:gridCol w="899038">
                  <a:extLst>
                    <a:ext uri="{9D8B030D-6E8A-4147-A177-3AD203B41FA5}">
                      <a16:colId xmlns:a16="http://schemas.microsoft.com/office/drawing/2014/main" val="1296693016"/>
                    </a:ext>
                  </a:extLst>
                </a:gridCol>
                <a:gridCol w="899038">
                  <a:extLst>
                    <a:ext uri="{9D8B030D-6E8A-4147-A177-3AD203B41FA5}">
                      <a16:colId xmlns:a16="http://schemas.microsoft.com/office/drawing/2014/main" val="3858249691"/>
                    </a:ext>
                  </a:extLst>
                </a:gridCol>
                <a:gridCol w="899038">
                  <a:extLst>
                    <a:ext uri="{9D8B030D-6E8A-4147-A177-3AD203B41FA5}">
                      <a16:colId xmlns:a16="http://schemas.microsoft.com/office/drawing/2014/main" val="805812312"/>
                    </a:ext>
                  </a:extLst>
                </a:gridCol>
                <a:gridCol w="949689">
                  <a:extLst>
                    <a:ext uri="{9D8B030D-6E8A-4147-A177-3AD203B41FA5}">
                      <a16:colId xmlns:a16="http://schemas.microsoft.com/office/drawing/2014/main" val="1033408395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848182598"/>
                  </a:ext>
                </a:extLst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Total Revenue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13,547,000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12,854,000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12,965,000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13,525,000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991219434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Cost of Revenue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8,722,000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8,040,000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7,959,000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8,586,000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913559530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Gross Profit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4,825,000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4,814,000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5,006,000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4,939,000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962372817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Selling General and Administrative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2,936,000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3,017,000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3,202,000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3,443,000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467466946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Total Operating Expenses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11,658,000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11,057,000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11,161,000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12,029,000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1208700129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Operating Income or Loss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1,889,000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1,797,000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1,804,000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1,496,000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2056755397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Other Income/Expenses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-364,000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-133,000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-869,000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-723,000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94329267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Earnings Before Interest and Taxes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1,889,000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1,797,000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1,804,000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1,496,000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274013166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Interest Expense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-287,000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-256,000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-406,000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-227,000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249104105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Income Before Tax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1,525,000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1,664,000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935,000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773,000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4255857402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Income Tax Expense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181,000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410,000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235,000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159,000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229324003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Minority Interest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558,000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10,000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67858831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Net Income From Continuing Ops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1,344,000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1,254,000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700,000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614,000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1386436734"/>
                  </a:ext>
                </a:extLst>
              </a:tr>
            </a:tbl>
          </a:graphicData>
        </a:graphic>
      </p:graphicFrame>
      <p:sp>
        <p:nvSpPr>
          <p:cNvPr id="7" name="McK Measure">
            <a:extLst>
              <a:ext uri="{FF2B5EF4-FFF2-40B4-BE49-F238E27FC236}">
                <a16:creationId xmlns:a16="http://schemas.microsoft.com/office/drawing/2014/main" id="{621DD86D-1B30-48D8-A30A-5DE8C48409A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5609" y="817563"/>
            <a:ext cx="8618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1" dirty="0">
                <a:latin typeface="Arial" panose="020B0604020202020204" pitchFamily="34" charset="0"/>
              </a:rPr>
              <a:t>In 1000 USD</a:t>
            </a:r>
          </a:p>
        </p:txBody>
      </p:sp>
    </p:spTree>
    <p:extLst>
      <p:ext uri="{BB962C8B-B14F-4D97-AF65-F5344CB8AC3E}">
        <p14:creationId xmlns:p14="http://schemas.microsoft.com/office/powerpoint/2010/main" val="197050898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What do these items mean?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4" y="924311"/>
            <a:ext cx="7292975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Inflows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Revenue / sales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Basically, money coming into the business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Outflows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COGS: usually seen as variable costs that depend on output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SGA: usually regarded as overheads (fixed costs) that depend less on output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Operating items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Interest payments is about distribution of cash flows not value creation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Taxes (see next lecture)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Minority interest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Payments to minority shareholders of subsidiaries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563778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Let’s have a look at assets …</a:t>
            </a:r>
          </a:p>
        </p:txBody>
      </p:sp>
      <p:sp>
        <p:nvSpPr>
          <p:cNvPr id="7" name="McK Measure">
            <a:extLst>
              <a:ext uri="{FF2B5EF4-FFF2-40B4-BE49-F238E27FC236}">
                <a16:creationId xmlns:a16="http://schemas.microsoft.com/office/drawing/2014/main" id="{621DD86D-1B30-48D8-A30A-5DE8C48409A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5609" y="817563"/>
            <a:ext cx="8618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1" dirty="0">
                <a:latin typeface="Arial" panose="020B0604020202020204" pitchFamily="34" charset="0"/>
              </a:rPr>
              <a:t>In 1000 USD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E4186A-FC92-4D68-86CE-244BC7568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94153"/>
              </p:ext>
            </p:extLst>
          </p:nvPr>
        </p:nvGraphicFramePr>
        <p:xfrm>
          <a:off x="185609" y="1423289"/>
          <a:ext cx="7054597" cy="420985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00572">
                  <a:extLst>
                    <a:ext uri="{9D8B030D-6E8A-4147-A177-3AD203B41FA5}">
                      <a16:colId xmlns:a16="http://schemas.microsoft.com/office/drawing/2014/main" val="218701902"/>
                    </a:ext>
                  </a:extLst>
                </a:gridCol>
                <a:gridCol w="946837">
                  <a:extLst>
                    <a:ext uri="{9D8B030D-6E8A-4147-A177-3AD203B41FA5}">
                      <a16:colId xmlns:a16="http://schemas.microsoft.com/office/drawing/2014/main" val="881002299"/>
                    </a:ext>
                  </a:extLst>
                </a:gridCol>
                <a:gridCol w="946837">
                  <a:extLst>
                    <a:ext uri="{9D8B030D-6E8A-4147-A177-3AD203B41FA5}">
                      <a16:colId xmlns:a16="http://schemas.microsoft.com/office/drawing/2014/main" val="3325163491"/>
                    </a:ext>
                  </a:extLst>
                </a:gridCol>
                <a:gridCol w="946837">
                  <a:extLst>
                    <a:ext uri="{9D8B030D-6E8A-4147-A177-3AD203B41FA5}">
                      <a16:colId xmlns:a16="http://schemas.microsoft.com/office/drawing/2014/main" val="693209454"/>
                    </a:ext>
                  </a:extLst>
                </a:gridCol>
                <a:gridCol w="1013514">
                  <a:extLst>
                    <a:ext uri="{9D8B030D-6E8A-4147-A177-3AD203B41FA5}">
                      <a16:colId xmlns:a16="http://schemas.microsoft.com/office/drawing/2014/main" val="975128444"/>
                    </a:ext>
                  </a:extLst>
                </a:gridCol>
              </a:tblGrid>
              <a:tr h="317442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3663064270"/>
                  </a:ext>
                </a:extLst>
              </a:tr>
              <a:tr h="317442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Cash And Cash Equivalents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321,000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281,000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280,000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251,000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1731130821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Net Receivables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1,375,000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1,410,000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1,231,000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1,344,000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652159558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Inventory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1,330,000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1,217,000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1,238,000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1,250,000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2371757392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Other Current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131,000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128,000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191,000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260,000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4059707304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Total Current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3,157,000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3,036,000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2,940,000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3,236,000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1426894850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Long Term Investments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430,000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429,000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439,000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456,000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1766026567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Property, plant and equipment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3,731,000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3,716,000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3,569,000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3,621,000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1240533770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Goodwill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6,050,000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5,504,000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5,166,000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4,968,000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2217885269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Intangible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3,361,000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2,639,000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2,369,000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2,268,000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3582756443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Other Assets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1,051,000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1,027,000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628,000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702,000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2916651549"/>
                  </a:ext>
                </a:extLst>
              </a:tr>
              <a:tr h="3023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Deferred Long Term Asset Charges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246,000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246,000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170,000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784730645"/>
                  </a:ext>
                </a:extLst>
              </a:tr>
              <a:tr h="55171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Total Assets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17,780,000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16,351,000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15,111,000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15,251,000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9" marR="6869" marT="6869" marB="0"/>
                </a:tc>
                <a:extLst>
                  <a:ext uri="{0D108BD9-81ED-4DB2-BD59-A6C34878D82A}">
                    <a16:rowId xmlns:a16="http://schemas.microsoft.com/office/drawing/2014/main" val="13430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7637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… and liabilities</a:t>
            </a:r>
          </a:p>
        </p:txBody>
      </p:sp>
      <p:sp>
        <p:nvSpPr>
          <p:cNvPr id="7" name="McK Measure">
            <a:extLst>
              <a:ext uri="{FF2B5EF4-FFF2-40B4-BE49-F238E27FC236}">
                <a16:creationId xmlns:a16="http://schemas.microsoft.com/office/drawing/2014/main" id="{621DD86D-1B30-48D8-A30A-5DE8C48409A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5609" y="817563"/>
            <a:ext cx="8618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1" dirty="0">
                <a:latin typeface="Arial" panose="020B0604020202020204" pitchFamily="34" charset="0"/>
              </a:rPr>
              <a:t>In 1000 USD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BCD268-AF32-4D1C-A4D4-A0EB0C3D1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6055"/>
              </p:ext>
            </p:extLst>
          </p:nvPr>
        </p:nvGraphicFramePr>
        <p:xfrm>
          <a:off x="185609" y="1321805"/>
          <a:ext cx="7383089" cy="35036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349605">
                  <a:extLst>
                    <a:ext uri="{9D8B030D-6E8A-4147-A177-3AD203B41FA5}">
                      <a16:colId xmlns:a16="http://schemas.microsoft.com/office/drawing/2014/main" val="645817665"/>
                    </a:ext>
                  </a:extLst>
                </a:gridCol>
                <a:gridCol w="990925">
                  <a:extLst>
                    <a:ext uri="{9D8B030D-6E8A-4147-A177-3AD203B41FA5}">
                      <a16:colId xmlns:a16="http://schemas.microsoft.com/office/drawing/2014/main" val="1015009451"/>
                    </a:ext>
                  </a:extLst>
                </a:gridCol>
                <a:gridCol w="990925">
                  <a:extLst>
                    <a:ext uri="{9D8B030D-6E8A-4147-A177-3AD203B41FA5}">
                      <a16:colId xmlns:a16="http://schemas.microsoft.com/office/drawing/2014/main" val="2642080471"/>
                    </a:ext>
                  </a:extLst>
                </a:gridCol>
                <a:gridCol w="990925">
                  <a:extLst>
                    <a:ext uri="{9D8B030D-6E8A-4147-A177-3AD203B41FA5}">
                      <a16:colId xmlns:a16="http://schemas.microsoft.com/office/drawing/2014/main" val="4108748162"/>
                    </a:ext>
                  </a:extLst>
                </a:gridCol>
                <a:gridCol w="1060709">
                  <a:extLst>
                    <a:ext uri="{9D8B030D-6E8A-4147-A177-3AD203B41FA5}">
                      <a16:colId xmlns:a16="http://schemas.microsoft.com/office/drawing/2014/main" val="26280786"/>
                    </a:ext>
                  </a:extLst>
                </a:gridCol>
              </a:tblGrid>
              <a:tr h="33894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300426024"/>
                  </a:ext>
                </a:extLst>
              </a:tr>
              <a:tr h="3228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Accounts Payable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2,427,000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2,269,000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2,014,000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1,907,000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1287763683"/>
                  </a:ext>
                </a:extLst>
              </a:tr>
              <a:tr h="3228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Short/Current Long Term Debt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510,000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409,000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631,000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1,266,000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1162628649"/>
                  </a:ext>
                </a:extLst>
              </a:tr>
              <a:tr h="3228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Other Current Liabilities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550,000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581,000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637,000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590,000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762866780"/>
                  </a:ext>
                </a:extLst>
              </a:tr>
              <a:tr h="3228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Total Current Liabilities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4,529,000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4,522,000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4,474,000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5,739,000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3565597293"/>
                  </a:ext>
                </a:extLst>
              </a:tr>
              <a:tr h="3228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Long Term Debt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8,207,000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7,836,000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6,698,000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5,275,000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4078869876"/>
                  </a:ext>
                </a:extLst>
              </a:tr>
              <a:tr h="3228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Other Liabilities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1,885,000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1,799,000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2,013,000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2,099,000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3059103251"/>
                  </a:ext>
                </a:extLst>
              </a:tr>
              <a:tr h="3228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Minority Interest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558,000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555246257"/>
                  </a:ext>
                </a:extLst>
              </a:tr>
              <a:tr h="56620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Total Liabilities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14,621,000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14,157,000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13,185,000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13,113,000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1496575291"/>
                  </a:ext>
                </a:extLst>
              </a:tr>
              <a:tr h="33894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Total stockholders' equity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2,601,000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2,178,000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1,910,000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2,128,000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/>
                </a:tc>
                <a:extLst>
                  <a:ext uri="{0D108BD9-81ED-4DB2-BD59-A6C34878D82A}">
                    <a16:rowId xmlns:a16="http://schemas.microsoft.com/office/drawing/2014/main" val="4512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40839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What do we learn from the balance sheet?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Current assets and liabilities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Matters in the context of working capital management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Cash holding 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Insights about short-term liquidity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Long-term assets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Tangible assets (net property, plant &amp; equipment)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Intangible assets 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Long-term liabilities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Financial leverage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Financial risk</a:t>
            </a:r>
          </a:p>
        </p:txBody>
      </p:sp>
    </p:spTree>
    <p:extLst>
      <p:ext uri="{BB962C8B-B14F-4D97-AF65-F5344CB8AC3E}">
        <p14:creationId xmlns:p14="http://schemas.microsoft.com/office/powerpoint/2010/main" val="1398709215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435E6E87-812C-4E02-9F35-3510E917A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970553D2-EB11-4797-A165-7EC4591E314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12E6EAE1-3E79-43E6-817C-BCEC9236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05FE66E-BF67-4D25-9C2A-E13D902E3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Cost of capital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44676992-1219-4DD6-8E6D-78D7D3666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877985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Difference between debt</a:t>
            </a:r>
            <a:r>
              <a:rPr lang="en-GB" altLang="en-US" sz="1800" b="1" dirty="0"/>
              <a:t> </a:t>
            </a:r>
            <a:r>
              <a:rPr lang="en-GB" altLang="en-US" sz="1800" dirty="0"/>
              <a:t>(contractual claim) and equity (residual claim) result in different expected returns (compensation for holding risk)</a:t>
            </a:r>
          </a:p>
          <a:p>
            <a:pPr lvl="1" eaLnBrk="1" hangingPunct="1"/>
            <a:r>
              <a:rPr lang="en-GB" altLang="en-US" sz="1800" dirty="0"/>
              <a:t>Interest expenses are tax deductible; hence, debt financing provides a so-called tax shield </a:t>
            </a:r>
          </a:p>
          <a:p>
            <a:pPr lvl="1" eaLnBrk="1" hangingPunct="1"/>
            <a:r>
              <a:rPr lang="en-GB" altLang="en-US" sz="1800" dirty="0"/>
              <a:t>Cost of debt (after tax) is usually much lower than cost of equity</a:t>
            </a:r>
          </a:p>
          <a:p>
            <a:pPr lvl="1" eaLnBrk="1" hangingPunct="1"/>
            <a:r>
              <a:rPr lang="en-GB" altLang="en-US" sz="1800" dirty="0"/>
              <a:t>Hence, some argue that changing the debt-equity structure can reduce the cost of capital</a:t>
            </a:r>
          </a:p>
          <a:p>
            <a:pPr lvl="1" eaLnBrk="1" hangingPunct="1"/>
            <a:r>
              <a:rPr lang="en-GB" altLang="en-US" sz="1800" dirty="0"/>
              <a:t>The cost of capital (or weighted average cost of capital WACC) is the expected return or can be regarded as opportunity cost</a:t>
            </a:r>
          </a:p>
          <a:p>
            <a:pPr lvl="1" eaLnBrk="1" hangingPunct="1"/>
            <a:r>
              <a:rPr lang="en-GB" altLang="en-US" sz="1800" dirty="0"/>
              <a:t>Firm’s profitability has to exceed WACC to ensure that the company generates value; hence, a positive profit alone does not guarantee value creation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6953306A-3C8F-4141-B18A-9FFFB4AC0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C12EDE25-803D-4851-9315-FD1BE5A89790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5BA58FFA-3F6F-407F-873F-EE89A68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B3ABA42-314B-4B85-8A00-A36F402F5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Net present value calculation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9CC6FFE3-FFDA-4EF4-9E13-A5242CF6D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767185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After deriving free cash flows and determining the cost of capital, the value of the company’s operations can be determined</a:t>
            </a:r>
          </a:p>
          <a:p>
            <a:pPr lvl="1" eaLnBrk="1" hangingPunct="1"/>
            <a:r>
              <a:rPr lang="en-GB" altLang="en-US" sz="1800" dirty="0"/>
              <a:t>The operating value is equal to the discounted future cash flows</a:t>
            </a:r>
          </a:p>
          <a:p>
            <a:pPr lvl="1" eaLnBrk="1" hangingPunct="1"/>
            <a:r>
              <a:rPr lang="en-GB" altLang="en-US" sz="1800" dirty="0"/>
              <a:t>It is important to note the value of time expressed as a discount rate (such as the cost of capital)</a:t>
            </a:r>
          </a:p>
          <a:p>
            <a:pPr lvl="1" eaLnBrk="1" hangingPunct="1"/>
            <a:r>
              <a:rPr lang="en-GB" altLang="en-US" sz="1800" dirty="0"/>
              <a:t>Any future cash inflows have to be discounted to account for the value of time</a:t>
            </a:r>
          </a:p>
          <a:p>
            <a:pPr lvl="1" eaLnBrk="1" hangingPunct="1"/>
            <a:r>
              <a:rPr lang="en-GB" altLang="en-US" sz="1800" dirty="0"/>
              <a:t>Basically, firms can be understood as future streams of income and expenses</a:t>
            </a:r>
          </a:p>
          <a:p>
            <a:pPr lvl="1" eaLnBrk="1" hangingPunct="1"/>
            <a:r>
              <a:rPr lang="en-GB" altLang="en-US" sz="1800" dirty="0"/>
              <a:t>Usually, we assume that a company can exist forever; hence, we need to understand infinite series</a:t>
            </a:r>
          </a:p>
          <a:p>
            <a:pPr lvl="1" eaLnBrk="1" hangingPunct="1"/>
            <a:r>
              <a:rPr lang="en-GB" altLang="en-US" sz="1800" dirty="0"/>
              <a:t>The next lectures will highlight valuation in more detail</a:t>
            </a:r>
            <a:endParaRPr lang="en-GB" altLang="en-US" sz="1800" baseline="30000" dirty="0"/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E032EF5B-5DC4-47F0-B5EC-86C04026D5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1988" y="3590925"/>
            <a:ext cx="1576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endParaRPr lang="en-GB" alt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6953306A-3C8F-4141-B18A-9FFFB4AC0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C12EDE25-803D-4851-9315-FD1BE5A89790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5BA58FFA-3F6F-407F-873F-EE89A68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B3ABA42-314B-4B85-8A00-A36F402F5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Infinite series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9CC6FFE3-FFDA-4EF4-9E13-A5242CF6D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2880789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An infinite series is a sum of an infinite sequence of numbers, e.g. 2+3+4+…+100+101+…</a:t>
            </a:r>
          </a:p>
          <a:p>
            <a:pPr lvl="1" eaLnBrk="1" hangingPunct="1"/>
            <a:r>
              <a:rPr lang="en-GB" altLang="en-US" sz="1800" dirty="0"/>
              <a:t>In our case, discounting ensures that under certain conditions the terms get smaller over time so that in the limit (i.e. for large time) additional terms vanish</a:t>
            </a:r>
          </a:p>
          <a:p>
            <a:pPr lvl="1" eaLnBrk="1" hangingPunct="1"/>
            <a:r>
              <a:rPr lang="en-GB" altLang="en-US" sz="1800" dirty="0"/>
              <a:t>This ensures that the series converges to a limit, which can be calculated</a:t>
            </a:r>
          </a:p>
          <a:p>
            <a:pPr lvl="1" eaLnBrk="1" hangingPunct="1"/>
            <a:r>
              <a:rPr lang="en-GB" altLang="en-US" sz="1800" dirty="0"/>
              <a:t>Exercises for Tutorial 1 contain a few examples</a:t>
            </a:r>
          </a:p>
          <a:p>
            <a:pPr lvl="1" eaLnBrk="1" hangingPunct="1"/>
            <a:r>
              <a:rPr lang="en-GB" altLang="en-US" sz="1800" dirty="0"/>
              <a:t>I will not cover the mathematics behind infinite series but I will illustrate a useful trick to derive closed form expressions under certain conditions</a:t>
            </a:r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E032EF5B-5DC4-47F0-B5EC-86C04026D5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1988" y="3590925"/>
            <a:ext cx="1576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6668670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119C6CF2-2026-478C-9BA3-2098B8A2F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35E8D0FE-66A7-4881-B317-11006B855F5A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BE2FEB48-FF12-4D15-B4B4-E4E7276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92164" name="Rectangle 2" hidden="1">
            <a:extLst>
              <a:ext uri="{FF2B5EF4-FFF2-40B4-BE49-F238E27FC236}">
                <a16:creationId xmlns:a16="http://schemas.microsoft.com/office/drawing/2014/main" id="{23CA7525-2A31-4E3A-B6D8-850A1AA072C4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3">
            <a:extLst>
              <a:ext uri="{FF2B5EF4-FFF2-40B4-BE49-F238E27FC236}">
                <a16:creationId xmlns:a16="http://schemas.microsoft.com/office/drawing/2014/main" id="{7671DC89-79C3-405B-ABB2-014AAC94C73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42D615F-F5EB-40D3-BD64-C2FCBE36967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F5BD8CA1-983B-4497-978F-F36CA7975E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B2428046-F877-4AEF-80F7-F2DEB13558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654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What is financial analysis?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134597C4-8738-42EE-ACF5-4161A16D186C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04CF0458-92DE-4158-BAEF-573EC98843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301CD029-DACA-44BF-8E4D-F7E1D40681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956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Value creation </a:t>
              </a:r>
            </a:p>
          </p:txBody>
        </p:sp>
      </p:grpSp>
      <p:grpSp>
        <p:nvGrpSpPr>
          <p:cNvPr id="92168" name="Group 7">
            <a:extLst>
              <a:ext uri="{FF2B5EF4-FFF2-40B4-BE49-F238E27FC236}">
                <a16:creationId xmlns:a16="http://schemas.microsoft.com/office/drawing/2014/main" id="{5CC9BD3F-6413-411D-8224-0A1DCC7A5098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92170" name="Rectangle 8">
              <a:extLst>
                <a:ext uri="{FF2B5EF4-FFF2-40B4-BE49-F238E27FC236}">
                  <a16:creationId xmlns:a16="http://schemas.microsoft.com/office/drawing/2014/main" id="{E5079F7B-4ADF-47F6-BAD6-06E2EED4E206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92171" name="Rectangle 9">
              <a:extLst>
                <a:ext uri="{FF2B5EF4-FFF2-40B4-BE49-F238E27FC236}">
                  <a16:creationId xmlns:a16="http://schemas.microsoft.com/office/drawing/2014/main" id="{A8BB29AB-7B9B-4D72-92AA-53CDBEC37E6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1881"/>
              <a:ext cx="973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Basic concepts</a:t>
              </a:r>
            </a:p>
          </p:txBody>
        </p:sp>
      </p:grpSp>
      <p:grpSp>
        <p:nvGrpSpPr>
          <p:cNvPr id="90121" name="Group 10">
            <a:extLst>
              <a:ext uri="{FF2B5EF4-FFF2-40B4-BE49-F238E27FC236}">
                <a16:creationId xmlns:a16="http://schemas.microsoft.com/office/drawing/2014/main" id="{AB827482-DBFA-461B-8D02-AC32CD3DEFAF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  <a:solidFill>
            <a:srgbClr val="002060"/>
          </a:solidFill>
        </p:grpSpPr>
        <p:sp>
          <p:nvSpPr>
            <p:cNvPr id="90122" name="Rectangle 11">
              <a:extLst>
                <a:ext uri="{FF2B5EF4-FFF2-40B4-BE49-F238E27FC236}">
                  <a16:creationId xmlns:a16="http://schemas.microsoft.com/office/drawing/2014/main" id="{2E8D6DF1-E3DE-4213-B793-73E66A725D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90123" name="Rectangle 12">
              <a:extLst>
                <a:ext uri="{FF2B5EF4-FFF2-40B4-BE49-F238E27FC236}">
                  <a16:creationId xmlns:a16="http://schemas.microsoft.com/office/drawing/2014/main" id="{CA31011E-9E5A-41B9-A38C-FDC85B30C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2196"/>
              <a:ext cx="1873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Financial modelling in Excel 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76213" y="6499225"/>
            <a:ext cx="85725" cy="184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445559-7426-4ACA-B289-EA6F6D9E30D8}" type="slidenum">
              <a:rPr lang="en-US" sz="1200" smtClean="0">
                <a:solidFill>
                  <a:srgbClr val="C0C0C0"/>
                </a:solidFill>
              </a:rPr>
              <a:pPr eaLnBrk="1" hangingPunct="1"/>
              <a:t>2</a:t>
            </a:fld>
            <a:endParaRPr lang="en-US" sz="1200">
              <a:solidFill>
                <a:srgbClr val="C0C0C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r>
              <a:rPr lang="en-US" dirty="0"/>
              <a:t>My academic background and experience</a:t>
            </a:r>
          </a:p>
        </p:txBody>
      </p:sp>
      <p:sp>
        <p:nvSpPr>
          <p:cNvPr id="7172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flipH="1">
            <a:off x="287338" y="900113"/>
            <a:ext cx="1954212" cy="5103812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3284" tIns="41642" rIns="83284" bIns="41642" anchor="ctr"/>
          <a:lstStyle/>
          <a:p>
            <a:pPr>
              <a:buFontTx/>
              <a:buChar char="•"/>
            </a:pPr>
            <a:endParaRPr lang="en-GB"/>
          </a:p>
        </p:txBody>
      </p:sp>
      <p:sp>
        <p:nvSpPr>
          <p:cNvPr id="7173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541588" y="895350"/>
            <a:ext cx="5834062" cy="201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Economics (BSc/MSc, PhD)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Mathematics (BSc, MSc)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Utrecht University, Bristol Business School (UWE), University of Southampton, SOAS University of London, University of Aberdeen (from September 2019)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Finance and Management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endParaRPr lang="en-US" dirty="0"/>
          </a:p>
        </p:txBody>
      </p:sp>
      <p:sp>
        <p:nvSpPr>
          <p:cNvPr id="7174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795338" y="895350"/>
            <a:ext cx="1436687" cy="5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3284" tIns="41642" rIns="83284" bIns="41642" anchor="ctr"/>
          <a:lstStyle/>
          <a:p>
            <a:pPr>
              <a:buFontTx/>
              <a:buChar char="•"/>
            </a:pPr>
            <a:endParaRPr lang="en-GB"/>
          </a:p>
        </p:txBody>
      </p:sp>
      <p:sp>
        <p:nvSpPr>
          <p:cNvPr id="7175" name="Rectangle 14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839788" y="1063546"/>
            <a:ext cx="13827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895350"/>
            <a:r>
              <a:rPr lang="en-US" dirty="0"/>
              <a:t>Academic</a:t>
            </a:r>
          </a:p>
        </p:txBody>
      </p:sp>
      <p:sp>
        <p:nvSpPr>
          <p:cNvPr id="7176" name="Rectangle 19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541588" y="2760663"/>
            <a:ext cx="5834062" cy="120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Corporate Finance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Banking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Mergers and acquisitions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Firm valuation</a:t>
            </a:r>
          </a:p>
        </p:txBody>
      </p:sp>
      <p:sp>
        <p:nvSpPr>
          <p:cNvPr id="7177" name="Rectangle 20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795338" y="2760663"/>
            <a:ext cx="1436687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3284" tIns="41642" rIns="83284" bIns="41642" anchor="ctr"/>
          <a:lstStyle/>
          <a:p>
            <a:pPr>
              <a:buFontTx/>
              <a:buChar char="•"/>
            </a:pPr>
            <a:endParaRPr lang="en-GB"/>
          </a:p>
        </p:txBody>
      </p:sp>
      <p:sp>
        <p:nvSpPr>
          <p:cNvPr id="7178" name="Rectangle 21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901700" y="2928858"/>
            <a:ext cx="11255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895350"/>
            <a:r>
              <a:rPr lang="en-US" dirty="0"/>
              <a:t>McKinsey</a:t>
            </a:r>
          </a:p>
        </p:txBody>
      </p:sp>
      <p:sp>
        <p:nvSpPr>
          <p:cNvPr id="7179" name="Rectangle 2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541588" y="4654550"/>
            <a:ext cx="5834062" cy="120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Capital market diagnostic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Valuation methods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Statistical modeling</a:t>
            </a:r>
          </a:p>
          <a:p>
            <a:pPr marL="149225" lvl="1" indent="-147638" defTabSz="895350">
              <a:spcAft>
                <a:spcPct val="30000"/>
              </a:spcAft>
              <a:buFontTx/>
              <a:buChar char="•"/>
            </a:pPr>
            <a:r>
              <a:rPr lang="en-US" dirty="0"/>
              <a:t>Coding (Python) </a:t>
            </a:r>
          </a:p>
        </p:txBody>
      </p:sp>
      <p:sp>
        <p:nvSpPr>
          <p:cNvPr id="7180" name="Rectangle 2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95338" y="4654550"/>
            <a:ext cx="1436687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3284" tIns="41642" rIns="83284" bIns="41642" anchor="ctr"/>
          <a:lstStyle/>
          <a:p>
            <a:pPr>
              <a:buFontTx/>
              <a:buChar char="•"/>
            </a:pPr>
            <a:endParaRPr lang="en-GB"/>
          </a:p>
        </p:txBody>
      </p:sp>
      <p:sp>
        <p:nvSpPr>
          <p:cNvPr id="7181" name="Rectangle 28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66775" y="4822746"/>
            <a:ext cx="1270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895350"/>
            <a:r>
              <a:rPr lang="en-US" dirty="0"/>
              <a:t>Consulting </a:t>
            </a:r>
          </a:p>
        </p:txBody>
      </p:sp>
      <p:graphicFrame>
        <p:nvGraphicFramePr>
          <p:cNvPr id="7182" name="Rectangle 2" hidden="1"/>
          <p:cNvGraphicFramePr>
            <a:graphicFrameLocks/>
          </p:cNvGraphicFramePr>
          <p:nvPr>
            <p:custDataLst>
              <p:tags r:id="rId1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5" r:id="rId16" imgW="0" imgH="0" progId="">
                  <p:embed/>
                </p:oleObj>
              </mc:Choice>
              <mc:Fallback>
                <p:oleObj r:id="rId16" imgW="0" imgH="0" progId="">
                  <p:embed/>
                  <p:pic>
                    <p:nvPicPr>
                      <p:cNvPr id="718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E93BDD3-A51B-4FF7-96B8-5D1B9C9B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900" dirty="0">
                <a:solidFill>
                  <a:srgbClr val="C0C0C0"/>
                </a:solidFill>
              </a:rPr>
              <a:t>Prof Gerhard Kling</a:t>
            </a:r>
            <a:endParaRPr lang="en-US" sz="9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Using Excel for financial modelling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010BD9F-E5BB-48DE-AAA6-78283063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933384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Excel can do much more for you than you think!</a:t>
            </a:r>
          </a:p>
          <a:p>
            <a:pPr lvl="1" eaLnBrk="1" hangingPunct="1"/>
            <a:r>
              <a:rPr lang="en-GB" altLang="en-US" sz="1800" dirty="0"/>
              <a:t>Make tidy models – easy to understand for others</a:t>
            </a:r>
          </a:p>
          <a:p>
            <a:pPr lvl="1" eaLnBrk="1" hangingPunct="1"/>
            <a:r>
              <a:rPr lang="en-GB" altLang="en-US" sz="1800" dirty="0"/>
              <a:t>Be transparent!</a:t>
            </a:r>
          </a:p>
          <a:p>
            <a:pPr lvl="1" eaLnBrk="1" hangingPunct="1"/>
            <a:r>
              <a:rPr lang="en-GB" altLang="en-US" sz="1800" dirty="0"/>
              <a:t>Make assumptions explicit and use colours to highlight cells that can be changed</a:t>
            </a:r>
          </a:p>
          <a:p>
            <a:pPr lvl="1" eaLnBrk="1" hangingPunct="1"/>
            <a:r>
              <a:rPr lang="en-GB" altLang="en-US" sz="1800" dirty="0"/>
              <a:t>Use colour for input data</a:t>
            </a:r>
          </a:p>
          <a:p>
            <a:pPr lvl="1" eaLnBrk="1" hangingPunct="1"/>
            <a:r>
              <a:rPr lang="en-GB" altLang="en-US" sz="1800" dirty="0"/>
              <a:t>Use grouping to show big picture of model</a:t>
            </a:r>
          </a:p>
          <a:p>
            <a:pPr lvl="1" eaLnBrk="1" hangingPunct="1"/>
            <a:r>
              <a:rPr lang="en-GB" altLang="en-US" sz="1800" dirty="0"/>
              <a:t>Excel is the most common package used for financial modelling; hence, get used to it</a:t>
            </a:r>
          </a:p>
          <a:p>
            <a:pPr lvl="1" eaLnBrk="1" hangingPunct="1"/>
            <a:r>
              <a:rPr lang="en-GB" altLang="en-US" sz="1800" dirty="0"/>
              <a:t>I will demonstrate some basic features such as referencing cells, options (add-ins), solver and data functions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>
            <a:extLst>
              <a:ext uri="{FF2B5EF4-FFF2-40B4-BE49-F238E27FC236}">
                <a16:creationId xmlns:a16="http://schemas.microsoft.com/office/drawing/2014/main" id="{FDB3CB02-8214-46E5-B6C9-0FCEC56CC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9106970-1BBE-483D-905C-17B36252E9F7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16739" name="Footer Placeholder 4">
            <a:extLst>
              <a:ext uri="{FF2B5EF4-FFF2-40B4-BE49-F238E27FC236}">
                <a16:creationId xmlns:a16="http://schemas.microsoft.com/office/drawing/2014/main" id="{7209DCF9-D5FA-4CC0-AE83-A7596C5A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6C1FBBFF-7448-42EB-A067-2582383A0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de-DE" altLang="en-US" dirty="0"/>
              <a:t>MAIN INSIGHTS</a:t>
            </a:r>
            <a:endParaRPr lang="en-US" altLang="en-US" dirty="0"/>
          </a:p>
        </p:txBody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id="{EFA7368E-F674-48AC-917A-693632E7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981075"/>
            <a:ext cx="8553450" cy="3397853"/>
          </a:xfr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GB" altLang="en-US" dirty="0"/>
              <a:t>The role of financial analysts</a:t>
            </a:r>
          </a:p>
          <a:p>
            <a:pPr lvl="2" eaLnBrk="1" hangingPunct="1"/>
            <a:r>
              <a:rPr lang="en-GB" altLang="en-US" dirty="0"/>
              <a:t>Firm valuation</a:t>
            </a:r>
          </a:p>
          <a:p>
            <a:pPr lvl="2" eaLnBrk="1" hangingPunct="1"/>
            <a:r>
              <a:rPr lang="en-GB" altLang="en-US" dirty="0"/>
              <a:t>Financial risk assessment</a:t>
            </a:r>
          </a:p>
          <a:p>
            <a:pPr lvl="2" eaLnBrk="1" hangingPunct="1"/>
            <a:r>
              <a:rPr lang="en-GB" altLang="en-US" dirty="0"/>
              <a:t>Market analysis</a:t>
            </a:r>
          </a:p>
          <a:p>
            <a:pPr lvl="1" eaLnBrk="1" hangingPunct="1"/>
            <a:r>
              <a:rPr lang="en-GB" altLang="en-US" dirty="0"/>
              <a:t>Understand the main items in financial statements</a:t>
            </a:r>
          </a:p>
          <a:p>
            <a:pPr lvl="2" eaLnBrk="1" hangingPunct="1"/>
            <a:r>
              <a:rPr lang="en-GB" altLang="en-US" dirty="0"/>
              <a:t>Link to value creation</a:t>
            </a:r>
          </a:p>
          <a:p>
            <a:pPr lvl="1" eaLnBrk="1" hangingPunct="1"/>
            <a:r>
              <a:rPr lang="en-GB" altLang="en-US" dirty="0"/>
              <a:t>Basic analytical concepts</a:t>
            </a:r>
          </a:p>
          <a:p>
            <a:pPr lvl="2" eaLnBrk="1" hangingPunct="1"/>
            <a:r>
              <a:rPr lang="en-GB" altLang="en-US" dirty="0"/>
              <a:t>Infinite series</a:t>
            </a:r>
          </a:p>
          <a:p>
            <a:pPr lvl="1" eaLnBrk="1" hangingPunct="1"/>
            <a:r>
              <a:rPr lang="en-GB" altLang="en-US" dirty="0"/>
              <a:t>Basic Excel skills</a:t>
            </a:r>
            <a:endParaRPr lang="en-US" altLang="en-US" dirty="0"/>
          </a:p>
        </p:txBody>
      </p:sp>
      <p:sp>
        <p:nvSpPr>
          <p:cNvPr id="116742" name="Litebulb">
            <a:extLst>
              <a:ext uri="{FF2B5EF4-FFF2-40B4-BE49-F238E27FC236}">
                <a16:creationId xmlns:a16="http://schemas.microsoft.com/office/drawing/2014/main" id="{ACC28C4C-8EEF-41D5-8818-0C003265966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845425" y="5114925"/>
            <a:ext cx="931863" cy="13985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66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Additional reading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010BD9F-E5BB-48DE-AAA6-78283063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997196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If you never used Excel, I suggest the book Financial Modelling in Excel For Dummies by Fairhurst published in 2017</a:t>
            </a:r>
          </a:p>
          <a:p>
            <a:pPr lvl="1"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603242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/>
              <a:t>Housekeeping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512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Assessment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Group presentation (30%): Analyze a company of your choice – present your findings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Exam (70%): 2 hours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Organization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Part A: Firm valuation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Part B: Asset pricing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Office hours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Email: </a:t>
            </a:r>
            <a:r>
              <a:rPr lang="en-US" altLang="en-US" sz="2000" dirty="0" err="1"/>
              <a:t>gerhard.kling</a:t>
            </a:r>
            <a:r>
              <a:rPr lang="en-GB" sz="2000" dirty="0"/>
              <a:t>@abdn.ac.uk</a:t>
            </a:r>
            <a:r>
              <a:rPr lang="en-US" altLang="en-US" sz="2000" dirty="0"/>
              <a:t> 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Online or mask-to-mask in April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Blackboard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Additional material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Slides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5A3E6D02-1856-40E9-95B2-E10B6B801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2E467B76-0622-4271-AB25-1F784AB01C13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590BC70F-3B08-4F67-979D-D6D929F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8436" name="Rectangle 2" hidden="1">
            <a:extLst>
              <a:ext uri="{FF2B5EF4-FFF2-40B4-BE49-F238E27FC236}">
                <a16:creationId xmlns:a16="http://schemas.microsoft.com/office/drawing/2014/main" id="{1DFB27F1-D858-4BEC-8D78-D298AF274602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r:id="rId14" imgW="0" imgH="0" progId="TCLayout.ActiveDocument">
                  <p:embed/>
                </p:oleObj>
              </mc:Choice>
              <mc:Fallback>
                <p:oleObj r:id="rId14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3">
            <a:extLst>
              <a:ext uri="{FF2B5EF4-FFF2-40B4-BE49-F238E27FC236}">
                <a16:creationId xmlns:a16="http://schemas.microsoft.com/office/drawing/2014/main" id="{EFFC8F8D-EDF6-49A4-8D40-49147763292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956FCA24-49B1-471E-B267-CEE7389A1BA8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</p:grpSpPr>
        <p:sp>
          <p:nvSpPr>
            <p:cNvPr id="18448" name="Rectangle 5">
              <a:extLst>
                <a:ext uri="{FF2B5EF4-FFF2-40B4-BE49-F238E27FC236}">
                  <a16:creationId xmlns:a16="http://schemas.microsoft.com/office/drawing/2014/main" id="{8B7D1E24-24FB-4087-80AF-27A71D04AD7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9" name="Rectangle 6">
              <a:extLst>
                <a:ext uri="{FF2B5EF4-FFF2-40B4-BE49-F238E27FC236}">
                  <a16:creationId xmlns:a16="http://schemas.microsoft.com/office/drawing/2014/main" id="{A7A1459D-25CE-45D3-B3B2-B3D0498B07C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73" y="1566"/>
              <a:ext cx="17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chemeClr val="bg1"/>
                  </a:solidFill>
                </a:rPr>
                <a:t>What is financial analysis?</a:t>
              </a:r>
            </a:p>
          </p:txBody>
        </p:sp>
      </p:grpSp>
      <p:grpSp>
        <p:nvGrpSpPr>
          <p:cNvPr id="18439" name="Group 7">
            <a:extLst>
              <a:ext uri="{FF2B5EF4-FFF2-40B4-BE49-F238E27FC236}">
                <a16:creationId xmlns:a16="http://schemas.microsoft.com/office/drawing/2014/main" id="{F8C0123E-9777-48F8-A47A-4C2ACA56B02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925"/>
            <a:ext cx="4149725" cy="450850"/>
            <a:chOff x="1515" y="1816"/>
            <a:chExt cx="2614" cy="284"/>
          </a:xfrm>
        </p:grpSpPr>
        <p:sp>
          <p:nvSpPr>
            <p:cNvPr id="18446" name="Rectangle 8">
              <a:extLst>
                <a:ext uri="{FF2B5EF4-FFF2-40B4-BE49-F238E27FC236}">
                  <a16:creationId xmlns:a16="http://schemas.microsoft.com/office/drawing/2014/main" id="{9CC14150-B300-4C5D-94D9-3BA40A2A501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7" name="Rectangle 9">
              <a:extLst>
                <a:ext uri="{FF2B5EF4-FFF2-40B4-BE49-F238E27FC236}">
                  <a16:creationId xmlns:a16="http://schemas.microsoft.com/office/drawing/2014/main" id="{F1DE9241-52F4-4C7B-B76E-BD289F24D60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73" y="1881"/>
              <a:ext cx="920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Value creation</a:t>
              </a:r>
            </a:p>
          </p:txBody>
        </p:sp>
      </p:grpSp>
      <p:grpSp>
        <p:nvGrpSpPr>
          <p:cNvPr id="18440" name="Group 7">
            <a:extLst>
              <a:ext uri="{FF2B5EF4-FFF2-40B4-BE49-F238E27FC236}">
                <a16:creationId xmlns:a16="http://schemas.microsoft.com/office/drawing/2014/main" id="{CBEE5E58-8CB7-4556-9BD2-C55DA35ADD8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C0D370B1-F927-4036-B2AC-68A4E5685485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5" name="Rectangle 9">
              <a:extLst>
                <a:ext uri="{FF2B5EF4-FFF2-40B4-BE49-F238E27FC236}">
                  <a16:creationId xmlns:a16="http://schemas.microsoft.com/office/drawing/2014/main" id="{93EB864B-9DCF-4294-8A2D-5BB8CDE284C1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973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Basic concepts</a:t>
              </a:r>
            </a:p>
          </p:txBody>
        </p:sp>
      </p:grpSp>
      <p:grpSp>
        <p:nvGrpSpPr>
          <p:cNvPr id="18441" name="Group 10">
            <a:extLst>
              <a:ext uri="{FF2B5EF4-FFF2-40B4-BE49-F238E27FC236}">
                <a16:creationId xmlns:a16="http://schemas.microsoft.com/office/drawing/2014/main" id="{426A98FF-B0F5-4D28-9447-BC4ACE053DE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18442" name="Rectangle 11">
              <a:extLst>
                <a:ext uri="{FF2B5EF4-FFF2-40B4-BE49-F238E27FC236}">
                  <a16:creationId xmlns:a16="http://schemas.microsoft.com/office/drawing/2014/main" id="{39283FCD-CA6C-42B1-BAFF-49CF47259D3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3" name="Rectangle 12">
              <a:extLst>
                <a:ext uri="{FF2B5EF4-FFF2-40B4-BE49-F238E27FC236}">
                  <a16:creationId xmlns:a16="http://schemas.microsoft.com/office/drawing/2014/main" id="{F4F3842A-E725-4C43-8D3E-E5549BF63BC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695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Financial modelling in Excel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What is financial analysis?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Firm valuation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Based on multiples or discounted cash flow (DCF) analysis 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Inside-out or outside-in depending on access to information (we will focus on outside-in analyses)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Purpose of valuations: selling, buying or investing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Assessment of financial health 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Optimal capital structure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Valuation of tax shields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Market analysis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Capital market diagnostics: how does the market see us?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Market timing in transactions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06859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The process of financial analysis …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512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Collecting information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Firm level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Industry level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Country level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Analysing data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Financial statements 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Macroeconomic conditions (e.g. growth, exchange rates)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Political conditions (e.g. regulatory changes, taxes)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Financial modelling 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Using Excel to build models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Forecasting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Assumptions and scenario analysis</a:t>
            </a:r>
          </a:p>
        </p:txBody>
      </p:sp>
    </p:spTree>
    <p:extLst>
      <p:ext uri="{BB962C8B-B14F-4D97-AF65-F5344CB8AC3E}">
        <p14:creationId xmlns:p14="http://schemas.microsoft.com/office/powerpoint/2010/main" val="142784607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… and then the so what question?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20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Presenting your findings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Communicate complex financial models to decision makers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Explain financial concepts to non-finance experts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Understanding the business context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Link to other functions in management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Strategic implications of finings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Understanding limitations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Sensitivity analysis: change assumptions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What do I have to believe to justify the current market value of a company?</a:t>
            </a:r>
          </a:p>
        </p:txBody>
      </p:sp>
    </p:spTree>
    <p:extLst>
      <p:ext uri="{BB962C8B-B14F-4D97-AF65-F5344CB8AC3E}">
        <p14:creationId xmlns:p14="http://schemas.microsoft.com/office/powerpoint/2010/main" val="104129828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>
            <a:extLst>
              <a:ext uri="{FF2B5EF4-FFF2-40B4-BE49-F238E27FC236}">
                <a16:creationId xmlns:a16="http://schemas.microsoft.com/office/drawing/2014/main" id="{CD6FB6F6-C15A-47C5-9168-0C7151F65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1104CE-241F-43BB-8D7B-3A69924197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EC398C42-2830-4F1D-A183-57AA7EE7C7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 bwMode="gray">
          <a:xfrm>
            <a:off x="176213" y="530601"/>
            <a:ext cx="7091362" cy="263149"/>
          </a:xfrm>
        </p:spPr>
        <p:txBody>
          <a:bodyPr/>
          <a:lstStyle/>
          <a:p>
            <a:r>
              <a:rPr lang="en-US" altLang="en-US" dirty="0"/>
              <a:t>Analysis of product and geographic diversification 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C6891D56-FFB1-4580-A51B-2CDEC878C20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371600" y="1704975"/>
            <a:ext cx="16525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588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9863" indent="-166688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98500" indent="-276225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39825" indent="-274638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970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42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114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686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>
                <a:schemeClr val="tx2"/>
              </a:buClr>
              <a:buFont typeface="Webdings" panose="05030102010509060703" pitchFamily="18" charset="2"/>
              <a:buNone/>
            </a:pPr>
            <a:r>
              <a:rPr lang="en-US" altLang="en-US" sz="1400">
                <a:latin typeface="Arial" panose="020B0604020202020204" pitchFamily="34" charset="0"/>
              </a:rPr>
              <a:t>Business mix*</a:t>
            </a:r>
          </a:p>
        </p:txBody>
      </p:sp>
      <p:sp>
        <p:nvSpPr>
          <p:cNvPr id="721924" name="Line 4">
            <a:extLst>
              <a:ext uri="{FF2B5EF4-FFF2-40B4-BE49-F238E27FC236}">
                <a16:creationId xmlns:a16="http://schemas.microsoft.com/office/drawing/2014/main" id="{3F78140F-B520-4C9C-AFD8-53C29E8E16F3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>
            <a:off x="1370013" y="1901825"/>
            <a:ext cx="29162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id="{9A47B3AE-946B-4588-9D73-34775C707217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1271588" y="2238375"/>
          <a:ext cx="3389312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9" name="Chart" r:id="rId63" imgW="3390900" imgH="2809875" progId="MSGraph.Chart.8">
                  <p:embed followColorScheme="full"/>
                </p:oleObj>
              </mc:Choice>
              <mc:Fallback>
                <p:oleObj name="Chart" r:id="rId63" imgW="3390900" imgH="2809875" progId="MSGraph.Chart.8">
                  <p:embed followColorScheme="full"/>
                  <p:pic>
                    <p:nvPicPr>
                      <p:cNvPr id="721925" name="Object 5">
                        <a:extLst>
                          <a:ext uri="{FF2B5EF4-FFF2-40B4-BE49-F238E27FC236}">
                            <a16:creationId xmlns:a16="http://schemas.microsoft.com/office/drawing/2014/main" id="{9A47B3AE-946B-4588-9D73-34775C7072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238375"/>
                        <a:ext cx="3389312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26" name="Line 6">
            <a:extLst>
              <a:ext uri="{FF2B5EF4-FFF2-40B4-BE49-F238E27FC236}">
                <a16:creationId xmlns:a16="http://schemas.microsoft.com/office/drawing/2014/main" id="{513523CE-EF4A-438A-858A-0CA527C94D1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143375" y="2514600"/>
            <a:ext cx="1063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27" name="Line 7">
            <a:extLst>
              <a:ext uri="{FF2B5EF4-FFF2-40B4-BE49-F238E27FC236}">
                <a16:creationId xmlns:a16="http://schemas.microsoft.com/office/drawing/2014/main" id="{F948D961-ACCB-43DA-8141-439955F0F8F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89450" y="2600325"/>
            <a:ext cx="0" cy="285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28" name="Line 8">
            <a:extLst>
              <a:ext uri="{FF2B5EF4-FFF2-40B4-BE49-F238E27FC236}">
                <a16:creationId xmlns:a16="http://schemas.microsoft.com/office/drawing/2014/main" id="{B83CDD7A-9B64-4DEA-9107-56D6825C02F9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4195763" y="2628900"/>
            <a:ext cx="2936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29" name="Line 9">
            <a:extLst>
              <a:ext uri="{FF2B5EF4-FFF2-40B4-BE49-F238E27FC236}">
                <a16:creationId xmlns:a16="http://schemas.microsoft.com/office/drawing/2014/main" id="{A240394F-1C84-41A6-B042-D0DD9FE9BDB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3748088" y="3668713"/>
            <a:ext cx="5016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30" name="Line 10">
            <a:extLst>
              <a:ext uri="{FF2B5EF4-FFF2-40B4-BE49-F238E27FC236}">
                <a16:creationId xmlns:a16="http://schemas.microsoft.com/office/drawing/2014/main" id="{FDAF0FF4-5FAA-4748-B8CB-E67E4B4028E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105275" y="4624388"/>
            <a:ext cx="0" cy="650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31" name="Rectangle 11">
            <a:extLst>
              <a:ext uri="{FF2B5EF4-FFF2-40B4-BE49-F238E27FC236}">
                <a16:creationId xmlns:a16="http://schemas.microsoft.com/office/drawing/2014/main" id="{EA117238-A2F8-4530-A16A-EFFABD5ED5E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7650" y="2946400"/>
            <a:ext cx="366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B47ACB-3B9F-4BFC-B05C-FD2E9378A8E6}" type="datetime'''''U''''''''''''''''''''''''B''''''''''''S'''">
              <a:rPr lang="en-US" altLang="en-US" sz="1400" b="0"/>
              <a:pPr/>
              <a:t>UBS</a:t>
            </a:fld>
            <a:endParaRPr lang="en-US" altLang="en-US" sz="1400" b="0"/>
          </a:p>
        </p:txBody>
      </p:sp>
      <p:sp>
        <p:nvSpPr>
          <p:cNvPr id="721932" name="Rectangle 12">
            <a:extLst>
              <a:ext uri="{FF2B5EF4-FFF2-40B4-BE49-F238E27FC236}">
                <a16:creationId xmlns:a16="http://schemas.microsoft.com/office/drawing/2014/main" id="{24B8E496-F4A6-4E7A-B8EC-C042E8A80CD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865563" y="3427413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B513478E-7522-4336-A118-0534141E0810}" type="datetime'''''1''''7'''''''''''''''''''''''''">
              <a:rPr lang="en-US" altLang="en-US" sz="1400">
                <a:solidFill>
                  <a:schemeClr val="bg1"/>
                </a:solidFill>
              </a:rPr>
              <a:pPr algn="ctr"/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33" name="Rectangle 13">
            <a:extLst>
              <a:ext uri="{FF2B5EF4-FFF2-40B4-BE49-F238E27FC236}">
                <a16:creationId xmlns:a16="http://schemas.microsoft.com/office/drawing/2014/main" id="{674E62A3-4593-4AF7-AB71-476237647CA1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7650" y="3427413"/>
            <a:ext cx="366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3A9ACA-1C7B-45F8-B480-7E96C978DDCA}" type="datetime'''''''''''R''''''''''''''''''''''''''''B''''''''''''''''''S'''">
              <a:rPr lang="en-US" altLang="en-US" sz="1400" b="0"/>
              <a:pPr/>
              <a:t>RBS</a:t>
            </a:fld>
            <a:endParaRPr lang="en-US" altLang="en-US" sz="1400" b="0"/>
          </a:p>
        </p:txBody>
      </p:sp>
      <p:sp>
        <p:nvSpPr>
          <p:cNvPr id="721934" name="Rectangle 14">
            <a:extLst>
              <a:ext uri="{FF2B5EF4-FFF2-40B4-BE49-F238E27FC236}">
                <a16:creationId xmlns:a16="http://schemas.microsoft.com/office/drawing/2014/main" id="{1FC35F74-EABC-4AF6-9AB0-84DAA4D3DD61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3841750" y="3908425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47320CEF-2F52-4B21-A66D-1BB72BFA7A65}" type="datetime'1''''''8'''''''''''''''''''''''''''''''''">
              <a:rPr lang="en-US" altLang="en-US" sz="1400">
                <a:solidFill>
                  <a:schemeClr val="bg1"/>
                </a:solidFill>
              </a:rPr>
              <a:pPr algn="ctr"/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35" name="Rectangle 15">
            <a:extLst>
              <a:ext uri="{FF2B5EF4-FFF2-40B4-BE49-F238E27FC236}">
                <a16:creationId xmlns:a16="http://schemas.microsoft.com/office/drawing/2014/main" id="{48C4C0D7-CB08-4D74-B1D3-98297A4B12A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4152900" y="3908425"/>
            <a:ext cx="142875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B356B9D8-324C-4A0F-BB76-37BD07E6CE04}" type="datetime'''''''''''''''''''''''''''''0'''''''''''''">
              <a:rPr lang="en-US" altLang="en-US" sz="1400" b="0"/>
              <a:pPr algn="ctr"/>
              <a:t>0</a:t>
            </a:fld>
            <a:endParaRPr lang="en-US" altLang="en-US" sz="1400" b="0"/>
          </a:p>
        </p:txBody>
      </p:sp>
      <p:sp>
        <p:nvSpPr>
          <p:cNvPr id="721936" name="Rectangle 16">
            <a:extLst>
              <a:ext uri="{FF2B5EF4-FFF2-40B4-BE49-F238E27FC236}">
                <a16:creationId xmlns:a16="http://schemas.microsoft.com/office/drawing/2014/main" id="{17602E0F-D0BF-4E2D-87D6-565F76408F6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7650" y="3908425"/>
            <a:ext cx="1017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446BE-DD0B-451F-88A2-75F9FBFBE013}" type="datetime'''''B''N''''P'''''' ''''''''''''''P''''a''''''''''riba''''s'">
              <a:rPr lang="en-US" altLang="en-US" sz="1400" b="0"/>
              <a:pPr/>
              <a:t>BNP Paribas</a:t>
            </a:fld>
            <a:endParaRPr lang="en-US" altLang="en-US" sz="1400" b="0"/>
          </a:p>
        </p:txBody>
      </p:sp>
      <p:sp>
        <p:nvSpPr>
          <p:cNvPr id="721937" name="Rectangle 17">
            <a:extLst>
              <a:ext uri="{FF2B5EF4-FFF2-40B4-BE49-F238E27FC236}">
                <a16:creationId xmlns:a16="http://schemas.microsoft.com/office/drawing/2014/main" id="{0B46332D-94C4-44AB-A11E-C18F10D946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4100513" y="4389438"/>
            <a:ext cx="142875" cy="2127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E301669-DA67-4D47-9A75-6C6C070EDC8B}" type="datetime'''''''''''''4'''">
              <a:rPr lang="en-US" altLang="en-US" sz="1400">
                <a:solidFill>
                  <a:schemeClr val="bg1"/>
                </a:solidFill>
              </a:rPr>
              <a:pPr algn="ctr"/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38" name="Rectangle 18">
            <a:extLst>
              <a:ext uri="{FF2B5EF4-FFF2-40B4-BE49-F238E27FC236}">
                <a16:creationId xmlns:a16="http://schemas.microsoft.com/office/drawing/2014/main" id="{2AAC8F5A-4898-4A7B-8E32-3BC4011A97F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47650" y="4389438"/>
            <a:ext cx="817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FAE671-1E41-4247-B30B-683A7F40E21D}" type="datetime'Sa''''''''''''''''''''''nta''''''''n''''d''e''r'''''''''''''">
              <a:rPr lang="en-US" altLang="en-US" sz="1400" b="0"/>
              <a:pPr/>
              <a:t>Santander</a:t>
            </a:fld>
            <a:endParaRPr lang="en-US" altLang="en-US" sz="1400" b="0"/>
          </a:p>
        </p:txBody>
      </p:sp>
      <p:sp>
        <p:nvSpPr>
          <p:cNvPr id="721939" name="Rectangle 19">
            <a:extLst>
              <a:ext uri="{FF2B5EF4-FFF2-40B4-BE49-F238E27FC236}">
                <a16:creationId xmlns:a16="http://schemas.microsoft.com/office/drawing/2014/main" id="{11E428A6-2809-468B-9876-2FA6DEF91AA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47650" y="2465388"/>
            <a:ext cx="495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DB0D34-FC1E-4BBC-BE06-BB04FDA605C7}" type="datetime'''''''''H''''S''''''''''''''''''B''''''''''C'''''''''''''">
              <a:rPr lang="en-US" altLang="en-US" sz="1400" b="0"/>
              <a:pPr/>
              <a:t>HSBC</a:t>
            </a:fld>
            <a:endParaRPr lang="en-US" altLang="en-US" sz="1400" b="0"/>
          </a:p>
        </p:txBody>
      </p:sp>
      <p:sp>
        <p:nvSpPr>
          <p:cNvPr id="721940" name="Rectangle 20">
            <a:extLst>
              <a:ext uri="{FF2B5EF4-FFF2-40B4-BE49-F238E27FC236}">
                <a16:creationId xmlns:a16="http://schemas.microsoft.com/office/drawing/2014/main" id="{067593BE-3ECF-49BC-887C-CD56508261B5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3541713" y="2946400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AD03B114-0A95-4C05-99CF-9AA7082753DC}" type="datetime'''''''3''''''''''''''''9'''''''''''''''''">
              <a:rPr lang="en-US" altLang="en-US" sz="1400">
                <a:solidFill>
                  <a:schemeClr val="bg1"/>
                </a:solidFill>
              </a:rPr>
              <a:pPr algn="ctr"/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41" name="Rectangle 21">
            <a:extLst>
              <a:ext uri="{FF2B5EF4-FFF2-40B4-BE49-F238E27FC236}">
                <a16:creationId xmlns:a16="http://schemas.microsoft.com/office/drawing/2014/main" id="{181CACE9-5081-41D1-A4B5-A0B0DA52BDDC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4152900" y="2946400"/>
            <a:ext cx="142875" cy="2127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BAC76A7-CC08-4B62-B60D-A0C966F57C5E}" type="datetime'''''''''''''''''''''''''''''''''''''''''''0'''''''''">
              <a:rPr lang="en-US" altLang="en-US" sz="1400">
                <a:solidFill>
                  <a:schemeClr val="bg1"/>
                </a:solidFill>
              </a:rPr>
              <a:pPr algn="ctr"/>
              <a:t>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grpSp>
        <p:nvGrpSpPr>
          <p:cNvPr id="721942" name="Group 22">
            <a:extLst>
              <a:ext uri="{FF2B5EF4-FFF2-40B4-BE49-F238E27FC236}">
                <a16:creationId xmlns:a16="http://schemas.microsoft.com/office/drawing/2014/main" id="{F868750C-337C-4B19-89D1-2623A50FF9DC}"/>
              </a:ext>
            </a:extLst>
          </p:cNvPr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7297738" y="485775"/>
            <a:ext cx="1476375" cy="720725"/>
            <a:chOff x="4588" y="707"/>
            <a:chExt cx="930" cy="454"/>
          </a:xfrm>
        </p:grpSpPr>
        <p:grpSp>
          <p:nvGrpSpPr>
            <p:cNvPr id="721943" name="Group 23">
              <a:extLst>
                <a:ext uri="{FF2B5EF4-FFF2-40B4-BE49-F238E27FC236}">
                  <a16:creationId xmlns:a16="http://schemas.microsoft.com/office/drawing/2014/main" id="{BBAACF44-AF6D-4E3B-A096-5CE5FA1EA1D8}"/>
                </a:ext>
              </a:extLst>
            </p:cNvPr>
            <p:cNvGrpSpPr>
              <a:grpSpLocks/>
            </p:cNvGrpSpPr>
            <p:nvPr>
              <p:custDataLst>
                <p:tags r:id="rId49"/>
              </p:custDataLst>
            </p:nvPr>
          </p:nvGrpSpPr>
          <p:grpSpPr bwMode="auto">
            <a:xfrm>
              <a:off x="4588" y="707"/>
              <a:ext cx="930" cy="104"/>
              <a:chOff x="4728" y="346"/>
              <a:chExt cx="930" cy="104"/>
            </a:xfrm>
          </p:grpSpPr>
          <p:sp>
            <p:nvSpPr>
              <p:cNvPr id="721944" name="LegendRectangle1">
                <a:extLst>
                  <a:ext uri="{FF2B5EF4-FFF2-40B4-BE49-F238E27FC236}">
                    <a16:creationId xmlns:a16="http://schemas.microsoft.com/office/drawing/2014/main" id="{5A9EACF9-ECAC-423D-85D3-3B747856B49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gray">
              <a:xfrm>
                <a:off x="4728" y="355"/>
                <a:ext cx="120" cy="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21945" name="Legend1">
                <a:extLst>
                  <a:ext uri="{FF2B5EF4-FFF2-40B4-BE49-F238E27FC236}">
                    <a16:creationId xmlns:a16="http://schemas.microsoft.com/office/drawing/2014/main" id="{B618FCA0-98BA-4156-8B7B-FE634B85241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gray">
              <a:xfrm>
                <a:off x="4879" y="346"/>
                <a:ext cx="779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144463" indent="-142875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95275" indent="-149225" defTabSz="895350"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31800" indent="-134938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582613" indent="-149225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0398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4970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9542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4114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0"/>
                  <a:t>Retail + Corporate</a:t>
                </a:r>
              </a:p>
            </p:txBody>
          </p:sp>
        </p:grpSp>
        <p:grpSp>
          <p:nvGrpSpPr>
            <p:cNvPr id="721946" name="Group 26">
              <a:extLst>
                <a:ext uri="{FF2B5EF4-FFF2-40B4-BE49-F238E27FC236}">
                  <a16:creationId xmlns:a16="http://schemas.microsoft.com/office/drawing/2014/main" id="{AB5251F5-B248-4E2E-B720-22A514BC020D}"/>
                </a:ext>
              </a:extLst>
            </p:cNvPr>
            <p:cNvGrpSpPr>
              <a:grpSpLocks/>
            </p:cNvGrpSpPr>
            <p:nvPr>
              <p:custDataLst>
                <p:tags r:id="rId50"/>
              </p:custDataLst>
            </p:nvPr>
          </p:nvGrpSpPr>
          <p:grpSpPr bwMode="auto">
            <a:xfrm>
              <a:off x="4588" y="823"/>
              <a:ext cx="450" cy="104"/>
              <a:chOff x="4728" y="446"/>
              <a:chExt cx="450" cy="104"/>
            </a:xfrm>
          </p:grpSpPr>
          <p:sp>
            <p:nvSpPr>
              <p:cNvPr id="721947" name="LegendRectangle2">
                <a:extLst>
                  <a:ext uri="{FF2B5EF4-FFF2-40B4-BE49-F238E27FC236}">
                    <a16:creationId xmlns:a16="http://schemas.microsoft.com/office/drawing/2014/main" id="{772EB53D-8263-436E-AE7A-66C56592CD4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gray">
              <a:xfrm>
                <a:off x="4728" y="455"/>
                <a:ext cx="120" cy="6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21948" name="Legend2">
                <a:extLst>
                  <a:ext uri="{FF2B5EF4-FFF2-40B4-BE49-F238E27FC236}">
                    <a16:creationId xmlns:a16="http://schemas.microsoft.com/office/drawing/2014/main" id="{33300F2C-0D86-4406-A43D-2AF239CB4F2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gray">
              <a:xfrm>
                <a:off x="4879" y="446"/>
                <a:ext cx="299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144463" indent="-142875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95275" indent="-149225" defTabSz="895350"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31800" indent="-134938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582613" indent="-149225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0398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4970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9542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4114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0"/>
                  <a:t>AM/PB</a:t>
                </a:r>
              </a:p>
            </p:txBody>
          </p:sp>
        </p:grpSp>
        <p:grpSp>
          <p:nvGrpSpPr>
            <p:cNvPr id="721949" name="Group 29">
              <a:extLst>
                <a:ext uri="{FF2B5EF4-FFF2-40B4-BE49-F238E27FC236}">
                  <a16:creationId xmlns:a16="http://schemas.microsoft.com/office/drawing/2014/main" id="{F263696D-C43D-4F80-87A2-F0C9A09175A8}"/>
                </a:ext>
              </a:extLst>
            </p:cNvPr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4588" y="940"/>
              <a:ext cx="269" cy="104"/>
              <a:chOff x="4872" y="796"/>
              <a:chExt cx="269" cy="104"/>
            </a:xfrm>
          </p:grpSpPr>
          <p:sp>
            <p:nvSpPr>
              <p:cNvPr id="721950" name="LegendRectangle3">
                <a:extLst>
                  <a:ext uri="{FF2B5EF4-FFF2-40B4-BE49-F238E27FC236}">
                    <a16:creationId xmlns:a16="http://schemas.microsoft.com/office/drawing/2014/main" id="{F959BDA1-EA63-4312-A033-5655ED9149E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gray">
              <a:xfrm>
                <a:off x="4872" y="805"/>
                <a:ext cx="120" cy="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21951" name="Legend3">
                <a:extLst>
                  <a:ext uri="{FF2B5EF4-FFF2-40B4-BE49-F238E27FC236}">
                    <a16:creationId xmlns:a16="http://schemas.microsoft.com/office/drawing/2014/main" id="{692C2479-9379-47E3-9D14-C7D6116D47E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gray">
              <a:xfrm>
                <a:off x="5050" y="796"/>
                <a:ext cx="91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144463" indent="-142875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95275" indent="-149225" defTabSz="895350"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31800" indent="-134938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582613" indent="-149225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0398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4970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9542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4114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0"/>
                  <a:t>IB</a:t>
                </a:r>
              </a:p>
            </p:txBody>
          </p:sp>
        </p:grpSp>
        <p:grpSp>
          <p:nvGrpSpPr>
            <p:cNvPr id="721952" name="Group 32">
              <a:extLst>
                <a:ext uri="{FF2B5EF4-FFF2-40B4-BE49-F238E27FC236}">
                  <a16:creationId xmlns:a16="http://schemas.microsoft.com/office/drawing/2014/main" id="{5303DF03-C710-47A6-923A-0DC8EA9455BB}"/>
                </a:ext>
              </a:extLst>
            </p:cNvPr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>
              <a:off x="4588" y="1057"/>
              <a:ext cx="598" cy="104"/>
              <a:chOff x="4872" y="896"/>
              <a:chExt cx="598" cy="104"/>
            </a:xfrm>
          </p:grpSpPr>
          <p:sp>
            <p:nvSpPr>
              <p:cNvPr id="721953" name="LegendRectangle4">
                <a:extLst>
                  <a:ext uri="{FF2B5EF4-FFF2-40B4-BE49-F238E27FC236}">
                    <a16:creationId xmlns:a16="http://schemas.microsoft.com/office/drawing/2014/main" id="{C2ADC7C4-4E66-47C8-8ADC-AA8134B5B6F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gray">
              <a:xfrm>
                <a:off x="4872" y="905"/>
                <a:ext cx="120" cy="6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21954" name="Legend4">
                <a:extLst>
                  <a:ext uri="{FF2B5EF4-FFF2-40B4-BE49-F238E27FC236}">
                    <a16:creationId xmlns:a16="http://schemas.microsoft.com/office/drawing/2014/main" id="{47FA7A2E-75F8-445C-98E5-25D780C0D04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gray">
              <a:xfrm>
                <a:off x="5050" y="896"/>
                <a:ext cx="420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144463" indent="-142875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95275" indent="-149225" defTabSz="895350"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31800" indent="-134938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582613" indent="-149225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0398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4970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9542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411413" indent="-149225" defTabSz="895350" fontAlgn="base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0"/>
                  <a:t>Insurance</a:t>
                </a:r>
              </a:p>
            </p:txBody>
          </p:sp>
        </p:grpSp>
      </p:grpSp>
      <p:sp>
        <p:nvSpPr>
          <p:cNvPr id="721955" name="McK Footnote">
            <a:extLst>
              <a:ext uri="{FF2B5EF4-FFF2-40B4-BE49-F238E27FC236}">
                <a16:creationId xmlns:a16="http://schemas.microsoft.com/office/drawing/2014/main" id="{7599BBFE-5A17-4644-BD10-38D20915AED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198438" y="5956224"/>
            <a:ext cx="8564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441325" indent="-441325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75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17613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39528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000" b="0" dirty="0">
                <a:solidFill>
                  <a:srgbClr val="676767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000" b="0" dirty="0">
                <a:latin typeface="Arial" panose="020B0604020202020204" pitchFamily="34" charset="0"/>
              </a:rPr>
              <a:t>*	Based on revenues</a:t>
            </a:r>
          </a:p>
          <a:p>
            <a:pPr>
              <a:lnSpc>
                <a:spcPct val="90000"/>
              </a:lnSpc>
            </a:pPr>
            <a:r>
              <a:rPr lang="en-US" altLang="en-US" sz="1000" b="0" dirty="0">
                <a:latin typeface="Arial" panose="020B0604020202020204" pitchFamily="34" charset="0"/>
              </a:rPr>
              <a:t>	**	Based on total assets. Santander reports geographical split based on total deposits, and they define continental Europe as home market	</a:t>
            </a:r>
          </a:p>
          <a:p>
            <a:pPr>
              <a:lnSpc>
                <a:spcPct val="90000"/>
              </a:lnSpc>
            </a:pPr>
            <a:r>
              <a:rPr lang="en-US" altLang="en-US" sz="1000" b="0" dirty="0">
                <a:latin typeface="Arial" panose="020B0604020202020204" pitchFamily="34" charset="0"/>
              </a:rPr>
              <a:t>	Source:	 Bloomberg, </a:t>
            </a:r>
            <a:r>
              <a:rPr lang="en-US" altLang="en-US" sz="1000" b="0" dirty="0" err="1">
                <a:latin typeface="Arial" panose="020B0604020202020204" pitchFamily="34" charset="0"/>
              </a:rPr>
              <a:t>Datastream</a:t>
            </a:r>
            <a:r>
              <a:rPr lang="en-US" altLang="en-US" sz="1000" b="0" dirty="0">
                <a:latin typeface="Arial" panose="020B0604020202020204" pitchFamily="34" charset="0"/>
              </a:rPr>
              <a:t>, company reports, BU: European Banks Value Tracker 2005</a:t>
            </a:r>
          </a:p>
        </p:txBody>
      </p:sp>
      <p:sp>
        <p:nvSpPr>
          <p:cNvPr id="721956" name="Rectangle 36">
            <a:extLst>
              <a:ext uri="{FF2B5EF4-FFF2-40B4-BE49-F238E27FC236}">
                <a16:creationId xmlns:a16="http://schemas.microsoft.com/office/drawing/2014/main" id="{A97162BC-BC76-4FBB-BF8F-C35463ACDB28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gray">
          <a:xfrm>
            <a:off x="5227638" y="1704975"/>
            <a:ext cx="23161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588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9863" indent="-166688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98500" indent="-276225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39825" indent="-274638" defTabSz="790575"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970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42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114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68625" indent="-274638" defTabSz="790575" fontAlgn="base">
              <a:spcBef>
                <a:spcPct val="0"/>
              </a:spcBef>
              <a:spcAft>
                <a:spcPct val="0"/>
              </a:spcAft>
              <a:tabLst>
                <a:tab pos="16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>
                <a:schemeClr val="tx2"/>
              </a:buClr>
              <a:buFont typeface="Webdings" panose="05030102010509060703" pitchFamily="18" charset="2"/>
              <a:buNone/>
            </a:pPr>
            <a:r>
              <a:rPr lang="en-US" altLang="en-US" sz="1400">
                <a:latin typeface="Arial" panose="020B0604020202020204" pitchFamily="34" charset="0"/>
              </a:rPr>
              <a:t>Geographical split**</a:t>
            </a:r>
          </a:p>
        </p:txBody>
      </p:sp>
      <p:sp>
        <p:nvSpPr>
          <p:cNvPr id="721957" name="Line 37">
            <a:extLst>
              <a:ext uri="{FF2B5EF4-FFF2-40B4-BE49-F238E27FC236}">
                <a16:creationId xmlns:a16="http://schemas.microsoft.com/office/drawing/2014/main" id="{05AC7F31-A60C-4B84-8509-C4F887E15CBF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gray">
          <a:xfrm>
            <a:off x="5226050" y="1901825"/>
            <a:ext cx="29162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721958" name="Object 38">
            <a:extLst>
              <a:ext uri="{FF2B5EF4-FFF2-40B4-BE49-F238E27FC236}">
                <a16:creationId xmlns:a16="http://schemas.microsoft.com/office/drawing/2014/main" id="{69CC9E3B-4D63-4741-8212-6100F16EC468}"/>
              </a:ext>
            </a:extLst>
          </p:cNvPr>
          <p:cNvGraphicFramePr>
            <a:graphicFrameLocks/>
          </p:cNvGraphicFramePr>
          <p:nvPr>
            <p:custDataLst>
              <p:tags r:id="rId26"/>
            </p:custDataLst>
          </p:nvPr>
        </p:nvGraphicFramePr>
        <p:xfrm>
          <a:off x="5124450" y="2238375"/>
          <a:ext cx="30559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0" name="Chart" r:id="rId65" imgW="3057525" imgH="2600325" progId="MSGraph.Chart.8">
                  <p:embed followColorScheme="full"/>
                </p:oleObj>
              </mc:Choice>
              <mc:Fallback>
                <p:oleObj name="Chart" r:id="rId65" imgW="3057525" imgH="2600325" progId="MSGraph.Chart.8">
                  <p:embed followColorScheme="full"/>
                  <p:pic>
                    <p:nvPicPr>
                      <p:cNvPr id="721958" name="Object 38">
                        <a:extLst>
                          <a:ext uri="{FF2B5EF4-FFF2-40B4-BE49-F238E27FC236}">
                            <a16:creationId xmlns:a16="http://schemas.microsoft.com/office/drawing/2014/main" id="{69CC9E3B-4D63-4741-8212-6100F16EC4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2238375"/>
                        <a:ext cx="30559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59" name="Line 39">
            <a:extLst>
              <a:ext uri="{FF2B5EF4-FFF2-40B4-BE49-F238E27FC236}">
                <a16:creationId xmlns:a16="http://schemas.microsoft.com/office/drawing/2014/main" id="{33642847-3754-4939-AA2C-5DAF3BB049A8}"/>
              </a:ext>
            </a:extLst>
          </p:cNvPr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5829300" y="2259013"/>
            <a:ext cx="792163" cy="120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60" name="Line 40">
            <a:extLst>
              <a:ext uri="{FF2B5EF4-FFF2-40B4-BE49-F238E27FC236}">
                <a16:creationId xmlns:a16="http://schemas.microsoft.com/office/drawing/2014/main" id="{603EB25B-7FDD-4955-A45D-3A10CB327251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6881813" y="2259013"/>
            <a:ext cx="642937" cy="120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61" name="Line 41">
            <a:extLst>
              <a:ext uri="{FF2B5EF4-FFF2-40B4-BE49-F238E27FC236}">
                <a16:creationId xmlns:a16="http://schemas.microsoft.com/office/drawing/2014/main" id="{F95FE0A4-7951-4E66-9362-05C9005541BB}"/>
              </a:ext>
            </a:extLst>
          </p:cNvPr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5219700" y="2259013"/>
            <a:ext cx="558800" cy="120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962" name="Line 42">
            <a:extLst>
              <a:ext uri="{FF2B5EF4-FFF2-40B4-BE49-F238E27FC236}">
                <a16:creationId xmlns:a16="http://schemas.microsoft.com/office/drawing/2014/main" id="{EDBFADC9-5507-461F-9FAA-D7ABBAE2E2DC}"/>
              </a:ext>
            </a:extLst>
          </p:cNvPr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7700963" y="2259013"/>
            <a:ext cx="661987" cy="120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 useBgFill="1">
        <p:nvSpPr>
          <p:cNvPr id="721963" name="Rectangle 43">
            <a:extLst>
              <a:ext uri="{FF2B5EF4-FFF2-40B4-BE49-F238E27FC236}">
                <a16:creationId xmlns:a16="http://schemas.microsoft.com/office/drawing/2014/main" id="{787C1A8B-3C7A-455F-BB4F-8B4647B377C2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148263" y="2465388"/>
            <a:ext cx="142875" cy="2127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A427BCF6-8C58-40A6-BC49-2281BDB1F1DF}" type="datetime'''''''''''0'''''''''''''''''''''">
              <a:rPr lang="en-US" altLang="en-US" sz="1400" b="0"/>
              <a:pPr algn="ctr"/>
              <a:t>0</a:t>
            </a:fld>
            <a:endParaRPr lang="en-US" altLang="en-US" sz="1400" b="0"/>
          </a:p>
        </p:txBody>
      </p:sp>
      <p:sp>
        <p:nvSpPr>
          <p:cNvPr id="721964" name="Rectangle 44">
            <a:extLst>
              <a:ext uri="{FF2B5EF4-FFF2-40B4-BE49-F238E27FC236}">
                <a16:creationId xmlns:a16="http://schemas.microsoft.com/office/drawing/2014/main" id="{9ABEF004-D5A6-499E-ACE6-6777CF0D862F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142288" y="2046288"/>
            <a:ext cx="4429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1DF6D30-C954-4230-A254-803A624BA5BA}" type="datetime'''O''''''''''''''''''''t''''''''''''''''h''''e''''''''''''''r'">
              <a:rPr lang="en-US" altLang="en-US" sz="1400" b="0"/>
              <a:pPr algn="ctr"/>
              <a:t>Other</a:t>
            </a:fld>
            <a:endParaRPr lang="en-US" altLang="en-US" sz="1400" b="0"/>
          </a:p>
        </p:txBody>
      </p:sp>
      <p:sp>
        <p:nvSpPr>
          <p:cNvPr id="721965" name="Rectangle 45">
            <a:extLst>
              <a:ext uri="{FF2B5EF4-FFF2-40B4-BE49-F238E27FC236}">
                <a16:creationId xmlns:a16="http://schemas.microsoft.com/office/drawing/2014/main" id="{C1D05248-D784-4A9D-80E5-385BE947CABD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958013" y="2046288"/>
            <a:ext cx="1133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8034DF4-23E2-4669-9BBF-8E238E33928D}" type="datetime'No''''''r''''''''''t''h'' ''''''''''''''Am''''''e''''ric''a'">
              <a:rPr lang="en-US" altLang="en-US" sz="1400" b="0"/>
              <a:pPr algn="ctr"/>
              <a:t>North America</a:t>
            </a:fld>
            <a:endParaRPr lang="en-US" altLang="en-US" sz="1400" b="0"/>
          </a:p>
        </p:txBody>
      </p:sp>
      <p:sp>
        <p:nvSpPr>
          <p:cNvPr id="721966" name="Rectangle 46">
            <a:extLst>
              <a:ext uri="{FF2B5EF4-FFF2-40B4-BE49-F238E27FC236}">
                <a16:creationId xmlns:a16="http://schemas.microsoft.com/office/drawing/2014/main" id="{0D843D0A-8849-4E16-A690-8660166CF22F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7377113" y="4389438"/>
            <a:ext cx="142875" cy="2127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676FDB84-386E-48AA-A80C-5BDE09E8FED5}" type="datetime'''''''''''''''''''''''''0'''''''''''''''''''''">
              <a:rPr lang="en-US" altLang="en-US" sz="1400">
                <a:solidFill>
                  <a:schemeClr val="bg1"/>
                </a:solidFill>
              </a:rPr>
              <a:pPr algn="ctr"/>
              <a:t>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67" name="Rectangle 47">
            <a:extLst>
              <a:ext uri="{FF2B5EF4-FFF2-40B4-BE49-F238E27FC236}">
                <a16:creationId xmlns:a16="http://schemas.microsoft.com/office/drawing/2014/main" id="{FB61A2BF-37B9-4DB0-8A68-0040B6835E3E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gray">
          <a:xfrm>
            <a:off x="7642225" y="4389438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6107D02D-9DC5-41F9-AC16-314E5FD1C113}" type="datetime'''''''''''''''''''2''''''''''''''''''''''''''''''''''''''2'">
              <a:rPr lang="en-US" altLang="en-US" sz="1400">
                <a:solidFill>
                  <a:schemeClr val="bg1"/>
                </a:solidFill>
              </a:rPr>
              <a:pPr algn="ctr"/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68" name="Rectangle 48">
            <a:extLst>
              <a:ext uri="{FF2B5EF4-FFF2-40B4-BE49-F238E27FC236}">
                <a16:creationId xmlns:a16="http://schemas.microsoft.com/office/drawing/2014/main" id="{1456CE10-4FDB-4CDD-9369-EE49C1666D30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272088" y="2046288"/>
            <a:ext cx="10144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C523F3A9-752E-4B42-A9A8-F5BFD7ADE8CB}" type="datetime'H''''om''''e''''''m''''''''''a''r''''''''''k''''''''e''''''t'">
              <a:rPr lang="en-US" altLang="en-US" sz="1400" b="0"/>
              <a:pPr algn="ctr"/>
              <a:t>Homemarket</a:t>
            </a:fld>
            <a:endParaRPr lang="en-US" altLang="en-US" sz="1400" b="0"/>
          </a:p>
        </p:txBody>
      </p:sp>
      <p:sp>
        <p:nvSpPr>
          <p:cNvPr id="721969" name="Rectangle 49">
            <a:extLst>
              <a:ext uri="{FF2B5EF4-FFF2-40B4-BE49-F238E27FC236}">
                <a16:creationId xmlns:a16="http://schemas.microsoft.com/office/drawing/2014/main" id="{FE7D17AF-3BB7-42F4-A366-8EAAF6753157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335713" y="2046288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C7BB124A-3E03-4550-AC26-167244672D92}" type="datetime'''''''''E''''''''''''''u''r''''op''''''''e'''''''''''''">
              <a:rPr lang="en-US" altLang="en-US" sz="1400" b="0"/>
              <a:pPr algn="ctr"/>
              <a:t>Europe</a:t>
            </a:fld>
            <a:endParaRPr lang="en-US" altLang="en-US" sz="1400" b="0"/>
          </a:p>
        </p:txBody>
      </p:sp>
      <p:sp>
        <p:nvSpPr>
          <p:cNvPr id="721970" name="Rectangle 50">
            <a:extLst>
              <a:ext uri="{FF2B5EF4-FFF2-40B4-BE49-F238E27FC236}">
                <a16:creationId xmlns:a16="http://schemas.microsoft.com/office/drawing/2014/main" id="{12363020-E1A7-4879-8E1D-2590A2137DF2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gray">
          <a:xfrm>
            <a:off x="6761163" y="2465388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B0AEFA1D-1AA4-4249-82E9-065DF3A5AA65}" type="datetime'''''''''''''''''''''''''''3''''''1'''''''''''''''''">
              <a:rPr lang="en-US" altLang="en-US" sz="1400">
                <a:solidFill>
                  <a:schemeClr val="bg1"/>
                </a:solidFill>
              </a:rPr>
              <a:pPr algn="ctr"/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71" name="Rectangle 51">
            <a:extLst>
              <a:ext uri="{FF2B5EF4-FFF2-40B4-BE49-F238E27FC236}">
                <a16:creationId xmlns:a16="http://schemas.microsoft.com/office/drawing/2014/main" id="{E9C1BC2B-AE80-4345-AF21-440AC4574C85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gray">
          <a:xfrm>
            <a:off x="7580313" y="2465388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E4F2E877-2979-408C-9FEA-E80F024E9421}" type="datetime'2''''''''''''''''''''''''''6'''''''''''''''''''''''''''">
              <a:rPr lang="en-US" altLang="en-US" sz="1400">
                <a:solidFill>
                  <a:schemeClr val="bg1"/>
                </a:solidFill>
              </a:rPr>
              <a:pPr algn="ctr"/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72" name="Rectangle 52">
            <a:extLst>
              <a:ext uri="{FF2B5EF4-FFF2-40B4-BE49-F238E27FC236}">
                <a16:creationId xmlns:a16="http://schemas.microsoft.com/office/drawing/2014/main" id="{54FF8D5D-8EC9-4674-BBD7-A9D8A1E86E47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gray">
          <a:xfrm>
            <a:off x="7032625" y="2946400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959F99D-1575-49D3-87C4-2B0C201F0F5D}" type="datetime'''4''''''''''''''''''''9'''''''''''''''''''">
              <a:rPr lang="en-US" altLang="en-US" sz="1400">
                <a:solidFill>
                  <a:schemeClr val="bg1"/>
                </a:solidFill>
              </a:rPr>
              <a:pPr algn="ctr"/>
              <a:t>49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73" name="Rectangle 53">
            <a:extLst>
              <a:ext uri="{FF2B5EF4-FFF2-40B4-BE49-F238E27FC236}">
                <a16:creationId xmlns:a16="http://schemas.microsoft.com/office/drawing/2014/main" id="{2CB74C2E-D9DA-469F-9B2E-D26AA0734A9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gray">
          <a:xfrm>
            <a:off x="7891463" y="2946400"/>
            <a:ext cx="142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F4B9D95-B2F9-4EFF-95FC-8BDC4B96AE94}" type="datetime'''''''''8'''">
              <a:rPr lang="en-US" altLang="en-US" sz="1400">
                <a:solidFill>
                  <a:schemeClr val="bg1"/>
                </a:solidFill>
              </a:rPr>
              <a:pPr algn="ctr"/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74" name="Rectangle 54">
            <a:extLst>
              <a:ext uri="{FF2B5EF4-FFF2-40B4-BE49-F238E27FC236}">
                <a16:creationId xmlns:a16="http://schemas.microsoft.com/office/drawing/2014/main" id="{3EAA32C5-1341-4B66-8425-5A4B7C2E807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gray">
          <a:xfrm>
            <a:off x="7518400" y="3427413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E98AA04A-EF47-4A96-AD76-35D03A95FDD5}" type="datetime'''''''''''''''''''''''''''''''''''2''''''''''7'''''''''">
              <a:rPr lang="en-US" altLang="en-US" sz="1400">
                <a:solidFill>
                  <a:schemeClr val="bg1"/>
                </a:solidFill>
              </a:rPr>
              <a:pPr algn="ctr"/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75" name="Rectangle 55">
            <a:extLst>
              <a:ext uri="{FF2B5EF4-FFF2-40B4-BE49-F238E27FC236}">
                <a16:creationId xmlns:a16="http://schemas.microsoft.com/office/drawing/2014/main" id="{459498ED-7905-4933-91EA-63C6B050C8EA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gray">
          <a:xfrm>
            <a:off x="7977188" y="3427413"/>
            <a:ext cx="142875" cy="2127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6985AD7A-6EC7-4768-B9E7-045E449D1817}" type="datetime'''''''''''''''''''''''''''''2'''''''''">
              <a:rPr lang="en-US" altLang="en-US" sz="1400">
                <a:solidFill>
                  <a:schemeClr val="bg1"/>
                </a:solidFill>
              </a:rPr>
              <a:pPr algn="ctr"/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76" name="Rectangle 56">
            <a:extLst>
              <a:ext uri="{FF2B5EF4-FFF2-40B4-BE49-F238E27FC236}">
                <a16:creationId xmlns:a16="http://schemas.microsoft.com/office/drawing/2014/main" id="{95EEAE7C-5C7B-4109-A72A-F54018EF55D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gray">
          <a:xfrm>
            <a:off x="7466013" y="3908425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F34C533E-2C61-4D32-87C4-A3872795F541}" type="datetime'''''''''''''''''''''1''''''''''''''''''''''''''2'''''''''">
              <a:rPr lang="en-US" altLang="en-US" sz="1400">
                <a:solidFill>
                  <a:schemeClr val="bg1"/>
                </a:solidFill>
              </a:rPr>
              <a:pPr algn="ctr"/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1977" name="Rectangle 57">
            <a:extLst>
              <a:ext uri="{FF2B5EF4-FFF2-40B4-BE49-F238E27FC236}">
                <a16:creationId xmlns:a16="http://schemas.microsoft.com/office/drawing/2014/main" id="{51D7DF82-A11F-40FC-8CB9-4A4782EEF03B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gray">
          <a:xfrm>
            <a:off x="7799388" y="3908425"/>
            <a:ext cx="241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A560EC77-DE09-4905-980A-1DF9AF3CF2B9}" type="datetime'''''''''11'''''''">
              <a:rPr lang="en-US" altLang="en-US" sz="1400">
                <a:solidFill>
                  <a:schemeClr val="bg1"/>
                </a:solidFill>
              </a:rPr>
              <a:pPr algn="ctr"/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721978" name="Rectangle 58" hidden="1">
            <a:extLst>
              <a:ext uri="{FF2B5EF4-FFF2-40B4-BE49-F238E27FC236}">
                <a16:creationId xmlns:a16="http://schemas.microsoft.com/office/drawing/2014/main" id="{D5435099-CCF1-4CF1-82D7-2E7BB9A39C6F}"/>
              </a:ext>
            </a:extLst>
          </p:cNvPr>
          <p:cNvGraphicFramePr>
            <a:graphicFrameLocks/>
          </p:cNvGraphicFramePr>
          <p:nvPr>
            <p:custDataLst>
              <p:tags r:id="rId46"/>
            </p:custDataLst>
          </p:nvPr>
        </p:nvGraphicFramePr>
        <p:xfrm>
          <a:off x="0" y="0"/>
          <a:ext cx="1428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1" r:id="rId67" imgW="0" imgH="0" progId="TCLayout.ActiveDocument">
                  <p:embed/>
                </p:oleObj>
              </mc:Choice>
              <mc:Fallback>
                <p:oleObj r:id="rId67" imgW="0" imgH="0" progId="TCLayout.ActiveDocument">
                  <p:embed/>
                  <p:pic>
                    <p:nvPicPr>
                      <p:cNvPr id="721978" name="Rectangle 58" hidden="1">
                        <a:extLst>
                          <a:ext uri="{FF2B5EF4-FFF2-40B4-BE49-F238E27FC236}">
                            <a16:creationId xmlns:a16="http://schemas.microsoft.com/office/drawing/2014/main" id="{D5435099-CCF1-4CF1-82D7-2E7BB9A39C6F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4287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79" name="Rectangle 59" hidden="1">
            <a:extLst>
              <a:ext uri="{FF2B5EF4-FFF2-40B4-BE49-F238E27FC236}">
                <a16:creationId xmlns:a16="http://schemas.microsoft.com/office/drawing/2014/main" id="{699D5A19-10E0-437E-BEE9-604784168673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gray">
          <a:xfrm>
            <a:off x="0" y="0"/>
            <a:ext cx="142875" cy="15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defTabSz="8556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4625" indent="-173038" defTabSz="8556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2588" indent="-204788" defTabSz="8556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71538" indent="-173038" defTabSz="8556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20788" indent="-174625" defTabSz="8556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677988" indent="-174625" defTabSz="855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35188" indent="-174625" defTabSz="855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92388" indent="-174625" defTabSz="855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049588" indent="-174625" defTabSz="855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Clr>
                <a:schemeClr val="accent1"/>
              </a:buClr>
              <a:buFont typeface="Webdings" panose="05030102010509060703" pitchFamily="18" charset="2"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2" name="AutoShape 12">
            <a:extLst>
              <a:ext uri="{FF2B5EF4-FFF2-40B4-BE49-F238E27FC236}">
                <a16:creationId xmlns:a16="http://schemas.microsoft.com/office/drawing/2014/main" id="{910C5B58-8502-459B-9249-58BEC01F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277" y="279400"/>
            <a:ext cx="726161" cy="1846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 dirty="0"/>
              <a:t>EXAMPLE</a:t>
            </a:r>
            <a:endParaRPr lang="en-US" altLang="en-US" sz="1200" b="0" dirty="0"/>
          </a:p>
        </p:txBody>
      </p:sp>
      <p:cxnSp>
        <p:nvCxnSpPr>
          <p:cNvPr id="63" name="AutoShape 13">
            <a:extLst>
              <a:ext uri="{FF2B5EF4-FFF2-40B4-BE49-F238E27FC236}">
                <a16:creationId xmlns:a16="http://schemas.microsoft.com/office/drawing/2014/main" id="{A29E8CB8-F5D5-445D-9F6F-B933A2C7B855}"/>
              </a:ext>
            </a:extLst>
          </p:cNvPr>
          <p:cNvCxnSpPr>
            <a:cxnSpLocks noChangeShapeType="1"/>
            <a:stCxn id="62" idx="2"/>
            <a:endCxn id="62" idx="0"/>
          </p:cNvCxnSpPr>
          <p:nvPr/>
        </p:nvCxnSpPr>
        <p:spPr bwMode="auto">
          <a:xfrm>
            <a:off x="7981277" y="279400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4">
            <a:extLst>
              <a:ext uri="{FF2B5EF4-FFF2-40B4-BE49-F238E27FC236}">
                <a16:creationId xmlns:a16="http://schemas.microsoft.com/office/drawing/2014/main" id="{8A1A6450-D737-4915-BC5A-09D8BDDD9D31}"/>
              </a:ext>
            </a:extLst>
          </p:cNvPr>
          <p:cNvCxnSpPr>
            <a:cxnSpLocks noChangeShapeType="1"/>
            <a:stCxn id="62" idx="4"/>
            <a:endCxn id="62" idx="6"/>
          </p:cNvCxnSpPr>
          <p:nvPr/>
        </p:nvCxnSpPr>
        <p:spPr bwMode="auto">
          <a:xfrm>
            <a:off x="7981277" y="464066"/>
            <a:ext cx="72616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McK Measure">
            <a:extLst>
              <a:ext uri="{FF2B5EF4-FFF2-40B4-BE49-F238E27FC236}">
                <a16:creationId xmlns:a16="http://schemas.microsoft.com/office/drawing/2014/main" id="{4DCB4911-2629-46E1-838B-3928F6C99CA8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85609" y="817563"/>
            <a:ext cx="8618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1" dirty="0">
                <a:latin typeface="Arial" panose="020B0604020202020204" pitchFamily="34" charset="0"/>
              </a:rPr>
              <a:t>Banking in 2006 based on my analysis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4537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57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TI2hbTErES6Xw.t05nAd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nVNJxt2XU.siU8kQEK7Eg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1LHU7_iJ0KUdkWXFUKhSQ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fmVYwunCkiZ4l_hUavPPQ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8oH2ZWdBkus.qd.WulVPQ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U8Gh_UScskeBg.y58ARc.Q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W_0f9Nnkue7LffgaNvVw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W_0f9Nnkue7LffgaNvVw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W_0f9Nnkue7LffgaNvV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zp6VI5jeakSTwc8dLn_e4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3za18O0OESdRfHkRluiv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dpgND79xUSdZEriy0cCw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GhGMc9jmUGySOfCrsbTH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N2aQe0DHkGIxtaBXzTKJ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fwQ5cMAfEmC4qbKvs2rk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1W548Upok2Nlq.SjtEG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S_fD53ENEOxCNPtGAT7u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Mg_jhpC.UC9opOwyesVu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fdlEfTjZEmiME7GM1gBi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CFQlw49vk.tfp5eruh8z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7Usn7mok0.5ThMNWSena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TwKDGQnIUKKMiiTps.yZ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yYprFabrE2nx3N7QNSHh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oWH2ry49UqpwTqqch9lf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uCxSbv.eUG9BZbkhdAyp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Pfyf80kbku6MrSrrvX7S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ZNfcKU21E67ChUWidJ.X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2ouKNNrUatQxF.luhr_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u1JzvB.NEOG2QgHGKV_R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IARc_g280iljZPtKTafj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8iCBUvplk.aaJqWtF01T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NSyJf2OrEuwWBjqoDS_5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lZD3Mqot06ms1UxQNME0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zcvaq8SOkS_LT8vbrkMZ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gVSHEp9CEaVVOhbIv8Qd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KrmOEzFMkKSXF.8Ff0wZ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rQjDVT0qNv2hrFK1zJ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tE4P_YmOEa7FkScB0u_G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Qf0hFQD3E.0y1KenqEK2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VieuQ9kWRwyOvqf.vM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B6iST677UGw2Rg8vCCsX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txhfFK0eFck3flvf2T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S5xUpZHukq7led1VYJQX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LAJPE8eTEOMgH6upAtsy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RK_46L0MEeJ7vKRhgtSo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6RTS3Hss02AFVFQIYES.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s92MQH6zESJsWFJqgHWS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njKR3IsmEq3t6aZRyOm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Bx6k1bwLrkaux8hdAxzZ0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3t3dREOLpDUImYFsc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PHjAIBqw0aLMbbXCexiY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iYPTbxE.CkWGrHeYPW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3pMiaNcpEuX27bjcH2qT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zuS.jbR_UqCA2YPRdJgE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L7EsYtq0yNpCwm0PHMx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JZDzO3fdUKgdSGOmR_W8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yeSKk5u7eEeVuiH6qJISp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J8eSe3.CkKAvHkuw0EYK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W_0f9Nnkue7LffgaNvV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.3H0G12n0uj2aKtRRtTy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K9b1vaS2k6A.JsbJOs1z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59lANpTQ0WOh.oMiJR8w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WNWf31ZEEO6eveMMzj4P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y1NWkEPAUex.AEHRf_tR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_MGc7e9QkiYtiZ.kCLkm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k0QgUJfME.IFfsqIKvuL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Rfcs0OAV0.S5g0CmAsup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tSj0AP8kkO209Bgfi0wZ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OlTjNkoE0yEiVepxyGCX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5KsNtGo2028gU96Uvqo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Qq2VaUOYikdM4UQ5w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VuFRlYsZUyP9wv8TgXyA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6kshHGgPE.WnNiSNNDNy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VTYf1xb6EKYLq6xH3g_s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_oY9P8IskiObcaW0SOaL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53"/>
  <p:tag name="LTOP" val=" 151.25"/>
  <p:tag name="THINKCELLSHAPEDONOTDELETE" val="peyF4HVCfKEOs4RSBEgV8p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1LPZwqAJk.6Pu5JS5GbS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OqDwqf0L0ey7LenlCj_R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OxHHR.IkKTmJPDedbxR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Livy4c02Jz2pUB0Y8H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496biV20UOIpUu4QTLb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RWEkRfvFkqz6snKg4t7O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3P6HPJ_UUCQIwve0fyJJ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1nPNzd6YUqDSg38oMZly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eei31QfmkWJFhQPwAzO1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xERcf0k4kKHTiR5AlcFD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agJcauNhUeY4TbxmDz_f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F9h3cTkbUW2v8xBHzk66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RCZE3O8EWdscbEa_eKH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53"/>
  <p:tag name="LTOP" val=" 151.25"/>
  <p:tag name="THINKCELLSHAPEDONOTDELETE" val="pQ7ObdEpMPU.SPc6f6VxT1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qYrT98YUOAB4aFG238o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53"/>
  <p:tag name="LTOP" val=" 151.25"/>
  <p:tag name="THINKCELLSHAPEDONOTDELETE" val="p_vHGiRmfZkulwj_WyWiB5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VPMQqpUG4W.OLsDlXQ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arAmRnC02ZTuqMK2VUM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ZKfr2j01UyzyyKFS2MUz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KTY8Vfd802UJSCtoMpJ8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.biAVOkW2XGPEP44Mw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Hm7wx_TUqEeFgMIzNho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j0oDbekrEatttU49NljT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MhDxreJRk6tEJYjppDP8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8ufLuMZsk6ahr0BEaEi1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d8qoMRtlUeQARcXrG_b1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_K_.0qB6kS3wBHpOCzR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pRl9QmqbU2cXrJsPWr1v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kW5PRT5lECFtavCMX70I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WHaKYDXEkmd2suI6Vori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OoJnhiKtkaIW66saJzRq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vcRekUou0KlnVk59i6g4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w3hEKXYpEexm1MY_ocVY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q8lpuQ_CU6xDVbgaGPT9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s9a8ZYThE.gFdqgSOiPW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53"/>
  <p:tag name="LTOP" val=" 151.25"/>
  <p:tag name="THINKCELLSHAPEDONOTDELETE" val="pQa_77cfxc0m7rcMs4OXAv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0WI.QrHTUOJD.9g259Zn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2bvR8xV0W7AgMc8uLk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51xLT12i0u.L4DNoYrmh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WEbC0_DESfHm8UQ3hg8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UsVVjnkig..lboWw0C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wmBzW_s0mJMsU20xhv6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DqeKGb7tEGL2DWibCUCZ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QIdc17CUySVMdVZ1JLh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SiZv34hkyEBzAACz0iQ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WCplo1tEiR6e7ZX6fEW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c.7hmA.9bku85DxF9wYmY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9xd7l0B0E.uqKQA2zsZm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MQDGh6UR0qv_c4QE9IUt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PIxxz_klkiGAm8EaZWK1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JCNoWWu0iMKx2J5lenM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tACwISAEeDeBufQs3D3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hvSr6wTnEahEq7bs2nGA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mT.d8GOf0KFnkwai_Mu1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RM6.JZPEOiPhbuYz7xI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wLIIUcXUmzLRVTjyl2u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OvM7Fpm0qPuXgK1yMnj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3ZnEoYqMEaxp4uyuNkSO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1GCcBLCe0.BSSFo963jC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T6FyDNQEOhbj5NFyqvs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OvHofp8K02Z0Ov2uRXrs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un1Tjf_dEyqsdOsdpI07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uKPHsSx0GiKbtWPPvOc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mH9fwmuUSUULEn7xHQcQ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joMUAbfUeQClA8m0dlA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M071s04jE274jJ2mD5.F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5.GMkePEyfj2Ba7M24y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H13rhAnUKigVUvL5OSl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uezrlQaE68FHmL6WcUo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ssTa3YV0Oart3jRS2F6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V_RiLwGE.mdgtL.Ava2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bF2tW.XrkW7KNhzdmvA9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7xoANi5keSXfyHfz0Bl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wLIIUcXUmzLRVTjyl2u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OvM7Fpm0qPuXgK1yMnj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3ZnEoYqMEaxp4uyuNkSO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V_RiLwGE.mdgtL.Ava2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V_RiLwGE.mdgtL.Ava2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V_RiLwGE.mdgtL.Ava2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V_RiLwGE.mdgtL.Ava2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33wJISUEkqTLK7LTIGrX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ijvRpyAhkWGty_zLDwcm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3ZnEoYqMEaxp4uyuNkSO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9z8h50oUav33a8gFqbn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BDvumGk.s4Ha_xUUbA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BDvumGk.s4Ha_xUUbA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6YhpitjUiUKeUzZiT7O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Yu1EHUSJUyk4jyV37Iq7A"/>
  <p:tag name="RESIZE" val="Yes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fTbqQM6pkae0KpWCMBAL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N9MU6diYkO6CxyUjK8xv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eTwXJ5ZaEm59JOBARjG_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pmnyjbn1EquK0GVeL9O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QFudFEnJkeKVrdLv4OCV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jeaEA2rV0uUbcdLIn3gc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syc8Fj0NkC5.kZ81zfnH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GjfzolwHUax4FGyaUsTT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Go4ef_gckefkeRlHg7ju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Uygrozq_0.cZhHDDC9sI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RDqrC7TdUaRAMe67Lshu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eI7KXf5EyHdYIcnBg0z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wtDXG866EizCXBmhTi.Z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knBZnTTj0KNq.aVChlPMw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PBjIACL4EOkpBOD3fIRe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1im3pvnHUqfa3aityJT4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KKttcJBK0qLmAbD_Co2p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FCpfPH7B0OLA2sYZEO1z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Wj1dLukFUamZkxWMs2qD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fcyieILh06XkNHD7H49c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Z8rl2u8J0qwH9OOELB_7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_UWAmjEuUaNrt1e0Ce5b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zZnteSDekiu3QPk4KBA2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VDDXQOoG0mmUQ5KguYzEw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.4vROu6ukuxz7j54qjzI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lN5sjIMlkmn5cu3Xv1jK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Gv91zkPOEK6Kd6CObF5A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ajFg38yQ0.vxGKUij92b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enDlkDwJEGn8l4xdt1Kk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f2Mo6uUeckIWxC352R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ZTPkKrxV0Gc.t.c5LQTN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_k601uYW0.lDtj3_1W7U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SNUofOxUk2o_rQbVf21j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8wqXEQhUEqctT7JfCOPT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nKMy5edK0utmrT71GtCa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ePTmGX4ukOdwYwwktC3n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oIZSPsZ8029XJ2ccKkG2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.UTNuC7X0aSIlbX6crxi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iglidIYAnUOqNM4lxWlhA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1NgiVW6Uk6Uq4LFwrOmo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YSi_7Bx30GgMbQaqwEnj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UIZ2LtBYUSILRYLYOEbv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.Z2G3FU.i6.G.W2N51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NxYWwG14EWJofrBJe1fZ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eJjeurH2ESIvoghLv5ME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mYnnLwfESfi49QaiM7c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  <p:tag name="THINKCELLSHAPEDONOTDELETE" val="Z9CxmUZ1LEySOi6GbB5IT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wPQrrl9JtEK4Iot57WWn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FfOS46HAEuHWLXmQ7dtk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  <p:tag name="THINKCELLSHAPEDONOTDELETE" val="Iysr1C3jNka5u_m6e3qDtQ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u4qRjCmJVkWFafKW_pOwV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  <p:tag name="THINKCELLSHAPEDONOTDELETE" val="SvCP45uCuEu6Q6fw6ecPZ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nQWAMo4qMEqCugR3VCCon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  <p:tag name="THINKCELLSHAPEDONOTDELETE" val="COXKttU1gEaChvW.lLAl2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  <p:tag name="THINKCELLSHAPEDONOTDELETE" val="jizKwlZDh0GnrnQvOAx.x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hifxt.zAE6EgPdhFJtFe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MAjo0Z9sUCcOMHOaWLeF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TaaUjSoP0yTfVF.wKBC9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G5M6_Ke_06ZVUUJwQcx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VGRccgt5k.4wCcNU_QRZ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s1sto2zO0WBdH2BRTMWT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JDN3P3ilEyiW4y6DzOU1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0V1REI8d0eYHBMLtCyws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pvzUe2XuE64dV9Ch7mg_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Yf.xWIEOc6vjzLa68Bg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BjUWYp5kky8Kxcg0ezbRw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  <p:tag name="THINKCELLSHAPEDONOTDELETE" val="0x_np6VwU0as5_aTp20MW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mx5DnZDg0.AodX8cGJ3z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jc52KVed026k5FeZvs6r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eSOb7WfqkWHMUzCeZq7M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yfJVOdGuEeUPzhMTZHm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T8QryDiEigIBM75bt90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Z5edFmOkWipqXQb69lMw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kaeXsoOy02dQal7U7Xc0w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avAjXCL8kKxRmKQRk4LLg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vJCjuNu1ESy806uFxvIy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_QLs6Co30K3RdL.vGnE2Q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3OzTk1m9UG22i0Hj.kMN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mKEQvEjYkqRSOHqLCnCT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CLe8sYc8E.Trkwfb0exm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BOfP1O3kWAV5wXn2CVw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kNj2kzELEEu82.rrL2_kr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VKzNSgCY0az1uOj1ts8E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GngfE.kWKAdt0We9Hn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i3iGkFpz0.Y4sU_OuPud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kCcSKdRqEqnlho4fN4nZ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NxFA1KykCn2iZ7NwGtNQ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0gVN6SNTkStrSUGMe8FtQ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vXb7An7iUiK9hdCZ.oSn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AqQ4rW3kmrp1FGex3cH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T63Cl397k20rb.MQSrHW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Jw0iQEaH0OT6G7RFF.OK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Ozcf8J3SEqPhO_b9yXql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6iKgpJKEuZ7x2T_cDrZA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nxIBbANMUW8mWWIONL0f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uSQk1nij0.CF7BxrN7uy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31zXaUFO0Ch2XXqp.LQI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3.hVt4EEaIYmd34JtK_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v_bKUyFnUugTjGHnB_bl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RFba3zuAkehPDL60KQHP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XbkhqywlE.b33pNYqcu6Q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TpGOsvzQEKyEnk5Zvggz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gyPrd6O1Ua.pBvuFfxOdw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GL.e6Zc_0Gx0qEIsiiRc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k5rcRwQNE.oG63tUfB8S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Syi9MFLsUWIjXR.sM67x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yKhGLLOM02ls1P8o31Fu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sV0j0rPx0Sv_e2xSnWcqQ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B8K6QTjE6XDeq4lStg1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2LUwM1cREinwxkaZ1rmp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uHVPAd_eE2PE9aHIz57f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6iSYHcfoEaLncdtwDhcE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JQZ4ZNtB40iKh6W0AxQ59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4F5CSO0.UmrdS9sQ5gRt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nQ6Di600KGis77TdbP6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i5h2A_gzk2yjcqueslX5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MkUkQvJc0.rRlY68ZicEw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JrqQI3fJkyFuMES1haOY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b5Ld9K6oESdW4cABGE6M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UYw5eof60KCpWV2BwIvd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P5ySMIU50KZ5IkVye2v5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_exN8izU6SZsZikqhp8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.aPXr.h.Eu4bKMF1tEpx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C9HFg7CL0CQeIxGBmV17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Z73aiKVnUa9bRXnL09SG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y5bJsAZYkmawnBFDrKKw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9DfFOmEYUWcshJRogFJo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n2cywcauESEbKSkKArN6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NQkHgV8mE6DpteSafEv6w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uujJjiJjE.qf5II8ooyT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0AlfIbDmEKGtL21.AEVl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piNl4NqR0OxoX6Zl1PciA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p8f6Bs4sE6GI3pKc2CNE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Wr9gn3lm0e08yro3zFG4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ysISMT1N0e3nopIsZ6v6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WMc2TH_hUGb3_8BSb0GCw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AqQnovaWE2WFLJcuEit4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ld0jDsau0yAYd9uksbZD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VD.C72gJkqh3cFjraYYs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Ypc2xFZ1EeSygIMxZfeO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gY8nWKsFUudVy0X3xzVo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N2AuImftk.t7WRP_Djdw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7ZEcWvFEm442TOY1TqP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YmQ.tKZKkS.8cba2I0iy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feaG_VqfU.8Rwk4XIv8O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4J_VJ5Q2EyBoMbZ.vcOJ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4KDaIMkCiz61dj0Bth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Btp2eqmJ0C33FFPtVyNh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wWL9aRkqWE694MYlXkyXD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Zfm4GY98kW4QIxHqZl1l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jAmRvu0aSYV8zWnFfL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qLw7Yzy3Euj1X5KY1uXbQ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aR_I5Jx_0KTK3My2bJjc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z_t4x2H1ku3FCbpbQL4c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h90.4HCbk2haZDrId_Yj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1JOzCelk2IP9mkbLrdk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VOyEPtMUevQEcxwqaVqw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3DsQjMs5kag33Mln890x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SwD35odAkCb6NoEXjbe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N.sKTgbr2E2TKAlhLAsBng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C3I6flVKEaZYpF0OOVwjw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LUYJvkNBUGP_uOYtk_ph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VCrcvKlKUaFDboqTLJs7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eRs2.5s0iF3V2XtnutSg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8MwOdPdFkK5qSCEZWj9cQ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L1NGV23dUW_EJIRMs1t8A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o8CZCHPTEqREJlYia4lXQ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582lSgnZw0ylZhXgBCCsN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YFi92gy00WNfcAp9QHNOQ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iMv0.Gq8Emd5ziGxj.j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yI_8gIF60CNSly4Vl2pG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DFJzilMxlk6nw_MGjCtlR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Tz0sUpcbUOg4s_qZ32Q8w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iMv0.Gq8Emd5ziGxj.j3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Tz0sUpcbUOg4s_qZ32Q8w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iMv0.Gq8Emd5ziGxj.j3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Tz0sUpcbUOg4s_qZ32Q8w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iMv0.Gq8Emd5ziGxj.j3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Tz0sUpcbUOg4s_qZ32Q8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Fdqf1tZEk62dnkSanCXF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c1_rHaAZEuhIzh9li7Vt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akbh.kGEUGjOzU1zN7A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3Z3B9F4eL0.9lwaeVztx2Q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JXibAJj7EKd1GB2vf12lw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dwqezLJbUmUVf2cqLqY3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oJqyFDNZEu4WCMv7NrUWQ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Fdqf1tZEk62dnkSanCXF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c1_rHaAZEuhIzh9li7Vt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Uqskb_7rkGtqE0z4CM50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Tl7OfjzxUu3A96v8DT9q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vZ6GobDP06QaleV6WzXnQ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sCoSOoafkeUZQC.s7h9zg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oklYkoM00.sn5MmRmRIf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3Ppw1DLGo0CyYjvtU3V.7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H1Kq19i1kG6uYrh0w9u4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cjm4GTcUUOyJWY_jNGLY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qjj9QEzhUmNSni5UKli_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2i3zBDVOUCy8eIVWFODu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vlBMc9PSk.4emEyJPFLf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vkKfv2zB0G3GvPI4SEdiw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nWJ16kN50qmzeecvPr4n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0iZ8Zz1qkWqKifo4Q2p9w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_ZpM43OLEuruEM2iEJiVQ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sPWhJvZs0mwVvAeTh6pg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3A7GgatjkyyuRVeLcxXV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Cxn_hYpp0iAQeRsLUOPV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z6ZB8rC9k2mhtirWgwHc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owBSg2qxkG.liCiEJrqtw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sqUpDlVuEegljJFymp.8w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1xgcnL3GUCVIkt_wE2SS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5ME95qokEqAE8cOAXrPOw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rjMR3Nkm8JG4Ugv6At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JyiaP0f_0KXNYkYLy34sQ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XTw.UCWP0yP3xAk5LCo6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i6G7Zs_yEqgTwl1_nroEQ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CxRf2RXS0udMg_5QF_NRg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26t0ReKsEKGR7U9ZWtn3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0938NXhmEqZlIcS3Z4N.w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i25_C_wmkSn3ZvhopGg_w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bkujczEiU1j4zyQai6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uYAAMio10CnM_AbD17cG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dsIro.NS0ystFFR9nc8Y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91F.YuHS0G1aqCijyr9e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lcVg9Q.C0mqFoUamz.kK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c9KwgRj9U6SfKYmAQtxVQ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hO7HPXBmkm1_0Vypd85Gg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3lh6okr3kKkGjF_4LZzx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8jJmD5vikqkScXZxQLy.g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6u5OZOj7EeJlnUOtgNvYg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RCgrNgm_kyyz_Y_jaF6F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U93aQOUf0mlHl71rgA6GQ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DtQqERDP06DP07O7npBfw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phERQ27Uk2IqxuJgyaiI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.3AiiWZokOLE_I7QAW9Q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smn5SKpp0y7MafCJVDFR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FA6x3xdD0mnAaYqU1Ctn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9aZ0ZzBDUawblu5HkTNg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gPeeSb__UKQBaxwrxaii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FflPgRmO0yafLb_qMuvEQ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zUPp.eVyUSzVWT7t5yHzw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a2mZo1fdUC.SgynB.gWW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rz3sc6CrEyCYCOyURQhoQ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5kToouP0E2_e_U2ryT9Kg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3OFWMQpKk.Bqi4ItcUoe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gbX71mzkESarvOL5xALDg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LwP5n6X.EGkQyVMuK1k4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YBogUOInEOU4qzEMLS9i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Pd5GhNK2U.yanzLk0oi5Q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Oc0VBuU702TPcC77RQr_Q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V2nHsXkKJaKGZgJtpdw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Z1LVK0Q9U2_Cy.JDbDlqg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pcdqLrDl0CHtCTRAEqKeQ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da6tP5hDU2ucI1SX4wqZw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8Y3cadID0y6mfGZI_Jje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SN_6oynG0CDGIg78dedGQ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WFS1dGUoEiK1HsAQkfNv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hb38ibCmkOhsQ1EKVRN5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jqLOmHhZES9NExxSPAEYg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ja18lS6QE6PFJUKKcHBO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kjpSdBEesEAJF._kgMw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0s3oN6cskWd_Dz0TrQKB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_HeF9KJTE6hasiHd2znt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q9jrzzzJkmg6x7dHza9LQ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4sLoLVBZkml1dLNmraQq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pTq6ZE8i0mSGjtmphoFZQ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VUx7Fkv2kOVm9lUDH1_iw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7NZKSZ7y0KzDAOYy.2qPg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AzMpuqkT028DZT2l3ION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6jZSw5hqkiKTV_TmKxUtQ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ra3_MyjwUSibcLfWrgKF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Re_aIEnhEK3t_S8Geyzbw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5deBLDOi06TOf5gBMCOV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gEDOg9d30SmYASy60gnCg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rBTQzkiZE6GNg0qsdUB4g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2aDASji3kqZqxKnlmZe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v26qPrNRU2cWBDE_WnZT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n.RiLHAikOPf2wbQoWk_Q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yZdU50JzUq8LmyfQnJNp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Xptz.MyYU61hqWHtsG8Pg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s06bVRyEEufewr74OIYeQ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x03rnZki0uvOsqX4p3g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EXuaDetkUWqDZOYLHCN7Q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7OhXYvUjEarGC4EYgB5NQ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qvb76WDt0Sp3F25xdwoyg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jGg9fm1Ikq9s8feSJDkd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4Wb8JbbSU6L4RVm7SEPpg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hJSXFEPEyCyhJpU2vrC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nRXx1h3pUUuU0VkLh30q6w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j5AayKP9EyLInkizdwQr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mE1NfUAZEWITRdCZQjsAQ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vvQp.u2L0euCCAT.dXhGw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Ru3TBO0GzC5tNiAiZ0w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PIkk2asg02iK7RRTO2yFg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2pAhpZpn0GOy_CHMxVwq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t.lZ71y5kC01Vd8sWi.a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BRdDSVqYUmafS_C0n5GGw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4g4qNopNEGX.MEcShSxFQ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zjPnjB0mmgSMvV939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EF9GWFkIkyxPCUYKpcyI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usuoVZGSEi.a3xZzN_Dbw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HJN3DsTzE.HzLwWSytt_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rKzESasU0qEglzBpD8Sew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TpW5GUwkKNeXulRWh_Pg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IH.i58JbEOHT2M3I5eQfw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i8c8ra28U.9cVsMocc0D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84m1W_U2UW5hPmB7_JVrg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LkDwnqqL0Wnhlzy28xz_w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bGTHCzxNUG3837djoYT7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U3DdqWbMEey0TVo4r7pgQ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M9whwSW_ECu16Q_u4pBew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mKjhCRXSkyxYBTQhOnj1w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bDkYNDr.ES2qJeoZ6H67w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QN.Xue6hUGZ_qtBMGC1Gw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Z.JHTLjfkuitk7kucZrWg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sYGhIQvl0uEdG3pDP5q7g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aQfU9UTTkmY63PLoO3Mxw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DEY4kb_NEGYTFWI20ap5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1V1E_aJk.T52tqesvffQ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gsJE.H6YkCFJZn27j6Kd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vJeKep.ME6jCTuSSWZQQ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B9w37j4MkqUEETUr6tJWQ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pVjeNqHjE.u4tzP2ZOr.Q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XB6PqjEyojXdwtF1veQ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dh3ee.vGkihz3jwQYiqVQ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xNdKeZN0.6mXGQjCeCF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nv9_xlM7kuW2cDb.NOpiw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UQngtutoEe.mT3O2qXxP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x_VpDGWF0qnKHLZnFuwX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9f7kVwQ4ki06cjrKa5oN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lF6eK0UEE65_FBLz2y2jg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4SmIBk0WV6ECHmkH7Xw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2ryPh44xki62taWGRXsIg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9BXaeWleUSM6gkiFbEx.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EJvvYhBF0CW_OchPEcdx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BM.5GHH7kSIkZz_PlxwVQ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xaAQafFSkCtwzdzJpUwKA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BLN2xEyu0OCnadBjNqh7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M0Rm0wI02X4n9PE7tuzQ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VRvVnfPt0u7K2pqIgZspA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PKEhnQUDUynP6reuOrcY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7vPBJBDgUS_.CI78FLqDQ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ihrBlivukO2yXvkrltyX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TKhQIXXLUykmxj.z8ilNQ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mJTOwIimUWMTrirhZFiIQ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z80VeucUKYNUFCWmwwDw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9DtghFFY0CRt.tRaYDkOg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hmGbP7Wo0W0sQbB5abREQ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iOy41FtkU6geA0Xfawf2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Cn4wK_JM06HIZGm981fjA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FksYr_ixkuw0AaogmhNWw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XplwefQXkO2aCw9botGm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tHNxm3jfUasQfJ.zYHEsQ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M4A.LiSlkKe4R328OODfA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7G.Tgp0wkCVzRBm7u9SSw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NE9wIANmk2Utl5xwOmjQA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GrTEor4X0eAqRo2Cb52AQ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B8AHlqWQ0yXf97eiuVhSw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.ZX3BP86EqfT8iKZbC44g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.OVq_WuIk6dn4aL8nyprw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yZ91CKLA0m..MRwbujRzg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eWlLrrHtUGrE4cCxoG8yA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tN_3lnwKEmKzLda7_Yc1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AWHtuW3oES58Qrp83zIgQ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gyNH8NdxkeoCeszuL66Fg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gn0Fqzggk6RLwnfQn1mNw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SKoGFcgq0u7_RKoSF_APg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5sM9TwCMUet22N_olW5EQ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x0klzKy6EmQNJKeZV1jLQ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C02tE7NwkKnxQyBrJAuUg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eaRXuGkmMJqG04oh81w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Qf.OA2uikWuFlyOHEA7Dg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zNsjDsJeU6tyzh5LWsBd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zMWhg.QU0GcXtIdeOK58A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YZ_9MvOKk.0ivFOzDu.kA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LXwfAPDOES_TxKQopjiQw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O3WOsNeC0WHCo.Ws7JZxw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RSxFHcnCkyhEUmdI345lg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Jmd5C2lzEmkOIeT7KBrJg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nL_tJJGQ0qVCoUTAOF.1w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wUuZJyP_0.8yPdvoyvS7w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onMuMnKZkKW6cYmsi0DQw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flN.jebukqlK1telyFl9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vD4sOy2H0a3VxZUPKnku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7UlK9pwcEWJiSLhzl5bcA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XCTKYhhiE2VZsTIMeGdCg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IGC2gD5d0CXvxsJ4PhxZA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vOWU8PjW0eaErPgpnbgr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q11dn0Di0yK2.1rFasZcQ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zviLQ.Ey8xdjwtBuOFA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qdPV4vG2EmjsaQ9VTQx.Q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49K_9zUwU.Bjwscx_kPbQ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AlGkazdLU.VFs8X5Iiyuw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Ha6a6njQk6t1z87g.E6d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QgaV022EyFst3KaVMzl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2IGfyK7PEaYdawUnEfPwQ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e5iSxOjo0C0SDW.SOMkRg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8IExcKUib_FNqcG2W1Q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_.t4rL63ECqpQwcTn5_nA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eIN16FtiECcHGkrj8KRzg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ccm57H.ZEqqWTDymlXmMQ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rwBVQhCAE.VhK7lC4uDmg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Fd.GedkyGvOMSQbiiFQ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CIR0RmpdUyveEBKwpcUk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dLve6kZUCz0o2FQKUzNg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tEHvKca1kqHo7Q7iG2afQ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6ZdCHfiCUKvn1cPP38ebw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cv07xXUjUerAzK92lCSOQ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JZ714jXfUygwcd2vKXu9A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WtK8X17ykSySIfA5uzARw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SF7QN3Hhkm1xn08xnea3A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nUrQfvF_ketcbaaZfGZRg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zoJ6ODk2zY0LuBr5Tkw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QLyF4tRX0Om4AkYNNjTU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mXdDb7sHUmf4eaV57jwfg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d96IwH1SEuppzUuF__mIA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d_99przT0.3EjE_3sCtVA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vMj0Z1oyE2W0eoEFIKqRA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Op9.78W8EyQ3p5_TmmtNQ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GqqozelQ0aJtI13W9K1Lg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YbyHEgq30afOL5j7_RsZg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giZYjDsKkOD5qRWO0LKNw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rkJprO_kkqDEsI0NMmEIw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.UIv4NF5EiljK1cLiH7Z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IM90JUQDEOaQJDVo2Fy8g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Cl5tbSGuEiJgN9pondlmA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PHJcY_iy0.vGx6KNs83Fw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oXHKAmUHU27XqfcF.7Sag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cw0b8I610WEKEZMtXHHvg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qxKjjIScEeBUbGDQ02dIQ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33rFlMulUS93LocOA8Tfg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gHU0wdYnEyElxxVA.QsyA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iygkRaskuW1EnNCSHv.w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vSQBf1ZwU6IMF4Ia52UU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FO1nOwn00ytd6Jg9qDmNg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05NVOCFoUKuLPz9bW4KZg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WDfyPmlXUyBqMZifmFnzw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LodllxIRUqI5BfCsTDuuQ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vWiY79YaEyMoSZ6Kd2T4Q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bh.WoCXOUSWq1PQk4zf6A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bNBJMY2NEGH96Syu37O0A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3SFSNAuOUqlR0FWmnn64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15rz5ATG0aGACFUeFYeZg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VaTKfjGCUqwieV50FFxb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jICnzwR3EiXEgdYiIX6SA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mihd2idzUe4iiMwlIbaeg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JNchdXF9USVGw6c0QHnMQ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vPgz7jfrEOTM9ToVIA42Q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ThQi8IK6UGW2jjAb44bzw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bUAK_VoLUueYVebIpuCQg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raHr2DgsUufmWGp7q7oU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7gwTlOj7Ema3EcunKmVy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8BqFAAkemDadrvvPEPQ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bf1jn0AdkCO6rzXd8agJ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hSq8bYbmkyxSsv3bBTNsQ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EaAeRtoIEq8_PV40kpJ4w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r63z0RLRkikVVDs7MPY.g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qV0XE1xk0SwvS9gpjcSJA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cekyyjDaE6mQ6liB.TUtQ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rY32JxKDUaP81ENrh19zA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JabZu97qU617EFJ5UsRAw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2FfSm_VbEKreb1j3zj6BA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_K_5rWRr0ybRpDROKdj3w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XaYXY1z80Wg2vqcnucq4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.QvhCbJyU2Jk.yED.LSCg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nAwUriEI021bJWxnv.vIA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BHXJR1YR0i908l8rudjmQ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_P.W88t2kCf_SCv0IETyA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KT2J8FvOEGXjr5lGEmu0g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XoK4wGoP0aMqCR8pqTRAw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hbY5YoVY0yq29wPOOsQLA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TkuB_U1wUq.CC9FbcOGuQ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PiE1KGcgkq1fgQ.CoyHpg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T1PsQtSh02EXQqRL67ep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ySyowXq2pEmxisSN2BiHng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lBc9o12LE.ROoJGs6_bsw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MguL5gpME6t9qdZOYMHSw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Jzq8ZtbeUKjzR8pOOYVqw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DuDrtjbZUi3MvSRFyPr6w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CJ4fzgi.UmXEWgX9ZIoCA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b._mO77U0ug5WqizTgOS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RRO2_KY00q5Yx6jXogFfg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YNMYT8nTkWpkWwFCPVRoA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_aj4dv3XUGL0IG2qi6TPg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V.3GYjOHUOu1v624X5.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xrKrdokMEWg8zPUk1GoV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gBKhEJgYUqoI63r5hwgjw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IiVNl6WgEWLyRrzoDoMPg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10SUGm9mkCvr_3A2dILHw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0uL.7SSBEa_P7ulT.Iz.A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4bgmNaZN0imUeG0pJ7JUQ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_kQj22P6keNfqDh1GMdDA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zvE7MiodkS8GWkGZtR5KA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0BRnHyEU0ObBQicsIsVuw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jZGnZWNt0ayCkIXWROkZQ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XZJf1L2bEm_YqwyrKG78w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VvtMeGfOka0QgJ0pG0D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ApNkSGsNkSfOWkrTyYGLA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lgehI_tLk.oJBOEMpujpg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fPa76m2t0O4AgXDkAVuow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HyIWGo9W0aQZqyUKlP75A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cJFij5TPEmZGflEsIw8Lw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SlJXmHhskO8_bNaeX0ykw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Btrvx33h06lR9SduNzYng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ek6iYQwZEKUOlnPG10WWw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gqZWQaGA02.bNZ0f7iQeg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vfClVVaKkKy0cXiSiZHaw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noIYhRSxUKJGOSthGUSO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xeustZn.USc8XeWk1Gr0Q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ORmtr62uEyFlvWDgdRZ2w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KAIw.Hv50mNr263fOy0Ig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ikOjX_06fgciRj94X7g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8Y4zmAVGEuYAXMT7aHTCg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LD406T64ESENHchvOU7Zg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XY.kiVEyuyOWJXIiWcw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U9Ip_ewU0iPK8zHCXURZA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3S2ruMZYESRSp3.Sstwkg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nQNMprqt0yREwFvaH._5Q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VB38E7ZREmcYgJnT4sK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igd0Dyqe00iWunbnEnqEXQ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CMJrTcX9EO86UhUc1MmyA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vMquLTWNECzSGcL_JlHYw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GamCAlCs0WztID6ooEl2g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X_rj4aNDkGhcTgWT06Jag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FiFkw_F5Ui0U_Lv85krlw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ODsedQEU0.ruRdhpWTy4Q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3NGhVH2hEqOjHnsgPhBUw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TPb0Ta2r0m6jNuTMjYgkw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8mhQWPB0.tFvymITcKHw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ltpMUdSj0qIjryn4wKSI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Yz89GbZek2qbfnuqkaLIw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exX8JuydEuv0Q4somtzWg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Fka0vOvq0ano5nHdAZwcw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ttQvyQfPUWgVaQ40iaHkQ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BE8fJqtEUSjHl63_Ps.Yw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3tZn7D270SBrAJ6szHt3Q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_iG.v.q8EK1oJrErK1z5w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t72vM2I4USEgouLkrHQJA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jAVwwFjQkySEW8qulvI2g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F7GxOkUC6lfKEs2QIR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j_A_aLxOkuY57P44YWalA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XjvA9PNek65tkrQsjeDQg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UEmNkc3vEuOZdppVOFAgg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CyYSmCcXUO.GYMtBoqA8A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ZwF4r4PK0GVyqott7oF4Q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Exlv_U.YEiEr3Dg5c2ynA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TYv_Kf2D0Kdm64Ws3Il0w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RgeNw2UXEWfp8yuaZC72g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QtQpUrHvkqlBz9OyQwVsg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ZBNLsQutU.gFWkWPIzB4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HBA1Vz2ZUaulObaurJugg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Y8w333uqECswgq4vhkReg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PmLHRFjYkecp5LrLBiDhA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3vi.CkaIkOh0JzAX30.Yw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YgjiegHOkqvPkrraR8Gtg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evjmA3lXECahMzmqEy.rA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ef.P8UkQUud9SNohB4EYg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LZm7mGOqEiLmsXpovusWw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WsnuSZqz02QIakrAFrxow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derHs0_TkasKZurU4270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e2dxH1IikCzaYGJiLM6_g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53i3sETkUGa.9gi5JbB7Q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rvhjQK8SkGuoM67TzBJhA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XRhJiXEi0mCmFEMrTeUXA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U0oi_RDBEaMnYxKqPAKRA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eF55svWUUubANU971mRKQ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DNMBRVwa0.eIB.2gWRXjw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arDt65d.U6qmYA2vJNrig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zP_qUOtVE2qQMYZQNHUOg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gSVB22FGE.YUCKjoJJdWA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eO7pfb9YEKvFlI_Y0qcE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cr1Sr6xNkuvsAhaaIO.vQ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KKazHbs7ESFsTRqoD82uQ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2p_zXIVd02ojyt_v94wuw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sUm4QH3p0y1BbFOc44NrA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7KtjHUhxEursuwT2MU0Dw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lRW4iLv2kunBWVXIRB9ng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coqm1z_.kist4iczBzSzw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sPlZnCwwkOB29sMR7A2kA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b6UMtf0_UW25ckS76riSQ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L79Dz3irUe5mThkvqVqcA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5L81lWBEUetv2fIg3gm1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gCcGnCf5ESHSj9w85Dv1Q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pwOZA_VcUmFlwntqo0XLg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MG3DzJlzkaPFmTHN5t.Hg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TRbM4m1gEGPNaFXN0r6jA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bfWXxyxm0W.HsVICDxUeg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r8OkOqp7k2k7hT_WeNgSg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JHfbKMkOEWeb2mWnBfL_w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9KMTFPkiDpLjTDrVARw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BJ8NpHpGUKqaTkemusQ7g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YqXCojLa02xU7SFUZm2Gw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jYUqSU1aU.Fxcxp_DMX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b_MKjbrBU65QSrq3W.4T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zFrsNQYj0a7WbKorgFs.w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t0uAy5k2vJYR8slpr.Q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.XKeSIEaEOUzhe.Zg3TMA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QK1YGzUCGKETJ8Ngkjg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WD4uV6q002a2pWVPiAKvA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1oMgjtzEEeaqICTlpDSTw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inl1c79pEOD9Mc7ij2T7g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.k7rBKv5UuqI_JMU0Tnyw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3LXoGFvo0uRh3fns7tTtQ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zN8TvwcvkKOuXYhlW5AXA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tgEN2KWIEmTyafB0Kqn1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b3ncaFV_ECs5hAQsw1W2w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NsLbzEyEUuBWs.nLjXM_A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lzp3JXSYkKCht94zhBAQQ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GGjzOXdWUeYRu5lGoBFVA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PtddgiPBk.O4jXWZWzA8w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glvx50yk6zPrejo1wuQg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RStDZffK0ODYRdbKAtgBA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W0K2OscLUW0Fuy6Ava3Sg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k1QqHun1UiQ5aJq1uHF8w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XZPZdW0OrNCiwsDGueQ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LPs0Al5KkOm7EzuN7zPq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u957ImCbUGShth1zmP3WQ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KjwVZyRFkOUqy9EXfYkrA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p4haYx_DEKQz.I0lBSoiA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hTe9qtYvkK0UTw0hKB7PQ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eMLSlCP2EWW1A9_NznUDw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vsBTw3uO0yBZxctd.HYkg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Mb1J_JCxkOx_cMV4_PsCg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R6NAMImWUyHByRUgESQUA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fCcU6Mzq0yiswlS2cq8Ug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npfk_4SB06gu2oNh0oSKA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oy1F8M3yEqcYN1o0RyC7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Ws699.OUmHNnyL7s6mMQ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lRaHRkxmUWzUzMXs8PmoA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9SYL02Xu0uu3ESsgTP1.Q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s49Sjjwz0SjNTrYNS1MsQ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0oqR7KPUkirmOZWJa_EvQ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RdBXN5giEyXoU9242wDHg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FoV1Ib08EKGzc.AyPCJ2w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4edCQZPTkunmq6fsdpB3g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pUKlV03z0S2m.k_XHpiQA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RKVcGmtW0aIBr4U1l7FhA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Mh7_AtxgkyDpeXgZWy6x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w2jBzDcDECzuq5Nx_vUQw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ojmppG81kevNZ6Ri7LlNA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xfi1Dtmekuv217pHZ8wfA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2to2dr8xESZ.DylBX.fqA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VCH2lfm8kqk3WDjVJ_0VQ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FHuM8pgmka5MbVUfnn.jA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DqIFDvq1U2Nc.U41VbfVA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.0JcJFAHUulFfKLcmJ9ZA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qkCwbe4BUGuyb.zO55Ymg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S7UPNzea02_Ou52EV8Tbw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wnVGfbkZ06MRhqbI23ZB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47ef.aSwkqI.sjNNbk28A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C6l8bIb2E.TqC4OXRVkig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nD_Yd5EufkNQslYV.DA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2IbwJ7KhUK_C4mE2AtDnA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tFajmC3HkGJ35KIRs7vsg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_Kher9gjkuwDHkFkI.FNA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3DIqrnkG0KYnKw4fW2pBg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V6RNPlc9EqMA.YjT76Q_w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vGjhsU8LkSBDzotCD9WBA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asUDOtS0qtHhxJXf9FiQ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ogaywX7T0eaobwZQCBxH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YdCWB70EE6cHUbJb4mTFA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CoOUxyNhUCwNhAElFW3rg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7RJd4g160K9ImWfLS0syg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3gp0t1qe06XRCWzoBu9TQ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nHLwVax9Eud4H1BdtpwwQ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wQhr5gE0C82OQhVVau2Q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uCyizs7e0SkK8JAH9UV9g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zVcmaalTkic.Vz8Knu6cQ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pTy62b_v02SQJHgsCgCVw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J6A7t6Sck.5xtdf8qfBhg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zBS7NgC7ki1hY0sVFArn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iKXk18INkirIAlYRcDuuQ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ASuRYr9_EaEn5BXkASM2Q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yFdLYEhukSvZZCVrJWeCw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grtYq9tzESSb4i5G0cH8A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gzay.C9bUyZKnJ9z7c1bA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XxY.cMOz06INp7xSBMOFQ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BRl1GytKkypUjYwFaOu.w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k.o.dOqpkK3OTgX4PRm0A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p9T.TgEyQspcxwjjytA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E.fLBfzU0K22uNb_c.ENA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ZAXN0hI_U.nKr2Kn4yx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QBXcYyA2JEu1BQ_2_r8w7w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DJnN44zfkKOhlMtnoQovQ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VY5G3Scl02QvAZjCj4Kjg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xgcCjjxZk2ZyEgmoBdILA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GPR8YyhuEuGs92TF8M.8Q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Bvn0XK.CEycmfFEkhE8cg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8pvM0vMU0Shzs4h9.ENNw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6pfaEUpHkaM2ORnG2rpOg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1HKVU6VZkmS5k1srMMRCg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msDhT55xEOQkb_s7yRZYA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9RSTkfqfUu3a9KH9ZdPi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uyk6HMB10Grgp5EdQdQQw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BK2JPGSJkqU62bBdyhAYA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g0OpTckwE2dajkOILzIkg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LvgeA7.ykeweN4u1Wk8.g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KHbEIEc1U20n8L4poycRg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1nATbCFvUChLLsLL_aUFw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gNhfLEpUupdz3dE6mb.g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Aa8w1vMkUKHPLrPrvZ0Wg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F3Rv28bHEedPjlNjD1nuQ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PB_TzHhl0.L5_svbS19l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ILE1H7gTkGU.8fYLw1P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B9RZOeWpUCQeWoVTfFuuw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IrC3SURlkmwktSOyViyoQ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DH4a5iTYE2g_Ng174gKvg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C8v8qKW8UmER2yDQ.265g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SpinSFmB0yBHNEqb6Y2bA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ZKU5IFE.LSBXDcUZvLw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Gu_6cXlxU69uHvaljundA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218T_E_Z0eFVEHC0pOn3w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s8I8mesvES__5Zz3h78sA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sdn89wOVkCsiHt9mzbYz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a0LW0yWUk2TZ17868.gzw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GwTQXNTQkWsD5MZrPJEfw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G2_939Y6Um7OUoKoH6_Rg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2NaEAKgRL0a0CHO6A4sn7A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16gJeKUeqhVlE01_2yQ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.OqiA.h5EGXjGrzZKsUIA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jU3Fn2zDEKTHy3yLuyTzA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2mOr.NOXUK7x_TdMQB7cQ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R3xpHwPwUSwBacRWbqqCQ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pgGoIBGGUKNhyVAx_BH_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TSxyz3wVk23xaKYR7JX6g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MI7POt2YkWAgbcYqYjfKw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htCWMrSKkGGdwhGZT2Z1w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FPRtyplX0uGf6nU10bC_Q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pLtf1ho50qBW7NAxM8LeQ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drnu3BEG6hnSELWW_0w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6xkH0Km9EuG9xBa41TWig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KwaSHCvZUOzwnqMVdxGUA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F5LGU2l5kCbCbHNiVDxfA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xyUYrwvjUSi.iQkEaE.w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kdnyQFAHkSx4MAJhV1wSg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N8mXzYBdEu.K9cl4I2Ebg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2Ls1FCV0uUYZbZkt6WDA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kjiF2wk.cLZWs4Tlxxg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Ezf_eRAHkqs65mKJypgIw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GNX9TUeykmLVmJlxk4H5w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mkxnqskCRHraL7wP8sg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HPhAgztRE6E6pPLUJuXUg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rZ6u48Hv0y3rDam1BWF6Q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y9RMpefw0S1zqPKrT97B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y_I_tC8HEuANNzw1TM.xw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WV6Hz6MW0KwutQRsU8APA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jwSnB4bGEi1TeA4Wd.vNw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YVhgJlTGEeOjx8bL53e9w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1pabCDitUmcFY023NVigw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zgb438kV0eK3MYrgulz4g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aZUTi08ky0SXre6tkTrg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fvi2uNAn0OfY89wukI69A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jkDjY5m80uW93859VPREw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XKFPhBkaEyVJyrcg1JOU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4sFk9VD20y1hoIAEIekww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6e7XwQxB02Want4wJQIDA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Xgm0LM_sUm4ES.JZtzgZg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x1ixYR_0kqoUgqEF0Pt2g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GBYoCEj9kmlZ95upE6mRg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A4y2pmIhUyGLY01R6ZstA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thNLypSQUmDyx8CHLbajg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yd3qwj7KECUyRTj27l9Zg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geLUK4mtUyoCL7rEd8syQ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PHETCAhwEmWW0chd_gQr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YbuBa3Dh0KtoL7kH0RVQg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w26F1ppKEmev_XRfyd3bw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Cq708nYfUe3pGFe2EIwpg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IxBufLnLkOF_H6BhRHO1Q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MB53Dmf7k6YLSQm5lKJCg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l_WbZ6xXkSWEN4jrxgJEA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_xP.YskSEJftjPQJYuQ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mAsVYR8KUOhVsIDL4hj7g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ZLWbTwy80CMFeclSL2tYw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mMc6ogF80KvVuW.S.WoD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ytY4lTUK0O3UofvGnSlsw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nc8xk3pu0e_qWVj0RWg9g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rYW9oSqfk2cKZQobNr5zw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5oD5aFuf0a1_NQVkJe0jw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VK15aMBIU21Kl6.rsLv7Q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yidTYxhhUGRSZtQRibA0w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5Dro4lZ8UecAcRY8rN1Mg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EsobYPJpUKQh3nUfXDs7w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NojpMjdckaZ40nkLRDwDw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Z1F9IYBFk2jfKYTXph_w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61NIJhGN06E9B8mO8g_Lw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pUG6SHHYUmm2izkk9a21Q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BxnD5i6ckivXaVVoA8zQA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.BGSeuPlEKu6VtyzKSWBw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HUiHeC6J02Tax1cZpQUKQ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Q703Kk1TEiVhFWPmv7h7Q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6mZxmrA_UyMW5ZtctWHaw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nU9RIwwHUSfVBXSumAVVQ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_i6wIs2EUSEHkd7nfjd3Q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VEA0mVi2E2SE4KU4PhUF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k8Gl655hk6amPHj8xSn5Q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rsyDtM.YkSkntXa8hHSWg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5QAK4LYeUaBYsZRDIL6oQ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HaZvqKkQE.pm9gOl.tMKQ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Yftg0WCWU.2YggZ9tLYHw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dsHXps1uESoDcrRzG94SA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a1pbJVo4EaAgFwRAyUO_g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9Lqldlg0euZdn9lCb3Bg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PJtw4erxU6p_F0_u7O.Og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zBBKlGOuk.y_POBxPTtiw"/>
</p:tagLst>
</file>

<file path=ppt/theme/theme1.xml><?xml version="1.0" encoding="utf-8"?>
<a:theme xmlns:a="http://schemas.openxmlformats.org/drawingml/2006/main" name="GEO_UT Special_en">
  <a:themeElements>
    <a:clrScheme name="GEO_UT Special_en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FFFFF"/>
      </a:accent1>
      <a:accent2>
        <a:srgbClr val="BFCAD7"/>
      </a:accent2>
      <a:accent3>
        <a:srgbClr val="FFFFFF"/>
      </a:accent3>
      <a:accent4>
        <a:srgbClr val="000000"/>
      </a:accent4>
      <a:accent5>
        <a:srgbClr val="FFFFFF"/>
      </a:accent5>
      <a:accent6>
        <a:srgbClr val="ADB7C3"/>
      </a:accent6>
      <a:hlink>
        <a:srgbClr val="8094AF"/>
      </a:hlink>
      <a:folHlink>
        <a:srgbClr val="405E88"/>
      </a:folHlink>
    </a:clrScheme>
    <a:fontScheme name="GEO_UT Special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EO_UT Special_en 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FFFFF"/>
        </a:accent1>
        <a:accent2>
          <a:srgbClr val="BFCAD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DB7C3"/>
        </a:accent6>
        <a:hlink>
          <a:srgbClr val="8094AF"/>
        </a:hlink>
        <a:folHlink>
          <a:srgbClr val="405E8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_UT Special_e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GEO_UT Special_en</Template>
  <TotalTime>16612</TotalTime>
  <Words>2444</Words>
  <Application>Microsoft Office PowerPoint</Application>
  <PresentationFormat>Custom</PresentationFormat>
  <Paragraphs>696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Webdings</vt:lpstr>
      <vt:lpstr>Calibri</vt:lpstr>
      <vt:lpstr>Wingdings</vt:lpstr>
      <vt:lpstr>GEO_UT Special_en</vt:lpstr>
      <vt:lpstr>TCLayout.ActiveDocument</vt:lpstr>
      <vt:lpstr>Chart</vt:lpstr>
      <vt:lpstr>Worksheet</vt:lpstr>
      <vt:lpstr>Introduction</vt:lpstr>
      <vt:lpstr>AGENDA: Unit 1</vt:lpstr>
      <vt:lpstr>My academic background and experience</vt:lpstr>
      <vt:lpstr>Housekeeping</vt:lpstr>
      <vt:lpstr>Contents</vt:lpstr>
      <vt:lpstr>What is financial analysis?</vt:lpstr>
      <vt:lpstr>The process of financial analysis …</vt:lpstr>
      <vt:lpstr>… and then the so what question?</vt:lpstr>
      <vt:lpstr>Analysis of product and geographic diversification </vt:lpstr>
      <vt:lpstr>Decomposition of total returns to shareholders</vt:lpstr>
      <vt:lpstr>Analysis of valuation levels over time</vt:lpstr>
      <vt:lpstr>Analysis of profitability</vt:lpstr>
      <vt:lpstr>Country level analysis of market growth</vt:lpstr>
      <vt:lpstr>Contents</vt:lpstr>
      <vt:lpstr>What is “value”?</vt:lpstr>
      <vt:lpstr>The value mindset</vt:lpstr>
      <vt:lpstr>The main goal of an organisation is to create value</vt:lpstr>
      <vt:lpstr>How to create value?</vt:lpstr>
      <vt:lpstr>Management processes needed to create value</vt:lpstr>
      <vt:lpstr>Contents</vt:lpstr>
      <vt:lpstr>Let’s have a look at Kellogg Company and explore the income statement</vt:lpstr>
      <vt:lpstr>What do these items mean?</vt:lpstr>
      <vt:lpstr>Let’s have a look at assets …</vt:lpstr>
      <vt:lpstr>… and liabilities</vt:lpstr>
      <vt:lpstr>What do we learn from the balance sheet?</vt:lpstr>
      <vt:lpstr>Cost of capital</vt:lpstr>
      <vt:lpstr>Net present value calculation</vt:lpstr>
      <vt:lpstr>Infinite series</vt:lpstr>
      <vt:lpstr>Contents</vt:lpstr>
      <vt:lpstr>Using Excel for financial modelling</vt:lpstr>
      <vt:lpstr>MAIN INSIGHTS</vt:lpstr>
      <vt:lpstr>Additional reading</vt:lpstr>
    </vt:vector>
  </TitlesOfParts>
  <Company>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karsten kohlhöfer</dc:creator>
  <cp:keywords>Message Universal Template A4</cp:keywords>
  <dc:description>Version 1.1</dc:description>
  <cp:lastModifiedBy>Kling, Gerhard</cp:lastModifiedBy>
  <cp:revision>1804</cp:revision>
  <cp:lastPrinted>2006-11-29T21:43:04Z</cp:lastPrinted>
  <dcterms:created xsi:type="dcterms:W3CDTF">2006-05-23T12:59:45Z</dcterms:created>
  <dcterms:modified xsi:type="dcterms:W3CDTF">2022-02-24T17:08:53Z</dcterms:modified>
  <cp:category>POT - A4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Title">
    <vt:lpwstr>Slide 0</vt:lpwstr>
  </property>
  <property fmtid="{D5CDD505-2E9C-101B-9397-08002B2CF9AE}" pid="8" name="Final">
    <vt:bool>true</vt:bool>
  </property>
  <property fmtid="{D5CDD505-2E9C-101B-9397-08002B2CF9AE}" pid="9" name="DocIDSWO">
    <vt:lpwstr>ZWJ100 - Retail Banking Conf Dry-run</vt:lpwstr>
  </property>
  <property fmtid="{D5CDD505-2E9C-101B-9397-08002B2CF9AE}" pid="10" name="SWOTitle">
    <vt:lpwstr>ZWJ100 - Retail Banking Conf Dry-run</vt:lpwstr>
  </property>
  <property fmtid="{D5CDD505-2E9C-101B-9397-08002B2CF9AE}" pid="11" name="DocID">
    <vt:lpwstr>BVA-262310-100-20060902-GE3-v6(Banking JV master 20.9.2006)</vt:lpwstr>
  </property>
  <property fmtid="{D5CDD505-2E9C-101B-9397-08002B2CF9AE}" pid="12" name="DocIDinTitle">
    <vt:bool>false</vt:bool>
  </property>
  <property fmtid="{D5CDD505-2E9C-101B-9397-08002B2CF9AE}" pid="13" name="DocIDinSlide">
    <vt:bool>true</vt:bool>
  </property>
  <property fmtid="{D5CDD505-2E9C-101B-9397-08002B2CF9AE}" pid="14" name="DocIDPosition">
    <vt:i4>1</vt:i4>
  </property>
</Properties>
</file>