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notesSlides/notesSlide6.xml" ContentType="application/vnd.openxmlformats-officedocument.presentationml.notesSlide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8.xml" ContentType="application/vnd.openxmlformats-officedocument.presentationml.tags+xml"/>
  <Override PartName="/ppt/notesSlides/notesSlide11.xml" ContentType="application/vnd.openxmlformats-officedocument.presentationml.notesSlide+xml"/>
  <Override PartName="/ppt/tags/tag9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8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21.xml" ContentType="application/vnd.openxmlformats-officedocument.presentationml.notesSlide+xml"/>
  <Override PartName="/ppt/tags/tag15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63.xml" ContentType="application/vnd.openxmlformats-officedocument.presentationml.tags+xml"/>
  <Override PartName="/ppt/notesSlides/notesSlide26.xml" ContentType="application/vnd.openxmlformats-officedocument.presentationml.notesSlide+xml"/>
  <Override PartName="/ppt/tags/tag16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8" r:id="rId2"/>
    <p:sldId id="968" r:id="rId3"/>
    <p:sldId id="864" r:id="rId4"/>
    <p:sldId id="1000" r:id="rId5"/>
    <p:sldId id="1012" r:id="rId6"/>
    <p:sldId id="1013" r:id="rId7"/>
    <p:sldId id="1014" r:id="rId8"/>
    <p:sldId id="973" r:id="rId9"/>
    <p:sldId id="1015" r:id="rId10"/>
    <p:sldId id="866" r:id="rId11"/>
    <p:sldId id="1017" r:id="rId12"/>
    <p:sldId id="1018" r:id="rId13"/>
    <p:sldId id="1020" r:id="rId14"/>
    <p:sldId id="1019" r:id="rId15"/>
    <p:sldId id="1021" r:id="rId16"/>
    <p:sldId id="1016" r:id="rId17"/>
    <p:sldId id="970" r:id="rId18"/>
    <p:sldId id="971" r:id="rId19"/>
    <p:sldId id="972" r:id="rId20"/>
    <p:sldId id="867" r:id="rId21"/>
    <p:sldId id="1023" r:id="rId22"/>
    <p:sldId id="1024" r:id="rId23"/>
    <p:sldId id="1025" r:id="rId24"/>
    <p:sldId id="1022" r:id="rId25"/>
    <p:sldId id="869" r:id="rId26"/>
    <p:sldId id="1026" r:id="rId27"/>
    <p:sldId id="1027" r:id="rId28"/>
    <p:sldId id="908" r:id="rId29"/>
  </p:sldIdLst>
  <p:sldSz cx="8961438" cy="6721475"/>
  <p:notesSz cx="9942513" cy="681196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orient="horz">
          <p15:clr>
            <a:srgbClr val="A4A3A4"/>
          </p15:clr>
        </p15:guide>
        <p15:guide id="3" pos="55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6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85A"/>
    <a:srgbClr val="FFAC00"/>
    <a:srgbClr val="DDDDDD"/>
    <a:srgbClr val="CC0000"/>
    <a:srgbClr val="000000"/>
    <a:srgbClr val="C0C0C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1752" y="108"/>
      </p:cViewPr>
      <p:guideLst>
        <p:guide orient="horz" pos="4233"/>
        <p:guide orient="horz"/>
        <p:guide pos="55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06" y="-84"/>
      </p:cViewPr>
      <p:guideLst>
        <p:guide orient="horz" pos="2146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Gerhard\Aberdeen\TEACHING\Financial%20analysis\Cases\Kellogg\Financial%20statements%20Lectur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ratios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COGS/REV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Sheet1!$C$37:$F$37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Sheet1!$C$38:$F$38</c:f>
              <c:numCache>
                <c:formatCode>0.0%</c:formatCode>
                <c:ptCount val="4"/>
                <c:pt idx="0">
                  <c:v>0.6348243992606285</c:v>
                </c:pt>
                <c:pt idx="1">
                  <c:v>0.6138835325877362</c:v>
                </c:pt>
                <c:pt idx="2">
                  <c:v>0.62548622996732539</c:v>
                </c:pt>
                <c:pt idx="3">
                  <c:v>0.64383258285967371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16-4C35-A43F-145010198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024088"/>
        <c:axId val="425025728"/>
      </c:lineChart>
      <c:lineChart>
        <c:grouping val="standard"/>
        <c:varyColors val="0"/>
        <c:ser>
          <c:idx val="1"/>
          <c:order val="1"/>
          <c:tx>
            <c:strRef>
              <c:f>Sheet1!$B$39</c:f>
              <c:strCache>
                <c:ptCount val="1"/>
                <c:pt idx="0">
                  <c:v>SGA/REV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Sheet1!$C$37:$F$37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Sheet1!$C$39:$F$39</c:f>
              <c:numCache>
                <c:formatCode>0.0%</c:formatCode>
                <c:ptCount val="4"/>
                <c:pt idx="0">
                  <c:v>0.25456561922365989</c:v>
                </c:pt>
                <c:pt idx="1">
                  <c:v>0.24697261858850753</c:v>
                </c:pt>
                <c:pt idx="2">
                  <c:v>0.23471292982729111</c:v>
                </c:pt>
                <c:pt idx="3">
                  <c:v>0.21672695061637262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16-4C35-A43F-145010198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318512"/>
        <c:axId val="552318184"/>
      </c:lineChart>
      <c:catAx>
        <c:axId val="42502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5728"/>
        <c:crosses val="autoZero"/>
        <c:auto val="1"/>
        <c:lblAlgn val="ctr"/>
        <c:lblOffset val="100"/>
        <c:noMultiLvlLbl val="0"/>
      </c:catAx>
      <c:valAx>
        <c:axId val="4250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4088"/>
        <c:crosses val="autoZero"/>
        <c:crossBetween val="between"/>
      </c:valAx>
      <c:valAx>
        <c:axId val="552318184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318512"/>
        <c:crosses val="max"/>
        <c:crossBetween val="between"/>
      </c:valAx>
      <c:catAx>
        <c:axId val="552318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23181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54A82E-2C9D-4163-BE27-F55D28691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713264-9726-4E07-B40F-FE454A8CC8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450" y="0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816F5171-B5D7-4A92-90A7-FD9B76DA52CC}" type="datetime1">
              <a:rPr lang="en-US"/>
              <a:pPr>
                <a:defRPr/>
              </a:pPr>
              <a:t>1/11/2022</a:t>
            </a:fld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2EE89DE-B2D9-4742-8B91-40BE66FBFC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450" y="6473825"/>
            <a:ext cx="4310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B7C77B4B-ABA7-4F00-99AA-43BDCA07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95F0F23-1500-4B7F-A898-6D0D0F8743B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1063625" y="877888"/>
            <a:ext cx="7756525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34E6E2E-C80C-47E9-857C-549478CF1F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89038" y="419100"/>
            <a:ext cx="76073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7" name="pg num">
            <a:extLst>
              <a:ext uri="{FF2B5EF4-FFF2-40B4-BE49-F238E27FC236}">
                <a16:creationId xmlns:a16="http://schemas.microsoft.com/office/drawing/2014/main" id="{A7786663-3620-4DB5-8775-3C6EAC074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8851900" y="6496050"/>
            <a:ext cx="792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DE370939-DBE4-4694-81F8-E09FA1D2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McK Separator" hidden="1">
            <a:extLst>
              <a:ext uri="{FF2B5EF4-FFF2-40B4-BE49-F238E27FC236}">
                <a16:creationId xmlns:a16="http://schemas.microsoft.com/office/drawing/2014/main" id="{BCF5A445-ED03-4553-A556-7C09B6B9CEF3}"/>
              </a:ext>
            </a:extLst>
          </p:cNvPr>
          <p:cNvSpPr>
            <a:spLocks noChangeShapeType="1"/>
          </p:cNvSpPr>
          <p:nvPr/>
        </p:nvSpPr>
        <p:spPr bwMode="gray">
          <a:xfrm>
            <a:off x="1190625" y="1036638"/>
            <a:ext cx="7604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D31D9-E610-443A-A64E-0633CE583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06357-E65D-4F59-A799-088AC5A35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8CDCC3-250B-4CC0-81E8-60E7ACA1D99B}" type="datetimeFigureOut">
              <a:rPr lang="en-GB"/>
              <a:pPr>
                <a:defRPr/>
              </a:pPr>
              <a:t>11/01/2022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7296-5F57-4F8B-AEED-61694486F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70650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g num">
            <a:extLst>
              <a:ext uri="{FF2B5EF4-FFF2-40B4-BE49-F238E27FC236}">
                <a16:creationId xmlns:a16="http://schemas.microsoft.com/office/drawing/2014/main" id="{9DF4FC2A-F322-40DB-8E37-F625E3449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0C2FD78-061B-4949-96A1-614833D698E6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0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14D00F-B74A-4C07-AFAB-2B7D2A11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3B4CE6-DA5E-479C-B66C-AF0F3682A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7025592-49C8-4133-BA2D-02639ED076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6D5F4935-439A-45B7-B56F-51D467A6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314AC23-B1BA-4321-ABAF-22EF1DF02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DE0E48E-8565-40E1-8CCF-DB531F80A44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420002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417263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3060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606828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237892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pg num">
            <a:extLst>
              <a:ext uri="{FF2B5EF4-FFF2-40B4-BE49-F238E27FC236}">
                <a16:creationId xmlns:a16="http://schemas.microsoft.com/office/drawing/2014/main" id="{50783A97-F2D0-4ECE-B436-0D5DDA25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63B75AD-57C5-4063-947D-361C897E3218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 sz="12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AABDB7-3139-404A-9B52-172B45FD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23DE2E-5E0D-45F1-B0FE-C71CC3CD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312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g num">
            <a:extLst>
              <a:ext uri="{FF2B5EF4-FFF2-40B4-BE49-F238E27FC236}">
                <a16:creationId xmlns:a16="http://schemas.microsoft.com/office/drawing/2014/main" id="{82172119-37DD-4A74-8E01-525077C72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8F222CDA-D0CF-425C-B4EB-DAA22B5868F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78A1F16-FEE5-42C2-94C0-B76E81497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3DD81CA-36D7-48D2-93BB-7AEC296F5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6913"/>
            <a:ext cx="7621587" cy="172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g num">
            <a:extLst>
              <a:ext uri="{FF2B5EF4-FFF2-40B4-BE49-F238E27FC236}">
                <a16:creationId xmlns:a16="http://schemas.microsoft.com/office/drawing/2014/main" id="{C4BA2CBF-B9BD-4EC4-8A2E-52BF463BE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988D066-27EC-4443-B5BD-9096502CB2F6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en-US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B87A15B-A013-40B1-81B1-B129B754E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FB103AF-94E0-47D2-974B-FF65A15E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6913"/>
            <a:ext cx="7621587" cy="160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g num">
            <a:extLst>
              <a:ext uri="{FF2B5EF4-FFF2-40B4-BE49-F238E27FC236}">
                <a16:creationId xmlns:a16="http://schemas.microsoft.com/office/drawing/2014/main" id="{D0DE7203-671F-4EFB-B6D3-FF6F7EEC2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F738368-55A1-4B1B-8319-38ABCF63F97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D0F871-3B9F-4B39-B784-5C1AEFAB0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0250" y="511175"/>
            <a:ext cx="3403600" cy="2552700"/>
          </a:xfrm>
        </p:spPr>
      </p:sp>
      <p:sp>
        <p:nvSpPr>
          <p:cNvPr id="37892" name="Notes Placeholder 1">
            <a:extLst>
              <a:ext uri="{FF2B5EF4-FFF2-40B4-BE49-F238E27FC236}">
                <a16:creationId xmlns:a16="http://schemas.microsoft.com/office/drawing/2014/main" id="{80E1E282-E2EA-4578-8FE4-18AA479E86B8}"/>
              </a:ext>
            </a:extLst>
          </p:cNvPr>
          <p:cNvSpPr>
            <a:spLocks noGrp="1"/>
          </p:cNvSpPr>
          <p:nvPr/>
        </p:nvSpPr>
        <p:spPr bwMode="gray">
          <a:xfrm>
            <a:off x="1189038" y="419100"/>
            <a:ext cx="76073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g num">
            <a:extLst>
              <a:ext uri="{FF2B5EF4-FFF2-40B4-BE49-F238E27FC236}">
                <a16:creationId xmlns:a16="http://schemas.microsoft.com/office/drawing/2014/main" id="{72FF617F-E9B4-4BA3-A251-EC602D90C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8308A5C-0C88-4B28-996E-F2F8EB734761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2EA379-5B21-48B6-B153-4858E395B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18040D-FD83-42F2-A70E-78D49CA2F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11F4050-F7E1-485B-AC12-FD70F7D7E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0F1225CA-2739-41E7-B252-0CB77AAB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ED61D45-7574-4010-9449-D130EF043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7540879-94FE-475D-95B7-2CFAD3F3D59B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710203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67873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599427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pg num">
            <a:extLst>
              <a:ext uri="{FF2B5EF4-FFF2-40B4-BE49-F238E27FC236}">
                <a16:creationId xmlns:a16="http://schemas.microsoft.com/office/drawing/2014/main" id="{DDCC4F17-A22C-4B74-A656-3ED9F6BC2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47C9DDA-982D-4E2D-8D78-B3F2B844C0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1200" b="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8E264A2-7BEE-41AD-949D-D3042A4CD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354C846-6B25-4E75-B36E-DA771BF0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175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82AD3844-F70E-40A5-A12B-F0003326F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01E0926-C184-4806-906A-A3E952DB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7F68CA9-E9BE-4794-B945-63906A7E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1B61CF-72B9-4D18-9317-0714C27C91EE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711633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969541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pg num">
            <a:extLst>
              <a:ext uri="{FF2B5EF4-FFF2-40B4-BE49-F238E27FC236}">
                <a16:creationId xmlns:a16="http://schemas.microsoft.com/office/drawing/2014/main" id="{55D994A0-4A7B-4DE9-B69A-FAF444448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617B23C-FC1A-4098-8F0F-7A282A1E972D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1200" b="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C3C0D175-D18F-448A-95C4-11EA59886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F8BCEE5-1747-478E-8A42-8CA5EF7F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g num">
            <a:extLst>
              <a:ext uri="{FF2B5EF4-FFF2-40B4-BE49-F238E27FC236}">
                <a16:creationId xmlns:a16="http://schemas.microsoft.com/office/drawing/2014/main" id="{CF6E3C4F-47D5-43F8-9FEF-A1D2B12C5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545C848-DFFD-4485-B426-1177953A5840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BDE93CF-57E2-4D01-B297-59D9DCBD6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706597-502B-4430-93ED-1CB9A5F5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99671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67900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500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359868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g num">
            <a:extLst>
              <a:ext uri="{FF2B5EF4-FFF2-40B4-BE49-F238E27FC236}">
                <a16:creationId xmlns:a16="http://schemas.microsoft.com/office/drawing/2014/main" id="{8149FC6E-73D4-43D0-B1D5-0BCF6E343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2CFEA28-91A6-4F2D-BBBE-F80AAD19F395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6E1C341-4D16-4312-A2F5-E3FB7899A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AD4FAC-8EED-4244-8FED-7C36DC6E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g num">
            <a:extLst>
              <a:ext uri="{FF2B5EF4-FFF2-40B4-BE49-F238E27FC236}">
                <a16:creationId xmlns:a16="http://schemas.microsoft.com/office/drawing/2014/main" id="{5FDBD23D-6724-4F86-AA30-FEB956EC6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7F0148E-447A-46BD-AF07-85C55DA07A77}" type="slidenum">
              <a:rPr lang="en-US" altLang="en-US" sz="1200" b="0" smtClean="0"/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EA759-94D2-42B9-A22B-7C1C9F73B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09588"/>
            <a:ext cx="3408363" cy="2555875"/>
          </a:xfrm>
        </p:spPr>
      </p:sp>
    </p:spTree>
    <p:extLst>
      <p:ext uri="{BB962C8B-B14F-4D97-AF65-F5344CB8AC3E}">
        <p14:creationId xmlns:p14="http://schemas.microsoft.com/office/powerpoint/2010/main" val="152824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78" hidden="1">
            <a:extLst>
              <a:ext uri="{FF2B5EF4-FFF2-40B4-BE49-F238E27FC236}">
                <a16:creationId xmlns:a16="http://schemas.microsoft.com/office/drawing/2014/main" id="{98A355F9-CBBC-4A9B-B96D-D8DAB54E02B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6" r:id="rId11" imgW="0" imgH="0" progId="">
                  <p:embed/>
                </p:oleObj>
              </mc:Choice>
              <mc:Fallback>
                <p:oleObj r:id="rId11" imgW="0" imgH="0" progId="">
                  <p:embed/>
                  <p:pic>
                    <p:nvPicPr>
                      <p:cNvPr id="4098" name="Rectangle 1078" hidden="1">
                        <a:extLst>
                          <a:ext uri="{FF2B5EF4-FFF2-40B4-BE49-F238E27FC236}">
                            <a16:creationId xmlns:a16="http://schemas.microsoft.com/office/drawing/2014/main" id="{69BA4799-5A89-413C-B22B-3D351FF3A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McK Title Elements" hidden="1">
            <a:extLst>
              <a:ext uri="{FF2B5EF4-FFF2-40B4-BE49-F238E27FC236}">
                <a16:creationId xmlns:a16="http://schemas.microsoft.com/office/drawing/2014/main" id="{805ADFF1-D984-45BD-BC7B-C623327FDB6E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36538"/>
            <a:ext cx="8669338" cy="6145212"/>
            <a:chOff x="122" y="149"/>
            <a:chExt cx="5461" cy="3871"/>
          </a:xfrm>
        </p:grpSpPr>
        <p:sp>
          <p:nvSpPr>
            <p:cNvPr id="6" name="McK Confidential" hidden="1">
              <a:extLst>
                <a:ext uri="{FF2B5EF4-FFF2-40B4-BE49-F238E27FC236}">
                  <a16:creationId xmlns:a16="http://schemas.microsoft.com/office/drawing/2014/main" id="{CDD01BA0-3C4B-48ED-9CB6-6205BA4117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29" y="1005"/>
              <a:ext cx="9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CONFIDENTIAL</a:t>
              </a:r>
            </a:p>
          </p:txBody>
        </p:sp>
        <p:sp>
          <p:nvSpPr>
            <p:cNvPr id="7" name="McK Document Head" hidden="1">
              <a:extLst>
                <a:ext uri="{FF2B5EF4-FFF2-40B4-BE49-F238E27FC236}">
                  <a16:creationId xmlns:a16="http://schemas.microsoft.com/office/drawing/2014/main" id="{54B70C9D-6A47-4655-B2B0-D028457757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2" y="149"/>
              <a:ext cx="268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Presentation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sz="1400" b="1">
                  <a:solidFill>
                    <a:srgbClr val="676767"/>
                  </a:solidFill>
                </a:rPr>
                <a:t>Date</a:t>
              </a:r>
            </a:p>
          </p:txBody>
        </p:sp>
        <p:sp>
          <p:nvSpPr>
            <p:cNvPr id="8" name="McK Disclaimer" hidden="1">
              <a:extLst>
                <a:ext uri="{FF2B5EF4-FFF2-40B4-BE49-F238E27FC236}">
                  <a16:creationId xmlns:a16="http://schemas.microsoft.com/office/drawing/2014/main" id="{25DC3AD9-7BBA-4C16-B4BA-B97F53EC191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929" y="3685"/>
              <a:ext cx="265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700">
                  <a:solidFill>
                    <a:srgbClr val="676767"/>
                  </a:solidFill>
                </a:rPr>
                <a:t>This report contains information that is confidential and proprietary to McKinsey &amp; Company, Inc., and is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solely for the use of McKinsey &amp; Company, Inc., personnel. No part of it may be used, circulated, quoted,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or reproduced for distribution outside McKinsey &amp; Company, Inc. If you are not the intended recipient of </a:t>
              </a:r>
              <a:br>
                <a:rPr lang="en-US" sz="700">
                  <a:solidFill>
                    <a:srgbClr val="676767"/>
                  </a:solidFill>
                </a:rPr>
              </a:br>
              <a:r>
                <a:rPr lang="en-US" sz="700">
                  <a:solidFill>
                    <a:srgbClr val="676767"/>
                  </a:solidFill>
                </a:rPr>
                <a:t>this report, you are hereby notified that the use, circulation, quoting, or reproducing of this report is strictly prohibited and may be unlawful.</a:t>
              </a:r>
            </a:p>
          </p:txBody>
        </p:sp>
      </p:grpSp>
      <p:grpSp>
        <p:nvGrpSpPr>
          <p:cNvPr id="9" name="Group 1113">
            <a:extLst>
              <a:ext uri="{FF2B5EF4-FFF2-40B4-BE49-F238E27FC236}">
                <a16:creationId xmlns:a16="http://schemas.microsoft.com/office/drawing/2014/main" id="{D5630363-2A64-46C6-AFC1-69751FED9A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10" name="Rectangle 1085">
              <a:extLst>
                <a:ext uri="{FF2B5EF4-FFF2-40B4-BE49-F238E27FC236}">
                  <a16:creationId xmlns:a16="http://schemas.microsoft.com/office/drawing/2014/main" id="{9513CD56-F1DE-4959-9D8A-69A01924F79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1" name="Rectangle 1086">
              <a:extLst>
                <a:ext uri="{FF2B5EF4-FFF2-40B4-BE49-F238E27FC236}">
                  <a16:creationId xmlns:a16="http://schemas.microsoft.com/office/drawing/2014/main" id="{AEBDAE61-72D8-48DA-B8D9-FCF074663D5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12" name="Rectangle 1087">
              <a:extLst>
                <a:ext uri="{FF2B5EF4-FFF2-40B4-BE49-F238E27FC236}">
                  <a16:creationId xmlns:a16="http://schemas.microsoft.com/office/drawing/2014/main" id="{A883DE41-248E-4C98-984F-EEB3E81E664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sp>
        <p:nvSpPr>
          <p:cNvPr id="13" name="Working Draft" hidden="1">
            <a:extLst>
              <a:ext uri="{FF2B5EF4-FFF2-40B4-BE49-F238E27FC236}">
                <a16:creationId xmlns:a16="http://schemas.microsoft.com/office/drawing/2014/main" id="{983741F5-72E3-4F67-BE60-7626494AF3C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649788" y="311150"/>
            <a:ext cx="311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676767"/>
                </a:solidFill>
              </a:rPr>
              <a:t>Last Modified 2/12/2007 10:15:32 AM W. Europe Standard Time</a:t>
            </a:r>
          </a:p>
        </p:txBody>
      </p:sp>
      <p:sp>
        <p:nvSpPr>
          <p:cNvPr id="14" name="Printed" hidden="1">
            <a:extLst>
              <a:ext uri="{FF2B5EF4-FFF2-40B4-BE49-F238E27FC236}">
                <a16:creationId xmlns:a16="http://schemas.microsoft.com/office/drawing/2014/main" id="{E44615DA-65C4-400B-A80D-C2A43794A12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649788" y="474663"/>
            <a:ext cx="2578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676767"/>
                </a:solidFill>
              </a:rPr>
              <a:t>Printed 11/30/2006 3:13:02 AM India Standard Time</a:t>
            </a:r>
            <a:endParaRPr lang="en-US" sz="900">
              <a:solidFill>
                <a:srgbClr val="676767"/>
              </a:solidFill>
            </a:endParaRPr>
          </a:p>
        </p:txBody>
      </p:sp>
      <p:sp>
        <p:nvSpPr>
          <p:cNvPr id="15" name="Working Draft Text" hidden="1">
            <a:extLst>
              <a:ext uri="{FF2B5EF4-FFF2-40B4-BE49-F238E27FC236}">
                <a16:creationId xmlns:a16="http://schemas.microsoft.com/office/drawing/2014/main" id="{F68AE1DE-5598-4E13-8D2D-9F70453334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649788" y="133350"/>
            <a:ext cx="774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676767"/>
                </a:solidFill>
              </a:rPr>
              <a:t>Working Draft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649788" y="3032125"/>
            <a:ext cx="4078287" cy="1098550"/>
          </a:xfrm>
        </p:spPr>
        <p:txBody>
          <a:bodyPr anchor="ctr"/>
          <a:lstStyle>
            <a:lvl1pPr>
              <a:defRPr sz="4000">
                <a:solidFill>
                  <a:srgbClr val="FFAC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49788" y="5002213"/>
            <a:ext cx="4078287" cy="212725"/>
          </a:xfrm>
        </p:spPr>
        <p:txBody>
          <a:bodyPr/>
          <a:lstStyle>
            <a:lvl1pPr>
              <a:defRPr sz="1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47677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A6D285DC-1D62-4D79-86A3-EEDD7FECCE7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F0F0-9A46-4062-81BE-734DA728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A8B06C3-709A-41D4-A93E-3E00B524E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69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2138363" cy="254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533400"/>
            <a:ext cx="6262687" cy="254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D65014C7-584C-4D94-85A2-A23AD798263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569C-8323-49B4-9AE8-C6F68AE4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4CB1F8B-09C9-4839-BB94-C66F9B793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87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8E618537-00C2-4DEF-A4A9-F089C88093AD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D925-EE67-4A8E-9848-343A56DB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B1E48291-1222-48D3-B279-C76FB5F93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74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g num">
            <a:extLst>
              <a:ext uri="{FF2B5EF4-FFF2-40B4-BE49-F238E27FC236}">
                <a16:creationId xmlns:a16="http://schemas.microsoft.com/office/drawing/2014/main" id="{7A304A66-2841-482A-9965-F4E44AB01D85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1DD12-B8B5-4DB9-ABF9-A392CE19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oc id">
            <a:extLst>
              <a:ext uri="{FF2B5EF4-FFF2-40B4-BE49-F238E27FC236}">
                <a16:creationId xmlns:a16="http://schemas.microsoft.com/office/drawing/2014/main" id="{AEF74B88-0E3F-499D-8DBA-0C2BA1953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491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273175"/>
            <a:ext cx="4200525" cy="180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13B5070-F7CE-4B92-999C-00B01BEEC52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A8666-8BF5-48D7-9D12-22E8C275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5EA106BC-DFC7-42F2-994B-F83359B8C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44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g num">
            <a:extLst>
              <a:ext uri="{FF2B5EF4-FFF2-40B4-BE49-F238E27FC236}">
                <a16:creationId xmlns:a16="http://schemas.microsoft.com/office/drawing/2014/main" id="{7887679F-9290-4D1A-AEC1-879CEFCE86B1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15A5-E858-44BC-ADFE-80D0AB3A1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oc id">
            <a:extLst>
              <a:ext uri="{FF2B5EF4-FFF2-40B4-BE49-F238E27FC236}">
                <a16:creationId xmlns:a16="http://schemas.microsoft.com/office/drawing/2014/main" id="{E2EA25E6-B15D-40DB-9A5C-50CFA5E60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24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g num">
            <a:extLst>
              <a:ext uri="{FF2B5EF4-FFF2-40B4-BE49-F238E27FC236}">
                <a16:creationId xmlns:a16="http://schemas.microsoft.com/office/drawing/2014/main" id="{64ACD1C2-6664-4AD6-B60B-19F82B39C518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006-B437-40E0-B5DE-1D0E353C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oc id">
            <a:extLst>
              <a:ext uri="{FF2B5EF4-FFF2-40B4-BE49-F238E27FC236}">
                <a16:creationId xmlns:a16="http://schemas.microsoft.com/office/drawing/2014/main" id="{F412F2DA-AD98-4FAD-9CB1-FC903E9D9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912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g num">
            <a:extLst>
              <a:ext uri="{FF2B5EF4-FFF2-40B4-BE49-F238E27FC236}">
                <a16:creationId xmlns:a16="http://schemas.microsoft.com/office/drawing/2014/main" id="{CF7417AE-F2AB-48C7-8728-0EE6E38485C0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000D-3C65-48C2-B287-2EE6522E9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oc id">
            <a:extLst>
              <a:ext uri="{FF2B5EF4-FFF2-40B4-BE49-F238E27FC236}">
                <a16:creationId xmlns:a16="http://schemas.microsoft.com/office/drawing/2014/main" id="{D462051B-4B37-4CCC-87EF-F87A9A312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189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AE9D82F8-F4D9-437C-B431-21B699E082F9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CC2F-73A2-41EE-8F8D-BD76D873D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2CDF6ECD-CE75-46A1-B927-47BB900E19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039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g num">
            <a:extLst>
              <a:ext uri="{FF2B5EF4-FFF2-40B4-BE49-F238E27FC236}">
                <a16:creationId xmlns:a16="http://schemas.microsoft.com/office/drawing/2014/main" id="{D503DCEE-D056-4DF7-8C08-996AEC2717CC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D88B-5B20-44E0-A370-1A4D5C44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oc id">
            <a:extLst>
              <a:ext uri="{FF2B5EF4-FFF2-40B4-BE49-F238E27FC236}">
                <a16:creationId xmlns:a16="http://schemas.microsoft.com/office/drawing/2014/main" id="{AEA3E46E-CE0B-4747-A824-FDDFDE9BC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89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9" Type="http://schemas.openxmlformats.org/officeDocument/2006/relationships/tags" Target="../tags/tag27.xml"/><Relationship Id="rId21" Type="http://schemas.openxmlformats.org/officeDocument/2006/relationships/tags" Target="../tags/tag9.xml"/><Relationship Id="rId34" Type="http://schemas.openxmlformats.org/officeDocument/2006/relationships/tags" Target="../tags/tag22.xml"/><Relationship Id="rId42" Type="http://schemas.openxmlformats.org/officeDocument/2006/relationships/tags" Target="../tags/tag30.xml"/><Relationship Id="rId47" Type="http://schemas.openxmlformats.org/officeDocument/2006/relationships/tags" Target="../tags/tag35.xml"/><Relationship Id="rId50" Type="http://schemas.openxmlformats.org/officeDocument/2006/relationships/tags" Target="../tags/tag38.xml"/><Relationship Id="rId55" Type="http://schemas.openxmlformats.org/officeDocument/2006/relationships/tags" Target="../tags/tag43.xml"/><Relationship Id="rId63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tags" Target="../tags/tag17.xml"/><Relationship Id="rId41" Type="http://schemas.openxmlformats.org/officeDocument/2006/relationships/tags" Target="../tags/tag29.xml"/><Relationship Id="rId54" Type="http://schemas.openxmlformats.org/officeDocument/2006/relationships/tags" Target="../tags/tag42.xml"/><Relationship Id="rId62" Type="http://schemas.openxmlformats.org/officeDocument/2006/relationships/tags" Target="../tags/tag5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32" Type="http://schemas.openxmlformats.org/officeDocument/2006/relationships/tags" Target="../tags/tag20.xml"/><Relationship Id="rId37" Type="http://schemas.openxmlformats.org/officeDocument/2006/relationships/tags" Target="../tags/tag25.xml"/><Relationship Id="rId40" Type="http://schemas.openxmlformats.org/officeDocument/2006/relationships/tags" Target="../tags/tag28.xml"/><Relationship Id="rId45" Type="http://schemas.openxmlformats.org/officeDocument/2006/relationships/tags" Target="../tags/tag33.xml"/><Relationship Id="rId53" Type="http://schemas.openxmlformats.org/officeDocument/2006/relationships/tags" Target="../tags/tag41.xml"/><Relationship Id="rId58" Type="http://schemas.openxmlformats.org/officeDocument/2006/relationships/tags" Target="../tags/tag46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36" Type="http://schemas.openxmlformats.org/officeDocument/2006/relationships/tags" Target="../tags/tag24.xml"/><Relationship Id="rId49" Type="http://schemas.openxmlformats.org/officeDocument/2006/relationships/tags" Target="../tags/tag37.xml"/><Relationship Id="rId57" Type="http://schemas.openxmlformats.org/officeDocument/2006/relationships/tags" Target="../tags/tag45.xml"/><Relationship Id="rId61" Type="http://schemas.openxmlformats.org/officeDocument/2006/relationships/tags" Target="../tags/tag4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31" Type="http://schemas.openxmlformats.org/officeDocument/2006/relationships/tags" Target="../tags/tag19.xml"/><Relationship Id="rId44" Type="http://schemas.openxmlformats.org/officeDocument/2006/relationships/tags" Target="../tags/tag32.xml"/><Relationship Id="rId52" Type="http://schemas.openxmlformats.org/officeDocument/2006/relationships/tags" Target="../tags/tag40.xml"/><Relationship Id="rId60" Type="http://schemas.openxmlformats.org/officeDocument/2006/relationships/tags" Target="../tags/tag4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tags" Target="../tags/tag18.xml"/><Relationship Id="rId35" Type="http://schemas.openxmlformats.org/officeDocument/2006/relationships/tags" Target="../tags/tag23.xml"/><Relationship Id="rId43" Type="http://schemas.openxmlformats.org/officeDocument/2006/relationships/tags" Target="../tags/tag31.xml"/><Relationship Id="rId48" Type="http://schemas.openxmlformats.org/officeDocument/2006/relationships/tags" Target="../tags/tag36.xml"/><Relationship Id="rId56" Type="http://schemas.openxmlformats.org/officeDocument/2006/relationships/tags" Target="../tags/tag4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9.xml"/><Relationship Id="rId3" Type="http://schemas.openxmlformats.org/officeDocument/2006/relationships/slideLayout" Target="../slideLayouts/slideLayout3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33" Type="http://schemas.openxmlformats.org/officeDocument/2006/relationships/tags" Target="../tags/tag21.xml"/><Relationship Id="rId38" Type="http://schemas.openxmlformats.org/officeDocument/2006/relationships/tags" Target="../tags/tag26.xml"/><Relationship Id="rId46" Type="http://schemas.openxmlformats.org/officeDocument/2006/relationships/tags" Target="../tags/tag34.xml"/><Relationship Id="rId59" Type="http://schemas.openxmlformats.org/officeDocument/2006/relationships/tags" Target="../tags/tag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6FA0BC4B-CF35-4AAF-BECB-71B9F25F77D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176213" y="1273175"/>
            <a:ext cx="85534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FD2DD03-5117-4DB3-B9BE-A1841DA638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176213" y="533400"/>
            <a:ext cx="7091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6" name="McK Slide Elements">
            <a:extLst>
              <a:ext uri="{FF2B5EF4-FFF2-40B4-BE49-F238E27FC236}">
                <a16:creationId xmlns:a16="http://schemas.microsoft.com/office/drawing/2014/main" id="{DF530769-5ABB-44C1-BA61-39F27FAAE5FA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760413"/>
            <a:ext cx="8618537" cy="5656262"/>
            <a:chOff x="111" y="479"/>
            <a:chExt cx="5429" cy="3563"/>
          </a:xfrm>
        </p:grpSpPr>
        <p:sp>
          <p:nvSpPr>
            <p:cNvPr id="3162" name="McK Subtitle" hidden="1">
              <a:extLst>
                <a:ext uri="{FF2B5EF4-FFF2-40B4-BE49-F238E27FC236}">
                  <a16:creationId xmlns:a16="http://schemas.microsoft.com/office/drawing/2014/main" id="{6F3D23A8-18DD-4325-BAF0-8C9F527A06BE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1"/>
              </p:custDataLst>
            </p:nvPr>
          </p:nvSpPr>
          <p:spPr bwMode="gray">
            <a:xfrm>
              <a:off x="111" y="479"/>
              <a:ext cx="54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676767"/>
                  </a:solidFill>
                </a:rPr>
                <a:t>SUBTITLE (IF THERE IS A MESSAGE TITLE ONLY)</a:t>
              </a:r>
            </a:p>
          </p:txBody>
        </p:sp>
        <p:sp>
          <p:nvSpPr>
            <p:cNvPr id="3163" name="McK Footnote" hidden="1">
              <a:extLst>
                <a:ext uri="{FF2B5EF4-FFF2-40B4-BE49-F238E27FC236}">
                  <a16:creationId xmlns:a16="http://schemas.microsoft.com/office/drawing/2014/main" id="{E62532D0-6525-4B60-9A7E-535423D4C664}"/>
                </a:ext>
              </a:extLst>
            </p:cNvPr>
            <p:cNvSpPr txBox="1">
              <a:spLocks noChangeArrowheads="1"/>
            </p:cNvSpPr>
            <p:nvPr userDrawn="1">
              <p:custDataLst>
                <p:tags r:id="rId62"/>
              </p:custDataLst>
            </p:nvPr>
          </p:nvSpPr>
          <p:spPr bwMode="gray">
            <a:xfrm>
              <a:off x="111" y="3875"/>
              <a:ext cx="5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441325" indent="-441325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5288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sz="900">
                  <a:solidFill>
                    <a:srgbClr val="676767"/>
                  </a:solidFill>
                </a:rPr>
                <a:t>	*	Footnote</a:t>
              </a:r>
            </a:p>
            <a:p>
              <a:pPr eaLnBrk="1" hangingPunct="1">
                <a:lnSpc>
                  <a:spcPct val="90000"/>
                </a:lnSpc>
                <a:spcBef>
                  <a:spcPct val="15000"/>
                </a:spcBef>
                <a:defRPr/>
              </a:pPr>
              <a:r>
                <a:rPr lang="en-US" sz="900">
                  <a:solidFill>
                    <a:srgbClr val="676767"/>
                  </a:solidFill>
                </a:rPr>
                <a:t>	Source:	Source</a:t>
              </a:r>
            </a:p>
          </p:txBody>
        </p:sp>
      </p:grpSp>
      <p:sp>
        <p:nvSpPr>
          <p:cNvPr id="3077" name="Working Draft" hidden="1">
            <a:extLst>
              <a:ext uri="{FF2B5EF4-FFF2-40B4-BE49-F238E27FC236}">
                <a16:creationId xmlns:a16="http://schemas.microsoft.com/office/drawing/2014/main" id="{3BBF7626-68CB-4733-BD91-5D125006D6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 rot="5400000">
            <a:off x="7716044" y="2358231"/>
            <a:ext cx="22923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Working Draft - Last Modified 2/12/2007 10:15:31 AM</a:t>
            </a:r>
          </a:p>
        </p:txBody>
      </p:sp>
      <p:sp>
        <p:nvSpPr>
          <p:cNvPr id="3078" name="Printed" hidden="1">
            <a:extLst>
              <a:ext uri="{FF2B5EF4-FFF2-40B4-BE49-F238E27FC236}">
                <a16:creationId xmlns:a16="http://schemas.microsoft.com/office/drawing/2014/main" id="{7BAF47D5-02D6-4B56-A753-D334FFC4CB4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 rot="5400000">
            <a:off x="8181181" y="4361657"/>
            <a:ext cx="13620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>
                <a:solidFill>
                  <a:srgbClr val="676767"/>
                </a:solidFill>
              </a:rPr>
              <a:t>Printed 11/30/2006 3:13:02 AM</a:t>
            </a:r>
          </a:p>
        </p:txBody>
      </p:sp>
      <p:grpSp>
        <p:nvGrpSpPr>
          <p:cNvPr id="3079" name="McK Legend Moons" hidden="1">
            <a:extLst>
              <a:ext uri="{FF2B5EF4-FFF2-40B4-BE49-F238E27FC236}">
                <a16:creationId xmlns:a16="http://schemas.microsoft.com/office/drawing/2014/main" id="{B84DE081-4858-4FB7-8571-F1F79F8CE551}"/>
              </a:ext>
            </a:extLst>
          </p:cNvPr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043863" y="819150"/>
            <a:ext cx="758825" cy="1071563"/>
            <a:chOff x="4883" y="516"/>
            <a:chExt cx="478" cy="675"/>
          </a:xfrm>
        </p:grpSpPr>
        <p:sp>
          <p:nvSpPr>
            <p:cNvPr id="3146" name="Rectangle 260" hidden="1">
              <a:extLst>
                <a:ext uri="{FF2B5EF4-FFF2-40B4-BE49-F238E27FC236}">
                  <a16:creationId xmlns:a16="http://schemas.microsoft.com/office/drawing/2014/main" id="{3CEED21A-B022-4A11-9EEB-BBF63D9A82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7" name="Rectangle 261" hidden="1">
              <a:extLst>
                <a:ext uri="{FF2B5EF4-FFF2-40B4-BE49-F238E27FC236}">
                  <a16:creationId xmlns:a16="http://schemas.microsoft.com/office/drawing/2014/main" id="{E5F9222D-7D08-4E49-8E2D-B3D185EE52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8" name="Rectangle 262" hidden="1">
              <a:extLst>
                <a:ext uri="{FF2B5EF4-FFF2-40B4-BE49-F238E27FC236}">
                  <a16:creationId xmlns:a16="http://schemas.microsoft.com/office/drawing/2014/main" id="{F9814339-24CB-4302-8F5D-E251FA8805C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9" name="Rectangle 263" hidden="1">
              <a:extLst>
                <a:ext uri="{FF2B5EF4-FFF2-40B4-BE49-F238E27FC236}">
                  <a16:creationId xmlns:a16="http://schemas.microsoft.com/office/drawing/2014/main" id="{0FF761A1-B048-4F00-94B3-D406503EFE2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50" name="Oval 194" hidden="1">
              <a:extLst>
                <a:ext uri="{FF2B5EF4-FFF2-40B4-BE49-F238E27FC236}">
                  <a16:creationId xmlns:a16="http://schemas.microsoft.com/office/drawing/2014/main" id="{E19F38E8-3DA8-4A37-A2ED-9619319F647F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0"/>
              </p:custDataLst>
            </p:nvPr>
          </p:nvSpPr>
          <p:spPr bwMode="gray">
            <a:xfrm>
              <a:off x="4883" y="522"/>
              <a:ext cx="102" cy="1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grpSp>
          <p:nvGrpSpPr>
            <p:cNvPr id="3151" name="Group 196" hidden="1">
              <a:extLst>
                <a:ext uri="{FF2B5EF4-FFF2-40B4-BE49-F238E27FC236}">
                  <a16:creationId xmlns:a16="http://schemas.microsoft.com/office/drawing/2014/main" id="{BDCDDBA3-AE13-42E9-AABF-9EA3B4E642CC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1"/>
              </p:custDataLst>
            </p:nvPr>
          </p:nvGrpSpPr>
          <p:grpSpPr bwMode="auto">
            <a:xfrm>
              <a:off x="4883" y="662"/>
              <a:ext cx="102" cy="102"/>
              <a:chOff x="1694" y="2044"/>
              <a:chExt cx="160" cy="160"/>
            </a:xfrm>
          </p:grpSpPr>
          <p:sp>
            <p:nvSpPr>
              <p:cNvPr id="3160" name="Oval 197" hidden="1">
                <a:extLst>
                  <a:ext uri="{FF2B5EF4-FFF2-40B4-BE49-F238E27FC236}">
                    <a16:creationId xmlns:a16="http://schemas.microsoft.com/office/drawing/2014/main" id="{8BA1A5D5-5D18-4AFC-B1D7-7A0CBEE93A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61" name="Arc 198" hidden="1">
                <a:extLst>
                  <a:ext uri="{FF2B5EF4-FFF2-40B4-BE49-F238E27FC236}">
                    <a16:creationId xmlns:a16="http://schemas.microsoft.com/office/drawing/2014/main" id="{4E1B68F1-B14C-452D-885D-CD6603E82B0C}"/>
                  </a:ext>
                </a:extLst>
              </p:cNvPr>
              <p:cNvSpPr>
                <a:spLocks noChangeAspect="1"/>
              </p:cNvSpPr>
              <p:nvPr>
                <p:custDataLst>
                  <p:tags r:id="rId60"/>
                </p:custDataLst>
              </p:nvPr>
            </p:nvSpPr>
            <p:spPr bwMode="gray">
              <a:xfrm>
                <a:off x="1774" y="2044"/>
                <a:ext cx="80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2" name="Group 200" hidden="1">
              <a:extLst>
                <a:ext uri="{FF2B5EF4-FFF2-40B4-BE49-F238E27FC236}">
                  <a16:creationId xmlns:a16="http://schemas.microsoft.com/office/drawing/2014/main" id="{F6255A44-5B2D-40DA-84ED-EEFEAD7301E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2"/>
              </p:custDataLst>
            </p:nvPr>
          </p:nvGrpSpPr>
          <p:grpSpPr bwMode="auto">
            <a:xfrm>
              <a:off x="4883" y="802"/>
              <a:ext cx="102" cy="102"/>
              <a:chOff x="1521" y="1401"/>
              <a:chExt cx="102" cy="102"/>
            </a:xfrm>
          </p:grpSpPr>
          <p:sp>
            <p:nvSpPr>
              <p:cNvPr id="3158" name="Oval 201" hidden="1">
                <a:extLst>
                  <a:ext uri="{FF2B5EF4-FFF2-40B4-BE49-F238E27FC236}">
                    <a16:creationId xmlns:a16="http://schemas.microsoft.com/office/drawing/2014/main" id="{CD577EC2-B4AE-4DA9-8838-16CF79B27F0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7"/>
                </p:custDataLst>
              </p:nvPr>
            </p:nvSpPr>
            <p:spPr bwMode="gray">
              <a:xfrm>
                <a:off x="1521" y="1401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9" name="Arc 202" hidden="1">
                <a:extLst>
                  <a:ext uri="{FF2B5EF4-FFF2-40B4-BE49-F238E27FC236}">
                    <a16:creationId xmlns:a16="http://schemas.microsoft.com/office/drawing/2014/main" id="{42B7FFC1-FFCE-4CFB-A88D-3166B467CCCE}"/>
                  </a:ext>
                </a:extLst>
              </p:cNvPr>
              <p:cNvSpPr>
                <a:spLocks noChangeAspect="1"/>
              </p:cNvSpPr>
              <p:nvPr>
                <p:custDataLst>
                  <p:tags r:id="rId58"/>
                </p:custDataLst>
              </p:nvPr>
            </p:nvSpPr>
            <p:spPr bwMode="gray">
              <a:xfrm>
                <a:off x="1572" y="1401"/>
                <a:ext cx="51" cy="102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153" name="Group 204" hidden="1">
              <a:extLst>
                <a:ext uri="{FF2B5EF4-FFF2-40B4-BE49-F238E27FC236}">
                  <a16:creationId xmlns:a16="http://schemas.microsoft.com/office/drawing/2014/main" id="{F3A85D16-9246-457F-B5B8-F4DBEB5E50A7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53"/>
              </p:custDataLst>
            </p:nvPr>
          </p:nvGrpSpPr>
          <p:grpSpPr bwMode="auto">
            <a:xfrm>
              <a:off x="4883" y="942"/>
              <a:ext cx="102" cy="102"/>
              <a:chOff x="1521" y="1539"/>
              <a:chExt cx="102" cy="102"/>
            </a:xfrm>
          </p:grpSpPr>
          <p:sp>
            <p:nvSpPr>
              <p:cNvPr id="3156" name="Oval 205" hidden="1">
                <a:extLst>
                  <a:ext uri="{FF2B5EF4-FFF2-40B4-BE49-F238E27FC236}">
                    <a16:creationId xmlns:a16="http://schemas.microsoft.com/office/drawing/2014/main" id="{55C30B0D-0D99-425C-AA64-463F1A933B8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5"/>
                </p:custDataLst>
              </p:nvPr>
            </p:nvSpPr>
            <p:spPr bwMode="gray">
              <a:xfrm>
                <a:off x="1521" y="1539"/>
                <a:ext cx="102" cy="1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  <a:defRPr/>
                </a:pPr>
                <a:endParaRPr lang="en-GB"/>
              </a:p>
            </p:txBody>
          </p:sp>
          <p:sp>
            <p:nvSpPr>
              <p:cNvPr id="3157" name="Arc 206" hidden="1">
                <a:extLst>
                  <a:ext uri="{FF2B5EF4-FFF2-40B4-BE49-F238E27FC236}">
                    <a16:creationId xmlns:a16="http://schemas.microsoft.com/office/drawing/2014/main" id="{B58F1CEC-4226-4C83-B241-47D6DA3D5E58}"/>
                  </a:ext>
                </a:extLst>
              </p:cNvPr>
              <p:cNvSpPr>
                <a:spLocks noChangeAspect="1"/>
              </p:cNvSpPr>
              <p:nvPr>
                <p:custDataLst>
                  <p:tags r:id="rId56"/>
                </p:custDataLst>
              </p:nvPr>
            </p:nvSpPr>
            <p:spPr bwMode="gray">
              <a:xfrm>
                <a:off x="1521" y="1539"/>
                <a:ext cx="102" cy="102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54" name="Oval 208" hidden="1">
              <a:extLst>
                <a:ext uri="{FF2B5EF4-FFF2-40B4-BE49-F238E27FC236}">
                  <a16:creationId xmlns:a16="http://schemas.microsoft.com/office/drawing/2014/main" id="{9E89FC53-1313-4AA7-AF82-784C9644B507}"/>
                </a:ext>
              </a:extLst>
            </p:cNvPr>
            <p:cNvSpPr>
              <a:spLocks noChangeAspect="1" noChangeArrowheads="1"/>
            </p:cNvSpPr>
            <p:nvPr userDrawn="1">
              <p:custDataLst>
                <p:tags r:id="rId54"/>
              </p:custDataLst>
            </p:nvPr>
          </p:nvSpPr>
          <p:spPr bwMode="gray">
            <a:xfrm>
              <a:off x="4883" y="1082"/>
              <a:ext cx="102" cy="10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55" name="Rectangle 264" hidden="1">
              <a:extLst>
                <a:ext uri="{FF2B5EF4-FFF2-40B4-BE49-F238E27FC236}">
                  <a16:creationId xmlns:a16="http://schemas.microsoft.com/office/drawing/2014/main" id="{870D8CB3-8963-426A-AF2F-503C4517906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107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0" name="McK Legend Boxes" hidden="1">
            <a:extLst>
              <a:ext uri="{FF2B5EF4-FFF2-40B4-BE49-F238E27FC236}">
                <a16:creationId xmlns:a16="http://schemas.microsoft.com/office/drawing/2014/main" id="{397A89BE-B199-4C88-90F5-E18600EEF912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016875" y="819150"/>
            <a:ext cx="785813" cy="849313"/>
            <a:chOff x="4866" y="516"/>
            <a:chExt cx="495" cy="535"/>
          </a:xfrm>
        </p:grpSpPr>
        <p:sp>
          <p:nvSpPr>
            <p:cNvPr id="3138" name="Rectangle 179" hidden="1">
              <a:extLst>
                <a:ext uri="{FF2B5EF4-FFF2-40B4-BE49-F238E27FC236}">
                  <a16:creationId xmlns:a16="http://schemas.microsoft.com/office/drawing/2014/main" id="{CAE9ED80-1AD0-4D27-A3CE-2F1319CE085B}"/>
                </a:ext>
              </a:extLst>
            </p:cNvPr>
            <p:cNvSpPr>
              <a:spLocks noChangeArrowheads="1"/>
            </p:cNvSpPr>
            <p:nvPr userDrawn="1">
              <p:custDataLst>
                <p:tags r:id="rId46"/>
              </p:custDataLst>
            </p:nvPr>
          </p:nvSpPr>
          <p:spPr bwMode="gray">
            <a:xfrm>
              <a:off x="4866" y="522"/>
              <a:ext cx="136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39" name="Rectangle 181" hidden="1">
              <a:extLst>
                <a:ext uri="{FF2B5EF4-FFF2-40B4-BE49-F238E27FC236}">
                  <a16:creationId xmlns:a16="http://schemas.microsoft.com/office/drawing/2014/main" id="{17976B08-E18A-4B9B-8DA5-BB405C5D6306}"/>
                </a:ext>
              </a:extLst>
            </p:cNvPr>
            <p:cNvSpPr>
              <a:spLocks noChangeArrowheads="1"/>
            </p:cNvSpPr>
            <p:nvPr userDrawn="1">
              <p:custDataLst>
                <p:tags r:id="rId47"/>
              </p:custDataLst>
            </p:nvPr>
          </p:nvSpPr>
          <p:spPr bwMode="gray">
            <a:xfrm>
              <a:off x="4866" y="662"/>
              <a:ext cx="136" cy="1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0" name="Rectangle 183" hidden="1">
              <a:extLst>
                <a:ext uri="{FF2B5EF4-FFF2-40B4-BE49-F238E27FC236}">
                  <a16:creationId xmlns:a16="http://schemas.microsoft.com/office/drawing/2014/main" id="{6EC95A5E-3760-4971-8816-6BC7E9291E46}"/>
                </a:ext>
              </a:extLst>
            </p:cNvPr>
            <p:cNvSpPr>
              <a:spLocks noChangeArrowheads="1"/>
            </p:cNvSpPr>
            <p:nvPr userDrawn="1">
              <p:custDataLst>
                <p:tags r:id="rId48"/>
              </p:custDataLst>
            </p:nvPr>
          </p:nvSpPr>
          <p:spPr bwMode="gray">
            <a:xfrm>
              <a:off x="4866" y="802"/>
              <a:ext cx="136" cy="1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1" name="Rectangle 185" hidden="1">
              <a:extLst>
                <a:ext uri="{FF2B5EF4-FFF2-40B4-BE49-F238E27FC236}">
                  <a16:creationId xmlns:a16="http://schemas.microsoft.com/office/drawing/2014/main" id="{C166D94B-EA92-4B12-B8E7-31462CA45B75}"/>
                </a:ext>
              </a:extLst>
            </p:cNvPr>
            <p:cNvSpPr>
              <a:spLocks noChangeArrowheads="1"/>
            </p:cNvSpPr>
            <p:nvPr userDrawn="1">
              <p:custDataLst>
                <p:tags r:id="rId49"/>
              </p:custDataLst>
            </p:nvPr>
          </p:nvSpPr>
          <p:spPr bwMode="gray">
            <a:xfrm>
              <a:off x="4866" y="942"/>
              <a:ext cx="136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42" name="Rectangle 273" hidden="1">
              <a:extLst>
                <a:ext uri="{FF2B5EF4-FFF2-40B4-BE49-F238E27FC236}">
                  <a16:creationId xmlns:a16="http://schemas.microsoft.com/office/drawing/2014/main" id="{89C4675E-6182-4D65-A2D4-8E459FD7CF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3" name="Rectangle 274" hidden="1">
              <a:extLst>
                <a:ext uri="{FF2B5EF4-FFF2-40B4-BE49-F238E27FC236}">
                  <a16:creationId xmlns:a16="http://schemas.microsoft.com/office/drawing/2014/main" id="{D396AD5B-324D-4B76-8021-15DB24A1A6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4" name="Rectangle 275" hidden="1">
              <a:extLst>
                <a:ext uri="{FF2B5EF4-FFF2-40B4-BE49-F238E27FC236}">
                  <a16:creationId xmlns:a16="http://schemas.microsoft.com/office/drawing/2014/main" id="{2EA292E9-595B-4CD3-8A3C-253D69F498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45" name="Rectangle 276" hidden="1">
              <a:extLst>
                <a:ext uri="{FF2B5EF4-FFF2-40B4-BE49-F238E27FC236}">
                  <a16:creationId xmlns:a16="http://schemas.microsoft.com/office/drawing/2014/main" id="{EE10152E-52B7-47B1-AD19-3A3325D05C7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93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1" name="McK Legend Lines" hidden="1">
            <a:extLst>
              <a:ext uri="{FF2B5EF4-FFF2-40B4-BE49-F238E27FC236}">
                <a16:creationId xmlns:a16="http://schemas.microsoft.com/office/drawing/2014/main" id="{89ED49CE-0474-45E9-AABE-F4CE27BE9B83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7762875" y="819150"/>
            <a:ext cx="1039813" cy="627063"/>
            <a:chOff x="4706" y="516"/>
            <a:chExt cx="655" cy="395"/>
          </a:xfrm>
        </p:grpSpPr>
        <p:sp>
          <p:nvSpPr>
            <p:cNvPr id="3132" name="Line 190" hidden="1">
              <a:extLst>
                <a:ext uri="{FF2B5EF4-FFF2-40B4-BE49-F238E27FC236}">
                  <a16:creationId xmlns:a16="http://schemas.microsoft.com/office/drawing/2014/main" id="{E1902719-449E-4390-8CCD-832999D51303}"/>
                </a:ext>
              </a:extLst>
            </p:cNvPr>
            <p:cNvSpPr>
              <a:spLocks noChangeShapeType="1"/>
            </p:cNvSpPr>
            <p:nvPr userDrawn="1">
              <p:custDataLst>
                <p:tags r:id="rId43"/>
              </p:custDataLst>
            </p:nvPr>
          </p:nvSpPr>
          <p:spPr bwMode="gray">
            <a:xfrm flipH="1">
              <a:off x="4706" y="573"/>
              <a:ext cx="29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3" name="Line 191" hidden="1">
              <a:extLst>
                <a:ext uri="{FF2B5EF4-FFF2-40B4-BE49-F238E27FC236}">
                  <a16:creationId xmlns:a16="http://schemas.microsoft.com/office/drawing/2014/main" id="{621F3446-D4E4-4E66-918C-91A88778FFD9}"/>
                </a:ext>
              </a:extLst>
            </p:cNvPr>
            <p:cNvSpPr>
              <a:spLocks noChangeShapeType="1"/>
            </p:cNvSpPr>
            <p:nvPr userDrawn="1">
              <p:custDataLst>
                <p:tags r:id="rId44"/>
              </p:custDataLst>
            </p:nvPr>
          </p:nvSpPr>
          <p:spPr bwMode="gray">
            <a:xfrm flipH="1">
              <a:off x="4706" y="713"/>
              <a:ext cx="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4" name="Line 192" hidden="1">
              <a:extLst>
                <a:ext uri="{FF2B5EF4-FFF2-40B4-BE49-F238E27FC236}">
                  <a16:creationId xmlns:a16="http://schemas.microsoft.com/office/drawing/2014/main" id="{D4238F65-EBE3-4B09-8FE0-6F5EED906997}"/>
                </a:ext>
              </a:extLst>
            </p:cNvPr>
            <p:cNvSpPr>
              <a:spLocks noChangeShapeType="1"/>
            </p:cNvSpPr>
            <p:nvPr userDrawn="1">
              <p:custDataLst>
                <p:tags r:id="rId45"/>
              </p:custDataLst>
            </p:nvPr>
          </p:nvSpPr>
          <p:spPr bwMode="gray">
            <a:xfrm flipH="1">
              <a:off x="4706" y="853"/>
              <a:ext cx="29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5" name="Rectangle 278" hidden="1">
              <a:extLst>
                <a:ext uri="{FF2B5EF4-FFF2-40B4-BE49-F238E27FC236}">
                  <a16:creationId xmlns:a16="http://schemas.microsoft.com/office/drawing/2014/main" id="{1189AE54-1701-4C49-A7C5-D2049A6AE95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51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6" name="Rectangle 279" hidden="1">
              <a:extLst>
                <a:ext uri="{FF2B5EF4-FFF2-40B4-BE49-F238E27FC236}">
                  <a16:creationId xmlns:a16="http://schemas.microsoft.com/office/drawing/2014/main" id="{D14BF3FB-A1E9-490C-A2AC-087E75C8033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65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  <p:sp>
          <p:nvSpPr>
            <p:cNvPr id="3137" name="Rectangle 280" hidden="1">
              <a:extLst>
                <a:ext uri="{FF2B5EF4-FFF2-40B4-BE49-F238E27FC236}">
                  <a16:creationId xmlns:a16="http://schemas.microsoft.com/office/drawing/2014/main" id="{C8F575B3-63D6-48A0-978D-C9130ED4FAD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043" y="796"/>
              <a:ext cx="3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/>
                <a:t>Legend</a:t>
              </a:r>
            </a:p>
          </p:txBody>
        </p:sp>
      </p:grpSp>
      <p:grpSp>
        <p:nvGrpSpPr>
          <p:cNvPr id="3082" name="McK Alternative Sticker" hidden="1">
            <a:extLst>
              <a:ext uri="{FF2B5EF4-FFF2-40B4-BE49-F238E27FC236}">
                <a16:creationId xmlns:a16="http://schemas.microsoft.com/office/drawing/2014/main" id="{FE626159-6C77-47CC-9BAC-A395CF21B766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8126413" y="793750"/>
            <a:ext cx="668337" cy="200025"/>
            <a:chOff x="2144" y="2357"/>
            <a:chExt cx="421" cy="126"/>
          </a:xfrm>
        </p:grpSpPr>
        <p:sp>
          <p:nvSpPr>
            <p:cNvPr id="3129" name="AutoShape 283" hidden="1">
              <a:extLst>
                <a:ext uri="{FF2B5EF4-FFF2-40B4-BE49-F238E27FC236}">
                  <a16:creationId xmlns:a16="http://schemas.microsoft.com/office/drawing/2014/main" id="{042D5F8B-C60F-42D1-969E-70930ACCC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30" name="AutoShape 284" hidden="1">
              <a:extLst>
                <a:ext uri="{FF2B5EF4-FFF2-40B4-BE49-F238E27FC236}">
                  <a16:creationId xmlns:a16="http://schemas.microsoft.com/office/drawing/2014/main" id="{18616D8B-5E6D-4E2D-A038-015DB55A843B}"/>
                </a:ext>
              </a:extLst>
            </p:cNvPr>
            <p:cNvCxnSpPr>
              <a:cxnSpLocks noChangeShapeType="1"/>
              <a:stCxn id="3129" idx="2"/>
              <a:endCxn id="3129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1" name="AutoShape 285" hidden="1">
              <a:extLst>
                <a:ext uri="{FF2B5EF4-FFF2-40B4-BE49-F238E27FC236}">
                  <a16:creationId xmlns:a16="http://schemas.microsoft.com/office/drawing/2014/main" id="{15E45E72-8E11-41FB-AD33-07E6D153AD62}"/>
                </a:ext>
              </a:extLst>
            </p:cNvPr>
            <p:cNvCxnSpPr>
              <a:cxnSpLocks noChangeShapeType="1"/>
              <a:stCxn id="3129" idx="4"/>
              <a:endCxn id="3129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3" name="McK Default Sticker" hidden="1">
            <a:extLst>
              <a:ext uri="{FF2B5EF4-FFF2-40B4-BE49-F238E27FC236}">
                <a16:creationId xmlns:a16="http://schemas.microsoft.com/office/drawing/2014/main" id="{4CD5E24D-667B-495F-A16D-008A9639A260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8126413" y="512763"/>
            <a:ext cx="668337" cy="200025"/>
            <a:chOff x="2144" y="2357"/>
            <a:chExt cx="421" cy="126"/>
          </a:xfrm>
        </p:grpSpPr>
        <p:sp>
          <p:nvSpPr>
            <p:cNvPr id="3126" name="AutoShape 288" hidden="1">
              <a:extLst>
                <a:ext uri="{FF2B5EF4-FFF2-40B4-BE49-F238E27FC236}">
                  <a16:creationId xmlns:a16="http://schemas.microsoft.com/office/drawing/2014/main" id="{00279E62-02D4-4376-9232-CAE1BE8DAEC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44" y="2357"/>
              <a:ext cx="421" cy="12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800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sz="1200" b="1">
                  <a:solidFill>
                    <a:srgbClr val="676767"/>
                  </a:solidFill>
                </a:rPr>
                <a:t>STICKER</a:t>
              </a:r>
            </a:p>
          </p:txBody>
        </p:sp>
        <p:cxnSp>
          <p:nvCxnSpPr>
            <p:cNvPr id="3127" name="AutoShape 289" hidden="1">
              <a:extLst>
                <a:ext uri="{FF2B5EF4-FFF2-40B4-BE49-F238E27FC236}">
                  <a16:creationId xmlns:a16="http://schemas.microsoft.com/office/drawing/2014/main" id="{CBB082BF-EB2C-4675-B21B-E1971F412CA6}"/>
                </a:ext>
              </a:extLst>
            </p:cNvPr>
            <p:cNvCxnSpPr>
              <a:cxnSpLocks noChangeShapeType="1"/>
              <a:stCxn id="3126" idx="2"/>
              <a:endCxn id="3126" idx="0"/>
            </p:cNvCxnSpPr>
            <p:nvPr userDrawn="1"/>
          </p:nvCxnSpPr>
          <p:spPr bwMode="gray">
            <a:xfrm>
              <a:off x="2144" y="2357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8" name="AutoShape 290" hidden="1">
              <a:extLst>
                <a:ext uri="{FF2B5EF4-FFF2-40B4-BE49-F238E27FC236}">
                  <a16:creationId xmlns:a16="http://schemas.microsoft.com/office/drawing/2014/main" id="{4A5F07AB-84C6-451B-A5C2-EE837A9C80F2}"/>
                </a:ext>
              </a:extLst>
            </p:cNvPr>
            <p:cNvCxnSpPr>
              <a:cxnSpLocks noChangeShapeType="1"/>
              <a:stCxn id="3126" idx="4"/>
              <a:endCxn id="3126" idx="6"/>
            </p:cNvCxnSpPr>
            <p:nvPr userDrawn="1"/>
          </p:nvCxnSpPr>
          <p:spPr bwMode="gray">
            <a:xfrm>
              <a:off x="2144" y="2483"/>
              <a:ext cx="421" cy="0"/>
            </a:xfrm>
            <a:prstGeom prst="straightConnector1">
              <a:avLst/>
            </a:prstGeom>
            <a:noFill/>
            <a:ln w="952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4" name="Group 370">
            <a:extLst>
              <a:ext uri="{FF2B5EF4-FFF2-40B4-BE49-F238E27FC236}">
                <a16:creationId xmlns:a16="http://schemas.microsoft.com/office/drawing/2014/main" id="{ABECB424-256E-44FB-8BD7-826BCA907F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1438" cy="6726238"/>
            <a:chOff x="0" y="0"/>
            <a:chExt cx="5645" cy="4237"/>
          </a:xfrm>
        </p:grpSpPr>
        <p:sp>
          <p:nvSpPr>
            <p:cNvPr id="3123" name="Rectangle 46">
              <a:extLst>
                <a:ext uri="{FF2B5EF4-FFF2-40B4-BE49-F238E27FC236}">
                  <a16:creationId xmlns:a16="http://schemas.microsoft.com/office/drawing/2014/main" id="{2B287F39-8DF3-4635-B716-4264C49F239A}"/>
                </a:ext>
              </a:extLst>
            </p:cNvPr>
            <p:cNvSpPr>
              <a:spLocks noChangeArrowheads="1"/>
            </p:cNvSpPr>
            <p:nvPr userDrawn="1">
              <p:custDataLst>
                <p:tags r:id="rId40"/>
              </p:custDataLst>
            </p:nvPr>
          </p:nvSpPr>
          <p:spPr bwMode="hidden">
            <a:xfrm>
              <a:off x="0" y="4065"/>
              <a:ext cx="5645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4" name="Rectangle 49">
              <a:extLst>
                <a:ext uri="{FF2B5EF4-FFF2-40B4-BE49-F238E27FC236}">
                  <a16:creationId xmlns:a16="http://schemas.microsoft.com/office/drawing/2014/main" id="{89A8F80D-6FF5-438A-9DC6-9647381B2DCE}"/>
                </a:ext>
              </a:extLst>
            </p:cNvPr>
            <p:cNvSpPr>
              <a:spLocks noChangeArrowheads="1"/>
            </p:cNvSpPr>
            <p:nvPr userDrawn="1">
              <p:custDataLst>
                <p:tags r:id="rId41"/>
              </p:custDataLst>
            </p:nvPr>
          </p:nvSpPr>
          <p:spPr bwMode="hidden">
            <a:xfrm>
              <a:off x="0" y="0"/>
              <a:ext cx="86" cy="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  <p:sp>
          <p:nvSpPr>
            <p:cNvPr id="3125" name="Rectangle 48">
              <a:extLst>
                <a:ext uri="{FF2B5EF4-FFF2-40B4-BE49-F238E27FC236}">
                  <a16:creationId xmlns:a16="http://schemas.microsoft.com/office/drawing/2014/main" id="{8049A635-0FA6-4582-AF5D-CCB89705EE85}"/>
                </a:ext>
              </a:extLst>
            </p:cNvPr>
            <p:cNvSpPr>
              <a:spLocks noChangeArrowheads="1"/>
            </p:cNvSpPr>
            <p:nvPr userDrawn="1">
              <p:custDataLst>
                <p:tags r:id="rId42"/>
              </p:custDataLst>
            </p:nvPr>
          </p:nvSpPr>
          <p:spPr bwMode="hidden">
            <a:xfrm>
              <a:off x="0" y="428"/>
              <a:ext cx="86" cy="363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  <a:defRPr/>
              </a:pPr>
              <a:endParaRPr lang="en-GB"/>
            </a:p>
          </p:txBody>
        </p:sp>
      </p:grpSp>
      <p:grpSp>
        <p:nvGrpSpPr>
          <p:cNvPr id="3085" name="McK Working Grid A" hidden="1">
            <a:extLst>
              <a:ext uri="{FF2B5EF4-FFF2-40B4-BE49-F238E27FC236}">
                <a16:creationId xmlns:a16="http://schemas.microsoft.com/office/drawing/2014/main" id="{0CD7DBC4-429D-4648-A101-4F58939FF99D}"/>
              </a:ext>
            </a:extLst>
          </p:cNvPr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sp>
          <p:nvSpPr>
            <p:cNvPr id="3109" name="Line 310" hidden="1">
              <a:extLst>
                <a:ext uri="{FF2B5EF4-FFF2-40B4-BE49-F238E27FC236}">
                  <a16:creationId xmlns:a16="http://schemas.microsoft.com/office/drawing/2014/main" id="{4A7E6F7F-2043-40F4-9C63-440DA916EA9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Line 311" hidden="1">
              <a:extLst>
                <a:ext uri="{FF2B5EF4-FFF2-40B4-BE49-F238E27FC236}">
                  <a16:creationId xmlns:a16="http://schemas.microsoft.com/office/drawing/2014/main" id="{1DFE5321-F5BD-4B7C-9B19-9C9643680CA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Line 312" hidden="1">
              <a:extLst>
                <a:ext uri="{FF2B5EF4-FFF2-40B4-BE49-F238E27FC236}">
                  <a16:creationId xmlns:a16="http://schemas.microsoft.com/office/drawing/2014/main" id="{C8DF9841-95C7-4B40-8052-CE29FB0866B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2" name="Line 313" hidden="1">
              <a:extLst>
                <a:ext uri="{FF2B5EF4-FFF2-40B4-BE49-F238E27FC236}">
                  <a16:creationId xmlns:a16="http://schemas.microsoft.com/office/drawing/2014/main" id="{2C0A7560-60FE-4623-BB6D-9C1601C58F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" name="Line 314" hidden="1">
              <a:extLst>
                <a:ext uri="{FF2B5EF4-FFF2-40B4-BE49-F238E27FC236}">
                  <a16:creationId xmlns:a16="http://schemas.microsoft.com/office/drawing/2014/main" id="{693DE93B-7B12-48FC-817F-1C989E6A5CA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4" name="Line 315" hidden="1">
              <a:extLst>
                <a:ext uri="{FF2B5EF4-FFF2-40B4-BE49-F238E27FC236}">
                  <a16:creationId xmlns:a16="http://schemas.microsoft.com/office/drawing/2014/main" id="{C962C7A8-6F62-4610-8EF6-981EF39F60D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5" name="Line 316" hidden="1">
              <a:extLst>
                <a:ext uri="{FF2B5EF4-FFF2-40B4-BE49-F238E27FC236}">
                  <a16:creationId xmlns:a16="http://schemas.microsoft.com/office/drawing/2014/main" id="{9025970F-B915-46F9-894D-78FEABE5A5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6" name="Line 317" hidden="1">
              <a:extLst>
                <a:ext uri="{FF2B5EF4-FFF2-40B4-BE49-F238E27FC236}">
                  <a16:creationId xmlns:a16="http://schemas.microsoft.com/office/drawing/2014/main" id="{7A75318F-BDC3-42A3-9718-9956697615F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7" name="Line 318" hidden="1">
              <a:extLst>
                <a:ext uri="{FF2B5EF4-FFF2-40B4-BE49-F238E27FC236}">
                  <a16:creationId xmlns:a16="http://schemas.microsoft.com/office/drawing/2014/main" id="{9C51D037-F56F-4E96-8723-041669FC45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26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8" name="Line 319" hidden="1">
              <a:extLst>
                <a:ext uri="{FF2B5EF4-FFF2-40B4-BE49-F238E27FC236}">
                  <a16:creationId xmlns:a16="http://schemas.microsoft.com/office/drawing/2014/main" id="{0E4B77FE-97C1-416E-BF5A-21444856A36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78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9" name="Line 320" hidden="1">
              <a:extLst>
                <a:ext uri="{FF2B5EF4-FFF2-40B4-BE49-F238E27FC236}">
                  <a16:creationId xmlns:a16="http://schemas.microsoft.com/office/drawing/2014/main" id="{9D7FA97C-F157-4F4D-9CC3-FE7386A3911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872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0" name="Line 321" hidden="1">
              <a:extLst>
                <a:ext uri="{FF2B5EF4-FFF2-40B4-BE49-F238E27FC236}">
                  <a16:creationId xmlns:a16="http://schemas.microsoft.com/office/drawing/2014/main" id="{CEFD88DB-1310-46F8-9B5A-7015FF78E123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1" name="Line 322" hidden="1">
              <a:extLst>
                <a:ext uri="{FF2B5EF4-FFF2-40B4-BE49-F238E27FC236}">
                  <a16:creationId xmlns:a16="http://schemas.microsoft.com/office/drawing/2014/main" id="{1D732016-0058-4F2E-9F2D-6DF19546DA77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2" name="Line 323" hidden="1">
              <a:extLst>
                <a:ext uri="{FF2B5EF4-FFF2-40B4-BE49-F238E27FC236}">
                  <a16:creationId xmlns:a16="http://schemas.microsoft.com/office/drawing/2014/main" id="{4050735D-0EE7-41F2-805B-952B3BEC9FBF}"/>
                </a:ext>
              </a:extLst>
            </p:cNvPr>
            <p:cNvSpPr>
              <a:spLocks noChangeShapeType="1"/>
            </p:cNvSpPr>
            <p:nvPr/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86" name="McK Working Grid B" hidden="1">
            <a:extLst>
              <a:ext uri="{FF2B5EF4-FFF2-40B4-BE49-F238E27FC236}">
                <a16:creationId xmlns:a16="http://schemas.microsoft.com/office/drawing/2014/main" id="{6EB42DF5-696F-4718-BDBC-7DB147A5CB2B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-307975" y="-158750"/>
            <a:ext cx="9505950" cy="7015163"/>
            <a:chOff x="-194" y="-100"/>
            <a:chExt cx="5988" cy="4419"/>
          </a:xfrm>
        </p:grpSpPr>
        <p:grpSp>
          <p:nvGrpSpPr>
            <p:cNvPr id="3090" name="Group 346" hidden="1">
              <a:extLst>
                <a:ext uri="{FF2B5EF4-FFF2-40B4-BE49-F238E27FC236}">
                  <a16:creationId xmlns:a16="http://schemas.microsoft.com/office/drawing/2014/main" id="{C02D198B-1FCB-4141-BF52-C678FFE4689B}"/>
                </a:ext>
              </a:extLst>
            </p:cNvPr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3686" y="-100"/>
              <a:ext cx="91" cy="4419"/>
              <a:chOff x="2781" y="-100"/>
              <a:chExt cx="91" cy="4419"/>
            </a:xfrm>
          </p:grpSpPr>
          <p:sp>
            <p:nvSpPr>
              <p:cNvPr id="3106" name="Line 347" hidden="1">
                <a:extLst>
                  <a:ext uri="{FF2B5EF4-FFF2-40B4-BE49-F238E27FC236}">
                    <a16:creationId xmlns:a16="http://schemas.microsoft.com/office/drawing/2014/main" id="{89CF5DA5-3645-48A7-A39B-70470E55F8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7" name="Line 348" hidden="1">
                <a:extLst>
                  <a:ext uri="{FF2B5EF4-FFF2-40B4-BE49-F238E27FC236}">
                    <a16:creationId xmlns:a16="http://schemas.microsoft.com/office/drawing/2014/main" id="{2D7C1679-E881-4537-92CE-A58E8DD922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8" name="Line 349" hidden="1">
                <a:extLst>
                  <a:ext uri="{FF2B5EF4-FFF2-40B4-BE49-F238E27FC236}">
                    <a16:creationId xmlns:a16="http://schemas.microsoft.com/office/drawing/2014/main" id="{D2351101-94A2-428E-9703-B84A910AD2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091" name="Line 350" hidden="1">
              <a:extLst>
                <a:ext uri="{FF2B5EF4-FFF2-40B4-BE49-F238E27FC236}">
                  <a16:creationId xmlns:a16="http://schemas.microsoft.com/office/drawing/2014/main" id="{355F8863-2206-4447-A1A1-B45A70A39095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gray">
            <a:xfrm>
              <a:off x="-194" y="4030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Line 351" hidden="1">
              <a:extLst>
                <a:ext uri="{FF2B5EF4-FFF2-40B4-BE49-F238E27FC236}">
                  <a16:creationId xmlns:a16="http://schemas.microsoft.com/office/drawing/2014/main" id="{CA3E46D2-B7EE-4326-B982-9AD7CF475B3F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gray">
            <a:xfrm>
              <a:off x="-194" y="388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Line 352" hidden="1">
              <a:extLst>
                <a:ext uri="{FF2B5EF4-FFF2-40B4-BE49-F238E27FC236}">
                  <a16:creationId xmlns:a16="http://schemas.microsoft.com/office/drawing/2014/main" id="{3A914975-31F9-4908-B91A-C76E8CDC792B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gray">
            <a:xfrm>
              <a:off x="-194" y="383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Line 353" hidden="1">
              <a:extLst>
                <a:ext uri="{FF2B5EF4-FFF2-40B4-BE49-F238E27FC236}">
                  <a16:creationId xmlns:a16="http://schemas.microsoft.com/office/drawing/2014/main" id="{B1CCF374-7880-4A2C-9173-090F2EC7818B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gray">
            <a:xfrm>
              <a:off x="-194" y="427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Line 354" hidden="1">
              <a:extLst>
                <a:ext uri="{FF2B5EF4-FFF2-40B4-BE49-F238E27FC236}">
                  <a16:creationId xmlns:a16="http://schemas.microsoft.com/office/drawing/2014/main" id="{40FFCA59-17F7-4847-9363-037170AE17BA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gray">
            <a:xfrm>
              <a:off x="-194" y="605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Line 355" hidden="1">
              <a:extLst>
                <a:ext uri="{FF2B5EF4-FFF2-40B4-BE49-F238E27FC236}">
                  <a16:creationId xmlns:a16="http://schemas.microsoft.com/office/drawing/2014/main" id="{8A212305-9090-4CED-88CE-55538D3B65B7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gray">
            <a:xfrm>
              <a:off x="-194" y="661"/>
              <a:ext cx="5987" cy="0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Line 356" hidden="1">
              <a:extLst>
                <a:ext uri="{FF2B5EF4-FFF2-40B4-BE49-F238E27FC236}">
                  <a16:creationId xmlns:a16="http://schemas.microsoft.com/office/drawing/2014/main" id="{EF812B7E-8B85-4E62-9E5A-4920810C6E96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gray">
            <a:xfrm>
              <a:off x="111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Line 357" hidden="1">
              <a:extLst>
                <a:ext uri="{FF2B5EF4-FFF2-40B4-BE49-F238E27FC236}">
                  <a16:creationId xmlns:a16="http://schemas.microsoft.com/office/drawing/2014/main" id="{3C3A732A-92C4-4786-98C5-BA836D58FF0F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gray">
            <a:xfrm>
              <a:off x="5543" y="-100"/>
              <a:ext cx="0" cy="4419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099" name="Group 358" hidden="1">
              <a:extLst>
                <a:ext uri="{FF2B5EF4-FFF2-40B4-BE49-F238E27FC236}">
                  <a16:creationId xmlns:a16="http://schemas.microsoft.com/office/drawing/2014/main" id="{684D6F66-4CBE-4F90-ABDB-B3A6DCD188A4}"/>
                </a:ext>
              </a:extLst>
            </p:cNvPr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1875" y="-100"/>
              <a:ext cx="91" cy="4419"/>
              <a:chOff x="2781" y="-100"/>
              <a:chExt cx="91" cy="4419"/>
            </a:xfrm>
          </p:grpSpPr>
          <p:sp>
            <p:nvSpPr>
              <p:cNvPr id="3103" name="Line 359" hidden="1">
                <a:extLst>
                  <a:ext uri="{FF2B5EF4-FFF2-40B4-BE49-F238E27FC236}">
                    <a16:creationId xmlns:a16="http://schemas.microsoft.com/office/drawing/2014/main" id="{353BCA80-303D-4DD0-9059-47FA9AB319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26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4" name="Line 360" hidden="1">
                <a:extLst>
                  <a:ext uri="{FF2B5EF4-FFF2-40B4-BE49-F238E27FC236}">
                    <a16:creationId xmlns:a16="http://schemas.microsoft.com/office/drawing/2014/main" id="{B79D57CC-9E09-48ED-926A-80711F68EFC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781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05" name="Line 361" hidden="1">
                <a:extLst>
                  <a:ext uri="{FF2B5EF4-FFF2-40B4-BE49-F238E27FC236}">
                    <a16:creationId xmlns:a16="http://schemas.microsoft.com/office/drawing/2014/main" id="{F19852B2-9EE4-4050-9EB2-DA433B088D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872" y="-100"/>
                <a:ext cx="0" cy="4419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00" name="Line 362" hidden="1">
              <a:extLst>
                <a:ext uri="{FF2B5EF4-FFF2-40B4-BE49-F238E27FC236}">
                  <a16:creationId xmlns:a16="http://schemas.microsoft.com/office/drawing/2014/main" id="{3A9CB5F6-76F6-4F00-860B-5DA4489ED71D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gray">
            <a:xfrm rot="5400000">
              <a:off x="2801" y="-748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Line 363" hidden="1">
              <a:extLst>
                <a:ext uri="{FF2B5EF4-FFF2-40B4-BE49-F238E27FC236}">
                  <a16:creationId xmlns:a16="http://schemas.microsoft.com/office/drawing/2014/main" id="{61756018-8F45-499A-826C-930DC127E789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gray">
            <a:xfrm rot="5400000">
              <a:off x="2801" y="-793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Line 364" hidden="1">
              <a:extLst>
                <a:ext uri="{FF2B5EF4-FFF2-40B4-BE49-F238E27FC236}">
                  <a16:creationId xmlns:a16="http://schemas.microsoft.com/office/drawing/2014/main" id="{FEB11AD5-65CC-429F-8C36-45750C0ABB87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gray">
            <a:xfrm rot="5400000">
              <a:off x="2801" y="-702"/>
              <a:ext cx="0" cy="5987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" name="pg num">
            <a:extLst>
              <a:ext uri="{FF2B5EF4-FFF2-40B4-BE49-F238E27FC236}">
                <a16:creationId xmlns:a16="http://schemas.microsoft.com/office/drawing/2014/main" id="{AA517907-55AF-472C-93CE-61D25FFBBE6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25"/>
            </p:custDataLst>
          </p:nvPr>
        </p:nvSpPr>
        <p:spPr bwMode="black">
          <a:xfrm>
            <a:off x="176213" y="6499225"/>
            <a:ext cx="185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fld id="{1B847AA6-8BFF-40FF-9B8D-637AA1DD1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3088" name="Rectangle 47" hidden="1">
            <a:extLst>
              <a:ext uri="{FF2B5EF4-FFF2-40B4-BE49-F238E27FC236}">
                <a16:creationId xmlns:a16="http://schemas.microsoft.com/office/drawing/2014/main" id="{43CD6A9F-881E-4C58-86B5-01288FE0B793}"/>
              </a:ext>
            </a:extLst>
          </p:cNvPr>
          <p:cNvGraphicFramePr>
            <a:graphicFrameLocks/>
          </p:cNvGraphicFramePr>
          <p:nvPr>
            <p:custDataLst>
              <p:tags r:id="rId2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r:id="rId63" imgW="0" imgH="0" progId="">
                  <p:embed/>
                </p:oleObj>
              </mc:Choice>
              <mc:Fallback>
                <p:oleObj r:id="rId63" imgW="0" imgH="0" progId="">
                  <p:embed/>
                  <p:pic>
                    <p:nvPicPr>
                      <p:cNvPr id="0" name="Rectangle 4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" name="doc id">
            <a:extLst>
              <a:ext uri="{FF2B5EF4-FFF2-40B4-BE49-F238E27FC236}">
                <a16:creationId xmlns:a16="http://schemas.microsoft.com/office/drawing/2014/main" id="{0B8070CE-7DA9-4C72-8118-999D3FC991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9275" y="6530975"/>
            <a:ext cx="920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900" b="1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sv-SE"/>
              <a:t>Dr Gerhard Kling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>
    <p:wipe dir="r"/>
  </p:transition>
  <p:hf hdr="0" dt="0"/>
  <p:txStyles>
    <p:titleStyle>
      <a:lvl1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2pPr>
      <a:lvl3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3pPr>
      <a:lvl4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4pPr>
      <a:lvl5pPr algn="l" defTabSz="895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5pPr>
      <a:lvl6pPr marL="4572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6pPr>
      <a:lvl7pPr marL="9144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7pPr>
      <a:lvl8pPr marL="13716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8pPr>
      <a:lvl9pPr marL="1828800" algn="l" defTabSz="895350" rtl="0" fontAlgn="base">
        <a:lnSpc>
          <a:spcPct val="90000"/>
        </a:lnSpc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6000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287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</a:defRPr>
      </a:lvl2pPr>
      <a:lvl3pPr marL="295275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431800" indent="-134938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4pPr>
      <a:lvl5pPr marL="582613" indent="-149225" algn="l" defTabSz="895350" rtl="0" eaLnBrk="0" fontAlgn="base" hangingPunct="0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5pPr>
      <a:lvl6pPr marL="10398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6pPr>
      <a:lvl7pPr marL="14970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7pPr>
      <a:lvl8pPr marL="19542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8pPr>
      <a:lvl9pPr marL="2411413" indent="-149225" algn="l" defTabSz="895350" rtl="0" fontAlgn="base">
        <a:spcBef>
          <a:spcPct val="0"/>
        </a:spcBef>
        <a:spcAft>
          <a:spcPct val="6000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3.vml"/><Relationship Id="rId6" Type="http://schemas.openxmlformats.org/officeDocument/2006/relationships/tags" Target="../tags/tag73.xml"/><Relationship Id="rId11" Type="http://schemas.openxmlformats.org/officeDocument/2006/relationships/image" Target="../media/image1.png"/><Relationship Id="rId5" Type="http://schemas.openxmlformats.org/officeDocument/2006/relationships/tags" Target="../tags/tag7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7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0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8.v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tags" Target="../tags/tag156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34" Type="http://schemas.openxmlformats.org/officeDocument/2006/relationships/tags" Target="../tags/tag151.xml"/><Relationship Id="rId42" Type="http://schemas.openxmlformats.org/officeDocument/2006/relationships/oleObject" Target="../embeddings/oleObject9.bin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tags" Target="../tags/tag150.xml"/><Relationship Id="rId38" Type="http://schemas.openxmlformats.org/officeDocument/2006/relationships/tags" Target="../tags/tag155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tags" Target="../tags/tag146.xml"/><Relationship Id="rId41" Type="http://schemas.openxmlformats.org/officeDocument/2006/relationships/notesSlide" Target="../notesSlides/notesSlide19.xml"/><Relationship Id="rId1" Type="http://schemas.openxmlformats.org/officeDocument/2006/relationships/vmlDrawing" Target="../drawings/vmlDrawing9.v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tags" Target="../tags/tag149.xml"/><Relationship Id="rId37" Type="http://schemas.openxmlformats.org/officeDocument/2006/relationships/tags" Target="../tags/tag154.xml"/><Relationship Id="rId40" Type="http://schemas.openxmlformats.org/officeDocument/2006/relationships/slideLayout" Target="../slideLayouts/slideLayout4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tags" Target="../tags/tag145.xml"/><Relationship Id="rId36" Type="http://schemas.openxmlformats.org/officeDocument/2006/relationships/tags" Target="../tags/tag153.xml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tags" Target="../tags/tag148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tags" Target="../tags/tag147.xml"/><Relationship Id="rId35" Type="http://schemas.openxmlformats.org/officeDocument/2006/relationships/tags" Target="../tags/tag152.xml"/><Relationship Id="rId4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60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vmlDrawing" Target="../drawings/vmlDrawing6.v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3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7">
            <a:extLst>
              <a:ext uri="{FF2B5EF4-FFF2-40B4-BE49-F238E27FC236}">
                <a16:creationId xmlns:a16="http://schemas.microsoft.com/office/drawing/2014/main" id="{1848DC62-A128-4408-95E7-938782FE1C51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49788" y="5002213"/>
            <a:ext cx="4078287" cy="775597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Prof Gerhard Kling</a:t>
            </a:r>
            <a:br>
              <a:rPr lang="en-US" altLang="en-US" dirty="0"/>
            </a:br>
            <a:r>
              <a:rPr lang="en-US" altLang="en-US" dirty="0"/>
              <a:t>University of Aberdeen</a:t>
            </a:r>
          </a:p>
          <a:p>
            <a:pPr marL="0" indent="0" eaLnBrk="1" hangingPunct="1"/>
            <a:endParaRPr lang="en-US" altLang="en-US" dirty="0"/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05890F46-9608-4367-870B-1CB63E9B815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4649788" y="2448779"/>
            <a:ext cx="4122737" cy="1661993"/>
          </a:xfrm>
        </p:spPr>
        <p:txBody>
          <a:bodyPr/>
          <a:lstStyle/>
          <a:p>
            <a:pPr eaLnBrk="1" hangingPunct="1"/>
            <a:r>
              <a:rPr lang="en-GB" altLang="en-US" dirty="0"/>
              <a:t>Analysing financial statements</a:t>
            </a:r>
            <a:endParaRPr lang="en-US" altLang="en-US" sz="2400" i="1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DEE4F39-D187-4A4C-8767-4A606ED344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314825" y="1917700"/>
            <a:ext cx="250825" cy="2644775"/>
          </a:xfrm>
          <a:prstGeom prst="rect">
            <a:avLst/>
          </a:prstGeom>
          <a:solidFill>
            <a:srgbClr val="F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Tx/>
              <a:buChar char="•"/>
            </a:pPr>
            <a:endParaRPr lang="en-GB" altLang="en-US"/>
          </a:p>
        </p:txBody>
      </p:sp>
      <p:graphicFrame>
        <p:nvGraphicFramePr>
          <p:cNvPr id="8198" name="Rectangle 6" hidden="1">
            <a:extLst>
              <a:ext uri="{FF2B5EF4-FFF2-40B4-BE49-F238E27FC236}">
                <a16:creationId xmlns:a16="http://schemas.microsoft.com/office/drawing/2014/main" id="{FD2443B5-E447-4CE5-9BD8-59E4E23DB40E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0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5">
            <a:extLst>
              <a:ext uri="{FF2B5EF4-FFF2-40B4-BE49-F238E27FC236}">
                <a16:creationId xmlns:a16="http://schemas.microsoft.com/office/drawing/2014/main" id="{8A6D07ED-81E2-4EC8-9768-0B766C8B921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61950" y="723900"/>
            <a:ext cx="3768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/>
                </a:solidFill>
              </a:rPr>
              <a:t>Unit 2</a:t>
            </a:r>
          </a:p>
        </p:txBody>
      </p:sp>
      <p:pic>
        <p:nvPicPr>
          <p:cNvPr id="8200" name="Picture 18" descr="coins">
            <a:extLst>
              <a:ext uri="{FF2B5EF4-FFF2-40B4-BE49-F238E27FC236}">
                <a16:creationId xmlns:a16="http://schemas.microsoft.com/office/drawing/2014/main" id="{4CC4597E-8F2D-4ED5-82FD-1ABF4370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8150" y="1303338"/>
            <a:ext cx="3044825" cy="4567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cK Confidential">
            <a:extLst>
              <a:ext uri="{FF2B5EF4-FFF2-40B4-BE49-F238E27FC236}">
                <a16:creationId xmlns:a16="http://schemas.microsoft.com/office/drawing/2014/main" id="{0356FB2B-9BF8-4614-B1D9-DB5A003E75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649788" y="1295400"/>
            <a:ext cx="42135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400" b="1" dirty="0">
                <a:solidFill>
                  <a:srgbClr val="676767"/>
                </a:solidFill>
              </a:rPr>
              <a:t>BU7313 Financial Modelling &amp; Scenario Analysis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F6042320-1E04-414C-8DA1-30A8F4C1F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CC958A3C-CB27-44B4-8E2D-B0407D388608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6B34F6D2-C7F2-4E0E-B6AC-D3793D50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>
                <a:solidFill>
                  <a:srgbClr val="C0C0C0"/>
                </a:solidFill>
              </a:rPr>
              <a:t>Dr Gerhard Kling</a:t>
            </a:r>
            <a:endParaRPr lang="en-US" altLang="en-US" sz="900">
              <a:solidFill>
                <a:srgbClr val="C0C0C0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7E43A12A-91CC-4B4B-81C0-0ECF9B46F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NOPLAT = Net operating profit less adjusted taxes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9F47D0E-DD35-4658-9592-7949D2ACB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981075"/>
            <a:ext cx="8553450" cy="1758950"/>
          </a:xfrm>
        </p:spPr>
        <p:txBody>
          <a:bodyPr/>
          <a:lstStyle/>
          <a:p>
            <a:pPr lvl="1" eaLnBrk="1" hangingPunct="1"/>
            <a:r>
              <a:rPr lang="en-GB" altLang="en-US" dirty="0"/>
              <a:t>We want to assess the operations of a company and hence we have to eliminate all items that do not reflect actual operations (e.g. fiscal items)</a:t>
            </a:r>
          </a:p>
          <a:p>
            <a:pPr lvl="1" eaLnBrk="1" hangingPunct="1"/>
            <a:r>
              <a:rPr lang="en-GB" altLang="en-US" dirty="0"/>
              <a:t>EBIT (earnings before interest and taxes) reflects operating profit before tax (in this case EBIT = 100)</a:t>
            </a:r>
          </a:p>
          <a:p>
            <a:pPr lvl="1" eaLnBrk="1" hangingPunct="1"/>
            <a:r>
              <a:rPr lang="en-GB" altLang="en-US" dirty="0"/>
              <a:t>Apply statutory tax rate to EBIT to derive NOPLAT (usually around 35% can be found in annual reports)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6CFECB55-E968-4764-ABDB-0F3DBF7C2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" y="2928938"/>
            <a:ext cx="3751263" cy="2716212"/>
          </a:xfrm>
          <a:prstGeom prst="rect">
            <a:avLst/>
          </a:prstGeom>
          <a:solidFill>
            <a:srgbClr val="C0C0C0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8919" name="Text Box 5">
            <a:extLst>
              <a:ext uri="{FF2B5EF4-FFF2-40B4-BE49-F238E27FC236}">
                <a16:creationId xmlns:a16="http://schemas.microsoft.com/office/drawing/2014/main" id="{3FBF3282-5061-475A-A02F-648C035087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7525" y="3021013"/>
            <a:ext cx="3484563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GB" altLang="en-US" b="1"/>
              <a:t>Reported figures</a:t>
            </a:r>
            <a:r>
              <a:rPr lang="en-GB" altLang="en-US"/>
              <a:t>		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Revenues		1000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Operating costs		(900)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Restructuring charges	(50)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Sale of factory		150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Interest income		10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Interest expense		(20)</a:t>
            </a:r>
            <a:endParaRPr lang="en-GB" altLang="en-US" i="1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 b="1" i="1"/>
              <a:t>Profit before tax		190</a:t>
            </a:r>
            <a:endParaRPr lang="en-GB" altLang="en-US" b="1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Taxes			(30)</a:t>
            </a:r>
            <a:endParaRPr lang="en-GB" altLang="en-US" i="1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 b="1"/>
              <a:t>Net profit		160</a:t>
            </a:r>
            <a:r>
              <a:rPr lang="en-GB" altLang="en-US"/>
              <a:t>	</a:t>
            </a:r>
          </a:p>
        </p:txBody>
      </p:sp>
      <p:sp>
        <p:nvSpPr>
          <p:cNvPr id="38920" name="Line 6">
            <a:extLst>
              <a:ext uri="{FF2B5EF4-FFF2-40B4-BE49-F238E27FC236}">
                <a16:creationId xmlns:a16="http://schemas.microsoft.com/office/drawing/2014/main" id="{7CB54F40-66BA-456E-A34E-C2B0A5A23CDC}"/>
              </a:ext>
            </a:extLst>
          </p:cNvPr>
          <p:cNvSpPr>
            <a:spLocks noChangeShapeType="1"/>
          </p:cNvSpPr>
          <p:nvPr/>
        </p:nvSpPr>
        <p:spPr bwMode="gray">
          <a:xfrm>
            <a:off x="3656013" y="3895725"/>
            <a:ext cx="1006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8921" name="Line 7">
            <a:extLst>
              <a:ext uri="{FF2B5EF4-FFF2-40B4-BE49-F238E27FC236}">
                <a16:creationId xmlns:a16="http://schemas.microsoft.com/office/drawing/2014/main" id="{1EBF8323-4324-4C9A-85DD-35ABCE46C26E}"/>
              </a:ext>
            </a:extLst>
          </p:cNvPr>
          <p:cNvSpPr>
            <a:spLocks noChangeShapeType="1"/>
          </p:cNvSpPr>
          <p:nvPr/>
        </p:nvSpPr>
        <p:spPr bwMode="gray">
          <a:xfrm>
            <a:off x="3656013" y="4121150"/>
            <a:ext cx="1006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8922" name="Line 8">
            <a:extLst>
              <a:ext uri="{FF2B5EF4-FFF2-40B4-BE49-F238E27FC236}">
                <a16:creationId xmlns:a16="http://schemas.microsoft.com/office/drawing/2014/main" id="{D7DFE309-7BFE-4B92-9A05-4E8F5DF93B4F}"/>
              </a:ext>
            </a:extLst>
          </p:cNvPr>
          <p:cNvSpPr>
            <a:spLocks noChangeShapeType="1"/>
          </p:cNvSpPr>
          <p:nvPr/>
        </p:nvSpPr>
        <p:spPr bwMode="gray">
          <a:xfrm>
            <a:off x="3656013" y="4359275"/>
            <a:ext cx="1006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8923" name="Line 9">
            <a:extLst>
              <a:ext uri="{FF2B5EF4-FFF2-40B4-BE49-F238E27FC236}">
                <a16:creationId xmlns:a16="http://schemas.microsoft.com/office/drawing/2014/main" id="{1C9D8DD0-7978-4318-BD07-251F9AC5F72B}"/>
              </a:ext>
            </a:extLst>
          </p:cNvPr>
          <p:cNvSpPr>
            <a:spLocks noChangeShapeType="1"/>
          </p:cNvSpPr>
          <p:nvPr/>
        </p:nvSpPr>
        <p:spPr bwMode="gray">
          <a:xfrm>
            <a:off x="3656013" y="4651375"/>
            <a:ext cx="1006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8924" name="Line 10">
            <a:extLst>
              <a:ext uri="{FF2B5EF4-FFF2-40B4-BE49-F238E27FC236}">
                <a16:creationId xmlns:a16="http://schemas.microsoft.com/office/drawing/2014/main" id="{429E269D-711F-41FA-AD1B-F872DFD5DECA}"/>
              </a:ext>
            </a:extLst>
          </p:cNvPr>
          <p:cNvSpPr>
            <a:spLocks noChangeShapeType="1"/>
          </p:cNvSpPr>
          <p:nvPr/>
        </p:nvSpPr>
        <p:spPr bwMode="gray">
          <a:xfrm>
            <a:off x="3656013" y="5114925"/>
            <a:ext cx="1006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GB"/>
          </a:p>
        </p:txBody>
      </p:sp>
      <p:sp>
        <p:nvSpPr>
          <p:cNvPr id="38925" name="Text Box 11">
            <a:extLst>
              <a:ext uri="{FF2B5EF4-FFF2-40B4-BE49-F238E27FC236}">
                <a16:creationId xmlns:a16="http://schemas.microsoft.com/office/drawing/2014/main" id="{0F13A538-7EFF-4B3B-9EEB-A044F02C81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10125" y="3989388"/>
            <a:ext cx="27305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/>
              <a:t>Eliminate: </a:t>
            </a:r>
            <a:r>
              <a:rPr lang="en-GB" altLang="en-US" b="1" u="sng"/>
              <a:t>non-recurring items</a:t>
            </a:r>
            <a:r>
              <a:rPr lang="en-GB" altLang="en-US"/>
              <a:t> (e.g. restructuring charges, sale of factory); </a:t>
            </a:r>
            <a:r>
              <a:rPr lang="en-GB" altLang="en-US" b="1" u="sng"/>
              <a:t>financial items</a:t>
            </a:r>
            <a:r>
              <a:rPr lang="en-GB" altLang="en-US"/>
              <a:t> and </a:t>
            </a:r>
            <a:r>
              <a:rPr lang="en-GB" altLang="en-US" b="1" u="sng"/>
              <a:t>reported taxes</a:t>
            </a:r>
            <a:endParaRPr lang="en-GB" alt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267452"/>
            <a:ext cx="7863264" cy="526298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Taxes, interest income, interest payments and non-recurring items 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There are many (legal) ways to modify tax payments (e.g. delayed payments, depreciation etc.). Hence, it is best to ignore reported taxes and apply a so-called marginal tax rate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Financial items should be removed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Interest income is not operating income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Interest expense refers to the distribution of cash flows to debtholders, i.e. how the cake is shared between shareholders and debtholders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Non-recurring items should be ignored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Our focus is on understanding and predicting the business development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Non-recurring item by definition should not occur in a predictable manner in future</a:t>
            </a:r>
          </a:p>
        </p:txBody>
      </p:sp>
    </p:spTree>
    <p:extLst>
      <p:ext uri="{BB962C8B-B14F-4D97-AF65-F5344CB8AC3E}">
        <p14:creationId xmlns:p14="http://schemas.microsoft.com/office/powerpoint/2010/main" val="214562531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2" y="530601"/>
            <a:ext cx="7666037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Let’s have another look at Kellogg Company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E9319-E6A1-4628-81A5-FDADAB96EA88}"/>
              </a:ext>
            </a:extLst>
          </p:cNvPr>
          <p:cNvGraphicFramePr>
            <a:graphicFrameLocks noGrp="1"/>
          </p:cNvGraphicFramePr>
          <p:nvPr/>
        </p:nvGraphicFramePr>
        <p:xfrm>
          <a:off x="185609" y="1459390"/>
          <a:ext cx="6618272" cy="38026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71469">
                  <a:extLst>
                    <a:ext uri="{9D8B030D-6E8A-4147-A177-3AD203B41FA5}">
                      <a16:colId xmlns:a16="http://schemas.microsoft.com/office/drawing/2014/main" val="1723452885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1296693016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3858249691"/>
                    </a:ext>
                  </a:extLst>
                </a:gridCol>
                <a:gridCol w="899038">
                  <a:extLst>
                    <a:ext uri="{9D8B030D-6E8A-4147-A177-3AD203B41FA5}">
                      <a16:colId xmlns:a16="http://schemas.microsoft.com/office/drawing/2014/main" val="805812312"/>
                    </a:ext>
                  </a:extLst>
                </a:gridCol>
                <a:gridCol w="949689">
                  <a:extLst>
                    <a:ext uri="{9D8B030D-6E8A-4147-A177-3AD203B41FA5}">
                      <a16:colId xmlns:a16="http://schemas.microsoft.com/office/drawing/2014/main" val="1033408395"/>
                    </a:ext>
                  </a:extLst>
                </a:gridCol>
              </a:tblGrid>
              <a:tr h="2846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848182598"/>
                  </a:ext>
                </a:extLst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Revenue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13,547,000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12,854,000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12,965,000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13,525,000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991219434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Cost of Revenue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8,722,000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8,040,000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7,959,000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8,586,000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913559530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Gross Profit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4,825,000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4,814,000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5,006,000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4,939,000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96237281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Selling General and Administrative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2,936,000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3,017,000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3,202,000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3,443,000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46746694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Total Operating Expenses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11,658,000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11,057,000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11,161,000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12,029,000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1208700129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Operating Income or Loss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1,889,000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1,797,000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1,804,000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1,496,000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05675539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Other Income/Expenses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-364,000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-133,000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-869,000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-723,000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94329267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Earnings Before Interest and Taxes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1,889,000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1,797,000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1,804,000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1,496,000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74013166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Interest Expense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-287,000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-256,000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-406,000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-227,000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249104105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Income Before Tax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1,525,000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1,664,000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935,000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773,000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4255857402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Income Tax Expense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181,000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410,000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235,000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159,000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3229324003"/>
                  </a:ext>
                </a:extLst>
              </a:tr>
              <a:tr h="27107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Minority Interest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558,000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16,000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10,000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678588310"/>
                  </a:ext>
                </a:extLst>
              </a:tr>
              <a:tr h="2846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>
                          <a:effectLst/>
                        </a:rPr>
                        <a:t>Net Income From Continuing Ops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1,344,000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1,254,000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>
                          <a:effectLst/>
                        </a:rPr>
                        <a:t>700,000</a:t>
                      </a:r>
                      <a:endParaRPr lang="en-GB" sz="1200" b="1" i="0" u="none" strike="noStrike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200" u="none" strike="noStrike" dirty="0">
                          <a:effectLst/>
                        </a:rPr>
                        <a:t>614,000</a:t>
                      </a:r>
                      <a:endParaRPr lang="en-GB" sz="12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6" marR="6406" marT="6406" marB="0"/>
                </a:tc>
                <a:extLst>
                  <a:ext uri="{0D108BD9-81ED-4DB2-BD59-A6C34878D82A}">
                    <a16:rowId xmlns:a16="http://schemas.microsoft.com/office/drawing/2014/main" val="1386436734"/>
                  </a:ext>
                </a:extLst>
              </a:tr>
            </a:tbl>
          </a:graphicData>
        </a:graphic>
      </p:graphicFrame>
      <p:sp>
        <p:nvSpPr>
          <p:cNvPr id="7" name="McK Measure">
            <a:extLst>
              <a:ext uri="{FF2B5EF4-FFF2-40B4-BE49-F238E27FC236}">
                <a16:creationId xmlns:a16="http://schemas.microsoft.com/office/drawing/2014/main" id="{621DD86D-1B30-48D8-A30A-5DE8C48409A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5609" y="817563"/>
            <a:ext cx="8618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1" dirty="0">
                <a:latin typeface="Arial" panose="020B0604020202020204" pitchFamily="34" charset="0"/>
              </a:rPr>
              <a:t>In 1000 USD</a:t>
            </a:r>
          </a:p>
        </p:txBody>
      </p:sp>
    </p:spTree>
    <p:extLst>
      <p:ext uri="{BB962C8B-B14F-4D97-AF65-F5344CB8AC3E}">
        <p14:creationId xmlns:p14="http://schemas.microsoft.com/office/powerpoint/2010/main" val="58272129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NOPLAT calculation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2892A1-1E86-4DF0-9894-8427477E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1476"/>
              </p:ext>
            </p:extLst>
          </p:nvPr>
        </p:nvGraphicFramePr>
        <p:xfrm>
          <a:off x="253309" y="1342370"/>
          <a:ext cx="7089052" cy="29372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82839">
                  <a:extLst>
                    <a:ext uri="{9D8B030D-6E8A-4147-A177-3AD203B41FA5}">
                      <a16:colId xmlns:a16="http://schemas.microsoft.com/office/drawing/2014/main" val="2068761901"/>
                    </a:ext>
                  </a:extLst>
                </a:gridCol>
                <a:gridCol w="962990">
                  <a:extLst>
                    <a:ext uri="{9D8B030D-6E8A-4147-A177-3AD203B41FA5}">
                      <a16:colId xmlns:a16="http://schemas.microsoft.com/office/drawing/2014/main" val="3828971235"/>
                    </a:ext>
                  </a:extLst>
                </a:gridCol>
                <a:gridCol w="962990">
                  <a:extLst>
                    <a:ext uri="{9D8B030D-6E8A-4147-A177-3AD203B41FA5}">
                      <a16:colId xmlns:a16="http://schemas.microsoft.com/office/drawing/2014/main" val="3957076308"/>
                    </a:ext>
                  </a:extLst>
                </a:gridCol>
                <a:gridCol w="962990">
                  <a:extLst>
                    <a:ext uri="{9D8B030D-6E8A-4147-A177-3AD203B41FA5}">
                      <a16:colId xmlns:a16="http://schemas.microsoft.com/office/drawing/2014/main" val="877043037"/>
                    </a:ext>
                  </a:extLst>
                </a:gridCol>
                <a:gridCol w="1017243">
                  <a:extLst>
                    <a:ext uri="{9D8B030D-6E8A-4147-A177-3AD203B41FA5}">
                      <a16:colId xmlns:a16="http://schemas.microsoft.com/office/drawing/2014/main" val="1020490743"/>
                    </a:ext>
                  </a:extLst>
                </a:gridCol>
              </a:tblGrid>
              <a:tr h="4305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7574512"/>
                  </a:ext>
                </a:extLst>
              </a:tr>
              <a:tr h="41551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Revenue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13,547,000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12,854,000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12,965,000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13,525,000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14819642"/>
                  </a:ext>
                </a:extLst>
              </a:tr>
              <a:tr h="4100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COGS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8,722,000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8,040,000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7,959,000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8,586,000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43946021"/>
                  </a:ext>
                </a:extLst>
              </a:tr>
              <a:tr h="4100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SGA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2,936,000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3,017,000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3,202,000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3,443,000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44558524"/>
                  </a:ext>
                </a:extLst>
              </a:tr>
              <a:tr h="41003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EBIT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1,889,000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1,797,000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1,804,000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1,496,000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99064066"/>
                  </a:ext>
                </a:extLst>
              </a:tr>
              <a:tr h="4305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Tax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661,150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628,950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631,400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523,600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9738569"/>
                  </a:ext>
                </a:extLst>
              </a:tr>
              <a:tr h="43053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NOPLAT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1,227,850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1,168,050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1,172,600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972,400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091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30584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Useful cost ratios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It is common to calculate cost ratios for benchmarking and forecasting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Ratios can be used to develop discounted cash flow models (DCF) (see next lecture)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The most common ratios include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COGS/REV: measure of efficient production focused on variable costs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SGA/REV: overhead costs (fixed costs) relative to revenue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Cost-income ratio (used in banking)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What are the drivers of NOPLAT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Growth in revenue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Change in cost ratios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147209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Reduction in overheads led to higher NOPLAT without growth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6D8E16-1B2B-48D3-B107-6A6AF9F89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790630"/>
              </p:ext>
            </p:extLst>
          </p:nvPr>
        </p:nvGraphicFramePr>
        <p:xfrm>
          <a:off x="443620" y="1520983"/>
          <a:ext cx="5861372" cy="342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276851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2FEE5E2-3FD0-4FBE-B844-39FCD137D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40C1C77-B6F4-4ACD-A933-8BD479A7A654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DECDBB14-2894-41E2-BC02-E45FF4BC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71684" name="Rectangle 2" hidden="1">
            <a:extLst>
              <a:ext uri="{FF2B5EF4-FFF2-40B4-BE49-F238E27FC236}">
                <a16:creationId xmlns:a16="http://schemas.microsoft.com/office/drawing/2014/main" id="{8BAEF1DC-119D-4BEB-815D-1D3898D34D25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7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71684" name="Rectangle 2" hidden="1">
                        <a:extLst>
                          <a:ext uri="{FF2B5EF4-FFF2-40B4-BE49-F238E27FC236}">
                            <a16:creationId xmlns:a16="http://schemas.microsoft.com/office/drawing/2014/main" id="{8BAEF1DC-119D-4BEB-815D-1D3898D34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3">
            <a:extLst>
              <a:ext uri="{FF2B5EF4-FFF2-40B4-BE49-F238E27FC236}">
                <a16:creationId xmlns:a16="http://schemas.microsoft.com/office/drawing/2014/main" id="{570DB1CC-62E2-416B-8A16-10E3EB493F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CC1AD869-5680-44FF-A7B8-77D12B4AC701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3FA9ACF-1CA3-40AE-BCC4-A9D6A792B0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7EBEE5DC-DDC0-4F29-90BA-41605298DD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200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GB" altLang="en-US" dirty="0"/>
                <a:t>Shareholder or stakeholder value</a:t>
              </a:r>
              <a:endParaRPr lang="en-US" dirty="0">
                <a:latin typeface="Arial" charset="0"/>
              </a:endParaRP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DAC7B5E8-B916-4A11-BC0F-23642E8A6BD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65DB2E98-D830-41D5-9571-F2E0E58E82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9FF99B5C-1D18-4472-AE14-4979E08D79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611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NOPLAT</a:t>
              </a:r>
            </a:p>
          </p:txBody>
        </p:sp>
      </p:grpSp>
      <p:grpSp>
        <p:nvGrpSpPr>
          <p:cNvPr id="69640" name="Group 7">
            <a:extLst>
              <a:ext uri="{FF2B5EF4-FFF2-40B4-BE49-F238E27FC236}">
                <a16:creationId xmlns:a16="http://schemas.microsoft.com/office/drawing/2014/main" id="{D11ADF80-69EC-4493-825F-887EE5B6B0B6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  <a:solidFill>
            <a:srgbClr val="002060"/>
          </a:solidFill>
        </p:grpSpPr>
        <p:sp>
          <p:nvSpPr>
            <p:cNvPr id="69644" name="Rectangle 8">
              <a:extLst>
                <a:ext uri="{FF2B5EF4-FFF2-40B4-BE49-F238E27FC236}">
                  <a16:creationId xmlns:a16="http://schemas.microsoft.com/office/drawing/2014/main" id="{C338C566-440E-44AA-A8ED-D05807F09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69645" name="Rectangle 9">
              <a:extLst>
                <a:ext uri="{FF2B5EF4-FFF2-40B4-BE49-F238E27FC236}">
                  <a16:creationId xmlns:a16="http://schemas.microsoft.com/office/drawing/2014/main" id="{011F690B-AD83-4C14-A80E-2BE0714B14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1111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Invested capital </a:t>
              </a:r>
            </a:p>
          </p:txBody>
        </p:sp>
      </p:grpSp>
      <p:grpSp>
        <p:nvGrpSpPr>
          <p:cNvPr id="71689" name="Group 10">
            <a:extLst>
              <a:ext uri="{FF2B5EF4-FFF2-40B4-BE49-F238E27FC236}">
                <a16:creationId xmlns:a16="http://schemas.microsoft.com/office/drawing/2014/main" id="{092342F0-A551-4DF6-8B04-DDA4D637414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71690" name="Rectangle 11">
              <a:extLst>
                <a:ext uri="{FF2B5EF4-FFF2-40B4-BE49-F238E27FC236}">
                  <a16:creationId xmlns:a16="http://schemas.microsoft.com/office/drawing/2014/main" id="{13F28908-B904-4FD3-8406-F3A36B17D31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71691" name="Rectangle 12">
              <a:extLst>
                <a:ext uri="{FF2B5EF4-FFF2-40B4-BE49-F238E27FC236}">
                  <a16:creationId xmlns:a16="http://schemas.microsoft.com/office/drawing/2014/main" id="{57955B37-0A4E-4445-950C-EB0EE9F0463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872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GB" altLang="en-US" dirty="0"/>
                <a:t>Growth, ROIC and cash flows</a:t>
              </a:r>
              <a:r>
                <a:rPr lang="en-US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78143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>
            <a:extLst>
              <a:ext uri="{FF2B5EF4-FFF2-40B4-BE49-F238E27FC236}">
                <a16:creationId xmlns:a16="http://schemas.microsoft.com/office/drawing/2014/main" id="{1F0B008E-C5D1-4CE3-8B52-F2E08BDFB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F0B0F55-23AB-4E48-BF53-F94A47F2EBCD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571CE557-5F4D-4390-AEF3-02D67333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32772" name="Freeform 2">
            <a:extLst>
              <a:ext uri="{FF2B5EF4-FFF2-40B4-BE49-F238E27FC236}">
                <a16:creationId xmlns:a16="http://schemas.microsoft.com/office/drawing/2014/main" id="{EED21AF6-CDD9-4ABC-B70C-7BFABF4D701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5480050" y="1654175"/>
            <a:ext cx="2390775" cy="1323975"/>
          </a:xfrm>
          <a:custGeom>
            <a:avLst/>
            <a:gdLst>
              <a:gd name="T0" fmla="*/ 0 w 1152"/>
              <a:gd name="T1" fmla="*/ 0 h 576"/>
              <a:gd name="T2" fmla="*/ 2147483646 w 1152"/>
              <a:gd name="T3" fmla="*/ 0 h 576"/>
              <a:gd name="T4" fmla="*/ 2147483646 w 1152"/>
              <a:gd name="T5" fmla="*/ 2147483646 h 576"/>
              <a:gd name="T6" fmla="*/ 2147483646 w 1152"/>
              <a:gd name="T7" fmla="*/ 2147483646 h 576"/>
              <a:gd name="T8" fmla="*/ 0 w 1152"/>
              <a:gd name="T9" fmla="*/ 2147483646 h 576"/>
              <a:gd name="T10" fmla="*/ 0 w 1152"/>
              <a:gd name="T11" fmla="*/ 2147483646 h 576"/>
              <a:gd name="T12" fmla="*/ 0 w 1152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2"/>
              <a:gd name="T22" fmla="*/ 0 h 576"/>
              <a:gd name="T23" fmla="*/ 1152 w 1152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2" h="576">
                <a:moveTo>
                  <a:pt x="0" y="0"/>
                </a:moveTo>
                <a:lnTo>
                  <a:pt x="1048" y="0"/>
                </a:lnTo>
                <a:lnTo>
                  <a:pt x="1152" y="288"/>
                </a:lnTo>
                <a:lnTo>
                  <a:pt x="1048" y="576"/>
                </a:lnTo>
                <a:lnTo>
                  <a:pt x="0" y="57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rgbClr val="F5F0E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854F289-6781-4C92-A38F-F50059BB0C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76213" y="573088"/>
            <a:ext cx="7091362" cy="220662"/>
          </a:xfrm>
        </p:spPr>
        <p:txBody>
          <a:bodyPr/>
          <a:lstStyle/>
          <a:p>
            <a:pPr defTabSz="912813" eaLnBrk="1" hangingPunct="1"/>
            <a:r>
              <a:rPr lang="en-US" altLang="en-US" sz="1600"/>
              <a:t>How do we understand value creation?</a:t>
            </a:r>
          </a:p>
        </p:txBody>
      </p:sp>
      <p:sp>
        <p:nvSpPr>
          <p:cNvPr id="32774" name="Freeform 4">
            <a:extLst>
              <a:ext uri="{FF2B5EF4-FFF2-40B4-BE49-F238E27FC236}">
                <a16:creationId xmlns:a16="http://schemas.microsoft.com/office/drawing/2014/main" id="{188396B4-5DEC-4FC7-AFC9-B8B492A3C2D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3106738" y="1658938"/>
            <a:ext cx="2655887" cy="1323975"/>
          </a:xfrm>
          <a:custGeom>
            <a:avLst/>
            <a:gdLst>
              <a:gd name="T0" fmla="*/ 0 w 1152"/>
              <a:gd name="T1" fmla="*/ 0 h 576"/>
              <a:gd name="T2" fmla="*/ 2147483646 w 1152"/>
              <a:gd name="T3" fmla="*/ 0 h 576"/>
              <a:gd name="T4" fmla="*/ 2147483646 w 1152"/>
              <a:gd name="T5" fmla="*/ 2147483646 h 576"/>
              <a:gd name="T6" fmla="*/ 2147483646 w 1152"/>
              <a:gd name="T7" fmla="*/ 2147483646 h 576"/>
              <a:gd name="T8" fmla="*/ 0 w 1152"/>
              <a:gd name="T9" fmla="*/ 2147483646 h 576"/>
              <a:gd name="T10" fmla="*/ 0 w 1152"/>
              <a:gd name="T11" fmla="*/ 2147483646 h 576"/>
              <a:gd name="T12" fmla="*/ 0 w 1152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2"/>
              <a:gd name="T22" fmla="*/ 0 h 576"/>
              <a:gd name="T23" fmla="*/ 1152 w 1152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2" h="576">
                <a:moveTo>
                  <a:pt x="0" y="0"/>
                </a:moveTo>
                <a:lnTo>
                  <a:pt x="1048" y="0"/>
                </a:lnTo>
                <a:lnTo>
                  <a:pt x="1152" y="288"/>
                </a:lnTo>
                <a:lnTo>
                  <a:pt x="1048" y="576"/>
                </a:lnTo>
                <a:lnTo>
                  <a:pt x="0" y="57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rgbClr val="F5F0E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091C24EC-DE81-49C6-8BF5-0B28A1D3A09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251575" y="1727200"/>
            <a:ext cx="11271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34" tIns="0" rIns="3734" bIns="0" anchor="ctr"/>
          <a:lstStyle>
            <a:lvl1pPr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Analyze </a:t>
            </a:r>
          </a:p>
          <a:p>
            <a:pPr eaLnBrk="1" hangingPunct="1"/>
            <a:r>
              <a:rPr lang="en-US" altLang="en-US"/>
              <a:t>revenue </a:t>
            </a:r>
          </a:p>
          <a:p>
            <a:pPr eaLnBrk="1" hangingPunct="1"/>
            <a:r>
              <a:rPr lang="en-US" altLang="en-US"/>
              <a:t>growth</a:t>
            </a: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CC952DBB-E0E8-4398-90A2-8D7A3CEEAF2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803650" y="1731963"/>
            <a:ext cx="1565275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34" tIns="0" rIns="3734" bIns="0" anchor="ctr"/>
          <a:lstStyle>
            <a:lvl1pPr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Analyze</a:t>
            </a:r>
            <a:br>
              <a:rPr lang="en-US" altLang="en-US"/>
            </a:br>
            <a:r>
              <a:rPr lang="en-US" altLang="en-US"/>
              <a:t>ROIC</a:t>
            </a:r>
          </a:p>
        </p:txBody>
      </p:sp>
      <p:sp>
        <p:nvSpPr>
          <p:cNvPr id="32777" name="Freeform 7">
            <a:extLst>
              <a:ext uri="{FF2B5EF4-FFF2-40B4-BE49-F238E27FC236}">
                <a16:creationId xmlns:a16="http://schemas.microsoft.com/office/drawing/2014/main" id="{959E1443-F3CE-4D9C-B443-1C07925D6B3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754063" y="1663700"/>
            <a:ext cx="2678112" cy="1323975"/>
          </a:xfrm>
          <a:custGeom>
            <a:avLst/>
            <a:gdLst>
              <a:gd name="T0" fmla="*/ 0 w 1152"/>
              <a:gd name="T1" fmla="*/ 0 h 576"/>
              <a:gd name="T2" fmla="*/ 2147483646 w 1152"/>
              <a:gd name="T3" fmla="*/ 0 h 576"/>
              <a:gd name="T4" fmla="*/ 2147483646 w 1152"/>
              <a:gd name="T5" fmla="*/ 2147483646 h 576"/>
              <a:gd name="T6" fmla="*/ 2147483646 w 1152"/>
              <a:gd name="T7" fmla="*/ 2147483646 h 576"/>
              <a:gd name="T8" fmla="*/ 0 w 1152"/>
              <a:gd name="T9" fmla="*/ 2147483646 h 576"/>
              <a:gd name="T10" fmla="*/ 0 w 1152"/>
              <a:gd name="T11" fmla="*/ 2147483646 h 576"/>
              <a:gd name="T12" fmla="*/ 0 w 1152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2"/>
              <a:gd name="T22" fmla="*/ 0 h 576"/>
              <a:gd name="T23" fmla="*/ 1152 w 1152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2" h="576">
                <a:moveTo>
                  <a:pt x="0" y="0"/>
                </a:moveTo>
                <a:lnTo>
                  <a:pt x="1048" y="0"/>
                </a:lnTo>
                <a:lnTo>
                  <a:pt x="1152" y="288"/>
                </a:lnTo>
                <a:lnTo>
                  <a:pt x="1048" y="576"/>
                </a:lnTo>
                <a:lnTo>
                  <a:pt x="0" y="57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rgbClr val="F5F0E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7F3E0E20-98CF-4B99-B136-CAD26DD11E3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47725" y="1736725"/>
            <a:ext cx="22256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34" tIns="0" rIns="3734" bIns="0" anchor="ctr"/>
          <a:lstStyle>
            <a:lvl1pPr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Reorganize the company’s financial statements</a:t>
            </a:r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27F6174B-8F72-4DDA-8CFD-94598CAA343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03275" y="3094038"/>
            <a:ext cx="1866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4300" indent="-114300"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115888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SzTx/>
            </a:pPr>
            <a:r>
              <a:rPr lang="en-US" altLang="en-US"/>
              <a:t>Analysis should reflect: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Font typeface="Century Gothic" panose="020B0502020202020204" pitchFamily="34" charset="0"/>
              <a:buChar char="−"/>
            </a:pPr>
            <a:r>
              <a:rPr lang="en-US" altLang="en-US"/>
              <a:t>operating versus non-operating items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Font typeface="Century Gothic" panose="020B0502020202020204" pitchFamily="34" charset="0"/>
              <a:buChar char="−"/>
            </a:pPr>
            <a:r>
              <a:rPr lang="en-US" altLang="en-US"/>
              <a:t>economic performance, not accounting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SzTx/>
            </a:pPr>
            <a:endParaRPr lang="en-US" altLang="en-US"/>
          </a:p>
        </p:txBody>
      </p:sp>
      <p:sp>
        <p:nvSpPr>
          <p:cNvPr id="32780" name="Rectangle 10">
            <a:extLst>
              <a:ext uri="{FF2B5EF4-FFF2-40B4-BE49-F238E27FC236}">
                <a16:creationId xmlns:a16="http://schemas.microsoft.com/office/drawing/2014/main" id="{E8DBF6B6-B02F-479B-98E2-9AD008AF2AF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481388" y="3094038"/>
            <a:ext cx="17907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4300" indent="-114300"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SzTx/>
            </a:pPr>
            <a:r>
              <a:rPr lang="en-US" altLang="en-US"/>
              <a:t>Separate ROIC into components to analyze profitability and capital efficiency</a:t>
            </a:r>
          </a:p>
        </p:txBody>
      </p:sp>
      <p:sp>
        <p:nvSpPr>
          <p:cNvPr id="32781" name="Rectangle 11">
            <a:extLst>
              <a:ext uri="{FF2B5EF4-FFF2-40B4-BE49-F238E27FC236}">
                <a16:creationId xmlns:a16="http://schemas.microsoft.com/office/drawing/2014/main" id="{11FA333B-3239-4526-980C-9E212154B05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5961063" y="3094038"/>
            <a:ext cx="17335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4300" indent="-114300"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SzTx/>
            </a:pPr>
            <a:r>
              <a:rPr lang="en-US" altLang="en-US"/>
              <a:t>Evaluate organic growth, acquisitions, currency changes and accounting effects</a:t>
            </a:r>
          </a:p>
        </p:txBody>
      </p:sp>
      <p:graphicFrame>
        <p:nvGraphicFramePr>
          <p:cNvPr id="32782" name="Rectangle 12" hidden="1">
            <a:extLst>
              <a:ext uri="{FF2B5EF4-FFF2-40B4-BE49-F238E27FC236}">
                <a16:creationId xmlns:a16="http://schemas.microsoft.com/office/drawing/2014/main" id="{1B56831B-3075-4657-86D8-6CED117448FF}"/>
              </a:ext>
            </a:extLst>
          </p:cNvPr>
          <p:cNvGraphicFramePr>
            <a:graphicFrameLocks/>
          </p:cNvGraphicFramePr>
          <p:nvPr>
            <p:custDataLst>
              <p:tags r:id="rId12"/>
            </p:custDataLst>
          </p:nvPr>
        </p:nvGraphicFramePr>
        <p:xfrm>
          <a:off x="0" y="0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2" r:id="rId15" imgW="0" imgH="0" progId="TCLayout.ActiveDocument">
                  <p:embed/>
                </p:oleObj>
              </mc:Choice>
              <mc:Fallback>
                <p:oleObj r:id="rId15" imgW="0" imgH="0" progId="TCLayout.ActiveDocument">
                  <p:embed/>
                  <p:pic>
                    <p:nvPicPr>
                      <p:cNvPr id="32782" name="Rectangle 12" hidden="1">
                        <a:extLst>
                          <a:ext uri="{FF2B5EF4-FFF2-40B4-BE49-F238E27FC236}">
                            <a16:creationId xmlns:a16="http://schemas.microsoft.com/office/drawing/2014/main" id="{1B56831B-3075-4657-86D8-6CED117448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55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9D07B4E5-EF0C-4CD7-9019-502B22990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C5DFA1B1-3FF1-40AC-BB88-E404466B8FBB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7D66EB35-1643-48B0-8D40-99EC63EA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8E9509B-0F1E-431D-BEAD-A471610D1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063" y="635000"/>
            <a:ext cx="8618537" cy="260350"/>
          </a:xfrm>
        </p:spPr>
        <p:txBody>
          <a:bodyPr/>
          <a:lstStyle/>
          <a:p>
            <a:pPr defTabSz="912813" eaLnBrk="1" hangingPunct="1"/>
            <a:r>
              <a:rPr lang="en-US" altLang="en-US"/>
              <a:t>What is return on invested capital (ROIC) and how is it calculated?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04A66C2-50B5-459D-866B-2FE42856943C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1981200"/>
            <a:ext cx="6804025" cy="1114425"/>
            <a:chOff x="502" y="759"/>
            <a:chExt cx="4373" cy="717"/>
          </a:xfrm>
        </p:grpSpPr>
        <p:sp>
          <p:nvSpPr>
            <p:cNvPr id="34823" name="Rectangle 4">
              <a:extLst>
                <a:ext uri="{FF2B5EF4-FFF2-40B4-BE49-F238E27FC236}">
                  <a16:creationId xmlns:a16="http://schemas.microsoft.com/office/drawing/2014/main" id="{CE4E6490-E1BE-41C5-AD98-E4A3F46B48A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706" y="759"/>
              <a:ext cx="27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813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2"/>
                  </a:solidFill>
                </a:rPr>
                <a:t>The money I make (NOPLAT)</a:t>
              </a:r>
              <a:endParaRPr lang="en-US" altLang="en-US" sz="2000">
                <a:solidFill>
                  <a:srgbClr val="B45E3C"/>
                </a:solidFill>
              </a:endParaRPr>
            </a:p>
          </p:txBody>
        </p:sp>
        <p:sp>
          <p:nvSpPr>
            <p:cNvPr id="34824" name="Line 5">
              <a:extLst>
                <a:ext uri="{FF2B5EF4-FFF2-40B4-BE49-F238E27FC236}">
                  <a16:creationId xmlns:a16="http://schemas.microsoft.com/office/drawing/2014/main" id="{A1FEDB49-2E09-45B1-9FF9-05C17ACED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146"/>
              <a:ext cx="313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6">
              <a:extLst>
                <a:ext uri="{FF2B5EF4-FFF2-40B4-BE49-F238E27FC236}">
                  <a16:creationId xmlns:a16="http://schemas.microsoft.com/office/drawing/2014/main" id="{D1CC58B3-7619-43AC-B969-252C6CC53F96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94" y="1280"/>
              <a:ext cx="31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813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2"/>
                  </a:solidFill>
                </a:rPr>
                <a:t>The money I invested (IC)</a:t>
              </a:r>
            </a:p>
          </p:txBody>
        </p:sp>
        <p:sp>
          <p:nvSpPr>
            <p:cNvPr id="34826" name="Rectangle 7">
              <a:extLst>
                <a:ext uri="{FF2B5EF4-FFF2-40B4-BE49-F238E27FC236}">
                  <a16:creationId xmlns:a16="http://schemas.microsoft.com/office/drawing/2014/main" id="{F9F5D05B-B8F4-4E2A-8985-BC1DD6CF723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02" y="951"/>
              <a:ext cx="102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813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ROIC =</a:t>
              </a:r>
              <a:r>
                <a:rPr lang="en-US" altLang="en-US" sz="2000" b="1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34822" name="Rectangle 13">
            <a:extLst>
              <a:ext uri="{FF2B5EF4-FFF2-40B4-BE49-F238E27FC236}">
                <a16:creationId xmlns:a16="http://schemas.microsoft.com/office/drawing/2014/main" id="{01A09994-C2EA-4ACC-8F6C-290B2C06B7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5288" y="1722438"/>
            <a:ext cx="7580312" cy="16573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A5125B3B-F9A1-430F-BB36-92B895BF5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FCD5B190-EB8C-4E24-9002-18A89BE9581C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36867" name="Footer Placeholder 5">
            <a:extLst>
              <a:ext uri="{FF2B5EF4-FFF2-40B4-BE49-F238E27FC236}">
                <a16:creationId xmlns:a16="http://schemas.microsoft.com/office/drawing/2014/main" id="{A3F67082-3203-4BB9-AF0B-6CD37E92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36868" name="Rectangle 2" hidden="1">
            <a:extLst>
              <a:ext uri="{FF2B5EF4-FFF2-40B4-BE49-F238E27FC236}">
                <a16:creationId xmlns:a16="http://schemas.microsoft.com/office/drawing/2014/main" id="{EB6B3FA9-4402-47A0-A366-D3343897210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r:id="rId42" imgW="0" imgH="0" progId="TCLayout.ActiveDocument">
                  <p:embed/>
                </p:oleObj>
              </mc:Choice>
              <mc:Fallback>
                <p:oleObj r:id="rId42" imgW="0" imgH="0" progId="TCLayout.ActiveDocument">
                  <p:embed/>
                  <p:pic>
                    <p:nvPicPr>
                      <p:cNvPr id="36868" name="Rectangle 2" hidden="1">
                        <a:extLst>
                          <a:ext uri="{FF2B5EF4-FFF2-40B4-BE49-F238E27FC236}">
                            <a16:creationId xmlns:a16="http://schemas.microsoft.com/office/drawing/2014/main" id="{EB6B3FA9-4402-47A0-A366-D334389721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55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Freeform 3">
            <a:extLst>
              <a:ext uri="{FF2B5EF4-FFF2-40B4-BE49-F238E27FC236}">
                <a16:creationId xmlns:a16="http://schemas.microsoft.com/office/drawing/2014/main" id="{5D4702CB-FDDA-4661-9FA9-EB7EF2DD097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46175" y="4287838"/>
            <a:ext cx="1866900" cy="696912"/>
          </a:xfrm>
          <a:custGeom>
            <a:avLst/>
            <a:gdLst>
              <a:gd name="T0" fmla="*/ 0 w 2352"/>
              <a:gd name="T1" fmla="*/ 0 h 444"/>
              <a:gd name="T2" fmla="*/ 0 w 2352"/>
              <a:gd name="T3" fmla="*/ 0 h 444"/>
              <a:gd name="T4" fmla="*/ 0 w 2352"/>
              <a:gd name="T5" fmla="*/ 2147483646 h 444"/>
              <a:gd name="T6" fmla="*/ 0 w 2352"/>
              <a:gd name="T7" fmla="*/ 2147483646 h 444"/>
              <a:gd name="T8" fmla="*/ 2147483646 w 2352"/>
              <a:gd name="T9" fmla="*/ 2147483646 h 444"/>
              <a:gd name="T10" fmla="*/ 2147483646 w 2352"/>
              <a:gd name="T11" fmla="*/ 2147483646 h 444"/>
              <a:gd name="T12" fmla="*/ 2147483646 w 2352"/>
              <a:gd name="T13" fmla="*/ 0 h 444"/>
              <a:gd name="T14" fmla="*/ 2147483646 w 2352"/>
              <a:gd name="T15" fmla="*/ 0 h 444"/>
              <a:gd name="T16" fmla="*/ 0 w 2352"/>
              <a:gd name="T17" fmla="*/ 0 h 4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444"/>
              <a:gd name="T29" fmla="*/ 2352 w 2352"/>
              <a:gd name="T30" fmla="*/ 444 h 4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444">
                <a:moveTo>
                  <a:pt x="0" y="0"/>
                </a:moveTo>
                <a:lnTo>
                  <a:pt x="0" y="0"/>
                </a:lnTo>
                <a:lnTo>
                  <a:pt x="0" y="444"/>
                </a:lnTo>
                <a:lnTo>
                  <a:pt x="2352" y="444"/>
                </a:lnTo>
                <a:lnTo>
                  <a:pt x="2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0" name="Freeform 5">
            <a:extLst>
              <a:ext uri="{FF2B5EF4-FFF2-40B4-BE49-F238E27FC236}">
                <a16:creationId xmlns:a16="http://schemas.microsoft.com/office/drawing/2014/main" id="{96431D4E-1250-4738-902B-894BAFDB5C9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146175" y="1857375"/>
            <a:ext cx="1866900" cy="1262063"/>
          </a:xfrm>
          <a:custGeom>
            <a:avLst/>
            <a:gdLst>
              <a:gd name="T0" fmla="*/ 0 w 2352"/>
              <a:gd name="T1" fmla="*/ 0 h 1590"/>
              <a:gd name="T2" fmla="*/ 0 w 2352"/>
              <a:gd name="T3" fmla="*/ 0 h 1590"/>
              <a:gd name="T4" fmla="*/ 0 w 2352"/>
              <a:gd name="T5" fmla="*/ 2147483646 h 1590"/>
              <a:gd name="T6" fmla="*/ 0 w 2352"/>
              <a:gd name="T7" fmla="*/ 2147483646 h 1590"/>
              <a:gd name="T8" fmla="*/ 2147483646 w 2352"/>
              <a:gd name="T9" fmla="*/ 2147483646 h 1590"/>
              <a:gd name="T10" fmla="*/ 2147483646 w 2352"/>
              <a:gd name="T11" fmla="*/ 2147483646 h 1590"/>
              <a:gd name="T12" fmla="*/ 2147483646 w 2352"/>
              <a:gd name="T13" fmla="*/ 0 h 1590"/>
              <a:gd name="T14" fmla="*/ 2147483646 w 2352"/>
              <a:gd name="T15" fmla="*/ 0 h 1590"/>
              <a:gd name="T16" fmla="*/ 0 w 2352"/>
              <a:gd name="T17" fmla="*/ 0 h 15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1590"/>
              <a:gd name="T29" fmla="*/ 2352 w 2352"/>
              <a:gd name="T30" fmla="*/ 1590 h 15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1590">
                <a:moveTo>
                  <a:pt x="0" y="0"/>
                </a:moveTo>
                <a:lnTo>
                  <a:pt x="0" y="0"/>
                </a:lnTo>
                <a:lnTo>
                  <a:pt x="0" y="1590"/>
                </a:lnTo>
                <a:lnTo>
                  <a:pt x="2352" y="1590"/>
                </a:lnTo>
                <a:lnTo>
                  <a:pt x="235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08BD716C-11F3-4FEC-84FC-D8222FFB970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12850" y="1919288"/>
            <a:ext cx="19605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E4D1647D-324C-4C19-9321-E2F9EAD07B4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12850" y="1924050"/>
            <a:ext cx="7683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Revenues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B7B7CE6A-8578-44D0-A538-6BDB77790C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12850" y="2111375"/>
            <a:ext cx="904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–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73E81E35-7CF2-4AA6-A0F9-8686B2F0C5B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66838" y="2111375"/>
            <a:ext cx="147478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Cost of goods sold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4E63A1ED-A01D-441C-85AE-CA7854CE59F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2850" y="2295525"/>
            <a:ext cx="904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–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941415CD-E30C-476F-AB7B-B46D50D0C11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66838" y="2295525"/>
            <a:ext cx="14065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Selling, general &amp; 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7" name="Rectangle 12">
            <a:extLst>
              <a:ext uri="{FF2B5EF4-FFF2-40B4-BE49-F238E27FC236}">
                <a16:creationId xmlns:a16="http://schemas.microsoft.com/office/drawing/2014/main" id="{8EE8A51D-BEA3-46D9-9842-0749D4FF91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66838" y="2479675"/>
            <a:ext cx="130968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admin. expenses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C3766157-7502-45CC-A627-3E723AF7C2A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12850" y="2663825"/>
            <a:ext cx="904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–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79" name="Rectangle 14">
            <a:extLst>
              <a:ext uri="{FF2B5EF4-FFF2-40B4-BE49-F238E27FC236}">
                <a16:creationId xmlns:a16="http://schemas.microsoft.com/office/drawing/2014/main" id="{D07D6090-3FC3-41E7-87B6-A41A0DBF99A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66838" y="2663825"/>
            <a:ext cx="984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Depreciation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80" name="Rectangle 15">
            <a:extLst>
              <a:ext uri="{FF2B5EF4-FFF2-40B4-BE49-F238E27FC236}">
                <a16:creationId xmlns:a16="http://schemas.microsoft.com/office/drawing/2014/main" id="{FC31B631-1DCB-4348-BCBD-5309393909A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12850" y="2849563"/>
            <a:ext cx="95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=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81" name="Rectangle 16">
            <a:extLst>
              <a:ext uri="{FF2B5EF4-FFF2-40B4-BE49-F238E27FC236}">
                <a16:creationId xmlns:a16="http://schemas.microsoft.com/office/drawing/2014/main" id="{5A0C041D-6680-489C-9A87-E8D45D829F1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66838" y="2849563"/>
            <a:ext cx="1381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Operating income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882" name="Rectangle 17">
            <a:extLst>
              <a:ext uri="{FF2B5EF4-FFF2-40B4-BE49-F238E27FC236}">
                <a16:creationId xmlns:a16="http://schemas.microsoft.com/office/drawing/2014/main" id="{C7D82667-C729-4D70-833F-AD3D3969381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1413" y="1320800"/>
            <a:ext cx="15636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83" name="Rectangle 18">
            <a:extLst>
              <a:ext uri="{FF2B5EF4-FFF2-40B4-BE49-F238E27FC236}">
                <a16:creationId xmlns:a16="http://schemas.microsoft.com/office/drawing/2014/main" id="{9338D154-7947-4D51-9A39-2BB47E205F1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22375" y="1287463"/>
            <a:ext cx="16954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b="1">
                <a:solidFill>
                  <a:srgbClr val="000000"/>
                </a:solidFill>
                <a:latin typeface="Helvetica" panose="020B0604020202020204" pitchFamily="34" charset="0"/>
              </a:rPr>
              <a:t>Rearrange the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US" altLang="en-US" b="1">
                <a:solidFill>
                  <a:srgbClr val="000000"/>
                </a:solidFill>
                <a:latin typeface="Helvetica" panose="020B0604020202020204" pitchFamily="34" charset="0"/>
              </a:rPr>
              <a:t>income statement</a:t>
            </a:r>
            <a:endParaRPr lang="en-US" altLang="en-US" b="1"/>
          </a:p>
        </p:txBody>
      </p:sp>
      <p:sp>
        <p:nvSpPr>
          <p:cNvPr id="36884" name="Freeform 19">
            <a:extLst>
              <a:ext uri="{FF2B5EF4-FFF2-40B4-BE49-F238E27FC236}">
                <a16:creationId xmlns:a16="http://schemas.microsoft.com/office/drawing/2014/main" id="{7235C3B2-34C3-4D6F-9FFF-98B8EF1DEC6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146175" y="3114675"/>
            <a:ext cx="1866900" cy="593725"/>
          </a:xfrm>
          <a:custGeom>
            <a:avLst/>
            <a:gdLst>
              <a:gd name="T0" fmla="*/ 0 w 2352"/>
              <a:gd name="T1" fmla="*/ 0 h 748"/>
              <a:gd name="T2" fmla="*/ 0 w 2352"/>
              <a:gd name="T3" fmla="*/ 0 h 748"/>
              <a:gd name="T4" fmla="*/ 0 w 2352"/>
              <a:gd name="T5" fmla="*/ 2147483646 h 748"/>
              <a:gd name="T6" fmla="*/ 0 w 2352"/>
              <a:gd name="T7" fmla="*/ 2147483646 h 748"/>
              <a:gd name="T8" fmla="*/ 2147483646 w 2352"/>
              <a:gd name="T9" fmla="*/ 2147483646 h 748"/>
              <a:gd name="T10" fmla="*/ 2147483646 w 2352"/>
              <a:gd name="T11" fmla="*/ 2147483646 h 748"/>
              <a:gd name="T12" fmla="*/ 2147483646 w 2352"/>
              <a:gd name="T13" fmla="*/ 0 h 748"/>
              <a:gd name="T14" fmla="*/ 2147483646 w 2352"/>
              <a:gd name="T15" fmla="*/ 0 h 748"/>
              <a:gd name="T16" fmla="*/ 0 w 2352"/>
              <a:gd name="T17" fmla="*/ 0 h 7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748"/>
              <a:gd name="T29" fmla="*/ 2352 w 2352"/>
              <a:gd name="T30" fmla="*/ 748 h 7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748">
                <a:moveTo>
                  <a:pt x="0" y="0"/>
                </a:moveTo>
                <a:lnTo>
                  <a:pt x="0" y="0"/>
                </a:lnTo>
                <a:lnTo>
                  <a:pt x="0" y="748"/>
                </a:lnTo>
                <a:lnTo>
                  <a:pt x="2352" y="748"/>
                </a:lnTo>
                <a:lnTo>
                  <a:pt x="2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5" name="Rectangle 20">
            <a:extLst>
              <a:ext uri="{FF2B5EF4-FFF2-40B4-BE49-F238E27FC236}">
                <a16:creationId xmlns:a16="http://schemas.microsoft.com/office/drawing/2014/main" id="{2248A281-B846-4C20-B162-F9ADE2ADD9A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12850" y="3222625"/>
            <a:ext cx="1762125" cy="381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86" name="Freeform 29">
            <a:extLst>
              <a:ext uri="{FF2B5EF4-FFF2-40B4-BE49-F238E27FC236}">
                <a16:creationId xmlns:a16="http://schemas.microsoft.com/office/drawing/2014/main" id="{4E70658D-063F-4D8F-B3D8-C345431B591F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146175" y="3705225"/>
            <a:ext cx="1866900" cy="593725"/>
          </a:xfrm>
          <a:custGeom>
            <a:avLst/>
            <a:gdLst>
              <a:gd name="T0" fmla="*/ 0 w 2352"/>
              <a:gd name="T1" fmla="*/ 0 h 748"/>
              <a:gd name="T2" fmla="*/ 0 w 2352"/>
              <a:gd name="T3" fmla="*/ 0 h 748"/>
              <a:gd name="T4" fmla="*/ 0 w 2352"/>
              <a:gd name="T5" fmla="*/ 2147483646 h 748"/>
              <a:gd name="T6" fmla="*/ 0 w 2352"/>
              <a:gd name="T7" fmla="*/ 2147483646 h 748"/>
              <a:gd name="T8" fmla="*/ 2147483646 w 2352"/>
              <a:gd name="T9" fmla="*/ 2147483646 h 748"/>
              <a:gd name="T10" fmla="*/ 2147483646 w 2352"/>
              <a:gd name="T11" fmla="*/ 2147483646 h 748"/>
              <a:gd name="T12" fmla="*/ 2147483646 w 2352"/>
              <a:gd name="T13" fmla="*/ 0 h 748"/>
              <a:gd name="T14" fmla="*/ 2147483646 w 2352"/>
              <a:gd name="T15" fmla="*/ 0 h 748"/>
              <a:gd name="T16" fmla="*/ 0 w 2352"/>
              <a:gd name="T17" fmla="*/ 0 h 7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748"/>
              <a:gd name="T29" fmla="*/ 2352 w 2352"/>
              <a:gd name="T30" fmla="*/ 748 h 7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748">
                <a:moveTo>
                  <a:pt x="0" y="0"/>
                </a:moveTo>
                <a:lnTo>
                  <a:pt x="0" y="0"/>
                </a:lnTo>
                <a:lnTo>
                  <a:pt x="0" y="748"/>
                </a:lnTo>
                <a:lnTo>
                  <a:pt x="2352" y="748"/>
                </a:lnTo>
                <a:lnTo>
                  <a:pt x="2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7" name="Rectangle 30">
            <a:extLst>
              <a:ext uri="{FF2B5EF4-FFF2-40B4-BE49-F238E27FC236}">
                <a16:creationId xmlns:a16="http://schemas.microsoft.com/office/drawing/2014/main" id="{90D579F1-7BD9-4B91-84D1-7CB9DA437C8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12850" y="3795713"/>
            <a:ext cx="1762125" cy="3825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88" name="Freeform 35">
            <a:extLst>
              <a:ext uri="{FF2B5EF4-FFF2-40B4-BE49-F238E27FC236}">
                <a16:creationId xmlns:a16="http://schemas.microsoft.com/office/drawing/2014/main" id="{E1AA14FE-DBB5-4EF9-A6B0-721470CB07A4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146175" y="4992688"/>
            <a:ext cx="1866900" cy="704850"/>
          </a:xfrm>
          <a:custGeom>
            <a:avLst/>
            <a:gdLst>
              <a:gd name="T0" fmla="*/ 0 w 2352"/>
              <a:gd name="T1" fmla="*/ 0 h 889"/>
              <a:gd name="T2" fmla="*/ 0 w 2352"/>
              <a:gd name="T3" fmla="*/ 0 h 889"/>
              <a:gd name="T4" fmla="*/ 0 w 2352"/>
              <a:gd name="T5" fmla="*/ 2147483646 h 889"/>
              <a:gd name="T6" fmla="*/ 0 w 2352"/>
              <a:gd name="T7" fmla="*/ 2147483646 h 889"/>
              <a:gd name="T8" fmla="*/ 2147483646 w 2352"/>
              <a:gd name="T9" fmla="*/ 2147483646 h 889"/>
              <a:gd name="T10" fmla="*/ 2147483646 w 2352"/>
              <a:gd name="T11" fmla="*/ 2147483646 h 889"/>
              <a:gd name="T12" fmla="*/ 2147483646 w 2352"/>
              <a:gd name="T13" fmla="*/ 0 h 889"/>
              <a:gd name="T14" fmla="*/ 2147483646 w 2352"/>
              <a:gd name="T15" fmla="*/ 0 h 889"/>
              <a:gd name="T16" fmla="*/ 0 w 2352"/>
              <a:gd name="T17" fmla="*/ 0 h 8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889"/>
              <a:gd name="T29" fmla="*/ 2352 w 2352"/>
              <a:gd name="T30" fmla="*/ 889 h 8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889">
                <a:moveTo>
                  <a:pt x="0" y="0"/>
                </a:moveTo>
                <a:lnTo>
                  <a:pt x="0" y="0"/>
                </a:lnTo>
                <a:lnTo>
                  <a:pt x="0" y="889"/>
                </a:lnTo>
                <a:lnTo>
                  <a:pt x="2352" y="889"/>
                </a:lnTo>
                <a:lnTo>
                  <a:pt x="2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9" name="Rectangle 36">
            <a:extLst>
              <a:ext uri="{FF2B5EF4-FFF2-40B4-BE49-F238E27FC236}">
                <a16:creationId xmlns:a16="http://schemas.microsoft.com/office/drawing/2014/main" id="{A2749F33-BD17-4BEF-8AC7-2EFEFD549221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12850" y="5068888"/>
            <a:ext cx="1695450" cy="1920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0" name="Rectangle 45">
            <a:extLst>
              <a:ext uri="{FF2B5EF4-FFF2-40B4-BE49-F238E27FC236}">
                <a16:creationId xmlns:a16="http://schemas.microsoft.com/office/drawing/2014/main" id="{CEE47834-5E82-446D-91E7-FD26190E58DE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12850" y="5386388"/>
            <a:ext cx="1697038" cy="1905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1" name="Rectangle 48">
            <a:extLst>
              <a:ext uri="{FF2B5EF4-FFF2-40B4-BE49-F238E27FC236}">
                <a16:creationId xmlns:a16="http://schemas.microsoft.com/office/drawing/2014/main" id="{66D3C929-AF95-4711-BA0A-063001C25F55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330575" y="2428875"/>
            <a:ext cx="1023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2" name="Rectangle 49">
            <a:extLst>
              <a:ext uri="{FF2B5EF4-FFF2-40B4-BE49-F238E27FC236}">
                <a16:creationId xmlns:a16="http://schemas.microsoft.com/office/drawing/2014/main" id="{A3ECB561-EB85-4DFE-AE45-873814A946E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30575" y="2436813"/>
            <a:ext cx="76676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 i="1">
                <a:latin typeface="Helvetica" panose="020B0604020202020204" pitchFamily="34" charset="0"/>
              </a:rPr>
              <a:t>Operating</a:t>
            </a:r>
            <a:endParaRPr lang="en-US" altLang="en-US" sz="1300" b="1"/>
          </a:p>
        </p:txBody>
      </p:sp>
      <p:sp>
        <p:nvSpPr>
          <p:cNvPr id="36893" name="Rectangle 50">
            <a:extLst>
              <a:ext uri="{FF2B5EF4-FFF2-40B4-BE49-F238E27FC236}">
                <a16:creationId xmlns:a16="http://schemas.microsoft.com/office/drawing/2014/main" id="{4D9036F0-8B62-4CDF-9E75-6DEDF1CE56BE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330575" y="3322638"/>
            <a:ext cx="10239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4" name="Rectangle 53">
            <a:extLst>
              <a:ext uri="{FF2B5EF4-FFF2-40B4-BE49-F238E27FC236}">
                <a16:creationId xmlns:a16="http://schemas.microsoft.com/office/drawing/2014/main" id="{B3C86B9E-1307-46D2-A15D-8D17E5CC8F2B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330575" y="3330575"/>
            <a:ext cx="11334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 i="1">
                <a:latin typeface="Helvetica" panose="020B0604020202020204" pitchFamily="34" charset="0"/>
              </a:rPr>
              <a:t>Non-operating</a:t>
            </a:r>
            <a:endParaRPr lang="en-US" altLang="en-US" sz="1300" b="1"/>
          </a:p>
        </p:txBody>
      </p:sp>
      <p:sp>
        <p:nvSpPr>
          <p:cNvPr id="36895" name="Rectangle 54">
            <a:extLst>
              <a:ext uri="{FF2B5EF4-FFF2-40B4-BE49-F238E27FC236}">
                <a16:creationId xmlns:a16="http://schemas.microsoft.com/office/drawing/2014/main" id="{09A6930E-6110-4DF5-95BA-1E72CFBB2180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330575" y="3803650"/>
            <a:ext cx="1023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6" name="Rectangle 55">
            <a:extLst>
              <a:ext uri="{FF2B5EF4-FFF2-40B4-BE49-F238E27FC236}">
                <a16:creationId xmlns:a16="http://schemas.microsoft.com/office/drawing/2014/main" id="{45DB4848-4522-4089-B444-4201DEAF07ED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30575" y="4427538"/>
            <a:ext cx="10541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 i="1">
                <a:latin typeface="Helvetica" panose="020B0604020202020204" pitchFamily="34" charset="0"/>
              </a:rPr>
              <a:t>Extraordinary</a:t>
            </a:r>
            <a:endParaRPr lang="en-US" altLang="en-US" sz="1300" b="1"/>
          </a:p>
        </p:txBody>
      </p:sp>
      <p:sp>
        <p:nvSpPr>
          <p:cNvPr id="36897" name="Rectangle 56">
            <a:extLst>
              <a:ext uri="{FF2B5EF4-FFF2-40B4-BE49-F238E27FC236}">
                <a16:creationId xmlns:a16="http://schemas.microsoft.com/office/drawing/2014/main" id="{FE48C106-1E5A-4C0B-ADF3-6A781631FC6B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330575" y="3940175"/>
            <a:ext cx="102393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898" name="Rectangle 57">
            <a:extLst>
              <a:ext uri="{FF2B5EF4-FFF2-40B4-BE49-F238E27FC236}">
                <a16:creationId xmlns:a16="http://schemas.microsoft.com/office/drawing/2014/main" id="{B9C371D3-F5FC-4229-85CF-9494157472B0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30575" y="3948113"/>
            <a:ext cx="7191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 i="1">
                <a:latin typeface="Helvetica" panose="020B0604020202020204" pitchFamily="34" charset="0"/>
              </a:rPr>
              <a:t>Financial</a:t>
            </a:r>
            <a:endParaRPr lang="en-US" altLang="en-US" sz="1300" b="1"/>
          </a:p>
        </p:txBody>
      </p:sp>
      <p:sp>
        <p:nvSpPr>
          <p:cNvPr id="36899" name="Rectangle 59">
            <a:extLst>
              <a:ext uri="{FF2B5EF4-FFF2-40B4-BE49-F238E27FC236}">
                <a16:creationId xmlns:a16="http://schemas.microsoft.com/office/drawing/2014/main" id="{815133A0-19F9-4EA9-AACB-CE112A1F3EC4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330575" y="5048250"/>
            <a:ext cx="469900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 i="1">
                <a:latin typeface="Helvetica" panose="020B0604020202020204" pitchFamily="34" charset="0"/>
              </a:rPr>
              <a:t>Fiscal</a:t>
            </a:r>
            <a:endParaRPr lang="en-US" altLang="en-US" sz="1300" b="1"/>
          </a:p>
        </p:txBody>
      </p:sp>
      <p:sp>
        <p:nvSpPr>
          <p:cNvPr id="36900" name="Freeform 60">
            <a:extLst>
              <a:ext uri="{FF2B5EF4-FFF2-40B4-BE49-F238E27FC236}">
                <a16:creationId xmlns:a16="http://schemas.microsoft.com/office/drawing/2014/main" id="{773DA09B-299A-41DC-ADDE-27632B800894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111500" y="1874838"/>
            <a:ext cx="90488" cy="1265237"/>
          </a:xfrm>
          <a:custGeom>
            <a:avLst/>
            <a:gdLst>
              <a:gd name="T0" fmla="*/ 0 w 114"/>
              <a:gd name="T1" fmla="*/ 0 h 1593"/>
              <a:gd name="T2" fmla="*/ 2147483646 w 114"/>
              <a:gd name="T3" fmla="*/ 2147483646 h 1593"/>
              <a:gd name="T4" fmla="*/ 2147483646 w 114"/>
              <a:gd name="T5" fmla="*/ 2147483646 h 1593"/>
              <a:gd name="T6" fmla="*/ 2147483646 w 114"/>
              <a:gd name="T7" fmla="*/ 2147483646 h 1593"/>
              <a:gd name="T8" fmla="*/ 2147483646 w 114"/>
              <a:gd name="T9" fmla="*/ 2147483646 h 1593"/>
              <a:gd name="T10" fmla="*/ 2147483646 w 114"/>
              <a:gd name="T11" fmla="*/ 2147483646 h 1593"/>
              <a:gd name="T12" fmla="*/ 0 w 114"/>
              <a:gd name="T13" fmla="*/ 2147483646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1593"/>
              <a:gd name="T23" fmla="*/ 114 w 114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1593">
                <a:moveTo>
                  <a:pt x="0" y="0"/>
                </a:moveTo>
                <a:lnTo>
                  <a:pt x="60" y="53"/>
                </a:lnTo>
                <a:lnTo>
                  <a:pt x="60" y="755"/>
                </a:lnTo>
                <a:lnTo>
                  <a:pt x="114" y="795"/>
                </a:lnTo>
                <a:lnTo>
                  <a:pt x="60" y="836"/>
                </a:lnTo>
                <a:lnTo>
                  <a:pt x="60" y="1533"/>
                </a:lnTo>
                <a:lnTo>
                  <a:pt x="0" y="159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01" name="Freeform 65">
            <a:extLst>
              <a:ext uri="{FF2B5EF4-FFF2-40B4-BE49-F238E27FC236}">
                <a16:creationId xmlns:a16="http://schemas.microsoft.com/office/drawing/2014/main" id="{FF1C31AC-D9EC-4C07-B053-D33FAA1CFFA2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 flipV="1">
            <a:off x="1125538" y="1676400"/>
            <a:ext cx="2589212" cy="42863"/>
          </a:xfrm>
          <a:custGeom>
            <a:avLst/>
            <a:gdLst>
              <a:gd name="T0" fmla="*/ 0 w 6065"/>
              <a:gd name="T1" fmla="*/ 0 h 42863"/>
              <a:gd name="T2" fmla="*/ 2147483646 w 6065"/>
              <a:gd name="T3" fmla="*/ 0 h 42863"/>
              <a:gd name="T4" fmla="*/ 0 w 6065"/>
              <a:gd name="T5" fmla="*/ 0 h 42863"/>
              <a:gd name="T6" fmla="*/ 0 60000 65536"/>
              <a:gd name="T7" fmla="*/ 0 60000 65536"/>
              <a:gd name="T8" fmla="*/ 0 60000 65536"/>
              <a:gd name="T9" fmla="*/ 0 w 6065"/>
              <a:gd name="T10" fmla="*/ 0 h 42863"/>
              <a:gd name="T11" fmla="*/ 6065 w 6065"/>
              <a:gd name="T12" fmla="*/ 42863 h 428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65" h="42863">
                <a:moveTo>
                  <a:pt x="0" y="0"/>
                </a:move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02" name="Rectangle 66">
            <a:extLst>
              <a:ext uri="{FF2B5EF4-FFF2-40B4-BE49-F238E27FC236}">
                <a16:creationId xmlns:a16="http://schemas.microsoft.com/office/drawing/2014/main" id="{60F61BA6-BDD3-4DE0-BF1A-4AAA1585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1303338"/>
            <a:ext cx="21002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b="1">
                <a:solidFill>
                  <a:srgbClr val="000000"/>
                </a:solidFill>
                <a:latin typeface="Helvetica" panose="020B0604020202020204" pitchFamily="34" charset="0"/>
              </a:rPr>
              <a:t>Rearrange the balance sheet</a:t>
            </a:r>
            <a:endParaRPr lang="en-US" altLang="en-US" b="1"/>
          </a:p>
        </p:txBody>
      </p:sp>
      <p:sp>
        <p:nvSpPr>
          <p:cNvPr id="36903" name="Freeform 68">
            <a:extLst>
              <a:ext uri="{FF2B5EF4-FFF2-40B4-BE49-F238E27FC236}">
                <a16:creationId xmlns:a16="http://schemas.microsoft.com/office/drawing/2014/main" id="{EE4851BC-6CC6-49CA-82C8-19D02B9072F6}"/>
              </a:ext>
            </a:extLst>
          </p:cNvPr>
          <p:cNvSpPr>
            <a:spLocks/>
          </p:cNvSpPr>
          <p:nvPr/>
        </p:nvSpPr>
        <p:spPr bwMode="auto">
          <a:xfrm>
            <a:off x="4951413" y="3197225"/>
            <a:ext cx="1165225" cy="2058988"/>
          </a:xfrm>
          <a:custGeom>
            <a:avLst/>
            <a:gdLst>
              <a:gd name="T0" fmla="*/ 0 w 1334"/>
              <a:gd name="T1" fmla="*/ 0 h 2370"/>
              <a:gd name="T2" fmla="*/ 0 w 1334"/>
              <a:gd name="T3" fmla="*/ 0 h 2370"/>
              <a:gd name="T4" fmla="*/ 0 w 1334"/>
              <a:gd name="T5" fmla="*/ 2147483646 h 2370"/>
              <a:gd name="T6" fmla="*/ 0 w 1334"/>
              <a:gd name="T7" fmla="*/ 2147483646 h 2370"/>
              <a:gd name="T8" fmla="*/ 2147483646 w 1334"/>
              <a:gd name="T9" fmla="*/ 2147483646 h 2370"/>
              <a:gd name="T10" fmla="*/ 2147483646 w 1334"/>
              <a:gd name="T11" fmla="*/ 2147483646 h 2370"/>
              <a:gd name="T12" fmla="*/ 2147483646 w 1334"/>
              <a:gd name="T13" fmla="*/ 0 h 2370"/>
              <a:gd name="T14" fmla="*/ 2147483646 w 1334"/>
              <a:gd name="T15" fmla="*/ 0 h 2370"/>
              <a:gd name="T16" fmla="*/ 0 w 1334"/>
              <a:gd name="T17" fmla="*/ 0 h 23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34"/>
              <a:gd name="T28" fmla="*/ 0 h 2370"/>
              <a:gd name="T29" fmla="*/ 1334 w 1334"/>
              <a:gd name="T30" fmla="*/ 2370 h 23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34" h="2370">
                <a:moveTo>
                  <a:pt x="0" y="0"/>
                </a:moveTo>
                <a:lnTo>
                  <a:pt x="0" y="0"/>
                </a:lnTo>
                <a:lnTo>
                  <a:pt x="0" y="2370"/>
                </a:lnTo>
                <a:lnTo>
                  <a:pt x="1334" y="2370"/>
                </a:lnTo>
                <a:lnTo>
                  <a:pt x="13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4" name="Freeform 69">
            <a:extLst>
              <a:ext uri="{FF2B5EF4-FFF2-40B4-BE49-F238E27FC236}">
                <a16:creationId xmlns:a16="http://schemas.microsoft.com/office/drawing/2014/main" id="{57B2430D-37D5-4B02-BA80-538EE19DB7BE}"/>
              </a:ext>
            </a:extLst>
          </p:cNvPr>
          <p:cNvSpPr>
            <a:spLocks/>
          </p:cNvSpPr>
          <p:nvPr/>
        </p:nvSpPr>
        <p:spPr bwMode="auto">
          <a:xfrm>
            <a:off x="4951413" y="1908175"/>
            <a:ext cx="1165225" cy="1327150"/>
          </a:xfrm>
          <a:custGeom>
            <a:avLst/>
            <a:gdLst>
              <a:gd name="T0" fmla="*/ 0 w 1334"/>
              <a:gd name="T1" fmla="*/ 0 h 1530"/>
              <a:gd name="T2" fmla="*/ 0 w 1334"/>
              <a:gd name="T3" fmla="*/ 0 h 1530"/>
              <a:gd name="T4" fmla="*/ 0 w 1334"/>
              <a:gd name="T5" fmla="*/ 2147483646 h 1530"/>
              <a:gd name="T6" fmla="*/ 0 w 1334"/>
              <a:gd name="T7" fmla="*/ 2147483646 h 1530"/>
              <a:gd name="T8" fmla="*/ 2147483646 w 1334"/>
              <a:gd name="T9" fmla="*/ 2147483646 h 1530"/>
              <a:gd name="T10" fmla="*/ 2147483646 w 1334"/>
              <a:gd name="T11" fmla="*/ 2147483646 h 1530"/>
              <a:gd name="T12" fmla="*/ 2147483646 w 1334"/>
              <a:gd name="T13" fmla="*/ 0 h 1530"/>
              <a:gd name="T14" fmla="*/ 2147483646 w 1334"/>
              <a:gd name="T15" fmla="*/ 0 h 1530"/>
              <a:gd name="T16" fmla="*/ 0 w 1334"/>
              <a:gd name="T17" fmla="*/ 0 h 15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34"/>
              <a:gd name="T28" fmla="*/ 0 h 1530"/>
              <a:gd name="T29" fmla="*/ 1334 w 1334"/>
              <a:gd name="T30" fmla="*/ 1530 h 15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34" h="1530">
                <a:moveTo>
                  <a:pt x="0" y="0"/>
                </a:moveTo>
                <a:lnTo>
                  <a:pt x="0" y="0"/>
                </a:lnTo>
                <a:lnTo>
                  <a:pt x="0" y="1530"/>
                </a:lnTo>
                <a:lnTo>
                  <a:pt x="1334" y="1530"/>
                </a:lnTo>
                <a:lnTo>
                  <a:pt x="133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5" name="Freeform 70">
            <a:extLst>
              <a:ext uri="{FF2B5EF4-FFF2-40B4-BE49-F238E27FC236}">
                <a16:creationId xmlns:a16="http://schemas.microsoft.com/office/drawing/2014/main" id="{42136510-3F85-427C-AC12-BA953A14E869}"/>
              </a:ext>
            </a:extLst>
          </p:cNvPr>
          <p:cNvSpPr>
            <a:spLocks/>
          </p:cNvSpPr>
          <p:nvPr/>
        </p:nvSpPr>
        <p:spPr bwMode="auto">
          <a:xfrm>
            <a:off x="6129338" y="1908175"/>
            <a:ext cx="1182687" cy="2387600"/>
          </a:xfrm>
          <a:custGeom>
            <a:avLst/>
            <a:gdLst>
              <a:gd name="T0" fmla="*/ 0 w 1351"/>
              <a:gd name="T1" fmla="*/ 0 h 2751"/>
              <a:gd name="T2" fmla="*/ 0 w 1351"/>
              <a:gd name="T3" fmla="*/ 0 h 2751"/>
              <a:gd name="T4" fmla="*/ 0 w 1351"/>
              <a:gd name="T5" fmla="*/ 2147483646 h 2751"/>
              <a:gd name="T6" fmla="*/ 0 w 1351"/>
              <a:gd name="T7" fmla="*/ 2147483646 h 2751"/>
              <a:gd name="T8" fmla="*/ 2147483646 w 1351"/>
              <a:gd name="T9" fmla="*/ 2147483646 h 2751"/>
              <a:gd name="T10" fmla="*/ 2147483646 w 1351"/>
              <a:gd name="T11" fmla="*/ 2147483646 h 2751"/>
              <a:gd name="T12" fmla="*/ 2147483646 w 1351"/>
              <a:gd name="T13" fmla="*/ 0 h 2751"/>
              <a:gd name="T14" fmla="*/ 2147483646 w 1351"/>
              <a:gd name="T15" fmla="*/ 0 h 2751"/>
              <a:gd name="T16" fmla="*/ 0 w 1351"/>
              <a:gd name="T17" fmla="*/ 0 h 27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51"/>
              <a:gd name="T28" fmla="*/ 0 h 2751"/>
              <a:gd name="T29" fmla="*/ 1351 w 1351"/>
              <a:gd name="T30" fmla="*/ 2751 h 27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51" h="2751">
                <a:moveTo>
                  <a:pt x="0" y="0"/>
                </a:moveTo>
                <a:lnTo>
                  <a:pt x="0" y="0"/>
                </a:lnTo>
                <a:lnTo>
                  <a:pt x="0" y="2751"/>
                </a:lnTo>
                <a:lnTo>
                  <a:pt x="1351" y="2751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6" name="Freeform 71">
            <a:extLst>
              <a:ext uri="{FF2B5EF4-FFF2-40B4-BE49-F238E27FC236}">
                <a16:creationId xmlns:a16="http://schemas.microsoft.com/office/drawing/2014/main" id="{681BFBA9-4250-4C28-AB3A-4E93BA41BC80}"/>
              </a:ext>
            </a:extLst>
          </p:cNvPr>
          <p:cNvSpPr>
            <a:spLocks/>
          </p:cNvSpPr>
          <p:nvPr/>
        </p:nvSpPr>
        <p:spPr bwMode="auto">
          <a:xfrm>
            <a:off x="6129338" y="4289425"/>
            <a:ext cx="1182687" cy="1403350"/>
          </a:xfrm>
          <a:custGeom>
            <a:avLst/>
            <a:gdLst>
              <a:gd name="T0" fmla="*/ 0 w 1351"/>
              <a:gd name="T1" fmla="*/ 0 h 1612"/>
              <a:gd name="T2" fmla="*/ 0 w 1351"/>
              <a:gd name="T3" fmla="*/ 0 h 1612"/>
              <a:gd name="T4" fmla="*/ 0 w 1351"/>
              <a:gd name="T5" fmla="*/ 2147483646 h 1612"/>
              <a:gd name="T6" fmla="*/ 0 w 1351"/>
              <a:gd name="T7" fmla="*/ 2147483646 h 1612"/>
              <a:gd name="T8" fmla="*/ 2147483646 w 1351"/>
              <a:gd name="T9" fmla="*/ 2147483646 h 1612"/>
              <a:gd name="T10" fmla="*/ 2147483646 w 1351"/>
              <a:gd name="T11" fmla="*/ 2147483646 h 1612"/>
              <a:gd name="T12" fmla="*/ 2147483646 w 1351"/>
              <a:gd name="T13" fmla="*/ 0 h 1612"/>
              <a:gd name="T14" fmla="*/ 2147483646 w 1351"/>
              <a:gd name="T15" fmla="*/ 0 h 1612"/>
              <a:gd name="T16" fmla="*/ 0 w 1351"/>
              <a:gd name="T17" fmla="*/ 0 h 16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51"/>
              <a:gd name="T28" fmla="*/ 0 h 1612"/>
              <a:gd name="T29" fmla="*/ 1351 w 1351"/>
              <a:gd name="T30" fmla="*/ 1612 h 16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51" h="1612">
                <a:moveTo>
                  <a:pt x="0" y="0"/>
                </a:moveTo>
                <a:lnTo>
                  <a:pt x="0" y="0"/>
                </a:lnTo>
                <a:lnTo>
                  <a:pt x="0" y="1612"/>
                </a:lnTo>
                <a:lnTo>
                  <a:pt x="1351" y="161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7" name="Freeform 72">
            <a:extLst>
              <a:ext uri="{FF2B5EF4-FFF2-40B4-BE49-F238E27FC236}">
                <a16:creationId xmlns:a16="http://schemas.microsoft.com/office/drawing/2014/main" id="{A346E6FE-4002-4EDB-AEB2-82C8CEFC6974}"/>
              </a:ext>
            </a:extLst>
          </p:cNvPr>
          <p:cNvSpPr>
            <a:spLocks/>
          </p:cNvSpPr>
          <p:nvPr/>
        </p:nvSpPr>
        <p:spPr bwMode="auto">
          <a:xfrm>
            <a:off x="4951413" y="5268913"/>
            <a:ext cx="1165225" cy="423862"/>
          </a:xfrm>
          <a:custGeom>
            <a:avLst/>
            <a:gdLst>
              <a:gd name="T0" fmla="*/ 0 w 1334"/>
              <a:gd name="T1" fmla="*/ 0 h 487"/>
              <a:gd name="T2" fmla="*/ 0 w 1334"/>
              <a:gd name="T3" fmla="*/ 0 h 487"/>
              <a:gd name="T4" fmla="*/ 0 w 1334"/>
              <a:gd name="T5" fmla="*/ 2147483646 h 487"/>
              <a:gd name="T6" fmla="*/ 0 w 1334"/>
              <a:gd name="T7" fmla="*/ 2147483646 h 487"/>
              <a:gd name="T8" fmla="*/ 2147483646 w 1334"/>
              <a:gd name="T9" fmla="*/ 2147483646 h 487"/>
              <a:gd name="T10" fmla="*/ 2147483646 w 1334"/>
              <a:gd name="T11" fmla="*/ 2147483646 h 487"/>
              <a:gd name="T12" fmla="*/ 2147483646 w 1334"/>
              <a:gd name="T13" fmla="*/ 0 h 487"/>
              <a:gd name="T14" fmla="*/ 2147483646 w 1334"/>
              <a:gd name="T15" fmla="*/ 0 h 487"/>
              <a:gd name="T16" fmla="*/ 0 w 1334"/>
              <a:gd name="T17" fmla="*/ 0 h 4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34"/>
              <a:gd name="T28" fmla="*/ 0 h 487"/>
              <a:gd name="T29" fmla="*/ 1334 w 1334"/>
              <a:gd name="T30" fmla="*/ 487 h 4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34" h="487">
                <a:moveTo>
                  <a:pt x="0" y="0"/>
                </a:moveTo>
                <a:lnTo>
                  <a:pt x="0" y="0"/>
                </a:lnTo>
                <a:lnTo>
                  <a:pt x="0" y="487"/>
                </a:lnTo>
                <a:lnTo>
                  <a:pt x="1334" y="487"/>
                </a:lnTo>
                <a:lnTo>
                  <a:pt x="1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908" name="Rectangle 73">
            <a:extLst>
              <a:ext uri="{FF2B5EF4-FFF2-40B4-BE49-F238E27FC236}">
                <a16:creationId xmlns:a16="http://schemas.microsoft.com/office/drawing/2014/main" id="{4B34773C-C69E-4A00-8D29-E721441D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057400"/>
            <a:ext cx="10525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09" name="Rectangle 74">
            <a:extLst>
              <a:ext uri="{FF2B5EF4-FFF2-40B4-BE49-F238E27FC236}">
                <a16:creationId xmlns:a16="http://schemas.microsoft.com/office/drawing/2014/main" id="{777585F9-0D64-496C-A96B-272C78CB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065338"/>
            <a:ext cx="7826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Operating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0" name="Rectangle 75">
            <a:extLst>
              <a:ext uri="{FF2B5EF4-FFF2-40B4-BE49-F238E27FC236}">
                <a16:creationId xmlns:a16="http://schemas.microsoft.com/office/drawing/2014/main" id="{52446974-201C-4E8A-8E66-9BD67A2F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266950"/>
            <a:ext cx="6397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working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1" name="Rectangle 76">
            <a:extLst>
              <a:ext uri="{FF2B5EF4-FFF2-40B4-BE49-F238E27FC236}">
                <a16:creationId xmlns:a16="http://schemas.microsoft.com/office/drawing/2014/main" id="{C2A0E00E-53F6-4F21-8F2F-CC697F68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468563"/>
            <a:ext cx="5254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capital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2" name="Rectangle 77">
            <a:extLst>
              <a:ext uri="{FF2B5EF4-FFF2-40B4-BE49-F238E27FC236}">
                <a16:creationId xmlns:a16="http://schemas.microsoft.com/office/drawing/2014/main" id="{E002D6AB-90DA-405A-B232-2BD8BCA1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400425"/>
            <a:ext cx="11207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13" name="Rectangle 78">
            <a:extLst>
              <a:ext uri="{FF2B5EF4-FFF2-40B4-BE49-F238E27FC236}">
                <a16:creationId xmlns:a16="http://schemas.microsoft.com/office/drawing/2014/main" id="{9D67229E-AE00-4809-AA3E-0A4ED1A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406775"/>
            <a:ext cx="7826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Operating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4" name="Rectangle 79">
            <a:extLst>
              <a:ext uri="{FF2B5EF4-FFF2-40B4-BE49-F238E27FC236}">
                <a16:creationId xmlns:a16="http://schemas.microsoft.com/office/drawing/2014/main" id="{9A63A881-0A1F-4F11-B4F7-EFA33F4B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606800"/>
            <a:ext cx="4333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fixed 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5" name="Rectangle 80">
            <a:extLst>
              <a:ext uri="{FF2B5EF4-FFF2-40B4-BE49-F238E27FC236}">
                <a16:creationId xmlns:a16="http://schemas.microsoft.com/office/drawing/2014/main" id="{56E23732-44F1-4183-A3BE-63B32098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808413"/>
            <a:ext cx="5159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assets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6" name="Rectangle 81">
            <a:extLst>
              <a:ext uri="{FF2B5EF4-FFF2-40B4-BE49-F238E27FC236}">
                <a16:creationId xmlns:a16="http://schemas.microsoft.com/office/drawing/2014/main" id="{232D4D0F-4198-440F-85E3-E3E55F21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5278438"/>
            <a:ext cx="12382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17" name="Rectangle 83">
            <a:extLst>
              <a:ext uri="{FF2B5EF4-FFF2-40B4-BE49-F238E27FC236}">
                <a16:creationId xmlns:a16="http://schemas.microsoft.com/office/drawing/2014/main" id="{2F925ABB-5515-4B65-A112-441AFD24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5287963"/>
            <a:ext cx="555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-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18" name="Rectangle 86">
            <a:extLst>
              <a:ext uri="{FF2B5EF4-FFF2-40B4-BE49-F238E27FC236}">
                <a16:creationId xmlns:a16="http://schemas.microsoft.com/office/drawing/2014/main" id="{A2E420EB-3E95-4EA3-9F0E-DE0A4022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478338"/>
            <a:ext cx="10715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19" name="Rectangle 87">
            <a:extLst>
              <a:ext uri="{FF2B5EF4-FFF2-40B4-BE49-F238E27FC236}">
                <a16:creationId xmlns:a16="http://schemas.microsoft.com/office/drawing/2014/main" id="{6F568319-3F0D-439D-984E-DEA9A863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487863"/>
            <a:ext cx="3683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Debt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20" name="Rectangle 88">
            <a:extLst>
              <a:ext uri="{FF2B5EF4-FFF2-40B4-BE49-F238E27FC236}">
                <a16:creationId xmlns:a16="http://schemas.microsoft.com/office/drawing/2014/main" id="{36376E4E-8A79-4ACE-9036-01A0B49A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2405063"/>
            <a:ext cx="10731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21" name="Rectangle 89">
            <a:extLst>
              <a:ext uri="{FF2B5EF4-FFF2-40B4-BE49-F238E27FC236}">
                <a16:creationId xmlns:a16="http://schemas.microsoft.com/office/drawing/2014/main" id="{6BEFE9CA-5833-4939-B215-6F737737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2414588"/>
            <a:ext cx="5016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US" altLang="en-US" sz="1300" b="1">
                <a:solidFill>
                  <a:schemeClr val="bg1"/>
                </a:solidFill>
                <a:latin typeface="Helvetica" panose="020B0604020202020204" pitchFamily="34" charset="0"/>
              </a:rPr>
              <a:t>Equity</a:t>
            </a:r>
            <a:endParaRPr lang="en-US" altLang="en-US" sz="1300" b="1">
              <a:solidFill>
                <a:schemeClr val="bg1"/>
              </a:solidFill>
            </a:endParaRPr>
          </a:p>
        </p:txBody>
      </p:sp>
      <p:sp>
        <p:nvSpPr>
          <p:cNvPr id="36922" name="Rectangle 90">
            <a:extLst>
              <a:ext uri="{FF2B5EF4-FFF2-40B4-BE49-F238E27FC236}">
                <a16:creationId xmlns:a16="http://schemas.microsoft.com/office/drawing/2014/main" id="{8E05520F-7898-4318-9631-3F0025B7D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273050"/>
            <a:ext cx="7091362" cy="520700"/>
          </a:xfrm>
        </p:spPr>
        <p:txBody>
          <a:bodyPr/>
          <a:lstStyle/>
          <a:p>
            <a:pPr eaLnBrk="1" hangingPunct="1"/>
            <a:r>
              <a:rPr lang="en-US" altLang="en-US"/>
              <a:t>Rearrange the financial statements to separate operating and </a:t>
            </a:r>
            <a:br>
              <a:rPr lang="en-US" altLang="en-US"/>
            </a:br>
            <a:r>
              <a:rPr lang="en-US" altLang="en-US"/>
              <a:t>non-operating items</a:t>
            </a:r>
            <a:endParaRPr lang="en-GB" altLang="en-US"/>
          </a:p>
        </p:txBody>
      </p:sp>
      <p:sp>
        <p:nvSpPr>
          <p:cNvPr id="36923" name="Freeform 91">
            <a:extLst>
              <a:ext uri="{FF2B5EF4-FFF2-40B4-BE49-F238E27FC236}">
                <a16:creationId xmlns:a16="http://schemas.microsoft.com/office/drawing/2014/main" id="{903791DD-8ED1-431F-A53F-69022E383232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3111500" y="3201988"/>
            <a:ext cx="76200" cy="482600"/>
          </a:xfrm>
          <a:custGeom>
            <a:avLst/>
            <a:gdLst>
              <a:gd name="T0" fmla="*/ 0 w 114"/>
              <a:gd name="T1" fmla="*/ 0 h 1593"/>
              <a:gd name="T2" fmla="*/ 2147483646 w 114"/>
              <a:gd name="T3" fmla="*/ 2147483646 h 1593"/>
              <a:gd name="T4" fmla="*/ 2147483646 w 114"/>
              <a:gd name="T5" fmla="*/ 2147483646 h 1593"/>
              <a:gd name="T6" fmla="*/ 2147483646 w 114"/>
              <a:gd name="T7" fmla="*/ 2147483646 h 1593"/>
              <a:gd name="T8" fmla="*/ 2147483646 w 114"/>
              <a:gd name="T9" fmla="*/ 2147483646 h 1593"/>
              <a:gd name="T10" fmla="*/ 2147483646 w 114"/>
              <a:gd name="T11" fmla="*/ 2147483646 h 1593"/>
              <a:gd name="T12" fmla="*/ 0 w 114"/>
              <a:gd name="T13" fmla="*/ 2147483646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1593"/>
              <a:gd name="T23" fmla="*/ 114 w 114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1593">
                <a:moveTo>
                  <a:pt x="0" y="0"/>
                </a:moveTo>
                <a:lnTo>
                  <a:pt x="60" y="53"/>
                </a:lnTo>
                <a:lnTo>
                  <a:pt x="60" y="755"/>
                </a:lnTo>
                <a:lnTo>
                  <a:pt x="114" y="795"/>
                </a:lnTo>
                <a:lnTo>
                  <a:pt x="60" y="836"/>
                </a:lnTo>
                <a:lnTo>
                  <a:pt x="60" y="1533"/>
                </a:lnTo>
                <a:lnTo>
                  <a:pt x="0" y="159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24" name="Freeform 92">
            <a:extLst>
              <a:ext uri="{FF2B5EF4-FFF2-40B4-BE49-F238E27FC236}">
                <a16:creationId xmlns:a16="http://schemas.microsoft.com/office/drawing/2014/main" id="{3F9B43C1-4BDF-4895-968F-9245EC615FB8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3111500" y="3757613"/>
            <a:ext cx="76200" cy="482600"/>
          </a:xfrm>
          <a:custGeom>
            <a:avLst/>
            <a:gdLst>
              <a:gd name="T0" fmla="*/ 0 w 114"/>
              <a:gd name="T1" fmla="*/ 0 h 1593"/>
              <a:gd name="T2" fmla="*/ 2147483646 w 114"/>
              <a:gd name="T3" fmla="*/ 2147483646 h 1593"/>
              <a:gd name="T4" fmla="*/ 2147483646 w 114"/>
              <a:gd name="T5" fmla="*/ 2147483646 h 1593"/>
              <a:gd name="T6" fmla="*/ 2147483646 w 114"/>
              <a:gd name="T7" fmla="*/ 2147483646 h 1593"/>
              <a:gd name="T8" fmla="*/ 2147483646 w 114"/>
              <a:gd name="T9" fmla="*/ 2147483646 h 1593"/>
              <a:gd name="T10" fmla="*/ 2147483646 w 114"/>
              <a:gd name="T11" fmla="*/ 2147483646 h 1593"/>
              <a:gd name="T12" fmla="*/ 0 w 114"/>
              <a:gd name="T13" fmla="*/ 2147483646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1593"/>
              <a:gd name="T23" fmla="*/ 114 w 114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1593">
                <a:moveTo>
                  <a:pt x="0" y="0"/>
                </a:moveTo>
                <a:lnTo>
                  <a:pt x="60" y="53"/>
                </a:lnTo>
                <a:lnTo>
                  <a:pt x="60" y="755"/>
                </a:lnTo>
                <a:lnTo>
                  <a:pt x="114" y="795"/>
                </a:lnTo>
                <a:lnTo>
                  <a:pt x="60" y="836"/>
                </a:lnTo>
                <a:lnTo>
                  <a:pt x="60" y="1533"/>
                </a:lnTo>
                <a:lnTo>
                  <a:pt x="0" y="159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25" name="Freeform 93">
            <a:extLst>
              <a:ext uri="{FF2B5EF4-FFF2-40B4-BE49-F238E27FC236}">
                <a16:creationId xmlns:a16="http://schemas.microsoft.com/office/drawing/2014/main" id="{9955298C-A520-439D-BB94-BB0B44A59A8B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3111500" y="4354513"/>
            <a:ext cx="76200" cy="614362"/>
          </a:xfrm>
          <a:custGeom>
            <a:avLst/>
            <a:gdLst>
              <a:gd name="T0" fmla="*/ 0 w 114"/>
              <a:gd name="T1" fmla="*/ 0 h 1593"/>
              <a:gd name="T2" fmla="*/ 2147483646 w 114"/>
              <a:gd name="T3" fmla="*/ 2147483646 h 1593"/>
              <a:gd name="T4" fmla="*/ 2147483646 w 114"/>
              <a:gd name="T5" fmla="*/ 2147483646 h 1593"/>
              <a:gd name="T6" fmla="*/ 2147483646 w 114"/>
              <a:gd name="T7" fmla="*/ 2147483646 h 1593"/>
              <a:gd name="T8" fmla="*/ 2147483646 w 114"/>
              <a:gd name="T9" fmla="*/ 2147483646 h 1593"/>
              <a:gd name="T10" fmla="*/ 2147483646 w 114"/>
              <a:gd name="T11" fmla="*/ 2147483646 h 1593"/>
              <a:gd name="T12" fmla="*/ 0 w 114"/>
              <a:gd name="T13" fmla="*/ 2147483646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1593"/>
              <a:gd name="T23" fmla="*/ 114 w 114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1593">
                <a:moveTo>
                  <a:pt x="0" y="0"/>
                </a:moveTo>
                <a:lnTo>
                  <a:pt x="60" y="53"/>
                </a:lnTo>
                <a:lnTo>
                  <a:pt x="60" y="755"/>
                </a:lnTo>
                <a:lnTo>
                  <a:pt x="114" y="795"/>
                </a:lnTo>
                <a:lnTo>
                  <a:pt x="60" y="836"/>
                </a:lnTo>
                <a:lnTo>
                  <a:pt x="60" y="1533"/>
                </a:lnTo>
                <a:lnTo>
                  <a:pt x="0" y="159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26" name="Freeform 94">
            <a:extLst>
              <a:ext uri="{FF2B5EF4-FFF2-40B4-BE49-F238E27FC236}">
                <a16:creationId xmlns:a16="http://schemas.microsoft.com/office/drawing/2014/main" id="{621092A5-E654-4B75-8F8D-93BDF2534752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111500" y="5030788"/>
            <a:ext cx="49213" cy="628650"/>
          </a:xfrm>
          <a:custGeom>
            <a:avLst/>
            <a:gdLst>
              <a:gd name="T0" fmla="*/ 0 w 114"/>
              <a:gd name="T1" fmla="*/ 0 h 1593"/>
              <a:gd name="T2" fmla="*/ 2147483646 w 114"/>
              <a:gd name="T3" fmla="*/ 2147483646 h 1593"/>
              <a:gd name="T4" fmla="*/ 2147483646 w 114"/>
              <a:gd name="T5" fmla="*/ 2147483646 h 1593"/>
              <a:gd name="T6" fmla="*/ 2147483646 w 114"/>
              <a:gd name="T7" fmla="*/ 2147483646 h 1593"/>
              <a:gd name="T8" fmla="*/ 2147483646 w 114"/>
              <a:gd name="T9" fmla="*/ 2147483646 h 1593"/>
              <a:gd name="T10" fmla="*/ 2147483646 w 114"/>
              <a:gd name="T11" fmla="*/ 2147483646 h 1593"/>
              <a:gd name="T12" fmla="*/ 0 w 114"/>
              <a:gd name="T13" fmla="*/ 2147483646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1593"/>
              <a:gd name="T23" fmla="*/ 114 w 114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1593">
                <a:moveTo>
                  <a:pt x="0" y="0"/>
                </a:moveTo>
                <a:lnTo>
                  <a:pt x="60" y="53"/>
                </a:lnTo>
                <a:lnTo>
                  <a:pt x="60" y="755"/>
                </a:lnTo>
                <a:lnTo>
                  <a:pt x="114" y="795"/>
                </a:lnTo>
                <a:lnTo>
                  <a:pt x="60" y="836"/>
                </a:lnTo>
                <a:lnTo>
                  <a:pt x="60" y="1533"/>
                </a:lnTo>
                <a:lnTo>
                  <a:pt x="0" y="159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927" name="Text Box 95">
            <a:extLst>
              <a:ext uri="{FF2B5EF4-FFF2-40B4-BE49-F238E27FC236}">
                <a16:creationId xmlns:a16="http://schemas.microsoft.com/office/drawing/2014/main" id="{9299D7EE-5D71-459A-B273-4A01804047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4925" y="5327650"/>
            <a:ext cx="862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36928" name="Text Box 96">
            <a:extLst>
              <a:ext uri="{FF2B5EF4-FFF2-40B4-BE49-F238E27FC236}">
                <a16:creationId xmlns:a16="http://schemas.microsoft.com/office/drawing/2014/main" id="{66A0B94B-7AA5-49AD-9339-1256552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84750" y="5354638"/>
            <a:ext cx="1204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Non operating</a:t>
            </a:r>
          </a:p>
        </p:txBody>
      </p:sp>
      <p:sp>
        <p:nvSpPr>
          <p:cNvPr id="36929" name="Text Box 99">
            <a:extLst>
              <a:ext uri="{FF2B5EF4-FFF2-40B4-BE49-F238E27FC236}">
                <a16:creationId xmlns:a16="http://schemas.microsoft.com/office/drawing/2014/main" id="{211244BE-F32B-4BE4-A807-76C8888CAE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7300" y="3201988"/>
            <a:ext cx="1484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+/- Non-operating income</a:t>
            </a:r>
          </a:p>
        </p:txBody>
      </p:sp>
      <p:sp>
        <p:nvSpPr>
          <p:cNvPr id="36930" name="Text Box 100">
            <a:extLst>
              <a:ext uri="{FF2B5EF4-FFF2-40B4-BE49-F238E27FC236}">
                <a16:creationId xmlns:a16="http://schemas.microsoft.com/office/drawing/2014/main" id="{DF20348B-19CD-4998-8777-C08AA328E5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7300" y="3763963"/>
            <a:ext cx="1484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- Interest income</a:t>
            </a:r>
            <a:br>
              <a:rPr lang="en-GB" altLang="en-US" sz="1400"/>
            </a:br>
            <a:r>
              <a:rPr lang="en-GB" altLang="en-US" sz="1400"/>
              <a:t>+ Interest expense</a:t>
            </a:r>
          </a:p>
        </p:txBody>
      </p:sp>
      <p:sp>
        <p:nvSpPr>
          <p:cNvPr id="36931" name="Text Box 101">
            <a:extLst>
              <a:ext uri="{FF2B5EF4-FFF2-40B4-BE49-F238E27FC236}">
                <a16:creationId xmlns:a16="http://schemas.microsoft.com/office/drawing/2014/main" id="{C348C34B-A089-40DC-A3D6-8E96E04CD7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7300" y="4418013"/>
            <a:ext cx="1484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+/- extraordinary items</a:t>
            </a:r>
          </a:p>
        </p:txBody>
      </p:sp>
      <p:sp>
        <p:nvSpPr>
          <p:cNvPr id="36932" name="Text Box 102">
            <a:extLst>
              <a:ext uri="{FF2B5EF4-FFF2-40B4-BE49-F238E27FC236}">
                <a16:creationId xmlns:a16="http://schemas.microsoft.com/office/drawing/2014/main" id="{FA8EDBF8-0BD3-4F04-8308-C3993D4E66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7300" y="5087938"/>
            <a:ext cx="1484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+ Reported taxes</a:t>
            </a:r>
            <a:br>
              <a:rPr lang="en-GB" altLang="en-US" sz="1400"/>
            </a:br>
            <a:r>
              <a:rPr lang="en-GB" altLang="en-US" sz="1400"/>
              <a:t>- Adjusted taxes</a:t>
            </a:r>
          </a:p>
        </p:txBody>
      </p:sp>
      <p:sp>
        <p:nvSpPr>
          <p:cNvPr id="36933" name="Text Box 103">
            <a:extLst>
              <a:ext uri="{FF2B5EF4-FFF2-40B4-BE49-F238E27FC236}">
                <a16:creationId xmlns:a16="http://schemas.microsoft.com/office/drawing/2014/main" id="{3825D833-C9D0-4CF2-A87F-8B798347B8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7300" y="5764213"/>
            <a:ext cx="2159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SzTx/>
            </a:pPr>
            <a:r>
              <a:rPr lang="en-GB" altLang="en-US" sz="1400"/>
              <a:t>NOPLAT</a:t>
            </a:r>
            <a:br>
              <a:rPr lang="en-GB" altLang="en-US" sz="1400"/>
            </a:br>
            <a:r>
              <a:rPr lang="en-GB" altLang="en-US" sz="1400"/>
              <a:t>(Net operating profit less adjusted taxes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B295EB4-8059-4E4F-9E7E-6048E0D38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1CBC4EEB-0AA3-4D04-B689-B34EFA7CF7FF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B95C2D1C-D249-466F-938B-C5AC02AC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2292" name="Rectangle 2" hidden="1">
            <a:extLst>
              <a:ext uri="{FF2B5EF4-FFF2-40B4-BE49-F238E27FC236}">
                <a16:creationId xmlns:a16="http://schemas.microsoft.com/office/drawing/2014/main" id="{2AA11D9F-3C42-4ADC-8AAF-3F41C606E2C8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>
            <a:extLst>
              <a:ext uri="{FF2B5EF4-FFF2-40B4-BE49-F238E27FC236}">
                <a16:creationId xmlns:a16="http://schemas.microsoft.com/office/drawing/2014/main" id="{4332205D-A65B-4F17-BAC8-1487260D7B1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eaLnBrk="1" hangingPunct="1"/>
            <a:r>
              <a:rPr lang="en-US" altLang="en-US" dirty="0"/>
              <a:t>AGENDA: Unit 2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3403C6D-E865-4584-9A29-0F1DFF0F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979488"/>
            <a:ext cx="53736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Shareholder or stakeholder value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What to focus on?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Short-termism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Public sector applications</a:t>
            </a: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NOPLAT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Operating and non-operating items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Adjusted taxes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Non-recurring items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Invested capital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Net property, plant and equipment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Operating working capital</a:t>
            </a:r>
          </a:p>
          <a:p>
            <a:pPr eaLnBrk="1" hangingPunct="1"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lang="en-GB" altLang="en-US" sz="1800" dirty="0"/>
              <a:t>Growth, ROIC and cash flows </a:t>
            </a:r>
          </a:p>
          <a:p>
            <a:pPr lvl="1" eaLnBrk="1" hangingPunct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altLang="en-US" sz="1800" dirty="0"/>
              <a:t>Relationships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Balancing growth and profitability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GB" altLang="en-US" sz="1800" dirty="0"/>
              <a:t>Economic profit and investment rate</a:t>
            </a:r>
          </a:p>
          <a:p>
            <a:pPr lvl="1"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GB" altLang="en-US" sz="1800" dirty="0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5E2C48B9-FAFB-464C-89FB-273BA7B2C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363" y="915988"/>
            <a:ext cx="5700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5D3A228F-5A39-4C43-8016-E43FDE14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244123"/>
            <a:ext cx="566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3FE86FEB-F58C-44D8-BAAF-64DC31FF0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BFB60B92-7857-4073-9C6D-15D147224DC4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19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4BEA9177-CFD3-457C-B767-E316F7C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1940A3EF-C6C0-4409-8228-2F0428714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ROIC = Return on invested capital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F959A32-F255-45AE-B8B6-8AB4A1FFA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1868488"/>
          </a:xfrm>
        </p:spPr>
        <p:txBody>
          <a:bodyPr/>
          <a:lstStyle/>
          <a:p>
            <a:pPr lvl="1" eaLnBrk="1" hangingPunct="1"/>
            <a:r>
              <a:rPr lang="en-GB" altLang="en-US" sz="1800"/>
              <a:t>The idea is to derive the capital needed to run the company’s operations</a:t>
            </a:r>
          </a:p>
          <a:p>
            <a:pPr lvl="1" eaLnBrk="1" hangingPunct="1"/>
            <a:r>
              <a:rPr lang="en-GB" altLang="en-US" sz="1800"/>
              <a:t>Hence, all other items (e.g. financial assets) have to be eliminated</a:t>
            </a:r>
          </a:p>
          <a:p>
            <a:pPr lvl="1" eaLnBrk="1" hangingPunct="1"/>
            <a:r>
              <a:rPr lang="en-GB" altLang="en-US" sz="1800"/>
              <a:t>Current assets – current liabilities define the </a:t>
            </a:r>
            <a:r>
              <a:rPr lang="en-GB" altLang="en-US" sz="1800" b="1" u="sng"/>
              <a:t>working capital</a:t>
            </a:r>
          </a:p>
          <a:p>
            <a:pPr lvl="1" eaLnBrk="1" hangingPunct="1"/>
            <a:r>
              <a:rPr lang="en-GB" altLang="en-US" sz="1800" b="1" u="sng"/>
              <a:t>Net property, plant &amp; equipment (Net PPE) </a:t>
            </a:r>
            <a:r>
              <a:rPr lang="en-GB" altLang="en-US" sz="1800"/>
              <a:t>is usually the most important component of invested capital (e.g. factory, buildings) – it is net of depreciation</a:t>
            </a:r>
            <a:endParaRPr lang="en-GB" altLang="en-US" sz="1800" b="1" u="sng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FDDBF0E3-5FFC-4AA9-BE00-3B07D7F54D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" y="3767138"/>
            <a:ext cx="7767638" cy="1974850"/>
          </a:xfrm>
          <a:prstGeom prst="rect">
            <a:avLst/>
          </a:prstGeom>
          <a:solidFill>
            <a:srgbClr val="C0C0C0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endParaRPr lang="en-GB" altLang="en-US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8089E08A-104A-43E6-9EDA-BC90969F4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9425" y="3978275"/>
            <a:ext cx="4616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GB" altLang="en-US" b="1"/>
              <a:t>Assets</a:t>
            </a:r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Factory			200		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Inventory			20		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Financial assets		10  		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Accounts receivable		50		</a:t>
            </a:r>
            <a:endParaRPr lang="en-GB" altLang="en-US" i="1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 b="1" i="1"/>
              <a:t>Total assets		280</a:t>
            </a:r>
            <a:r>
              <a:rPr lang="en-US" altLang="en-US" b="1"/>
              <a:t> </a:t>
            </a:r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D8FE79EB-FC43-4960-94E7-536618794F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41775" y="3983038"/>
            <a:ext cx="302418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SzTx/>
            </a:pPr>
            <a:r>
              <a:rPr lang="en-GB" altLang="en-US" b="1"/>
              <a:t>Liabilities</a:t>
            </a:r>
            <a:endParaRPr lang="en-US" altLang="en-US" b="1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Debt			100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Accounts payable		10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Equity			170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/>
              <a:t>		</a:t>
            </a:r>
            <a:endParaRPr lang="en-US" altLang="en-US"/>
          </a:p>
          <a:p>
            <a:pPr eaLnBrk="1" hangingPunct="1">
              <a:spcAft>
                <a:spcPct val="0"/>
              </a:spcAft>
              <a:buSzTx/>
            </a:pPr>
            <a:r>
              <a:rPr lang="en-GB" altLang="en-US" b="1" i="1"/>
              <a:t>Total liabilities		280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20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Net operating working capital (WC)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01338"/>
            <a:ext cx="7292975" cy="636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Operating cash (OC) usually defined as 2% of revenues, i.e. reported cash and cash equivalents in balance sheet are not used (due to excess cash holding which can be used to finance acquisitions), OC=2%×REV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Account receivable (AR) are payments expected from customers (so-called net receivables)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Inventory (stock) (INV) refers to goods in stock (relevant in retail and manufacturing) 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Accounts payable (AP) (also called trade credit) are payments to suppliers which have not been made yet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Trade credit is an important form of short-term funding in small and medium-sized enterprises (SMEs)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WC=OC+AR+INV-AP (sometimes +/- other current assets / liabilities)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Do not include short-term debt (lines of credit or similar) as this is financing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819451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21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Operating fixed assets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38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Net property, plant &amp; equipment (Net PPE) is usually the largest item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The item “other assets” needs to be checked in the notes but is usually operating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Intangible assets need to be explored (see lecture on high-tech / high-growth companies)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Goodwill emerges from mergers and acquisitions if the purchase price exceeds the net assets (assets minus liabilities) of a target firm (see lecture on M&amp;A)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9055508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IC calculation for Kellogg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577ABA-79EE-4157-B49A-67514580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40374"/>
              </p:ext>
            </p:extLst>
          </p:nvPr>
        </p:nvGraphicFramePr>
        <p:xfrm>
          <a:off x="269081" y="1288549"/>
          <a:ext cx="6349001" cy="385668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80455">
                  <a:extLst>
                    <a:ext uri="{9D8B030D-6E8A-4147-A177-3AD203B41FA5}">
                      <a16:colId xmlns:a16="http://schemas.microsoft.com/office/drawing/2014/main" val="2239319435"/>
                    </a:ext>
                  </a:extLst>
                </a:gridCol>
                <a:gridCol w="852134">
                  <a:extLst>
                    <a:ext uri="{9D8B030D-6E8A-4147-A177-3AD203B41FA5}">
                      <a16:colId xmlns:a16="http://schemas.microsoft.com/office/drawing/2014/main" val="2325382731"/>
                    </a:ext>
                  </a:extLst>
                </a:gridCol>
                <a:gridCol w="852134">
                  <a:extLst>
                    <a:ext uri="{9D8B030D-6E8A-4147-A177-3AD203B41FA5}">
                      <a16:colId xmlns:a16="http://schemas.microsoft.com/office/drawing/2014/main" val="103943824"/>
                    </a:ext>
                  </a:extLst>
                </a:gridCol>
                <a:gridCol w="852134">
                  <a:extLst>
                    <a:ext uri="{9D8B030D-6E8A-4147-A177-3AD203B41FA5}">
                      <a16:colId xmlns:a16="http://schemas.microsoft.com/office/drawing/2014/main" val="3498920742"/>
                    </a:ext>
                  </a:extLst>
                </a:gridCol>
                <a:gridCol w="912144">
                  <a:extLst>
                    <a:ext uri="{9D8B030D-6E8A-4147-A177-3AD203B41FA5}">
                      <a16:colId xmlns:a16="http://schemas.microsoft.com/office/drawing/2014/main" val="3590267721"/>
                    </a:ext>
                  </a:extLst>
                </a:gridCol>
              </a:tblGrid>
              <a:tr h="23507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Net operating working capital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extLst>
                  <a:ext uri="{0D108BD9-81ED-4DB2-BD59-A6C34878D82A}">
                    <a16:rowId xmlns:a16="http://schemas.microsoft.com/office/drawing/2014/main" val="3219142193"/>
                  </a:ext>
                </a:extLst>
              </a:tr>
              <a:tr h="20666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  Operating cash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270,940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257,080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259,300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270,500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453480214"/>
                  </a:ext>
                </a:extLst>
              </a:tr>
              <a:tr h="23507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   Accounts receivable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1,375,000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1,410,000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1,231,000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1,344,000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2327389105"/>
                  </a:ext>
                </a:extLst>
              </a:tr>
              <a:tr h="23507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  Inventory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1,330,000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1,217,000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1,238,000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1,250,000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3487373830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   Other current assets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131,000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128,000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260,000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3967046171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  Accounts payable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2,427,000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2,269,000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2,014,000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1,907,000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3428625221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>
                          <a:effectLst/>
                        </a:rPr>
                        <a:t>   Other current liabilities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550,000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581,000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637,000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590,000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2799616500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WC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129,940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162,080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268,300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627,500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2060326844"/>
                  </a:ext>
                </a:extLst>
              </a:tr>
              <a:tr h="23507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1564797715"/>
                  </a:ext>
                </a:extLst>
              </a:tr>
              <a:tr h="23507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Operating fixed assets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/>
                </a:tc>
                <a:extLst>
                  <a:ext uri="{0D108BD9-81ED-4DB2-BD59-A6C34878D82A}">
                    <a16:rowId xmlns:a16="http://schemas.microsoft.com/office/drawing/2014/main" val="3812962684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Net PPE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3,731,000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3,716,000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3,569,000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3,621,000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1443108188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Other assets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1,051,000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1,027,000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628,000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702,000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3229024587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Operating fixed assets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4,782,000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4,743,000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4,197,000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4,323,000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2634033368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4197458246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4,911,940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4,905,080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4,465,300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4,950,500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341434408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1601008455"/>
                  </a:ext>
                </a:extLst>
              </a:tr>
              <a:tr h="223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ROIC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25.0%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23.8%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26.3%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19.6%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236" marR="5236" marT="5236" marB="0" anchor="b"/>
                </a:tc>
                <a:extLst>
                  <a:ext uri="{0D108BD9-81ED-4DB2-BD59-A6C34878D82A}">
                    <a16:rowId xmlns:a16="http://schemas.microsoft.com/office/drawing/2014/main" val="173760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9598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119C6CF2-2026-478C-9BA3-2098B8A2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35E8D0FE-66A7-4881-B317-11006B855F5A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BE2FEB48-FF12-4D15-B4B4-E4E7276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92164" name="Rectangle 2" hidden="1">
            <a:extLst>
              <a:ext uri="{FF2B5EF4-FFF2-40B4-BE49-F238E27FC236}">
                <a16:creationId xmlns:a16="http://schemas.microsoft.com/office/drawing/2014/main" id="{23CA7525-2A31-4E3A-B6D8-850A1AA072C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r:id="rId8" imgW="0" imgH="0" progId="TCLayout.ActiveDocument">
                  <p:embed/>
                </p:oleObj>
              </mc:Choice>
              <mc:Fallback>
                <p:oleObj r:id="rId8" imgW="0" imgH="0" progId="TCLayout.ActiveDocument">
                  <p:embed/>
                  <p:pic>
                    <p:nvPicPr>
                      <p:cNvPr id="92164" name="Rectangle 2" hidden="1">
                        <a:extLst>
                          <a:ext uri="{FF2B5EF4-FFF2-40B4-BE49-F238E27FC236}">
                            <a16:creationId xmlns:a16="http://schemas.microsoft.com/office/drawing/2014/main" id="{23CA7525-2A31-4E3A-B6D8-850A1AA072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3">
            <a:extLst>
              <a:ext uri="{FF2B5EF4-FFF2-40B4-BE49-F238E27FC236}">
                <a16:creationId xmlns:a16="http://schemas.microsoft.com/office/drawing/2014/main" id="{7671DC89-79C3-405B-ABB2-014AAC94C73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42D615F-F5EB-40D3-BD64-C2FCBE36967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F5BD8CA1-983B-4497-978F-F36CA7975E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B2428046-F877-4AEF-80F7-F2DEB13558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2007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GB" altLang="en-US" dirty="0"/>
                <a:t>Shareholder or stakeholder value</a:t>
              </a:r>
              <a:endParaRPr lang="en-US" dirty="0">
                <a:latin typeface="Arial" charset="0"/>
              </a:endParaRP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134597C4-8738-42EE-ACF5-4161A16D186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04CF0458-92DE-4158-BAEF-573EC9884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301CD029-DACA-44BF-8E4D-F7E1D4068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611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dirty="0">
                  <a:latin typeface="Arial" charset="0"/>
                </a:rPr>
                <a:t>NOPLAT</a:t>
              </a:r>
            </a:p>
          </p:txBody>
        </p:sp>
      </p:grpSp>
      <p:grpSp>
        <p:nvGrpSpPr>
          <p:cNvPr id="92168" name="Group 7">
            <a:extLst>
              <a:ext uri="{FF2B5EF4-FFF2-40B4-BE49-F238E27FC236}">
                <a16:creationId xmlns:a16="http://schemas.microsoft.com/office/drawing/2014/main" id="{5CC9BD3F-6413-411D-8224-0A1DCC7A509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92170" name="Rectangle 8">
              <a:extLst>
                <a:ext uri="{FF2B5EF4-FFF2-40B4-BE49-F238E27FC236}">
                  <a16:creationId xmlns:a16="http://schemas.microsoft.com/office/drawing/2014/main" id="{E5079F7B-4ADF-47F6-BAD6-06E2EED4E20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92171" name="Rectangle 9">
              <a:extLst>
                <a:ext uri="{FF2B5EF4-FFF2-40B4-BE49-F238E27FC236}">
                  <a16:creationId xmlns:a16="http://schemas.microsoft.com/office/drawing/2014/main" id="{A8BB29AB-7B9B-4D72-92AA-53CDBEC37E6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1881"/>
              <a:ext cx="103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Invested capital </a:t>
              </a:r>
            </a:p>
          </p:txBody>
        </p:sp>
      </p:grpSp>
      <p:grpSp>
        <p:nvGrpSpPr>
          <p:cNvPr id="90121" name="Group 10">
            <a:extLst>
              <a:ext uri="{FF2B5EF4-FFF2-40B4-BE49-F238E27FC236}">
                <a16:creationId xmlns:a16="http://schemas.microsoft.com/office/drawing/2014/main" id="{AB827482-DBFA-461B-8D02-AC32CD3DEFAF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  <a:solidFill>
            <a:srgbClr val="002060"/>
          </a:solidFill>
        </p:grpSpPr>
        <p:sp>
          <p:nvSpPr>
            <p:cNvPr id="90122" name="Rectangle 11">
              <a:extLst>
                <a:ext uri="{FF2B5EF4-FFF2-40B4-BE49-F238E27FC236}">
                  <a16:creationId xmlns:a16="http://schemas.microsoft.com/office/drawing/2014/main" id="{2E8D6DF1-E3DE-4213-B793-73E66A725D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  <a:defRPr/>
              </a:pPr>
              <a:endParaRPr lang="en-GB"/>
            </a:p>
          </p:txBody>
        </p:sp>
        <p:sp>
          <p:nvSpPr>
            <p:cNvPr id="90123" name="Rectangle 12">
              <a:extLst>
                <a:ext uri="{FF2B5EF4-FFF2-40B4-BE49-F238E27FC236}">
                  <a16:creationId xmlns:a16="http://schemas.microsoft.com/office/drawing/2014/main" id="{CA31011E-9E5A-41B9-A38C-FDC85B30C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2196"/>
              <a:ext cx="1953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defRPr/>
              </a:pPr>
              <a:r>
                <a:rPr lang="en-GB" b="1" dirty="0">
                  <a:solidFill>
                    <a:schemeClr val="bg1"/>
                  </a:solidFill>
                </a:rPr>
                <a:t>Growth, ROIC and cash flows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22314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A9A5B8D6-10AF-4C72-9864-AAEF84167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32A6B3E-9E56-448C-B8B7-5AB7421CFC40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B4F0CF51-37E9-48A1-9943-DB865E3A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433348D-A6B4-48CA-9B53-1E17EFA03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Cash flows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F1D847C-147B-4B6D-A084-D510A1DE7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1273175"/>
            <a:ext cx="8553450" cy="3877985"/>
          </a:xfrm>
        </p:spPr>
        <p:txBody>
          <a:bodyPr/>
          <a:lstStyle/>
          <a:p>
            <a:pPr lvl="1" eaLnBrk="1" hangingPunct="1"/>
            <a:r>
              <a:rPr lang="en-GB" altLang="en-US" sz="1800" dirty="0"/>
              <a:t>Based on NOPLAT, one can derive </a:t>
            </a:r>
            <a:r>
              <a:rPr lang="en-GB" altLang="en-US" sz="1800" b="1" u="sng" dirty="0"/>
              <a:t>free cash flows</a:t>
            </a:r>
            <a:r>
              <a:rPr lang="en-GB" altLang="en-US" sz="1800" dirty="0"/>
              <a:t> (FCF) (money that flows to shareholders)</a:t>
            </a:r>
          </a:p>
          <a:p>
            <a:pPr lvl="1" eaLnBrk="1" hangingPunct="1"/>
            <a:r>
              <a:rPr lang="en-GB" altLang="en-US" sz="1800" dirty="0"/>
              <a:t>You have to consider </a:t>
            </a:r>
            <a:r>
              <a:rPr lang="en-GB" altLang="en-US" sz="1800" b="1" u="sng" dirty="0"/>
              <a:t>capital expenditures (CAPEX) (deprecation and change of IC)</a:t>
            </a:r>
          </a:p>
          <a:p>
            <a:pPr lvl="1" eaLnBrk="1" hangingPunct="1"/>
            <a:r>
              <a:rPr lang="en-GB" altLang="en-US" sz="1800" dirty="0"/>
              <a:t>Derive NOPLAT and add back depreciation (operating expense) to derive gross cash flows</a:t>
            </a:r>
          </a:p>
          <a:p>
            <a:pPr lvl="1" eaLnBrk="1" hangingPunct="1"/>
            <a:r>
              <a:rPr lang="en-GB" altLang="en-US" sz="1800" dirty="0"/>
              <a:t>Then determine IC in the previous and current year and calculate the change in IC denoted </a:t>
            </a:r>
            <a:r>
              <a:rPr lang="el-GR" altLang="en-US" sz="1800" dirty="0"/>
              <a:t>Δ</a:t>
            </a:r>
            <a:r>
              <a:rPr lang="en-GB" altLang="en-US" sz="1800" dirty="0"/>
              <a:t>IC</a:t>
            </a:r>
          </a:p>
          <a:p>
            <a:pPr lvl="1" eaLnBrk="1" hangingPunct="1"/>
            <a:r>
              <a:rPr lang="en-GB" altLang="en-US" sz="1800" dirty="0"/>
              <a:t>Deduct the change in IC and depreciation from gross cash flows to derive free cash flows</a:t>
            </a:r>
          </a:p>
          <a:p>
            <a:pPr lvl="1" eaLnBrk="1" hangingPunct="1"/>
            <a:r>
              <a:rPr lang="en-GB" altLang="en-US" sz="1800" dirty="0"/>
              <a:t>FCF=NOPLAT-</a:t>
            </a:r>
            <a:r>
              <a:rPr lang="el-GR" altLang="en-US" sz="1800" dirty="0"/>
              <a:t> Δ</a:t>
            </a:r>
            <a:r>
              <a:rPr lang="en-GB" altLang="en-US" sz="1800" dirty="0"/>
              <a:t>IC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Investment rate (IR) and growth (g)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How much of your earning do you need to reinvest into the business to maintain assets and grow revenues?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IR=ΔIC/NOPLAT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Growth (in revenues) is related as follows: g=ROIC×IR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Relationship assumes that ROIC and investment rate are constant, which implies that capital turnover = REV/IC is constant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Where ROIC=NOPLAT/IC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551675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863264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Another look at cash flows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FCF=NOPLAT×(1-IR)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As by definition IR= ΔIC/NOPLAT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Hence, NOPLAT×(1- ΔIC/NOPLAT)=NOPLAT- ΔIC=FCF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1201741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>
            <a:extLst>
              <a:ext uri="{FF2B5EF4-FFF2-40B4-BE49-F238E27FC236}">
                <a16:creationId xmlns:a16="http://schemas.microsoft.com/office/drawing/2014/main" id="{FDB3CB02-8214-46E5-B6C9-0FCEC56CC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9106970-1BBE-483D-905C-17B36252E9F7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7209DCF9-D5FA-4CC0-AE83-A7596C5A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6C1FBBFF-7448-42EB-A067-2582383A0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eaLnBrk="1" hangingPunct="1"/>
            <a:r>
              <a:rPr lang="de-DE" altLang="en-US" dirty="0"/>
              <a:t>MAIN INSIGHTS</a:t>
            </a:r>
            <a:endParaRPr lang="en-US" altLang="en-US" dirty="0"/>
          </a:p>
        </p:txBody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EFA7368E-F674-48AC-917A-693632E7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3" y="981075"/>
            <a:ext cx="8553450" cy="4185761"/>
          </a:xfr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GB" altLang="en-US" dirty="0"/>
              <a:t>Long-term value creation</a:t>
            </a:r>
          </a:p>
          <a:p>
            <a:pPr lvl="2" eaLnBrk="1" hangingPunct="1"/>
            <a:r>
              <a:rPr lang="en-GB" altLang="en-US" dirty="0"/>
              <a:t>Benefits compared to stakeholder approach</a:t>
            </a:r>
          </a:p>
          <a:p>
            <a:pPr lvl="2" eaLnBrk="1" hangingPunct="1"/>
            <a:r>
              <a:rPr lang="en-GB" altLang="en-US" dirty="0"/>
              <a:t>Limitations that require intervention such as regulation</a:t>
            </a:r>
          </a:p>
          <a:p>
            <a:pPr lvl="1" eaLnBrk="1" hangingPunct="1"/>
            <a:r>
              <a:rPr lang="en-GB" altLang="en-US" dirty="0"/>
              <a:t>NOPLAT</a:t>
            </a:r>
          </a:p>
          <a:p>
            <a:pPr lvl="2" eaLnBrk="1" hangingPunct="1"/>
            <a:r>
              <a:rPr lang="en-GB" altLang="en-US" dirty="0"/>
              <a:t>Operating versus non-operating items</a:t>
            </a:r>
          </a:p>
          <a:p>
            <a:pPr lvl="2" eaLnBrk="1" hangingPunct="1"/>
            <a:r>
              <a:rPr lang="en-GB" altLang="en-US" dirty="0"/>
              <a:t>Adjusted taxes</a:t>
            </a:r>
          </a:p>
          <a:p>
            <a:pPr lvl="1" eaLnBrk="1" hangingPunct="1"/>
            <a:r>
              <a:rPr lang="en-GB" altLang="en-US" dirty="0"/>
              <a:t>Invested capital</a:t>
            </a:r>
          </a:p>
          <a:p>
            <a:pPr lvl="2" eaLnBrk="1" hangingPunct="1"/>
            <a:r>
              <a:rPr lang="en-GB" altLang="en-US" dirty="0"/>
              <a:t>Working capital</a:t>
            </a:r>
          </a:p>
          <a:p>
            <a:pPr lvl="2" eaLnBrk="1" hangingPunct="1"/>
            <a:r>
              <a:rPr lang="en-GB" altLang="en-US" dirty="0"/>
              <a:t>Operating fixed assets</a:t>
            </a:r>
          </a:p>
          <a:p>
            <a:pPr lvl="1" eaLnBrk="1" hangingPunct="1"/>
            <a:r>
              <a:rPr lang="en-GB" altLang="en-US" dirty="0"/>
              <a:t>Free cash flows</a:t>
            </a:r>
          </a:p>
          <a:p>
            <a:pPr lvl="2" eaLnBrk="1" hangingPunct="1"/>
            <a:r>
              <a:rPr lang="en-GB" altLang="en-US" dirty="0"/>
              <a:t>Definition and relationships with other variables</a:t>
            </a:r>
            <a:endParaRPr lang="en-US" altLang="en-US" dirty="0"/>
          </a:p>
        </p:txBody>
      </p:sp>
      <p:sp>
        <p:nvSpPr>
          <p:cNvPr id="116742" name="Litebulb">
            <a:extLst>
              <a:ext uri="{FF2B5EF4-FFF2-40B4-BE49-F238E27FC236}">
                <a16:creationId xmlns:a16="http://schemas.microsoft.com/office/drawing/2014/main" id="{ACC28C4C-8EEF-41D5-8818-0C003265966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45425" y="5114925"/>
            <a:ext cx="931863" cy="13985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5A3E6D02-1856-40E9-95B2-E10B6B801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2E467B76-0622-4271-AB25-1F784AB01C13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2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90BC70F-3B08-4F67-979D-D6D929F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18436" name="Rectangle 2" hidden="1">
            <a:extLst>
              <a:ext uri="{FF2B5EF4-FFF2-40B4-BE49-F238E27FC236}">
                <a16:creationId xmlns:a16="http://schemas.microsoft.com/office/drawing/2014/main" id="{1DFB27F1-D858-4BEC-8D78-D298AF27460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r:id="rId14" imgW="0" imgH="0" progId="TCLayout.ActiveDocument">
                  <p:embed/>
                </p:oleObj>
              </mc:Choice>
              <mc:Fallback>
                <p:oleObj r:id="rId14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">
            <a:extLst>
              <a:ext uri="{FF2B5EF4-FFF2-40B4-BE49-F238E27FC236}">
                <a16:creationId xmlns:a16="http://schemas.microsoft.com/office/drawing/2014/main" id="{EFFC8F8D-EDF6-49A4-8D40-49147763292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956FCA24-49B1-471E-B267-CEE7389A1BA8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</p:grpSpPr>
        <p:sp>
          <p:nvSpPr>
            <p:cNvPr id="18448" name="Rectangle 5">
              <a:extLst>
                <a:ext uri="{FF2B5EF4-FFF2-40B4-BE49-F238E27FC236}">
                  <a16:creationId xmlns:a16="http://schemas.microsoft.com/office/drawing/2014/main" id="{8B7D1E24-24FB-4087-80AF-27A71D04AD7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9" name="Rectangle 6">
              <a:extLst>
                <a:ext uri="{FF2B5EF4-FFF2-40B4-BE49-F238E27FC236}">
                  <a16:creationId xmlns:a16="http://schemas.microsoft.com/office/drawing/2014/main" id="{A7A1459D-25CE-45D3-B3B2-B3D0498B07C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73" y="1566"/>
              <a:ext cx="22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chemeClr val="bg1"/>
                  </a:solidFill>
                </a:rPr>
                <a:t>Shareholder or stakeholder value</a:t>
              </a:r>
            </a:p>
          </p:txBody>
        </p:sp>
      </p:grpSp>
      <p:grpSp>
        <p:nvGrpSpPr>
          <p:cNvPr id="18439" name="Group 7">
            <a:extLst>
              <a:ext uri="{FF2B5EF4-FFF2-40B4-BE49-F238E27FC236}">
                <a16:creationId xmlns:a16="http://schemas.microsoft.com/office/drawing/2014/main" id="{F8C0123E-9777-48F8-A47A-4C2ACA56B02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925"/>
            <a:ext cx="4149725" cy="450850"/>
            <a:chOff x="1515" y="1816"/>
            <a:chExt cx="2614" cy="284"/>
          </a:xfrm>
        </p:grpSpPr>
        <p:sp>
          <p:nvSpPr>
            <p:cNvPr id="18446" name="Rectangle 8">
              <a:extLst>
                <a:ext uri="{FF2B5EF4-FFF2-40B4-BE49-F238E27FC236}">
                  <a16:creationId xmlns:a16="http://schemas.microsoft.com/office/drawing/2014/main" id="{9CC14150-B300-4C5D-94D9-3BA40A2A501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7" name="Rectangle 9">
              <a:extLst>
                <a:ext uri="{FF2B5EF4-FFF2-40B4-BE49-F238E27FC236}">
                  <a16:creationId xmlns:a16="http://schemas.microsoft.com/office/drawing/2014/main" id="{F1DE9241-52F4-4C7B-B76E-BD289F24D60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73" y="1881"/>
              <a:ext cx="611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NOPLAT</a:t>
              </a:r>
            </a:p>
          </p:txBody>
        </p:sp>
      </p:grpSp>
      <p:grpSp>
        <p:nvGrpSpPr>
          <p:cNvPr id="18440" name="Group 7">
            <a:extLst>
              <a:ext uri="{FF2B5EF4-FFF2-40B4-BE49-F238E27FC236}">
                <a16:creationId xmlns:a16="http://schemas.microsoft.com/office/drawing/2014/main" id="{CBEE5E58-8CB7-4556-9BD2-C55DA35ADD8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C0D370B1-F927-4036-B2AC-68A4E5685485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93EB864B-9DCF-4294-8A2D-5BB8CDE284C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1075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Invested capital  </a:t>
              </a:r>
            </a:p>
          </p:txBody>
        </p:sp>
      </p:grpSp>
      <p:grpSp>
        <p:nvGrpSpPr>
          <p:cNvPr id="18441" name="Group 10">
            <a:extLst>
              <a:ext uri="{FF2B5EF4-FFF2-40B4-BE49-F238E27FC236}">
                <a16:creationId xmlns:a16="http://schemas.microsoft.com/office/drawing/2014/main" id="{426A98FF-B0F5-4D28-9447-BC4ACE053DE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18442" name="Rectangle 11">
              <a:extLst>
                <a:ext uri="{FF2B5EF4-FFF2-40B4-BE49-F238E27FC236}">
                  <a16:creationId xmlns:a16="http://schemas.microsoft.com/office/drawing/2014/main" id="{39283FCD-CA6C-42B1-BAFF-49CF47259D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18443" name="Rectangle 12">
              <a:extLst>
                <a:ext uri="{FF2B5EF4-FFF2-40B4-BE49-F238E27FC236}">
                  <a16:creationId xmlns:a16="http://schemas.microsoft.com/office/drawing/2014/main" id="{F4F3842A-E725-4C43-8D3E-E5549BF63BC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844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GB" altLang="en-US" dirty="0"/>
                <a:t>Growth, ROIC and cash flows</a:t>
              </a:r>
              <a:r>
                <a:rPr lang="en-US" altLang="en-US" dirty="0"/>
                <a:t>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3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225"/>
            <a:ext cx="7091362" cy="263525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What to focus on?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533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What is shareholder value?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Let N be the number of shares outstanding and P refers to the current share price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The market capitalization (or market value MV) is defined as MV=P×N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Maximizing shareholder value is about achieving a higher share price P for a given number of shares N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What are stakeholders?</a:t>
            </a:r>
          </a:p>
          <a:p>
            <a:pPr lvl="2" eaLnBrk="1" hangingPunct="1">
              <a:spcAft>
                <a:spcPts val="800"/>
              </a:spcAft>
            </a:pPr>
            <a:r>
              <a:rPr lang="en-GB" altLang="en-US" sz="2000" dirty="0"/>
              <a:t>Employees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Customers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Shareholders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Suppliers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Wider public (government, NGOs etc.)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Whose value should be maximized?</a:t>
            </a:r>
          </a:p>
        </p:txBody>
      </p:sp>
    </p:spTree>
    <p:extLst>
      <p:ext uri="{BB962C8B-B14F-4D97-AF65-F5344CB8AC3E}">
        <p14:creationId xmlns:p14="http://schemas.microsoft.com/office/powerpoint/2010/main" val="237406859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4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Short-termism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8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Maximization with constraints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Laws and norms</a:t>
            </a:r>
          </a:p>
          <a:p>
            <a:pPr lvl="2" eaLnBrk="1" hangingPunct="1">
              <a:spcAft>
                <a:spcPts val="800"/>
              </a:spcAft>
            </a:pPr>
            <a:r>
              <a:rPr lang="en-US" altLang="en-US" sz="2000" dirty="0"/>
              <a:t>Reputation effects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Main issue is the focus on short-term measures of success such as earning per share (EPS) defined as EPS = (Net income – dividends for preferred shares) / N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EPS can be increased by cutting spending (e.g. marketing expenses, research and development etc.)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In addition, capital structure can affect EPS (see Lecture 7)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Example: cut pay of staff </a:t>
            </a:r>
            <a:r>
              <a:rPr lang="en-US" altLang="en-US" sz="2000" dirty="0">
                <a:sym typeface="Symbol" panose="05050102010706020507" pitchFamily="18" charset="2"/>
              </a:rPr>
              <a:t> costs reduced  EPS increases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BUT: less pay means   higher turnover  less effort / quality of service  higher costs in future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>
                <a:sym typeface="Symbol" panose="05050102010706020507" pitchFamily="18" charset="2"/>
              </a:rPr>
              <a:t>Long-term value creation must consider all stakeholders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654133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5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Public sector applications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51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Does long-term value creation matter in a public sector setting (e.g. NGOs, universities etc.)?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There are no shareholders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There might be limited competition (not always true – see universities)</a:t>
            </a:r>
          </a:p>
          <a:p>
            <a:pPr lvl="1" eaLnBrk="1" hangingPunct="1">
              <a:spcAft>
                <a:spcPts val="800"/>
              </a:spcAft>
            </a:pPr>
            <a:r>
              <a:rPr lang="en-GB" altLang="en-US" sz="2000" dirty="0"/>
              <a:t>Still managing cash flows is important as not-for-profit entities need to ensure their financial sustainability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Example: UK universities have suffered losses, and some are at the brink of default. Bailouts are not likely without restructuring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Often targets such as gross profit margins (Profit relative to revenues) are used without an understanding of invested capital required to maintain growth (see today’s lecture)</a:t>
            </a:r>
          </a:p>
        </p:txBody>
      </p:sp>
    </p:spTree>
    <p:extLst>
      <p:ext uri="{BB962C8B-B14F-4D97-AF65-F5344CB8AC3E}">
        <p14:creationId xmlns:p14="http://schemas.microsoft.com/office/powerpoint/2010/main" val="16222411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6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The limits of shareholder value maximization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Constraints always apply (legal framework, conventions etc.)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Negative externalities occur if the actions taken by a company affect the welfare of others who do not get compensated for their loss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Example: environmental damage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Again regulation can help to mitigate negative externalities (e.g. emissions cap)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Pricing (e.g. taxes) can ensure that the external effects are considered when decisions are made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In summary, long-term value creation can be beneficial for all stakeholders if externalities are managed appropriately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32261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1AC364D2-5138-4142-8387-2B5F16681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A6761EDC-A500-4F19-AB84-D8CE7305207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7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2C302C7D-AD97-4D84-935F-D2D8F724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graphicFrame>
        <p:nvGraphicFramePr>
          <p:cNvPr id="49156" name="Rectangle 2" hidden="1">
            <a:extLst>
              <a:ext uri="{FF2B5EF4-FFF2-40B4-BE49-F238E27FC236}">
                <a16:creationId xmlns:a16="http://schemas.microsoft.com/office/drawing/2014/main" id="{3837A2A4-8CC3-4067-B3A0-C26FBD077A4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r:id="rId10" imgW="0" imgH="0" progId="TCLayout.ActiveDocument">
                  <p:embed/>
                </p:oleObj>
              </mc:Choice>
              <mc:Fallback>
                <p:oleObj r:id="rId10" imgW="0" imgH="0" progId="TCLayout.ActiveDocument">
                  <p:embed/>
                  <p:pic>
                    <p:nvPicPr>
                      <p:cNvPr id="0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3">
            <a:extLst>
              <a:ext uri="{FF2B5EF4-FFF2-40B4-BE49-F238E27FC236}">
                <a16:creationId xmlns:a16="http://schemas.microsoft.com/office/drawing/2014/main" id="{1FDAD160-E0B5-4508-A0BF-B83441C6E81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BEBD7A4B-567C-43C3-90F8-82B9D63F12F9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179638"/>
            <a:ext cx="4149725" cy="450850"/>
            <a:chOff x="1515" y="1501"/>
            <a:chExt cx="2614" cy="284"/>
          </a:xfrm>
          <a:solidFill>
            <a:schemeClr val="bg1">
              <a:lumMod val="75000"/>
            </a:schemeClr>
          </a:solidFill>
        </p:grpSpPr>
        <p:sp>
          <p:nvSpPr>
            <p:cNvPr id="26643" name="Rectangle 5">
              <a:extLst>
                <a:ext uri="{FF2B5EF4-FFF2-40B4-BE49-F238E27FC236}">
                  <a16:creationId xmlns:a16="http://schemas.microsoft.com/office/drawing/2014/main" id="{C7F034E5-08F9-4A9B-9B55-80F91CCC41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501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4" name="Rectangle 6">
              <a:extLst>
                <a:ext uri="{FF2B5EF4-FFF2-40B4-BE49-F238E27FC236}">
                  <a16:creationId xmlns:a16="http://schemas.microsoft.com/office/drawing/2014/main" id="{07A5CDB1-9578-45E1-9BC1-BF20CE7646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566"/>
              <a:ext cx="2115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GB" altLang="en-US" dirty="0"/>
                <a:t>Shareholder or stakeholder value</a:t>
              </a:r>
              <a:r>
                <a:rPr lang="en-US" dirty="0">
                  <a:latin typeface="Arial" charset="0"/>
                </a:rPr>
                <a:t> 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B03EF8B3-FFB6-4739-B6A6-C03960189FAF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701211"/>
            <a:ext cx="4149725" cy="450850"/>
            <a:chOff x="1515" y="1816"/>
            <a:chExt cx="2614" cy="284"/>
          </a:xfrm>
          <a:solidFill>
            <a:schemeClr val="tx2"/>
          </a:solidFill>
        </p:grpSpPr>
        <p:sp>
          <p:nvSpPr>
            <p:cNvPr id="26641" name="Rectangle 8">
              <a:extLst>
                <a:ext uri="{FF2B5EF4-FFF2-40B4-BE49-F238E27FC236}">
                  <a16:creationId xmlns:a16="http://schemas.microsoft.com/office/drawing/2014/main" id="{3A1FC636-4043-485E-B946-4EEB626890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26642" name="Rectangle 9">
              <a:extLst>
                <a:ext uri="{FF2B5EF4-FFF2-40B4-BE49-F238E27FC236}">
                  <a16:creationId xmlns:a16="http://schemas.microsoft.com/office/drawing/2014/main" id="{C800877E-CA83-44A7-9A1A-BEC8C83B1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3" y="1881"/>
              <a:ext cx="625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 eaLnBrk="1" hangingPunct="1">
                <a:spcBef>
                  <a:spcPct val="50000"/>
                </a:spcBef>
                <a:spcAft>
                  <a:spcPct val="60000"/>
                </a:spcAft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NOPLAT</a:t>
              </a:r>
            </a:p>
          </p:txBody>
        </p:sp>
      </p:grpSp>
      <p:grpSp>
        <p:nvGrpSpPr>
          <p:cNvPr id="49160" name="Group 7">
            <a:extLst>
              <a:ext uri="{FF2B5EF4-FFF2-40B4-BE49-F238E27FC236}">
                <a16:creationId xmlns:a16="http://schemas.microsoft.com/office/drawing/2014/main" id="{8571C0AF-D683-48F6-A6A8-9A64A8870442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222625"/>
            <a:ext cx="4149725" cy="450850"/>
            <a:chOff x="1515" y="1816"/>
            <a:chExt cx="2614" cy="284"/>
          </a:xfrm>
        </p:grpSpPr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1D532883-9585-4BEF-8ED4-2614A021EE8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515" y="1816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285C4D42-50A2-4BC8-B20F-1DBF1093351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73" y="1881"/>
              <a:ext cx="103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US" altLang="en-US" dirty="0"/>
                <a:t>Invested capital </a:t>
              </a:r>
            </a:p>
          </p:txBody>
        </p:sp>
      </p:grpSp>
      <p:grpSp>
        <p:nvGrpSpPr>
          <p:cNvPr id="49161" name="Group 10">
            <a:extLst>
              <a:ext uri="{FF2B5EF4-FFF2-40B4-BE49-F238E27FC236}">
                <a16:creationId xmlns:a16="http://schemas.microsoft.com/office/drawing/2014/main" id="{C37DCB2E-C1DD-4B2F-8ABE-23FD1B2C3EDC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744913"/>
            <a:ext cx="4149725" cy="450850"/>
            <a:chOff x="1515" y="2131"/>
            <a:chExt cx="2614" cy="284"/>
          </a:xfrm>
        </p:grpSpPr>
        <p:sp>
          <p:nvSpPr>
            <p:cNvPr id="49162" name="Rectangle 11">
              <a:extLst>
                <a:ext uri="{FF2B5EF4-FFF2-40B4-BE49-F238E27FC236}">
                  <a16:creationId xmlns:a16="http://schemas.microsoft.com/office/drawing/2014/main" id="{B7040404-ABBF-4A3B-B688-849030E9D72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515" y="2131"/>
              <a:ext cx="2614" cy="2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SzTx/>
              </a:pPr>
              <a:endParaRPr lang="en-GB" altLang="en-US"/>
            </a:p>
          </p:txBody>
        </p:sp>
        <p:sp>
          <p:nvSpPr>
            <p:cNvPr id="49163" name="Rectangle 12">
              <a:extLst>
                <a:ext uri="{FF2B5EF4-FFF2-40B4-BE49-F238E27FC236}">
                  <a16:creationId xmlns:a16="http://schemas.microsoft.com/office/drawing/2014/main" id="{041DD2A8-67B4-458F-B9F3-59A713A31DC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73" y="2196"/>
              <a:ext cx="1844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defTabSz="895350">
                <a:spcAft>
                  <a:spcPct val="60000"/>
                </a:spcAft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44463" indent="-142875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Ø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spcAft>
                  <a:spcPct val="6000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60000"/>
                </a:spcAft>
                <a:buClr>
                  <a:schemeClr val="tx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</a:pPr>
              <a:r>
                <a:rPr lang="en-GB" altLang="en-US" dirty="0"/>
                <a:t>Growth, ROIC and cash flows</a:t>
              </a:r>
              <a:r>
                <a:rPr lang="en-US" altLang="en-US" dirty="0"/>
                <a:t> 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E449E2A-C5CB-4D83-95B8-0CA472CD6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fld id="{6C4D25B6-000D-49AF-8703-B76528E85236}" type="slidenum">
              <a:rPr lang="en-US" altLang="en-US" sz="1200" smtClean="0">
                <a:solidFill>
                  <a:srgbClr val="C0C0C0"/>
                </a:solidFill>
              </a:rPr>
              <a:pPr>
                <a:spcAft>
                  <a:spcPct val="0"/>
                </a:spcAft>
                <a:buSzTx/>
              </a:pPr>
              <a:t>8</a:t>
            </a:fld>
            <a:endParaRPr lang="en-US" altLang="en-US" sz="1200">
              <a:solidFill>
                <a:srgbClr val="C0C0C0"/>
              </a:solidFill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5F60676E-13A2-4AD0-B42C-6CFEB9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275" y="6530975"/>
            <a:ext cx="1032334" cy="1384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SzTx/>
            </a:pPr>
            <a:r>
              <a:rPr lang="sv-SE" altLang="en-US" sz="900" dirty="0">
                <a:solidFill>
                  <a:srgbClr val="C0C0C0"/>
                </a:solidFill>
              </a:rPr>
              <a:t>Prof Gerhard Kling</a:t>
            </a:r>
            <a:endParaRPr lang="en-US" altLang="en-US" sz="900" dirty="0">
              <a:solidFill>
                <a:srgbClr val="C0C0C0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C2C0910-0D8B-41EF-904E-CFA34323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530601"/>
            <a:ext cx="7091362" cy="263149"/>
          </a:xfrm>
        </p:spPr>
        <p:txBody>
          <a:bodyPr/>
          <a:lstStyle/>
          <a:p>
            <a:pPr defTabSz="912813" eaLnBrk="1" hangingPunct="1"/>
            <a:r>
              <a:rPr lang="en-US" altLang="en-US" dirty="0"/>
              <a:t>The money I make</a:t>
            </a:r>
          </a:p>
        </p:txBody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6E8A5AC9-869F-446A-83D6-5CCCCCE3940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9275" y="991873"/>
            <a:ext cx="7292975" cy="359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12813">
              <a:spcAft>
                <a:spcPct val="60000"/>
              </a:spcAft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8288" indent="-2667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Aft>
                <a:spcPct val="600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6000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It sounds easy “what is the money I make from my business?”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The definition of the actual core business is essential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Example: interest income is not an operating income stream for non-banks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It is useful to think in terms of operating and non-operating items where operating means “required for running the business”</a:t>
            </a:r>
          </a:p>
          <a:p>
            <a:pPr lvl="1" eaLnBrk="1" hangingPunct="1">
              <a:spcAft>
                <a:spcPts val="800"/>
              </a:spcAft>
            </a:pPr>
            <a:r>
              <a:rPr lang="en-US" altLang="en-US" sz="2000" dirty="0"/>
              <a:t>The focus is on inflows and outflows actually generated by the business activity </a:t>
            </a:r>
          </a:p>
          <a:p>
            <a:pPr lvl="1" eaLnBrk="1" hangingPunct="1">
              <a:spcAft>
                <a:spcPts val="800"/>
              </a:spcAf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258944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4537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57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TI2hbTErES6Xw.t05nAd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  <p:tag name="THINKCELLSHAPEDONOTDELETE" val="nr_S7.2fHEC.805Fp.6uc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_EzSXazvEeU7k.7XnstQ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  <p:tag name="THINKCELLSHAPEDONOTDELETE" val="IMp8jTY9Y0u4c8.j8.EaD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  <p:tag name="NAME" val="SingleBoatText"/>
  <p:tag name="THINKCELLSHAPEDONOTDELETE" val="9JbRvUZCKUiXF9ukF8xw5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  <p:tag name="NAME" val="SingleBoatText"/>
  <p:tag name="THINKCELLSHAPEDONOTDELETE" val="znGY8ZzydUWW2lX4vHZ4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S_fD53ENEOxCNPtGAT7u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  <p:tag name="THINKCELLSHAPEDONOTDELETE" val="PaSQle0eC0K9G0VTx1o9Z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  <p:tag name="NAME" val="SingleBoatText"/>
  <p:tag name="THINKCELLSHAPEDONOTDELETE" val="GGpRRMFn_EWHHgcTEHQl9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2gnTALZTkqZf6p0l3NoL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y8ylSM1MEy8UrFhcA9X.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CxRq2JRzkGBd01e8cxIA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Pzp642MvFkuMTVCF5LRCA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gq3mvf5npkeNk5ivKZag9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w2ouKNNrUatQxF.luhr_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Qsd210tUEqXZC9IqjUN7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ZIWdR8t0k2izQQIfOV80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iCdda.mUk.gl30llM0F1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g0JTyna0k.7ia7Di1m51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UcEzH2kuBphk4Mm6yZ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AEHmA1ywEuY1m2KSlI7t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YmPufMFSUGzhL4L0Cy24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UPlTC_RcEGKyD_C5dfUY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A1IwGAamEqnBuUSV0HLv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j_UWLFGJEGh9_r_8jos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OhQw8Wrm02Sbh4h2OBIE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lCjQEiNYEeKITqzv1wlI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HT5FhtVcUe.iGVthgdXQ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BkvIbNaXHkqRi0z1nDOT5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78PsZ.mzUCYDMOBHo7OH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lQFrdw8rU6V81obwHbXB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Xs03LHwTUKb6mJ17bD_Z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76Rn4lFjkSlgL69__Oys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tKBCijMB02vLl9hRddFQ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tbQrdc8ekiUYcOWdtqa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Bx6k1bwLrkaux8hdAxzZ0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JdgUKB0mlPCB42WRy.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TiJcQ9kxUScg5nc.29cI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qv0htpPz0i6Uqmjd9CG3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wWzGs9_c0e9O0B88Z32P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pF.tP04xk67bqYUv4Wyx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33goC.P1UaMNdzLutzEH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7dwjm.Uylcw5r2Cuc7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zp6pVV0FUu6p90kTDgTo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AjrAz_5qHUajlSSZQYG8L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aIO9MlkOk.I_cablgJf1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.3H0G12n0uj2aKtRRtTy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EPvO5HhSnUGCnfxH7SE2J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8gIySHWikKYAnlrTJ5i4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xgXjR_TKE.s1l1_sBC4t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8gIySHWikKYAnlrTJ5i4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8gIySHWikKYAnlrTJ5i4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8gIySHWikKYAnlrTJ5i4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8gIySHWikKYAnlrTJ5i4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Qq2VaUOYikdM4UQ5w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RWEkRfvFkqz6snKg4t7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VPMQqpUG4W.OLsDlXQ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pRl9QmqbU2cXrJsPWr1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51xLT12i0u.L4DNoYrm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PIxxz_klkiGAm8EaZWK1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OvHofp8K02Z0Ov2uRXr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bF2tW.XrkW7KNhzdmvA9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ijvRpyAhkWGty_zLDwc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QFudFEnJkeKVrdLv4OC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81im3pvnHUqfa3aityJT4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Gv91zkPOEK6Kd6CObF5A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.UTNuC7X0aSIlbX6crxi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FfOS46HAEuHWLXmQ7dt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VGRccgt5k.4wCcNU_QRZ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js1sto2zO0WBdH2BRTMW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zT8QryDiEigIBM75bt90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VKzNSgCY0az1uOj1ts8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6iKgpJKEuZ7x2T_cDrZ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k5rcRwQNE.oG63tUfB8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i5h2A_gzk2yjcqueslX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9DfFOmEYUWcshJRogFJ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ld0jDsau0yAYd9uksbZD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wWL9aRkqWE694MYlXkyXD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N.sKTgbr2E2TKAlhLAsB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yI_8gIF60CNSly4Vl2p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DFJzilMxlk6nw_MGjCtlR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HINKCELLSHAPEDONOTDELETE" val="3Z3B9F4eL0.9lwaeVztx2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THINKCELLSHAPEDONOTDELETE" val="3Ppw1DLGo0CyYjvtU3V.7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pTq6ZE8i0mSGjtmphoF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Zv26qPrNRU2cWBDE_WnZT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n.RiLHAikOPf2wbQoWk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nRXx1h3pUUuU0VkLh30q6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wU3DdqWbMEey0TVo4r7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QXnxaqT5606rBg31clJ8k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5lF6eK0UEE65_FBLz2y2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7vPBJBDgUS_.CI78FLqD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NtHNxm3jfUasQfJ.zYHEs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vD4sOy2H0a3VxZUPKnku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7IzUIGPXYUCC.TKfigTkC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gBKhEJgYUqoI63r5hwg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xrKrdokMEWg8zPUk1Go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ApNkSGsNkSfOWkrTyYG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1xeustZn.USc8XeWk1Gr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igd0Dyqe00iWunbnEnqEX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7dLbH52qUKa8xmSTC6LR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ySyowXq2pEmxisSN2BiH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b_MKjbrBU65QSrq3W.4T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ILE1H7gTkGU.8fYLw1P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WXnhT2SynUG.aRi_r.x5h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4seVI.kKCE6MGGRWF7xv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JeqHG_h402Pjhdb5JHdF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xXPrQUGNtLoxIZC16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1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W_0f9Nnkue7LffgaNvVw"/>
</p:tagLst>
</file>

<file path=ppt/theme/theme1.xml><?xml version="1.0" encoding="utf-8"?>
<a:theme xmlns:a="http://schemas.openxmlformats.org/drawingml/2006/main" name="GEO_UT Special_en">
  <a:themeElements>
    <a:clrScheme name="GEO_UT Special_en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FF"/>
      </a:accent1>
      <a:accent2>
        <a:srgbClr val="BFCAD7"/>
      </a:accent2>
      <a:accent3>
        <a:srgbClr val="FFFFFF"/>
      </a:accent3>
      <a:accent4>
        <a:srgbClr val="000000"/>
      </a:accent4>
      <a:accent5>
        <a:srgbClr val="FFFFFF"/>
      </a:accent5>
      <a:accent6>
        <a:srgbClr val="ADB7C3"/>
      </a:accent6>
      <a:hlink>
        <a:srgbClr val="8094AF"/>
      </a:hlink>
      <a:folHlink>
        <a:srgbClr val="405E88"/>
      </a:folHlink>
    </a:clrScheme>
    <a:fontScheme name="GEO_UT Special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O_UT Special_en 1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FF"/>
        </a:accent1>
        <a:accent2>
          <a:srgbClr val="BFCAD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DB7C3"/>
        </a:accent6>
        <a:hlink>
          <a:srgbClr val="8094AF"/>
        </a:hlink>
        <a:folHlink>
          <a:srgbClr val="405E8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_UT Special_e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GEO_UT Special_en</Template>
  <TotalTime>17196</TotalTime>
  <Words>2139</Words>
  <Application>Microsoft Office PowerPoint</Application>
  <PresentationFormat>Custom</PresentationFormat>
  <Paragraphs>488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Wingdings</vt:lpstr>
      <vt:lpstr>Helvetica</vt:lpstr>
      <vt:lpstr>Arial</vt:lpstr>
      <vt:lpstr>Calibri</vt:lpstr>
      <vt:lpstr>Century Gothic</vt:lpstr>
      <vt:lpstr>GEO_UT Special_en</vt:lpstr>
      <vt:lpstr>TCLayout.ActiveDocument</vt:lpstr>
      <vt:lpstr>Analysing financial statements</vt:lpstr>
      <vt:lpstr>AGENDA: Unit 2</vt:lpstr>
      <vt:lpstr>Contents</vt:lpstr>
      <vt:lpstr>What to focus on?</vt:lpstr>
      <vt:lpstr>Short-termism</vt:lpstr>
      <vt:lpstr>Public sector applications</vt:lpstr>
      <vt:lpstr>The limits of shareholder value maximization</vt:lpstr>
      <vt:lpstr>Contents</vt:lpstr>
      <vt:lpstr>The money I make</vt:lpstr>
      <vt:lpstr>NOPLAT = Net operating profit less adjusted taxes</vt:lpstr>
      <vt:lpstr>Taxes, interest income, interest payments and non-recurring items </vt:lpstr>
      <vt:lpstr>Let’s have another look at Kellogg Company</vt:lpstr>
      <vt:lpstr>NOPLAT calculation</vt:lpstr>
      <vt:lpstr>Useful cost ratios</vt:lpstr>
      <vt:lpstr>Reduction in overheads led to higher NOPLAT without growth</vt:lpstr>
      <vt:lpstr>Contents</vt:lpstr>
      <vt:lpstr>How do we understand value creation?</vt:lpstr>
      <vt:lpstr>What is return on invested capital (ROIC) and how is it calculated?</vt:lpstr>
      <vt:lpstr>Rearrange the financial statements to separate operating and  non-operating items</vt:lpstr>
      <vt:lpstr>ROIC = Return on invested capital</vt:lpstr>
      <vt:lpstr>Net operating working capital (WC)</vt:lpstr>
      <vt:lpstr>Operating fixed assets</vt:lpstr>
      <vt:lpstr>IC calculation for Kellogg</vt:lpstr>
      <vt:lpstr>Contents</vt:lpstr>
      <vt:lpstr>Cash flows</vt:lpstr>
      <vt:lpstr>Investment rate (IR) and growth (g)</vt:lpstr>
      <vt:lpstr>Another look at cash flows</vt:lpstr>
      <vt:lpstr>MAIN INSIGHTS</vt:lpstr>
    </vt:vector>
  </TitlesOfParts>
  <Company>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karsten kohlhöfer</dc:creator>
  <cp:keywords>Message Universal Template A4</cp:keywords>
  <dc:description>Version 1.1</dc:description>
  <cp:lastModifiedBy>Kling, Gerhard</cp:lastModifiedBy>
  <cp:revision>1826</cp:revision>
  <cp:lastPrinted>2006-11-29T21:43:04Z</cp:lastPrinted>
  <dcterms:created xsi:type="dcterms:W3CDTF">2006-05-23T12:59:45Z</dcterms:created>
  <dcterms:modified xsi:type="dcterms:W3CDTF">2022-01-11T13:48:59Z</dcterms:modified>
  <cp:category>POT - A4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Title">
    <vt:lpwstr>Slide 0</vt:lpwstr>
  </property>
  <property fmtid="{D5CDD505-2E9C-101B-9397-08002B2CF9AE}" pid="8" name="Final">
    <vt:bool>true</vt:bool>
  </property>
  <property fmtid="{D5CDD505-2E9C-101B-9397-08002B2CF9AE}" pid="9" name="DocIDSWO">
    <vt:lpwstr>ZWJ100 - Retail Banking Conf Dry-run</vt:lpwstr>
  </property>
  <property fmtid="{D5CDD505-2E9C-101B-9397-08002B2CF9AE}" pid="10" name="SWOTitle">
    <vt:lpwstr>ZWJ100 - Retail Banking Conf Dry-run</vt:lpwstr>
  </property>
  <property fmtid="{D5CDD505-2E9C-101B-9397-08002B2CF9AE}" pid="11" name="DocID">
    <vt:lpwstr>BVA-262310-100-20060902-GE3-v6(Banking JV master 20.9.2006)</vt:lpwstr>
  </property>
  <property fmtid="{D5CDD505-2E9C-101B-9397-08002B2CF9AE}" pid="12" name="DocIDinTitle">
    <vt:bool>false</vt:bool>
  </property>
  <property fmtid="{D5CDD505-2E9C-101B-9397-08002B2CF9AE}" pid="13" name="DocIDinSlide">
    <vt:bool>true</vt:bool>
  </property>
  <property fmtid="{D5CDD505-2E9C-101B-9397-08002B2CF9AE}" pid="14" name="DocIDPosition">
    <vt:i4>1</vt:i4>
  </property>
</Properties>
</file>