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3.xml" ContentType="application/vnd.openxmlformats-officedocument.presentationml.notesSlide+xml"/>
  <Override PartName="/ppt/tags/tag87.xml" ContentType="application/vnd.openxmlformats-officedocument.presentationml.tags+xml"/>
  <Override PartName="/ppt/notesSlides/notesSlide4.xml" ContentType="application/vnd.openxmlformats-officedocument.presentationml.notesSlide+xml"/>
  <Override PartName="/ppt/tags/tag88.xml" ContentType="application/vnd.openxmlformats-officedocument.presentationml.tags+xml"/>
  <Override PartName="/ppt/notesSlides/notesSlide5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9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tags/tag94.xml" ContentType="application/vnd.openxmlformats-officedocument.presentationml.tags+xml"/>
  <Override PartName="/ppt/notesSlides/notesSlide11.xml" ContentType="application/vnd.openxmlformats-officedocument.presentationml.notesSlide+xml"/>
  <Override PartName="/ppt/tags/tag95.xml" ContentType="application/vnd.openxmlformats-officedocument.presentationml.tags+xml"/>
  <Override PartName="/ppt/notesSlides/notesSlide12.xml" ContentType="application/vnd.openxmlformats-officedocument.presentationml.notesSlide+xml"/>
  <Override PartName="/ppt/tags/tag96.xml" ContentType="application/vnd.openxmlformats-officedocument.presentationml.tags+xml"/>
  <Override PartName="/ppt/notesSlides/notesSlide13.xml" ContentType="application/vnd.openxmlformats-officedocument.presentationml.notesSlide+xml"/>
  <Override PartName="/ppt/tags/tag97.xml" ContentType="application/vnd.openxmlformats-officedocument.presentationml.tags+xml"/>
  <Override PartName="/ppt/notesSlides/notesSlide14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15.xml" ContentType="application/vnd.openxmlformats-officedocument.presentationml.notesSlide+xml"/>
  <Override PartName="/ppt/tags/tag104.xml" ContentType="application/vnd.openxmlformats-officedocument.presentationml.tags+xml"/>
  <Override PartName="/ppt/notesSlides/notesSlide16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17.xml" ContentType="application/vnd.openxmlformats-officedocument.presentationml.notesSlide+xml"/>
  <Override PartName="/ppt/tags/tag112.xml" ContentType="application/vnd.openxmlformats-officedocument.presentationml.tags+xml"/>
  <Override PartName="/ppt/notesSlides/notesSlide18.xml" ContentType="application/vnd.openxmlformats-officedocument.presentationml.notesSlide+xml"/>
  <Override PartName="/ppt/tags/tag113.xml" ContentType="application/vnd.openxmlformats-officedocument.presentationml.tags+xml"/>
  <Override PartName="/ppt/notesSlides/notesSlide19.xml" ContentType="application/vnd.openxmlformats-officedocument.presentationml.notesSlide+xml"/>
  <Override PartName="/ppt/tags/tag114.xml" ContentType="application/vnd.openxmlformats-officedocument.presentationml.tags+xml"/>
  <Override PartName="/ppt/notesSlides/notesSlide20.xml" ContentType="application/vnd.openxmlformats-officedocument.presentationml.notesSlide+xml"/>
  <Override PartName="/ppt/tags/tag115.xml" ContentType="application/vnd.openxmlformats-officedocument.presentationml.tags+xml"/>
  <Override PartName="/ppt/notesSlides/notesSlide21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22.xml" ContentType="application/vnd.openxmlformats-officedocument.presentationml.notesSlide+xml"/>
  <Override PartName="/ppt/tags/tag120.xml" ContentType="application/vnd.openxmlformats-officedocument.presentationml.tags+xml"/>
  <Override PartName="/ppt/notesSlides/notesSlide23.xml" ContentType="application/vnd.openxmlformats-officedocument.presentationml.notesSlide+xml"/>
  <Override PartName="/ppt/tags/tag121.xml" ContentType="application/vnd.openxmlformats-officedocument.presentationml.tags+xml"/>
  <Override PartName="/ppt/notesSlides/notesSlide24.xml" ContentType="application/vnd.openxmlformats-officedocument.presentationml.notesSlide+xml"/>
  <Override PartName="/ppt/tags/tag122.xml" ContentType="application/vnd.openxmlformats-officedocument.presentationml.tags+xml"/>
  <Override PartName="/ppt/notesSlides/notesSlide25.xml" ContentType="application/vnd.openxmlformats-officedocument.presentationml.notesSlide+xml"/>
  <Override PartName="/ppt/tags/tag123.xml" ContentType="application/vnd.openxmlformats-officedocument.presentationml.tags+xml"/>
  <Override PartName="/ppt/notesSlides/notesSlide26.xml" ContentType="application/vnd.openxmlformats-officedocument.presentationml.notesSlide+xml"/>
  <Override PartName="/ppt/tags/tag124.xml" ContentType="application/vnd.openxmlformats-officedocument.presentationml.tags+xml"/>
  <Override PartName="/ppt/notesSlides/notesSlide27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88" r:id="rId2"/>
    <p:sldId id="968" r:id="rId3"/>
    <p:sldId id="864" r:id="rId4"/>
    <p:sldId id="1000" r:id="rId5"/>
    <p:sldId id="1008" r:id="rId6"/>
    <p:sldId id="988" r:id="rId7"/>
    <p:sldId id="1001" r:id="rId8"/>
    <p:sldId id="1009" r:id="rId9"/>
    <p:sldId id="1002" r:id="rId10"/>
    <p:sldId id="1011" r:id="rId11"/>
    <p:sldId id="1010" r:id="rId12"/>
    <p:sldId id="1012" r:id="rId13"/>
    <p:sldId id="1013" r:id="rId14"/>
    <p:sldId id="1014" r:id="rId15"/>
    <p:sldId id="973" r:id="rId16"/>
    <p:sldId id="1015" r:id="rId17"/>
    <p:sldId id="989" r:id="rId18"/>
    <p:sldId id="1016" r:id="rId19"/>
    <p:sldId id="1017" r:id="rId20"/>
    <p:sldId id="1018" r:id="rId21"/>
    <p:sldId id="1019" r:id="rId22"/>
    <p:sldId id="990" r:id="rId23"/>
    <p:sldId id="1004" r:id="rId24"/>
    <p:sldId id="1020" r:id="rId25"/>
    <p:sldId id="1021" r:id="rId26"/>
    <p:sldId id="1022" r:id="rId27"/>
    <p:sldId id="1023" r:id="rId28"/>
    <p:sldId id="991" r:id="rId29"/>
    <p:sldId id="878" r:id="rId30"/>
    <p:sldId id="1024" r:id="rId31"/>
    <p:sldId id="1025" r:id="rId32"/>
    <p:sldId id="1026" r:id="rId33"/>
    <p:sldId id="1027" r:id="rId34"/>
    <p:sldId id="908" r:id="rId35"/>
  </p:sldIdLst>
  <p:sldSz cx="8961438" cy="6721475"/>
  <p:notesSz cx="9942513" cy="6811963"/>
  <p:embeddedFontLst>
    <p:embeddedFont>
      <p:font typeface="Cambria Math" panose="02040503050406030204" pitchFamily="18" charset="0"/>
      <p:regular r:id="rId38"/>
    </p:embeddedFont>
    <p:embeddedFont>
      <p:font typeface="Century Gothic" panose="020B0502020202020204" pitchFamily="34" charset="0"/>
      <p:regular r:id="rId39"/>
      <p:bold r:id="rId40"/>
      <p:italic r:id="rId41"/>
      <p:boldItalic r:id="rId42"/>
    </p:embeddedFont>
  </p:embeddedFontLst>
  <p:custDataLst>
    <p:tags r:id="rId4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 orient="horz">
          <p15:clr>
            <a:srgbClr val="A4A3A4"/>
          </p15:clr>
        </p15:guide>
        <p15:guide id="3" pos="55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6">
          <p15:clr>
            <a:srgbClr val="A4A3A4"/>
          </p15:clr>
        </p15:guide>
        <p15:guide id="2" pos="313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C85A"/>
    <a:srgbClr val="FFAC00"/>
    <a:srgbClr val="DDDDDD"/>
    <a:srgbClr val="CC0000"/>
    <a:srgbClr val="000000"/>
    <a:srgbClr val="C0C0C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598" autoAdjust="0"/>
  </p:normalViewPr>
  <p:slideViewPr>
    <p:cSldViewPr snapToGrid="0">
      <p:cViewPr varScale="1">
        <p:scale>
          <a:sx n="106" d="100"/>
          <a:sy n="106" d="100"/>
        </p:scale>
        <p:origin x="1752" y="102"/>
      </p:cViewPr>
      <p:guideLst>
        <p:guide orient="horz" pos="4233"/>
        <p:guide orient="horz"/>
        <p:guide pos="55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-306" y="-84"/>
      </p:cViewPr>
      <p:guideLst>
        <p:guide orient="horz" pos="2146"/>
        <p:guide pos="3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Gerhard\Aberdeen\TEACHING\Financial%20analysis\Cases\Tricky%20Inc\Tricky%20Inc%20financial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Gerhard\Aberdeen\TEACHING\Financial%20analysis\Cases\Kellogg\Valuation%20model%20Kellogglsx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ROA changes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Analysis!$B$5</c:f>
              <c:strCache>
                <c:ptCount val="1"/>
                <c:pt idx="0">
                  <c:v>ROA before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  <a:sp3d/>
          </c:spPr>
          <c:invertIfNegative val="0"/>
          <c:cat>
            <c:strRef>
              <c:f>Analysis!$C$4:$F$4</c:f>
              <c:strCache>
                <c:ptCount val="4"/>
                <c:pt idx="0">
                  <c:v>Today</c:v>
                </c:pt>
                <c:pt idx="1">
                  <c:v>Year 1</c:v>
                </c:pt>
                <c:pt idx="2">
                  <c:v>Year 2</c:v>
                </c:pt>
                <c:pt idx="3">
                  <c:v>Year 3</c:v>
                </c:pt>
              </c:strCache>
            </c:strRef>
          </c:cat>
          <c:val>
            <c:numRef>
              <c:f>Analysis!$C$5:$F$5</c:f>
              <c:numCache>
                <c:formatCode>0.00%</c:formatCode>
                <c:ptCount val="4"/>
                <c:pt idx="0">
                  <c:v>6.539156626506025E-2</c:v>
                </c:pt>
                <c:pt idx="1">
                  <c:v>6.6481181736290959E-2</c:v>
                </c:pt>
                <c:pt idx="2">
                  <c:v>6.7532609749417785E-2</c:v>
                </c:pt>
                <c:pt idx="3">
                  <c:v>6.8547188649935073E-2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A6-4F26-ADC7-0BC0E263F72E}"/>
            </c:ext>
          </c:extLst>
        </c:ser>
        <c:ser>
          <c:idx val="1"/>
          <c:order val="1"/>
          <c:tx>
            <c:strRef>
              <c:f>Analysis!$B$6</c:f>
              <c:strCache>
                <c:ptCount val="1"/>
                <c:pt idx="0">
                  <c:v>ROA after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  <a:sp3d/>
          </c:spPr>
          <c:invertIfNegative val="0"/>
          <c:cat>
            <c:strRef>
              <c:f>Analysis!$C$4:$F$4</c:f>
              <c:strCache>
                <c:ptCount val="4"/>
                <c:pt idx="0">
                  <c:v>Today</c:v>
                </c:pt>
                <c:pt idx="1">
                  <c:v>Year 1</c:v>
                </c:pt>
                <c:pt idx="2">
                  <c:v>Year 2</c:v>
                </c:pt>
                <c:pt idx="3">
                  <c:v>Year 3</c:v>
                </c:pt>
              </c:strCache>
            </c:strRef>
          </c:cat>
          <c:val>
            <c:numRef>
              <c:f>Analysis!$C$6:$F$6</c:f>
              <c:numCache>
                <c:formatCode>0.00%</c:formatCode>
                <c:ptCount val="4"/>
                <c:pt idx="0">
                  <c:v>8.6150793650793658E-2</c:v>
                </c:pt>
                <c:pt idx="1">
                  <c:v>8.7586318795430995E-2</c:v>
                </c:pt>
                <c:pt idx="2">
                  <c:v>8.8971533479391671E-2</c:v>
                </c:pt>
                <c:pt idx="3">
                  <c:v>9.0308200919755763E-2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A6-4F26-ADC7-0BC0E263F7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51968000"/>
        <c:axId val="557507992"/>
        <c:axId val="496742008"/>
      </c:bar3DChart>
      <c:catAx>
        <c:axId val="351968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507992"/>
        <c:crosses val="autoZero"/>
        <c:auto val="1"/>
        <c:lblAlgn val="ctr"/>
        <c:lblOffset val="100"/>
        <c:noMultiLvlLbl val="0"/>
      </c:catAx>
      <c:valAx>
        <c:axId val="557507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968000"/>
        <c:crosses val="autoZero"/>
        <c:crossBetween val="between"/>
      </c:valAx>
      <c:serAx>
        <c:axId val="4967420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507992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Impact on ROIC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Adjustments!$W$16</c:f>
              <c:strCache>
                <c:ptCount val="1"/>
                <c:pt idx="0">
                  <c:v>ROIC (excl. OL)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  <a:sp3d/>
          </c:spPr>
          <c:invertIfNegative val="0"/>
          <c:cat>
            <c:numRef>
              <c:f>Adjustments!$X$15:$AA$15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Adjustments!$X$16:$AA$16</c:f>
              <c:numCache>
                <c:formatCode>0%</c:formatCode>
                <c:ptCount val="4"/>
                <c:pt idx="0">
                  <c:v>0.17985757884028483</c:v>
                </c:pt>
                <c:pt idx="1">
                  <c:v>0.23909630324409195</c:v>
                </c:pt>
                <c:pt idx="2">
                  <c:v>0.21897871797948287</c:v>
                </c:pt>
                <c:pt idx="3">
                  <c:v>0.22985095302455666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AE-448B-B657-FDAE741114D8}"/>
            </c:ext>
          </c:extLst>
        </c:ser>
        <c:ser>
          <c:idx val="1"/>
          <c:order val="1"/>
          <c:tx>
            <c:strRef>
              <c:f>Adjustments!$W$17</c:f>
              <c:strCache>
                <c:ptCount val="1"/>
                <c:pt idx="0">
                  <c:v>ROIC (incl. OL)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  <a:sp3d/>
          </c:spPr>
          <c:invertIfNegative val="0"/>
          <c:cat>
            <c:numRef>
              <c:f>Adjustments!$X$15:$AA$15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Adjustments!$X$17:$AA$17</c:f>
              <c:numCache>
                <c:formatCode>0%</c:formatCode>
                <c:ptCount val="4"/>
                <c:pt idx="0">
                  <c:v>0.15343051107522143</c:v>
                </c:pt>
                <c:pt idx="1">
                  <c:v>0.20204537889522761</c:v>
                </c:pt>
                <c:pt idx="2">
                  <c:v>0.18553567585317801</c:v>
                </c:pt>
                <c:pt idx="3">
                  <c:v>0.18672364823845755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AE-448B-B657-FDAE741114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77552648"/>
        <c:axId val="577552976"/>
        <c:axId val="0"/>
      </c:bar3DChart>
      <c:catAx>
        <c:axId val="577552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552976"/>
        <c:crosses val="autoZero"/>
        <c:auto val="1"/>
        <c:lblAlgn val="ctr"/>
        <c:lblOffset val="100"/>
        <c:noMultiLvlLbl val="0"/>
      </c:catAx>
      <c:valAx>
        <c:axId val="577552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552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3T15:26:11.321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754A82E-2C9D-4163-BE27-F55D286918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100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3" tIns="46047" rIns="92093" bIns="46047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713264-9726-4E07-B40F-FE454A8CC8B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2450" y="0"/>
            <a:ext cx="43100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3" tIns="46047" rIns="92093" bIns="46047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/>
            </a:lvl1pPr>
          </a:lstStyle>
          <a:p>
            <a:pPr>
              <a:defRPr/>
            </a:pPr>
            <a:fld id="{816F5171-B5D7-4A92-90A7-FD9B76DA52CC}" type="datetime1">
              <a:rPr lang="en-US"/>
              <a:pPr>
                <a:defRPr/>
              </a:pPr>
              <a:t>1/11/2022</a:t>
            </a:fld>
            <a:endParaRPr 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02EE89DE-B2D9-4742-8B91-40BE66FBFCB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2450" y="6473825"/>
            <a:ext cx="43100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3" tIns="46047" rIns="92093" bIns="46047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/>
            </a:lvl1pPr>
          </a:lstStyle>
          <a:p>
            <a:pPr>
              <a:defRPr/>
            </a:pPr>
            <a:fld id="{B7C77B4B-ABA7-4F00-99AA-43BDCA072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695F0F23-1500-4B7F-A898-6D0D0F8743B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1063625" y="877888"/>
            <a:ext cx="7756525" cy="581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034E6E2E-C80C-47E9-857C-549478CF1F5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1189038" y="419100"/>
            <a:ext cx="76073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7" name="pg num">
            <a:extLst>
              <a:ext uri="{FF2B5EF4-FFF2-40B4-BE49-F238E27FC236}">
                <a16:creationId xmlns:a16="http://schemas.microsoft.com/office/drawing/2014/main" id="{A7786663-3620-4DB5-8775-3C6EAC074A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gray">
          <a:xfrm>
            <a:off x="8851900" y="6496050"/>
            <a:ext cx="7921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22338" eaLnBrk="1" hangingPunct="1">
              <a:defRPr sz="1200"/>
            </a:lvl1pPr>
          </a:lstStyle>
          <a:p>
            <a:pPr>
              <a:defRPr/>
            </a:pPr>
            <a:fld id="{DE370939-DBE4-4694-81F8-E09FA1D27D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49" name="McK Separator" hidden="1">
            <a:extLst>
              <a:ext uri="{FF2B5EF4-FFF2-40B4-BE49-F238E27FC236}">
                <a16:creationId xmlns:a16="http://schemas.microsoft.com/office/drawing/2014/main" id="{BCF5A445-ED03-4553-A556-7C09B6B9CEF3}"/>
              </a:ext>
            </a:extLst>
          </p:cNvPr>
          <p:cNvSpPr>
            <a:spLocks noChangeShapeType="1"/>
          </p:cNvSpPr>
          <p:nvPr/>
        </p:nvSpPr>
        <p:spPr bwMode="gray">
          <a:xfrm>
            <a:off x="1190625" y="1036638"/>
            <a:ext cx="7604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D31D9-E610-443A-A64E-0633CE5830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75" cy="3413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06357-E65D-4F59-A799-088AC5A355E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632450" y="0"/>
            <a:ext cx="4308475" cy="3413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68CDCC3-250B-4CC0-81E8-60E7ACA1D99B}" type="datetimeFigureOut">
              <a:rPr lang="en-GB"/>
              <a:pPr>
                <a:defRPr/>
              </a:pPr>
              <a:t>11/01/2022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B7296-5F57-4F8B-AEED-61694486F0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470650"/>
            <a:ext cx="4308475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30000"/>
      </a:spcBef>
      <a:spcAft>
        <a:spcPct val="0"/>
      </a:spcAft>
      <a:defRPr sz="16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pg num">
            <a:extLst>
              <a:ext uri="{FF2B5EF4-FFF2-40B4-BE49-F238E27FC236}">
                <a16:creationId xmlns:a16="http://schemas.microsoft.com/office/drawing/2014/main" id="{9DF4FC2A-F322-40DB-8E37-F625E34499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B0C2FD78-061B-4949-96A1-614833D698E6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0</a:t>
            </a:fld>
            <a:endParaRPr lang="en-US" altLang="en-US" sz="1200" b="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014D00F-B74A-4C07-AFAB-2B7D2A110C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53B4CE6-DA5E-479C-B66C-AF0F3682A1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9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512750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10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654188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11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1073457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12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484176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13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2013181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pg num">
            <a:extLst>
              <a:ext uri="{FF2B5EF4-FFF2-40B4-BE49-F238E27FC236}">
                <a16:creationId xmlns:a16="http://schemas.microsoft.com/office/drawing/2014/main" id="{8149FC6E-73D4-43D0-B1D5-0BCF6E343D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B2CFEA28-91A6-4F2D-BBBE-F80AAD19F395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14</a:t>
            </a:fld>
            <a:endParaRPr lang="en-US" altLang="en-US" sz="1200" b="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D6E1C341-4D16-4312-A2F5-E3FB7899A8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99AD4FAC-8EED-4244-8FED-7C36DC6E66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15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3226288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pg num">
            <a:extLst>
              <a:ext uri="{FF2B5EF4-FFF2-40B4-BE49-F238E27FC236}">
                <a16:creationId xmlns:a16="http://schemas.microsoft.com/office/drawing/2014/main" id="{FC5F5EBA-D006-4E45-B2E3-4976313435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FA528D71-F935-4DAA-B3D7-003E0FB3A91A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16</a:t>
            </a:fld>
            <a:endParaRPr lang="en-US" altLang="en-US" sz="1200" b="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B5F03853-9EDE-49FB-8158-8F31F3CA7F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54400" y="477838"/>
            <a:ext cx="2795588" cy="2097087"/>
          </a:xfrm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6CA542C6-B35F-4DD8-9C85-0DC2728E74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4550" y="2932113"/>
            <a:ext cx="8259763" cy="52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b="0"/>
          </a:p>
        </p:txBody>
      </p:sp>
    </p:spTree>
    <p:extLst>
      <p:ext uri="{BB962C8B-B14F-4D97-AF65-F5344CB8AC3E}">
        <p14:creationId xmlns:p14="http://schemas.microsoft.com/office/powerpoint/2010/main" val="1607763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17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1809695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18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2579073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pg num">
            <a:extLst>
              <a:ext uri="{FF2B5EF4-FFF2-40B4-BE49-F238E27FC236}">
                <a16:creationId xmlns:a16="http://schemas.microsoft.com/office/drawing/2014/main" id="{72FF617F-E9B4-4BA3-A251-EC602D90C5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18308A5C-0C88-4B28-996E-F2F8EB734761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</a:t>
            </a:fld>
            <a:endParaRPr lang="en-US" altLang="en-US" sz="1200" b="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C2EA379-5B21-48B6-B153-4858E395BE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B18040D-FD83-42F2-A70E-78D49CA2F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19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227395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20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3010246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pg num">
            <a:extLst>
              <a:ext uri="{FF2B5EF4-FFF2-40B4-BE49-F238E27FC236}">
                <a16:creationId xmlns:a16="http://schemas.microsoft.com/office/drawing/2014/main" id="{50783A97-F2D0-4ECE-B436-0D5DDA2573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E63B75AD-57C5-4063-947D-361C897E3218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21</a:t>
            </a:fld>
            <a:endParaRPr lang="en-US" altLang="en-US" sz="1200" b="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F2AABDB7-3139-404A-9B52-172B45FDEE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4D23DE2E-5E0D-45F1-B0FE-C71CC3CDA5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22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13772395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23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7501558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24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6551920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25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1079217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26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25642582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pg num">
            <a:extLst>
              <a:ext uri="{FF2B5EF4-FFF2-40B4-BE49-F238E27FC236}">
                <a16:creationId xmlns:a16="http://schemas.microsoft.com/office/drawing/2014/main" id="{DDCC4F17-A22C-4B74-A656-3ED9F6BC28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B47C9DDA-982D-4E2D-8D78-B3F2B844C095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27</a:t>
            </a:fld>
            <a:endParaRPr lang="en-US" altLang="en-US" sz="1200" b="0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C8E264A2-7BEE-41AD-949D-D3042A4CD4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3354C846-6B25-4E75-B36E-DA771BF0B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A533BF3B-DFD5-47CA-B996-2BF2137D8E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D86FA6A6-4A50-41ED-89BB-24C368A31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4C1C20B5-DE3D-4AD7-95B7-DC9D3031FA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C43CFF2F-07F8-4898-BAE7-DB111776BB83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28</a:t>
            </a:fld>
            <a:endParaRPr lang="en-US" altLang="en-US" sz="1200" b="0"/>
          </a:p>
        </p:txBody>
      </p:sp>
      <p:sp>
        <p:nvSpPr>
          <p:cNvPr id="76805" name="Footer Placeholder 4">
            <a:extLst>
              <a:ext uri="{FF2B5EF4-FFF2-40B4-BE49-F238E27FC236}">
                <a16:creationId xmlns:a16="http://schemas.microsoft.com/office/drawing/2014/main" id="{040745A8-12FC-4682-B46F-92E010432F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endParaRPr lang="en-GB" altLang="en-US" sz="1200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pg num">
            <a:extLst>
              <a:ext uri="{FF2B5EF4-FFF2-40B4-BE49-F238E27FC236}">
                <a16:creationId xmlns:a16="http://schemas.microsoft.com/office/drawing/2014/main" id="{CF6E3C4F-47D5-43F8-9FEF-A1D2B12C5B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4545C848-DFFD-4485-B426-1177953A5840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</a:t>
            </a:fld>
            <a:endParaRPr lang="en-US" altLang="en-US" sz="1200" b="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BDE93CF-57E2-4D01-B297-59D9DCBD6C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9706597-502B-4430-93ED-1CB9A5F573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A533BF3B-DFD5-47CA-B996-2BF2137D8E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D86FA6A6-4A50-41ED-89BB-24C368A31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4C1C20B5-DE3D-4AD7-95B7-DC9D3031FA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C43CFF2F-07F8-4898-BAE7-DB111776BB83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29</a:t>
            </a:fld>
            <a:endParaRPr lang="en-US" altLang="en-US" sz="1200" b="0"/>
          </a:p>
        </p:txBody>
      </p:sp>
      <p:sp>
        <p:nvSpPr>
          <p:cNvPr id="76805" name="Footer Placeholder 4">
            <a:extLst>
              <a:ext uri="{FF2B5EF4-FFF2-40B4-BE49-F238E27FC236}">
                <a16:creationId xmlns:a16="http://schemas.microsoft.com/office/drawing/2014/main" id="{040745A8-12FC-4682-B46F-92E010432F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endParaRPr lang="en-GB" altLang="en-US" sz="1200" b="0"/>
          </a:p>
        </p:txBody>
      </p:sp>
    </p:spTree>
    <p:extLst>
      <p:ext uri="{BB962C8B-B14F-4D97-AF65-F5344CB8AC3E}">
        <p14:creationId xmlns:p14="http://schemas.microsoft.com/office/powerpoint/2010/main" val="26771173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A533BF3B-DFD5-47CA-B996-2BF2137D8E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D86FA6A6-4A50-41ED-89BB-24C368A31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4C1C20B5-DE3D-4AD7-95B7-DC9D3031FA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C43CFF2F-07F8-4898-BAE7-DB111776BB83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30</a:t>
            </a:fld>
            <a:endParaRPr lang="en-US" altLang="en-US" sz="1200" b="0"/>
          </a:p>
        </p:txBody>
      </p:sp>
      <p:sp>
        <p:nvSpPr>
          <p:cNvPr id="76805" name="Footer Placeholder 4">
            <a:extLst>
              <a:ext uri="{FF2B5EF4-FFF2-40B4-BE49-F238E27FC236}">
                <a16:creationId xmlns:a16="http://schemas.microsoft.com/office/drawing/2014/main" id="{040745A8-12FC-4682-B46F-92E010432F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endParaRPr lang="en-GB" altLang="en-US" sz="1200" b="0"/>
          </a:p>
        </p:txBody>
      </p:sp>
    </p:spTree>
    <p:extLst>
      <p:ext uri="{BB962C8B-B14F-4D97-AF65-F5344CB8AC3E}">
        <p14:creationId xmlns:p14="http://schemas.microsoft.com/office/powerpoint/2010/main" val="13370212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A533BF3B-DFD5-47CA-B996-2BF2137D8E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D86FA6A6-4A50-41ED-89BB-24C368A31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4C1C20B5-DE3D-4AD7-95B7-DC9D3031FA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C43CFF2F-07F8-4898-BAE7-DB111776BB83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31</a:t>
            </a:fld>
            <a:endParaRPr lang="en-US" altLang="en-US" sz="1200" b="0"/>
          </a:p>
        </p:txBody>
      </p:sp>
      <p:sp>
        <p:nvSpPr>
          <p:cNvPr id="76805" name="Footer Placeholder 4">
            <a:extLst>
              <a:ext uri="{FF2B5EF4-FFF2-40B4-BE49-F238E27FC236}">
                <a16:creationId xmlns:a16="http://schemas.microsoft.com/office/drawing/2014/main" id="{040745A8-12FC-4682-B46F-92E010432F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endParaRPr lang="en-GB" altLang="en-US" sz="1200" b="0"/>
          </a:p>
        </p:txBody>
      </p:sp>
    </p:spTree>
    <p:extLst>
      <p:ext uri="{BB962C8B-B14F-4D97-AF65-F5344CB8AC3E}">
        <p14:creationId xmlns:p14="http://schemas.microsoft.com/office/powerpoint/2010/main" val="19247563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A533BF3B-DFD5-47CA-B996-2BF2137D8E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D86FA6A6-4A50-41ED-89BB-24C368A31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4C1C20B5-DE3D-4AD7-95B7-DC9D3031FA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C43CFF2F-07F8-4898-BAE7-DB111776BB83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32</a:t>
            </a:fld>
            <a:endParaRPr lang="en-US" altLang="en-US" sz="1200" b="0"/>
          </a:p>
        </p:txBody>
      </p:sp>
      <p:sp>
        <p:nvSpPr>
          <p:cNvPr id="76805" name="Footer Placeholder 4">
            <a:extLst>
              <a:ext uri="{FF2B5EF4-FFF2-40B4-BE49-F238E27FC236}">
                <a16:creationId xmlns:a16="http://schemas.microsoft.com/office/drawing/2014/main" id="{040745A8-12FC-4682-B46F-92E010432F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endParaRPr lang="en-GB" altLang="en-US" sz="1200" b="0"/>
          </a:p>
        </p:txBody>
      </p:sp>
    </p:spTree>
    <p:extLst>
      <p:ext uri="{BB962C8B-B14F-4D97-AF65-F5344CB8AC3E}">
        <p14:creationId xmlns:p14="http://schemas.microsoft.com/office/powerpoint/2010/main" val="1925792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pg num">
            <a:extLst>
              <a:ext uri="{FF2B5EF4-FFF2-40B4-BE49-F238E27FC236}">
                <a16:creationId xmlns:a16="http://schemas.microsoft.com/office/drawing/2014/main" id="{55D994A0-4A7B-4DE9-B69A-FAF444448D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3617B23C-FC1A-4098-8F0F-7A282A1E972D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33</a:t>
            </a:fld>
            <a:endParaRPr lang="en-US" altLang="en-US" sz="1200" b="0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C3C0D175-D18F-448A-95C4-11EA598865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2F8BCEE5-1747-478E-8A42-8CA5EF7FB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3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1996713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4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651127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pg num">
            <a:extLst>
              <a:ext uri="{FF2B5EF4-FFF2-40B4-BE49-F238E27FC236}">
                <a16:creationId xmlns:a16="http://schemas.microsoft.com/office/drawing/2014/main" id="{0C50149F-1B69-4769-844D-E12E829965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6272E37F-8E63-4953-B243-2C3D051016E1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5</a:t>
            </a:fld>
            <a:endParaRPr lang="en-US" altLang="en-US" sz="1200" b="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EFBDBCAC-11AB-47F5-B4D4-69F59DB77C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48063" y="450850"/>
            <a:ext cx="2408237" cy="1806575"/>
          </a:xfrm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F4625792-930A-4E19-9976-916C55521E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8525" y="2597150"/>
            <a:ext cx="8259763" cy="3952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b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6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1590001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7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1489699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8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2384846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2" Type="http://schemas.openxmlformats.org/officeDocument/2006/relationships/tags" Target="../tags/tag51.xml"/><Relationship Id="rId1" Type="http://schemas.openxmlformats.org/officeDocument/2006/relationships/vmlDrawing" Target="../drawings/vmlDrawing2.vml"/><Relationship Id="rId6" Type="http://schemas.openxmlformats.org/officeDocument/2006/relationships/tags" Target="../tags/tag55.xml"/><Relationship Id="rId11" Type="http://schemas.openxmlformats.org/officeDocument/2006/relationships/oleObject" Target="../embeddings/oleObject2.bin"/><Relationship Id="rId5" Type="http://schemas.openxmlformats.org/officeDocument/2006/relationships/tags" Target="../tags/tag54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3.xml"/><Relationship Id="rId9" Type="http://schemas.openxmlformats.org/officeDocument/2006/relationships/tags" Target="../tags/tag58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7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9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0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1078" hidden="1">
            <a:extLst>
              <a:ext uri="{FF2B5EF4-FFF2-40B4-BE49-F238E27FC236}">
                <a16:creationId xmlns:a16="http://schemas.microsoft.com/office/drawing/2014/main" id="{98A355F9-CBBC-4A9B-B96D-D8DAB54E02BA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49" r:id="rId11" imgW="0" imgH="0" progId="">
                  <p:embed/>
                </p:oleObj>
              </mc:Choice>
              <mc:Fallback>
                <p:oleObj r:id="rId11" imgW="0" imgH="0" progId="">
                  <p:embed/>
                  <p:pic>
                    <p:nvPicPr>
                      <p:cNvPr id="4098" name="Rectangle 1078" hidden="1">
                        <a:extLst>
                          <a:ext uri="{FF2B5EF4-FFF2-40B4-BE49-F238E27FC236}">
                            <a16:creationId xmlns:a16="http://schemas.microsoft.com/office/drawing/2014/main" id="{69BA4799-5A89-413C-B22B-3D351FF3A80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McK Title Elements" hidden="1">
            <a:extLst>
              <a:ext uri="{FF2B5EF4-FFF2-40B4-BE49-F238E27FC236}">
                <a16:creationId xmlns:a16="http://schemas.microsoft.com/office/drawing/2014/main" id="{805ADFF1-D984-45BD-BC7B-C623327FDB6E}"/>
              </a:ext>
            </a:extLst>
          </p:cNvPr>
          <p:cNvGrpSpPr>
            <a:grpSpLocks/>
          </p:cNvGrpSpPr>
          <p:nvPr/>
        </p:nvGrpSpPr>
        <p:grpSpPr bwMode="auto">
          <a:xfrm>
            <a:off x="193675" y="236538"/>
            <a:ext cx="8669338" cy="6145212"/>
            <a:chOff x="122" y="149"/>
            <a:chExt cx="5461" cy="3871"/>
          </a:xfrm>
        </p:grpSpPr>
        <p:sp>
          <p:nvSpPr>
            <p:cNvPr id="6" name="McK Confidential" hidden="1">
              <a:extLst>
                <a:ext uri="{FF2B5EF4-FFF2-40B4-BE49-F238E27FC236}">
                  <a16:creationId xmlns:a16="http://schemas.microsoft.com/office/drawing/2014/main" id="{CDD01BA0-3C4B-48ED-9CB6-6205BA41172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29" y="1005"/>
              <a:ext cx="93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>
                  <a:solidFill>
                    <a:srgbClr val="676767"/>
                  </a:solidFill>
                </a:rPr>
                <a:t>CONFIDENTIAL</a:t>
              </a:r>
            </a:p>
          </p:txBody>
        </p:sp>
        <p:sp>
          <p:nvSpPr>
            <p:cNvPr id="7" name="McK Document Head" hidden="1">
              <a:extLst>
                <a:ext uri="{FF2B5EF4-FFF2-40B4-BE49-F238E27FC236}">
                  <a16:creationId xmlns:a16="http://schemas.microsoft.com/office/drawing/2014/main" id="{54B70C9D-6A47-4655-B2B0-D028457757B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2" y="149"/>
              <a:ext cx="268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defRPr/>
              </a:pPr>
              <a:r>
                <a:rPr lang="en-US" sz="1400" b="1">
                  <a:solidFill>
                    <a:srgbClr val="676767"/>
                  </a:solidFill>
                </a:rPr>
                <a:t>Presentation</a:t>
              </a:r>
            </a:p>
            <a:p>
              <a:pPr eaLnBrk="1" hangingPunct="1">
                <a:lnSpc>
                  <a:spcPct val="90000"/>
                </a:lnSpc>
                <a:defRPr/>
              </a:pPr>
              <a:r>
                <a:rPr lang="en-US" sz="1400" b="1">
                  <a:solidFill>
                    <a:srgbClr val="676767"/>
                  </a:solidFill>
                </a:rPr>
                <a:t>Date</a:t>
              </a:r>
            </a:p>
          </p:txBody>
        </p:sp>
        <p:sp>
          <p:nvSpPr>
            <p:cNvPr id="8" name="McK Disclaimer" hidden="1">
              <a:extLst>
                <a:ext uri="{FF2B5EF4-FFF2-40B4-BE49-F238E27FC236}">
                  <a16:creationId xmlns:a16="http://schemas.microsoft.com/office/drawing/2014/main" id="{25DC3AD9-7BBA-4C16-B4BA-B97F53EC191C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2929" y="3685"/>
              <a:ext cx="2654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 defTabSz="804863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04863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04863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04863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04863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sz="700">
                  <a:solidFill>
                    <a:srgbClr val="676767"/>
                  </a:solidFill>
                </a:rPr>
                <a:t>This report contains information that is confidential and proprietary to McKinsey &amp; Company, Inc., and is </a:t>
              </a:r>
              <a:br>
                <a:rPr lang="en-US" sz="700">
                  <a:solidFill>
                    <a:srgbClr val="676767"/>
                  </a:solidFill>
                </a:rPr>
              </a:br>
              <a:r>
                <a:rPr lang="en-US" sz="700">
                  <a:solidFill>
                    <a:srgbClr val="676767"/>
                  </a:solidFill>
                </a:rPr>
                <a:t>solely for the use of McKinsey &amp; Company, Inc., personnel. No part of it may be used, circulated, quoted, </a:t>
              </a:r>
              <a:br>
                <a:rPr lang="en-US" sz="700">
                  <a:solidFill>
                    <a:srgbClr val="676767"/>
                  </a:solidFill>
                </a:rPr>
              </a:br>
              <a:r>
                <a:rPr lang="en-US" sz="700">
                  <a:solidFill>
                    <a:srgbClr val="676767"/>
                  </a:solidFill>
                </a:rPr>
                <a:t>or reproduced for distribution outside McKinsey &amp; Company, Inc. If you are not the intended recipient of </a:t>
              </a:r>
              <a:br>
                <a:rPr lang="en-US" sz="700">
                  <a:solidFill>
                    <a:srgbClr val="676767"/>
                  </a:solidFill>
                </a:rPr>
              </a:br>
              <a:r>
                <a:rPr lang="en-US" sz="700">
                  <a:solidFill>
                    <a:srgbClr val="676767"/>
                  </a:solidFill>
                </a:rPr>
                <a:t>this report, you are hereby notified that the use, circulation, quoting, or reproducing of this report is strictly prohibited and may be unlawful.</a:t>
              </a:r>
            </a:p>
          </p:txBody>
        </p:sp>
      </p:grpSp>
      <p:grpSp>
        <p:nvGrpSpPr>
          <p:cNvPr id="9" name="Group 1113">
            <a:extLst>
              <a:ext uri="{FF2B5EF4-FFF2-40B4-BE49-F238E27FC236}">
                <a16:creationId xmlns:a16="http://schemas.microsoft.com/office/drawing/2014/main" id="{D5630363-2A64-46C6-AFC1-69751FED9A5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1438" cy="6726238"/>
            <a:chOff x="0" y="0"/>
            <a:chExt cx="5645" cy="4237"/>
          </a:xfrm>
        </p:grpSpPr>
        <p:sp>
          <p:nvSpPr>
            <p:cNvPr id="10" name="Rectangle 1085">
              <a:extLst>
                <a:ext uri="{FF2B5EF4-FFF2-40B4-BE49-F238E27FC236}">
                  <a16:creationId xmlns:a16="http://schemas.microsoft.com/office/drawing/2014/main" id="{9513CD56-F1DE-4959-9D8A-69A01924F793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hidden">
            <a:xfrm>
              <a:off x="0" y="4065"/>
              <a:ext cx="5645" cy="1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sp>
          <p:nvSpPr>
            <p:cNvPr id="11" name="Rectangle 1086">
              <a:extLst>
                <a:ext uri="{FF2B5EF4-FFF2-40B4-BE49-F238E27FC236}">
                  <a16:creationId xmlns:a16="http://schemas.microsoft.com/office/drawing/2014/main" id="{AEBDAE61-72D8-48DA-B8D9-FCF074663D58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hidden">
            <a:xfrm>
              <a:off x="0" y="428"/>
              <a:ext cx="86" cy="363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sp>
          <p:nvSpPr>
            <p:cNvPr id="12" name="Rectangle 1087">
              <a:extLst>
                <a:ext uri="{FF2B5EF4-FFF2-40B4-BE49-F238E27FC236}">
                  <a16:creationId xmlns:a16="http://schemas.microsoft.com/office/drawing/2014/main" id="{A883DE41-248E-4C98-984F-EEB3E81E6645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hidden">
            <a:xfrm>
              <a:off x="0" y="0"/>
              <a:ext cx="86" cy="4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</p:grpSp>
      <p:sp>
        <p:nvSpPr>
          <p:cNvPr id="13" name="Working Draft" hidden="1">
            <a:extLst>
              <a:ext uri="{FF2B5EF4-FFF2-40B4-BE49-F238E27FC236}">
                <a16:creationId xmlns:a16="http://schemas.microsoft.com/office/drawing/2014/main" id="{983741F5-72E3-4F67-BE60-7626494AF3C5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4649788" y="311150"/>
            <a:ext cx="31115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676767"/>
                </a:solidFill>
              </a:rPr>
              <a:t>Last Modified 2/12/2007 10:15:32 AM W. Europe Standard Time</a:t>
            </a:r>
          </a:p>
        </p:txBody>
      </p:sp>
      <p:sp>
        <p:nvSpPr>
          <p:cNvPr id="14" name="Printed" hidden="1">
            <a:extLst>
              <a:ext uri="{FF2B5EF4-FFF2-40B4-BE49-F238E27FC236}">
                <a16:creationId xmlns:a16="http://schemas.microsoft.com/office/drawing/2014/main" id="{E44615DA-65C4-400B-A80D-C2A43794A120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4649788" y="474663"/>
            <a:ext cx="25781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sz="900">
                <a:solidFill>
                  <a:srgbClr val="676767"/>
                </a:solidFill>
              </a:rPr>
              <a:t>Printed 11/30/2006 3:13:02 AM India Standard Time</a:t>
            </a:r>
            <a:endParaRPr lang="en-US" sz="900">
              <a:solidFill>
                <a:srgbClr val="676767"/>
              </a:solidFill>
            </a:endParaRPr>
          </a:p>
        </p:txBody>
      </p:sp>
      <p:sp>
        <p:nvSpPr>
          <p:cNvPr id="15" name="Working Draft Text" hidden="1">
            <a:extLst>
              <a:ext uri="{FF2B5EF4-FFF2-40B4-BE49-F238E27FC236}">
                <a16:creationId xmlns:a16="http://schemas.microsoft.com/office/drawing/2014/main" id="{F68AE1DE-5598-4E13-8D2D-9F704533344F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4649788" y="133350"/>
            <a:ext cx="774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>
                <a:solidFill>
                  <a:srgbClr val="676767"/>
                </a:solidFill>
              </a:rPr>
              <a:t>Working Draft</a:t>
            </a: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649788" y="3032125"/>
            <a:ext cx="4078287" cy="1098550"/>
          </a:xfrm>
        </p:spPr>
        <p:txBody>
          <a:bodyPr anchor="ctr"/>
          <a:lstStyle>
            <a:lvl1pPr>
              <a:defRPr sz="4000">
                <a:solidFill>
                  <a:srgbClr val="FFAC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649788" y="5002213"/>
            <a:ext cx="4078287" cy="212725"/>
          </a:xfrm>
        </p:spPr>
        <p:txBody>
          <a:bodyPr/>
          <a:lstStyle>
            <a:lvl1pPr>
              <a:defRPr sz="1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50476777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g num">
            <a:extLst>
              <a:ext uri="{FF2B5EF4-FFF2-40B4-BE49-F238E27FC236}">
                <a16:creationId xmlns:a16="http://schemas.microsoft.com/office/drawing/2014/main" id="{A6D285DC-1D62-4D79-86A3-EEDD7FECCE70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CF0F0-9A46-4062-81BE-734DA728A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oc id">
            <a:extLst>
              <a:ext uri="{FF2B5EF4-FFF2-40B4-BE49-F238E27FC236}">
                <a16:creationId xmlns:a16="http://schemas.microsoft.com/office/drawing/2014/main" id="{BA8B06C3-709A-41D4-A93E-3E00B524EF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56699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533400"/>
            <a:ext cx="2138363" cy="2546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213" y="533400"/>
            <a:ext cx="6262687" cy="2546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g num">
            <a:extLst>
              <a:ext uri="{FF2B5EF4-FFF2-40B4-BE49-F238E27FC236}">
                <a16:creationId xmlns:a16="http://schemas.microsoft.com/office/drawing/2014/main" id="{D65014C7-584C-4D94-85A2-A23AD7982639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E569C-8323-49B4-9AE8-C6F68AE4E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oc id">
            <a:extLst>
              <a:ext uri="{FF2B5EF4-FFF2-40B4-BE49-F238E27FC236}">
                <a16:creationId xmlns:a16="http://schemas.microsoft.com/office/drawing/2014/main" id="{B4CB1F8B-09C9-4839-BB94-C66F9B7932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73878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g num">
            <a:extLst>
              <a:ext uri="{FF2B5EF4-FFF2-40B4-BE49-F238E27FC236}">
                <a16:creationId xmlns:a16="http://schemas.microsoft.com/office/drawing/2014/main" id="{8E618537-00C2-4DEF-A4A9-F089C88093AD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7D925-EE67-4A8E-9848-343A56DB1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oc id">
            <a:extLst>
              <a:ext uri="{FF2B5EF4-FFF2-40B4-BE49-F238E27FC236}">
                <a16:creationId xmlns:a16="http://schemas.microsoft.com/office/drawing/2014/main" id="{B1E48291-1222-48D3-B279-C76FB5F930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47473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g num">
            <a:extLst>
              <a:ext uri="{FF2B5EF4-FFF2-40B4-BE49-F238E27FC236}">
                <a16:creationId xmlns:a16="http://schemas.microsoft.com/office/drawing/2014/main" id="{7A304A66-2841-482A-9965-F4E44AB01D85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1DD12-B8B5-4DB9-ABF9-A392CE1906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oc id">
            <a:extLst>
              <a:ext uri="{FF2B5EF4-FFF2-40B4-BE49-F238E27FC236}">
                <a16:creationId xmlns:a16="http://schemas.microsoft.com/office/drawing/2014/main" id="{AEF74B88-0E3F-499D-8DBA-0C2BA1953F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9491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213" y="1273175"/>
            <a:ext cx="4200525" cy="180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9138" y="1273175"/>
            <a:ext cx="4200525" cy="180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pg num">
            <a:extLst>
              <a:ext uri="{FF2B5EF4-FFF2-40B4-BE49-F238E27FC236}">
                <a16:creationId xmlns:a16="http://schemas.microsoft.com/office/drawing/2014/main" id="{D13B5070-F7CE-4B92-999C-00B01BEEC521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A8666-8BF5-48D7-9D12-22E8C2751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oc id">
            <a:extLst>
              <a:ext uri="{FF2B5EF4-FFF2-40B4-BE49-F238E27FC236}">
                <a16:creationId xmlns:a16="http://schemas.microsoft.com/office/drawing/2014/main" id="{5EA106BC-DFC7-42F2-994B-F83359B8CD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74449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pg num">
            <a:extLst>
              <a:ext uri="{FF2B5EF4-FFF2-40B4-BE49-F238E27FC236}">
                <a16:creationId xmlns:a16="http://schemas.microsoft.com/office/drawing/2014/main" id="{7887679F-9290-4D1A-AEC1-879CEFCE86B1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615A5-E858-44BC-ADFE-80D0AB3A1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doc id">
            <a:extLst>
              <a:ext uri="{FF2B5EF4-FFF2-40B4-BE49-F238E27FC236}">
                <a16:creationId xmlns:a16="http://schemas.microsoft.com/office/drawing/2014/main" id="{E2EA25E6-B15D-40DB-9A5C-50CFA5E60D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12490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g num">
            <a:extLst>
              <a:ext uri="{FF2B5EF4-FFF2-40B4-BE49-F238E27FC236}">
                <a16:creationId xmlns:a16="http://schemas.microsoft.com/office/drawing/2014/main" id="{64ACD1C2-6664-4AD6-B60B-19F82B39C518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06006-B437-40E0-B5DE-1D0E353C3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oc id">
            <a:extLst>
              <a:ext uri="{FF2B5EF4-FFF2-40B4-BE49-F238E27FC236}">
                <a16:creationId xmlns:a16="http://schemas.microsoft.com/office/drawing/2014/main" id="{F412F2DA-AD98-4FAD-9CB1-FC903E9D9D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89121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g num">
            <a:extLst>
              <a:ext uri="{FF2B5EF4-FFF2-40B4-BE49-F238E27FC236}">
                <a16:creationId xmlns:a16="http://schemas.microsoft.com/office/drawing/2014/main" id="{CF7417AE-F2AB-48C7-8728-0EE6E38485C0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1000D-3C65-48C2-B287-2EE6522E9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doc id">
            <a:extLst>
              <a:ext uri="{FF2B5EF4-FFF2-40B4-BE49-F238E27FC236}">
                <a16:creationId xmlns:a16="http://schemas.microsoft.com/office/drawing/2014/main" id="{D462051B-4B37-4CCC-87EF-F87A9A312D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31890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g num">
            <a:extLst>
              <a:ext uri="{FF2B5EF4-FFF2-40B4-BE49-F238E27FC236}">
                <a16:creationId xmlns:a16="http://schemas.microsoft.com/office/drawing/2014/main" id="{AE9D82F8-F4D9-437C-B431-21B699E082F9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ACC2F-73A2-41EE-8F8D-BD76D873D1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oc id">
            <a:extLst>
              <a:ext uri="{FF2B5EF4-FFF2-40B4-BE49-F238E27FC236}">
                <a16:creationId xmlns:a16="http://schemas.microsoft.com/office/drawing/2014/main" id="{2CDF6ECD-CE75-46A1-B927-47BB900E19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3039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g num">
            <a:extLst>
              <a:ext uri="{FF2B5EF4-FFF2-40B4-BE49-F238E27FC236}">
                <a16:creationId xmlns:a16="http://schemas.microsoft.com/office/drawing/2014/main" id="{D503DCEE-D056-4DF7-8C08-996AEC2717CC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5D88B-5B20-44E0-A370-1A4D5C441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oc id">
            <a:extLst>
              <a:ext uri="{FF2B5EF4-FFF2-40B4-BE49-F238E27FC236}">
                <a16:creationId xmlns:a16="http://schemas.microsoft.com/office/drawing/2014/main" id="{AEA3E46E-CE0B-4747-A824-FDDFDE9BC3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89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26" Type="http://schemas.openxmlformats.org/officeDocument/2006/relationships/tags" Target="../tags/tag14.xml"/><Relationship Id="rId39" Type="http://schemas.openxmlformats.org/officeDocument/2006/relationships/tags" Target="../tags/tag27.xml"/><Relationship Id="rId21" Type="http://schemas.openxmlformats.org/officeDocument/2006/relationships/tags" Target="../tags/tag9.xml"/><Relationship Id="rId34" Type="http://schemas.openxmlformats.org/officeDocument/2006/relationships/tags" Target="../tags/tag22.xml"/><Relationship Id="rId42" Type="http://schemas.openxmlformats.org/officeDocument/2006/relationships/tags" Target="../tags/tag30.xml"/><Relationship Id="rId47" Type="http://schemas.openxmlformats.org/officeDocument/2006/relationships/tags" Target="../tags/tag35.xml"/><Relationship Id="rId50" Type="http://schemas.openxmlformats.org/officeDocument/2006/relationships/tags" Target="../tags/tag38.xml"/><Relationship Id="rId55" Type="http://schemas.openxmlformats.org/officeDocument/2006/relationships/tags" Target="../tags/tag43.xml"/><Relationship Id="rId63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29" Type="http://schemas.openxmlformats.org/officeDocument/2006/relationships/tags" Target="../tags/tag17.xml"/><Relationship Id="rId41" Type="http://schemas.openxmlformats.org/officeDocument/2006/relationships/tags" Target="../tags/tag29.xml"/><Relationship Id="rId54" Type="http://schemas.openxmlformats.org/officeDocument/2006/relationships/tags" Target="../tags/tag42.xml"/><Relationship Id="rId62" Type="http://schemas.openxmlformats.org/officeDocument/2006/relationships/tags" Target="../tags/tag5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2.xml"/><Relationship Id="rId32" Type="http://schemas.openxmlformats.org/officeDocument/2006/relationships/tags" Target="../tags/tag20.xml"/><Relationship Id="rId37" Type="http://schemas.openxmlformats.org/officeDocument/2006/relationships/tags" Target="../tags/tag25.xml"/><Relationship Id="rId40" Type="http://schemas.openxmlformats.org/officeDocument/2006/relationships/tags" Target="../tags/tag28.xml"/><Relationship Id="rId45" Type="http://schemas.openxmlformats.org/officeDocument/2006/relationships/tags" Target="../tags/tag33.xml"/><Relationship Id="rId53" Type="http://schemas.openxmlformats.org/officeDocument/2006/relationships/tags" Target="../tags/tag41.xml"/><Relationship Id="rId58" Type="http://schemas.openxmlformats.org/officeDocument/2006/relationships/tags" Target="../tags/tag46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tags" Target="../tags/tag11.xml"/><Relationship Id="rId28" Type="http://schemas.openxmlformats.org/officeDocument/2006/relationships/tags" Target="../tags/tag16.xml"/><Relationship Id="rId36" Type="http://schemas.openxmlformats.org/officeDocument/2006/relationships/tags" Target="../tags/tag24.xml"/><Relationship Id="rId49" Type="http://schemas.openxmlformats.org/officeDocument/2006/relationships/tags" Target="../tags/tag37.xml"/><Relationship Id="rId57" Type="http://schemas.openxmlformats.org/officeDocument/2006/relationships/tags" Target="../tags/tag45.xml"/><Relationship Id="rId61" Type="http://schemas.openxmlformats.org/officeDocument/2006/relationships/tags" Target="../tags/tag49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31" Type="http://schemas.openxmlformats.org/officeDocument/2006/relationships/tags" Target="../tags/tag19.xml"/><Relationship Id="rId44" Type="http://schemas.openxmlformats.org/officeDocument/2006/relationships/tags" Target="../tags/tag32.xml"/><Relationship Id="rId52" Type="http://schemas.openxmlformats.org/officeDocument/2006/relationships/tags" Target="../tags/tag40.xml"/><Relationship Id="rId60" Type="http://schemas.openxmlformats.org/officeDocument/2006/relationships/tags" Target="../tags/tag4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tags" Target="../tags/tag10.xml"/><Relationship Id="rId27" Type="http://schemas.openxmlformats.org/officeDocument/2006/relationships/tags" Target="../tags/tag15.xml"/><Relationship Id="rId30" Type="http://schemas.openxmlformats.org/officeDocument/2006/relationships/tags" Target="../tags/tag18.xml"/><Relationship Id="rId35" Type="http://schemas.openxmlformats.org/officeDocument/2006/relationships/tags" Target="../tags/tag23.xml"/><Relationship Id="rId43" Type="http://schemas.openxmlformats.org/officeDocument/2006/relationships/tags" Target="../tags/tag31.xml"/><Relationship Id="rId48" Type="http://schemas.openxmlformats.org/officeDocument/2006/relationships/tags" Target="../tags/tag36.xml"/><Relationship Id="rId56" Type="http://schemas.openxmlformats.org/officeDocument/2006/relationships/tags" Target="../tags/tag44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9.xml"/><Relationship Id="rId3" Type="http://schemas.openxmlformats.org/officeDocument/2006/relationships/slideLayout" Target="../slideLayouts/slideLayout3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5" Type="http://schemas.openxmlformats.org/officeDocument/2006/relationships/tags" Target="../tags/tag13.xml"/><Relationship Id="rId33" Type="http://schemas.openxmlformats.org/officeDocument/2006/relationships/tags" Target="../tags/tag21.xml"/><Relationship Id="rId38" Type="http://schemas.openxmlformats.org/officeDocument/2006/relationships/tags" Target="../tags/tag26.xml"/><Relationship Id="rId46" Type="http://schemas.openxmlformats.org/officeDocument/2006/relationships/tags" Target="../tags/tag34.xml"/><Relationship Id="rId59" Type="http://schemas.openxmlformats.org/officeDocument/2006/relationships/tags" Target="../tags/tag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6FA0BC4B-CF35-4AAF-BECB-71B9F25F77D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gray">
          <a:xfrm>
            <a:off x="176213" y="1273175"/>
            <a:ext cx="855345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CFD2DD03-5117-4DB3-B9BE-A1841DA6384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gray">
          <a:xfrm>
            <a:off x="176213" y="533400"/>
            <a:ext cx="70913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3076" name="McK Slide Elements">
            <a:extLst>
              <a:ext uri="{FF2B5EF4-FFF2-40B4-BE49-F238E27FC236}">
                <a16:creationId xmlns:a16="http://schemas.microsoft.com/office/drawing/2014/main" id="{DF530769-5ABB-44C1-BA61-39F27FAAE5FA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760413"/>
            <a:ext cx="8618537" cy="5656262"/>
            <a:chOff x="111" y="479"/>
            <a:chExt cx="5429" cy="3563"/>
          </a:xfrm>
        </p:grpSpPr>
        <p:sp>
          <p:nvSpPr>
            <p:cNvPr id="3162" name="McK Subtitle" hidden="1">
              <a:extLst>
                <a:ext uri="{FF2B5EF4-FFF2-40B4-BE49-F238E27FC236}">
                  <a16:creationId xmlns:a16="http://schemas.microsoft.com/office/drawing/2014/main" id="{6F3D23A8-18DD-4325-BAF0-8C9F527A06BE}"/>
                </a:ext>
              </a:extLst>
            </p:cNvPr>
            <p:cNvSpPr txBox="1">
              <a:spLocks noChangeArrowheads="1"/>
            </p:cNvSpPr>
            <p:nvPr userDrawn="1">
              <p:custDataLst>
                <p:tags r:id="rId61"/>
              </p:custDataLst>
            </p:nvPr>
          </p:nvSpPr>
          <p:spPr bwMode="gray">
            <a:xfrm>
              <a:off x="111" y="479"/>
              <a:ext cx="54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953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53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b="1">
                  <a:solidFill>
                    <a:srgbClr val="676767"/>
                  </a:solidFill>
                </a:rPr>
                <a:t>SUBTITLE (IF THERE IS A MESSAGE TITLE ONLY)</a:t>
              </a:r>
            </a:p>
          </p:txBody>
        </p:sp>
        <p:sp>
          <p:nvSpPr>
            <p:cNvPr id="3163" name="McK Footnote" hidden="1">
              <a:extLst>
                <a:ext uri="{FF2B5EF4-FFF2-40B4-BE49-F238E27FC236}">
                  <a16:creationId xmlns:a16="http://schemas.microsoft.com/office/drawing/2014/main" id="{E62532D0-6525-4B60-9A7E-535423D4C664}"/>
                </a:ext>
              </a:extLst>
            </p:cNvPr>
            <p:cNvSpPr txBox="1">
              <a:spLocks noChangeArrowheads="1"/>
            </p:cNvSpPr>
            <p:nvPr userDrawn="1">
              <p:custDataLst>
                <p:tags r:id="rId62"/>
              </p:custDataLst>
            </p:nvPr>
          </p:nvSpPr>
          <p:spPr bwMode="gray">
            <a:xfrm>
              <a:off x="111" y="3875"/>
              <a:ext cx="5395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 marL="441325" indent="-441325" defTabSz="895350" eaLnBrk="0" hangingPunct="0"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5350" eaLnBrk="0" hangingPunct="0"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5350" eaLnBrk="0" hangingPunct="0"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5350" eaLnBrk="0" hangingPunct="0"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5350" eaLnBrk="0" hangingPunct="0"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defRPr/>
              </a:pPr>
              <a:r>
                <a:rPr lang="en-US" sz="900">
                  <a:solidFill>
                    <a:srgbClr val="676767"/>
                  </a:solidFill>
                </a:rPr>
                <a:t>	*	Footnote</a:t>
              </a:r>
            </a:p>
            <a:p>
              <a:pPr eaLnBrk="1" hangingPunct="1">
                <a:lnSpc>
                  <a:spcPct val="90000"/>
                </a:lnSpc>
                <a:spcBef>
                  <a:spcPct val="15000"/>
                </a:spcBef>
                <a:defRPr/>
              </a:pPr>
              <a:r>
                <a:rPr lang="en-US" sz="900">
                  <a:solidFill>
                    <a:srgbClr val="676767"/>
                  </a:solidFill>
                </a:rPr>
                <a:t>	Source:	Source</a:t>
              </a:r>
            </a:p>
          </p:txBody>
        </p:sp>
      </p:grpSp>
      <p:sp>
        <p:nvSpPr>
          <p:cNvPr id="3077" name="Working Draft" hidden="1">
            <a:extLst>
              <a:ext uri="{FF2B5EF4-FFF2-40B4-BE49-F238E27FC236}">
                <a16:creationId xmlns:a16="http://schemas.microsoft.com/office/drawing/2014/main" id="{3BBF7626-68CB-4733-BD91-5D125006D653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gray">
          <a:xfrm rot="5400000">
            <a:off x="7716044" y="2358231"/>
            <a:ext cx="22923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>
                <a:solidFill>
                  <a:srgbClr val="676767"/>
                </a:solidFill>
              </a:rPr>
              <a:t>Working Draft - Last Modified 2/12/2007 10:15:31 AM</a:t>
            </a:r>
          </a:p>
        </p:txBody>
      </p:sp>
      <p:sp>
        <p:nvSpPr>
          <p:cNvPr id="3078" name="Printed" hidden="1">
            <a:extLst>
              <a:ext uri="{FF2B5EF4-FFF2-40B4-BE49-F238E27FC236}">
                <a16:creationId xmlns:a16="http://schemas.microsoft.com/office/drawing/2014/main" id="{7BAF47D5-02D6-4B56-A753-D334FFC4CB4B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gray">
          <a:xfrm rot="5400000">
            <a:off x="8181181" y="4361657"/>
            <a:ext cx="136207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>
                <a:solidFill>
                  <a:srgbClr val="676767"/>
                </a:solidFill>
              </a:rPr>
              <a:t>Printed 11/30/2006 3:13:02 AM</a:t>
            </a:r>
          </a:p>
        </p:txBody>
      </p:sp>
      <p:grpSp>
        <p:nvGrpSpPr>
          <p:cNvPr id="3079" name="McK Legend Moons" hidden="1">
            <a:extLst>
              <a:ext uri="{FF2B5EF4-FFF2-40B4-BE49-F238E27FC236}">
                <a16:creationId xmlns:a16="http://schemas.microsoft.com/office/drawing/2014/main" id="{B84DE081-4858-4FB7-8571-F1F79F8CE551}"/>
              </a:ext>
            </a:extLst>
          </p:cNvPr>
          <p:cNvGrpSpPr>
            <a:grpSpLocks/>
          </p:cNvGrpSpPr>
          <p:nvPr>
            <p:custDataLst>
              <p:tags r:id="rId18"/>
            </p:custDataLst>
          </p:nvPr>
        </p:nvGrpSpPr>
        <p:grpSpPr bwMode="auto">
          <a:xfrm>
            <a:off x="8043863" y="819150"/>
            <a:ext cx="758825" cy="1071563"/>
            <a:chOff x="4883" y="516"/>
            <a:chExt cx="478" cy="675"/>
          </a:xfrm>
        </p:grpSpPr>
        <p:sp>
          <p:nvSpPr>
            <p:cNvPr id="3146" name="Rectangle 260" hidden="1">
              <a:extLst>
                <a:ext uri="{FF2B5EF4-FFF2-40B4-BE49-F238E27FC236}">
                  <a16:creationId xmlns:a16="http://schemas.microsoft.com/office/drawing/2014/main" id="{3CEED21A-B022-4A11-9EEB-BBF63D9A820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51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3147" name="Rectangle 261" hidden="1">
              <a:extLst>
                <a:ext uri="{FF2B5EF4-FFF2-40B4-BE49-F238E27FC236}">
                  <a16:creationId xmlns:a16="http://schemas.microsoft.com/office/drawing/2014/main" id="{E5F9222D-7D08-4E49-8E2D-B3D185EE522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65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3148" name="Rectangle 262" hidden="1">
              <a:extLst>
                <a:ext uri="{FF2B5EF4-FFF2-40B4-BE49-F238E27FC236}">
                  <a16:creationId xmlns:a16="http://schemas.microsoft.com/office/drawing/2014/main" id="{F9814339-24CB-4302-8F5D-E251FA8805C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79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3149" name="Rectangle 263" hidden="1">
              <a:extLst>
                <a:ext uri="{FF2B5EF4-FFF2-40B4-BE49-F238E27FC236}">
                  <a16:creationId xmlns:a16="http://schemas.microsoft.com/office/drawing/2014/main" id="{0FF761A1-B048-4F00-94B3-D406503EFE2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93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3150" name="Oval 194" hidden="1">
              <a:extLst>
                <a:ext uri="{FF2B5EF4-FFF2-40B4-BE49-F238E27FC236}">
                  <a16:creationId xmlns:a16="http://schemas.microsoft.com/office/drawing/2014/main" id="{E19F38E8-3DA8-4A37-A2ED-9619319F647F}"/>
                </a:ext>
              </a:extLst>
            </p:cNvPr>
            <p:cNvSpPr>
              <a:spLocks noChangeAspect="1" noChangeArrowheads="1"/>
            </p:cNvSpPr>
            <p:nvPr userDrawn="1">
              <p:custDataLst>
                <p:tags r:id="rId50"/>
              </p:custDataLst>
            </p:nvPr>
          </p:nvSpPr>
          <p:spPr bwMode="gray">
            <a:xfrm>
              <a:off x="4883" y="522"/>
              <a:ext cx="102" cy="10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grpSp>
          <p:nvGrpSpPr>
            <p:cNvPr id="3151" name="Group 196" hidden="1">
              <a:extLst>
                <a:ext uri="{FF2B5EF4-FFF2-40B4-BE49-F238E27FC236}">
                  <a16:creationId xmlns:a16="http://schemas.microsoft.com/office/drawing/2014/main" id="{BDCDDBA3-AE13-42E9-AABF-9EA3B4E642CC}"/>
                </a:ext>
              </a:extLst>
            </p:cNvPr>
            <p:cNvGrpSpPr>
              <a:grpSpLocks noChangeAspect="1"/>
            </p:cNvGrpSpPr>
            <p:nvPr userDrawn="1">
              <p:custDataLst>
                <p:tags r:id="rId51"/>
              </p:custDataLst>
            </p:nvPr>
          </p:nvGrpSpPr>
          <p:grpSpPr bwMode="auto">
            <a:xfrm>
              <a:off x="4883" y="662"/>
              <a:ext cx="102" cy="102"/>
              <a:chOff x="1694" y="2044"/>
              <a:chExt cx="160" cy="160"/>
            </a:xfrm>
          </p:grpSpPr>
          <p:sp>
            <p:nvSpPr>
              <p:cNvPr id="3160" name="Oval 197" hidden="1">
                <a:extLst>
                  <a:ext uri="{FF2B5EF4-FFF2-40B4-BE49-F238E27FC236}">
                    <a16:creationId xmlns:a16="http://schemas.microsoft.com/office/drawing/2014/main" id="{8BA1A5D5-5D18-4AFC-B1D7-7A0CBEE93AF8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5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Char char="•"/>
                  <a:defRPr/>
                </a:pPr>
                <a:endParaRPr lang="en-GB"/>
              </a:p>
            </p:txBody>
          </p:sp>
          <p:sp>
            <p:nvSpPr>
              <p:cNvPr id="3161" name="Arc 198" hidden="1">
                <a:extLst>
                  <a:ext uri="{FF2B5EF4-FFF2-40B4-BE49-F238E27FC236}">
                    <a16:creationId xmlns:a16="http://schemas.microsoft.com/office/drawing/2014/main" id="{4E1B68F1-B14C-452D-885D-CD6603E82B0C}"/>
                  </a:ext>
                </a:extLst>
              </p:cNvPr>
              <p:cNvSpPr>
                <a:spLocks noChangeAspect="1"/>
              </p:cNvSpPr>
              <p:nvPr>
                <p:custDataLst>
                  <p:tags r:id="rId60"/>
                </p:custDataLst>
              </p:nvPr>
            </p:nvSpPr>
            <p:spPr bwMode="gray">
              <a:xfrm>
                <a:off x="1774" y="2044"/>
                <a:ext cx="80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152" name="Group 200" hidden="1">
              <a:extLst>
                <a:ext uri="{FF2B5EF4-FFF2-40B4-BE49-F238E27FC236}">
                  <a16:creationId xmlns:a16="http://schemas.microsoft.com/office/drawing/2014/main" id="{F6255A44-5B2D-40DA-84ED-EEFEAD7301E6}"/>
                </a:ext>
              </a:extLst>
            </p:cNvPr>
            <p:cNvGrpSpPr>
              <a:grpSpLocks noChangeAspect="1"/>
            </p:cNvGrpSpPr>
            <p:nvPr userDrawn="1">
              <p:custDataLst>
                <p:tags r:id="rId52"/>
              </p:custDataLst>
            </p:nvPr>
          </p:nvGrpSpPr>
          <p:grpSpPr bwMode="auto">
            <a:xfrm>
              <a:off x="4883" y="802"/>
              <a:ext cx="102" cy="102"/>
              <a:chOff x="1521" y="1401"/>
              <a:chExt cx="102" cy="102"/>
            </a:xfrm>
          </p:grpSpPr>
          <p:sp>
            <p:nvSpPr>
              <p:cNvPr id="3158" name="Oval 201" hidden="1">
                <a:extLst>
                  <a:ext uri="{FF2B5EF4-FFF2-40B4-BE49-F238E27FC236}">
                    <a16:creationId xmlns:a16="http://schemas.microsoft.com/office/drawing/2014/main" id="{CD577EC2-B4AE-4DA9-8838-16CF79B27F0C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57"/>
                </p:custDataLst>
              </p:nvPr>
            </p:nvSpPr>
            <p:spPr bwMode="gray">
              <a:xfrm>
                <a:off x="1521" y="1401"/>
                <a:ext cx="102" cy="10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Char char="•"/>
                  <a:defRPr/>
                </a:pPr>
                <a:endParaRPr lang="en-GB"/>
              </a:p>
            </p:txBody>
          </p:sp>
          <p:sp>
            <p:nvSpPr>
              <p:cNvPr id="3159" name="Arc 202" hidden="1">
                <a:extLst>
                  <a:ext uri="{FF2B5EF4-FFF2-40B4-BE49-F238E27FC236}">
                    <a16:creationId xmlns:a16="http://schemas.microsoft.com/office/drawing/2014/main" id="{42B7FFC1-FFCE-4CFB-A88D-3166B467CCCE}"/>
                  </a:ext>
                </a:extLst>
              </p:cNvPr>
              <p:cNvSpPr>
                <a:spLocks noChangeAspect="1"/>
              </p:cNvSpPr>
              <p:nvPr>
                <p:custDataLst>
                  <p:tags r:id="rId58"/>
                </p:custDataLst>
              </p:nvPr>
            </p:nvSpPr>
            <p:spPr bwMode="gray">
              <a:xfrm>
                <a:off x="1572" y="1401"/>
                <a:ext cx="51" cy="102"/>
              </a:xfrm>
              <a:custGeom>
                <a:avLst/>
                <a:gdLst>
                  <a:gd name="T0" fmla="*/ 0 w 21600"/>
                  <a:gd name="T1" fmla="*/ 0 h 43200"/>
                  <a:gd name="T2" fmla="*/ 0 w 21600"/>
                  <a:gd name="T3" fmla="*/ 0 h 43200"/>
                  <a:gd name="T4" fmla="*/ 0 w 216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2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</a:path>
                  <a:path w="21600" h="432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153" name="Group 204" hidden="1">
              <a:extLst>
                <a:ext uri="{FF2B5EF4-FFF2-40B4-BE49-F238E27FC236}">
                  <a16:creationId xmlns:a16="http://schemas.microsoft.com/office/drawing/2014/main" id="{F3A85D16-9246-457F-B5B8-F4DBEB5E50A7}"/>
                </a:ext>
              </a:extLst>
            </p:cNvPr>
            <p:cNvGrpSpPr>
              <a:grpSpLocks noChangeAspect="1"/>
            </p:cNvGrpSpPr>
            <p:nvPr userDrawn="1">
              <p:custDataLst>
                <p:tags r:id="rId53"/>
              </p:custDataLst>
            </p:nvPr>
          </p:nvGrpSpPr>
          <p:grpSpPr bwMode="auto">
            <a:xfrm>
              <a:off x="4883" y="942"/>
              <a:ext cx="102" cy="102"/>
              <a:chOff x="1521" y="1539"/>
              <a:chExt cx="102" cy="102"/>
            </a:xfrm>
          </p:grpSpPr>
          <p:sp>
            <p:nvSpPr>
              <p:cNvPr id="3156" name="Oval 205" hidden="1">
                <a:extLst>
                  <a:ext uri="{FF2B5EF4-FFF2-40B4-BE49-F238E27FC236}">
                    <a16:creationId xmlns:a16="http://schemas.microsoft.com/office/drawing/2014/main" id="{55C30B0D-0D99-425C-AA64-463F1A933B8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55"/>
                </p:custDataLst>
              </p:nvPr>
            </p:nvSpPr>
            <p:spPr bwMode="gray">
              <a:xfrm>
                <a:off x="1521" y="1539"/>
                <a:ext cx="102" cy="10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Char char="•"/>
                  <a:defRPr/>
                </a:pPr>
                <a:endParaRPr lang="en-GB"/>
              </a:p>
            </p:txBody>
          </p:sp>
          <p:sp>
            <p:nvSpPr>
              <p:cNvPr id="3157" name="Arc 206" hidden="1">
                <a:extLst>
                  <a:ext uri="{FF2B5EF4-FFF2-40B4-BE49-F238E27FC236}">
                    <a16:creationId xmlns:a16="http://schemas.microsoft.com/office/drawing/2014/main" id="{B58F1CEC-4226-4C83-B241-47D6DA3D5E58}"/>
                  </a:ext>
                </a:extLst>
              </p:cNvPr>
              <p:cNvSpPr>
                <a:spLocks noChangeAspect="1"/>
              </p:cNvSpPr>
              <p:nvPr>
                <p:custDataLst>
                  <p:tags r:id="rId56"/>
                </p:custDataLst>
              </p:nvPr>
            </p:nvSpPr>
            <p:spPr bwMode="gray">
              <a:xfrm>
                <a:off x="1521" y="1539"/>
                <a:ext cx="102" cy="102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lnTo>
                      <a:pt x="21600" y="21600"/>
                    </a:lnTo>
                    <a:lnTo>
                      <a:pt x="21599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154" name="Oval 208" hidden="1">
              <a:extLst>
                <a:ext uri="{FF2B5EF4-FFF2-40B4-BE49-F238E27FC236}">
                  <a16:creationId xmlns:a16="http://schemas.microsoft.com/office/drawing/2014/main" id="{9E89FC53-1313-4AA7-AF82-784C9644B507}"/>
                </a:ext>
              </a:extLst>
            </p:cNvPr>
            <p:cNvSpPr>
              <a:spLocks noChangeAspect="1" noChangeArrowheads="1"/>
            </p:cNvSpPr>
            <p:nvPr userDrawn="1">
              <p:custDataLst>
                <p:tags r:id="rId54"/>
              </p:custDataLst>
            </p:nvPr>
          </p:nvSpPr>
          <p:spPr bwMode="gray">
            <a:xfrm>
              <a:off x="4883" y="1082"/>
              <a:ext cx="102" cy="10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sp>
          <p:nvSpPr>
            <p:cNvPr id="3155" name="Rectangle 264" hidden="1">
              <a:extLst>
                <a:ext uri="{FF2B5EF4-FFF2-40B4-BE49-F238E27FC236}">
                  <a16:creationId xmlns:a16="http://schemas.microsoft.com/office/drawing/2014/main" id="{870D8CB3-8963-426A-AF2F-503C45179067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107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</p:grpSp>
      <p:grpSp>
        <p:nvGrpSpPr>
          <p:cNvPr id="3080" name="McK Legend Boxes" hidden="1">
            <a:extLst>
              <a:ext uri="{FF2B5EF4-FFF2-40B4-BE49-F238E27FC236}">
                <a16:creationId xmlns:a16="http://schemas.microsoft.com/office/drawing/2014/main" id="{397A89BE-B199-4C88-90F5-E18600EEF912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8016875" y="819150"/>
            <a:ext cx="785813" cy="849313"/>
            <a:chOff x="4866" y="516"/>
            <a:chExt cx="495" cy="535"/>
          </a:xfrm>
        </p:grpSpPr>
        <p:sp>
          <p:nvSpPr>
            <p:cNvPr id="3138" name="Rectangle 179" hidden="1">
              <a:extLst>
                <a:ext uri="{FF2B5EF4-FFF2-40B4-BE49-F238E27FC236}">
                  <a16:creationId xmlns:a16="http://schemas.microsoft.com/office/drawing/2014/main" id="{CAE9ED80-1AD0-4D27-A3CE-2F1319CE085B}"/>
                </a:ext>
              </a:extLst>
            </p:cNvPr>
            <p:cNvSpPr>
              <a:spLocks noChangeArrowheads="1"/>
            </p:cNvSpPr>
            <p:nvPr userDrawn="1">
              <p:custDataLst>
                <p:tags r:id="rId46"/>
              </p:custDataLst>
            </p:nvPr>
          </p:nvSpPr>
          <p:spPr bwMode="gray">
            <a:xfrm>
              <a:off x="4866" y="522"/>
              <a:ext cx="136" cy="10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sp>
          <p:nvSpPr>
            <p:cNvPr id="3139" name="Rectangle 181" hidden="1">
              <a:extLst>
                <a:ext uri="{FF2B5EF4-FFF2-40B4-BE49-F238E27FC236}">
                  <a16:creationId xmlns:a16="http://schemas.microsoft.com/office/drawing/2014/main" id="{17976B08-E18A-4B9B-8DA5-BB405C5D6306}"/>
                </a:ext>
              </a:extLst>
            </p:cNvPr>
            <p:cNvSpPr>
              <a:spLocks noChangeArrowheads="1"/>
            </p:cNvSpPr>
            <p:nvPr userDrawn="1">
              <p:custDataLst>
                <p:tags r:id="rId47"/>
              </p:custDataLst>
            </p:nvPr>
          </p:nvSpPr>
          <p:spPr bwMode="gray">
            <a:xfrm>
              <a:off x="4866" y="662"/>
              <a:ext cx="136" cy="10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sp>
          <p:nvSpPr>
            <p:cNvPr id="3140" name="Rectangle 183" hidden="1">
              <a:extLst>
                <a:ext uri="{FF2B5EF4-FFF2-40B4-BE49-F238E27FC236}">
                  <a16:creationId xmlns:a16="http://schemas.microsoft.com/office/drawing/2014/main" id="{6EC95A5E-3760-4971-8816-6BC7E9291E46}"/>
                </a:ext>
              </a:extLst>
            </p:cNvPr>
            <p:cNvSpPr>
              <a:spLocks noChangeArrowheads="1"/>
            </p:cNvSpPr>
            <p:nvPr userDrawn="1">
              <p:custDataLst>
                <p:tags r:id="rId48"/>
              </p:custDataLst>
            </p:nvPr>
          </p:nvSpPr>
          <p:spPr bwMode="gray">
            <a:xfrm>
              <a:off x="4866" y="802"/>
              <a:ext cx="136" cy="10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sp>
          <p:nvSpPr>
            <p:cNvPr id="3141" name="Rectangle 185" hidden="1">
              <a:extLst>
                <a:ext uri="{FF2B5EF4-FFF2-40B4-BE49-F238E27FC236}">
                  <a16:creationId xmlns:a16="http://schemas.microsoft.com/office/drawing/2014/main" id="{C166D94B-EA92-4B12-B8E7-31462CA45B75}"/>
                </a:ext>
              </a:extLst>
            </p:cNvPr>
            <p:cNvSpPr>
              <a:spLocks noChangeArrowheads="1"/>
            </p:cNvSpPr>
            <p:nvPr userDrawn="1">
              <p:custDataLst>
                <p:tags r:id="rId49"/>
              </p:custDataLst>
            </p:nvPr>
          </p:nvSpPr>
          <p:spPr bwMode="gray">
            <a:xfrm>
              <a:off x="4866" y="942"/>
              <a:ext cx="136" cy="10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sp>
          <p:nvSpPr>
            <p:cNvPr id="3142" name="Rectangle 273" hidden="1">
              <a:extLst>
                <a:ext uri="{FF2B5EF4-FFF2-40B4-BE49-F238E27FC236}">
                  <a16:creationId xmlns:a16="http://schemas.microsoft.com/office/drawing/2014/main" id="{89C4675E-6182-4D65-A2D4-8E459FD7CF8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51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3143" name="Rectangle 274" hidden="1">
              <a:extLst>
                <a:ext uri="{FF2B5EF4-FFF2-40B4-BE49-F238E27FC236}">
                  <a16:creationId xmlns:a16="http://schemas.microsoft.com/office/drawing/2014/main" id="{D396AD5B-324D-4B76-8021-15DB24A1A60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65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3144" name="Rectangle 275" hidden="1">
              <a:extLst>
                <a:ext uri="{FF2B5EF4-FFF2-40B4-BE49-F238E27FC236}">
                  <a16:creationId xmlns:a16="http://schemas.microsoft.com/office/drawing/2014/main" id="{2EA292E9-595B-4CD3-8A3C-253D69F4987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79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3145" name="Rectangle 276" hidden="1">
              <a:extLst>
                <a:ext uri="{FF2B5EF4-FFF2-40B4-BE49-F238E27FC236}">
                  <a16:creationId xmlns:a16="http://schemas.microsoft.com/office/drawing/2014/main" id="{EE10152E-52B7-47B1-AD19-3A3325D05C7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93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</p:grpSp>
      <p:grpSp>
        <p:nvGrpSpPr>
          <p:cNvPr id="3081" name="McK Legend Lines" hidden="1">
            <a:extLst>
              <a:ext uri="{FF2B5EF4-FFF2-40B4-BE49-F238E27FC236}">
                <a16:creationId xmlns:a16="http://schemas.microsoft.com/office/drawing/2014/main" id="{89ED49CE-0474-45E9-AABE-F4CE27BE9B83}"/>
              </a:ext>
            </a:extLst>
          </p:cNvPr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7762875" y="819150"/>
            <a:ext cx="1039813" cy="627063"/>
            <a:chOff x="4706" y="516"/>
            <a:chExt cx="655" cy="395"/>
          </a:xfrm>
        </p:grpSpPr>
        <p:sp>
          <p:nvSpPr>
            <p:cNvPr id="3132" name="Line 190" hidden="1">
              <a:extLst>
                <a:ext uri="{FF2B5EF4-FFF2-40B4-BE49-F238E27FC236}">
                  <a16:creationId xmlns:a16="http://schemas.microsoft.com/office/drawing/2014/main" id="{E1902719-449E-4390-8CCD-832999D51303}"/>
                </a:ext>
              </a:extLst>
            </p:cNvPr>
            <p:cNvSpPr>
              <a:spLocks noChangeShapeType="1"/>
            </p:cNvSpPr>
            <p:nvPr userDrawn="1">
              <p:custDataLst>
                <p:tags r:id="rId43"/>
              </p:custDataLst>
            </p:nvPr>
          </p:nvSpPr>
          <p:spPr bwMode="gray">
            <a:xfrm flipH="1">
              <a:off x="4706" y="573"/>
              <a:ext cx="29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33" name="Line 191" hidden="1">
              <a:extLst>
                <a:ext uri="{FF2B5EF4-FFF2-40B4-BE49-F238E27FC236}">
                  <a16:creationId xmlns:a16="http://schemas.microsoft.com/office/drawing/2014/main" id="{621F3446-D4E4-4E66-918C-91A88778FFD9}"/>
                </a:ext>
              </a:extLst>
            </p:cNvPr>
            <p:cNvSpPr>
              <a:spLocks noChangeShapeType="1"/>
            </p:cNvSpPr>
            <p:nvPr userDrawn="1">
              <p:custDataLst>
                <p:tags r:id="rId44"/>
              </p:custDataLst>
            </p:nvPr>
          </p:nvSpPr>
          <p:spPr bwMode="gray">
            <a:xfrm flipH="1">
              <a:off x="4706" y="713"/>
              <a:ext cx="2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34" name="Line 192" hidden="1">
              <a:extLst>
                <a:ext uri="{FF2B5EF4-FFF2-40B4-BE49-F238E27FC236}">
                  <a16:creationId xmlns:a16="http://schemas.microsoft.com/office/drawing/2014/main" id="{D4238F65-EBE3-4B09-8FE0-6F5EED906997}"/>
                </a:ext>
              </a:extLst>
            </p:cNvPr>
            <p:cNvSpPr>
              <a:spLocks noChangeShapeType="1"/>
            </p:cNvSpPr>
            <p:nvPr userDrawn="1">
              <p:custDataLst>
                <p:tags r:id="rId45"/>
              </p:custDataLst>
            </p:nvPr>
          </p:nvSpPr>
          <p:spPr bwMode="gray">
            <a:xfrm flipH="1">
              <a:off x="4706" y="853"/>
              <a:ext cx="29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35" name="Rectangle 278" hidden="1">
              <a:extLst>
                <a:ext uri="{FF2B5EF4-FFF2-40B4-BE49-F238E27FC236}">
                  <a16:creationId xmlns:a16="http://schemas.microsoft.com/office/drawing/2014/main" id="{1189AE54-1701-4C49-A7C5-D2049A6AE957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51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3136" name="Rectangle 279" hidden="1">
              <a:extLst>
                <a:ext uri="{FF2B5EF4-FFF2-40B4-BE49-F238E27FC236}">
                  <a16:creationId xmlns:a16="http://schemas.microsoft.com/office/drawing/2014/main" id="{D14BF3FB-A1E9-490C-A2AC-087E75C8033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65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3137" name="Rectangle 280" hidden="1">
              <a:extLst>
                <a:ext uri="{FF2B5EF4-FFF2-40B4-BE49-F238E27FC236}">
                  <a16:creationId xmlns:a16="http://schemas.microsoft.com/office/drawing/2014/main" id="{C8F575B3-63D6-48A0-978D-C9130ED4FAD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79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</p:grpSp>
      <p:grpSp>
        <p:nvGrpSpPr>
          <p:cNvPr id="3082" name="McK Alternative Sticker" hidden="1">
            <a:extLst>
              <a:ext uri="{FF2B5EF4-FFF2-40B4-BE49-F238E27FC236}">
                <a16:creationId xmlns:a16="http://schemas.microsoft.com/office/drawing/2014/main" id="{FE626159-6C77-47CC-9BAC-A395CF21B766}"/>
              </a:ext>
            </a:extLst>
          </p:cNvPr>
          <p:cNvGrpSpPr>
            <a:grpSpLocks/>
          </p:cNvGrpSpPr>
          <p:nvPr>
            <p:custDataLst>
              <p:tags r:id="rId21"/>
            </p:custDataLst>
          </p:nvPr>
        </p:nvGrpSpPr>
        <p:grpSpPr bwMode="auto">
          <a:xfrm>
            <a:off x="8126413" y="793750"/>
            <a:ext cx="668337" cy="200025"/>
            <a:chOff x="2144" y="2357"/>
            <a:chExt cx="421" cy="126"/>
          </a:xfrm>
        </p:grpSpPr>
        <p:sp>
          <p:nvSpPr>
            <p:cNvPr id="3129" name="AutoShape 283" hidden="1">
              <a:extLst>
                <a:ext uri="{FF2B5EF4-FFF2-40B4-BE49-F238E27FC236}">
                  <a16:creationId xmlns:a16="http://schemas.microsoft.com/office/drawing/2014/main" id="{042D5F8B-C60F-42D1-969E-70930ACCCD1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144" y="2357"/>
              <a:ext cx="421" cy="12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800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sz="1200" b="1">
                  <a:solidFill>
                    <a:srgbClr val="676767"/>
                  </a:solidFill>
                </a:rPr>
                <a:t>STICKER</a:t>
              </a:r>
            </a:p>
          </p:txBody>
        </p:sp>
        <p:cxnSp>
          <p:nvCxnSpPr>
            <p:cNvPr id="3130" name="AutoShape 284" hidden="1">
              <a:extLst>
                <a:ext uri="{FF2B5EF4-FFF2-40B4-BE49-F238E27FC236}">
                  <a16:creationId xmlns:a16="http://schemas.microsoft.com/office/drawing/2014/main" id="{18616D8B-5E6D-4E2D-A038-015DB55A843B}"/>
                </a:ext>
              </a:extLst>
            </p:cNvPr>
            <p:cNvCxnSpPr>
              <a:cxnSpLocks noChangeShapeType="1"/>
              <a:stCxn id="3129" idx="2"/>
              <a:endCxn id="3129" idx="0"/>
            </p:cNvCxnSpPr>
            <p:nvPr userDrawn="1"/>
          </p:nvCxnSpPr>
          <p:spPr bwMode="gray">
            <a:xfrm>
              <a:off x="2144" y="2357"/>
              <a:ext cx="421" cy="0"/>
            </a:xfrm>
            <a:prstGeom prst="straightConnector1">
              <a:avLst/>
            </a:prstGeom>
            <a:noFill/>
            <a:ln w="952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31" name="AutoShape 285" hidden="1">
              <a:extLst>
                <a:ext uri="{FF2B5EF4-FFF2-40B4-BE49-F238E27FC236}">
                  <a16:creationId xmlns:a16="http://schemas.microsoft.com/office/drawing/2014/main" id="{15E45E72-8E11-41FB-AD33-07E6D153AD62}"/>
                </a:ext>
              </a:extLst>
            </p:cNvPr>
            <p:cNvCxnSpPr>
              <a:cxnSpLocks noChangeShapeType="1"/>
              <a:stCxn id="3129" idx="4"/>
              <a:endCxn id="3129" idx="6"/>
            </p:cNvCxnSpPr>
            <p:nvPr userDrawn="1"/>
          </p:nvCxnSpPr>
          <p:spPr bwMode="gray">
            <a:xfrm>
              <a:off x="2144" y="2483"/>
              <a:ext cx="421" cy="0"/>
            </a:xfrm>
            <a:prstGeom prst="straightConnector1">
              <a:avLst/>
            </a:prstGeom>
            <a:noFill/>
            <a:ln w="952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83" name="McK Default Sticker" hidden="1">
            <a:extLst>
              <a:ext uri="{FF2B5EF4-FFF2-40B4-BE49-F238E27FC236}">
                <a16:creationId xmlns:a16="http://schemas.microsoft.com/office/drawing/2014/main" id="{4CD5E24D-667B-495F-A16D-008A9639A260}"/>
              </a:ext>
            </a:extLst>
          </p:cNvPr>
          <p:cNvGrpSpPr>
            <a:grpSpLocks/>
          </p:cNvGrpSpPr>
          <p:nvPr>
            <p:custDataLst>
              <p:tags r:id="rId22"/>
            </p:custDataLst>
          </p:nvPr>
        </p:nvGrpSpPr>
        <p:grpSpPr bwMode="auto">
          <a:xfrm>
            <a:off x="8126413" y="512763"/>
            <a:ext cx="668337" cy="200025"/>
            <a:chOff x="2144" y="2357"/>
            <a:chExt cx="421" cy="126"/>
          </a:xfrm>
        </p:grpSpPr>
        <p:sp>
          <p:nvSpPr>
            <p:cNvPr id="3126" name="AutoShape 288" hidden="1">
              <a:extLst>
                <a:ext uri="{FF2B5EF4-FFF2-40B4-BE49-F238E27FC236}">
                  <a16:creationId xmlns:a16="http://schemas.microsoft.com/office/drawing/2014/main" id="{00279E62-02D4-4376-9232-CAE1BE8DAEC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144" y="2357"/>
              <a:ext cx="421" cy="12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800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sz="1200" b="1">
                  <a:solidFill>
                    <a:srgbClr val="676767"/>
                  </a:solidFill>
                </a:rPr>
                <a:t>STICKER</a:t>
              </a:r>
            </a:p>
          </p:txBody>
        </p:sp>
        <p:cxnSp>
          <p:nvCxnSpPr>
            <p:cNvPr id="3127" name="AutoShape 289" hidden="1">
              <a:extLst>
                <a:ext uri="{FF2B5EF4-FFF2-40B4-BE49-F238E27FC236}">
                  <a16:creationId xmlns:a16="http://schemas.microsoft.com/office/drawing/2014/main" id="{CBB082BF-EB2C-4675-B21B-E1971F412CA6}"/>
                </a:ext>
              </a:extLst>
            </p:cNvPr>
            <p:cNvCxnSpPr>
              <a:cxnSpLocks noChangeShapeType="1"/>
              <a:stCxn id="3126" idx="2"/>
              <a:endCxn id="3126" idx="0"/>
            </p:cNvCxnSpPr>
            <p:nvPr userDrawn="1"/>
          </p:nvCxnSpPr>
          <p:spPr bwMode="gray">
            <a:xfrm>
              <a:off x="2144" y="2357"/>
              <a:ext cx="421" cy="0"/>
            </a:xfrm>
            <a:prstGeom prst="straightConnector1">
              <a:avLst/>
            </a:prstGeom>
            <a:noFill/>
            <a:ln w="952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28" name="AutoShape 290" hidden="1">
              <a:extLst>
                <a:ext uri="{FF2B5EF4-FFF2-40B4-BE49-F238E27FC236}">
                  <a16:creationId xmlns:a16="http://schemas.microsoft.com/office/drawing/2014/main" id="{4A5F07AB-84C6-451B-A5C2-EE837A9C80F2}"/>
                </a:ext>
              </a:extLst>
            </p:cNvPr>
            <p:cNvCxnSpPr>
              <a:cxnSpLocks noChangeShapeType="1"/>
              <a:stCxn id="3126" idx="4"/>
              <a:endCxn id="3126" idx="6"/>
            </p:cNvCxnSpPr>
            <p:nvPr userDrawn="1"/>
          </p:nvCxnSpPr>
          <p:spPr bwMode="gray">
            <a:xfrm>
              <a:off x="2144" y="2483"/>
              <a:ext cx="421" cy="0"/>
            </a:xfrm>
            <a:prstGeom prst="straightConnector1">
              <a:avLst/>
            </a:prstGeom>
            <a:noFill/>
            <a:ln w="952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84" name="Group 370">
            <a:extLst>
              <a:ext uri="{FF2B5EF4-FFF2-40B4-BE49-F238E27FC236}">
                <a16:creationId xmlns:a16="http://schemas.microsoft.com/office/drawing/2014/main" id="{ABECB424-256E-44FB-8BD7-826BCA907FC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1438" cy="6726238"/>
            <a:chOff x="0" y="0"/>
            <a:chExt cx="5645" cy="4237"/>
          </a:xfrm>
        </p:grpSpPr>
        <p:sp>
          <p:nvSpPr>
            <p:cNvPr id="3123" name="Rectangle 46">
              <a:extLst>
                <a:ext uri="{FF2B5EF4-FFF2-40B4-BE49-F238E27FC236}">
                  <a16:creationId xmlns:a16="http://schemas.microsoft.com/office/drawing/2014/main" id="{2B287F39-8DF3-4635-B716-4264C49F239A}"/>
                </a:ext>
              </a:extLst>
            </p:cNvPr>
            <p:cNvSpPr>
              <a:spLocks noChangeArrowheads="1"/>
            </p:cNvSpPr>
            <p:nvPr userDrawn="1">
              <p:custDataLst>
                <p:tags r:id="rId40"/>
              </p:custDataLst>
            </p:nvPr>
          </p:nvSpPr>
          <p:spPr bwMode="hidden">
            <a:xfrm>
              <a:off x="0" y="4065"/>
              <a:ext cx="5645" cy="1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sp>
          <p:nvSpPr>
            <p:cNvPr id="3124" name="Rectangle 49">
              <a:extLst>
                <a:ext uri="{FF2B5EF4-FFF2-40B4-BE49-F238E27FC236}">
                  <a16:creationId xmlns:a16="http://schemas.microsoft.com/office/drawing/2014/main" id="{89A8F80D-6FF5-438A-9DC6-9647381B2DCE}"/>
                </a:ext>
              </a:extLst>
            </p:cNvPr>
            <p:cNvSpPr>
              <a:spLocks noChangeArrowheads="1"/>
            </p:cNvSpPr>
            <p:nvPr userDrawn="1">
              <p:custDataLst>
                <p:tags r:id="rId41"/>
              </p:custDataLst>
            </p:nvPr>
          </p:nvSpPr>
          <p:spPr bwMode="hidden">
            <a:xfrm>
              <a:off x="0" y="0"/>
              <a:ext cx="86" cy="4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sp>
          <p:nvSpPr>
            <p:cNvPr id="3125" name="Rectangle 48">
              <a:extLst>
                <a:ext uri="{FF2B5EF4-FFF2-40B4-BE49-F238E27FC236}">
                  <a16:creationId xmlns:a16="http://schemas.microsoft.com/office/drawing/2014/main" id="{8049A635-0FA6-4582-AF5D-CCB89705EE85}"/>
                </a:ext>
              </a:extLst>
            </p:cNvPr>
            <p:cNvSpPr>
              <a:spLocks noChangeArrowheads="1"/>
            </p:cNvSpPr>
            <p:nvPr userDrawn="1">
              <p:custDataLst>
                <p:tags r:id="rId42"/>
              </p:custDataLst>
            </p:nvPr>
          </p:nvSpPr>
          <p:spPr bwMode="hidden">
            <a:xfrm>
              <a:off x="0" y="428"/>
              <a:ext cx="86" cy="363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</p:grpSp>
      <p:grpSp>
        <p:nvGrpSpPr>
          <p:cNvPr id="3085" name="McK Working Grid A" hidden="1">
            <a:extLst>
              <a:ext uri="{FF2B5EF4-FFF2-40B4-BE49-F238E27FC236}">
                <a16:creationId xmlns:a16="http://schemas.microsoft.com/office/drawing/2014/main" id="{0CD7DBC4-429D-4648-A101-4F58939FF99D}"/>
              </a:ext>
            </a:extLst>
          </p:cNvPr>
          <p:cNvGrpSpPr>
            <a:grpSpLocks/>
          </p:cNvGrpSpPr>
          <p:nvPr>
            <p:custDataLst>
              <p:tags r:id="rId23"/>
            </p:custDataLst>
          </p:nvPr>
        </p:nvGrpSpPr>
        <p:grpSpPr bwMode="auto">
          <a:xfrm>
            <a:off x="-307975" y="-158750"/>
            <a:ext cx="9505950" cy="7015163"/>
            <a:chOff x="-194" y="-100"/>
            <a:chExt cx="5988" cy="4419"/>
          </a:xfrm>
        </p:grpSpPr>
        <p:sp>
          <p:nvSpPr>
            <p:cNvPr id="3109" name="Line 310" hidden="1">
              <a:extLst>
                <a:ext uri="{FF2B5EF4-FFF2-40B4-BE49-F238E27FC236}">
                  <a16:creationId xmlns:a16="http://schemas.microsoft.com/office/drawing/2014/main" id="{4A7E6F7F-2043-40F4-9C63-440DA916EA9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-194" y="4030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0" name="Line 311" hidden="1">
              <a:extLst>
                <a:ext uri="{FF2B5EF4-FFF2-40B4-BE49-F238E27FC236}">
                  <a16:creationId xmlns:a16="http://schemas.microsoft.com/office/drawing/2014/main" id="{1DFE5321-F5BD-4B7C-9B19-9C9643680CA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-194" y="3885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1" name="Line 312" hidden="1">
              <a:extLst>
                <a:ext uri="{FF2B5EF4-FFF2-40B4-BE49-F238E27FC236}">
                  <a16:creationId xmlns:a16="http://schemas.microsoft.com/office/drawing/2014/main" id="{C8DF9841-95C7-4B40-8052-CE29FB0866B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-194" y="3831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2" name="Line 313" hidden="1">
              <a:extLst>
                <a:ext uri="{FF2B5EF4-FFF2-40B4-BE49-F238E27FC236}">
                  <a16:creationId xmlns:a16="http://schemas.microsoft.com/office/drawing/2014/main" id="{2C0A7560-60FE-4623-BB6D-9C1601C58FA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-194" y="427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3" name="Line 314" hidden="1">
              <a:extLst>
                <a:ext uri="{FF2B5EF4-FFF2-40B4-BE49-F238E27FC236}">
                  <a16:creationId xmlns:a16="http://schemas.microsoft.com/office/drawing/2014/main" id="{693DE93B-7B12-48FC-817F-1C989E6A5CA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-194" y="605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4" name="Line 315" hidden="1">
              <a:extLst>
                <a:ext uri="{FF2B5EF4-FFF2-40B4-BE49-F238E27FC236}">
                  <a16:creationId xmlns:a16="http://schemas.microsoft.com/office/drawing/2014/main" id="{C962C7A8-6F62-4610-8EF6-981EF39F60D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-194" y="661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5" name="Line 316" hidden="1">
              <a:extLst>
                <a:ext uri="{FF2B5EF4-FFF2-40B4-BE49-F238E27FC236}">
                  <a16:creationId xmlns:a16="http://schemas.microsoft.com/office/drawing/2014/main" id="{9025970F-B915-46F9-894D-78FEABE5A5C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11" y="-100"/>
              <a:ext cx="0" cy="4419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6" name="Line 317" hidden="1">
              <a:extLst>
                <a:ext uri="{FF2B5EF4-FFF2-40B4-BE49-F238E27FC236}">
                  <a16:creationId xmlns:a16="http://schemas.microsoft.com/office/drawing/2014/main" id="{7A75318F-BDC3-42A3-9718-9956697615F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543" y="-100"/>
              <a:ext cx="0" cy="4419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7" name="Line 318" hidden="1">
              <a:extLst>
                <a:ext uri="{FF2B5EF4-FFF2-40B4-BE49-F238E27FC236}">
                  <a16:creationId xmlns:a16="http://schemas.microsoft.com/office/drawing/2014/main" id="{9C51D037-F56F-4E96-8723-041669FC452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826" y="-100"/>
              <a:ext cx="0" cy="4419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8" name="Line 319" hidden="1">
              <a:extLst>
                <a:ext uri="{FF2B5EF4-FFF2-40B4-BE49-F238E27FC236}">
                  <a16:creationId xmlns:a16="http://schemas.microsoft.com/office/drawing/2014/main" id="{0E4B77FE-97C1-416E-BF5A-21444856A36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781" y="-100"/>
              <a:ext cx="0" cy="4419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9" name="Line 320" hidden="1">
              <a:extLst>
                <a:ext uri="{FF2B5EF4-FFF2-40B4-BE49-F238E27FC236}">
                  <a16:creationId xmlns:a16="http://schemas.microsoft.com/office/drawing/2014/main" id="{9D7FA97C-F157-4F4D-9CC3-FE7386A3911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872" y="-100"/>
              <a:ext cx="0" cy="4419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20" name="Line 321" hidden="1">
              <a:extLst>
                <a:ext uri="{FF2B5EF4-FFF2-40B4-BE49-F238E27FC236}">
                  <a16:creationId xmlns:a16="http://schemas.microsoft.com/office/drawing/2014/main" id="{CEFD88DB-1310-46F8-9B5A-7015FF78E123}"/>
                </a:ext>
              </a:extLst>
            </p:cNvPr>
            <p:cNvSpPr>
              <a:spLocks noChangeShapeType="1"/>
            </p:cNvSpPr>
            <p:nvPr/>
          </p:nvSpPr>
          <p:spPr bwMode="gray">
            <a:xfrm rot="5400000">
              <a:off x="2801" y="-748"/>
              <a:ext cx="0" cy="5987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21" name="Line 322" hidden="1">
              <a:extLst>
                <a:ext uri="{FF2B5EF4-FFF2-40B4-BE49-F238E27FC236}">
                  <a16:creationId xmlns:a16="http://schemas.microsoft.com/office/drawing/2014/main" id="{1D732016-0058-4F2E-9F2D-6DF19546DA77}"/>
                </a:ext>
              </a:extLst>
            </p:cNvPr>
            <p:cNvSpPr>
              <a:spLocks noChangeShapeType="1"/>
            </p:cNvSpPr>
            <p:nvPr/>
          </p:nvSpPr>
          <p:spPr bwMode="gray">
            <a:xfrm rot="5400000">
              <a:off x="2801" y="-793"/>
              <a:ext cx="0" cy="5987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22" name="Line 323" hidden="1">
              <a:extLst>
                <a:ext uri="{FF2B5EF4-FFF2-40B4-BE49-F238E27FC236}">
                  <a16:creationId xmlns:a16="http://schemas.microsoft.com/office/drawing/2014/main" id="{4050735D-0EE7-41F2-805B-952B3BEC9FBF}"/>
                </a:ext>
              </a:extLst>
            </p:cNvPr>
            <p:cNvSpPr>
              <a:spLocks noChangeShapeType="1"/>
            </p:cNvSpPr>
            <p:nvPr/>
          </p:nvSpPr>
          <p:spPr bwMode="gray">
            <a:xfrm rot="5400000">
              <a:off x="2801" y="-702"/>
              <a:ext cx="0" cy="5987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086" name="McK Working Grid B" hidden="1">
            <a:extLst>
              <a:ext uri="{FF2B5EF4-FFF2-40B4-BE49-F238E27FC236}">
                <a16:creationId xmlns:a16="http://schemas.microsoft.com/office/drawing/2014/main" id="{6EB42DF5-696F-4718-BDBC-7DB147A5CB2B}"/>
              </a:ext>
            </a:extLst>
          </p:cNvPr>
          <p:cNvGrpSpPr>
            <a:grpSpLocks/>
          </p:cNvGrpSpPr>
          <p:nvPr>
            <p:custDataLst>
              <p:tags r:id="rId24"/>
            </p:custDataLst>
          </p:nvPr>
        </p:nvGrpSpPr>
        <p:grpSpPr bwMode="auto">
          <a:xfrm>
            <a:off x="-307975" y="-158750"/>
            <a:ext cx="9505950" cy="7015163"/>
            <a:chOff x="-194" y="-100"/>
            <a:chExt cx="5988" cy="4419"/>
          </a:xfrm>
        </p:grpSpPr>
        <p:grpSp>
          <p:nvGrpSpPr>
            <p:cNvPr id="3090" name="Group 346" hidden="1">
              <a:extLst>
                <a:ext uri="{FF2B5EF4-FFF2-40B4-BE49-F238E27FC236}">
                  <a16:creationId xmlns:a16="http://schemas.microsoft.com/office/drawing/2014/main" id="{C02D198B-1FCB-4141-BF52-C678FFE4689B}"/>
                </a:ext>
              </a:extLst>
            </p:cNvPr>
            <p:cNvGrpSpPr>
              <a:grpSpLocks/>
            </p:cNvGrpSpPr>
            <p:nvPr>
              <p:custDataLst>
                <p:tags r:id="rId27"/>
              </p:custDataLst>
            </p:nvPr>
          </p:nvGrpSpPr>
          <p:grpSpPr bwMode="auto">
            <a:xfrm>
              <a:off x="3686" y="-100"/>
              <a:ext cx="91" cy="4419"/>
              <a:chOff x="2781" y="-100"/>
              <a:chExt cx="91" cy="4419"/>
            </a:xfrm>
          </p:grpSpPr>
          <p:sp>
            <p:nvSpPr>
              <p:cNvPr id="3106" name="Line 347" hidden="1">
                <a:extLst>
                  <a:ext uri="{FF2B5EF4-FFF2-40B4-BE49-F238E27FC236}">
                    <a16:creationId xmlns:a16="http://schemas.microsoft.com/office/drawing/2014/main" id="{89CF5DA5-3645-48A7-A39B-70470E55F8F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826" y="-100"/>
                <a:ext cx="0" cy="4419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07" name="Line 348" hidden="1">
                <a:extLst>
                  <a:ext uri="{FF2B5EF4-FFF2-40B4-BE49-F238E27FC236}">
                    <a16:creationId xmlns:a16="http://schemas.microsoft.com/office/drawing/2014/main" id="{2D7C1679-E881-4537-92CE-A58E8DD9226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781" y="-100"/>
                <a:ext cx="0" cy="4419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08" name="Line 349" hidden="1">
                <a:extLst>
                  <a:ext uri="{FF2B5EF4-FFF2-40B4-BE49-F238E27FC236}">
                    <a16:creationId xmlns:a16="http://schemas.microsoft.com/office/drawing/2014/main" id="{D2351101-94A2-428E-9703-B84A910AD25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872" y="-100"/>
                <a:ext cx="0" cy="4419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091" name="Line 350" hidden="1">
              <a:extLst>
                <a:ext uri="{FF2B5EF4-FFF2-40B4-BE49-F238E27FC236}">
                  <a16:creationId xmlns:a16="http://schemas.microsoft.com/office/drawing/2014/main" id="{355F8863-2206-4447-A1A1-B45A70A39095}"/>
                </a:ext>
              </a:extLst>
            </p:cNvPr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gray">
            <a:xfrm>
              <a:off x="-194" y="4030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2" name="Line 351" hidden="1">
              <a:extLst>
                <a:ext uri="{FF2B5EF4-FFF2-40B4-BE49-F238E27FC236}">
                  <a16:creationId xmlns:a16="http://schemas.microsoft.com/office/drawing/2014/main" id="{CA3E46D2-B7EE-4326-B982-9AD7CF475B3F}"/>
                </a:ext>
              </a:extLst>
            </p:cNvPr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gray">
            <a:xfrm>
              <a:off x="-194" y="3885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3" name="Line 352" hidden="1">
              <a:extLst>
                <a:ext uri="{FF2B5EF4-FFF2-40B4-BE49-F238E27FC236}">
                  <a16:creationId xmlns:a16="http://schemas.microsoft.com/office/drawing/2014/main" id="{3A914975-31F9-4908-B91A-C76E8CDC792B}"/>
                </a:ext>
              </a:extLst>
            </p:cNvPr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gray">
            <a:xfrm>
              <a:off x="-194" y="3831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4" name="Line 353" hidden="1">
              <a:extLst>
                <a:ext uri="{FF2B5EF4-FFF2-40B4-BE49-F238E27FC236}">
                  <a16:creationId xmlns:a16="http://schemas.microsoft.com/office/drawing/2014/main" id="{B1CCF374-7880-4A2C-9173-090F2EC7818B}"/>
                </a:ext>
              </a:extLst>
            </p:cNvPr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gray">
            <a:xfrm>
              <a:off x="-194" y="427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5" name="Line 354" hidden="1">
              <a:extLst>
                <a:ext uri="{FF2B5EF4-FFF2-40B4-BE49-F238E27FC236}">
                  <a16:creationId xmlns:a16="http://schemas.microsoft.com/office/drawing/2014/main" id="{40FFCA59-17F7-4847-9363-037170AE17BA}"/>
                </a:ext>
              </a:extLst>
            </p:cNvPr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gray">
            <a:xfrm>
              <a:off x="-194" y="605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6" name="Line 355" hidden="1">
              <a:extLst>
                <a:ext uri="{FF2B5EF4-FFF2-40B4-BE49-F238E27FC236}">
                  <a16:creationId xmlns:a16="http://schemas.microsoft.com/office/drawing/2014/main" id="{8A212305-9090-4CED-88CE-55538D3B65B7}"/>
                </a:ext>
              </a:extLst>
            </p:cNvPr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gray">
            <a:xfrm>
              <a:off x="-194" y="661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7" name="Line 356" hidden="1">
              <a:extLst>
                <a:ext uri="{FF2B5EF4-FFF2-40B4-BE49-F238E27FC236}">
                  <a16:creationId xmlns:a16="http://schemas.microsoft.com/office/drawing/2014/main" id="{EF812B7E-8B85-4E62-9E5A-4920810C6E96}"/>
                </a:ext>
              </a:extLst>
            </p:cNvPr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gray">
            <a:xfrm>
              <a:off x="111" y="-100"/>
              <a:ext cx="0" cy="4419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8" name="Line 357" hidden="1">
              <a:extLst>
                <a:ext uri="{FF2B5EF4-FFF2-40B4-BE49-F238E27FC236}">
                  <a16:creationId xmlns:a16="http://schemas.microsoft.com/office/drawing/2014/main" id="{3C3A732A-92C4-4786-98C5-BA836D58FF0F}"/>
                </a:ext>
              </a:extLst>
            </p:cNvPr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gray">
            <a:xfrm>
              <a:off x="5543" y="-100"/>
              <a:ext cx="0" cy="4419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3099" name="Group 358" hidden="1">
              <a:extLst>
                <a:ext uri="{FF2B5EF4-FFF2-40B4-BE49-F238E27FC236}">
                  <a16:creationId xmlns:a16="http://schemas.microsoft.com/office/drawing/2014/main" id="{684D6F66-4CBE-4F90-ABDB-B3A6DCD188A4}"/>
                </a:ext>
              </a:extLst>
            </p:cNvPr>
            <p:cNvGrpSpPr>
              <a:grpSpLocks/>
            </p:cNvGrpSpPr>
            <p:nvPr>
              <p:custDataLst>
                <p:tags r:id="rId36"/>
              </p:custDataLst>
            </p:nvPr>
          </p:nvGrpSpPr>
          <p:grpSpPr bwMode="auto">
            <a:xfrm>
              <a:off x="1875" y="-100"/>
              <a:ext cx="91" cy="4419"/>
              <a:chOff x="2781" y="-100"/>
              <a:chExt cx="91" cy="4419"/>
            </a:xfrm>
          </p:grpSpPr>
          <p:sp>
            <p:nvSpPr>
              <p:cNvPr id="3103" name="Line 359" hidden="1">
                <a:extLst>
                  <a:ext uri="{FF2B5EF4-FFF2-40B4-BE49-F238E27FC236}">
                    <a16:creationId xmlns:a16="http://schemas.microsoft.com/office/drawing/2014/main" id="{353BCA80-303D-4DD0-9059-47FA9AB319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826" y="-100"/>
                <a:ext cx="0" cy="4419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04" name="Line 360" hidden="1">
                <a:extLst>
                  <a:ext uri="{FF2B5EF4-FFF2-40B4-BE49-F238E27FC236}">
                    <a16:creationId xmlns:a16="http://schemas.microsoft.com/office/drawing/2014/main" id="{B79D57CC-9E09-48ED-926A-80711F68EFC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781" y="-100"/>
                <a:ext cx="0" cy="4419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05" name="Line 361" hidden="1">
                <a:extLst>
                  <a:ext uri="{FF2B5EF4-FFF2-40B4-BE49-F238E27FC236}">
                    <a16:creationId xmlns:a16="http://schemas.microsoft.com/office/drawing/2014/main" id="{F19852B2-9EE4-4050-9EB2-DA433B088DC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872" y="-100"/>
                <a:ext cx="0" cy="4419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100" name="Line 362" hidden="1">
              <a:extLst>
                <a:ext uri="{FF2B5EF4-FFF2-40B4-BE49-F238E27FC236}">
                  <a16:creationId xmlns:a16="http://schemas.microsoft.com/office/drawing/2014/main" id="{3A9CB5F6-76F6-4F00-860B-5DA4489ED71D}"/>
                </a:ext>
              </a:extLst>
            </p:cNvPr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gray">
            <a:xfrm rot="5400000">
              <a:off x="2801" y="-748"/>
              <a:ext cx="0" cy="5987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01" name="Line 363" hidden="1">
              <a:extLst>
                <a:ext uri="{FF2B5EF4-FFF2-40B4-BE49-F238E27FC236}">
                  <a16:creationId xmlns:a16="http://schemas.microsoft.com/office/drawing/2014/main" id="{61756018-8F45-499A-826C-930DC127E789}"/>
                </a:ext>
              </a:extLst>
            </p:cNvPr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gray">
            <a:xfrm rot="5400000">
              <a:off x="2801" y="-793"/>
              <a:ext cx="0" cy="5987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02" name="Line 364" hidden="1">
              <a:extLst>
                <a:ext uri="{FF2B5EF4-FFF2-40B4-BE49-F238E27FC236}">
                  <a16:creationId xmlns:a16="http://schemas.microsoft.com/office/drawing/2014/main" id="{FEB11AD5-65CC-429F-8C36-45750C0ABB87}"/>
                </a:ext>
              </a:extLst>
            </p:cNvPr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gray">
            <a:xfrm rot="5400000">
              <a:off x="2801" y="-702"/>
              <a:ext cx="0" cy="5987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4" name="pg num">
            <a:extLst>
              <a:ext uri="{FF2B5EF4-FFF2-40B4-BE49-F238E27FC236}">
                <a16:creationId xmlns:a16="http://schemas.microsoft.com/office/drawing/2014/main" id="{AA517907-55AF-472C-93CE-61D25FFBBE6A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25"/>
            </p:custDataLst>
          </p:nvPr>
        </p:nvSpPr>
        <p:spPr bwMode="black">
          <a:xfrm>
            <a:off x="176213" y="6499225"/>
            <a:ext cx="1857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 b="1">
                <a:solidFill>
                  <a:srgbClr val="C0C0C0"/>
                </a:solidFill>
              </a:defRPr>
            </a:lvl1pPr>
          </a:lstStyle>
          <a:p>
            <a:pPr>
              <a:defRPr/>
            </a:pPr>
            <a:fld id="{1B847AA6-8BFF-40FF-9B8D-637AA1DD1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aphicFrame>
        <p:nvGraphicFramePr>
          <p:cNvPr id="3088" name="Rectangle 47" hidden="1">
            <a:extLst>
              <a:ext uri="{FF2B5EF4-FFF2-40B4-BE49-F238E27FC236}">
                <a16:creationId xmlns:a16="http://schemas.microsoft.com/office/drawing/2014/main" id="{43CD6A9F-881E-4C58-86B5-01288FE0B793}"/>
              </a:ext>
            </a:extLst>
          </p:cNvPr>
          <p:cNvGraphicFramePr>
            <a:graphicFrameLocks/>
          </p:cNvGraphicFramePr>
          <p:nvPr>
            <p:custDataLst>
              <p:tags r:id="rId26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r:id="rId63" imgW="0" imgH="0" progId="">
                  <p:embed/>
                </p:oleObj>
              </mc:Choice>
              <mc:Fallback>
                <p:oleObj r:id="rId63" imgW="0" imgH="0" progId="">
                  <p:embed/>
                  <p:pic>
                    <p:nvPicPr>
                      <p:cNvPr id="0" name="Rectangle 47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0" name="doc id">
            <a:extLst>
              <a:ext uri="{FF2B5EF4-FFF2-40B4-BE49-F238E27FC236}">
                <a16:creationId xmlns:a16="http://schemas.microsoft.com/office/drawing/2014/main" id="{0B8070CE-7DA9-4C72-8118-999D3FC991B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9275" y="6530975"/>
            <a:ext cx="920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900" b="1">
                <a:solidFill>
                  <a:srgbClr val="C0C0C0"/>
                </a:solidFill>
              </a:defRPr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ransition>
    <p:wipe dir="r"/>
  </p:transition>
  <p:hf hdr="0" dt="0"/>
  <p:txStyles>
    <p:titleStyle>
      <a:lvl1pPr algn="l" defTabSz="895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2pPr>
      <a:lvl3pPr algn="l" defTabSz="895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3pPr>
      <a:lvl4pPr algn="l" defTabSz="895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4pPr>
      <a:lvl5pPr algn="l" defTabSz="895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5pPr>
      <a:lvl6pPr marL="457200" algn="l" defTabSz="895350" rtl="0" fontAlgn="base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6pPr>
      <a:lvl7pPr marL="914400" algn="l" defTabSz="895350" rtl="0" fontAlgn="base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7pPr>
      <a:lvl8pPr marL="1371600" algn="l" defTabSz="895350" rtl="0" fontAlgn="base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8pPr>
      <a:lvl9pPr marL="1828800" algn="l" defTabSz="895350" rtl="0" fontAlgn="base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60000"/>
        </a:spcAft>
        <a:buSzPct val="120000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44463" indent="-142875" algn="l" defTabSz="895350" rtl="0" eaLnBrk="0" fontAlgn="base" hangingPunct="0">
        <a:spcBef>
          <a:spcPct val="0"/>
        </a:spcBef>
        <a:spcAft>
          <a:spcPct val="60000"/>
        </a:spcAft>
        <a:buClr>
          <a:schemeClr val="tx2"/>
        </a:buClr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</a:defRPr>
      </a:lvl2pPr>
      <a:lvl3pPr marL="295275" indent="-149225" algn="l" defTabSz="895350" rtl="0" eaLnBrk="0" fontAlgn="base" hangingPunct="0">
        <a:spcBef>
          <a:spcPct val="0"/>
        </a:spcBef>
        <a:spcAft>
          <a:spcPct val="6000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3pPr>
      <a:lvl4pPr marL="431800" indent="-134938" algn="l" defTabSz="895350" rtl="0" eaLnBrk="0" fontAlgn="base" hangingPunct="0">
        <a:spcBef>
          <a:spcPct val="0"/>
        </a:spcBef>
        <a:spcAft>
          <a:spcPct val="6000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4pPr>
      <a:lvl5pPr marL="582613" indent="-149225" algn="l" defTabSz="895350" rtl="0" eaLnBrk="0" fontAlgn="base" hangingPunct="0">
        <a:spcBef>
          <a:spcPct val="0"/>
        </a:spcBef>
        <a:spcAft>
          <a:spcPct val="6000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5pPr>
      <a:lvl6pPr marL="1039813" indent="-149225" algn="l" defTabSz="895350" rtl="0" fontAlgn="base">
        <a:spcBef>
          <a:spcPct val="0"/>
        </a:spcBef>
        <a:spcAft>
          <a:spcPct val="6000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6pPr>
      <a:lvl7pPr marL="1497013" indent="-149225" algn="l" defTabSz="895350" rtl="0" fontAlgn="base">
        <a:spcBef>
          <a:spcPct val="0"/>
        </a:spcBef>
        <a:spcAft>
          <a:spcPct val="6000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7pPr>
      <a:lvl8pPr marL="1954213" indent="-149225" algn="l" defTabSz="895350" rtl="0" fontAlgn="base">
        <a:spcBef>
          <a:spcPct val="0"/>
        </a:spcBef>
        <a:spcAft>
          <a:spcPct val="6000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8pPr>
      <a:lvl9pPr marL="2411413" indent="-149225" algn="l" defTabSz="895350" rtl="0" fontAlgn="base">
        <a:spcBef>
          <a:spcPct val="0"/>
        </a:spcBef>
        <a:spcAft>
          <a:spcPct val="6000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" Type="http://schemas.openxmlformats.org/officeDocument/2006/relationships/vmlDrawing" Target="../drawings/vmlDrawing3.vml"/><Relationship Id="rId6" Type="http://schemas.openxmlformats.org/officeDocument/2006/relationships/tags" Target="../tags/tag73.xml"/><Relationship Id="rId11" Type="http://schemas.openxmlformats.org/officeDocument/2006/relationships/image" Target="../media/image1.png"/><Relationship Id="rId5" Type="http://schemas.openxmlformats.org/officeDocument/2006/relationships/tags" Target="../tags/tag72.xml"/><Relationship Id="rId10" Type="http://schemas.openxmlformats.org/officeDocument/2006/relationships/oleObject" Target="../embeddings/oleObject3.bin"/><Relationship Id="rId4" Type="http://schemas.openxmlformats.org/officeDocument/2006/relationships/tags" Target="../tags/tag71.xml"/><Relationship Id="rId9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Relationship Id="rId5" Type="http://schemas.openxmlformats.org/officeDocument/2006/relationships/image" Target="../media/image6.png"/><Relationship Id="rId4" Type="http://schemas.openxmlformats.org/officeDocument/2006/relationships/tags" Target="../tags/tag9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Relationship Id="rId5" Type="http://schemas.openxmlformats.org/officeDocument/2006/relationships/image" Target="../media/image7.png"/><Relationship Id="rId4" Type="http://schemas.openxmlformats.org/officeDocument/2006/relationships/tags" Target="../tags/tag9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Relationship Id="rId5" Type="http://schemas.openxmlformats.org/officeDocument/2006/relationships/image" Target="../media/image8.png"/><Relationship Id="rId4" Type="http://schemas.openxmlformats.org/officeDocument/2006/relationships/tags" Target="../tags/tag9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2" Type="http://schemas.openxmlformats.org/officeDocument/2006/relationships/tags" Target="../tags/tag98.xml"/><Relationship Id="rId1" Type="http://schemas.openxmlformats.org/officeDocument/2006/relationships/vmlDrawing" Target="../drawings/vmlDrawing7.v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10" Type="http://schemas.openxmlformats.org/officeDocument/2006/relationships/oleObject" Target="../embeddings/oleObject10.bin"/><Relationship Id="rId4" Type="http://schemas.openxmlformats.org/officeDocument/2006/relationships/tags" Target="../tags/tag100.xml"/><Relationship Id="rId9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image" Target="../media/image9.png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image" Target="../media/image6.emf"/><Relationship Id="rId2" Type="http://schemas.openxmlformats.org/officeDocument/2006/relationships/tags" Target="../tags/tag105.xml"/><Relationship Id="rId1" Type="http://schemas.openxmlformats.org/officeDocument/2006/relationships/vmlDrawing" Target="../drawings/vmlDrawing8.vml"/><Relationship Id="rId6" Type="http://schemas.openxmlformats.org/officeDocument/2006/relationships/tags" Target="../tags/tag109.xml"/><Relationship Id="rId11" Type="http://schemas.openxmlformats.org/officeDocument/2006/relationships/oleObject" Target="../embeddings/oleObject11.bin"/><Relationship Id="rId5" Type="http://schemas.openxmlformats.org/officeDocument/2006/relationships/tags" Target="../tags/tag108.xml"/><Relationship Id="rId10" Type="http://schemas.openxmlformats.org/officeDocument/2006/relationships/notesSlide" Target="../notesSlides/notesSlide17.xml"/><Relationship Id="rId4" Type="http://schemas.openxmlformats.org/officeDocument/2006/relationships/tags" Target="../tags/tag107.xml"/><Relationship Id="rId9" Type="http://schemas.openxmlformats.org/officeDocument/2006/relationships/slideLayout" Target="../slideLayouts/slideLayout6.xml"/><Relationship Id="rId1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tags" Target="../tags/tag117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116.xml"/><Relationship Id="rId1" Type="http://schemas.openxmlformats.org/officeDocument/2006/relationships/vmlDrawing" Target="../drawings/vmlDrawing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9.xml"/><Relationship Id="rId4" Type="http://schemas.openxmlformats.org/officeDocument/2006/relationships/tags" Target="../tags/tag1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tags" Target="../tags/tag126.xml"/><Relationship Id="rId7" Type="http://schemas.openxmlformats.org/officeDocument/2006/relationships/notesSlide" Target="../notesSlides/notesSlide28.xml"/><Relationship Id="rId2" Type="http://schemas.openxmlformats.org/officeDocument/2006/relationships/tags" Target="../tags/tag125.xml"/><Relationship Id="rId1" Type="http://schemas.openxmlformats.org/officeDocument/2006/relationships/vmlDrawing" Target="../drawings/vmlDrawing10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notesSlide" Target="../notesSlides/notesSlide3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vmlDrawing" Target="../drawings/vmlDrawing5.v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4.emf"/><Relationship Id="rId3" Type="http://schemas.openxmlformats.org/officeDocument/2006/relationships/tags" Target="../tags/tag90.xml"/><Relationship Id="rId7" Type="http://schemas.openxmlformats.org/officeDocument/2006/relationships/notesSlide" Target="../notesSlides/notesSlide6.xml"/><Relationship Id="rId12" Type="http://schemas.openxmlformats.org/officeDocument/2006/relationships/oleObject" Target="../embeddings/oleObject8.bin"/><Relationship Id="rId2" Type="http://schemas.openxmlformats.org/officeDocument/2006/relationships/tags" Target="../tags/tag89.xml"/><Relationship Id="rId1" Type="http://schemas.openxmlformats.org/officeDocument/2006/relationships/vmlDrawing" Target="../drawings/vmlDrawing6.v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emf"/><Relationship Id="rId5" Type="http://schemas.openxmlformats.org/officeDocument/2006/relationships/tags" Target="../tags/tag92.xml"/><Relationship Id="rId15" Type="http://schemas.openxmlformats.org/officeDocument/2006/relationships/image" Target="../media/image5.emf"/><Relationship Id="rId10" Type="http://schemas.openxmlformats.org/officeDocument/2006/relationships/oleObject" Target="../embeddings/oleObject7.bin"/><Relationship Id="rId4" Type="http://schemas.openxmlformats.org/officeDocument/2006/relationships/tags" Target="../tags/tag91.xml"/><Relationship Id="rId9" Type="http://schemas.openxmlformats.org/officeDocument/2006/relationships/image" Target="../media/image2.emf"/><Relationship Id="rId1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7">
            <a:extLst>
              <a:ext uri="{FF2B5EF4-FFF2-40B4-BE49-F238E27FC236}">
                <a16:creationId xmlns:a16="http://schemas.microsoft.com/office/drawing/2014/main" id="{1848DC62-A128-4408-95E7-938782FE1C51}"/>
              </a:ext>
            </a:extLst>
          </p:cNvPr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649788" y="5002213"/>
            <a:ext cx="4078287" cy="775597"/>
          </a:xfrm>
        </p:spPr>
        <p:txBody>
          <a:bodyPr/>
          <a:lstStyle/>
          <a:p>
            <a:pPr marL="0" indent="0" eaLnBrk="1" hangingPunct="1"/>
            <a:r>
              <a:rPr lang="en-US" altLang="en-US" dirty="0"/>
              <a:t>Prof Gerhard Kling</a:t>
            </a:r>
            <a:br>
              <a:rPr lang="en-US" altLang="en-US" dirty="0"/>
            </a:br>
            <a:r>
              <a:rPr lang="en-US" altLang="en-US" dirty="0"/>
              <a:t>University of Aberdeen</a:t>
            </a:r>
          </a:p>
          <a:p>
            <a:pPr marL="0" indent="0" eaLnBrk="1" hangingPunct="1"/>
            <a:endParaRPr lang="en-US" altLang="en-US" dirty="0"/>
          </a:p>
        </p:txBody>
      </p:sp>
      <p:sp>
        <p:nvSpPr>
          <p:cNvPr id="8196" name="Rectangle 8">
            <a:extLst>
              <a:ext uri="{FF2B5EF4-FFF2-40B4-BE49-F238E27FC236}">
                <a16:creationId xmlns:a16="http://schemas.microsoft.com/office/drawing/2014/main" id="{05890F46-9608-4367-870B-1CB63E9B8158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>
          <a:xfrm>
            <a:off x="4649788" y="2448779"/>
            <a:ext cx="4122737" cy="1661993"/>
          </a:xfrm>
        </p:spPr>
        <p:txBody>
          <a:bodyPr/>
          <a:lstStyle/>
          <a:p>
            <a:pPr eaLnBrk="1" hangingPunct="1"/>
            <a:r>
              <a:rPr lang="en-GB" altLang="en-US" dirty="0"/>
              <a:t>Adjusting financial statements</a:t>
            </a:r>
            <a:endParaRPr lang="en-US" altLang="en-US" sz="2400" i="1" dirty="0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BDEE4F39-D187-4A4C-8767-4A606ED34491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4314825" y="1917700"/>
            <a:ext cx="250825" cy="2644775"/>
          </a:xfrm>
          <a:prstGeom prst="rect">
            <a:avLst/>
          </a:prstGeom>
          <a:solidFill>
            <a:srgbClr val="FFA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  <a:buFontTx/>
              <a:buChar char="•"/>
            </a:pPr>
            <a:endParaRPr lang="en-GB" altLang="en-US"/>
          </a:p>
        </p:txBody>
      </p:sp>
      <p:graphicFrame>
        <p:nvGraphicFramePr>
          <p:cNvPr id="8198" name="Rectangle 6" hidden="1">
            <a:extLst>
              <a:ext uri="{FF2B5EF4-FFF2-40B4-BE49-F238E27FC236}">
                <a16:creationId xmlns:a16="http://schemas.microsoft.com/office/drawing/2014/main" id="{FD2443B5-E447-4CE5-9BD8-59E4E23DB40E}"/>
              </a:ext>
            </a:extLst>
          </p:cNvPr>
          <p:cNvGraphicFramePr>
            <a:graphicFrameLocks/>
          </p:cNvGraphicFramePr>
          <p:nvPr>
            <p:custDataLst>
              <p:tags r:id="rId5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r:id="rId10" imgW="0" imgH="0" progId="">
                  <p:embed/>
                </p:oleObj>
              </mc:Choice>
              <mc:Fallback>
                <p:oleObj r:id="rId10" imgW="0" imgH="0" progId="">
                  <p:embed/>
                  <p:pic>
                    <p:nvPicPr>
                      <p:cNvPr id="0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15">
            <a:extLst>
              <a:ext uri="{FF2B5EF4-FFF2-40B4-BE49-F238E27FC236}">
                <a16:creationId xmlns:a16="http://schemas.microsoft.com/office/drawing/2014/main" id="{8A6D07ED-81E2-4EC8-9768-0B766C8B9211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361950" y="723900"/>
            <a:ext cx="37687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tx2"/>
                </a:solidFill>
              </a:rPr>
              <a:t>Unit 4</a:t>
            </a:r>
          </a:p>
        </p:txBody>
      </p:sp>
      <p:pic>
        <p:nvPicPr>
          <p:cNvPr id="8200" name="Picture 18" descr="coins">
            <a:extLst>
              <a:ext uri="{FF2B5EF4-FFF2-40B4-BE49-F238E27FC236}">
                <a16:creationId xmlns:a16="http://schemas.microsoft.com/office/drawing/2014/main" id="{4CC4597E-8F2D-4ED5-82FD-1ABF43701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38150" y="1303338"/>
            <a:ext cx="3044825" cy="4567237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cK Confidential">
            <a:extLst>
              <a:ext uri="{FF2B5EF4-FFF2-40B4-BE49-F238E27FC236}">
                <a16:creationId xmlns:a16="http://schemas.microsoft.com/office/drawing/2014/main" id="{1A00B743-0EAD-4755-B5D5-AAB7CF3113B4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649788" y="1295400"/>
            <a:ext cx="42135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r>
              <a:rPr lang="en-US" altLang="en-US" sz="1400" b="1" dirty="0">
                <a:solidFill>
                  <a:srgbClr val="676767"/>
                </a:solidFill>
              </a:rPr>
              <a:t>BU7313 Financial Modelling &amp; Scenario Analysis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9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225"/>
            <a:ext cx="7091362" cy="263525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The ROA “miracle”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FF629FB-F775-428B-A652-94DEE6AAC8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88061"/>
              </p:ext>
            </p:extLst>
          </p:nvPr>
        </p:nvGraphicFramePr>
        <p:xfrm>
          <a:off x="361949" y="1407995"/>
          <a:ext cx="6636379" cy="4214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962E8A5-4973-4C61-93DC-B8874901848C}"/>
              </a:ext>
            </a:extLst>
          </p:cNvPr>
          <p:cNvSpPr txBox="1"/>
          <p:nvPr/>
        </p:nvSpPr>
        <p:spPr>
          <a:xfrm>
            <a:off x="6527549" y="1919335"/>
            <a:ext cx="14938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Profitability seems to increase by 31.75%</a:t>
            </a:r>
          </a:p>
        </p:txBody>
      </p:sp>
    </p:spTree>
    <p:extLst>
      <p:ext uri="{BB962C8B-B14F-4D97-AF65-F5344CB8AC3E}">
        <p14:creationId xmlns:p14="http://schemas.microsoft.com/office/powerpoint/2010/main" val="3919094583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10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225"/>
            <a:ext cx="7091362" cy="263525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Adjusting for operating leases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3411" name="Rectangle 3">
                <a:extLst>
                  <a:ext uri="{FF2B5EF4-FFF2-40B4-BE49-F238E27FC236}">
                    <a16:creationId xmlns:a16="http://schemas.microsoft.com/office/drawing/2014/main" id="{6E8A5AC9-869F-446A-83D6-5CCCCCE3940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549275" y="991873"/>
                <a:ext cx="7292975" cy="46768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342900" indent="-342900" defTabSz="912813"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268288" indent="-266700" defTabSz="912813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1" eaLnBrk="1" hangingPunct="1">
                  <a:spcAft>
                    <a:spcPts val="800"/>
                  </a:spcAft>
                </a:pPr>
                <a:r>
                  <a:rPr lang="en-GB" altLang="en-US" sz="2000" dirty="0">
                    <a:latin typeface="+mj-lt"/>
                  </a:rPr>
                  <a:t>How to undo the changes caused by operating leases?</a:t>
                </a:r>
              </a:p>
              <a:p>
                <a:pPr lvl="1" eaLnBrk="1" hangingPunct="1">
                  <a:spcAft>
                    <a:spcPts val="800"/>
                  </a:spcAft>
                </a:pPr>
                <a:r>
                  <a:rPr lang="en-GB" altLang="en-US" sz="2000" dirty="0">
                    <a:latin typeface="+mj-lt"/>
                  </a:rPr>
                  <a:t>The main issue is that the value of the leased asset is often not disclosed, we only now rental payments</a:t>
                </a:r>
              </a:p>
              <a:p>
                <a:pPr lvl="1" eaLnBrk="1" hangingPunct="1">
                  <a:spcAft>
                    <a:spcPts val="800"/>
                  </a:spcAft>
                </a:pPr>
                <a:r>
                  <a:rPr lang="en-GB" altLang="en-US" sz="2000" dirty="0">
                    <a:latin typeface="+mj-lt"/>
                  </a:rPr>
                  <a:t>First step: capitalize operating leases</a:t>
                </a:r>
              </a:p>
              <a:p>
                <a:pPr lvl="2" eaLnBrk="1" hangingPunct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𝐴𝑠𝑠𝑒𝑡</m:t>
                        </m:r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</m:e>
                      <m:sub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</a:rPr>
                              <m:t>𝑅𝑒𝑛𝑡𝑎𝑙</m:t>
                            </m:r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</a:rPr>
                              <m:t>𝑒𝑥𝑝𝑒𝑛𝑠𝑒</m:t>
                            </m:r>
                          </m:e>
                          <m:sub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𝐶𝑜𝑠𝑡</m:t>
                        </m:r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𝑑𝑒𝑏𝑡</m:t>
                        </m:r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</a:rPr>
                              <m:t>𝑌𝑒𝑎𝑟𝑠</m:t>
                            </m:r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</a:rPr>
                              <m:t>𝑢𝑠𝑒</m:t>
                            </m:r>
                          </m:den>
                        </m:f>
                      </m:den>
                    </m:f>
                  </m:oMath>
                </a14:m>
                <a:endParaRPr lang="en-GB" altLang="en-US" sz="2000" dirty="0">
                  <a:latin typeface="+mj-lt"/>
                </a:endParaRPr>
              </a:p>
              <a:p>
                <a:pPr lvl="2" eaLnBrk="1" hangingPunct="1">
                  <a:spcAft>
                    <a:spcPts val="800"/>
                  </a:spcAft>
                </a:pPr>
                <a:r>
                  <a:rPr lang="en-GB" altLang="en-US" sz="2000" dirty="0">
                    <a:latin typeface="+mj-lt"/>
                  </a:rPr>
                  <a:t>Years of use reflect the expected lifetime of the asset</a:t>
                </a:r>
              </a:p>
              <a:p>
                <a:pPr lvl="2" eaLnBrk="1" hangingPunct="1">
                  <a:spcAft>
                    <a:spcPts val="800"/>
                  </a:spcAft>
                </a:pPr>
                <a:r>
                  <a:rPr lang="en-GB" altLang="en-US" sz="2000" dirty="0">
                    <a:latin typeface="+mj-lt"/>
                  </a:rPr>
                  <a:t>Example: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alt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num>
                      <m:den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5%+1/20</m:t>
                        </m:r>
                      </m:den>
                    </m:f>
                    <m:r>
                      <a:rPr lang="en-GB" altLang="en-US" sz="2000" b="0" i="1" smtClean="0">
                        <a:latin typeface="Cambria Math" panose="02040503050406030204" pitchFamily="18" charset="0"/>
                      </a:rPr>
                      <m:t>=210</m:t>
                    </m:r>
                  </m:oMath>
                </a14:m>
                <a:r>
                  <a:rPr lang="en-GB" altLang="en-US" sz="2000" dirty="0">
                    <a:latin typeface="+mj-lt"/>
                  </a:rPr>
                  <a:t> </a:t>
                </a:r>
              </a:p>
              <a:p>
                <a:pPr lvl="2" eaLnBrk="1" hangingPunct="1">
                  <a:spcAft>
                    <a:spcPts val="800"/>
                  </a:spcAft>
                </a:pPr>
                <a:r>
                  <a:rPr lang="en-GB" altLang="en-US" sz="2000" dirty="0">
                    <a:latin typeface="+mj-lt"/>
                  </a:rPr>
                  <a:t>Hence we would estimate that the value of the leased asset is USD 210 million</a:t>
                </a:r>
              </a:p>
              <a:p>
                <a:pPr lvl="2" eaLnBrk="1" hangingPunct="1">
                  <a:spcAft>
                    <a:spcPts val="800"/>
                  </a:spcAft>
                </a:pPr>
                <a:r>
                  <a:rPr lang="en-GB" altLang="en-US" sz="2000" dirty="0">
                    <a:latin typeface="+mj-lt"/>
                  </a:rPr>
                  <a:t>Increase IC by the estimated asset value</a:t>
                </a:r>
              </a:p>
              <a:p>
                <a:pPr lvl="2" eaLnBrk="1" hangingPunct="1">
                  <a:spcAft>
                    <a:spcPts val="800"/>
                  </a:spcAft>
                </a:pPr>
                <a:r>
                  <a:rPr lang="en-GB" altLang="en-US" sz="2000" dirty="0">
                    <a:latin typeface="+mj-lt"/>
                  </a:rPr>
                  <a:t>Increase debt by the </a:t>
                </a:r>
                <a:r>
                  <a:rPr lang="en-GB" altLang="en-US" sz="2000" dirty="0"/>
                  <a:t>estimated asset value</a:t>
                </a:r>
                <a:endParaRPr lang="en-GB" alt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553411" name="Rectangle 3">
                <a:extLst>
                  <a:ext uri="{FF2B5EF4-FFF2-40B4-BE49-F238E27FC236}">
                    <a16:creationId xmlns:a16="http://schemas.microsoft.com/office/drawing/2014/main" id="{6E8A5AC9-869F-446A-83D6-5CCCCCE39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549275" y="991873"/>
                <a:ext cx="7292975" cy="4676858"/>
              </a:xfrm>
              <a:prstGeom prst="rect">
                <a:avLst/>
              </a:prstGeom>
              <a:blipFill>
                <a:blip r:embed="rId5"/>
                <a:stretch>
                  <a:fillRect l="-2007" t="-1565" r="-1254" b="-19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99705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11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225"/>
            <a:ext cx="7091362" cy="263525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Adjusting for operating leases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3411" name="Rectangle 3">
                <a:extLst>
                  <a:ext uri="{FF2B5EF4-FFF2-40B4-BE49-F238E27FC236}">
                    <a16:creationId xmlns:a16="http://schemas.microsoft.com/office/drawing/2014/main" id="{6E8A5AC9-869F-446A-83D6-5CCCCCE3940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549275" y="883232"/>
                <a:ext cx="7292975" cy="55935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342900" indent="-342900" defTabSz="912813"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268288" indent="-266700" defTabSz="912813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1" eaLnBrk="1" hangingPunct="1">
                  <a:spcAft>
                    <a:spcPts val="800"/>
                  </a:spcAft>
                </a:pPr>
                <a:r>
                  <a:rPr lang="en-GB" altLang="en-US" sz="2000" dirty="0">
                    <a:latin typeface="+mj-lt"/>
                  </a:rPr>
                  <a:t>Second step: split rental expenses into depreciation and implied interest expenses</a:t>
                </a:r>
              </a:p>
              <a:p>
                <a:pPr lvl="2" eaLnBrk="1" hangingPunct="1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GB" altLang="en-US" sz="2000" b="0" i="1" smtClean="0">
                        <a:latin typeface="Cambria Math" panose="02040503050406030204" pitchFamily="18" charset="0"/>
                      </a:rPr>
                      <m:t>𝐷𝑒𝑝𝑟𝑒𝑐𝑖𝑎𝑡𝑖𝑜𝑛</m:t>
                    </m:r>
                    <m:r>
                      <a:rPr lang="en-GB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𝑌𝑒𝑎𝑟𝑠</m:t>
                        </m:r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𝑢𝑠𝑒</m:t>
                        </m:r>
                      </m:den>
                    </m:f>
                    <m:r>
                      <a:rPr lang="en-GB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𝐴𝑠𝑠𝑒𝑡</m:t>
                        </m:r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𝑣𝑎𝑙𝑢𝑒</m:t>
                        </m:r>
                      </m:e>
                      <m:sub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altLang="en-US" sz="2000" dirty="0">
                  <a:latin typeface="+mj-lt"/>
                </a:endParaRPr>
              </a:p>
              <a:p>
                <a:pPr lvl="2" eaLnBrk="1" hangingPunct="1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GB" altLang="en-US" sz="2000" b="0" i="1" smtClean="0">
                        <a:latin typeface="Cambria Math" panose="02040503050406030204" pitchFamily="18" charset="0"/>
                      </a:rPr>
                      <m:t>𝐼𝑚𝑝𝑙𝑖𝑒𝑑</m:t>
                    </m:r>
                    <m:r>
                      <a:rPr lang="en-GB" alt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en-US" sz="2000" b="0" i="1" smtClean="0">
                        <a:latin typeface="Cambria Math" panose="02040503050406030204" pitchFamily="18" charset="0"/>
                      </a:rPr>
                      <m:t>𝑖𝑛𝑡𝑒𝑟𝑒𝑠𝑡</m:t>
                    </m:r>
                    <m:r>
                      <a:rPr lang="en-GB" alt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en-US" sz="2000" b="0" i="1" smtClean="0">
                        <a:latin typeface="Cambria Math" panose="02040503050406030204" pitchFamily="18" charset="0"/>
                      </a:rPr>
                      <m:t>𝑒𝑥𝑝𝑒𝑛𝑠𝑒𝑠</m:t>
                    </m:r>
                    <m:r>
                      <a:rPr lang="en-GB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en-US" sz="2000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GB" alt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GB" alt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en-US" sz="2000" b="0" i="1" smtClean="0">
                        <a:latin typeface="Cambria Math" panose="02040503050406030204" pitchFamily="18" charset="0"/>
                      </a:rPr>
                      <m:t>𝑑𝑒𝑏𝑡</m:t>
                    </m:r>
                    <m:r>
                      <a:rPr lang="en-GB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𝐴𝑠𝑠𝑒𝑡</m:t>
                        </m:r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𝑣𝑎𝑙𝑢𝑒</m:t>
                        </m:r>
                      </m:e>
                      <m:sub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altLang="en-US" sz="2000" dirty="0">
                  <a:latin typeface="+mj-lt"/>
                </a:endParaRPr>
              </a:p>
              <a:p>
                <a:pPr lvl="2" eaLnBrk="1" hangingPunct="1">
                  <a:spcAft>
                    <a:spcPts val="800"/>
                  </a:spcAft>
                </a:pPr>
                <a:r>
                  <a:rPr lang="en-GB" altLang="en-US" sz="2000" dirty="0">
                    <a:latin typeface="+mj-lt"/>
                  </a:rPr>
                  <a:t>Example: Depreciation=1/20×210=10.5 and implied interest expenses=210</a:t>
                </a:r>
                <a:r>
                  <a:rPr lang="en-GB" altLang="en-US" sz="2000" dirty="0"/>
                  <a:t>×5%=10.5</a:t>
                </a:r>
              </a:p>
              <a:p>
                <a:pPr lvl="2" eaLnBrk="1" hangingPunct="1">
                  <a:spcAft>
                    <a:spcPts val="800"/>
                  </a:spcAft>
                </a:pPr>
                <a:r>
                  <a:rPr lang="en-GB" altLang="en-US" sz="2000" dirty="0">
                    <a:latin typeface="+mj-lt"/>
                  </a:rPr>
                  <a:t>Add back implied interest expenses to operating expenses as this is financing</a:t>
                </a:r>
              </a:p>
              <a:p>
                <a:pPr lvl="2" eaLnBrk="1" hangingPunct="1">
                  <a:spcAft>
                    <a:spcPts val="800"/>
                  </a:spcAft>
                </a:pPr>
                <a:r>
                  <a:rPr lang="en-GB" altLang="en-US" sz="2000" dirty="0">
                    <a:latin typeface="+mj-lt"/>
                  </a:rPr>
                  <a:t>Note that depreciation is operating</a:t>
                </a:r>
              </a:p>
              <a:p>
                <a:pPr lvl="2" eaLnBrk="1" hangingPunct="1">
                  <a:spcAft>
                    <a:spcPts val="800"/>
                  </a:spcAft>
                </a:pPr>
                <a:r>
                  <a:rPr lang="en-GB" altLang="en-US" sz="2000" dirty="0">
                    <a:latin typeface="+mj-lt"/>
                  </a:rPr>
                  <a:t>Hence, EBIT increases by the </a:t>
                </a:r>
                <a:r>
                  <a:rPr lang="en-GB" altLang="en-US" sz="2000" dirty="0"/>
                  <a:t>implied interest expenses of 10.5</a:t>
                </a:r>
              </a:p>
              <a:p>
                <a:pPr lvl="2" eaLnBrk="1" hangingPunct="1">
                  <a:spcAft>
                    <a:spcPts val="800"/>
                  </a:spcAft>
                </a:pPr>
                <a:r>
                  <a:rPr lang="en-GB" altLang="en-US" sz="2000" dirty="0">
                    <a:latin typeface="+mj-lt"/>
                  </a:rPr>
                  <a:t>Increase interest expenses by the </a:t>
                </a:r>
                <a:r>
                  <a:rPr lang="en-GB" altLang="en-US" sz="2000" dirty="0"/>
                  <a:t>implied interest expenses</a:t>
                </a:r>
              </a:p>
              <a:p>
                <a:pPr lvl="2" eaLnBrk="1" hangingPunct="1">
                  <a:spcAft>
                    <a:spcPts val="800"/>
                  </a:spcAft>
                </a:pPr>
                <a:r>
                  <a:rPr lang="en-GB" altLang="en-US" sz="2000" dirty="0"/>
                  <a:t>Adjusted NOPLAT follows from adjusted EBIT </a:t>
                </a:r>
                <a:endParaRPr lang="en-GB" alt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553411" name="Rectangle 3">
                <a:extLst>
                  <a:ext uri="{FF2B5EF4-FFF2-40B4-BE49-F238E27FC236}">
                    <a16:creationId xmlns:a16="http://schemas.microsoft.com/office/drawing/2014/main" id="{6E8A5AC9-869F-446A-83D6-5CCCCCE39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549275" y="883232"/>
                <a:ext cx="7292975" cy="5593519"/>
              </a:xfrm>
              <a:prstGeom prst="rect">
                <a:avLst/>
              </a:prstGeom>
              <a:blipFill>
                <a:blip r:embed="rId5"/>
                <a:stretch>
                  <a:fillRect l="-2007" t="-1309" b="-18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636951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12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225"/>
            <a:ext cx="7091362" cy="263525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Debt equivalents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5" y="883232"/>
            <a:ext cx="7292975" cy="3898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GB" altLang="en-US" sz="2000" dirty="0">
                <a:latin typeface="+mj-lt"/>
              </a:rPr>
              <a:t>Operating leases are treated as a debt equivalent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>
                <a:latin typeface="+mj-lt"/>
              </a:rPr>
              <a:t>Hence, levels of debt are adjusted with capitalized operating lease, i.e. the asset value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>
                <a:latin typeface="+mj-lt"/>
              </a:rPr>
              <a:t>The value of equity reflects these debt equivalents as the entity value is reduced in line with adjustments to debt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>
                <a:latin typeface="+mj-lt"/>
              </a:rPr>
              <a:t>One could determine adjusted financial leverage (see lecture on financial health)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>
                <a:latin typeface="+mj-lt"/>
              </a:rPr>
              <a:t>In addition, other ratios such as interest coverage need to be adjusted as actual interest expenses are hidden in rental payments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>
                <a:latin typeface="+mj-lt"/>
              </a:rPr>
              <a:t>There are implications for cost of capital (WACC)</a:t>
            </a:r>
          </a:p>
        </p:txBody>
      </p:sp>
    </p:spTree>
    <p:extLst>
      <p:ext uri="{BB962C8B-B14F-4D97-AF65-F5344CB8AC3E}">
        <p14:creationId xmlns:p14="http://schemas.microsoft.com/office/powerpoint/2010/main" val="3110161808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13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225"/>
            <a:ext cx="7091362" cy="263525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Adjusting WACC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3411" name="Rectangle 3">
                <a:extLst>
                  <a:ext uri="{FF2B5EF4-FFF2-40B4-BE49-F238E27FC236}">
                    <a16:creationId xmlns:a16="http://schemas.microsoft.com/office/drawing/2014/main" id="{6E8A5AC9-869F-446A-83D6-5CCCCCE3940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549275" y="883232"/>
                <a:ext cx="7292975" cy="4345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342900" indent="-342900" defTabSz="912813"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268288" indent="-266700" defTabSz="912813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1" eaLnBrk="1" hangingPunct="1">
                  <a:spcAft>
                    <a:spcPts val="800"/>
                  </a:spcAft>
                </a:pPr>
                <a:r>
                  <a:rPr lang="en-GB" altLang="en-US" sz="2000" dirty="0">
                    <a:latin typeface="+mj-lt"/>
                  </a:rPr>
                  <a:t>In our example, equity=350 and debt=130</a:t>
                </a:r>
              </a:p>
              <a:p>
                <a:pPr lvl="1" eaLnBrk="1" hangingPunct="1">
                  <a:spcAft>
                    <a:spcPts val="800"/>
                  </a:spcAft>
                </a:pPr>
                <a:r>
                  <a:rPr lang="en-GB" altLang="en-US" sz="2000" dirty="0">
                    <a:latin typeface="+mj-lt"/>
                  </a:rPr>
                  <a:t>Let us assume (more in Lecture 7) that cost of equity=10% and cost of debt=5%. The marginal tax rate is 35%</a:t>
                </a:r>
              </a:p>
              <a:p>
                <a:pPr lvl="1" eaLnBrk="1" hangingPunct="1">
                  <a:spcAft>
                    <a:spcPts val="800"/>
                  </a:spcAft>
                </a:pPr>
                <a:r>
                  <a:rPr lang="en-GB" altLang="en-US" sz="2000" dirty="0">
                    <a:latin typeface="+mj-lt"/>
                  </a:rPr>
                  <a:t>Interest expenses are tax deductible (tax shield) thus</a:t>
                </a:r>
              </a:p>
              <a:p>
                <a:pPr lvl="1" eaLnBrk="1" hangingPunct="1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GB" altLang="en-US" sz="2000" b="0" i="1" smtClean="0">
                        <a:latin typeface="Cambria Math" panose="02040503050406030204" pitchFamily="18" charset="0"/>
                      </a:rPr>
                      <m:t>𝑊𝐴𝐶𝐶</m:t>
                    </m:r>
                    <m:r>
                      <a:rPr lang="en-GB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𝐷𝑒𝑏𝑡</m:t>
                        </m:r>
                      </m:num>
                      <m:den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𝐷𝑒𝑏𝑡</m:t>
                        </m:r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𝐸𝑞𝑢𝑖𝑡𝑦</m:t>
                        </m:r>
                      </m:den>
                    </m:f>
                    <m:r>
                      <a:rPr lang="en-GB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en-GB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GB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𝑑𝑒𝑏𝑡</m:t>
                    </m:r>
                    <m:d>
                      <m:dPr>
                        <m:ctrlP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𝑡𝑎𝑥</m:t>
                        </m:r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𝑟𝑎𝑡𝑒</m:t>
                        </m:r>
                      </m:e>
                    </m:d>
                    <m:r>
                      <a:rPr lang="en-GB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alt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𝐸𝑞𝑢𝑖𝑡𝑦</m:t>
                        </m:r>
                      </m:num>
                      <m:den>
                        <m:r>
                          <a:rPr lang="en-GB" altLang="en-US" sz="2000" i="1">
                            <a:latin typeface="Cambria Math" panose="02040503050406030204" pitchFamily="18" charset="0"/>
                          </a:rPr>
                          <m:t>𝐷𝑒𝑏𝑡</m:t>
                        </m:r>
                        <m:r>
                          <a:rPr lang="en-GB" alt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altLang="en-US" sz="2000" i="1">
                            <a:latin typeface="Cambria Math" panose="02040503050406030204" pitchFamily="18" charset="0"/>
                          </a:rPr>
                          <m:t>𝐸𝑞𝑢𝑖𝑡𝑦</m:t>
                        </m:r>
                      </m:den>
                    </m:f>
                    <m:r>
                      <a:rPr lang="en-GB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en-GB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GB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𝐸𝑞𝑢𝑖𝑡𝑦</m:t>
                    </m:r>
                  </m:oMath>
                </a14:m>
                <a:endParaRPr lang="en-GB" altLang="en-US" sz="2000" dirty="0">
                  <a:latin typeface="+mj-lt"/>
                </a:endParaRPr>
              </a:p>
              <a:p>
                <a:pPr lvl="1" eaLnBrk="1" hangingPunct="1">
                  <a:spcAft>
                    <a:spcPts val="800"/>
                  </a:spcAft>
                </a:pPr>
                <a:r>
                  <a:rPr lang="en-GB" altLang="en-US" sz="2000" dirty="0">
                    <a:latin typeface="+mj-lt"/>
                  </a:rPr>
                  <a:t>Example: WACC=130/(130+350)×5%</a:t>
                </a:r>
                <a:r>
                  <a:rPr lang="en-GB" altLang="en-US" sz="2000" dirty="0"/>
                  <a:t>×(1-35%)+350/(130+350) ×10%=8.17%</a:t>
                </a:r>
              </a:p>
              <a:p>
                <a:pPr lvl="1" eaLnBrk="1" hangingPunct="1">
                  <a:spcAft>
                    <a:spcPts val="800"/>
                  </a:spcAft>
                </a:pPr>
                <a:r>
                  <a:rPr lang="en-GB" altLang="en-US" sz="2000" dirty="0">
                    <a:latin typeface="+mj-lt"/>
                  </a:rPr>
                  <a:t>Adjusted figures: WACC=344</a:t>
                </a:r>
                <a:r>
                  <a:rPr lang="en-GB" altLang="en-US" sz="2000" dirty="0"/>
                  <a:t>/(344+350)×5%×(1-35%)+350/(344+350) ×10%=6.65%</a:t>
                </a:r>
              </a:p>
              <a:p>
                <a:pPr lvl="1" eaLnBrk="1" hangingPunct="1">
                  <a:spcAft>
                    <a:spcPts val="800"/>
                  </a:spcAft>
                </a:pPr>
                <a:endParaRPr lang="en-GB" alt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553411" name="Rectangle 3">
                <a:extLst>
                  <a:ext uri="{FF2B5EF4-FFF2-40B4-BE49-F238E27FC236}">
                    <a16:creationId xmlns:a16="http://schemas.microsoft.com/office/drawing/2014/main" id="{6E8A5AC9-869F-446A-83D6-5CCCCCE39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549275" y="883232"/>
                <a:ext cx="7292975" cy="4345292"/>
              </a:xfrm>
              <a:prstGeom prst="rect">
                <a:avLst/>
              </a:prstGeom>
              <a:blipFill>
                <a:blip r:embed="rId5"/>
                <a:stretch>
                  <a:fillRect l="-2007" t="-16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632752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>
            <a:extLst>
              <a:ext uri="{FF2B5EF4-FFF2-40B4-BE49-F238E27FC236}">
                <a16:creationId xmlns:a16="http://schemas.microsoft.com/office/drawing/2014/main" id="{1AC364D2-5138-4142-8387-2B5F166812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A6761EDC-A500-4F19-AB84-D8CE7305207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14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49155" name="Footer Placeholder 4">
            <a:extLst>
              <a:ext uri="{FF2B5EF4-FFF2-40B4-BE49-F238E27FC236}">
                <a16:creationId xmlns:a16="http://schemas.microsoft.com/office/drawing/2014/main" id="{2C302C7D-AD97-4D84-935F-D2D8F724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graphicFrame>
        <p:nvGraphicFramePr>
          <p:cNvPr id="49156" name="Rectangle 2" hidden="1">
            <a:extLst>
              <a:ext uri="{FF2B5EF4-FFF2-40B4-BE49-F238E27FC236}">
                <a16:creationId xmlns:a16="http://schemas.microsoft.com/office/drawing/2014/main" id="{3837A2A4-8CC3-4067-B3A0-C26FBD077A4A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3" r:id="rId10" imgW="0" imgH="0" progId="TCLayout.ActiveDocument">
                  <p:embed/>
                </p:oleObj>
              </mc:Choice>
              <mc:Fallback>
                <p:oleObj r:id="rId10" imgW="0" imgH="0" progId="TCLayout.ActiveDocument">
                  <p:embed/>
                  <p:pic>
                    <p:nvPicPr>
                      <p:cNvPr id="0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Rectangle 3">
            <a:extLst>
              <a:ext uri="{FF2B5EF4-FFF2-40B4-BE49-F238E27FC236}">
                <a16:creationId xmlns:a16="http://schemas.microsoft.com/office/drawing/2014/main" id="{1FDAD160-E0B5-4508-A0BF-B83441C6E81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Contents</a:t>
            </a:r>
          </a:p>
        </p:txBody>
      </p:sp>
      <p:grpSp>
        <p:nvGrpSpPr>
          <p:cNvPr id="26630" name="Group 4">
            <a:extLst>
              <a:ext uri="{FF2B5EF4-FFF2-40B4-BE49-F238E27FC236}">
                <a16:creationId xmlns:a16="http://schemas.microsoft.com/office/drawing/2014/main" id="{BEBD7A4B-567C-43C3-90F8-82B9D63F12F9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179638"/>
            <a:ext cx="4149725" cy="450850"/>
            <a:chOff x="1515" y="1501"/>
            <a:chExt cx="2614" cy="284"/>
          </a:xfrm>
          <a:solidFill>
            <a:schemeClr val="bg1">
              <a:lumMod val="75000"/>
            </a:schemeClr>
          </a:solidFill>
        </p:grpSpPr>
        <p:sp>
          <p:nvSpPr>
            <p:cNvPr id="26643" name="Rectangle 5">
              <a:extLst>
                <a:ext uri="{FF2B5EF4-FFF2-40B4-BE49-F238E27FC236}">
                  <a16:creationId xmlns:a16="http://schemas.microsoft.com/office/drawing/2014/main" id="{C7F034E5-08F9-4A9B-9B55-80F91CCC41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5" y="1501"/>
              <a:ext cx="2614" cy="2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26644" name="Rectangle 6">
              <a:extLst>
                <a:ext uri="{FF2B5EF4-FFF2-40B4-BE49-F238E27FC236}">
                  <a16:creationId xmlns:a16="http://schemas.microsoft.com/office/drawing/2014/main" id="{07A5CDB1-9578-45E1-9BC1-BF20CE76466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73" y="1566"/>
              <a:ext cx="1117" cy="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144463" lvl="1" indent="-142875" defTabSz="895350" eaLnBrk="1" hangingPunct="1">
                <a:spcBef>
                  <a:spcPct val="50000"/>
                </a:spcBef>
                <a:spcAft>
                  <a:spcPct val="60000"/>
                </a:spcAft>
                <a:buClr>
                  <a:schemeClr val="tx2"/>
                </a:buClr>
                <a:buFont typeface="Wingdings" pitchFamily="2" charset="2"/>
                <a:buChar char="Ø"/>
                <a:defRPr/>
              </a:pPr>
              <a:r>
                <a:rPr lang="en-US" dirty="0">
                  <a:latin typeface="Arial" charset="0"/>
                </a:rPr>
                <a:t>Operating leases </a:t>
              </a:r>
            </a:p>
          </p:txBody>
        </p:sp>
      </p:grpSp>
      <p:grpSp>
        <p:nvGrpSpPr>
          <p:cNvPr id="26631" name="Group 7">
            <a:extLst>
              <a:ext uri="{FF2B5EF4-FFF2-40B4-BE49-F238E27FC236}">
                <a16:creationId xmlns:a16="http://schemas.microsoft.com/office/drawing/2014/main" id="{B03EF8B3-FFB6-4739-B6A6-C03960189FAF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701211"/>
            <a:ext cx="4149725" cy="450850"/>
            <a:chOff x="1515" y="1816"/>
            <a:chExt cx="2614" cy="284"/>
          </a:xfrm>
          <a:solidFill>
            <a:schemeClr val="tx2"/>
          </a:solidFill>
        </p:grpSpPr>
        <p:sp>
          <p:nvSpPr>
            <p:cNvPr id="26641" name="Rectangle 8">
              <a:extLst>
                <a:ext uri="{FF2B5EF4-FFF2-40B4-BE49-F238E27FC236}">
                  <a16:creationId xmlns:a16="http://schemas.microsoft.com/office/drawing/2014/main" id="{3A1FC636-4043-485E-B946-4EEB626890C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5" y="1816"/>
              <a:ext cx="2614" cy="2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26642" name="Rectangle 9">
              <a:extLst>
                <a:ext uri="{FF2B5EF4-FFF2-40B4-BE49-F238E27FC236}">
                  <a16:creationId xmlns:a16="http://schemas.microsoft.com/office/drawing/2014/main" id="{C800877E-CA83-44A7-9A1A-BEC8C83B156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73" y="1881"/>
              <a:ext cx="1198" cy="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144463" lvl="1" indent="-142875" defTabSz="895350" eaLnBrk="1" hangingPunct="1">
                <a:spcBef>
                  <a:spcPct val="50000"/>
                </a:spcBef>
                <a:spcAft>
                  <a:spcPct val="60000"/>
                </a:spcAft>
                <a:buClr>
                  <a:schemeClr val="tx2"/>
                </a:buClr>
                <a:buFont typeface="Wingdings" pitchFamily="2" charset="2"/>
                <a:buChar char="Ø"/>
                <a:defRPr/>
              </a:pPr>
              <a:r>
                <a:rPr lang="en-US" b="1" dirty="0">
                  <a:solidFill>
                    <a:schemeClr val="bg1"/>
                  </a:solidFill>
                  <a:latin typeface="Arial" charset="0"/>
                </a:rPr>
                <a:t>Pension liabilities</a:t>
              </a:r>
            </a:p>
          </p:txBody>
        </p:sp>
      </p:grpSp>
      <p:grpSp>
        <p:nvGrpSpPr>
          <p:cNvPr id="49160" name="Group 7">
            <a:extLst>
              <a:ext uri="{FF2B5EF4-FFF2-40B4-BE49-F238E27FC236}">
                <a16:creationId xmlns:a16="http://schemas.microsoft.com/office/drawing/2014/main" id="{8571C0AF-D683-48F6-A6A8-9A64A8870442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3222625"/>
            <a:ext cx="4149725" cy="450850"/>
            <a:chOff x="1515" y="1816"/>
            <a:chExt cx="2614" cy="284"/>
          </a:xfrm>
        </p:grpSpPr>
        <p:sp>
          <p:nvSpPr>
            <p:cNvPr id="49164" name="Rectangle 8">
              <a:extLst>
                <a:ext uri="{FF2B5EF4-FFF2-40B4-BE49-F238E27FC236}">
                  <a16:creationId xmlns:a16="http://schemas.microsoft.com/office/drawing/2014/main" id="{1D532883-9585-4BEF-8ED4-2614A021EE86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515" y="1816"/>
              <a:ext cx="2614" cy="28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</a:pPr>
              <a:endParaRPr lang="en-GB" altLang="en-US"/>
            </a:p>
          </p:txBody>
        </p:sp>
        <p:sp>
          <p:nvSpPr>
            <p:cNvPr id="49165" name="Rectangle 9">
              <a:extLst>
                <a:ext uri="{FF2B5EF4-FFF2-40B4-BE49-F238E27FC236}">
                  <a16:creationId xmlns:a16="http://schemas.microsoft.com/office/drawing/2014/main" id="{285C4D42-50A2-4BC8-B20F-1DBF1093351E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1573" y="1881"/>
              <a:ext cx="1483" cy="15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</a:pPr>
              <a:r>
                <a:rPr lang="en-US" altLang="en-US" dirty="0"/>
                <a:t>Provisions and reserves</a:t>
              </a:r>
            </a:p>
          </p:txBody>
        </p:sp>
      </p:grpSp>
      <p:grpSp>
        <p:nvGrpSpPr>
          <p:cNvPr id="49161" name="Group 10">
            <a:extLst>
              <a:ext uri="{FF2B5EF4-FFF2-40B4-BE49-F238E27FC236}">
                <a16:creationId xmlns:a16="http://schemas.microsoft.com/office/drawing/2014/main" id="{C37DCB2E-C1DD-4B2F-8ABE-23FD1B2C3EDC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3744913"/>
            <a:ext cx="4149725" cy="450850"/>
            <a:chOff x="1515" y="2131"/>
            <a:chExt cx="2614" cy="284"/>
          </a:xfrm>
        </p:grpSpPr>
        <p:sp>
          <p:nvSpPr>
            <p:cNvPr id="49162" name="Rectangle 11">
              <a:extLst>
                <a:ext uri="{FF2B5EF4-FFF2-40B4-BE49-F238E27FC236}">
                  <a16:creationId xmlns:a16="http://schemas.microsoft.com/office/drawing/2014/main" id="{B7040404-ABBF-4A3B-B688-849030E9D729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515" y="2131"/>
              <a:ext cx="2614" cy="28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</a:pPr>
              <a:endParaRPr lang="en-GB" altLang="en-US"/>
            </a:p>
          </p:txBody>
        </p:sp>
        <p:sp>
          <p:nvSpPr>
            <p:cNvPr id="49163" name="Rectangle 12">
              <a:extLst>
                <a:ext uri="{FF2B5EF4-FFF2-40B4-BE49-F238E27FC236}">
                  <a16:creationId xmlns:a16="http://schemas.microsoft.com/office/drawing/2014/main" id="{041DD2A8-67B4-458F-B9F3-59A713A31DCE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573" y="2196"/>
              <a:ext cx="1050" cy="15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</a:pPr>
              <a:r>
                <a:rPr lang="en-US" altLang="en-US" dirty="0"/>
                <a:t>Kellogg revisited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15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225"/>
            <a:ext cx="7091362" cy="263525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Promised retirement benefits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5" y="883232"/>
            <a:ext cx="7292975" cy="3795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GB" altLang="en-US" sz="2000" dirty="0">
                <a:latin typeface="+mj-lt"/>
              </a:rPr>
              <a:t>Historically, employees have received defined benefit plans for their retirement, i.e. benefits are guaranteed by employers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>
                <a:latin typeface="+mj-lt"/>
              </a:rPr>
              <a:t>These future obligations are offset with assets (contributions of both employees and employers are invested in assets)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>
                <a:latin typeface="+mj-lt"/>
              </a:rPr>
              <a:t>However, pension liabilities often exceed assets due to higher life expectancy and low interest rates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>
                <a:latin typeface="+mj-lt"/>
              </a:rPr>
              <a:t>Unfortunately, changes in pensions such as interest expenses or gains/losses on investments are included in operating expenses (i.e. COGS and SGA)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>
                <a:latin typeface="+mj-lt"/>
              </a:rPr>
              <a:t>Hence, pension changes affect our measurement of NOPLAT and pension assets/liabilities also distort invested capital (IC)</a:t>
            </a:r>
          </a:p>
        </p:txBody>
      </p:sp>
    </p:spTree>
    <p:extLst>
      <p:ext uri="{BB962C8B-B14F-4D97-AF65-F5344CB8AC3E}">
        <p14:creationId xmlns:p14="http://schemas.microsoft.com/office/powerpoint/2010/main" val="774572205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2">
            <a:extLst>
              <a:ext uri="{FF2B5EF4-FFF2-40B4-BE49-F238E27FC236}">
                <a16:creationId xmlns:a16="http://schemas.microsoft.com/office/drawing/2014/main" id="{05E608D9-9028-4087-AFC9-055567CE8A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7D841728-EA5F-4D24-92F7-B751E7592D63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16</a:t>
            </a:fld>
            <a:endParaRPr lang="en-US" altLang="en-US" sz="1200" dirty="0">
              <a:solidFill>
                <a:srgbClr val="C0C0C0"/>
              </a:solidFill>
            </a:endParaRPr>
          </a:p>
        </p:txBody>
      </p:sp>
      <p:sp>
        <p:nvSpPr>
          <p:cNvPr id="63491" name="Footer Placeholder 3">
            <a:extLst>
              <a:ext uri="{FF2B5EF4-FFF2-40B4-BE49-F238E27FC236}">
                <a16:creationId xmlns:a16="http://schemas.microsoft.com/office/drawing/2014/main" id="{7CF1884B-873F-4BF8-BE90-4E70CCE0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2AE6AE51-BE91-4895-8DB4-580939F4B9A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074738" y="1779588"/>
            <a:ext cx="7286625" cy="4611687"/>
          </a:xfrm>
          <a:prstGeom prst="rect">
            <a:avLst/>
          </a:prstGeom>
          <a:gradFill rotWithShape="1">
            <a:gsLst>
              <a:gs pos="0">
                <a:srgbClr val="83ADBE"/>
              </a:gs>
              <a:gs pos="50000">
                <a:srgbClr val="FFFFFF"/>
              </a:gs>
              <a:gs pos="100000">
                <a:srgbClr val="83ADBE"/>
              </a:gs>
            </a:gsLst>
            <a:lin ang="2700000" scaled="1"/>
          </a:gra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endParaRPr lang="en-GB" altLang="en-US"/>
          </a:p>
        </p:txBody>
      </p:sp>
      <p:graphicFrame>
        <p:nvGraphicFramePr>
          <p:cNvPr id="63493" name="Object 3">
            <a:extLst>
              <a:ext uri="{FF2B5EF4-FFF2-40B4-BE49-F238E27FC236}">
                <a16:creationId xmlns:a16="http://schemas.microsoft.com/office/drawing/2014/main" id="{43C7E534-9A05-4A76-903D-1E09BAE0503F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</p:nvPr>
        </p:nvGraphicFramePr>
        <p:xfrm>
          <a:off x="1085850" y="1892300"/>
          <a:ext cx="7289800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40" name="Chart" r:id="rId11" imgW="7458075" imgH="4581525" progId="MSGraph.Chart.8">
                  <p:embed followColorScheme="full"/>
                </p:oleObj>
              </mc:Choice>
              <mc:Fallback>
                <p:oleObj name="Chart" r:id="rId11" imgW="7458075" imgH="4581525" progId="MSGraph.Chart.8">
                  <p:embed followColorScheme="full"/>
                  <p:pic>
                    <p:nvPicPr>
                      <p:cNvPr id="63493" name="Object 3">
                        <a:extLst>
                          <a:ext uri="{FF2B5EF4-FFF2-40B4-BE49-F238E27FC236}">
                            <a16:creationId xmlns:a16="http://schemas.microsoft.com/office/drawing/2014/main" id="{43C7E534-9A05-4A76-903D-1E09BAE0503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085850" y="1892300"/>
                        <a:ext cx="7289800" cy="447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McK Measure">
            <a:extLst>
              <a:ext uri="{FF2B5EF4-FFF2-40B4-BE49-F238E27FC236}">
                <a16:creationId xmlns:a16="http://schemas.microsoft.com/office/drawing/2014/main" id="{B3FCABA3-21CB-4F14-9C0F-51782D08902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214313" y="1592263"/>
            <a:ext cx="752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r>
              <a:rPr lang="en-US" altLang="en-US" b="1">
                <a:latin typeface="Century Gothic" panose="020B0502020202020204" pitchFamily="34" charset="0"/>
              </a:rPr>
              <a:t>Percent</a:t>
            </a:r>
          </a:p>
        </p:txBody>
      </p:sp>
      <p:sp>
        <p:nvSpPr>
          <p:cNvPr id="63495" name="McK Measure">
            <a:extLst>
              <a:ext uri="{FF2B5EF4-FFF2-40B4-BE49-F238E27FC236}">
                <a16:creationId xmlns:a16="http://schemas.microsoft.com/office/drawing/2014/main" id="{459786EE-989D-497B-A1A2-541A9E66D54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3609975" y="4360863"/>
            <a:ext cx="16129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en-US" altLang="en-US" sz="2000" b="1">
                <a:latin typeface="Century Gothic" panose="020B0502020202020204" pitchFamily="34" charset="0"/>
              </a:rPr>
              <a:t>With pension adjustment</a:t>
            </a:r>
          </a:p>
        </p:txBody>
      </p:sp>
      <p:pic>
        <p:nvPicPr>
          <p:cNvPr id="63496" name="Picture 7">
            <a:extLst>
              <a:ext uri="{FF2B5EF4-FFF2-40B4-BE49-F238E27FC236}">
                <a16:creationId xmlns:a16="http://schemas.microsoft.com/office/drawing/2014/main" id="{0CF6AC74-D3DE-4909-AC3F-4F2D028D24B9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48" b="27048"/>
          <a:stretch>
            <a:fillRect/>
          </a:stretch>
        </p:blipFill>
        <p:spPr bwMode="gray">
          <a:xfrm>
            <a:off x="196850" y="1019175"/>
            <a:ext cx="1193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7" name="McK Measure">
            <a:extLst>
              <a:ext uri="{FF2B5EF4-FFF2-40B4-BE49-F238E27FC236}">
                <a16:creationId xmlns:a16="http://schemas.microsoft.com/office/drawing/2014/main" id="{EF64FE8D-FC00-4635-AEAB-850602DAFB02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759325" y="2535238"/>
            <a:ext cx="1431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en-US" altLang="en-US" sz="2000" b="1">
                <a:latin typeface="Century Gothic" panose="020B0502020202020204" pitchFamily="34" charset="0"/>
              </a:rPr>
              <a:t>As reported</a:t>
            </a:r>
          </a:p>
        </p:txBody>
      </p:sp>
      <p:graphicFrame>
        <p:nvGraphicFramePr>
          <p:cNvPr id="63498" name="Rectangle 11" hidden="1">
            <a:extLst>
              <a:ext uri="{FF2B5EF4-FFF2-40B4-BE49-F238E27FC236}">
                <a16:creationId xmlns:a16="http://schemas.microsoft.com/office/drawing/2014/main" id="{2607AF2D-0BE0-4527-9FBA-71D1E89BB385}"/>
              </a:ext>
            </a:extLst>
          </p:cNvPr>
          <p:cNvGraphicFramePr>
            <a:graphicFrameLocks/>
          </p:cNvGraphicFramePr>
          <p:nvPr>
            <p:custDataLst>
              <p:tags r:id="rId8"/>
            </p:custDataLst>
          </p:nvPr>
        </p:nvGraphicFramePr>
        <p:xfrm>
          <a:off x="0" y="0"/>
          <a:ext cx="155575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41" r:id="rId14" imgW="0" imgH="0" progId="TCLayout.ActiveDocument">
                  <p:embed/>
                </p:oleObj>
              </mc:Choice>
              <mc:Fallback>
                <p:oleObj r:id="rId14" imgW="0" imgH="0" progId="TCLayout.ActiveDocument">
                  <p:embed/>
                  <p:pic>
                    <p:nvPicPr>
                      <p:cNvPr id="63498" name="Rectangle 11" hidden="1">
                        <a:extLst>
                          <a:ext uri="{FF2B5EF4-FFF2-40B4-BE49-F238E27FC236}">
                            <a16:creationId xmlns:a16="http://schemas.microsoft.com/office/drawing/2014/main" id="{2607AF2D-0BE0-4527-9FBA-71D1E89BB38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155575" cy="15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9" name="Rectangle 12">
            <a:extLst>
              <a:ext uri="{FF2B5EF4-FFF2-40B4-BE49-F238E27FC236}">
                <a16:creationId xmlns:a16="http://schemas.microsoft.com/office/drawing/2014/main" id="{83D337C6-D974-4AEE-8316-8C7C909C8D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Pensions can have a huge impact on profit margins</a:t>
            </a:r>
          </a:p>
        </p:txBody>
      </p:sp>
    </p:spTree>
    <p:extLst>
      <p:ext uri="{BB962C8B-B14F-4D97-AF65-F5344CB8AC3E}">
        <p14:creationId xmlns:p14="http://schemas.microsoft.com/office/powerpoint/2010/main" val="1611296212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17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225"/>
            <a:ext cx="7091362" cy="263525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Adjustment to invested capital and entity value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5" y="883232"/>
            <a:ext cx="7292975" cy="533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GB" altLang="en-US" sz="2000" dirty="0">
                <a:latin typeface="+mj-lt"/>
              </a:rPr>
              <a:t>Identify unfunded liabilities and excess pension assets which can be on the balance sheet (separate items) or in the notes of financial statements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>
                <a:latin typeface="+mj-lt"/>
              </a:rPr>
              <a:t>Pension related assets are not operating and not in IC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>
                <a:latin typeface="+mj-lt"/>
              </a:rPr>
              <a:t>Example: Smithfield Food reported in 2012 a net long-term pension liability (liabilities minus assets) of USD 582 million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>
                <a:latin typeface="+mj-lt"/>
              </a:rPr>
              <a:t>Our valuation model did not realise this net liability, which is a debt equivalent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>
                <a:latin typeface="+mj-lt"/>
              </a:rPr>
              <a:t>It needs to be deducted from the entity value to derive an adjusted value of equity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>
                <a:latin typeface="+mj-lt"/>
              </a:rPr>
              <a:t>Before adjustment we derived a value of equity of USD 5,196 million or a fundamental share price of USD 36.2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>
                <a:latin typeface="+mj-lt"/>
              </a:rPr>
              <a:t>Recognising the pension liability reduces the value by 582/5,196=11.2%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>
                <a:latin typeface="+mj-lt"/>
              </a:rPr>
              <a:t>Hence, pension liabilities are worth USD 4 per share!</a:t>
            </a:r>
          </a:p>
        </p:txBody>
      </p:sp>
    </p:spTree>
    <p:extLst>
      <p:ext uri="{BB962C8B-B14F-4D97-AF65-F5344CB8AC3E}">
        <p14:creationId xmlns:p14="http://schemas.microsoft.com/office/powerpoint/2010/main" val="990870413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18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225"/>
            <a:ext cx="7091362" cy="263525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Adjustment to NOPLAT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5" y="883232"/>
            <a:ext cx="7292975" cy="58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GB" altLang="en-US" sz="2000" dirty="0">
                <a:latin typeface="+mj-lt"/>
              </a:rPr>
              <a:t>Identify and remove the accounting pension expense from COGS and / or SGA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>
                <a:latin typeface="+mj-lt"/>
              </a:rPr>
              <a:t>Add instead the service cost and (in the case of benchmarking see next lecture) add the amortization of prior service costs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>
                <a:latin typeface="+mj-lt"/>
              </a:rPr>
              <a:t>Company’s notes to financial statements report these items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>
                <a:latin typeface="+mj-lt"/>
              </a:rPr>
              <a:t>Example: </a:t>
            </a:r>
            <a:r>
              <a:rPr lang="en-GB" altLang="en-US" sz="2000" dirty="0"/>
              <a:t>Smithfield Food reported in 2012 a service cost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>
                <a:latin typeface="+mj-lt"/>
              </a:rPr>
              <a:t>The service cost of </a:t>
            </a:r>
            <a:r>
              <a:rPr lang="en-GB" altLang="en-US" sz="2000" dirty="0"/>
              <a:t>USD 37.4 million is an operating expense (staff cost)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However, the firm includes period costs of USD 57.2 million, which include interest cost (financing) 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Hence, add back USD 19.8 million to operating expenses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NOPLAT should increase by USD 19.8×(1-35%) million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Assume 10% discount rate; thus, value goes up by USD 129 million</a:t>
            </a:r>
          </a:p>
          <a:p>
            <a:pPr lvl="2" eaLnBrk="1" hangingPunct="1">
              <a:spcAft>
                <a:spcPts val="800"/>
              </a:spcAft>
            </a:pPr>
            <a:endParaRPr lang="en-GB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176091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8B295EB4-8059-4E4F-9E7E-6048E0D383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1CBC4EEB-0AA3-4D04-B689-B34EFA7CF7FF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12291" name="Footer Placeholder 4">
            <a:extLst>
              <a:ext uri="{FF2B5EF4-FFF2-40B4-BE49-F238E27FC236}">
                <a16:creationId xmlns:a16="http://schemas.microsoft.com/office/drawing/2014/main" id="{B95C2D1C-D249-466F-938B-C5AC02AC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graphicFrame>
        <p:nvGraphicFramePr>
          <p:cNvPr id="12292" name="Rectangle 2" hidden="1">
            <a:extLst>
              <a:ext uri="{FF2B5EF4-FFF2-40B4-BE49-F238E27FC236}">
                <a16:creationId xmlns:a16="http://schemas.microsoft.com/office/drawing/2014/main" id="{2AA11D9F-3C42-4ADC-8AAF-3F41C606E2C8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r:id="rId6" imgW="0" imgH="0" progId="">
                  <p:embed/>
                </p:oleObj>
              </mc:Choice>
              <mc:Fallback>
                <p:oleObj r:id="rId6" imgW="0" imgH="0" progId="">
                  <p:embed/>
                  <p:pic>
                    <p:nvPicPr>
                      <p:cNvPr id="0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3">
            <a:extLst>
              <a:ext uri="{FF2B5EF4-FFF2-40B4-BE49-F238E27FC236}">
                <a16:creationId xmlns:a16="http://schemas.microsoft.com/office/drawing/2014/main" id="{4332205D-A65B-4F17-BAC8-1487260D7B1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176213" y="530225"/>
            <a:ext cx="7091362" cy="263525"/>
          </a:xfrm>
        </p:spPr>
        <p:txBody>
          <a:bodyPr/>
          <a:lstStyle/>
          <a:p>
            <a:pPr eaLnBrk="1" hangingPunct="1"/>
            <a:r>
              <a:rPr lang="en-US" altLang="en-US" dirty="0"/>
              <a:t>AGENDA: Unit 4</a:t>
            </a:r>
          </a:p>
        </p:txBody>
      </p:sp>
      <p:sp>
        <p:nvSpPr>
          <p:cNvPr id="12294" name="Rectangle 5">
            <a:extLst>
              <a:ext uri="{FF2B5EF4-FFF2-40B4-BE49-F238E27FC236}">
                <a16:creationId xmlns:a16="http://schemas.microsoft.com/office/drawing/2014/main" id="{53403C6D-E865-4584-9A29-0F1DFF0F3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979488"/>
            <a:ext cx="5373688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  <a:buFont typeface="Wingdings" panose="05000000000000000000" pitchFamily="2" charset="2"/>
              <a:buChar char="q"/>
            </a:pPr>
            <a:r>
              <a:rPr lang="en-GB" altLang="en-US" sz="1800" dirty="0"/>
              <a:t>Operating leases</a:t>
            </a:r>
          </a:p>
          <a:p>
            <a:pPr lvl="1" eaLnBrk="1" hangingPunct="1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GB" altLang="en-US" sz="1800" dirty="0"/>
              <a:t>Off-balance-sheet items</a:t>
            </a:r>
          </a:p>
          <a:p>
            <a:pPr lvl="1" eaLnBrk="1" hangingPunct="1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GB" altLang="en-US" sz="1800" dirty="0"/>
              <a:t>Impact on EPS and ROA</a:t>
            </a:r>
          </a:p>
          <a:p>
            <a:pPr lvl="1" eaLnBrk="1" hangingPunct="1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GB" altLang="en-US" sz="1800" dirty="0"/>
              <a:t>Adjustment to NOPLAT and IC</a:t>
            </a:r>
          </a:p>
          <a:p>
            <a:pPr eaLnBrk="1" hangingPunct="1">
              <a:spcAft>
                <a:spcPct val="0"/>
              </a:spcAft>
              <a:buSzTx/>
              <a:buFont typeface="Wingdings" panose="05000000000000000000" pitchFamily="2" charset="2"/>
              <a:buChar char="q"/>
            </a:pPr>
            <a:r>
              <a:rPr lang="en-GB" altLang="en-US" sz="1800" dirty="0"/>
              <a:t>Pension liabilities</a:t>
            </a:r>
          </a:p>
          <a:p>
            <a:pPr lvl="1" eaLnBrk="1" hangingPunct="1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GB" altLang="en-US" sz="1800" dirty="0"/>
              <a:t>Defined benefit plans</a:t>
            </a:r>
          </a:p>
          <a:p>
            <a:pPr lvl="1" eaLnBrk="1" hangingPunct="1"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GB" altLang="en-US" sz="1800" dirty="0"/>
              <a:t>Pension liabilities and assets</a:t>
            </a:r>
          </a:p>
          <a:p>
            <a:pPr lvl="1" eaLnBrk="1" hangingPunct="1"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GB" altLang="en-US" sz="1800" dirty="0"/>
              <a:t>Required adjustments</a:t>
            </a:r>
          </a:p>
          <a:p>
            <a:pPr eaLnBrk="1" hangingPunct="1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GB" altLang="en-US" sz="1800" dirty="0"/>
              <a:t>Provisions and reserves</a:t>
            </a:r>
          </a:p>
          <a:p>
            <a:pPr lvl="1" eaLnBrk="1" hangingPunct="1"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GB" altLang="en-US" sz="1800" dirty="0"/>
              <a:t>Income-smoothing</a:t>
            </a:r>
          </a:p>
          <a:p>
            <a:pPr lvl="1" eaLnBrk="1" hangingPunct="1"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GB" altLang="en-US" sz="1800" dirty="0"/>
              <a:t>Amortization</a:t>
            </a:r>
          </a:p>
          <a:p>
            <a:pPr lvl="1" eaLnBrk="1" hangingPunct="1"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GB" altLang="en-US" sz="1800" dirty="0"/>
              <a:t>Restructuring charges</a:t>
            </a:r>
          </a:p>
          <a:p>
            <a:pPr eaLnBrk="1" hangingPunct="1">
              <a:spcAft>
                <a:spcPct val="0"/>
              </a:spcAft>
              <a:buSzTx/>
              <a:buFont typeface="Wingdings" panose="05000000000000000000" pitchFamily="2" charset="2"/>
              <a:buChar char="q"/>
            </a:pPr>
            <a:r>
              <a:rPr lang="en-GB" altLang="en-US" sz="1800" dirty="0"/>
              <a:t>Kellogg revisited</a:t>
            </a:r>
          </a:p>
          <a:p>
            <a:pPr lvl="1" eaLnBrk="1" hangingPunct="1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GB" altLang="en-US" sz="1800" dirty="0"/>
              <a:t>Operating leases</a:t>
            </a:r>
          </a:p>
          <a:p>
            <a:pPr lvl="1" eaLnBrk="1" hangingPunct="1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GB" altLang="en-US" sz="1800" dirty="0"/>
              <a:t>Other adjustments</a:t>
            </a:r>
          </a:p>
        </p:txBody>
      </p:sp>
      <p:sp>
        <p:nvSpPr>
          <p:cNvPr id="12295" name="Line 7">
            <a:extLst>
              <a:ext uri="{FF2B5EF4-FFF2-40B4-BE49-F238E27FC236}">
                <a16:creationId xmlns:a16="http://schemas.microsoft.com/office/drawing/2014/main" id="{5E2C48B9-FAFB-464C-89FB-273BA7B2C5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6363" y="915988"/>
            <a:ext cx="57007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96" name="Line 10">
            <a:extLst>
              <a:ext uri="{FF2B5EF4-FFF2-40B4-BE49-F238E27FC236}">
                <a16:creationId xmlns:a16="http://schemas.microsoft.com/office/drawing/2014/main" id="{5D3A228F-5A39-4C43-8016-E43FDE14E7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8113" y="5207909"/>
            <a:ext cx="5661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19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225"/>
            <a:ext cx="7091362" cy="263525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Cost of pensions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5" y="883232"/>
            <a:ext cx="7292975" cy="420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GB" altLang="en-US" sz="2000" dirty="0">
                <a:latin typeface="+mj-lt"/>
              </a:rPr>
              <a:t>The following items occur (usually hidden in COGS but also SGA)	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>
                <a:latin typeface="+mj-lt"/>
              </a:rPr>
              <a:t>Service cost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>
                <a:latin typeface="+mj-lt"/>
              </a:rPr>
              <a:t>Interest cost (on plan liabilities)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>
                <a:latin typeface="+mj-lt"/>
              </a:rPr>
              <a:t>Expected return on plan assets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>
                <a:latin typeface="+mj-lt"/>
              </a:rPr>
              <a:t>Recognized (or amortization of loss/gain) gains or losses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>
                <a:latin typeface="+mj-lt"/>
              </a:rPr>
              <a:t>Curtailment expenses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>
                <a:latin typeface="+mj-lt"/>
              </a:rPr>
              <a:t>Only service cost is operating (new promises to staff)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>
                <a:latin typeface="+mj-lt"/>
              </a:rPr>
              <a:t>Add back the other items to operating expenses</a:t>
            </a:r>
            <a:endParaRPr lang="en-GB" altLang="en-US" sz="2000" dirty="0"/>
          </a:p>
          <a:p>
            <a:pPr lvl="2" eaLnBrk="1" hangingPunct="1">
              <a:spcAft>
                <a:spcPts val="800"/>
              </a:spcAft>
            </a:pPr>
            <a:endParaRPr lang="en-GB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1552009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20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225"/>
            <a:ext cx="7091362" cy="263525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Tax implications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5" y="883232"/>
            <a:ext cx="7292975" cy="502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GB" altLang="en-US" sz="2000" dirty="0">
                <a:latin typeface="+mj-lt"/>
              </a:rPr>
              <a:t>Funding an underfunded pension plan is an expense and hence tax deductible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>
                <a:latin typeface="+mj-lt"/>
              </a:rPr>
              <a:t>Hence, net pension liabilities should be considered after tax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>
                <a:latin typeface="+mj-lt"/>
              </a:rPr>
              <a:t>Thus, our initial treatment in the case of Smithfield Food is too harsh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>
                <a:latin typeface="+mj-lt"/>
              </a:rPr>
              <a:t>We obtain the following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>
                <a:latin typeface="+mj-lt"/>
              </a:rPr>
              <a:t>Adjusted debt equivalent </a:t>
            </a:r>
            <a:r>
              <a:rPr lang="en-GB" altLang="en-US" sz="2000" dirty="0"/>
              <a:t>USD 582 million×(1-35%)=USD 378 million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Higher NOPLAT as only service cost is operating which we capitalize by dividing by WACC giving USD 12.9/10% million=USD 129 million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Total effect USD 378 million- USD 129 million=USD 258 million or 5% of the value of equity</a:t>
            </a:r>
          </a:p>
          <a:p>
            <a:pPr lvl="2" eaLnBrk="1" hangingPunct="1">
              <a:spcAft>
                <a:spcPts val="800"/>
              </a:spcAft>
            </a:pPr>
            <a:endParaRPr lang="en-GB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6951910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>
            <a:extLst>
              <a:ext uri="{FF2B5EF4-FFF2-40B4-BE49-F238E27FC236}">
                <a16:creationId xmlns:a16="http://schemas.microsoft.com/office/drawing/2014/main" id="{72FEE5E2-3FD0-4FBE-B844-39FCD137DF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A40C1C77-B6F4-4ACD-A933-8BD479A7A654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21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71683" name="Footer Placeholder 4">
            <a:extLst>
              <a:ext uri="{FF2B5EF4-FFF2-40B4-BE49-F238E27FC236}">
                <a16:creationId xmlns:a16="http://schemas.microsoft.com/office/drawing/2014/main" id="{DECDBB14-2894-41E2-BC02-E45FF4BC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graphicFrame>
        <p:nvGraphicFramePr>
          <p:cNvPr id="71684" name="Rectangle 2" hidden="1">
            <a:extLst>
              <a:ext uri="{FF2B5EF4-FFF2-40B4-BE49-F238E27FC236}">
                <a16:creationId xmlns:a16="http://schemas.microsoft.com/office/drawing/2014/main" id="{8BAEF1DC-119D-4BEB-815D-1D3898D34D25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9" r:id="rId8" imgW="0" imgH="0" progId="TCLayout.ActiveDocument">
                  <p:embed/>
                </p:oleObj>
              </mc:Choice>
              <mc:Fallback>
                <p:oleObj r:id="rId8" imgW="0" imgH="0" progId="TCLayout.ActiveDocument">
                  <p:embed/>
                  <p:pic>
                    <p:nvPicPr>
                      <p:cNvPr id="0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Rectangle 3">
            <a:extLst>
              <a:ext uri="{FF2B5EF4-FFF2-40B4-BE49-F238E27FC236}">
                <a16:creationId xmlns:a16="http://schemas.microsoft.com/office/drawing/2014/main" id="{570DB1CC-62E2-416B-8A16-10E3EB493FA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Contents</a:t>
            </a:r>
          </a:p>
        </p:txBody>
      </p:sp>
      <p:grpSp>
        <p:nvGrpSpPr>
          <p:cNvPr id="26630" name="Group 4">
            <a:extLst>
              <a:ext uri="{FF2B5EF4-FFF2-40B4-BE49-F238E27FC236}">
                <a16:creationId xmlns:a16="http://schemas.microsoft.com/office/drawing/2014/main" id="{CC1AD869-5680-44FF-A7B8-77D12B4AC701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179638"/>
            <a:ext cx="4149725" cy="450850"/>
            <a:chOff x="1515" y="1501"/>
            <a:chExt cx="2614" cy="284"/>
          </a:xfrm>
          <a:solidFill>
            <a:schemeClr val="bg1">
              <a:lumMod val="75000"/>
            </a:schemeClr>
          </a:solidFill>
        </p:grpSpPr>
        <p:sp>
          <p:nvSpPr>
            <p:cNvPr id="26643" name="Rectangle 5">
              <a:extLst>
                <a:ext uri="{FF2B5EF4-FFF2-40B4-BE49-F238E27FC236}">
                  <a16:creationId xmlns:a16="http://schemas.microsoft.com/office/drawing/2014/main" id="{C3FA9ACF-1CA3-40AE-BCC4-A9D6A792B05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5" y="1501"/>
              <a:ext cx="2614" cy="2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26644" name="Rectangle 6">
              <a:extLst>
                <a:ext uri="{FF2B5EF4-FFF2-40B4-BE49-F238E27FC236}">
                  <a16:creationId xmlns:a16="http://schemas.microsoft.com/office/drawing/2014/main" id="{7EBEE5DC-DDC0-4F29-90BA-41605298DDE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73" y="1566"/>
              <a:ext cx="1117" cy="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144463" lvl="1" indent="-142875" defTabSz="895350" eaLnBrk="1" hangingPunct="1">
                <a:spcBef>
                  <a:spcPct val="50000"/>
                </a:spcBef>
                <a:spcAft>
                  <a:spcPct val="60000"/>
                </a:spcAft>
                <a:buClr>
                  <a:schemeClr val="tx2"/>
                </a:buClr>
                <a:buFont typeface="Wingdings" pitchFamily="2" charset="2"/>
                <a:buChar char="Ø"/>
                <a:defRPr/>
              </a:pPr>
              <a:r>
                <a:rPr lang="en-US" dirty="0">
                  <a:latin typeface="Arial" charset="0"/>
                </a:rPr>
                <a:t>Operating leases </a:t>
              </a:r>
            </a:p>
          </p:txBody>
        </p:sp>
      </p:grpSp>
      <p:grpSp>
        <p:nvGrpSpPr>
          <p:cNvPr id="26631" name="Group 7">
            <a:extLst>
              <a:ext uri="{FF2B5EF4-FFF2-40B4-BE49-F238E27FC236}">
                <a16:creationId xmlns:a16="http://schemas.microsoft.com/office/drawing/2014/main" id="{DAC7B5E8-B916-4A11-BC0F-23642E8A6BDF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701211"/>
            <a:ext cx="4149725" cy="450850"/>
            <a:chOff x="1515" y="1816"/>
            <a:chExt cx="2614" cy="284"/>
          </a:xfrm>
          <a:solidFill>
            <a:schemeClr val="bg1">
              <a:lumMod val="75000"/>
            </a:schemeClr>
          </a:solidFill>
        </p:grpSpPr>
        <p:sp>
          <p:nvSpPr>
            <p:cNvPr id="26641" name="Rectangle 8">
              <a:extLst>
                <a:ext uri="{FF2B5EF4-FFF2-40B4-BE49-F238E27FC236}">
                  <a16:creationId xmlns:a16="http://schemas.microsoft.com/office/drawing/2014/main" id="{65DB2E98-D830-41D5-9571-F2E0E58E820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5" y="1816"/>
              <a:ext cx="2614" cy="2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26642" name="Rectangle 9">
              <a:extLst>
                <a:ext uri="{FF2B5EF4-FFF2-40B4-BE49-F238E27FC236}">
                  <a16:creationId xmlns:a16="http://schemas.microsoft.com/office/drawing/2014/main" id="{9FF99B5C-1D18-4472-AE14-4979E08D799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73" y="1881"/>
              <a:ext cx="1092" cy="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144463" lvl="1" indent="-142875" defTabSz="895350" eaLnBrk="1" hangingPunct="1">
                <a:spcBef>
                  <a:spcPct val="50000"/>
                </a:spcBef>
                <a:spcAft>
                  <a:spcPct val="60000"/>
                </a:spcAft>
                <a:buClr>
                  <a:schemeClr val="tx2"/>
                </a:buClr>
                <a:buFont typeface="Wingdings" pitchFamily="2" charset="2"/>
                <a:buChar char="Ø"/>
                <a:defRPr/>
              </a:pPr>
              <a:r>
                <a:rPr lang="en-US" dirty="0">
                  <a:latin typeface="Arial" charset="0"/>
                </a:rPr>
                <a:t>Pension liabilities</a:t>
              </a:r>
            </a:p>
          </p:txBody>
        </p:sp>
      </p:grpSp>
      <p:grpSp>
        <p:nvGrpSpPr>
          <p:cNvPr id="69640" name="Group 7">
            <a:extLst>
              <a:ext uri="{FF2B5EF4-FFF2-40B4-BE49-F238E27FC236}">
                <a16:creationId xmlns:a16="http://schemas.microsoft.com/office/drawing/2014/main" id="{D11ADF80-69EC-4493-825F-887EE5B6B0B6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3222625"/>
            <a:ext cx="4149725" cy="450850"/>
            <a:chOff x="1515" y="1816"/>
            <a:chExt cx="2614" cy="284"/>
          </a:xfrm>
          <a:solidFill>
            <a:srgbClr val="002060"/>
          </a:solidFill>
        </p:grpSpPr>
        <p:sp>
          <p:nvSpPr>
            <p:cNvPr id="69644" name="Rectangle 8">
              <a:extLst>
                <a:ext uri="{FF2B5EF4-FFF2-40B4-BE49-F238E27FC236}">
                  <a16:creationId xmlns:a16="http://schemas.microsoft.com/office/drawing/2014/main" id="{C338C566-440E-44AA-A8ED-D05807F09D4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5" y="1816"/>
              <a:ext cx="2614" cy="2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  <a:defRPr/>
              </a:pPr>
              <a:endParaRPr lang="en-GB"/>
            </a:p>
          </p:txBody>
        </p:sp>
        <p:sp>
          <p:nvSpPr>
            <p:cNvPr id="69645" name="Rectangle 9">
              <a:extLst>
                <a:ext uri="{FF2B5EF4-FFF2-40B4-BE49-F238E27FC236}">
                  <a16:creationId xmlns:a16="http://schemas.microsoft.com/office/drawing/2014/main" id="{011F690B-AD83-4C14-A80E-2BE0714B14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73" y="1881"/>
              <a:ext cx="1598" cy="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Provisions and reserves</a:t>
              </a:r>
            </a:p>
          </p:txBody>
        </p:sp>
      </p:grpSp>
      <p:grpSp>
        <p:nvGrpSpPr>
          <p:cNvPr id="71689" name="Group 10">
            <a:extLst>
              <a:ext uri="{FF2B5EF4-FFF2-40B4-BE49-F238E27FC236}">
                <a16:creationId xmlns:a16="http://schemas.microsoft.com/office/drawing/2014/main" id="{092342F0-A551-4DF6-8B04-DDA4D637414B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3744913"/>
            <a:ext cx="4149725" cy="450850"/>
            <a:chOff x="1515" y="2131"/>
            <a:chExt cx="2614" cy="284"/>
          </a:xfrm>
        </p:grpSpPr>
        <p:sp>
          <p:nvSpPr>
            <p:cNvPr id="71690" name="Rectangle 11">
              <a:extLst>
                <a:ext uri="{FF2B5EF4-FFF2-40B4-BE49-F238E27FC236}">
                  <a16:creationId xmlns:a16="http://schemas.microsoft.com/office/drawing/2014/main" id="{13F28908-B904-4FD3-8406-F3A36B17D31B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515" y="2131"/>
              <a:ext cx="2614" cy="28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</a:pPr>
              <a:endParaRPr lang="en-GB" altLang="en-US"/>
            </a:p>
          </p:txBody>
        </p:sp>
        <p:sp>
          <p:nvSpPr>
            <p:cNvPr id="71691" name="Rectangle 12">
              <a:extLst>
                <a:ext uri="{FF2B5EF4-FFF2-40B4-BE49-F238E27FC236}">
                  <a16:creationId xmlns:a16="http://schemas.microsoft.com/office/drawing/2014/main" id="{57955B37-0A4E-4445-950C-EB0EE9F04636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573" y="2196"/>
              <a:ext cx="1050" cy="15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</a:pPr>
              <a:r>
                <a:rPr lang="en-US" altLang="en-US" dirty="0"/>
                <a:t>Kellogg revisited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22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2" y="530601"/>
            <a:ext cx="7666037" cy="263149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Extraordinary items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4" y="924311"/>
            <a:ext cx="729297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The standard recommendation is to ignore any extraordinary items which do not occur in future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These items are backward looking and hence should not affect expected future cash flows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However, in some cases nonoperating items can be ongoing and might need to be considered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Nonoperating expenses include the following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Restructuring charges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Unusual charges (e.g. litigation)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Asset write-offs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Goodwill impairments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Purchased R&amp;D</a:t>
            </a:r>
          </a:p>
          <a:p>
            <a:pPr lvl="1" eaLnBrk="1" hangingPunct="1">
              <a:spcAft>
                <a:spcPts val="800"/>
              </a:spcAft>
            </a:pP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5637785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23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2" y="530601"/>
            <a:ext cx="7666037" cy="263149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Nonoperating expenses and one-time charges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4" y="924311"/>
            <a:ext cx="7292975" cy="564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These one-time charges should be removed but they tend to be hidden in several items in financial statements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Three steps to address the issue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Separate operating and nonoperating items: items that grow in line with revenues tend to be operating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Check notes for embedded one-time items: See also management discussion in reports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Finally assess whether the charge is likely to continue in future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There is no general rule: example if a company closes a store every 10 years, the charges are nonoperating (non-recurring) but if it happens every one or two years they might be considered operating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Examples: restructuring charges, amortization of intangibles etc.</a:t>
            </a:r>
          </a:p>
          <a:p>
            <a:pPr lvl="1" eaLnBrk="1" hangingPunct="1">
              <a:spcAft>
                <a:spcPts val="800"/>
              </a:spcAft>
            </a:pP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67657142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24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2" y="530601"/>
            <a:ext cx="7666037" cy="263149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Amortization of acquired intangibles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4" y="924311"/>
            <a:ext cx="7292975" cy="564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Since 2002, premium paid for acquiring a target firm (purchase price minus net assets) is not all goodwill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Distinguish between intangible assets (if asset is separable and identifiable) and goodwill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Each year, goodwill can be impaired if value decreased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Amortization should not be treated as depreciation – not an operating expense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Problem occurs as only acquired intangibles are amortized but not internally created intangibles (e.g. brand value) – this biases NOPLAT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Hence, maintain goodwill and acquired intangibles at the initial value (i.e. add back cumulated amortization to acquired intangibles and impairments to goodwill)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There are exceptions if intangibles are capitalized (e.g. software development) </a:t>
            </a:r>
          </a:p>
          <a:p>
            <a:pPr lvl="1" eaLnBrk="1" hangingPunct="1">
              <a:spcAft>
                <a:spcPts val="800"/>
              </a:spcAft>
            </a:pP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10275122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25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2" y="530601"/>
            <a:ext cx="7666037" cy="263149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Asset write-offs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4" y="924311"/>
            <a:ext cx="7292975" cy="359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If value of asset falls below its book value, write-offs occur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But write-offs reduce asset value suggesting higher profitability but understating the initial investment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Hence, asset write-offs are nonoperating and should be added back to assets to obtain a correct measure of IC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Prior to 2009, purchased R&amp;D could be immediately written off, which is no longer permitted. Hence, check for historical analysis of performance</a:t>
            </a:r>
          </a:p>
          <a:p>
            <a:pPr lvl="1" eaLnBrk="1" hangingPunct="1">
              <a:spcAft>
                <a:spcPts val="800"/>
              </a:spcAft>
            </a:pPr>
            <a:endParaRPr lang="en-GB" altLang="en-US" sz="2000" dirty="0"/>
          </a:p>
          <a:p>
            <a:pPr lvl="1" eaLnBrk="1" hangingPunct="1">
              <a:spcAft>
                <a:spcPts val="800"/>
              </a:spcAft>
            </a:pP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5896890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26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2" y="530601"/>
            <a:ext cx="7666037" cy="263149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Provisions and reserves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4" y="924311"/>
            <a:ext cx="729297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Provisions are noncash expenses reflecting future expected losses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Provisions are taken by setting up a corresponding research as a liability or reduce the value of an asset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There are four types of provisions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Ongoing operating provisions: provision like an operating expense, reserve reduces assets (IC) (e.g. warranties)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Long-term operating provisions: provision has operating component and implied interest; reserve treated as debt equivalent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Nonoperating restructuring provisions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Provisions for income smoothing (e.g. other provisions): added back to operating expenses</a:t>
            </a:r>
          </a:p>
        </p:txBody>
      </p:sp>
    </p:spTree>
    <p:extLst>
      <p:ext uri="{BB962C8B-B14F-4D97-AF65-F5344CB8AC3E}">
        <p14:creationId xmlns:p14="http://schemas.microsoft.com/office/powerpoint/2010/main" val="1465559034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>
            <a:extLst>
              <a:ext uri="{FF2B5EF4-FFF2-40B4-BE49-F238E27FC236}">
                <a16:creationId xmlns:a16="http://schemas.microsoft.com/office/drawing/2014/main" id="{119C6CF2-2026-478C-9BA3-2098B8A2F3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35E8D0FE-66A7-4881-B317-11006B855F5A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27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92163" name="Footer Placeholder 4">
            <a:extLst>
              <a:ext uri="{FF2B5EF4-FFF2-40B4-BE49-F238E27FC236}">
                <a16:creationId xmlns:a16="http://schemas.microsoft.com/office/drawing/2014/main" id="{BE2FEB48-FF12-4D15-B4B4-E4E7276E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graphicFrame>
        <p:nvGraphicFramePr>
          <p:cNvPr id="92164" name="Rectangle 2" hidden="1">
            <a:extLst>
              <a:ext uri="{FF2B5EF4-FFF2-40B4-BE49-F238E27FC236}">
                <a16:creationId xmlns:a16="http://schemas.microsoft.com/office/drawing/2014/main" id="{23CA7525-2A31-4E3A-B6D8-850A1AA072C4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9" r:id="rId8" imgW="0" imgH="0" progId="TCLayout.ActiveDocument">
                  <p:embed/>
                </p:oleObj>
              </mc:Choice>
              <mc:Fallback>
                <p:oleObj r:id="rId8" imgW="0" imgH="0" progId="TCLayout.ActiveDocument">
                  <p:embed/>
                  <p:pic>
                    <p:nvPicPr>
                      <p:cNvPr id="0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5" name="Rectangle 3">
            <a:extLst>
              <a:ext uri="{FF2B5EF4-FFF2-40B4-BE49-F238E27FC236}">
                <a16:creationId xmlns:a16="http://schemas.microsoft.com/office/drawing/2014/main" id="{7671DC89-79C3-405B-ABB2-014AAC94C73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Contents</a:t>
            </a:r>
          </a:p>
        </p:txBody>
      </p:sp>
      <p:grpSp>
        <p:nvGrpSpPr>
          <p:cNvPr id="26630" name="Group 4">
            <a:extLst>
              <a:ext uri="{FF2B5EF4-FFF2-40B4-BE49-F238E27FC236}">
                <a16:creationId xmlns:a16="http://schemas.microsoft.com/office/drawing/2014/main" id="{B42D615F-F5EB-40D3-BD64-C2FCBE36967F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179638"/>
            <a:ext cx="4149725" cy="450850"/>
            <a:chOff x="1515" y="1501"/>
            <a:chExt cx="2614" cy="284"/>
          </a:xfrm>
          <a:solidFill>
            <a:schemeClr val="bg1">
              <a:lumMod val="75000"/>
            </a:schemeClr>
          </a:solidFill>
        </p:grpSpPr>
        <p:sp>
          <p:nvSpPr>
            <p:cNvPr id="26643" name="Rectangle 5">
              <a:extLst>
                <a:ext uri="{FF2B5EF4-FFF2-40B4-BE49-F238E27FC236}">
                  <a16:creationId xmlns:a16="http://schemas.microsoft.com/office/drawing/2014/main" id="{F5BD8CA1-983B-4497-978F-F36CA7975E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5" y="1501"/>
              <a:ext cx="2614" cy="2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26644" name="Rectangle 6">
              <a:extLst>
                <a:ext uri="{FF2B5EF4-FFF2-40B4-BE49-F238E27FC236}">
                  <a16:creationId xmlns:a16="http://schemas.microsoft.com/office/drawing/2014/main" id="{B2428046-F877-4AEF-80F7-F2DEB135580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73" y="1566"/>
              <a:ext cx="1117" cy="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144463" lvl="1" indent="-142875" defTabSz="895350" eaLnBrk="1" hangingPunct="1">
                <a:spcBef>
                  <a:spcPct val="50000"/>
                </a:spcBef>
                <a:spcAft>
                  <a:spcPct val="60000"/>
                </a:spcAft>
                <a:buClr>
                  <a:schemeClr val="tx2"/>
                </a:buClr>
                <a:buFont typeface="Wingdings" pitchFamily="2" charset="2"/>
                <a:buChar char="Ø"/>
                <a:defRPr/>
              </a:pPr>
              <a:r>
                <a:rPr lang="en-US" dirty="0">
                  <a:latin typeface="Arial" charset="0"/>
                </a:rPr>
                <a:t>Operating leases </a:t>
              </a:r>
            </a:p>
          </p:txBody>
        </p:sp>
      </p:grpSp>
      <p:grpSp>
        <p:nvGrpSpPr>
          <p:cNvPr id="26631" name="Group 7">
            <a:extLst>
              <a:ext uri="{FF2B5EF4-FFF2-40B4-BE49-F238E27FC236}">
                <a16:creationId xmlns:a16="http://schemas.microsoft.com/office/drawing/2014/main" id="{134597C4-8738-42EE-ACF5-4161A16D186C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701211"/>
            <a:ext cx="4149725" cy="450850"/>
            <a:chOff x="1515" y="1816"/>
            <a:chExt cx="2614" cy="284"/>
          </a:xfrm>
          <a:solidFill>
            <a:schemeClr val="bg1">
              <a:lumMod val="75000"/>
            </a:schemeClr>
          </a:solidFill>
        </p:grpSpPr>
        <p:sp>
          <p:nvSpPr>
            <p:cNvPr id="26641" name="Rectangle 8">
              <a:extLst>
                <a:ext uri="{FF2B5EF4-FFF2-40B4-BE49-F238E27FC236}">
                  <a16:creationId xmlns:a16="http://schemas.microsoft.com/office/drawing/2014/main" id="{04CF0458-92DE-4158-BAEF-573EC988438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5" y="1816"/>
              <a:ext cx="2614" cy="2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26642" name="Rectangle 9">
              <a:extLst>
                <a:ext uri="{FF2B5EF4-FFF2-40B4-BE49-F238E27FC236}">
                  <a16:creationId xmlns:a16="http://schemas.microsoft.com/office/drawing/2014/main" id="{301CD029-DACA-44BF-8E4D-F7E1D40681F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73" y="1881"/>
              <a:ext cx="1092" cy="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144463" lvl="1" indent="-142875" defTabSz="895350" eaLnBrk="1" hangingPunct="1">
                <a:spcBef>
                  <a:spcPct val="50000"/>
                </a:spcBef>
                <a:spcAft>
                  <a:spcPct val="60000"/>
                </a:spcAft>
                <a:buClr>
                  <a:schemeClr val="tx2"/>
                </a:buClr>
                <a:buFont typeface="Wingdings" pitchFamily="2" charset="2"/>
                <a:buChar char="Ø"/>
                <a:defRPr/>
              </a:pPr>
              <a:r>
                <a:rPr lang="en-US" dirty="0">
                  <a:latin typeface="Arial" charset="0"/>
                </a:rPr>
                <a:t>Pension liabilities</a:t>
              </a:r>
            </a:p>
          </p:txBody>
        </p:sp>
      </p:grpSp>
      <p:grpSp>
        <p:nvGrpSpPr>
          <p:cNvPr id="92168" name="Group 7">
            <a:extLst>
              <a:ext uri="{FF2B5EF4-FFF2-40B4-BE49-F238E27FC236}">
                <a16:creationId xmlns:a16="http://schemas.microsoft.com/office/drawing/2014/main" id="{5CC9BD3F-6413-411D-8224-0A1DCC7A5098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3222625"/>
            <a:ext cx="4149725" cy="450850"/>
            <a:chOff x="1515" y="1816"/>
            <a:chExt cx="2614" cy="284"/>
          </a:xfrm>
        </p:grpSpPr>
        <p:sp>
          <p:nvSpPr>
            <p:cNvPr id="92170" name="Rectangle 8">
              <a:extLst>
                <a:ext uri="{FF2B5EF4-FFF2-40B4-BE49-F238E27FC236}">
                  <a16:creationId xmlns:a16="http://schemas.microsoft.com/office/drawing/2014/main" id="{E5079F7B-4ADF-47F6-BAD6-06E2EED4E206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515" y="1816"/>
              <a:ext cx="2614" cy="28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</a:pPr>
              <a:endParaRPr lang="en-GB" altLang="en-US"/>
            </a:p>
          </p:txBody>
        </p:sp>
        <p:sp>
          <p:nvSpPr>
            <p:cNvPr id="92171" name="Rectangle 9">
              <a:extLst>
                <a:ext uri="{FF2B5EF4-FFF2-40B4-BE49-F238E27FC236}">
                  <a16:creationId xmlns:a16="http://schemas.microsoft.com/office/drawing/2014/main" id="{A8BB29AB-7B9B-4D72-92AA-53CDBEC37E64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573" y="1881"/>
              <a:ext cx="1483" cy="15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</a:pPr>
              <a:r>
                <a:rPr lang="en-US" altLang="en-US" dirty="0"/>
                <a:t>Provisions and reserves</a:t>
              </a:r>
            </a:p>
          </p:txBody>
        </p:sp>
      </p:grpSp>
      <p:grpSp>
        <p:nvGrpSpPr>
          <p:cNvPr id="90121" name="Group 10">
            <a:extLst>
              <a:ext uri="{FF2B5EF4-FFF2-40B4-BE49-F238E27FC236}">
                <a16:creationId xmlns:a16="http://schemas.microsoft.com/office/drawing/2014/main" id="{AB827482-DBFA-461B-8D02-AC32CD3DEFAF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3744913"/>
            <a:ext cx="4149725" cy="450850"/>
            <a:chOff x="1515" y="2131"/>
            <a:chExt cx="2614" cy="284"/>
          </a:xfrm>
          <a:solidFill>
            <a:srgbClr val="002060"/>
          </a:solidFill>
        </p:grpSpPr>
        <p:sp>
          <p:nvSpPr>
            <p:cNvPr id="90122" name="Rectangle 11">
              <a:extLst>
                <a:ext uri="{FF2B5EF4-FFF2-40B4-BE49-F238E27FC236}">
                  <a16:creationId xmlns:a16="http://schemas.microsoft.com/office/drawing/2014/main" id="{2E8D6DF1-E3DE-4213-B793-73E66A725D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5" y="2131"/>
              <a:ext cx="2614" cy="2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  <a:defRPr/>
              </a:pPr>
              <a:endParaRPr lang="en-GB"/>
            </a:p>
          </p:txBody>
        </p:sp>
        <p:sp>
          <p:nvSpPr>
            <p:cNvPr id="90123" name="Rectangle 12">
              <a:extLst>
                <a:ext uri="{FF2B5EF4-FFF2-40B4-BE49-F238E27FC236}">
                  <a16:creationId xmlns:a16="http://schemas.microsoft.com/office/drawing/2014/main" id="{CA31011E-9E5A-41B9-A38C-FDC85B30C5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73" y="2196"/>
              <a:ext cx="1146" cy="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Kellogg revisited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>
            <a:extLst>
              <a:ext uri="{FF2B5EF4-FFF2-40B4-BE49-F238E27FC236}">
                <a16:creationId xmlns:a16="http://schemas.microsoft.com/office/drawing/2014/main" id="{8660FE1A-2C46-4E61-8CA7-FE3EA34B4A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7053B402-0385-4FDB-89C7-E8D052D50D62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28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75779" name="Footer Placeholder 4">
            <a:extLst>
              <a:ext uri="{FF2B5EF4-FFF2-40B4-BE49-F238E27FC236}">
                <a16:creationId xmlns:a16="http://schemas.microsoft.com/office/drawing/2014/main" id="{A82CC0E0-CC4E-4BC8-AAA8-0188874E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E1E1CB2E-3472-4D96-B584-F4C82F227E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601"/>
            <a:ext cx="7091362" cy="263149"/>
          </a:xfrm>
        </p:spPr>
        <p:txBody>
          <a:bodyPr/>
          <a:lstStyle/>
          <a:p>
            <a:pPr eaLnBrk="1" hangingPunct="1"/>
            <a:r>
              <a:rPr lang="en-GB" altLang="en-US" dirty="0"/>
              <a:t>Let’s look at operating leases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81" name="Rectangle 3">
                <a:extLst>
                  <a:ext uri="{FF2B5EF4-FFF2-40B4-BE49-F238E27FC236}">
                    <a16:creationId xmlns:a16="http://schemas.microsoft.com/office/drawing/2014/main" id="{1010BD9F-E5BB-48DE-AAA6-782830638DAB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6213" y="1019678"/>
                <a:ext cx="8553450" cy="4976747"/>
              </a:xfrm>
            </p:spPr>
            <p:txBody>
              <a:bodyPr/>
              <a:lstStyle/>
              <a:p>
                <a:pPr lvl="1" eaLnBrk="1" hangingPunct="1"/>
                <a:r>
                  <a:rPr lang="en-GB" altLang="en-US" sz="1800" dirty="0"/>
                  <a:t>Kellogg’s annual report 2018 on p.48 (see also p.85 Note 7) provides details on operating leases</a:t>
                </a:r>
              </a:p>
              <a:p>
                <a:pPr lvl="1" eaLnBrk="1" hangingPunct="1"/>
                <a:r>
                  <a:rPr lang="en-GB" altLang="en-US" sz="1800" dirty="0"/>
                  <a:t>It states “operating leases represent the minimum rental commitments under non-</a:t>
                </a:r>
                <a:r>
                  <a:rPr lang="en-GB" altLang="en-US" sz="1800" dirty="0" err="1"/>
                  <a:t>cancelable</a:t>
                </a:r>
                <a:r>
                  <a:rPr lang="en-GB" altLang="en-US" sz="1800" dirty="0"/>
                  <a:t> operating leases.”</a:t>
                </a:r>
              </a:p>
              <a:p>
                <a:pPr lvl="1" eaLnBrk="1" hangingPunct="1"/>
                <a:r>
                  <a:rPr lang="en-GB" altLang="en-US" sz="1800" dirty="0"/>
                  <a:t>Take the minimum lease payment in 2019: USD 121 million</a:t>
                </a:r>
              </a:p>
              <a:p>
                <a:pPr lvl="1" eaLnBrk="1" hangingPunct="1"/>
                <a:r>
                  <a:rPr lang="en-GB" altLang="en-US" sz="1800" dirty="0"/>
                  <a:t>Cost of debt (estimated) = 3.1% (see also p.85 Note 8)</a:t>
                </a:r>
              </a:p>
              <a:p>
                <a:pPr lvl="1" eaLnBrk="1" hangingPunct="1"/>
                <a:r>
                  <a:rPr lang="en-GB" altLang="en-US" sz="1800" dirty="0"/>
                  <a:t>Years of use assumed to be 20 years</a:t>
                </a:r>
              </a:p>
              <a:p>
                <a:pPr lvl="1" eaLnBrk="1" hangingPunct="1"/>
                <a:r>
                  <a:rPr lang="en-GB" altLang="en-US" sz="1800" dirty="0"/>
                  <a:t>Capitalize operating lease using</a:t>
                </a:r>
                <a14:m>
                  <m:oMath xmlns:m="http://schemas.openxmlformats.org/officeDocument/2006/math">
                    <m:r>
                      <a:rPr lang="en-GB" alt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1800" i="1">
                            <a:latin typeface="Cambria Math" panose="02040503050406030204" pitchFamily="18" charset="0"/>
                          </a:rPr>
                          <m:t>𝐴𝑠𝑠𝑒𝑡</m:t>
                        </m:r>
                        <m:r>
                          <a:rPr lang="en-GB" alt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en-US" sz="1800" i="1">
                            <a:latin typeface="Cambria Math" panose="02040503050406030204" pitchFamily="18" charset="0"/>
                          </a:rPr>
                          <m:t>𝑣𝑎𝑙𝑢𝑒</m:t>
                        </m:r>
                      </m:e>
                      <m:sub>
                        <m:r>
                          <a:rPr lang="en-GB" alt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alt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alt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1800" i="1">
                                <a:latin typeface="Cambria Math" panose="02040503050406030204" pitchFamily="18" charset="0"/>
                              </a:rPr>
                              <m:t>𝑅𝑒𝑛𝑡𝑎𝑙</m:t>
                            </m:r>
                            <m:r>
                              <a:rPr lang="en-GB" alt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altLang="en-US" sz="1800" i="1">
                                <a:latin typeface="Cambria Math" panose="02040503050406030204" pitchFamily="18" charset="0"/>
                              </a:rPr>
                              <m:t>𝑒𝑥𝑝𝑒𝑛𝑠𝑒</m:t>
                            </m:r>
                          </m:e>
                          <m:sub>
                            <m:r>
                              <a:rPr lang="en-GB" alt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alt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r>
                          <a:rPr lang="en-GB" altLang="en-US" sz="1800" i="1">
                            <a:latin typeface="Cambria Math" panose="02040503050406030204" pitchFamily="18" charset="0"/>
                          </a:rPr>
                          <m:t>𝐶𝑜𝑠𝑡</m:t>
                        </m:r>
                        <m:r>
                          <a:rPr lang="en-GB" alt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en-US" sz="18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GB" alt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en-US" sz="1800" i="1">
                            <a:latin typeface="Cambria Math" panose="02040503050406030204" pitchFamily="18" charset="0"/>
                          </a:rPr>
                          <m:t>𝑑𝑒𝑏𝑡</m:t>
                        </m:r>
                        <m:r>
                          <a:rPr lang="en-GB" alt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alt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alt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altLang="en-US" sz="1800" i="1">
                                <a:latin typeface="Cambria Math" panose="02040503050406030204" pitchFamily="18" charset="0"/>
                              </a:rPr>
                              <m:t>𝑌𝑒𝑎𝑟𝑠</m:t>
                            </m:r>
                            <m:r>
                              <a:rPr lang="en-GB" alt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altLang="en-US" sz="1800" i="1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GB" alt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altLang="en-US" sz="1800" i="1">
                                <a:latin typeface="Cambria Math" panose="02040503050406030204" pitchFamily="18" charset="0"/>
                              </a:rPr>
                              <m:t>𝑢𝑠𝑒</m:t>
                            </m:r>
                          </m:den>
                        </m:f>
                      </m:den>
                    </m:f>
                  </m:oMath>
                </a14:m>
                <a:endParaRPr lang="en-GB" altLang="en-US" sz="1800" dirty="0"/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GB" altLang="en-US" sz="1800" b="0" i="1" smtClean="0">
                        <a:latin typeface="Cambria Math" panose="02040503050406030204" pitchFamily="18" charset="0"/>
                      </a:rPr>
                      <m:t>1,494</m:t>
                    </m:r>
                    <m:r>
                      <a:rPr lang="en-GB" alt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alt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1800" b="0" i="1" smtClean="0">
                            <a:latin typeface="Cambria Math" panose="02040503050406030204" pitchFamily="18" charset="0"/>
                          </a:rPr>
                          <m:t>121</m:t>
                        </m:r>
                      </m:num>
                      <m:den>
                        <m:r>
                          <a:rPr lang="en-GB" altLang="en-US" sz="1800" b="0" i="1" smtClean="0">
                            <a:latin typeface="Cambria Math" panose="02040503050406030204" pitchFamily="18" charset="0"/>
                          </a:rPr>
                          <m:t>3.1%</m:t>
                        </m:r>
                        <m:r>
                          <a:rPr lang="en-GB" alt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alt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alt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altLang="en-US" sz="18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den>
                    </m:f>
                  </m:oMath>
                </a14:m>
                <a:endParaRPr lang="en-GB" altLang="en-US" sz="1800" dirty="0"/>
              </a:p>
              <a:p>
                <a:pPr lvl="1" eaLnBrk="1" hangingPunct="1"/>
                <a:r>
                  <a:rPr lang="en-GB" altLang="en-US" sz="1800" dirty="0"/>
                  <a:t>Compared to IC of USD 5,342 million, capitalized operating leases of USD 1,494million are significant</a:t>
                </a:r>
              </a:p>
            </p:txBody>
          </p:sp>
        </mc:Choice>
        <mc:Fallback xmlns="">
          <p:sp>
            <p:nvSpPr>
              <p:cNvPr id="75781" name="Rectangle 3">
                <a:extLst>
                  <a:ext uri="{FF2B5EF4-FFF2-40B4-BE49-F238E27FC236}">
                    <a16:creationId xmlns:a16="http://schemas.microsoft.com/office/drawing/2014/main" id="{1010BD9F-E5BB-48DE-AAA6-782830638D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213" y="1019678"/>
                <a:ext cx="8553450" cy="4976747"/>
              </a:xfrm>
              <a:blipFill>
                <a:blip r:embed="rId3"/>
                <a:stretch>
                  <a:fillRect l="-1568" t="-1591" r="-214" b="-19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5A3E6D02-1856-40E9-95B2-E10B6B8015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2E467B76-0622-4271-AB25-1F784AB01C13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18435" name="Footer Placeholder 4">
            <a:extLst>
              <a:ext uri="{FF2B5EF4-FFF2-40B4-BE49-F238E27FC236}">
                <a16:creationId xmlns:a16="http://schemas.microsoft.com/office/drawing/2014/main" id="{590BC70F-3B08-4F67-979D-D6D929F6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graphicFrame>
        <p:nvGraphicFramePr>
          <p:cNvPr id="18436" name="Rectangle 2" hidden="1">
            <a:extLst>
              <a:ext uri="{FF2B5EF4-FFF2-40B4-BE49-F238E27FC236}">
                <a16:creationId xmlns:a16="http://schemas.microsoft.com/office/drawing/2014/main" id="{1DFB27F1-D858-4BEC-8D78-D298AF274602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7" r:id="rId14" imgW="0" imgH="0" progId="TCLayout.ActiveDocument">
                  <p:embed/>
                </p:oleObj>
              </mc:Choice>
              <mc:Fallback>
                <p:oleObj r:id="rId14" imgW="0" imgH="0" progId="TCLayout.ActiveDocument">
                  <p:embed/>
                  <p:pic>
                    <p:nvPicPr>
                      <p:cNvPr id="0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3">
            <a:extLst>
              <a:ext uri="{FF2B5EF4-FFF2-40B4-BE49-F238E27FC236}">
                <a16:creationId xmlns:a16="http://schemas.microsoft.com/office/drawing/2014/main" id="{EFFC8F8D-EDF6-49A4-8D40-49147763292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Contents</a:t>
            </a:r>
          </a:p>
        </p:txBody>
      </p:sp>
      <p:grpSp>
        <p:nvGrpSpPr>
          <p:cNvPr id="18438" name="Group 4">
            <a:extLst>
              <a:ext uri="{FF2B5EF4-FFF2-40B4-BE49-F238E27FC236}">
                <a16:creationId xmlns:a16="http://schemas.microsoft.com/office/drawing/2014/main" id="{956FCA24-49B1-471E-B267-CEE7389A1BA8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179638"/>
            <a:ext cx="4149725" cy="450850"/>
            <a:chOff x="1515" y="1501"/>
            <a:chExt cx="2614" cy="284"/>
          </a:xfrm>
        </p:grpSpPr>
        <p:sp>
          <p:nvSpPr>
            <p:cNvPr id="18448" name="Rectangle 5">
              <a:extLst>
                <a:ext uri="{FF2B5EF4-FFF2-40B4-BE49-F238E27FC236}">
                  <a16:creationId xmlns:a16="http://schemas.microsoft.com/office/drawing/2014/main" id="{8B7D1E24-24FB-4087-80AF-27A71D04AD78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1515" y="1501"/>
              <a:ext cx="2614" cy="2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</a:pPr>
              <a:endParaRPr lang="en-GB" altLang="en-US"/>
            </a:p>
          </p:txBody>
        </p:sp>
        <p:sp>
          <p:nvSpPr>
            <p:cNvPr id="18449" name="Rectangle 6">
              <a:extLst>
                <a:ext uri="{FF2B5EF4-FFF2-40B4-BE49-F238E27FC236}">
                  <a16:creationId xmlns:a16="http://schemas.microsoft.com/office/drawing/2014/main" id="{A7A1459D-25CE-45D3-B3B2-B3D0498B07C0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1573" y="1566"/>
              <a:ext cx="114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chemeClr val="bg1"/>
                  </a:solidFill>
                </a:rPr>
                <a:t>Operating leases</a:t>
              </a:r>
            </a:p>
          </p:txBody>
        </p:sp>
      </p:grpSp>
      <p:grpSp>
        <p:nvGrpSpPr>
          <p:cNvPr id="18439" name="Group 7">
            <a:extLst>
              <a:ext uri="{FF2B5EF4-FFF2-40B4-BE49-F238E27FC236}">
                <a16:creationId xmlns:a16="http://schemas.microsoft.com/office/drawing/2014/main" id="{F8C0123E-9777-48F8-A47A-4C2ACA56B02F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701925"/>
            <a:ext cx="4149725" cy="450850"/>
            <a:chOff x="1515" y="1816"/>
            <a:chExt cx="2614" cy="284"/>
          </a:xfrm>
        </p:grpSpPr>
        <p:sp>
          <p:nvSpPr>
            <p:cNvPr id="18446" name="Rectangle 8">
              <a:extLst>
                <a:ext uri="{FF2B5EF4-FFF2-40B4-BE49-F238E27FC236}">
                  <a16:creationId xmlns:a16="http://schemas.microsoft.com/office/drawing/2014/main" id="{9CC14150-B300-4C5D-94D9-3BA40A2A5016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1515" y="1816"/>
              <a:ext cx="2614" cy="28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</a:pPr>
              <a:endParaRPr lang="en-GB" altLang="en-US"/>
            </a:p>
          </p:txBody>
        </p:sp>
        <p:sp>
          <p:nvSpPr>
            <p:cNvPr id="18447" name="Rectangle 9">
              <a:extLst>
                <a:ext uri="{FF2B5EF4-FFF2-40B4-BE49-F238E27FC236}">
                  <a16:creationId xmlns:a16="http://schemas.microsoft.com/office/drawing/2014/main" id="{F1DE9241-52F4-4C7B-B76E-BD289F24D605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1573" y="1881"/>
              <a:ext cx="1092" cy="15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</a:pPr>
              <a:r>
                <a:rPr lang="en-US" altLang="en-US" dirty="0"/>
                <a:t>Pension liabilities</a:t>
              </a:r>
            </a:p>
          </p:txBody>
        </p:sp>
      </p:grpSp>
      <p:grpSp>
        <p:nvGrpSpPr>
          <p:cNvPr id="18440" name="Group 7">
            <a:extLst>
              <a:ext uri="{FF2B5EF4-FFF2-40B4-BE49-F238E27FC236}">
                <a16:creationId xmlns:a16="http://schemas.microsoft.com/office/drawing/2014/main" id="{CBEE5E58-8CB7-4556-9BD2-C55DA35ADD8C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3222625"/>
            <a:ext cx="4149725" cy="450850"/>
            <a:chOff x="1515" y="1816"/>
            <a:chExt cx="2614" cy="284"/>
          </a:xfrm>
        </p:grpSpPr>
        <p:sp>
          <p:nvSpPr>
            <p:cNvPr id="18444" name="Rectangle 8">
              <a:extLst>
                <a:ext uri="{FF2B5EF4-FFF2-40B4-BE49-F238E27FC236}">
                  <a16:creationId xmlns:a16="http://schemas.microsoft.com/office/drawing/2014/main" id="{C0D370B1-F927-4036-B2AC-68A4E5685485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515" y="1816"/>
              <a:ext cx="2614" cy="28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</a:pPr>
              <a:endParaRPr lang="en-GB" altLang="en-US"/>
            </a:p>
          </p:txBody>
        </p:sp>
        <p:sp>
          <p:nvSpPr>
            <p:cNvPr id="18445" name="Rectangle 9">
              <a:extLst>
                <a:ext uri="{FF2B5EF4-FFF2-40B4-BE49-F238E27FC236}">
                  <a16:creationId xmlns:a16="http://schemas.microsoft.com/office/drawing/2014/main" id="{93EB864B-9DCF-4294-8A2D-5BB8CDE284C1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1573" y="1881"/>
              <a:ext cx="1483" cy="15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</a:pPr>
              <a:r>
                <a:rPr lang="en-US" altLang="en-US" dirty="0"/>
                <a:t>Provisions and reserves</a:t>
              </a:r>
            </a:p>
          </p:txBody>
        </p:sp>
      </p:grpSp>
      <p:grpSp>
        <p:nvGrpSpPr>
          <p:cNvPr id="18441" name="Group 10">
            <a:extLst>
              <a:ext uri="{FF2B5EF4-FFF2-40B4-BE49-F238E27FC236}">
                <a16:creationId xmlns:a16="http://schemas.microsoft.com/office/drawing/2014/main" id="{426A98FF-B0F5-4D28-9447-BC4ACE053DEB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3744913"/>
            <a:ext cx="4149725" cy="450850"/>
            <a:chOff x="1515" y="2131"/>
            <a:chExt cx="2614" cy="284"/>
          </a:xfrm>
        </p:grpSpPr>
        <p:sp>
          <p:nvSpPr>
            <p:cNvPr id="18442" name="Rectangle 11">
              <a:extLst>
                <a:ext uri="{FF2B5EF4-FFF2-40B4-BE49-F238E27FC236}">
                  <a16:creationId xmlns:a16="http://schemas.microsoft.com/office/drawing/2014/main" id="{39283FCD-CA6C-42B1-BAFF-49CF47259D3C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515" y="2131"/>
              <a:ext cx="2614" cy="28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</a:pPr>
              <a:endParaRPr lang="en-GB" altLang="en-US"/>
            </a:p>
          </p:txBody>
        </p:sp>
        <p:sp>
          <p:nvSpPr>
            <p:cNvPr id="18443" name="Rectangle 12">
              <a:extLst>
                <a:ext uri="{FF2B5EF4-FFF2-40B4-BE49-F238E27FC236}">
                  <a16:creationId xmlns:a16="http://schemas.microsoft.com/office/drawing/2014/main" id="{F4F3842A-E725-4C43-8D3E-E5549BF63BC4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573" y="2196"/>
              <a:ext cx="1050" cy="15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</a:pPr>
              <a:r>
                <a:rPr lang="en-US" altLang="en-US" dirty="0"/>
                <a:t>Kellogg revisited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>
            <a:extLst>
              <a:ext uri="{FF2B5EF4-FFF2-40B4-BE49-F238E27FC236}">
                <a16:creationId xmlns:a16="http://schemas.microsoft.com/office/drawing/2014/main" id="{8660FE1A-2C46-4E61-8CA7-FE3EA34B4A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7053B402-0385-4FDB-89C7-E8D052D50D62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29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75779" name="Footer Placeholder 4">
            <a:extLst>
              <a:ext uri="{FF2B5EF4-FFF2-40B4-BE49-F238E27FC236}">
                <a16:creationId xmlns:a16="http://schemas.microsoft.com/office/drawing/2014/main" id="{A82CC0E0-CC4E-4BC8-AAA8-0188874E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E1E1CB2E-3472-4D96-B584-F4C82F227E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601"/>
            <a:ext cx="7091362" cy="263149"/>
          </a:xfrm>
        </p:spPr>
        <p:txBody>
          <a:bodyPr/>
          <a:lstStyle/>
          <a:p>
            <a:pPr eaLnBrk="1" hangingPunct="1"/>
            <a:r>
              <a:rPr lang="en-GB" altLang="en-US" dirty="0"/>
              <a:t>Adjustment of invested capital and debt</a:t>
            </a:r>
          </a:p>
        </p:txBody>
      </p:sp>
      <p:sp>
        <p:nvSpPr>
          <p:cNvPr id="75781" name="Rectangle 3">
            <a:extLst>
              <a:ext uri="{FF2B5EF4-FFF2-40B4-BE49-F238E27FC236}">
                <a16:creationId xmlns:a16="http://schemas.microsoft.com/office/drawing/2014/main" id="{1010BD9F-E5BB-48DE-AAA6-782830638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213" y="1019678"/>
            <a:ext cx="8553450" cy="3600986"/>
          </a:xfrm>
        </p:spPr>
        <p:txBody>
          <a:bodyPr/>
          <a:lstStyle/>
          <a:p>
            <a:pPr lvl="1" eaLnBrk="1" hangingPunct="1"/>
            <a:r>
              <a:rPr lang="en-GB" altLang="en-US" sz="1800" dirty="0"/>
              <a:t>In 2018, the capitalized operating leases of USD 1,494 million needs to be added to invested capital in 2018 of USD 5,342 million</a:t>
            </a:r>
          </a:p>
          <a:p>
            <a:pPr lvl="1" eaLnBrk="1" hangingPunct="1"/>
            <a:r>
              <a:rPr lang="en-GB" altLang="en-US" sz="1800" dirty="0"/>
              <a:t>In earlier years, one could check all annual reports to determine next year’s minimum lease payment which is time-consuming</a:t>
            </a:r>
          </a:p>
          <a:p>
            <a:pPr lvl="1" eaLnBrk="1" hangingPunct="1"/>
            <a:r>
              <a:rPr lang="en-GB" altLang="en-US" sz="1800" dirty="0"/>
              <a:t>Alternatively, the ratio of capitalized operating leases / invested capital of 28% in 2018 can be used to ‘</a:t>
            </a:r>
            <a:r>
              <a:rPr lang="en-GB" altLang="en-US" sz="1800" dirty="0" err="1"/>
              <a:t>backcast</a:t>
            </a:r>
            <a:r>
              <a:rPr lang="en-GB" altLang="en-US" sz="1800" dirty="0"/>
              <a:t>’ capitalized operating leases </a:t>
            </a:r>
          </a:p>
          <a:p>
            <a:pPr lvl="1" eaLnBrk="1" hangingPunct="1"/>
            <a:r>
              <a:rPr lang="en-GB" altLang="en-US" sz="1800" dirty="0"/>
              <a:t>This assumes that the lease policy has not changed in the last years</a:t>
            </a:r>
          </a:p>
          <a:p>
            <a:pPr lvl="1" eaLnBrk="1" hangingPunct="1"/>
            <a:r>
              <a:rPr lang="en-GB" altLang="en-US" sz="1800" dirty="0"/>
              <a:t>Debt has to increase in line with the capitalized operating leases of USD 1,494 million in 2018 and ‘</a:t>
            </a:r>
            <a:r>
              <a:rPr lang="en-GB" altLang="en-US" sz="1800" dirty="0" err="1"/>
              <a:t>backcasted</a:t>
            </a:r>
            <a:r>
              <a:rPr lang="en-GB" altLang="en-US" sz="1800" dirty="0"/>
              <a:t>’ capitalized operating leases </a:t>
            </a:r>
          </a:p>
          <a:p>
            <a:pPr lvl="1" eaLnBrk="1" hangingPunct="1"/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60950321"/>
      </p:ext>
    </p:ext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>
            <a:extLst>
              <a:ext uri="{FF2B5EF4-FFF2-40B4-BE49-F238E27FC236}">
                <a16:creationId xmlns:a16="http://schemas.microsoft.com/office/drawing/2014/main" id="{8660FE1A-2C46-4E61-8CA7-FE3EA34B4A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7053B402-0385-4FDB-89C7-E8D052D50D62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30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75779" name="Footer Placeholder 4">
            <a:extLst>
              <a:ext uri="{FF2B5EF4-FFF2-40B4-BE49-F238E27FC236}">
                <a16:creationId xmlns:a16="http://schemas.microsoft.com/office/drawing/2014/main" id="{A82CC0E0-CC4E-4BC8-AAA8-0188874E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E1E1CB2E-3472-4D96-B584-F4C82F227E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601"/>
            <a:ext cx="7091362" cy="263149"/>
          </a:xfrm>
        </p:spPr>
        <p:txBody>
          <a:bodyPr/>
          <a:lstStyle/>
          <a:p>
            <a:pPr eaLnBrk="1" hangingPunct="1"/>
            <a:r>
              <a:rPr lang="en-GB" altLang="en-US" dirty="0"/>
              <a:t>Separating deprecation and implied interest payments</a:t>
            </a:r>
          </a:p>
        </p:txBody>
      </p:sp>
      <p:sp>
        <p:nvSpPr>
          <p:cNvPr id="75781" name="Rectangle 3">
            <a:extLst>
              <a:ext uri="{FF2B5EF4-FFF2-40B4-BE49-F238E27FC236}">
                <a16:creationId xmlns:a16="http://schemas.microsoft.com/office/drawing/2014/main" id="{1010BD9F-E5BB-48DE-AAA6-782830638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213" y="1019678"/>
            <a:ext cx="8553450" cy="4598182"/>
          </a:xfrm>
        </p:spPr>
        <p:txBody>
          <a:bodyPr/>
          <a:lstStyle/>
          <a:p>
            <a:pPr lvl="1" eaLnBrk="1" hangingPunct="1"/>
            <a:r>
              <a:rPr lang="en-GB" altLang="en-US" sz="1800" dirty="0"/>
              <a:t>We obtain implied interest expenses using USD 1,494 million× 3.1%=USD 46 million</a:t>
            </a:r>
          </a:p>
          <a:p>
            <a:pPr lvl="1" eaLnBrk="1" hangingPunct="1"/>
            <a:r>
              <a:rPr lang="en-GB" altLang="en-US" sz="1800" dirty="0"/>
              <a:t>Hence, the remaining amount is depreciation, i.e. USD 121 million - USD 46 million = USD 75 million</a:t>
            </a:r>
          </a:p>
          <a:p>
            <a:pPr lvl="1" eaLnBrk="1" hangingPunct="1"/>
            <a:r>
              <a:rPr lang="en-GB" altLang="en-US" sz="1800" dirty="0"/>
              <a:t>The implied interest expenses are added back to EBIT and interest expenses are increased by the implied interest expenses </a:t>
            </a:r>
          </a:p>
          <a:p>
            <a:pPr lvl="1" eaLnBrk="1" hangingPunct="1"/>
            <a:r>
              <a:rPr lang="en-GB" altLang="en-US" sz="1800" dirty="0"/>
              <a:t>The changes are minor in the case of COGS but interest expenses do increase considerably</a:t>
            </a:r>
          </a:p>
          <a:p>
            <a:pPr lvl="1" eaLnBrk="1" hangingPunct="1"/>
            <a:r>
              <a:rPr lang="en-GB" altLang="en-US" sz="1800" dirty="0"/>
              <a:t>These changes might affect the financial health of the company which we will discuss later</a:t>
            </a:r>
          </a:p>
          <a:p>
            <a:pPr lvl="1" eaLnBrk="1" hangingPunct="1"/>
            <a:r>
              <a:rPr lang="en-GB" altLang="en-US" sz="1800" dirty="0"/>
              <a:t>These adjustments also affect NOPLAT and adjusted net income, which in turn affects the accumulation of predicted equity through retained earnings</a:t>
            </a:r>
          </a:p>
          <a:p>
            <a:pPr lvl="1" eaLnBrk="1" hangingPunct="1"/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9027668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>
            <a:extLst>
              <a:ext uri="{FF2B5EF4-FFF2-40B4-BE49-F238E27FC236}">
                <a16:creationId xmlns:a16="http://schemas.microsoft.com/office/drawing/2014/main" id="{8660FE1A-2C46-4E61-8CA7-FE3EA34B4A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7053B402-0385-4FDB-89C7-E8D052D50D62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31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75779" name="Footer Placeholder 4">
            <a:extLst>
              <a:ext uri="{FF2B5EF4-FFF2-40B4-BE49-F238E27FC236}">
                <a16:creationId xmlns:a16="http://schemas.microsoft.com/office/drawing/2014/main" id="{A82CC0E0-CC4E-4BC8-AAA8-0188874E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E1E1CB2E-3472-4D96-B584-F4C82F227E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601"/>
            <a:ext cx="7091362" cy="263149"/>
          </a:xfrm>
        </p:spPr>
        <p:txBody>
          <a:bodyPr/>
          <a:lstStyle/>
          <a:p>
            <a:pPr eaLnBrk="1" hangingPunct="1"/>
            <a:r>
              <a:rPr lang="en-GB" altLang="en-US" dirty="0"/>
              <a:t>Impact on WACC and value of equity</a:t>
            </a:r>
          </a:p>
        </p:txBody>
      </p:sp>
      <p:sp>
        <p:nvSpPr>
          <p:cNvPr id="75781" name="Rectangle 3">
            <a:extLst>
              <a:ext uri="{FF2B5EF4-FFF2-40B4-BE49-F238E27FC236}">
                <a16:creationId xmlns:a16="http://schemas.microsoft.com/office/drawing/2014/main" id="{1010BD9F-E5BB-48DE-AAA6-782830638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213" y="1019678"/>
            <a:ext cx="8553450" cy="4044184"/>
          </a:xfrm>
        </p:spPr>
        <p:txBody>
          <a:bodyPr/>
          <a:lstStyle/>
          <a:p>
            <a:pPr lvl="1" eaLnBrk="1" hangingPunct="1"/>
            <a:r>
              <a:rPr lang="en-GB" altLang="en-US" sz="1800" dirty="0"/>
              <a:t>As debt increases, WACC is reduced which partly offsets higher IC and hence lower asset efficiency</a:t>
            </a:r>
          </a:p>
          <a:p>
            <a:pPr lvl="1" eaLnBrk="1" hangingPunct="1"/>
            <a:r>
              <a:rPr lang="en-GB" altLang="en-US" sz="1800" dirty="0"/>
              <a:t>WACC is 4.0% down from 4.2% which increases the present value of future free cash flows</a:t>
            </a:r>
          </a:p>
          <a:p>
            <a:pPr lvl="1" eaLnBrk="1" hangingPunct="1"/>
            <a:r>
              <a:rPr lang="en-GB" altLang="en-US" sz="1800" dirty="0"/>
              <a:t>The entity value increases but a higher amount of debt (including capitalized operating leases) is deducted</a:t>
            </a:r>
          </a:p>
          <a:p>
            <a:pPr lvl="1" eaLnBrk="1" hangingPunct="1"/>
            <a:r>
              <a:rPr lang="en-GB" altLang="en-US" sz="1800" dirty="0"/>
              <a:t>However, the value of equity is hardly affected</a:t>
            </a:r>
          </a:p>
          <a:p>
            <a:pPr lvl="1" eaLnBrk="1" hangingPunct="1"/>
            <a:r>
              <a:rPr lang="en-GB" altLang="en-US" sz="1800" dirty="0"/>
              <a:t>The fundamental share price before adjustment is USD 69.9, which declines slightly to USD 69.5 after accounting for operating leases</a:t>
            </a:r>
          </a:p>
          <a:p>
            <a:pPr lvl="1" eaLnBrk="1" hangingPunct="1"/>
            <a:endParaRPr lang="en-GB" altLang="en-US" sz="1800" dirty="0"/>
          </a:p>
          <a:p>
            <a:pPr lvl="1" eaLnBrk="1" hangingPunct="1"/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00622738"/>
      </p:ext>
    </p:extLst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>
            <a:extLst>
              <a:ext uri="{FF2B5EF4-FFF2-40B4-BE49-F238E27FC236}">
                <a16:creationId xmlns:a16="http://schemas.microsoft.com/office/drawing/2014/main" id="{8660FE1A-2C46-4E61-8CA7-FE3EA34B4A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7053B402-0385-4FDB-89C7-E8D052D50D62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32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75779" name="Footer Placeholder 4">
            <a:extLst>
              <a:ext uri="{FF2B5EF4-FFF2-40B4-BE49-F238E27FC236}">
                <a16:creationId xmlns:a16="http://schemas.microsoft.com/office/drawing/2014/main" id="{A82CC0E0-CC4E-4BC8-AAA8-0188874E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E1E1CB2E-3472-4D96-B584-F4C82F227E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601"/>
            <a:ext cx="7091362" cy="263149"/>
          </a:xfrm>
        </p:spPr>
        <p:txBody>
          <a:bodyPr/>
          <a:lstStyle/>
          <a:p>
            <a:pPr eaLnBrk="1" hangingPunct="1"/>
            <a:r>
              <a:rPr lang="en-GB" altLang="en-US" dirty="0"/>
              <a:t>BUT the impact on ROIC is high important for benchmarking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3B623A0-7BFB-4972-B756-8191B20B0A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2382241"/>
              </p:ext>
            </p:extLst>
          </p:nvPr>
        </p:nvGraphicFramePr>
        <p:xfrm>
          <a:off x="361949" y="1654157"/>
          <a:ext cx="5893995" cy="3814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02464886"/>
      </p:ext>
    </p:extLst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3">
            <a:extLst>
              <a:ext uri="{FF2B5EF4-FFF2-40B4-BE49-F238E27FC236}">
                <a16:creationId xmlns:a16="http://schemas.microsoft.com/office/drawing/2014/main" id="{FDB3CB02-8214-46E5-B6C9-0FCEC56CCD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A9106970-1BBE-483D-905C-17B36252E9F7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33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116739" name="Footer Placeholder 4">
            <a:extLst>
              <a:ext uri="{FF2B5EF4-FFF2-40B4-BE49-F238E27FC236}">
                <a16:creationId xmlns:a16="http://schemas.microsoft.com/office/drawing/2014/main" id="{7209DCF9-D5FA-4CC0-AE83-A7596C5A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116740" name="Rectangle 2">
            <a:extLst>
              <a:ext uri="{FF2B5EF4-FFF2-40B4-BE49-F238E27FC236}">
                <a16:creationId xmlns:a16="http://schemas.microsoft.com/office/drawing/2014/main" id="{6C1FBBFF-7448-42EB-A067-2582383A0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601"/>
            <a:ext cx="7091362" cy="263149"/>
          </a:xfrm>
        </p:spPr>
        <p:txBody>
          <a:bodyPr/>
          <a:lstStyle/>
          <a:p>
            <a:pPr eaLnBrk="1" hangingPunct="1"/>
            <a:r>
              <a:rPr lang="de-DE" altLang="en-US" dirty="0"/>
              <a:t>MAIN INSIGHTS</a:t>
            </a:r>
            <a:endParaRPr lang="en-US" altLang="en-US" dirty="0"/>
          </a:p>
        </p:txBody>
      </p:sp>
      <p:sp>
        <p:nvSpPr>
          <p:cNvPr id="116741" name="Rectangle 3">
            <a:extLst>
              <a:ext uri="{FF2B5EF4-FFF2-40B4-BE49-F238E27FC236}">
                <a16:creationId xmlns:a16="http://schemas.microsoft.com/office/drawing/2014/main" id="{EFA7368E-F674-48AC-917A-693632E76F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213" y="981075"/>
            <a:ext cx="8553450" cy="4185761"/>
          </a:xfr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vl="1" eaLnBrk="1" hangingPunct="1"/>
            <a:r>
              <a:rPr lang="en-GB" altLang="en-US" dirty="0"/>
              <a:t>Operating leases</a:t>
            </a:r>
          </a:p>
          <a:p>
            <a:pPr lvl="2" eaLnBrk="1" hangingPunct="1"/>
            <a:r>
              <a:rPr lang="en-GB" altLang="en-US" dirty="0"/>
              <a:t>Impact on ROA and other measures</a:t>
            </a:r>
          </a:p>
          <a:p>
            <a:pPr lvl="2" eaLnBrk="1" hangingPunct="1"/>
            <a:r>
              <a:rPr lang="en-GB" altLang="en-US" dirty="0"/>
              <a:t>Capitalizing operating leases</a:t>
            </a:r>
          </a:p>
          <a:p>
            <a:pPr lvl="2" eaLnBrk="1" hangingPunct="1"/>
            <a:r>
              <a:rPr lang="en-GB" altLang="en-US" dirty="0"/>
              <a:t>Separating implied interest expenses and depreciation</a:t>
            </a:r>
          </a:p>
          <a:p>
            <a:pPr lvl="1" eaLnBrk="1" hangingPunct="1"/>
            <a:r>
              <a:rPr lang="en-GB" altLang="en-US" dirty="0"/>
              <a:t>Pensions</a:t>
            </a:r>
          </a:p>
          <a:p>
            <a:pPr lvl="2" eaLnBrk="1" hangingPunct="1"/>
            <a:r>
              <a:rPr lang="en-GB" altLang="en-US" dirty="0"/>
              <a:t>Net pension liability as a debt equivalent deducted from entity value</a:t>
            </a:r>
          </a:p>
          <a:p>
            <a:pPr lvl="2" eaLnBrk="1" hangingPunct="1"/>
            <a:r>
              <a:rPr lang="en-GB" altLang="en-US" dirty="0"/>
              <a:t>Only service cost is operating</a:t>
            </a:r>
          </a:p>
          <a:p>
            <a:pPr lvl="1" eaLnBrk="1" hangingPunct="1"/>
            <a:r>
              <a:rPr lang="en-GB" altLang="en-US" dirty="0"/>
              <a:t>Provisions</a:t>
            </a:r>
          </a:p>
          <a:p>
            <a:pPr lvl="2" eaLnBrk="1" hangingPunct="1"/>
            <a:r>
              <a:rPr lang="en-GB" altLang="en-US" dirty="0"/>
              <a:t>Income smoothing</a:t>
            </a:r>
          </a:p>
          <a:p>
            <a:pPr lvl="2" eaLnBrk="1" hangingPunct="1"/>
            <a:r>
              <a:rPr lang="en-GB" altLang="en-US" dirty="0"/>
              <a:t>Non-recurring items</a:t>
            </a:r>
          </a:p>
          <a:p>
            <a:pPr lvl="1" eaLnBrk="1" hangingPunct="1"/>
            <a:r>
              <a:rPr lang="en-GB" altLang="en-US" dirty="0"/>
              <a:t>Impact on value drivers important for benchmarking (see next lecture)</a:t>
            </a:r>
            <a:endParaRPr lang="en-US" altLang="en-US" dirty="0"/>
          </a:p>
        </p:txBody>
      </p:sp>
      <p:sp>
        <p:nvSpPr>
          <p:cNvPr id="116742" name="Litebulb">
            <a:extLst>
              <a:ext uri="{FF2B5EF4-FFF2-40B4-BE49-F238E27FC236}">
                <a16:creationId xmlns:a16="http://schemas.microsoft.com/office/drawing/2014/main" id="{ACC28C4C-8EEF-41D5-8818-0C0032659664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845425" y="5114925"/>
            <a:ext cx="931863" cy="1398588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66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3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225"/>
            <a:ext cx="7091362" cy="263525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What are operating leases?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5" y="991873"/>
            <a:ext cx="7292975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Assume that a firm owns an operating asset (e.g. store) which has a value of say GBP 200 million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This asset is disclosed on the balance sheet as part of Net PP&amp;E and needs to be financed by debt or equity (we assume debt finance)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The firm decides to sell the asset for GBP 200 million to another company (lessor) and rents it back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The firm can use the proceeds to reduce its debt by GBP 200 million, which in turn reduces interest expenses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However, the firm now has to pay rent to the lessor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The lessor needs to get compensated for depreciation of the asset and financing costs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Why would anyone do that?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4068594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4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225"/>
            <a:ext cx="7091362" cy="263525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Alleged benefits of operating leases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5" y="991873"/>
            <a:ext cx="7292975" cy="482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This transaction can be classified (under certain conditions) as an operating lease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Hence, the asset of GBP 200 million disappears from the balance sheet, i.e. invested capital (or total assets) decline by GBP 200 million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Moreover, debt is reduced, which improves financial leverage defined as debt/equity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However, the firm did not change its actual operations, it only changed the legal ownership of the asset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As we will see, operating leases do affect earnings per share (EPS) and return on assets (ROA) as companies look “asset light”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To understand real value creation, we need to adjust for operating leases 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83028096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2">
            <a:extLst>
              <a:ext uri="{FF2B5EF4-FFF2-40B4-BE49-F238E27FC236}">
                <a16:creationId xmlns:a16="http://schemas.microsoft.com/office/drawing/2014/main" id="{5FE525E9-E8F1-4457-885C-E1886489DF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FE0418A4-605B-4093-B882-412D3010BC6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5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61443" name="Footer Placeholder 3">
            <a:extLst>
              <a:ext uri="{FF2B5EF4-FFF2-40B4-BE49-F238E27FC236}">
                <a16:creationId xmlns:a16="http://schemas.microsoft.com/office/drawing/2014/main" id="{FB4FE997-434E-45C1-BA41-657C6B73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D6BC69BD-1E46-4A63-84B4-DD00BA2DAB9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57700" y="1903413"/>
            <a:ext cx="4319588" cy="3736975"/>
          </a:xfrm>
          <a:prstGeom prst="rect">
            <a:avLst/>
          </a:prstGeom>
          <a:solidFill>
            <a:srgbClr val="F5F0E3"/>
          </a:solidFill>
          <a:ln w="19050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endParaRPr lang="en-GB" altLang="en-US"/>
          </a:p>
        </p:txBody>
      </p:sp>
      <p:sp>
        <p:nvSpPr>
          <p:cNvPr id="61445" name="AutoShape 4">
            <a:extLst>
              <a:ext uri="{FF2B5EF4-FFF2-40B4-BE49-F238E27FC236}">
                <a16:creationId xmlns:a16="http://schemas.microsoft.com/office/drawing/2014/main" id="{122D3D58-1202-427B-9CB5-9FBE858647B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1763" y="1192213"/>
            <a:ext cx="4429125" cy="5106987"/>
          </a:xfrm>
          <a:prstGeom prst="homePlate">
            <a:avLst>
              <a:gd name="adj" fmla="val 11792"/>
            </a:avLst>
          </a:prstGeom>
          <a:solidFill>
            <a:srgbClr val="F5F0E3"/>
          </a:solidFill>
          <a:ln w="19050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endParaRPr lang="en-GB" altLang="en-US"/>
          </a:p>
        </p:txBody>
      </p:sp>
      <p:sp>
        <p:nvSpPr>
          <p:cNvPr id="61446" name="Rectangle 5">
            <a:extLst>
              <a:ext uri="{FF2B5EF4-FFF2-40B4-BE49-F238E27FC236}">
                <a16:creationId xmlns:a16="http://schemas.microsoft.com/office/drawing/2014/main" id="{194DF92F-E8FF-41CE-A995-8ABDBC32C4B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2888" y="1262063"/>
            <a:ext cx="34845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77888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7788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7788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7788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7788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Number of stores (2002)</a:t>
            </a:r>
          </a:p>
        </p:txBody>
      </p:sp>
      <p:graphicFrame>
        <p:nvGraphicFramePr>
          <p:cNvPr id="61447" name="Object 6">
            <a:extLst>
              <a:ext uri="{FF2B5EF4-FFF2-40B4-BE49-F238E27FC236}">
                <a16:creationId xmlns:a16="http://schemas.microsoft.com/office/drawing/2014/main" id="{6B424AD8-666B-4A16-BEAC-2166B12E0C4B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960438" y="2000250"/>
          <a:ext cx="2501900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34" name="Chart" r:id="rId8" imgW="2486025" imgH="1790700" progId="MSGraph.Chart.8">
                  <p:embed followColorScheme="full"/>
                </p:oleObj>
              </mc:Choice>
              <mc:Fallback>
                <p:oleObj name="Chart" r:id="rId8" imgW="2486025" imgH="1790700" progId="MSGraph.Chart.8">
                  <p:embed followColorScheme="full"/>
                  <p:pic>
                    <p:nvPicPr>
                      <p:cNvPr id="61447" name="Object 6">
                        <a:extLst>
                          <a:ext uri="{FF2B5EF4-FFF2-40B4-BE49-F238E27FC236}">
                            <a16:creationId xmlns:a16="http://schemas.microsoft.com/office/drawing/2014/main" id="{6B424AD8-666B-4A16-BEAC-2166B12E0C4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960438" y="2000250"/>
                        <a:ext cx="2501900" cy="180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8" name="Rectangle 7">
            <a:extLst>
              <a:ext uri="{FF2B5EF4-FFF2-40B4-BE49-F238E27FC236}">
                <a16:creationId xmlns:a16="http://schemas.microsoft.com/office/drawing/2014/main" id="{0DD302FF-5627-4A80-B585-E1A6DB6AF7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2888" y="2355850"/>
            <a:ext cx="6778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77888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7788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7788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7788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7788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Target </a:t>
            </a:r>
          </a:p>
        </p:txBody>
      </p:sp>
      <p:sp>
        <p:nvSpPr>
          <p:cNvPr id="61449" name="Rectangle 8">
            <a:extLst>
              <a:ext uri="{FF2B5EF4-FFF2-40B4-BE49-F238E27FC236}">
                <a16:creationId xmlns:a16="http://schemas.microsoft.com/office/drawing/2014/main" id="{79A624D5-C2DD-458D-95C7-34C6AE2C7CA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2888" y="3171825"/>
            <a:ext cx="5635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77888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7788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7788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7788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7788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Kohls</a:t>
            </a:r>
          </a:p>
        </p:txBody>
      </p:sp>
      <p:sp>
        <p:nvSpPr>
          <p:cNvPr id="61450" name="Rectangle 9">
            <a:extLst>
              <a:ext uri="{FF2B5EF4-FFF2-40B4-BE49-F238E27FC236}">
                <a16:creationId xmlns:a16="http://schemas.microsoft.com/office/drawing/2014/main" id="{DCBCA3A0-BCC1-44C4-9FB7-5DB733B362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04900" y="1863725"/>
            <a:ext cx="1411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77888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7788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7788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7788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7788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Stores owned*</a:t>
            </a:r>
          </a:p>
        </p:txBody>
      </p:sp>
      <p:sp>
        <p:nvSpPr>
          <p:cNvPr id="61451" name="Rectangle 10">
            <a:extLst>
              <a:ext uri="{FF2B5EF4-FFF2-40B4-BE49-F238E27FC236}">
                <a16:creationId xmlns:a16="http://schemas.microsoft.com/office/drawing/2014/main" id="{D43D79D5-3550-4583-8435-9BBA0CADB1F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06688" y="1624013"/>
            <a:ext cx="74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77888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7788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7788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7788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7788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Stores leased</a:t>
            </a:r>
          </a:p>
        </p:txBody>
      </p:sp>
      <p:sp>
        <p:nvSpPr>
          <p:cNvPr id="61452" name="Line 11">
            <a:extLst>
              <a:ext uri="{FF2B5EF4-FFF2-40B4-BE49-F238E27FC236}">
                <a16:creationId xmlns:a16="http://schemas.microsoft.com/office/drawing/2014/main" id="{10B70CB4-86D9-49B9-9CA5-ED44AAD1CECE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3154363" y="2092325"/>
            <a:ext cx="0" cy="157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53" name="Rectangle 12">
            <a:extLst>
              <a:ext uri="{FF2B5EF4-FFF2-40B4-BE49-F238E27FC236}">
                <a16:creationId xmlns:a16="http://schemas.microsoft.com/office/drawing/2014/main" id="{2ADA7A29-0EE3-4064-AB6E-8495FD638BF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41700" y="2370138"/>
            <a:ext cx="565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77888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7788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7788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7788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7788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1,475 </a:t>
            </a:r>
          </a:p>
        </p:txBody>
      </p:sp>
      <p:sp>
        <p:nvSpPr>
          <p:cNvPr id="61454" name="Rectangle 13">
            <a:extLst>
              <a:ext uri="{FF2B5EF4-FFF2-40B4-BE49-F238E27FC236}">
                <a16:creationId xmlns:a16="http://schemas.microsoft.com/office/drawing/2014/main" id="{32C6BE4D-EBDB-4B66-8754-00BBA1EC287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41700" y="3143250"/>
            <a:ext cx="3381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77888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7788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7788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7788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7788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457</a:t>
            </a:r>
          </a:p>
        </p:txBody>
      </p:sp>
      <p:sp>
        <p:nvSpPr>
          <p:cNvPr id="61455" name="Rectangle 14">
            <a:extLst>
              <a:ext uri="{FF2B5EF4-FFF2-40B4-BE49-F238E27FC236}">
                <a16:creationId xmlns:a16="http://schemas.microsoft.com/office/drawing/2014/main" id="{01A355FA-A66A-4510-AE14-7A5BD95B05B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41700" y="1884363"/>
            <a:ext cx="695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77888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7788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7788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7788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7788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100% =</a:t>
            </a:r>
          </a:p>
        </p:txBody>
      </p:sp>
      <p:sp>
        <p:nvSpPr>
          <p:cNvPr id="61456" name="Rectangle 15">
            <a:extLst>
              <a:ext uri="{FF2B5EF4-FFF2-40B4-BE49-F238E27FC236}">
                <a16:creationId xmlns:a16="http://schemas.microsoft.com/office/drawing/2014/main" id="{923411C0-84AE-4AD6-AA3D-AC9B8361BA8A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2888" y="3848100"/>
            <a:ext cx="4079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77888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7788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7788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7788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7788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Lease payment in percent of profits (2002)</a:t>
            </a:r>
          </a:p>
        </p:txBody>
      </p:sp>
      <p:graphicFrame>
        <p:nvGraphicFramePr>
          <p:cNvPr id="61457" name="Object 16">
            <a:extLst>
              <a:ext uri="{FF2B5EF4-FFF2-40B4-BE49-F238E27FC236}">
                <a16:creationId xmlns:a16="http://schemas.microsoft.com/office/drawing/2014/main" id="{9457E5C0-5247-43A5-A6D2-93AC96583402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</p:nvPr>
        </p:nvGraphicFramePr>
        <p:xfrm>
          <a:off x="889000" y="4411663"/>
          <a:ext cx="2487613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35" name="Chart" r:id="rId10" imgW="2486025" imgH="1800225" progId="MSGraph.Chart.8">
                  <p:embed followColorScheme="full"/>
                </p:oleObj>
              </mc:Choice>
              <mc:Fallback>
                <p:oleObj name="Chart" r:id="rId10" imgW="2486025" imgH="1800225" progId="MSGraph.Chart.8">
                  <p:embed followColorScheme="full"/>
                  <p:pic>
                    <p:nvPicPr>
                      <p:cNvPr id="61457" name="Object 16">
                        <a:extLst>
                          <a:ext uri="{FF2B5EF4-FFF2-40B4-BE49-F238E27FC236}">
                            <a16:creationId xmlns:a16="http://schemas.microsoft.com/office/drawing/2014/main" id="{9457E5C0-5247-43A5-A6D2-93AC9658340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889000" y="4411663"/>
                        <a:ext cx="2487613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8" name="Rectangle 17">
            <a:extLst>
              <a:ext uri="{FF2B5EF4-FFF2-40B4-BE49-F238E27FC236}">
                <a16:creationId xmlns:a16="http://schemas.microsoft.com/office/drawing/2014/main" id="{22B04644-CF4B-42AF-ACD1-F48BAB8A955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2888" y="4775200"/>
            <a:ext cx="6778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77888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7788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7788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7788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7788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Target </a:t>
            </a:r>
          </a:p>
        </p:txBody>
      </p:sp>
      <p:sp>
        <p:nvSpPr>
          <p:cNvPr id="61459" name="Rectangle 18">
            <a:extLst>
              <a:ext uri="{FF2B5EF4-FFF2-40B4-BE49-F238E27FC236}">
                <a16:creationId xmlns:a16="http://schemas.microsoft.com/office/drawing/2014/main" id="{4B903F69-6640-479E-B860-87216816DF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2888" y="5659438"/>
            <a:ext cx="5635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77888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7788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7788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7788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7788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Kohls</a:t>
            </a:r>
          </a:p>
        </p:txBody>
      </p:sp>
      <p:sp>
        <p:nvSpPr>
          <p:cNvPr id="61460" name="Line 19">
            <a:extLst>
              <a:ext uri="{FF2B5EF4-FFF2-40B4-BE49-F238E27FC236}">
                <a16:creationId xmlns:a16="http://schemas.microsoft.com/office/drawing/2014/main" id="{671DAAFE-0833-4A87-9167-A3365C8D5226}"/>
              </a:ext>
            </a:extLst>
          </p:cNvPr>
          <p:cNvSpPr>
            <a:spLocks noChangeShapeType="1"/>
          </p:cNvSpPr>
          <p:nvPr/>
        </p:nvSpPr>
        <p:spPr bwMode="gray">
          <a:xfrm>
            <a:off x="131763" y="3760788"/>
            <a:ext cx="4418012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61" name="Rectangle 20">
            <a:extLst>
              <a:ext uri="{FF2B5EF4-FFF2-40B4-BE49-F238E27FC236}">
                <a16:creationId xmlns:a16="http://schemas.microsoft.com/office/drawing/2014/main" id="{DEF7CEF9-D49E-4078-8899-B88BBCB104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06925" y="1973263"/>
            <a:ext cx="11525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77888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7788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7788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7788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7788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ROIC (2002)</a:t>
            </a:r>
          </a:p>
        </p:txBody>
      </p:sp>
      <p:graphicFrame>
        <p:nvGraphicFramePr>
          <p:cNvPr id="61462" name="Object 21">
            <a:extLst>
              <a:ext uri="{FF2B5EF4-FFF2-40B4-BE49-F238E27FC236}">
                <a16:creationId xmlns:a16="http://schemas.microsoft.com/office/drawing/2014/main" id="{262EC6F2-2F1C-4579-8C83-CE623216789F}"/>
              </a:ext>
            </a:extLst>
          </p:cNvPr>
          <p:cNvGraphicFramePr>
            <a:graphicFrameLocks/>
          </p:cNvGraphicFramePr>
          <p:nvPr>
            <p:custDataLst>
              <p:tags r:id="rId4"/>
            </p:custDataLst>
          </p:nvPr>
        </p:nvGraphicFramePr>
        <p:xfrm>
          <a:off x="5232400" y="2989263"/>
          <a:ext cx="2487613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36" name="Chart" r:id="rId12" imgW="2486025" imgH="1800225" progId="MSGraph.Chart.8">
                  <p:embed followColorScheme="full"/>
                </p:oleObj>
              </mc:Choice>
              <mc:Fallback>
                <p:oleObj name="Chart" r:id="rId12" imgW="2486025" imgH="1800225" progId="MSGraph.Chart.8">
                  <p:embed followColorScheme="full"/>
                  <p:pic>
                    <p:nvPicPr>
                      <p:cNvPr id="61462" name="Object 21">
                        <a:extLst>
                          <a:ext uri="{FF2B5EF4-FFF2-40B4-BE49-F238E27FC236}">
                            <a16:creationId xmlns:a16="http://schemas.microsoft.com/office/drawing/2014/main" id="{262EC6F2-2F1C-4579-8C83-CE623216789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5232400" y="2989263"/>
                        <a:ext cx="2487613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3" name="Rectangle 22">
            <a:extLst>
              <a:ext uri="{FF2B5EF4-FFF2-40B4-BE49-F238E27FC236}">
                <a16:creationId xmlns:a16="http://schemas.microsoft.com/office/drawing/2014/main" id="{A6F5503F-300C-4D10-8E32-179AF33DD9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62563" y="2498725"/>
            <a:ext cx="1482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77888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7788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7788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7788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7788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tx2"/>
                </a:solidFill>
              </a:rPr>
              <a:t>No lease adjustment</a:t>
            </a:r>
          </a:p>
        </p:txBody>
      </p:sp>
      <p:graphicFrame>
        <p:nvGraphicFramePr>
          <p:cNvPr id="61464" name="Object 23">
            <a:extLst>
              <a:ext uri="{FF2B5EF4-FFF2-40B4-BE49-F238E27FC236}">
                <a16:creationId xmlns:a16="http://schemas.microsoft.com/office/drawing/2014/main" id="{1406D9BB-C7C2-474B-B254-269C847BE051}"/>
              </a:ext>
            </a:extLst>
          </p:cNvPr>
          <p:cNvGraphicFramePr>
            <a:graphicFrameLocks/>
          </p:cNvGraphicFramePr>
          <p:nvPr>
            <p:custDataLst>
              <p:tags r:id="rId5"/>
            </p:custDataLst>
          </p:nvPr>
        </p:nvGraphicFramePr>
        <p:xfrm>
          <a:off x="7151688" y="2989263"/>
          <a:ext cx="2487612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37" name="Chart" r:id="rId14" imgW="2495550" imgH="1790700" progId="MSGraph.Chart.8">
                  <p:embed followColorScheme="full"/>
                </p:oleObj>
              </mc:Choice>
              <mc:Fallback>
                <p:oleObj name="Chart" r:id="rId14" imgW="2495550" imgH="1790700" progId="MSGraph.Chart.8">
                  <p:embed followColorScheme="full"/>
                  <p:pic>
                    <p:nvPicPr>
                      <p:cNvPr id="61464" name="Object 23">
                        <a:extLst>
                          <a:ext uri="{FF2B5EF4-FFF2-40B4-BE49-F238E27FC236}">
                            <a16:creationId xmlns:a16="http://schemas.microsoft.com/office/drawing/2014/main" id="{1406D9BB-C7C2-474B-B254-269C847BE05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7151688" y="2989263"/>
                        <a:ext cx="2487612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5" name="Rectangle 24">
            <a:extLst>
              <a:ext uri="{FF2B5EF4-FFF2-40B4-BE49-F238E27FC236}">
                <a16:creationId xmlns:a16="http://schemas.microsoft.com/office/drawing/2014/main" id="{AE08F18C-6B77-4C42-AA47-2E806DE3DC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46925" y="2498725"/>
            <a:ext cx="1230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77888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7788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7788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7788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7788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tx2"/>
                </a:solidFill>
              </a:rPr>
              <a:t>With lease adjustment</a:t>
            </a:r>
          </a:p>
        </p:txBody>
      </p:sp>
      <p:sp>
        <p:nvSpPr>
          <p:cNvPr id="61466" name="Oval 25">
            <a:extLst>
              <a:ext uri="{FF2B5EF4-FFF2-40B4-BE49-F238E27FC236}">
                <a16:creationId xmlns:a16="http://schemas.microsoft.com/office/drawing/2014/main" id="{79D5156F-C183-4EA2-8B98-CDB68CF9F0A1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70513" y="4849813"/>
            <a:ext cx="1325562" cy="5508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391" tIns="45695" rIns="91391" bIns="45695" anchor="ctr"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SzTx/>
            </a:pPr>
            <a:r>
              <a:rPr lang="en-US" altLang="en-US" b="1">
                <a:solidFill>
                  <a:schemeClr val="bg1"/>
                </a:solidFill>
                <a:latin typeface="Century Gothic" panose="020B0502020202020204" pitchFamily="34" charset="0"/>
              </a:rPr>
              <a:t>Range =  6.5%</a:t>
            </a:r>
          </a:p>
        </p:txBody>
      </p:sp>
      <p:sp>
        <p:nvSpPr>
          <p:cNvPr id="61467" name="Oval 26">
            <a:extLst>
              <a:ext uri="{FF2B5EF4-FFF2-40B4-BE49-F238E27FC236}">
                <a16:creationId xmlns:a16="http://schemas.microsoft.com/office/drawing/2014/main" id="{E09C50FA-384F-4C93-B500-B4DE5562EFC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38988" y="4849813"/>
            <a:ext cx="1325562" cy="5508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391" tIns="45695" rIns="91391" bIns="45695" anchor="ctr"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SzTx/>
            </a:pPr>
            <a:r>
              <a:rPr lang="en-US" altLang="en-US" b="1">
                <a:solidFill>
                  <a:schemeClr val="bg1"/>
                </a:solidFill>
                <a:latin typeface="Century Gothic" panose="020B0502020202020204" pitchFamily="34" charset="0"/>
              </a:rPr>
              <a:t>Range =  2.2%</a:t>
            </a:r>
          </a:p>
        </p:txBody>
      </p:sp>
      <p:sp>
        <p:nvSpPr>
          <p:cNvPr id="61468" name="Rectangle 27">
            <a:extLst>
              <a:ext uri="{FF2B5EF4-FFF2-40B4-BE49-F238E27FC236}">
                <a16:creationId xmlns:a16="http://schemas.microsoft.com/office/drawing/2014/main" id="{0CCCB86D-2FAD-4CFD-8731-F6F4F36A40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19625" y="3303588"/>
            <a:ext cx="677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77888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7788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7788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7788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7788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Target </a:t>
            </a:r>
          </a:p>
        </p:txBody>
      </p:sp>
      <p:sp>
        <p:nvSpPr>
          <p:cNvPr id="61469" name="Rectangle 28">
            <a:extLst>
              <a:ext uri="{FF2B5EF4-FFF2-40B4-BE49-F238E27FC236}">
                <a16:creationId xmlns:a16="http://schemas.microsoft.com/office/drawing/2014/main" id="{5A65A0D1-801B-4B59-9AEF-C0D9157B987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19625" y="4119563"/>
            <a:ext cx="5635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77888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7788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7788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7788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7788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7788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Kohls</a:t>
            </a:r>
          </a:p>
        </p:txBody>
      </p:sp>
      <p:sp>
        <p:nvSpPr>
          <p:cNvPr id="61470" name="Rectangle 32">
            <a:extLst>
              <a:ext uri="{FF2B5EF4-FFF2-40B4-BE49-F238E27FC236}">
                <a16:creationId xmlns:a16="http://schemas.microsoft.com/office/drawing/2014/main" id="{7E882E74-D0A7-4C95-B71A-2B63E4E26E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/>
              <a:t>Operating leases can distort the picture</a:t>
            </a: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6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225"/>
            <a:ext cx="7091362" cy="263525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Let’s consider an example: Tricky Inc’s accounting adventure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EECD7D-6568-4D40-BE0C-772C790B1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275456"/>
              </p:ext>
            </p:extLst>
          </p:nvPr>
        </p:nvGraphicFramePr>
        <p:xfrm>
          <a:off x="549275" y="965645"/>
          <a:ext cx="6983211" cy="5393434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125255">
                  <a:extLst>
                    <a:ext uri="{9D8B030D-6E8A-4147-A177-3AD203B41FA5}">
                      <a16:colId xmlns:a16="http://schemas.microsoft.com/office/drawing/2014/main" val="419593517"/>
                    </a:ext>
                  </a:extLst>
                </a:gridCol>
                <a:gridCol w="529533">
                  <a:extLst>
                    <a:ext uri="{9D8B030D-6E8A-4147-A177-3AD203B41FA5}">
                      <a16:colId xmlns:a16="http://schemas.microsoft.com/office/drawing/2014/main" val="3043123238"/>
                    </a:ext>
                  </a:extLst>
                </a:gridCol>
                <a:gridCol w="529533">
                  <a:extLst>
                    <a:ext uri="{9D8B030D-6E8A-4147-A177-3AD203B41FA5}">
                      <a16:colId xmlns:a16="http://schemas.microsoft.com/office/drawing/2014/main" val="863787159"/>
                    </a:ext>
                  </a:extLst>
                </a:gridCol>
                <a:gridCol w="529533">
                  <a:extLst>
                    <a:ext uri="{9D8B030D-6E8A-4147-A177-3AD203B41FA5}">
                      <a16:colId xmlns:a16="http://schemas.microsoft.com/office/drawing/2014/main" val="3971114174"/>
                    </a:ext>
                  </a:extLst>
                </a:gridCol>
                <a:gridCol w="529533">
                  <a:extLst>
                    <a:ext uri="{9D8B030D-6E8A-4147-A177-3AD203B41FA5}">
                      <a16:colId xmlns:a16="http://schemas.microsoft.com/office/drawing/2014/main" val="2660624170"/>
                    </a:ext>
                  </a:extLst>
                </a:gridCol>
                <a:gridCol w="529533">
                  <a:extLst>
                    <a:ext uri="{9D8B030D-6E8A-4147-A177-3AD203B41FA5}">
                      <a16:colId xmlns:a16="http://schemas.microsoft.com/office/drawing/2014/main" val="64840570"/>
                    </a:ext>
                  </a:extLst>
                </a:gridCol>
                <a:gridCol w="1092159">
                  <a:extLst>
                    <a:ext uri="{9D8B030D-6E8A-4147-A177-3AD203B41FA5}">
                      <a16:colId xmlns:a16="http://schemas.microsoft.com/office/drawing/2014/main" val="1833184993"/>
                    </a:ext>
                  </a:extLst>
                </a:gridCol>
                <a:gridCol w="529533">
                  <a:extLst>
                    <a:ext uri="{9D8B030D-6E8A-4147-A177-3AD203B41FA5}">
                      <a16:colId xmlns:a16="http://schemas.microsoft.com/office/drawing/2014/main" val="3004082855"/>
                    </a:ext>
                  </a:extLst>
                </a:gridCol>
                <a:gridCol w="529533">
                  <a:extLst>
                    <a:ext uri="{9D8B030D-6E8A-4147-A177-3AD203B41FA5}">
                      <a16:colId xmlns:a16="http://schemas.microsoft.com/office/drawing/2014/main" val="938913769"/>
                    </a:ext>
                  </a:extLst>
                </a:gridCol>
                <a:gridCol w="529533">
                  <a:extLst>
                    <a:ext uri="{9D8B030D-6E8A-4147-A177-3AD203B41FA5}">
                      <a16:colId xmlns:a16="http://schemas.microsoft.com/office/drawing/2014/main" val="3612466029"/>
                    </a:ext>
                  </a:extLst>
                </a:gridCol>
                <a:gridCol w="529533">
                  <a:extLst>
                    <a:ext uri="{9D8B030D-6E8A-4147-A177-3AD203B41FA5}">
                      <a16:colId xmlns:a16="http://schemas.microsoft.com/office/drawing/2014/main" val="1480771975"/>
                    </a:ext>
                  </a:extLst>
                </a:gridCol>
              </a:tblGrid>
              <a:tr h="165663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Today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Year 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Year 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Year 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Today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Year 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Year 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Year 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extLst>
                  <a:ext uri="{0D108BD9-81ED-4DB2-BD59-A6C34878D82A}">
                    <a16:rowId xmlns:a16="http://schemas.microsoft.com/office/drawing/2014/main" val="2703341798"/>
                  </a:ext>
                </a:extLst>
              </a:tr>
              <a:tr h="15777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Revenues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1,000</a:t>
                      </a:r>
                      <a:endParaRPr lang="en-GB" sz="1200" b="0" i="0" u="none" strike="noStrike">
                        <a:solidFill>
                          <a:srgbClr val="0061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1,070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1,145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1,225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Short-term assets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250</a:t>
                      </a:r>
                      <a:endParaRPr lang="en-GB" sz="1200" b="0" i="0" u="none" strike="noStrike">
                        <a:solidFill>
                          <a:srgbClr val="0061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268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286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306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extLst>
                  <a:ext uri="{0D108BD9-81ED-4DB2-BD59-A6C34878D82A}">
                    <a16:rowId xmlns:a16="http://schemas.microsoft.com/office/drawing/2014/main" val="2769534901"/>
                  </a:ext>
                </a:extLst>
              </a:tr>
              <a:tr h="15777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Expenses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-900</a:t>
                      </a:r>
                      <a:endParaRPr lang="en-GB" sz="1200" b="0" i="0" u="none" strike="noStrike">
                        <a:solidFill>
                          <a:srgbClr val="0061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-963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-1,030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-1,103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Long-term assets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580</a:t>
                      </a:r>
                      <a:endParaRPr lang="en-GB" sz="1200" b="0" i="0" u="none" strike="noStrike">
                        <a:solidFill>
                          <a:srgbClr val="0061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621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664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711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extLst>
                  <a:ext uri="{0D108BD9-81ED-4DB2-BD59-A6C34878D82A}">
                    <a16:rowId xmlns:a16="http://schemas.microsoft.com/office/drawing/2014/main" val="3702235320"/>
                  </a:ext>
                </a:extLst>
              </a:tr>
              <a:tr h="15777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Renal expenses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Operating assets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830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888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950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1,017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extLst>
                  <a:ext uri="{0D108BD9-81ED-4DB2-BD59-A6C34878D82A}">
                    <a16:rowId xmlns:a16="http://schemas.microsoft.com/office/drawing/2014/main" val="3133581148"/>
                  </a:ext>
                </a:extLst>
              </a:tr>
              <a:tr h="15777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EBIT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100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107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114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123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extLst>
                  <a:ext uri="{0D108BD9-81ED-4DB2-BD59-A6C34878D82A}">
                    <a16:rowId xmlns:a16="http://schemas.microsoft.com/office/drawing/2014/main" val="3715182141"/>
                  </a:ext>
                </a:extLst>
              </a:tr>
              <a:tr h="3020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Interest expenses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-17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-16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-16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-15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Operating liabilities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150</a:t>
                      </a:r>
                      <a:endParaRPr lang="en-GB" sz="1200" b="0" i="0" u="none" strike="noStrike">
                        <a:solidFill>
                          <a:srgbClr val="0061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161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172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184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extLst>
                  <a:ext uri="{0D108BD9-81ED-4DB2-BD59-A6C34878D82A}">
                    <a16:rowId xmlns:a16="http://schemas.microsoft.com/office/drawing/2014/main" val="2509339084"/>
                  </a:ext>
                </a:extLst>
              </a:tr>
              <a:tr h="3020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Earning before taxes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84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91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99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107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Debt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330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323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315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306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extLst>
                  <a:ext uri="{0D108BD9-81ED-4DB2-BD59-A6C34878D82A}">
                    <a16:rowId xmlns:a16="http://schemas.microsoft.com/office/drawing/2014/main" val="3854799797"/>
                  </a:ext>
                </a:extLst>
              </a:tr>
              <a:tr h="15777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Taxes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-29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-32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-35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-38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Equity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350</a:t>
                      </a:r>
                      <a:endParaRPr lang="en-GB" sz="1200" b="0" i="0" u="none" strike="noStrike">
                        <a:solidFill>
                          <a:srgbClr val="0061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404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463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527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extLst>
                  <a:ext uri="{0D108BD9-81ED-4DB2-BD59-A6C34878D82A}">
                    <a16:rowId xmlns:a16="http://schemas.microsoft.com/office/drawing/2014/main" val="4092800896"/>
                  </a:ext>
                </a:extLst>
              </a:tr>
              <a:tr h="16566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Net income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54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59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64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70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Liabilities &amp; equity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830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888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950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1,017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extLst>
                  <a:ext uri="{0D108BD9-81ED-4DB2-BD59-A6C34878D82A}">
                    <a16:rowId xmlns:a16="http://schemas.microsoft.com/office/drawing/2014/main" val="3204695936"/>
                  </a:ext>
                </a:extLst>
              </a:tr>
              <a:tr h="157773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extLst>
                  <a:ext uri="{0D108BD9-81ED-4DB2-BD59-A6C34878D82A}">
                    <a16:rowId xmlns:a16="http://schemas.microsoft.com/office/drawing/2014/main" val="2790403854"/>
                  </a:ext>
                </a:extLst>
              </a:tr>
              <a:tr h="15777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EPS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0.543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0.590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0.642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0.697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extLst>
                  <a:ext uri="{0D108BD9-81ED-4DB2-BD59-A6C34878D82A}">
                    <a16:rowId xmlns:a16="http://schemas.microsoft.com/office/drawing/2014/main" val="140578158"/>
                  </a:ext>
                </a:extLst>
              </a:tr>
              <a:tr h="157773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extLst>
                  <a:ext uri="{0D108BD9-81ED-4DB2-BD59-A6C34878D82A}">
                    <a16:rowId xmlns:a16="http://schemas.microsoft.com/office/drawing/2014/main" val="1621022217"/>
                  </a:ext>
                </a:extLst>
              </a:tr>
              <a:tr h="15777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ROA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6.54%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6.65%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6.75%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6.85%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extLst>
                  <a:ext uri="{0D108BD9-81ED-4DB2-BD59-A6C34878D82A}">
                    <a16:rowId xmlns:a16="http://schemas.microsoft.com/office/drawing/2014/main" val="610986555"/>
                  </a:ext>
                </a:extLst>
              </a:tr>
              <a:tr h="157773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extLst>
                  <a:ext uri="{0D108BD9-81ED-4DB2-BD59-A6C34878D82A}">
                    <a16:rowId xmlns:a16="http://schemas.microsoft.com/office/drawing/2014/main" val="940293312"/>
                  </a:ext>
                </a:extLst>
              </a:tr>
              <a:tr h="157773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extLst>
                  <a:ext uri="{0D108BD9-81ED-4DB2-BD59-A6C34878D82A}">
                    <a16:rowId xmlns:a16="http://schemas.microsoft.com/office/drawing/2014/main" val="2227869177"/>
                  </a:ext>
                </a:extLst>
              </a:tr>
              <a:tr h="15777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Assumption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extLst>
                  <a:ext uri="{0D108BD9-81ED-4DB2-BD59-A6C34878D82A}">
                    <a16:rowId xmlns:a16="http://schemas.microsoft.com/office/drawing/2014/main" val="4075564073"/>
                  </a:ext>
                </a:extLst>
              </a:tr>
              <a:tr h="15777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Growth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7%</a:t>
                      </a:r>
                      <a:endParaRPr lang="en-GB" sz="1200" b="0" i="0" u="none" strike="noStrike">
                        <a:solidFill>
                          <a:srgbClr val="0061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extLst>
                  <a:ext uri="{0D108BD9-81ED-4DB2-BD59-A6C34878D82A}">
                    <a16:rowId xmlns:a16="http://schemas.microsoft.com/office/drawing/2014/main" val="2993587257"/>
                  </a:ext>
                </a:extLst>
              </a:tr>
              <a:tr h="15777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Tax rate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35%</a:t>
                      </a:r>
                      <a:endParaRPr lang="en-GB" sz="1200" b="0" i="0" u="none" strike="noStrike">
                        <a:solidFill>
                          <a:srgbClr val="0061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extLst>
                  <a:ext uri="{0D108BD9-81ED-4DB2-BD59-A6C34878D82A}">
                    <a16:rowId xmlns:a16="http://schemas.microsoft.com/office/drawing/2014/main" val="107536931"/>
                  </a:ext>
                </a:extLst>
              </a:tr>
              <a:tr h="15777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Cost of debt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5%</a:t>
                      </a:r>
                      <a:endParaRPr lang="en-GB" sz="1200" b="0" i="0" u="none" strike="noStrike">
                        <a:solidFill>
                          <a:srgbClr val="0061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extLst>
                  <a:ext uri="{0D108BD9-81ED-4DB2-BD59-A6C34878D82A}">
                    <a16:rowId xmlns:a16="http://schemas.microsoft.com/office/drawing/2014/main" val="3420872660"/>
                  </a:ext>
                </a:extLst>
              </a:tr>
              <a:tr h="15777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Exp/Rev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90%</a:t>
                      </a:r>
                      <a:endParaRPr lang="en-GB" sz="1200" b="0" i="0" u="none" strike="noStrike">
                        <a:solidFill>
                          <a:srgbClr val="0061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extLst>
                  <a:ext uri="{0D108BD9-81ED-4DB2-BD59-A6C34878D82A}">
                    <a16:rowId xmlns:a16="http://schemas.microsoft.com/office/drawing/2014/main" val="2295406584"/>
                  </a:ext>
                </a:extLst>
              </a:tr>
              <a:tr h="157773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extLst>
                  <a:ext uri="{0D108BD9-81ED-4DB2-BD59-A6C34878D82A}">
                    <a16:rowId xmlns:a16="http://schemas.microsoft.com/office/drawing/2014/main" val="3638667174"/>
                  </a:ext>
                </a:extLst>
              </a:tr>
              <a:tr h="15777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Number of shares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100</a:t>
                      </a:r>
                      <a:endParaRPr lang="en-GB" sz="1200" b="0" i="0" u="none" strike="noStrike">
                        <a:solidFill>
                          <a:srgbClr val="0061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&gt;&gt;&gt; million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87" marR="4087" marT="4087" marB="0" anchor="b"/>
                </a:tc>
                <a:extLst>
                  <a:ext uri="{0D108BD9-81ED-4DB2-BD59-A6C34878D82A}">
                    <a16:rowId xmlns:a16="http://schemas.microsoft.com/office/drawing/2014/main" val="2457494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846075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7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225"/>
            <a:ext cx="7091362" cy="263525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… and after operating leases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688A1F-6A30-4C3D-9BE7-617E4D784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337806"/>
              </p:ext>
            </p:extLst>
          </p:nvPr>
        </p:nvGraphicFramePr>
        <p:xfrm>
          <a:off x="461726" y="930102"/>
          <a:ext cx="7091365" cy="543277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142684">
                  <a:extLst>
                    <a:ext uri="{9D8B030D-6E8A-4147-A177-3AD203B41FA5}">
                      <a16:colId xmlns:a16="http://schemas.microsoft.com/office/drawing/2014/main" val="2427252630"/>
                    </a:ext>
                  </a:extLst>
                </a:gridCol>
                <a:gridCol w="537734">
                  <a:extLst>
                    <a:ext uri="{9D8B030D-6E8A-4147-A177-3AD203B41FA5}">
                      <a16:colId xmlns:a16="http://schemas.microsoft.com/office/drawing/2014/main" val="1157923806"/>
                    </a:ext>
                  </a:extLst>
                </a:gridCol>
                <a:gridCol w="537734">
                  <a:extLst>
                    <a:ext uri="{9D8B030D-6E8A-4147-A177-3AD203B41FA5}">
                      <a16:colId xmlns:a16="http://schemas.microsoft.com/office/drawing/2014/main" val="2188107849"/>
                    </a:ext>
                  </a:extLst>
                </a:gridCol>
                <a:gridCol w="537734">
                  <a:extLst>
                    <a:ext uri="{9D8B030D-6E8A-4147-A177-3AD203B41FA5}">
                      <a16:colId xmlns:a16="http://schemas.microsoft.com/office/drawing/2014/main" val="3519362431"/>
                    </a:ext>
                  </a:extLst>
                </a:gridCol>
                <a:gridCol w="537734">
                  <a:extLst>
                    <a:ext uri="{9D8B030D-6E8A-4147-A177-3AD203B41FA5}">
                      <a16:colId xmlns:a16="http://schemas.microsoft.com/office/drawing/2014/main" val="3622155931"/>
                    </a:ext>
                  </a:extLst>
                </a:gridCol>
                <a:gridCol w="537734">
                  <a:extLst>
                    <a:ext uri="{9D8B030D-6E8A-4147-A177-3AD203B41FA5}">
                      <a16:colId xmlns:a16="http://schemas.microsoft.com/office/drawing/2014/main" val="1671592388"/>
                    </a:ext>
                  </a:extLst>
                </a:gridCol>
                <a:gridCol w="1109075">
                  <a:extLst>
                    <a:ext uri="{9D8B030D-6E8A-4147-A177-3AD203B41FA5}">
                      <a16:colId xmlns:a16="http://schemas.microsoft.com/office/drawing/2014/main" val="4253934520"/>
                    </a:ext>
                  </a:extLst>
                </a:gridCol>
                <a:gridCol w="537734">
                  <a:extLst>
                    <a:ext uri="{9D8B030D-6E8A-4147-A177-3AD203B41FA5}">
                      <a16:colId xmlns:a16="http://schemas.microsoft.com/office/drawing/2014/main" val="1219126382"/>
                    </a:ext>
                  </a:extLst>
                </a:gridCol>
                <a:gridCol w="537734">
                  <a:extLst>
                    <a:ext uri="{9D8B030D-6E8A-4147-A177-3AD203B41FA5}">
                      <a16:colId xmlns:a16="http://schemas.microsoft.com/office/drawing/2014/main" val="295863304"/>
                    </a:ext>
                  </a:extLst>
                </a:gridCol>
                <a:gridCol w="537734">
                  <a:extLst>
                    <a:ext uri="{9D8B030D-6E8A-4147-A177-3AD203B41FA5}">
                      <a16:colId xmlns:a16="http://schemas.microsoft.com/office/drawing/2014/main" val="3599586697"/>
                    </a:ext>
                  </a:extLst>
                </a:gridCol>
                <a:gridCol w="537734">
                  <a:extLst>
                    <a:ext uri="{9D8B030D-6E8A-4147-A177-3AD203B41FA5}">
                      <a16:colId xmlns:a16="http://schemas.microsoft.com/office/drawing/2014/main" val="2439908914"/>
                    </a:ext>
                  </a:extLst>
                </a:gridCol>
              </a:tblGrid>
              <a:tr h="197755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Today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Year 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Year 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Year 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Today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Year 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Year 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Year 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extLst>
                  <a:ext uri="{0D108BD9-81ED-4DB2-BD59-A6C34878D82A}">
                    <a16:rowId xmlns:a16="http://schemas.microsoft.com/office/drawing/2014/main" val="1906126186"/>
                  </a:ext>
                </a:extLst>
              </a:tr>
              <a:tr h="18833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Revenues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1,000</a:t>
                      </a:r>
                      <a:endParaRPr lang="en-GB" sz="1200" b="0" i="0" u="none" strike="noStrike">
                        <a:solidFill>
                          <a:srgbClr val="0061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1,070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1,145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1,225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Short-term assets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250</a:t>
                      </a:r>
                      <a:endParaRPr lang="en-GB" sz="1200" b="0" i="0" u="none" strike="noStrike">
                        <a:solidFill>
                          <a:srgbClr val="0061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268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286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306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extLst>
                  <a:ext uri="{0D108BD9-81ED-4DB2-BD59-A6C34878D82A}">
                    <a16:rowId xmlns:a16="http://schemas.microsoft.com/office/drawing/2014/main" val="316905174"/>
                  </a:ext>
                </a:extLst>
              </a:tr>
              <a:tr h="18833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Expenses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-890</a:t>
                      </a:r>
                      <a:endParaRPr lang="en-GB" sz="1200" b="0" i="0" u="none" strike="noStrike">
                        <a:solidFill>
                          <a:srgbClr val="0061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-952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-1,019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-1,090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Long-term assets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380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407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435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466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extLst>
                  <a:ext uri="{0D108BD9-81ED-4DB2-BD59-A6C34878D82A}">
                    <a16:rowId xmlns:a16="http://schemas.microsoft.com/office/drawing/2014/main" val="3257610233"/>
                  </a:ext>
                </a:extLst>
              </a:tr>
              <a:tr h="18833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Renal expenses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-20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-21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-23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-25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Operating assets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630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674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721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772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extLst>
                  <a:ext uri="{0D108BD9-81ED-4DB2-BD59-A6C34878D82A}">
                    <a16:rowId xmlns:a16="http://schemas.microsoft.com/office/drawing/2014/main" val="2070810562"/>
                  </a:ext>
                </a:extLst>
              </a:tr>
              <a:tr h="18833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EBIT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90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96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103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110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extLst>
                  <a:ext uri="{0D108BD9-81ED-4DB2-BD59-A6C34878D82A}">
                    <a16:rowId xmlns:a16="http://schemas.microsoft.com/office/drawing/2014/main" val="1740249436"/>
                  </a:ext>
                </a:extLst>
              </a:tr>
              <a:tr h="3613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Interest expenses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-7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-5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-4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-3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Operating liabilities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150</a:t>
                      </a:r>
                      <a:endParaRPr lang="en-GB" sz="1200" b="0" i="0" u="none" strike="noStrike">
                        <a:solidFill>
                          <a:srgbClr val="0061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161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172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184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extLst>
                  <a:ext uri="{0D108BD9-81ED-4DB2-BD59-A6C34878D82A}">
                    <a16:rowId xmlns:a16="http://schemas.microsoft.com/office/drawing/2014/main" val="1826552211"/>
                  </a:ext>
                </a:extLst>
              </a:tr>
              <a:tr h="3613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Earning before taxes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84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91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99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107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Debt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130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109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86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61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extLst>
                  <a:ext uri="{0D108BD9-81ED-4DB2-BD59-A6C34878D82A}">
                    <a16:rowId xmlns:a16="http://schemas.microsoft.com/office/drawing/2014/main" val="2947550921"/>
                  </a:ext>
                </a:extLst>
              </a:tr>
              <a:tr h="18833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Taxes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-29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-32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-35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-38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Equity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350</a:t>
                      </a:r>
                      <a:endParaRPr lang="en-GB" sz="1200" b="0" i="0" u="none" strike="noStrike">
                        <a:solidFill>
                          <a:srgbClr val="0061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404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463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527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extLst>
                  <a:ext uri="{0D108BD9-81ED-4DB2-BD59-A6C34878D82A}">
                    <a16:rowId xmlns:a16="http://schemas.microsoft.com/office/drawing/2014/main" val="3392000894"/>
                  </a:ext>
                </a:extLst>
              </a:tr>
              <a:tr h="19775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Net income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54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59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64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70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Liabilities &amp; equity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630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674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721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772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extLst>
                  <a:ext uri="{0D108BD9-81ED-4DB2-BD59-A6C34878D82A}">
                    <a16:rowId xmlns:a16="http://schemas.microsoft.com/office/drawing/2014/main" val="2861890905"/>
                  </a:ext>
                </a:extLst>
              </a:tr>
              <a:tr h="188338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extLst>
                  <a:ext uri="{0D108BD9-81ED-4DB2-BD59-A6C34878D82A}">
                    <a16:rowId xmlns:a16="http://schemas.microsoft.com/office/drawing/2014/main" val="1010362522"/>
                  </a:ext>
                </a:extLst>
              </a:tr>
              <a:tr h="18833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EPS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0.543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0.590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0.642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0.697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extLst>
                  <a:ext uri="{0D108BD9-81ED-4DB2-BD59-A6C34878D82A}">
                    <a16:rowId xmlns:a16="http://schemas.microsoft.com/office/drawing/2014/main" val="3622507723"/>
                  </a:ext>
                </a:extLst>
              </a:tr>
              <a:tr h="188338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Operating lease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extLst>
                  <a:ext uri="{0D108BD9-81ED-4DB2-BD59-A6C34878D82A}">
                    <a16:rowId xmlns:a16="http://schemas.microsoft.com/office/drawing/2014/main" val="2849656188"/>
                  </a:ext>
                </a:extLst>
              </a:tr>
              <a:tr h="19775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ROA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8.62%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8.76%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8.90%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9.03%</a:t>
                      </a:r>
                      <a:endParaRPr lang="en-GB" sz="1200" b="0" i="0" u="none" strike="noStrike">
                        <a:solidFill>
                          <a:srgbClr val="9C57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Today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Year 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Year 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Year 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extLst>
                  <a:ext uri="{0D108BD9-81ED-4DB2-BD59-A6C34878D82A}">
                    <a16:rowId xmlns:a16="http://schemas.microsoft.com/office/drawing/2014/main" val="490460449"/>
                  </a:ext>
                </a:extLst>
              </a:tr>
              <a:tr h="188338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Amount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200</a:t>
                      </a:r>
                      <a:endParaRPr lang="en-GB" sz="1200" b="0" i="0" u="none" strike="noStrike">
                        <a:solidFill>
                          <a:srgbClr val="0061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214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229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245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extLst>
                  <a:ext uri="{0D108BD9-81ED-4DB2-BD59-A6C34878D82A}">
                    <a16:rowId xmlns:a16="http://schemas.microsoft.com/office/drawing/2014/main" val="3015931777"/>
                  </a:ext>
                </a:extLst>
              </a:tr>
              <a:tr h="188338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Years of use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20</a:t>
                      </a:r>
                      <a:endParaRPr lang="en-GB" sz="1200" b="0" i="0" u="none" strike="noStrike">
                        <a:solidFill>
                          <a:srgbClr val="0061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extLst>
                  <a:ext uri="{0D108BD9-81ED-4DB2-BD59-A6C34878D82A}">
                    <a16:rowId xmlns:a16="http://schemas.microsoft.com/office/drawing/2014/main" val="3244638881"/>
                  </a:ext>
                </a:extLst>
              </a:tr>
              <a:tr h="18833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Assumption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Rent in 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10.00%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extLst>
                  <a:ext uri="{0D108BD9-81ED-4DB2-BD59-A6C34878D82A}">
                    <a16:rowId xmlns:a16="http://schemas.microsoft.com/office/drawing/2014/main" val="3526906403"/>
                  </a:ext>
                </a:extLst>
              </a:tr>
              <a:tr h="18833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Growth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7%</a:t>
                      </a:r>
                      <a:endParaRPr lang="en-GB" sz="1200" b="0" i="0" u="none" strike="noStrike">
                        <a:solidFill>
                          <a:srgbClr val="0061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extLst>
                  <a:ext uri="{0D108BD9-81ED-4DB2-BD59-A6C34878D82A}">
                    <a16:rowId xmlns:a16="http://schemas.microsoft.com/office/drawing/2014/main" val="549552182"/>
                  </a:ext>
                </a:extLst>
              </a:tr>
              <a:tr h="18833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Tax rate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35%</a:t>
                      </a:r>
                      <a:endParaRPr lang="en-GB" sz="1200" b="0" i="0" u="none" strike="noStrike">
                        <a:solidFill>
                          <a:srgbClr val="0061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extLst>
                  <a:ext uri="{0D108BD9-81ED-4DB2-BD59-A6C34878D82A}">
                    <a16:rowId xmlns:a16="http://schemas.microsoft.com/office/drawing/2014/main" val="657532144"/>
                  </a:ext>
                </a:extLst>
              </a:tr>
              <a:tr h="18833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Cost of debt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5%</a:t>
                      </a:r>
                      <a:endParaRPr lang="en-GB" sz="1200" b="0" i="0" u="none" strike="noStrike">
                        <a:solidFill>
                          <a:srgbClr val="0061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extLst>
                  <a:ext uri="{0D108BD9-81ED-4DB2-BD59-A6C34878D82A}">
                    <a16:rowId xmlns:a16="http://schemas.microsoft.com/office/drawing/2014/main" val="561924454"/>
                  </a:ext>
                </a:extLst>
              </a:tr>
              <a:tr h="18833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Exp/Rev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90%</a:t>
                      </a:r>
                      <a:endParaRPr lang="en-GB" sz="1200" b="0" i="0" u="none" strike="noStrike">
                        <a:solidFill>
                          <a:srgbClr val="0061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extLst>
                  <a:ext uri="{0D108BD9-81ED-4DB2-BD59-A6C34878D82A}">
                    <a16:rowId xmlns:a16="http://schemas.microsoft.com/office/drawing/2014/main" val="2179813075"/>
                  </a:ext>
                </a:extLst>
              </a:tr>
              <a:tr h="188338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extLst>
                  <a:ext uri="{0D108BD9-81ED-4DB2-BD59-A6C34878D82A}">
                    <a16:rowId xmlns:a16="http://schemas.microsoft.com/office/drawing/2014/main" val="1440591235"/>
                  </a:ext>
                </a:extLst>
              </a:tr>
              <a:tr h="18833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Number of shares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100</a:t>
                      </a:r>
                      <a:endParaRPr lang="en-GB" sz="1200" b="0" i="0" u="none" strike="noStrike">
                        <a:solidFill>
                          <a:srgbClr val="0061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&gt;&gt;&gt; million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078" marR="4078" marT="4078" marB="0" anchor="b"/>
                </a:tc>
                <a:extLst>
                  <a:ext uri="{0D108BD9-81ED-4DB2-BD59-A6C34878D82A}">
                    <a16:rowId xmlns:a16="http://schemas.microsoft.com/office/drawing/2014/main" val="2797703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071078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8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225"/>
            <a:ext cx="7091362" cy="263525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In this example, Tricky Inc reduces its debt level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5" y="991873"/>
            <a:ext cx="7292975" cy="441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Operating assets decline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No change in number of shares outstanding as there is no buy back of shares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Net income does not change as items are only shifted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Expenses reduced as deprecation of asset is covered by lessor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Interest expenses reduced as debt declines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But rental expenses added which are equal to the two reductions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Earning per share (EPS) unchanged by return on assets (ROA) improves 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Does this mean that the firm generates more value?</a:t>
            </a:r>
          </a:p>
        </p:txBody>
      </p:sp>
    </p:spTree>
    <p:extLst>
      <p:ext uri="{BB962C8B-B14F-4D97-AF65-F5344CB8AC3E}">
        <p14:creationId xmlns:p14="http://schemas.microsoft.com/office/powerpoint/2010/main" val="1041298286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4537&quot;/&gt;&lt;partner val=&quot;536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 val=&quot;.&quot;&gt;.&lt;/m_chDecimalSymbol&gt;&lt;m_nGroupingDigits val=&quot;3&quot;/&gt;&lt;m_chGroupingSymbol val=&quot;,&quot;&gt;,&lt;/m_chGroupingSymbol&gt;&lt;/m_precDefault&gt;&lt;/CDefaultPrec&gt;&lt;/root&gt;"/>
  <p:tag name="THINKCELLUNDODONOTDELETE" val="574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TI2hbTErES6Xw.t05nAdw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JeqHG_h402Pjhdb5JHdF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hxXPrQUGNtLoxIZC16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JeqHG_h402Pjhdb5JHdF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hxXPrQUGNtLoxIZC16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G9P0K3O2ki0_YMPdERsP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E6KgbKtYHUKB5Sn4nm8nxA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CK MEASURE" val="McK Measure"/>
  <p:tag name="RESIZE" val="Yes"/>
  <p:tag name="THINKCELLSHAPEDONOTDELETE" val="GhIWRqYEEEy6onr7k7X8X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CK MEASURE" val="McK Measure"/>
  <p:tag name="THINKCELLSHAPEDONOTDELETE" val="iZ5IQ8eTLEyg5NMeHs_pw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bu4dv8o.Uem0CJVpwDBg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S_fD53ENEOxCNPtGAT7u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CK MEASURE" val="McK Measure"/>
  <p:tag name="THINKCELLSHAPEDONOTDELETE" val="Z29lS9xmuUywE7PpNYrYq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KtM8hcGN_kOemdptwKeud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WXnhT2SynUG.aRi_r.x5hg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seVI.kKCE6MGGRWF7xvg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JeqHG_h402Pjhdb5JHdF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hxXPrQUGNtLoxIZC16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w2ouKNNrUatQxF.luhr_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WXnhT2SynUG.aRi_r.x5hg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seVI.kKCE6MGGRWF7xvg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JeqHG_h402Pjhdb5JHdF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hxXPrQUGNtLoxIZC16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Bx6k1bwLrkaux8hdAxzZ0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z.3H0G12n0uj2aKtRRtTy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CQq2VaUOYikdM4UQ5w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RWEkRfvFkqz6snKg4t7O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9VPMQqpUG4W.OLsDlXQ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pRl9QmqbU2cXrJsPWr1v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7dLbH52qUKa8xmSTC6LR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51xLT12i0u.L4DNoYrmh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PIxxz_klkiGAm8EaZWK1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OvHofp8K02Z0Ov2uRXrs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bF2tW.XrkW7KNhzdmvA9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ijvRpyAhkWGty_zLDwcm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QFudFEnJkeKVrdLv4OCV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81im3pvnHUqfa3aityJT4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Gv91zkPOEK6Kd6CObF5A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.UTNuC7X0aSIlbX6crxi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FfOS46HAEuHWLXmQ7dtk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VGRccgt5k.4wCcNU_QRZ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js1sto2zO0WBdH2BRTMWT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zT8QryDiEigIBM75bt90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VKzNSgCY0az1uOj1ts8E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6iKgpJKEuZ7x2T_cDrZ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k5rcRwQNE.oG63tUfB8S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i5h2A_gzk2yjcqueslX5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9DfFOmEYUWcshJRogFJo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ld0jDsau0yAYd9uksbZD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THINKCELLSHAPEDONOTDELETE" val="wWL9aRkqWE694MYlXkyXD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HINKCELLSHAPEDONOTDELETE" val="N.sKTgbr2E2TKAlhLAsB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yI_8gIF60CNSly4Vl2pG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HINKCELLSHAPEDONOTDELETE" val="DFJzilMxlk6nw_MGjCtlR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HINKCELLSHAPEDONOTDELETE" val="3Z3B9F4eL0.9lwaeVztx2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THINKCELLSHAPEDONOTDELETE" val="3Ppw1DLGo0CyYjvtU3V.7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pTq6ZE8i0mSGjtmphoFZ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Zv26qPrNRU2cWBDE_WnZT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n.RiLHAikOPf2wbQoWk_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nRXx1h3pUUuU0VkLh30q6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QXnxaqT5606rBg31clJ8k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U3DdqWbMEey0TVo4r7pg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QXnxaqT5606rBg31clJ8k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lF6eK0UEE65_FBLz2y2j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7vPBJBDgUS_.CI78FLqD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tHNxm3jfUasQfJ.zYHEs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RESIZE" val="Yes"/>
  <p:tag name="LLEFT" val=" 210.125"/>
  <p:tag name="LTOP" val=" 469.87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vD4sOy2H0a3VxZUPKnku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gBKhEJgYUqoI63r5hwgj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xrKrdokMEWg8zPUk1GoV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ApNkSGsNkSfOWkrTyYGL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1xeustZn.USc8XeWk1Gr0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igd0Dyqe00iWunbnEnqEX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7dLbH52qUKa8xmSTC6LR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  <p:tag name="THINKCELLSHAPEDONOTDELETE" val="ySyowXq2pEmxisSN2BiHn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WXnhT2SynUG.aRi_r.x5h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seVI.kKCE6MGGRWF7xvg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WXnhT2SynUG.aRi_r.x5h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seVI.kKCE6MGGRWF7xvg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JeqHG_h402Pjhdb5JHdF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b_MKjbrBU65QSrq3W.4T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hxXPrQUGNtLoxIZC16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JeqHG_h402Pjhdb5JHdF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hxXPrQUGNtLoxIZC16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JeqHG_h402Pjhdb5JHdF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hxXPrQUGNtLoxIZC16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JeqHG_h402Pjhdb5JHdF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hxXPrQUGNtLoxIZC16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216.125"/>
  <p:tag name="LTOP" val=" 131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ILE1H7gTkGU.8fYLw1PO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216.125"/>
  <p:tag name="LTOP" val=" 131.12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216.125"/>
  <p:tag name="LTOP" val=" 131.12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216.125"/>
  <p:tag name="LTOP" val=" 131.12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WXnhT2SynUG.aRi_r.x5h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seVI.kKCE6MGGRWF7xvgA"/>
</p:tagLst>
</file>

<file path=ppt/theme/theme1.xml><?xml version="1.0" encoding="utf-8"?>
<a:theme xmlns:a="http://schemas.openxmlformats.org/drawingml/2006/main" name="GEO_UT Special_en">
  <a:themeElements>
    <a:clrScheme name="GEO_UT Special_en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FFFFFF"/>
      </a:accent1>
      <a:accent2>
        <a:srgbClr val="BFCAD7"/>
      </a:accent2>
      <a:accent3>
        <a:srgbClr val="FFFFFF"/>
      </a:accent3>
      <a:accent4>
        <a:srgbClr val="000000"/>
      </a:accent4>
      <a:accent5>
        <a:srgbClr val="FFFFFF"/>
      </a:accent5>
      <a:accent6>
        <a:srgbClr val="ADB7C3"/>
      </a:accent6>
      <a:hlink>
        <a:srgbClr val="8094AF"/>
      </a:hlink>
      <a:folHlink>
        <a:srgbClr val="405E88"/>
      </a:folHlink>
    </a:clrScheme>
    <a:fontScheme name="GEO_UT Special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8953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8953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GEO_UT Special_en 1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FFFFFF"/>
        </a:accent1>
        <a:accent2>
          <a:srgbClr val="BFCAD7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ADB7C3"/>
        </a:accent6>
        <a:hlink>
          <a:srgbClr val="8094AF"/>
        </a:hlink>
        <a:folHlink>
          <a:srgbClr val="405E8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_UT Special_e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GEO_UT Special_en</Template>
  <TotalTime>17463</TotalTime>
  <Words>2928</Words>
  <Application>Microsoft Office PowerPoint</Application>
  <PresentationFormat>Custom</PresentationFormat>
  <Paragraphs>572</Paragraphs>
  <Slides>34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Wingdings</vt:lpstr>
      <vt:lpstr>Arial</vt:lpstr>
      <vt:lpstr>Century Gothic</vt:lpstr>
      <vt:lpstr>Cambria Math</vt:lpstr>
      <vt:lpstr>GEO_UT Special_en</vt:lpstr>
      <vt:lpstr>TCLayout.ActiveDocument</vt:lpstr>
      <vt:lpstr>Chart</vt:lpstr>
      <vt:lpstr>Adjusting financial statements</vt:lpstr>
      <vt:lpstr>AGENDA: Unit 4</vt:lpstr>
      <vt:lpstr>Contents</vt:lpstr>
      <vt:lpstr>What are operating leases?</vt:lpstr>
      <vt:lpstr>Alleged benefits of operating leases</vt:lpstr>
      <vt:lpstr>Operating leases can distort the picture</vt:lpstr>
      <vt:lpstr>Let’s consider an example: Tricky Inc’s accounting adventure</vt:lpstr>
      <vt:lpstr>… and after operating leases</vt:lpstr>
      <vt:lpstr>In this example, Tricky Inc reduces its debt level</vt:lpstr>
      <vt:lpstr>The ROA “miracle”</vt:lpstr>
      <vt:lpstr>Adjusting for operating leases I</vt:lpstr>
      <vt:lpstr>Adjusting for operating leases II</vt:lpstr>
      <vt:lpstr>Debt equivalents</vt:lpstr>
      <vt:lpstr>Adjusting WACC</vt:lpstr>
      <vt:lpstr>Contents</vt:lpstr>
      <vt:lpstr>Promised retirement benefits</vt:lpstr>
      <vt:lpstr>Pensions can have a huge impact on profit margins</vt:lpstr>
      <vt:lpstr>Adjustment to invested capital and entity value</vt:lpstr>
      <vt:lpstr>Adjustment to NOPLAT</vt:lpstr>
      <vt:lpstr>Cost of pensions</vt:lpstr>
      <vt:lpstr>Tax implications</vt:lpstr>
      <vt:lpstr>Contents</vt:lpstr>
      <vt:lpstr>Extraordinary items</vt:lpstr>
      <vt:lpstr>Nonoperating expenses and one-time charges</vt:lpstr>
      <vt:lpstr>Amortization of acquired intangibles</vt:lpstr>
      <vt:lpstr>Asset write-offs</vt:lpstr>
      <vt:lpstr>Provisions and reserves</vt:lpstr>
      <vt:lpstr>Contents</vt:lpstr>
      <vt:lpstr>Let’s look at operating leases</vt:lpstr>
      <vt:lpstr>Adjustment of invested capital and debt</vt:lpstr>
      <vt:lpstr>Separating deprecation and implied interest payments</vt:lpstr>
      <vt:lpstr>Impact on WACC and value of equity</vt:lpstr>
      <vt:lpstr>BUT the impact on ROIC is high important for benchmarking</vt:lpstr>
      <vt:lpstr>MAIN INSIGHTS</vt:lpstr>
    </vt:vector>
  </TitlesOfParts>
  <Company>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karsten kohlhöfer</dc:creator>
  <cp:keywords>Message Universal Template A4</cp:keywords>
  <dc:description>Version 1.1</dc:description>
  <cp:lastModifiedBy>Kling, Gerhard</cp:lastModifiedBy>
  <cp:revision>1846</cp:revision>
  <cp:lastPrinted>2006-11-29T21:43:04Z</cp:lastPrinted>
  <dcterms:created xsi:type="dcterms:W3CDTF">2006-05-23T12:59:45Z</dcterms:created>
  <dcterms:modified xsi:type="dcterms:W3CDTF">2022-01-11T13:50:52Z</dcterms:modified>
  <cp:category>POT - A4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niversal Objects">
    <vt:bool>true</vt:bool>
  </property>
  <property fmtid="{D5CDD505-2E9C-101B-9397-08002B2CF9AE}" pid="3" name="McKPaperSize">
    <vt:lpwstr>A4</vt:lpwstr>
  </property>
  <property fmtid="{D5CDD505-2E9C-101B-9397-08002B2CF9AE}" pid="4" name="NotesPageLayout">
    <vt:lpwstr>Message</vt:lpwstr>
  </property>
  <property fmtid="{D5CDD505-2E9C-101B-9397-08002B2CF9AE}" pid="5" name="Event">
    <vt:lpwstr/>
  </property>
  <property fmtid="{D5CDD505-2E9C-101B-9397-08002B2CF9AE}" pid="6" name="Delivery Date">
    <vt:lpwstr/>
  </property>
  <property fmtid="{D5CDD505-2E9C-101B-9397-08002B2CF9AE}" pid="7" name="Title">
    <vt:lpwstr>Slide 0</vt:lpwstr>
  </property>
  <property fmtid="{D5CDD505-2E9C-101B-9397-08002B2CF9AE}" pid="8" name="Final">
    <vt:bool>true</vt:bool>
  </property>
  <property fmtid="{D5CDD505-2E9C-101B-9397-08002B2CF9AE}" pid="9" name="DocIDSWO">
    <vt:lpwstr>ZWJ100 - Retail Banking Conf Dry-run</vt:lpwstr>
  </property>
  <property fmtid="{D5CDD505-2E9C-101B-9397-08002B2CF9AE}" pid="10" name="SWOTitle">
    <vt:lpwstr>ZWJ100 - Retail Banking Conf Dry-run</vt:lpwstr>
  </property>
  <property fmtid="{D5CDD505-2E9C-101B-9397-08002B2CF9AE}" pid="11" name="DocID">
    <vt:lpwstr>BVA-262310-100-20060902-GE3-v6(Banking JV master 20.9.2006)</vt:lpwstr>
  </property>
  <property fmtid="{D5CDD505-2E9C-101B-9397-08002B2CF9AE}" pid="12" name="DocIDinTitle">
    <vt:bool>false</vt:bool>
  </property>
  <property fmtid="{D5CDD505-2E9C-101B-9397-08002B2CF9AE}" pid="13" name="DocIDinSlide">
    <vt:bool>true</vt:bool>
  </property>
  <property fmtid="{D5CDD505-2E9C-101B-9397-08002B2CF9AE}" pid="14" name="DocIDPosition">
    <vt:i4>1</vt:i4>
  </property>
</Properties>
</file>